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3" r:id="rId4"/>
    <p:sldId id="264" r:id="rId5"/>
    <p:sldId id="260" r:id="rId6"/>
    <p:sldId id="261" r:id="rId7"/>
    <p:sldId id="258" r:id="rId8"/>
    <p:sldId id="262" r:id="rId9"/>
    <p:sldId id="266" r:id="rId10"/>
    <p:sldId id="265" r:id="rId11"/>
    <p:sldId id="267" r:id="rId12"/>
    <p:sldId id="268" r:id="rId13"/>
    <p:sldId id="259" r:id="rId14"/>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varScale="1">
        <p:scale>
          <a:sx n="66" d="100"/>
          <a:sy n="66" d="100"/>
        </p:scale>
        <p:origin x="60"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9EF9D14B-E397-448F-ADEB-2A5AA653D5DB}" type="datetimeFigureOut">
              <a:rPr kumimoji="1" lang="ja-JP" altLang="en-US" smtClean="0"/>
              <a:t>2018/12/4</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A9787FE6-A031-478C-8774-2780ACCC22F9}" type="slidenum">
              <a:rPr kumimoji="1" lang="ja-JP" altLang="en-US" smtClean="0"/>
              <a:t>‹#›</a:t>
            </a:fld>
            <a:endParaRPr kumimoji="1" lang="ja-JP" altLang="en-US"/>
          </a:p>
        </p:txBody>
      </p:sp>
    </p:spTree>
    <p:extLst>
      <p:ext uri="{BB962C8B-B14F-4D97-AF65-F5344CB8AC3E}">
        <p14:creationId xmlns:p14="http://schemas.microsoft.com/office/powerpoint/2010/main" val="1040294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98CA8316-17DF-46AF-AA20-323CE72AB8CB}" type="datetimeFigureOut">
              <a:rPr kumimoji="1" lang="ja-JP" altLang="en-US" smtClean="0"/>
              <a:t>2018/12/4</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8D11F107-2B34-44C1-B256-AFB49706DAB1}" type="slidenum">
              <a:rPr kumimoji="1" lang="ja-JP" altLang="en-US" smtClean="0"/>
              <a:t>‹#›</a:t>
            </a:fld>
            <a:endParaRPr kumimoji="1" lang="ja-JP" altLang="en-US"/>
          </a:p>
        </p:txBody>
      </p:sp>
    </p:spTree>
    <p:extLst>
      <p:ext uri="{BB962C8B-B14F-4D97-AF65-F5344CB8AC3E}">
        <p14:creationId xmlns:p14="http://schemas.microsoft.com/office/powerpoint/2010/main" val="38707308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115486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70586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176428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120218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20201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4660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87497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115337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175449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4202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FC2BD8B-CA4E-4AFD-8B68-F522BE7DC3E3}" type="slidenum">
              <a:rPr kumimoji="1" lang="ja-JP" altLang="en-US" smtClean="0"/>
              <a:t>‹#›</a:t>
            </a:fld>
            <a:endParaRPr kumimoji="1" lang="ja-JP" altLang="en-US"/>
          </a:p>
        </p:txBody>
      </p:sp>
    </p:spTree>
    <p:extLst>
      <p:ext uri="{BB962C8B-B14F-4D97-AF65-F5344CB8AC3E}">
        <p14:creationId xmlns:p14="http://schemas.microsoft.com/office/powerpoint/2010/main" val="407107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二等辺三角形 7"/>
          <p:cNvSpPr/>
          <p:nvPr userDrawn="1"/>
        </p:nvSpPr>
        <p:spPr>
          <a:xfrm flipV="1">
            <a:off x="0" y="-1"/>
            <a:ext cx="5692346" cy="1825625"/>
          </a:xfrm>
          <a:prstGeom prst="triangle">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userDrawn="1"/>
        </p:nvSpPr>
        <p:spPr>
          <a:xfrm rot="4315360" flipV="1">
            <a:off x="-1095251" y="3341387"/>
            <a:ext cx="5692346" cy="1825625"/>
          </a:xfrm>
          <a:prstGeom prst="triangle">
            <a:avLst>
              <a:gd name="adj" fmla="val 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userDrawn="1"/>
        </p:nvSpPr>
        <p:spPr>
          <a:xfrm rot="10593511" flipV="1">
            <a:off x="-1109186" y="1808465"/>
            <a:ext cx="3464540" cy="3529506"/>
          </a:xfrm>
          <a:prstGeom prst="triangle">
            <a:avLst>
              <a:gd name="adj" fmla="val 64795"/>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userDrawn="1"/>
        </p:nvSpPr>
        <p:spPr>
          <a:xfrm rot="21422105" flipV="1">
            <a:off x="-81164" y="5302587"/>
            <a:ext cx="2604161" cy="1619248"/>
          </a:xfrm>
          <a:prstGeom prst="triangle">
            <a:avLst>
              <a:gd name="adj" fmla="val 57"/>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userDrawn="1"/>
        </p:nvSpPr>
        <p:spPr>
          <a:xfrm rot="19544236" flipH="1" flipV="1">
            <a:off x="226548" y="5914916"/>
            <a:ext cx="3126402" cy="2087427"/>
          </a:xfrm>
          <a:prstGeom prst="triangle">
            <a:avLst>
              <a:gd name="adj" fmla="val 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userDrawn="1"/>
        </p:nvSpPr>
        <p:spPr>
          <a:xfrm rot="4336958" flipV="1">
            <a:off x="5800368" y="-1248899"/>
            <a:ext cx="1828800" cy="3779704"/>
          </a:xfrm>
          <a:prstGeom prst="triangle">
            <a:avLst>
              <a:gd name="adj" fmla="val 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userDrawn="1"/>
        </p:nvSpPr>
        <p:spPr>
          <a:xfrm flipV="1">
            <a:off x="8439150" y="-2"/>
            <a:ext cx="5692346" cy="1825625"/>
          </a:xfrm>
          <a:prstGeom prst="triangle">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4304459" flipV="1">
            <a:off x="10741163" y="1509341"/>
            <a:ext cx="3638037" cy="1825625"/>
          </a:xfrm>
          <a:prstGeom prst="triangle">
            <a:avLst>
              <a:gd name="adj" fmla="val 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userDrawn="1"/>
        </p:nvSpPr>
        <p:spPr>
          <a:xfrm rot="8107937" flipV="1">
            <a:off x="8905862" y="2250396"/>
            <a:ext cx="3638037" cy="1825625"/>
          </a:xfrm>
          <a:prstGeom prst="triangle">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userDrawn="1"/>
        </p:nvSpPr>
        <p:spPr>
          <a:xfrm rot="6383145" flipV="1">
            <a:off x="10054689" y="4917010"/>
            <a:ext cx="2396148" cy="1825625"/>
          </a:xfrm>
          <a:prstGeom prst="triangle">
            <a:avLst>
              <a:gd name="adj" fmla="val 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userDrawn="1"/>
        </p:nvSpPr>
        <p:spPr>
          <a:xfrm rot="10800000" flipV="1">
            <a:off x="6286500" y="5048479"/>
            <a:ext cx="5905500" cy="1825625"/>
          </a:xfrm>
          <a:prstGeom prst="triangle">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userDrawn="1"/>
        </p:nvSpPr>
        <p:spPr>
          <a:xfrm rot="6383145" flipV="1">
            <a:off x="8516063" y="399696"/>
            <a:ext cx="2396148" cy="5856540"/>
          </a:xfrm>
          <a:prstGeom prst="triangle">
            <a:avLst>
              <a:gd name="adj" fmla="val 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9544236" flipH="1" flipV="1">
            <a:off x="3811661" y="5897942"/>
            <a:ext cx="3126402" cy="2087427"/>
          </a:xfrm>
          <a:prstGeom prst="triangle">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userDrawn="1"/>
        </p:nvSpPr>
        <p:spPr>
          <a:xfrm rot="16982316" flipH="1" flipV="1">
            <a:off x="3632740" y="5062172"/>
            <a:ext cx="1787538" cy="3204175"/>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userDrawn="1"/>
        </p:nvSpPr>
        <p:spPr>
          <a:xfrm rot="16982316" flipH="1" flipV="1">
            <a:off x="7103318" y="5253253"/>
            <a:ext cx="1787538" cy="2796252"/>
          </a:xfrm>
          <a:prstGeom prst="triangle">
            <a:avLst>
              <a:gd name="adj" fmla="val 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55171" y="332352"/>
            <a:ext cx="11049878" cy="6231734"/>
          </a:xfrm>
          <a:prstGeom prst="rect">
            <a:avLst/>
          </a:prstGeom>
          <a:ln w="38100">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849085" y="430440"/>
            <a:ext cx="10482944" cy="843970"/>
          </a:xfrm>
          <a:prstGeom prst="rect">
            <a:avLst/>
          </a:prstGeom>
          <a:solidFill>
            <a:schemeClr val="bg1"/>
          </a:solidFill>
          <a:ln>
            <a:noFill/>
          </a:ln>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49085" y="1398808"/>
            <a:ext cx="10482944" cy="5099964"/>
          </a:xfrm>
          <a:prstGeom prst="rect">
            <a:avLst/>
          </a:prstGeom>
          <a:solidFill>
            <a:schemeClr val="bg1"/>
          </a:solidFill>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424358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1" kern="1200">
          <a:solidFill>
            <a:schemeClr val="tx1"/>
          </a:solidFill>
          <a:latin typeface="HG丸ｺﾞｼｯｸM-PRO" panose="020F0600000000000000" pitchFamily="50" charset="-128"/>
          <a:ea typeface="HG丸ｺﾞｼｯｸM-PRO" panose="020F06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om-rc.hatenablog.com/entry/2015/02/18/020105" TargetMode="External"/><Relationship Id="rId7" Type="http://schemas.openxmlformats.org/officeDocument/2006/relationships/hyperlink" Target="https://ja.wikipedia.org/wiki/%E3%83%AD%E3%82%B8%E3%82%B9%E3%83%86%E3%82%A3%E3%83%83%E3%82%AF%E6%96%B9%E7%A8%8B%E5%BC%8F" TargetMode="External"/><Relationship Id="rId2" Type="http://schemas.openxmlformats.org/officeDocument/2006/relationships/hyperlink" Target="http://www.c-tipsref.com/tips/math/sigmoid.html" TargetMode="External"/><Relationship Id="rId1" Type="http://schemas.openxmlformats.org/officeDocument/2006/relationships/slideLayout" Target="../slideLayouts/slideLayout2.xml"/><Relationship Id="rId6" Type="http://schemas.openxmlformats.org/officeDocument/2006/relationships/hyperlink" Target="https://www.y-history.net/appendix/wh1204-062.html" TargetMode="External"/><Relationship Id="rId5" Type="http://schemas.openxmlformats.org/officeDocument/2006/relationships/hyperlink" Target="https://kotobank.jp/word/%E3%83%95%E3%82%A7%E3%83%AB%E3%83%95%E3%83%AB%E3%82%B9%E3%83%88,P.F.-1403691" TargetMode="External"/><Relationship Id="rId4" Type="http://schemas.openxmlformats.org/officeDocument/2006/relationships/hyperlink" Target="http://kenichia.hatenablog.com/entry/2017/03/04/12255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5400" dirty="0"/>
              <a:t>ロジスティック式とその応用</a:t>
            </a:r>
            <a:endParaRPr kumimoji="1" lang="ja-JP" altLang="en-US" sz="5400" dirty="0"/>
          </a:p>
        </p:txBody>
      </p:sp>
      <p:sp>
        <p:nvSpPr>
          <p:cNvPr id="3" name="サブタイトル 2"/>
          <p:cNvSpPr>
            <a:spLocks noGrp="1"/>
          </p:cNvSpPr>
          <p:nvPr>
            <p:ph type="subTitle" idx="1"/>
          </p:nvPr>
        </p:nvSpPr>
        <p:spPr/>
        <p:txBody>
          <a:bodyPr>
            <a:normAutofit lnSpcReduction="10000"/>
          </a:bodyPr>
          <a:lstStyle/>
          <a:p>
            <a:pPr algn="l"/>
            <a:r>
              <a:rPr lang="ja-JP" altLang="en-US" dirty="0"/>
              <a:t>情報･経営システム基礎実験　課題発表</a:t>
            </a:r>
            <a:r>
              <a:rPr lang="en-US" altLang="ja-JP" dirty="0"/>
              <a:t>(</a:t>
            </a:r>
            <a:r>
              <a:rPr lang="ja-JP" altLang="en-US" dirty="0"/>
              <a:t>課題</a:t>
            </a:r>
            <a:r>
              <a:rPr lang="en-US" altLang="ja-JP" dirty="0"/>
              <a:t>3)</a:t>
            </a:r>
          </a:p>
          <a:p>
            <a:endParaRPr lang="en-US" altLang="ja-JP" dirty="0"/>
          </a:p>
          <a:p>
            <a:endParaRPr lang="en-US" altLang="ja-JP" dirty="0"/>
          </a:p>
          <a:p>
            <a:pPr algn="r"/>
            <a:r>
              <a:rPr lang="ja-JP" altLang="en-US" dirty="0">
                <a:latin typeface="HG丸ｺﾞｼｯｸM-PRO" panose="020F0600000000000000" pitchFamily="50" charset="-128"/>
                <a:ea typeface="HG丸ｺﾞｼｯｸM-PRO" panose="020F0600000000000000" pitchFamily="50" charset="-128"/>
              </a:rPr>
              <a:t>情報･経営システム工学課程</a:t>
            </a:r>
            <a:r>
              <a:rPr lang="en-US" altLang="ja-JP" dirty="0">
                <a:latin typeface="HG丸ｺﾞｼｯｸM-PRO" panose="020F0600000000000000" pitchFamily="50" charset="-128"/>
                <a:ea typeface="HG丸ｺﾞｼｯｸM-PRO" panose="020F0600000000000000" pitchFamily="50" charset="-128"/>
              </a:rPr>
              <a:t>2</a:t>
            </a:r>
            <a:r>
              <a:rPr lang="ja-JP" altLang="en-US" dirty="0">
                <a:latin typeface="HG丸ｺﾞｼｯｸM-PRO" panose="020F0600000000000000" pitchFamily="50" charset="-128"/>
                <a:ea typeface="HG丸ｺﾞｼｯｸM-PRO" panose="020F0600000000000000" pitchFamily="50" charset="-128"/>
              </a:rPr>
              <a:t>年　</a:t>
            </a:r>
            <a:r>
              <a:rPr lang="en-US" altLang="ja-JP" dirty="0">
                <a:latin typeface="HG丸ｺﾞｼｯｸM-PRO" panose="020F0600000000000000" pitchFamily="50" charset="-128"/>
                <a:ea typeface="HG丸ｺﾞｼｯｸM-PRO" panose="020F0600000000000000" pitchFamily="50" charset="-128"/>
              </a:rPr>
              <a:t>17107790</a:t>
            </a:r>
            <a:r>
              <a:rPr lang="ja-JP" altLang="en-US" dirty="0">
                <a:latin typeface="HG丸ｺﾞｼｯｸM-PRO" panose="020F0600000000000000" pitchFamily="50" charset="-128"/>
                <a:ea typeface="HG丸ｺﾞｼｯｸM-PRO" panose="020F0600000000000000" pitchFamily="50" charset="-128"/>
              </a:rPr>
              <a:t>　三本 大智</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7" name="スライド番号プレースホルダー 6"/>
          <p:cNvSpPr>
            <a:spLocks noGrp="1"/>
          </p:cNvSpPr>
          <p:nvPr>
            <p:ph type="sldNum" sz="quarter" idx="12"/>
          </p:nvPr>
        </p:nvSpPr>
        <p:spPr>
          <a:xfrm>
            <a:off x="11756410" y="6451886"/>
            <a:ext cx="360000" cy="360000"/>
          </a:xfrm>
        </p:spPr>
        <p:txBody>
          <a:bodyPr/>
          <a:lstStyle/>
          <a:p>
            <a:fld id="{FFC2BD8B-CA4E-4AFD-8B68-F522BE7DC3E3}" type="slidenum">
              <a:rPr kumimoji="1" lang="ja-JP" altLang="en-US" b="1" smtClean="0">
                <a:solidFill>
                  <a:schemeClr val="bg1"/>
                </a:solidFill>
              </a:rPr>
              <a:t>1</a:t>
            </a:fld>
            <a:endParaRPr kumimoji="1" lang="ja-JP" altLang="en-US" b="1" dirty="0">
              <a:solidFill>
                <a:schemeClr val="bg1"/>
              </a:solidFill>
            </a:endParaRPr>
          </a:p>
        </p:txBody>
      </p:sp>
    </p:spTree>
    <p:extLst>
      <p:ext uri="{BB962C8B-B14F-4D97-AF65-F5344CB8AC3E}">
        <p14:creationId xmlns:p14="http://schemas.microsoft.com/office/powerpoint/2010/main" val="2287897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D96458-C155-264E-BD14-3CBE6E2ADD19}"/>
              </a:ext>
            </a:extLst>
          </p:cNvPr>
          <p:cNvSpPr>
            <a:spLocks noGrp="1"/>
          </p:cNvSpPr>
          <p:nvPr>
            <p:ph type="title"/>
          </p:nvPr>
        </p:nvSpPr>
        <p:spPr/>
        <p:txBody>
          <a:bodyPr>
            <a:noAutofit/>
          </a:bodyPr>
          <a:lstStyle/>
          <a:p>
            <a:r>
              <a:rPr lang="en-US" altLang="ja-JP" sz="2400" dirty="0" smtClean="0"/>
              <a:t>(3)</a:t>
            </a:r>
            <a:r>
              <a:rPr lang="ja-JP" altLang="en-US" sz="2400" dirty="0" smtClean="0"/>
              <a:t>ロジスティック式</a:t>
            </a:r>
            <a:r>
              <a:rPr lang="ja-JP" altLang="en-US" sz="2400" dirty="0"/>
              <a:t>を用いる計算を</a:t>
            </a:r>
            <a:r>
              <a:rPr lang="en-US" altLang="ja-JP" sz="2400" dirty="0"/>
              <a:t>C</a:t>
            </a:r>
            <a:r>
              <a:rPr lang="ja-JP" altLang="en-US" sz="2400" dirty="0"/>
              <a:t>言語で実装し、その計算結果</a:t>
            </a:r>
            <a:r>
              <a:rPr lang="ja-JP" altLang="en-US" sz="2400" dirty="0" smtClean="0"/>
              <a:t>を</a:t>
            </a:r>
            <a:r>
              <a:rPr lang="en-US" altLang="ja-JP" sz="2400" dirty="0" smtClean="0"/>
              <a:t/>
            </a:r>
            <a:br>
              <a:rPr lang="en-US" altLang="ja-JP" sz="2400" dirty="0" smtClean="0"/>
            </a:br>
            <a:r>
              <a:rPr lang="en-US" altLang="ja-JP" sz="2400" dirty="0" smtClean="0"/>
              <a:t>    </a:t>
            </a:r>
            <a:r>
              <a:rPr lang="ja-JP" altLang="en-US" sz="2400" dirty="0" smtClean="0"/>
              <a:t>プロット</a:t>
            </a:r>
            <a:r>
              <a:rPr lang="ja-JP" altLang="en-US" sz="2400" dirty="0"/>
              <a:t>しなさい</a:t>
            </a:r>
            <a:r>
              <a:rPr lang="ja-JP" altLang="en-US" sz="2400" dirty="0" smtClean="0"/>
              <a:t>。</a:t>
            </a:r>
            <a:endParaRPr kumimoji="1" lang="ja-JP" altLang="en-US" sz="24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76B1453-9552-6E41-BC9C-32D07D7C5314}"/>
                  </a:ext>
                </a:extLst>
              </p:cNvPr>
              <p:cNvSpPr>
                <a:spLocks noGrp="1"/>
              </p:cNvSpPr>
              <p:nvPr>
                <p:ph idx="1"/>
              </p:nvPr>
            </p:nvSpPr>
            <p:spPr/>
            <p:txBody>
              <a:bodyPr>
                <a:normAutofit fontScale="92500" lnSpcReduction="10000"/>
              </a:bodyPr>
              <a:lstStyle/>
              <a:p>
                <a:pPr eaLnBrk="0" fontAlgn="base" hangingPunct="0">
                  <a:lnSpc>
                    <a:spcPct val="100000"/>
                  </a:lnSpc>
                  <a:spcBef>
                    <a:spcPct val="0"/>
                  </a:spcBef>
                  <a:spcAft>
                    <a:spcPct val="0"/>
                  </a:spcAft>
                  <a:buClr>
                    <a:schemeClr val="accent1"/>
                  </a:buClr>
                  <a:buFont typeface="Wingdings" panose="05000000000000000000" pitchFamily="2" charset="2"/>
                  <a:buChar char="l"/>
                </a:pPr>
                <a:r>
                  <a:rPr kumimoji="0" lang="ja-JP" altLang="en-US" dirty="0" smtClean="0">
                    <a:latin typeface="Arial" panose="020B0604020202020204" pitchFamily="34" charset="0"/>
                    <a:cs typeface="Arial" panose="020B0604020202020204" pitchFamily="34" charset="0"/>
                  </a:rPr>
                  <a:t>シグモイド関数の計算</a:t>
                </a:r>
                <a:endParaRPr kumimoji="0" lang="en-US" altLang="ja-JP" dirty="0" smtClean="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r>
                  <a:rPr kumimoji="0" lang="ja-JP" altLang="en-US" dirty="0" smtClean="0">
                    <a:latin typeface="Arial" panose="020B0604020202020204" pitchFamily="34" charset="0"/>
                    <a:cs typeface="Arial" panose="020B0604020202020204" pitchFamily="34" charset="0"/>
                  </a:rPr>
                  <a:t>→</a:t>
                </a:r>
                <a14:m>
                  <m:oMath xmlns:m="http://schemas.openxmlformats.org/officeDocument/2006/math">
                    <m:r>
                      <a:rPr kumimoji="0" lang="ja-JP" altLang="en-US" sz="3600" i="1" dirty="0">
                        <a:latin typeface="Cambria Math" panose="02040503050406030204" pitchFamily="18" charset="0"/>
                        <a:cs typeface="Arial" panose="020B0604020202020204" pitchFamily="34" charset="0"/>
                      </a:rPr>
                      <m:t>　</m:t>
                    </m:r>
                    <m:r>
                      <a:rPr kumimoji="0" lang="ja-JP" altLang="en-US" sz="3600" i="1" dirty="0" smtClean="0">
                        <a:latin typeface="Cambria Math" panose="02040503050406030204" pitchFamily="18" charset="0"/>
                        <a:cs typeface="Arial" panose="020B0604020202020204" pitchFamily="34" charset="0"/>
                      </a:rPr>
                      <m:t>　</m:t>
                    </m:r>
                    <m:r>
                      <a:rPr kumimoji="0" lang="en-US" altLang="ja-JP" sz="3600" i="1">
                        <a:latin typeface="Cambria Math" panose="02040503050406030204" pitchFamily="18" charset="0"/>
                        <a:cs typeface="Arial" panose="020B0604020202020204" pitchFamily="34" charset="0"/>
                      </a:rPr>
                      <m:t>𝑁</m:t>
                    </m:r>
                    <m:r>
                      <a:rPr kumimoji="0" lang="en-US" altLang="ja-JP" sz="3600" i="1">
                        <a:latin typeface="Cambria Math" panose="02040503050406030204" pitchFamily="18" charset="0"/>
                        <a:cs typeface="Arial" panose="020B0604020202020204" pitchFamily="34" charset="0"/>
                      </a:rPr>
                      <m:t>=</m:t>
                    </m:r>
                    <m:f>
                      <m:fPr>
                        <m:ctrlPr>
                          <a:rPr kumimoji="0" lang="en-US" altLang="ja-JP" sz="3600" i="1">
                            <a:latin typeface="Cambria Math" panose="02040503050406030204" pitchFamily="18" charset="0"/>
                            <a:cs typeface="Arial" panose="020B0604020202020204" pitchFamily="34" charset="0"/>
                          </a:rPr>
                        </m:ctrlPr>
                      </m:fPr>
                      <m:num>
                        <m:r>
                          <a:rPr kumimoji="0" lang="en-US" altLang="ja-JP" sz="3600" i="1">
                            <a:latin typeface="Cambria Math" panose="02040503050406030204" pitchFamily="18" charset="0"/>
                            <a:cs typeface="Arial" panose="020B0604020202020204" pitchFamily="34" charset="0"/>
                          </a:rPr>
                          <m:t>𝐾</m:t>
                        </m:r>
                      </m:num>
                      <m:den>
                        <m:r>
                          <a:rPr kumimoji="0" lang="en-US" altLang="ja-JP" sz="3600" i="1">
                            <a:latin typeface="Cambria Math" panose="02040503050406030204" pitchFamily="18" charset="0"/>
                            <a:cs typeface="Arial" panose="020B0604020202020204" pitchFamily="34" charset="0"/>
                          </a:rPr>
                          <m:t>1+</m:t>
                        </m:r>
                        <m:r>
                          <m:rPr>
                            <m:sty m:val="p"/>
                          </m:rPr>
                          <a:rPr kumimoji="0" lang="en-US" altLang="ja-JP" sz="3600">
                            <a:latin typeface="Cambria Math" panose="02040503050406030204" pitchFamily="18" charset="0"/>
                            <a:cs typeface="Arial" panose="020B0604020202020204" pitchFamily="34" charset="0"/>
                          </a:rPr>
                          <m:t>exp</m:t>
                        </m:r>
                        <m:r>
                          <a:rPr kumimoji="0" lang="en-US" altLang="ja-JP" sz="3600" i="1">
                            <a:latin typeface="Cambria Math" panose="02040503050406030204" pitchFamily="18" charset="0"/>
                            <a:cs typeface="Arial" panose="020B0604020202020204" pitchFamily="34" charset="0"/>
                          </a:rPr>
                          <m:t>⁡(</m:t>
                        </m:r>
                        <m:r>
                          <a:rPr kumimoji="0" lang="en-US" altLang="ja-JP" sz="3600" i="1">
                            <a:latin typeface="Cambria Math" panose="02040503050406030204" pitchFamily="18" charset="0"/>
                            <a:cs typeface="Arial" panose="020B0604020202020204" pitchFamily="34" charset="0"/>
                          </a:rPr>
                          <m:t>𝑟𝐾</m:t>
                        </m:r>
                        <m:d>
                          <m:dPr>
                            <m:ctrlPr>
                              <a:rPr kumimoji="0" lang="en-US" altLang="ja-JP" sz="3600" i="1">
                                <a:latin typeface="Cambria Math" panose="02040503050406030204" pitchFamily="18" charset="0"/>
                                <a:cs typeface="Arial" panose="020B0604020202020204" pitchFamily="34" charset="0"/>
                              </a:rPr>
                            </m:ctrlPr>
                          </m:dPr>
                          <m:e>
                            <m:sSub>
                              <m:sSubPr>
                                <m:ctrlPr>
                                  <a:rPr kumimoji="0" lang="en-US" altLang="ja-JP" sz="3600" i="1">
                                    <a:latin typeface="Cambria Math" panose="02040503050406030204" pitchFamily="18" charset="0"/>
                                    <a:cs typeface="Arial" panose="020B0604020202020204" pitchFamily="34" charset="0"/>
                                  </a:rPr>
                                </m:ctrlPr>
                              </m:sSubPr>
                              <m:e>
                                <m:r>
                                  <a:rPr kumimoji="0" lang="en-US" altLang="ja-JP" sz="3600" i="1">
                                    <a:latin typeface="Cambria Math" panose="02040503050406030204" pitchFamily="18" charset="0"/>
                                    <a:cs typeface="Arial" panose="020B0604020202020204" pitchFamily="34" charset="0"/>
                                  </a:rPr>
                                  <m:t>𝑡</m:t>
                                </m:r>
                              </m:e>
                              <m:sub>
                                <m:r>
                                  <a:rPr kumimoji="0" lang="en-US" altLang="ja-JP" sz="3600" i="1">
                                    <a:latin typeface="Cambria Math" panose="02040503050406030204" pitchFamily="18" charset="0"/>
                                    <a:cs typeface="Arial" panose="020B0604020202020204" pitchFamily="34" charset="0"/>
                                  </a:rPr>
                                  <m:t>0</m:t>
                                </m:r>
                              </m:sub>
                            </m:sSub>
                            <m:r>
                              <a:rPr kumimoji="0" lang="en-US" altLang="ja-JP" sz="3600" i="1">
                                <a:latin typeface="Cambria Math" panose="02040503050406030204" pitchFamily="18" charset="0"/>
                                <a:cs typeface="Arial" panose="020B0604020202020204" pitchFamily="34" charset="0"/>
                              </a:rPr>
                              <m:t>−</m:t>
                            </m:r>
                            <m:r>
                              <a:rPr kumimoji="0" lang="en-US" altLang="ja-JP" sz="3600" i="1">
                                <a:latin typeface="Cambria Math" panose="02040503050406030204" pitchFamily="18" charset="0"/>
                                <a:cs typeface="Arial" panose="020B0604020202020204" pitchFamily="34" charset="0"/>
                              </a:rPr>
                              <m:t>𝑡</m:t>
                            </m:r>
                          </m:e>
                        </m:d>
                        <m:r>
                          <a:rPr kumimoji="0" lang="en-US" altLang="ja-JP" sz="3600" i="1">
                            <a:latin typeface="Cambria Math" panose="02040503050406030204" pitchFamily="18" charset="0"/>
                            <a:cs typeface="Arial" panose="020B0604020202020204" pitchFamily="34" charset="0"/>
                          </a:rPr>
                          <m:t>)</m:t>
                        </m:r>
                      </m:den>
                    </m:f>
                  </m:oMath>
                </a14:m>
                <a:endParaRPr kumimoji="0" lang="en-US" altLang="ja-JP" dirty="0" smtClean="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endParaRPr kumimoji="0" lang="en-US" altLang="ja-JP" dirty="0" smtClean="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r>
                  <a:rPr kumimoji="0" lang="ja-JP" altLang="en-US" dirty="0" smtClean="0">
                    <a:latin typeface="+mn-ea"/>
                    <a:cs typeface="Arial" panose="020B0604020202020204" pitchFamily="34" charset="0"/>
                  </a:rPr>
                  <a:t>ここでｒ＝ </a:t>
                </a:r>
                <a:r>
                  <a:rPr kumimoji="0" lang="en-US" altLang="ja-JP" dirty="0" smtClean="0">
                    <a:latin typeface="+mn-ea"/>
                    <a:cs typeface="Arial" panose="020B0604020202020204" pitchFamily="34" charset="0"/>
                  </a:rPr>
                  <a:t>a</a:t>
                </a:r>
                <a:r>
                  <a:rPr kumimoji="0" lang="ja-JP" altLang="en-US" dirty="0" err="1" smtClean="0">
                    <a:latin typeface="+mn-ea"/>
                    <a:cs typeface="Arial" panose="020B0604020202020204" pitchFamily="34" charset="0"/>
                  </a:rPr>
                  <a:t>、</a:t>
                </a:r>
                <a:r>
                  <a:rPr kumimoji="0" lang="en-US" altLang="ja-JP" dirty="0" smtClean="0">
                    <a:latin typeface="+mn-ea"/>
                    <a:cs typeface="Arial" panose="020B0604020202020204" pitchFamily="34" charset="0"/>
                  </a:rPr>
                  <a:t>K = 1</a:t>
                </a:r>
                <a:r>
                  <a:rPr kumimoji="0" lang="ja-JP" altLang="en-US" dirty="0" err="1" smtClean="0">
                    <a:latin typeface="+mn-ea"/>
                    <a:cs typeface="Arial" panose="020B0604020202020204" pitchFamily="34" charset="0"/>
                  </a:rPr>
                  <a:t>、</a:t>
                </a:r>
                <a14:m>
                  <m:oMath xmlns:m="http://schemas.openxmlformats.org/officeDocument/2006/math">
                    <m:sSub>
                      <m:sSubPr>
                        <m:ctrlPr>
                          <a:rPr kumimoji="0" lang="en-US" altLang="ja-JP" i="1" smtClean="0">
                            <a:latin typeface="Cambria Math" panose="02040503050406030204" pitchFamily="18" charset="0"/>
                            <a:cs typeface="Arial" panose="020B0604020202020204" pitchFamily="34" charset="0"/>
                          </a:rPr>
                        </m:ctrlPr>
                      </m:sSubPr>
                      <m:e>
                        <m:r>
                          <a:rPr kumimoji="0" lang="en-US" altLang="ja-JP" b="0" i="1" smtClean="0">
                            <a:latin typeface="Cambria Math" panose="02040503050406030204" pitchFamily="18" charset="0"/>
                            <a:cs typeface="Arial" panose="020B0604020202020204" pitchFamily="34" charset="0"/>
                          </a:rPr>
                          <m:t>𝑡</m:t>
                        </m:r>
                      </m:e>
                      <m:sub>
                        <m:r>
                          <a:rPr kumimoji="0" lang="en-US" altLang="ja-JP" b="0" i="1" smtClean="0">
                            <a:latin typeface="Cambria Math" panose="02040503050406030204" pitchFamily="18" charset="0"/>
                            <a:cs typeface="Arial" panose="020B0604020202020204" pitchFamily="34" charset="0"/>
                          </a:rPr>
                          <m:t>0</m:t>
                        </m:r>
                      </m:sub>
                    </m:sSub>
                  </m:oMath>
                </a14:m>
                <a:r>
                  <a:rPr kumimoji="0" lang="en-US" altLang="ja-JP" dirty="0" smtClean="0">
                    <a:latin typeface="+mn-ea"/>
                    <a:cs typeface="Arial" panose="020B0604020202020204" pitchFamily="34" charset="0"/>
                  </a:rPr>
                  <a:t> = 0</a:t>
                </a:r>
                <a:r>
                  <a:rPr kumimoji="0" lang="ja-JP" altLang="en-US" dirty="0" smtClean="0">
                    <a:latin typeface="+mn-ea"/>
                    <a:cs typeface="Arial" panose="020B0604020202020204" pitchFamily="34" charset="0"/>
                  </a:rPr>
                  <a:t>とおくと、</a:t>
                </a:r>
                <a:r>
                  <a:rPr kumimoji="0" lang="en-US" altLang="ja-JP" dirty="0" smtClean="0">
                    <a:latin typeface="+mn-ea"/>
                    <a:cs typeface="Arial" panose="020B0604020202020204" pitchFamily="34" charset="0"/>
                  </a:rPr>
                  <a:t>(-</a:t>
                </a:r>
                <a:r>
                  <a:rPr kumimoji="0" lang="ja-JP" altLang="en-US" dirty="0" smtClean="0">
                    <a:latin typeface="+mn-ea"/>
                    <a:cs typeface="Arial" panose="020B0604020202020204" pitchFamily="34" charset="0"/>
                  </a:rPr>
                  <a:t>∞</a:t>
                </a:r>
                <a:r>
                  <a:rPr kumimoji="0" lang="en-US" altLang="ja-JP" dirty="0" smtClean="0">
                    <a:latin typeface="+mn-ea"/>
                    <a:cs typeface="Arial" panose="020B0604020202020204" pitchFamily="34" charset="0"/>
                  </a:rPr>
                  <a:t> , </a:t>
                </a:r>
                <a:r>
                  <a:rPr kumimoji="0" lang="ja-JP" altLang="en-US" dirty="0" smtClean="0">
                    <a:latin typeface="+mn-ea"/>
                    <a:cs typeface="Arial" panose="020B0604020202020204" pitchFamily="34" charset="0"/>
                  </a:rPr>
                  <a:t>∞</a:t>
                </a:r>
                <a:r>
                  <a:rPr kumimoji="0" lang="en-US" altLang="ja-JP" dirty="0" smtClean="0">
                    <a:latin typeface="+mn-ea"/>
                    <a:cs typeface="Arial" panose="020B0604020202020204" pitchFamily="34" charset="0"/>
                  </a:rPr>
                  <a:t>)</a:t>
                </a:r>
              </a:p>
              <a:p>
                <a:pPr marL="0" indent="0" eaLnBrk="0" fontAlgn="base" hangingPunct="0">
                  <a:lnSpc>
                    <a:spcPct val="100000"/>
                  </a:lnSpc>
                  <a:spcBef>
                    <a:spcPct val="0"/>
                  </a:spcBef>
                  <a:spcAft>
                    <a:spcPct val="0"/>
                  </a:spcAft>
                  <a:buClr>
                    <a:schemeClr val="accent1"/>
                  </a:buClr>
                  <a:buNone/>
                </a:pPr>
                <a:r>
                  <a:rPr kumimoji="0" lang="ja-JP" altLang="en-US" dirty="0" smtClean="0">
                    <a:latin typeface="+mn-ea"/>
                    <a:cs typeface="Arial" panose="020B0604020202020204" pitchFamily="34" charset="0"/>
                  </a:rPr>
                  <a:t>→</a:t>
                </a:r>
                <a:r>
                  <a:rPr kumimoji="0" lang="en-US" altLang="ja-JP" dirty="0" smtClean="0">
                    <a:latin typeface="+mn-ea"/>
                    <a:cs typeface="Arial" panose="020B0604020202020204" pitchFamily="34" charset="0"/>
                  </a:rPr>
                  <a:t>(0 , 1) </a:t>
                </a:r>
                <a:r>
                  <a:rPr kumimoji="0" lang="ja-JP" altLang="en-US" dirty="0" smtClean="0">
                    <a:latin typeface="+mn-ea"/>
                    <a:cs typeface="Arial" panose="020B0604020202020204" pitchFamily="34" charset="0"/>
                  </a:rPr>
                  <a:t>の単調</a:t>
                </a:r>
                <a:r>
                  <a:rPr kumimoji="0" lang="ja-JP" altLang="en-US" dirty="0">
                    <a:latin typeface="+mn-ea"/>
                    <a:cs typeface="Arial" panose="020B0604020202020204" pitchFamily="34" charset="0"/>
                  </a:rPr>
                  <a:t>増加連続関数で、</a:t>
                </a:r>
                <a:r>
                  <a:rPr kumimoji="0" lang="en-US" altLang="ja-JP" dirty="0">
                    <a:latin typeface="+mn-ea"/>
                    <a:cs typeface="Arial" panose="020B0604020202020204" pitchFamily="34" charset="0"/>
                  </a:rPr>
                  <a:t>1</a:t>
                </a:r>
                <a:r>
                  <a:rPr kumimoji="0" lang="ja-JP" altLang="en-US" dirty="0" err="1">
                    <a:latin typeface="+mn-ea"/>
                    <a:cs typeface="Arial" panose="020B0604020202020204" pitchFamily="34" charset="0"/>
                  </a:rPr>
                  <a:t>つの</a:t>
                </a:r>
                <a:r>
                  <a:rPr kumimoji="0" lang="ja-JP" altLang="en-US" dirty="0">
                    <a:latin typeface="+mn-ea"/>
                    <a:cs typeface="Arial" panose="020B0604020202020204" pitchFamily="34" charset="0"/>
                  </a:rPr>
                  <a:t>変曲点を</a:t>
                </a:r>
                <a:r>
                  <a:rPr kumimoji="0" lang="ja-JP" altLang="en-US" dirty="0" smtClean="0">
                    <a:latin typeface="+mn-ea"/>
                    <a:cs typeface="Arial" panose="020B0604020202020204" pitchFamily="34" charset="0"/>
                  </a:rPr>
                  <a:t>持つ</a:t>
                </a:r>
                <a:endParaRPr kumimoji="0" lang="en-US" altLang="ja-JP" dirty="0" smtClean="0">
                  <a:latin typeface="+mn-ea"/>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r>
                  <a:rPr kumimoji="0" lang="ja-JP" altLang="en-US" dirty="0" smtClean="0">
                    <a:solidFill>
                      <a:srgbClr val="FF0000"/>
                    </a:solidFill>
                    <a:latin typeface="+mn-ea"/>
                    <a:cs typeface="Arial" panose="020B0604020202020204" pitchFamily="34" charset="0"/>
                  </a:rPr>
                  <a:t>シグモイド関数</a:t>
                </a:r>
                <a:r>
                  <a:rPr kumimoji="0" lang="ja-JP" altLang="en-US" dirty="0" smtClean="0">
                    <a:latin typeface="+mn-ea"/>
                    <a:cs typeface="Arial" panose="020B0604020202020204" pitchFamily="34" charset="0"/>
                  </a:rPr>
                  <a:t>の形になる</a:t>
                </a:r>
                <a:endParaRPr kumimoji="0" lang="en-US" altLang="ja-JP" dirty="0" smtClean="0">
                  <a:latin typeface="+mn-ea"/>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endParaRPr kumimoji="0" lang="en-US" altLang="ja-JP" sz="1200" dirty="0">
                  <a:latin typeface="+mn-ea"/>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14:m>
                  <m:oMathPara xmlns:m="http://schemas.openxmlformats.org/officeDocument/2006/math">
                    <m:oMathParaPr>
                      <m:jc m:val="centerGroup"/>
                    </m:oMathParaPr>
                    <m:oMath xmlns:m="http://schemas.openxmlformats.org/officeDocument/2006/math">
                      <m:r>
                        <a:rPr kumimoji="0" lang="en-US" altLang="ja-JP" sz="3900" b="0" i="1" smtClean="0">
                          <a:latin typeface="Cambria Math" panose="02040503050406030204" pitchFamily="18" charset="0"/>
                          <a:cs typeface="Arial" panose="020B0604020202020204" pitchFamily="34" charset="0"/>
                        </a:rPr>
                        <m:t>𝑓</m:t>
                      </m:r>
                      <m:d>
                        <m:dPr>
                          <m:ctrlPr>
                            <a:rPr kumimoji="0" lang="en-US" altLang="ja-JP" sz="3900" b="0" i="1" smtClean="0">
                              <a:latin typeface="Cambria Math" panose="02040503050406030204" pitchFamily="18" charset="0"/>
                              <a:cs typeface="Arial" panose="020B0604020202020204" pitchFamily="34" charset="0"/>
                            </a:rPr>
                          </m:ctrlPr>
                        </m:dPr>
                        <m:e>
                          <m:r>
                            <a:rPr kumimoji="0" lang="en-US" altLang="ja-JP" sz="3900" b="0" i="1" smtClean="0">
                              <a:latin typeface="Cambria Math" panose="02040503050406030204" pitchFamily="18" charset="0"/>
                              <a:cs typeface="Arial" panose="020B0604020202020204" pitchFamily="34" charset="0"/>
                            </a:rPr>
                            <m:t>𝑥</m:t>
                          </m:r>
                        </m:e>
                      </m:d>
                      <m:r>
                        <a:rPr kumimoji="0" lang="en-US" altLang="ja-JP" sz="3900" b="0" i="1" smtClean="0">
                          <a:latin typeface="Cambria Math" panose="02040503050406030204" pitchFamily="18" charset="0"/>
                          <a:cs typeface="Arial" panose="020B0604020202020204" pitchFamily="34" charset="0"/>
                        </a:rPr>
                        <m:t>=</m:t>
                      </m:r>
                      <m:f>
                        <m:fPr>
                          <m:ctrlPr>
                            <a:rPr kumimoji="0" lang="en-US" altLang="ja-JP" sz="3900" b="0" i="1" smtClean="0">
                              <a:latin typeface="Cambria Math" panose="02040503050406030204" pitchFamily="18" charset="0"/>
                              <a:cs typeface="Arial" panose="020B0604020202020204" pitchFamily="34" charset="0"/>
                            </a:rPr>
                          </m:ctrlPr>
                        </m:fPr>
                        <m:num>
                          <m:r>
                            <a:rPr kumimoji="0" lang="en-US" altLang="ja-JP" sz="3900" b="0" i="1" smtClean="0">
                              <a:latin typeface="Cambria Math" panose="02040503050406030204" pitchFamily="18" charset="0"/>
                              <a:cs typeface="Arial" panose="020B0604020202020204" pitchFamily="34" charset="0"/>
                            </a:rPr>
                            <m:t>1</m:t>
                          </m:r>
                        </m:num>
                        <m:den>
                          <m:r>
                            <a:rPr kumimoji="0" lang="en-US" altLang="ja-JP" sz="3900" b="0" i="1" smtClean="0">
                              <a:latin typeface="Cambria Math" panose="02040503050406030204" pitchFamily="18" charset="0"/>
                              <a:cs typeface="Arial" panose="020B0604020202020204" pitchFamily="34" charset="0"/>
                            </a:rPr>
                            <m:t>1+</m:t>
                          </m:r>
                          <m:sSup>
                            <m:sSupPr>
                              <m:ctrlPr>
                                <a:rPr kumimoji="0" lang="en-US" altLang="ja-JP" sz="3900" b="0" i="1" smtClean="0">
                                  <a:latin typeface="Cambria Math" panose="02040503050406030204" pitchFamily="18" charset="0"/>
                                  <a:cs typeface="Arial" panose="020B0604020202020204" pitchFamily="34" charset="0"/>
                                </a:rPr>
                              </m:ctrlPr>
                            </m:sSupPr>
                            <m:e>
                              <m:r>
                                <a:rPr kumimoji="0" lang="en-US" altLang="ja-JP" sz="3900" b="0" i="1" smtClean="0">
                                  <a:latin typeface="Cambria Math" panose="02040503050406030204" pitchFamily="18" charset="0"/>
                                  <a:cs typeface="Arial" panose="020B0604020202020204" pitchFamily="34" charset="0"/>
                                </a:rPr>
                                <m:t>𝑒</m:t>
                              </m:r>
                            </m:e>
                            <m:sup>
                              <m:r>
                                <a:rPr kumimoji="0" lang="en-US" altLang="ja-JP" sz="3900" b="0" i="1" smtClean="0">
                                  <a:latin typeface="Cambria Math" panose="02040503050406030204" pitchFamily="18" charset="0"/>
                                  <a:cs typeface="Arial" panose="020B0604020202020204" pitchFamily="34" charset="0"/>
                                </a:rPr>
                                <m:t>−</m:t>
                              </m:r>
                              <m:r>
                                <a:rPr kumimoji="0" lang="en-US" altLang="ja-JP" sz="3900" b="0" i="1" smtClean="0">
                                  <a:latin typeface="Cambria Math" panose="02040503050406030204" pitchFamily="18" charset="0"/>
                                  <a:cs typeface="Arial" panose="020B0604020202020204" pitchFamily="34" charset="0"/>
                                </a:rPr>
                                <m:t>𝑎</m:t>
                              </m:r>
                              <m:r>
                                <a:rPr kumimoji="0" lang="en-US" altLang="ja-JP" sz="3900" b="0" i="1" smtClean="0">
                                  <a:latin typeface="Cambria Math" panose="02040503050406030204" pitchFamily="18" charset="0"/>
                                  <a:cs typeface="Arial" panose="020B0604020202020204" pitchFamily="34" charset="0"/>
                                </a:rPr>
                                <m:t>𝑥</m:t>
                              </m:r>
                            </m:sup>
                          </m:sSup>
                        </m:den>
                      </m:f>
                    </m:oMath>
                  </m:oMathPara>
                </a14:m>
                <a:endParaRPr kumimoji="0" lang="en-US" altLang="ja-JP" dirty="0" smtClean="0">
                  <a:latin typeface="+mn-ea"/>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endParaRPr kumimoji="0" lang="en-US" altLang="ja-JP" dirty="0">
                  <a:latin typeface="+mn-ea"/>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endParaRPr kumimoji="0" lang="en-US" altLang="ja-JP" sz="1200" dirty="0" smtClean="0">
                  <a:latin typeface="+mn-ea"/>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r>
                  <a:rPr lang="en-US" altLang="ja-JP" dirty="0" smtClean="0"/>
                  <a:t>※</a:t>
                </a:r>
                <a:r>
                  <a:rPr lang="ja-JP" altLang="en-US" dirty="0" smtClean="0"/>
                  <a:t>シグモイド関数</a:t>
                </a:r>
                <a:r>
                  <a:rPr lang="ja-JP" altLang="en-US" dirty="0"/>
                  <a:t>･･･</a:t>
                </a:r>
                <a:r>
                  <a:rPr lang="ja-JP" altLang="en-US" dirty="0" smtClean="0"/>
                  <a:t>不連続</a:t>
                </a:r>
                <a:r>
                  <a:rPr lang="ja-JP" altLang="en-US" dirty="0"/>
                  <a:t>だがよく使う関数</a:t>
                </a:r>
                <a:r>
                  <a:rPr lang="ja-JP" altLang="en-US" dirty="0" smtClean="0"/>
                  <a:t>をなめらか</a:t>
                </a:r>
                <a:r>
                  <a:rPr lang="ja-JP" altLang="en-US" dirty="0"/>
                  <a:t>な関数で近似するという</a:t>
                </a:r>
                <a:r>
                  <a:rPr lang="ja-JP" altLang="en-US" dirty="0" smtClean="0"/>
                  <a:t>役割のある関数</a:t>
                </a:r>
                <a:endParaRPr kumimoji="0" lang="en-US" altLang="ja-JP" dirty="0" smtClean="0">
                  <a:latin typeface="+mn-ea"/>
                  <a:cs typeface="Arial" panose="020B0604020202020204" pitchFamily="34" charset="0"/>
                </a:endParaRPr>
              </a:p>
            </p:txBody>
          </p:sp>
        </mc:Choice>
        <mc:Fallback>
          <p:sp>
            <p:nvSpPr>
              <p:cNvPr id="3" name="コンテンツ プレースホルダー 2">
                <a:extLst>
                  <a:ext uri="{FF2B5EF4-FFF2-40B4-BE49-F238E27FC236}">
                    <a16:creationId xmlns:a16="http://schemas.microsoft.com/office/drawing/2014/main" id="{676B1453-9552-6E41-BC9C-32D07D7C5314}"/>
                  </a:ext>
                </a:extLst>
              </p:cNvPr>
              <p:cNvSpPr>
                <a:spLocks noGrp="1" noRot="1" noChangeAspect="1" noMove="1" noResize="1" noEditPoints="1" noAdjustHandles="1" noChangeArrowheads="1" noChangeShapeType="1" noTextEdit="1"/>
              </p:cNvSpPr>
              <p:nvPr>
                <p:ph idx="1"/>
              </p:nvPr>
            </p:nvSpPr>
            <p:spPr>
              <a:blipFill>
                <a:blip r:embed="rId2"/>
                <a:stretch>
                  <a:fillRect l="-1047" t="-1792" b="-83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D61CFD2-BF06-DB46-8A09-A6E955E76EE0}"/>
              </a:ext>
            </a:extLst>
          </p:cNvPr>
          <p:cNvSpPr>
            <a:spLocks noGrp="1"/>
          </p:cNvSpPr>
          <p:nvPr>
            <p:ph type="sldNum" sz="quarter" idx="12"/>
          </p:nvPr>
        </p:nvSpPr>
        <p:spPr>
          <a:xfrm>
            <a:off x="11663840" y="6449872"/>
            <a:ext cx="468000" cy="360000"/>
          </a:xfrm>
        </p:spPr>
        <p:txBody>
          <a:bodyPr/>
          <a:lstStyle/>
          <a:p>
            <a:fld id="{FFC2BD8B-CA4E-4AFD-8B68-F522BE7DC3E3}" type="slidenum">
              <a:rPr kumimoji="1" lang="ja-JP" altLang="en-US" b="1" smtClean="0">
                <a:solidFill>
                  <a:schemeClr val="bg1"/>
                </a:solidFill>
              </a:rPr>
              <a:t>10</a:t>
            </a:fld>
            <a:endParaRPr kumimoji="1" lang="ja-JP" altLang="en-US" b="1" dirty="0">
              <a:solidFill>
                <a:schemeClr val="bg1"/>
              </a:solidFill>
            </a:endParaRPr>
          </a:p>
        </p:txBody>
      </p:sp>
      <p:pic>
        <p:nvPicPr>
          <p:cNvPr id="5" name="図 4"/>
          <p:cNvPicPr>
            <a:picLocks noChangeAspect="1"/>
          </p:cNvPicPr>
          <p:nvPr/>
        </p:nvPicPr>
        <p:blipFill>
          <a:blip r:embed="rId3"/>
          <a:stretch>
            <a:fillRect/>
          </a:stretch>
        </p:blipFill>
        <p:spPr>
          <a:xfrm>
            <a:off x="9236688" y="2168065"/>
            <a:ext cx="1694224" cy="2420320"/>
          </a:xfrm>
          <a:prstGeom prst="rect">
            <a:avLst/>
          </a:prstGeom>
        </p:spPr>
      </p:pic>
    </p:spTree>
    <p:extLst>
      <p:ext uri="{BB962C8B-B14F-4D97-AF65-F5344CB8AC3E}">
        <p14:creationId xmlns:p14="http://schemas.microsoft.com/office/powerpoint/2010/main" val="1919038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D96458-C155-264E-BD14-3CBE6E2ADD19}"/>
              </a:ext>
            </a:extLst>
          </p:cNvPr>
          <p:cNvSpPr>
            <a:spLocks noGrp="1"/>
          </p:cNvSpPr>
          <p:nvPr>
            <p:ph type="title"/>
          </p:nvPr>
        </p:nvSpPr>
        <p:spPr/>
        <p:txBody>
          <a:bodyPr>
            <a:noAutofit/>
          </a:bodyPr>
          <a:lstStyle/>
          <a:p>
            <a:r>
              <a:rPr lang="en-US" altLang="ja-JP" sz="2400" dirty="0" smtClean="0"/>
              <a:t>(3)</a:t>
            </a:r>
            <a:r>
              <a:rPr lang="ja-JP" altLang="en-US" sz="2400" dirty="0" smtClean="0"/>
              <a:t>ロジスティック式</a:t>
            </a:r>
            <a:r>
              <a:rPr lang="ja-JP" altLang="en-US" sz="2400" dirty="0"/>
              <a:t>を用いる計算を</a:t>
            </a:r>
            <a:r>
              <a:rPr lang="en-US" altLang="ja-JP" sz="2400" dirty="0"/>
              <a:t>C</a:t>
            </a:r>
            <a:r>
              <a:rPr lang="ja-JP" altLang="en-US" sz="2400" dirty="0"/>
              <a:t>言語で実装し、その計算結果</a:t>
            </a:r>
            <a:r>
              <a:rPr lang="ja-JP" altLang="en-US" sz="2400" dirty="0" smtClean="0"/>
              <a:t>を</a:t>
            </a:r>
            <a:r>
              <a:rPr lang="en-US" altLang="ja-JP" sz="2400" dirty="0" smtClean="0"/>
              <a:t/>
            </a:r>
            <a:br>
              <a:rPr lang="en-US" altLang="ja-JP" sz="2400" dirty="0" smtClean="0"/>
            </a:br>
            <a:r>
              <a:rPr lang="en-US" altLang="ja-JP" sz="2400" dirty="0" smtClean="0"/>
              <a:t>    </a:t>
            </a:r>
            <a:r>
              <a:rPr lang="ja-JP" altLang="en-US" sz="2400" dirty="0" smtClean="0"/>
              <a:t>プロット</a:t>
            </a:r>
            <a:r>
              <a:rPr lang="ja-JP" altLang="en-US" sz="2400" dirty="0"/>
              <a:t>しなさい</a:t>
            </a:r>
            <a:r>
              <a:rPr lang="ja-JP" altLang="en-US" sz="2400" dirty="0" smtClean="0"/>
              <a:t>。</a:t>
            </a:r>
            <a:endParaRPr kumimoji="1" lang="ja-JP" altLang="en-US" sz="2400" dirty="0"/>
          </a:p>
        </p:txBody>
      </p:sp>
      <p:sp>
        <p:nvSpPr>
          <p:cNvPr id="3" name="コンテンツ プレースホルダー 2">
            <a:extLst>
              <a:ext uri="{FF2B5EF4-FFF2-40B4-BE49-F238E27FC236}">
                <a16:creationId xmlns:a16="http://schemas.microsoft.com/office/drawing/2014/main" id="{676B1453-9552-6E41-BC9C-32D07D7C5314}"/>
              </a:ext>
            </a:extLst>
          </p:cNvPr>
          <p:cNvSpPr>
            <a:spLocks noGrp="1"/>
          </p:cNvSpPr>
          <p:nvPr>
            <p:ph idx="1"/>
          </p:nvPr>
        </p:nvSpPr>
        <p:spPr/>
        <p:txBody>
          <a:bodyPr>
            <a:normAutofit/>
          </a:bodyPr>
          <a:lstStyle/>
          <a:p>
            <a:pPr eaLnBrk="0" fontAlgn="base" hangingPunct="0">
              <a:lnSpc>
                <a:spcPct val="100000"/>
              </a:lnSpc>
              <a:spcBef>
                <a:spcPct val="0"/>
              </a:spcBef>
              <a:spcAft>
                <a:spcPct val="0"/>
              </a:spcAft>
              <a:buClr>
                <a:schemeClr val="accent1"/>
              </a:buClr>
              <a:buFont typeface="Wingdings" panose="05000000000000000000" pitchFamily="2" charset="2"/>
              <a:buChar char="l"/>
            </a:pPr>
            <a:r>
              <a:rPr kumimoji="0" lang="ja-JP" altLang="en-US" dirty="0" smtClean="0">
                <a:latin typeface="Arial" panose="020B0604020202020204" pitchFamily="34" charset="0"/>
                <a:cs typeface="Arial" panose="020B0604020202020204" pitchFamily="34" charset="0"/>
              </a:rPr>
              <a:t>シグモイド関数の計算</a:t>
            </a:r>
            <a:endParaRPr kumimoji="0" lang="en-US" altLang="ja-JP" dirty="0" smtClean="0">
              <a:latin typeface="Arial" panose="020B0604020202020204" pitchFamily="34" charset="0"/>
              <a:cs typeface="Arial" panose="020B0604020202020204" pitchFamily="34" charset="0"/>
            </a:endParaRPr>
          </a:p>
        </p:txBody>
      </p:sp>
      <p:sp>
        <p:nvSpPr>
          <p:cNvPr id="4" name="スライド番号プレースホルダー 3">
            <a:extLst>
              <a:ext uri="{FF2B5EF4-FFF2-40B4-BE49-F238E27FC236}">
                <a16:creationId xmlns:a16="http://schemas.microsoft.com/office/drawing/2014/main" id="{6D61CFD2-BF06-DB46-8A09-A6E955E76EE0}"/>
              </a:ext>
            </a:extLst>
          </p:cNvPr>
          <p:cNvSpPr>
            <a:spLocks noGrp="1"/>
          </p:cNvSpPr>
          <p:nvPr>
            <p:ph type="sldNum" sz="quarter" idx="12"/>
          </p:nvPr>
        </p:nvSpPr>
        <p:spPr>
          <a:xfrm>
            <a:off x="11663840" y="6450644"/>
            <a:ext cx="468000" cy="360000"/>
          </a:xfrm>
        </p:spPr>
        <p:txBody>
          <a:bodyPr/>
          <a:lstStyle/>
          <a:p>
            <a:fld id="{FFC2BD8B-CA4E-4AFD-8B68-F522BE7DC3E3}" type="slidenum">
              <a:rPr kumimoji="1" lang="ja-JP" altLang="en-US" b="1" smtClean="0">
                <a:solidFill>
                  <a:schemeClr val="bg1"/>
                </a:solidFill>
              </a:rPr>
              <a:t>11</a:t>
            </a:fld>
            <a:endParaRPr kumimoji="1" lang="ja-JP" altLang="en-US" b="1" dirty="0">
              <a:solidFill>
                <a:schemeClr val="bg1"/>
              </a:solidFill>
            </a:endParaRPr>
          </a:p>
        </p:txBody>
      </p:sp>
      <p:pic>
        <p:nvPicPr>
          <p:cNvPr id="7" name="図 6"/>
          <p:cNvPicPr>
            <a:picLocks noChangeAspect="1"/>
          </p:cNvPicPr>
          <p:nvPr/>
        </p:nvPicPr>
        <p:blipFill rotWithShape="1">
          <a:blip r:embed="rId2"/>
          <a:srcRect l="80" t="5380" r="91527" b="59206"/>
          <a:stretch/>
        </p:blipFill>
        <p:spPr>
          <a:xfrm>
            <a:off x="8110992" y="2011131"/>
            <a:ext cx="1534887" cy="3643086"/>
          </a:xfrm>
          <a:prstGeom prst="rect">
            <a:avLst/>
          </a:prstGeom>
        </p:spPr>
      </p:pic>
      <p:pic>
        <p:nvPicPr>
          <p:cNvPr id="5" name="図 4"/>
          <p:cNvPicPr>
            <a:picLocks noChangeAspect="1"/>
          </p:cNvPicPr>
          <p:nvPr/>
        </p:nvPicPr>
        <p:blipFill rotWithShape="1">
          <a:blip r:embed="rId3"/>
          <a:srcRect l="61032" t="9471" r="16587" b="50600"/>
          <a:stretch/>
        </p:blipFill>
        <p:spPr>
          <a:xfrm>
            <a:off x="1796143" y="2011131"/>
            <a:ext cx="4093028" cy="4107543"/>
          </a:xfrm>
          <a:prstGeom prst="rect">
            <a:avLst/>
          </a:prstGeom>
          <a:ln>
            <a:solidFill>
              <a:schemeClr val="tx1"/>
            </a:solidFill>
          </a:ln>
        </p:spPr>
      </p:pic>
      <p:sp>
        <p:nvSpPr>
          <p:cNvPr id="8" name="角丸四角形吹き出し 7"/>
          <p:cNvSpPr/>
          <p:nvPr/>
        </p:nvSpPr>
        <p:spPr>
          <a:xfrm>
            <a:off x="6180335" y="2351524"/>
            <a:ext cx="1639493" cy="686085"/>
          </a:xfrm>
          <a:prstGeom prst="wedgeRoundRectCallout">
            <a:avLst>
              <a:gd name="adj1" fmla="val 65786"/>
              <a:gd name="adj2" fmla="val 10810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3200" dirty="0"/>
              <a:t>x</a:t>
            </a:r>
            <a:endParaRPr kumimoji="1" lang="ja-JP" altLang="en-US" sz="3200" dirty="0"/>
          </a:p>
        </p:txBody>
      </p:sp>
      <p:sp>
        <p:nvSpPr>
          <p:cNvPr id="9" name="角丸四角形吹き出し 8"/>
          <p:cNvSpPr/>
          <p:nvPr/>
        </p:nvSpPr>
        <p:spPr>
          <a:xfrm>
            <a:off x="9867164" y="4753639"/>
            <a:ext cx="1639493" cy="686085"/>
          </a:xfrm>
          <a:prstGeom prst="wedgeRoundRectCallout">
            <a:avLst>
              <a:gd name="adj1" fmla="val -59040"/>
              <a:gd name="adj2" fmla="val -11190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3200" dirty="0"/>
              <a:t>f</a:t>
            </a:r>
            <a:r>
              <a:rPr lang="en-US" altLang="ja-JP" sz="3200" dirty="0" smtClean="0"/>
              <a:t>(x)</a:t>
            </a:r>
            <a:endParaRPr kumimoji="1" lang="ja-JP" altLang="en-US" sz="3200" dirty="0"/>
          </a:p>
        </p:txBody>
      </p:sp>
    </p:spTree>
    <p:extLst>
      <p:ext uri="{BB962C8B-B14F-4D97-AF65-F5344CB8AC3E}">
        <p14:creationId xmlns:p14="http://schemas.microsoft.com/office/powerpoint/2010/main" val="1984625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D96458-C155-264E-BD14-3CBE6E2ADD19}"/>
              </a:ext>
            </a:extLst>
          </p:cNvPr>
          <p:cNvSpPr>
            <a:spLocks noGrp="1"/>
          </p:cNvSpPr>
          <p:nvPr>
            <p:ph type="title"/>
          </p:nvPr>
        </p:nvSpPr>
        <p:spPr/>
        <p:txBody>
          <a:bodyPr>
            <a:noAutofit/>
          </a:bodyPr>
          <a:lstStyle/>
          <a:p>
            <a:r>
              <a:rPr lang="en-US" altLang="ja-JP" sz="2400" dirty="0" smtClean="0"/>
              <a:t>(3)</a:t>
            </a:r>
            <a:r>
              <a:rPr lang="ja-JP" altLang="en-US" sz="2400" dirty="0" smtClean="0"/>
              <a:t>ロジスティック式</a:t>
            </a:r>
            <a:r>
              <a:rPr lang="ja-JP" altLang="en-US" sz="2400" dirty="0"/>
              <a:t>を用いる計算を</a:t>
            </a:r>
            <a:r>
              <a:rPr lang="en-US" altLang="ja-JP" sz="2400" dirty="0"/>
              <a:t>C</a:t>
            </a:r>
            <a:r>
              <a:rPr lang="ja-JP" altLang="en-US" sz="2400" dirty="0"/>
              <a:t>言語で実装し、その計算結果</a:t>
            </a:r>
            <a:r>
              <a:rPr lang="ja-JP" altLang="en-US" sz="2400" dirty="0" smtClean="0"/>
              <a:t>を</a:t>
            </a:r>
            <a:r>
              <a:rPr lang="en-US" altLang="ja-JP" sz="2400" dirty="0" smtClean="0"/>
              <a:t/>
            </a:r>
            <a:br>
              <a:rPr lang="en-US" altLang="ja-JP" sz="2400" dirty="0" smtClean="0"/>
            </a:br>
            <a:r>
              <a:rPr lang="en-US" altLang="ja-JP" sz="2400" dirty="0" smtClean="0"/>
              <a:t>    </a:t>
            </a:r>
            <a:r>
              <a:rPr lang="ja-JP" altLang="en-US" sz="2400" dirty="0" smtClean="0"/>
              <a:t>プロット</a:t>
            </a:r>
            <a:r>
              <a:rPr lang="ja-JP" altLang="en-US" sz="2400" dirty="0"/>
              <a:t>しなさい</a:t>
            </a:r>
            <a:r>
              <a:rPr lang="ja-JP" altLang="en-US" sz="2400" dirty="0" smtClean="0"/>
              <a:t>。</a:t>
            </a:r>
            <a:endParaRPr kumimoji="1" lang="ja-JP" altLang="en-US" sz="2400" dirty="0"/>
          </a:p>
        </p:txBody>
      </p:sp>
      <p:sp>
        <p:nvSpPr>
          <p:cNvPr id="3" name="コンテンツ プレースホルダー 2">
            <a:extLst>
              <a:ext uri="{FF2B5EF4-FFF2-40B4-BE49-F238E27FC236}">
                <a16:creationId xmlns:a16="http://schemas.microsoft.com/office/drawing/2014/main" id="{676B1453-9552-6E41-BC9C-32D07D7C5314}"/>
              </a:ext>
            </a:extLst>
          </p:cNvPr>
          <p:cNvSpPr>
            <a:spLocks noGrp="1"/>
          </p:cNvSpPr>
          <p:nvPr>
            <p:ph idx="1"/>
          </p:nvPr>
        </p:nvSpPr>
        <p:spPr/>
        <p:txBody>
          <a:bodyPr>
            <a:normAutofit/>
          </a:bodyPr>
          <a:lstStyle/>
          <a:p>
            <a:pPr eaLnBrk="0" fontAlgn="base" hangingPunct="0">
              <a:lnSpc>
                <a:spcPct val="100000"/>
              </a:lnSpc>
              <a:spcBef>
                <a:spcPct val="0"/>
              </a:spcBef>
              <a:spcAft>
                <a:spcPct val="0"/>
              </a:spcAft>
              <a:buClr>
                <a:schemeClr val="accent1"/>
              </a:buClr>
              <a:buFont typeface="Wingdings" panose="05000000000000000000" pitchFamily="2" charset="2"/>
              <a:buChar char="l"/>
            </a:pPr>
            <a:r>
              <a:rPr kumimoji="0" lang="ja-JP" altLang="en-US" dirty="0" smtClean="0">
                <a:latin typeface="Arial" panose="020B0604020202020204" pitchFamily="34" charset="0"/>
                <a:cs typeface="Arial" panose="020B0604020202020204" pitchFamily="34" charset="0"/>
              </a:rPr>
              <a:t>シグモイド関数の計算</a:t>
            </a:r>
            <a:endParaRPr kumimoji="0" lang="en-US" altLang="ja-JP" dirty="0" smtClean="0">
              <a:latin typeface="Arial" panose="020B0604020202020204" pitchFamily="34" charset="0"/>
              <a:cs typeface="Arial" panose="020B0604020202020204" pitchFamily="34" charset="0"/>
            </a:endParaRPr>
          </a:p>
        </p:txBody>
      </p:sp>
      <p:sp>
        <p:nvSpPr>
          <p:cNvPr id="4" name="スライド番号プレースホルダー 3">
            <a:extLst>
              <a:ext uri="{FF2B5EF4-FFF2-40B4-BE49-F238E27FC236}">
                <a16:creationId xmlns:a16="http://schemas.microsoft.com/office/drawing/2014/main" id="{6D61CFD2-BF06-DB46-8A09-A6E955E76EE0}"/>
              </a:ext>
            </a:extLst>
          </p:cNvPr>
          <p:cNvSpPr>
            <a:spLocks noGrp="1"/>
          </p:cNvSpPr>
          <p:nvPr>
            <p:ph type="sldNum" sz="quarter" idx="12"/>
          </p:nvPr>
        </p:nvSpPr>
        <p:spPr>
          <a:xfrm>
            <a:off x="11663840" y="6449872"/>
            <a:ext cx="468000" cy="360000"/>
          </a:xfrm>
        </p:spPr>
        <p:txBody>
          <a:bodyPr/>
          <a:lstStyle/>
          <a:p>
            <a:fld id="{FFC2BD8B-CA4E-4AFD-8B68-F522BE7DC3E3}" type="slidenum">
              <a:rPr kumimoji="1" lang="ja-JP" altLang="en-US" b="1" smtClean="0">
                <a:solidFill>
                  <a:schemeClr val="bg1"/>
                </a:solidFill>
              </a:rPr>
              <a:t>12</a:t>
            </a:fld>
            <a:endParaRPr kumimoji="1" lang="ja-JP" altLang="en-US" b="1" dirty="0">
              <a:solidFill>
                <a:schemeClr val="bg1"/>
              </a:solidFill>
            </a:endParaRPr>
          </a:p>
        </p:txBody>
      </p:sp>
      <p:pic>
        <p:nvPicPr>
          <p:cNvPr id="9" name="図 8"/>
          <p:cNvPicPr>
            <a:picLocks noChangeAspect="1"/>
          </p:cNvPicPr>
          <p:nvPr/>
        </p:nvPicPr>
        <p:blipFill rotWithShape="1">
          <a:blip r:embed="rId2"/>
          <a:srcRect l="62076" t="27182" r="12902" b="46020"/>
          <a:stretch/>
        </p:blipFill>
        <p:spPr>
          <a:xfrm>
            <a:off x="2374899" y="1879287"/>
            <a:ext cx="7431315" cy="4477063"/>
          </a:xfrm>
          <a:prstGeom prst="rect">
            <a:avLst/>
          </a:prstGeom>
          <a:ln>
            <a:solidFill>
              <a:schemeClr val="tx1"/>
            </a:solidFill>
          </a:ln>
        </p:spPr>
      </p:pic>
      <p:sp>
        <p:nvSpPr>
          <p:cNvPr id="10" name="角丸四角形吹き出し 9"/>
          <p:cNvSpPr/>
          <p:nvPr/>
        </p:nvSpPr>
        <p:spPr>
          <a:xfrm>
            <a:off x="6851364" y="4103629"/>
            <a:ext cx="3717758" cy="1792705"/>
          </a:xfrm>
          <a:prstGeom prst="wedgeRoundRectCallout">
            <a:avLst>
              <a:gd name="adj1" fmla="val -62581"/>
              <a:gd name="adj2" fmla="val -4421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t>シグモイド曲線</a:t>
            </a:r>
            <a:endParaRPr kumimoji="1" lang="ja-JP" altLang="en-US" sz="3200" dirty="0"/>
          </a:p>
        </p:txBody>
      </p:sp>
    </p:spTree>
    <p:extLst>
      <p:ext uri="{BB962C8B-B14F-4D97-AF65-F5344CB8AC3E}">
        <p14:creationId xmlns:p14="http://schemas.microsoft.com/office/powerpoint/2010/main" val="718260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endParaRPr lang="en-US" altLang="ja-JP" sz="2000" dirty="0" smtClean="0"/>
          </a:p>
          <a:p>
            <a:pPr marL="0" indent="0">
              <a:buNone/>
            </a:pPr>
            <a:r>
              <a:rPr lang="en-US" altLang="ja-JP" sz="2000" dirty="0" smtClean="0"/>
              <a:t>1</a:t>
            </a:r>
            <a:r>
              <a:rPr lang="en-US" altLang="ja-JP" sz="2000" dirty="0" smtClean="0"/>
              <a:t>.</a:t>
            </a:r>
            <a:r>
              <a:rPr lang="ja-JP" altLang="en-US" sz="2000" dirty="0" smtClean="0"/>
              <a:t>シグモイド</a:t>
            </a:r>
            <a:r>
              <a:rPr lang="ja-JP" altLang="en-US" sz="2000" dirty="0"/>
              <a:t>関数を計算</a:t>
            </a:r>
            <a:r>
              <a:rPr lang="ja-JP" altLang="en-US" sz="2000" dirty="0" smtClean="0"/>
              <a:t>する</a:t>
            </a:r>
            <a:r>
              <a:rPr lang="en-US" altLang="ja-JP" sz="2000" dirty="0" smtClean="0"/>
              <a:t>― </a:t>
            </a:r>
            <a:r>
              <a:rPr lang="en-US" altLang="zh-CN" sz="2000" dirty="0" smtClean="0"/>
              <a:t>C</a:t>
            </a:r>
            <a:r>
              <a:rPr lang="zh-CN" altLang="en-US" sz="2000" dirty="0"/>
              <a:t>言語関数</a:t>
            </a:r>
            <a:r>
              <a:rPr lang="zh-CN" altLang="en-US" sz="2000" dirty="0" smtClean="0"/>
              <a:t>辞典</a:t>
            </a:r>
            <a:endParaRPr lang="en-US" altLang="zh-CN" sz="2000" dirty="0" smtClean="0"/>
          </a:p>
          <a:p>
            <a:pPr marL="0" indent="0">
              <a:buNone/>
            </a:pPr>
            <a:r>
              <a:rPr lang="en-US" altLang="zh-CN" sz="2000" dirty="0">
                <a:hlinkClick r:id="rId2"/>
              </a:rPr>
              <a:t>http://</a:t>
            </a:r>
            <a:r>
              <a:rPr lang="en-US" altLang="zh-CN" sz="2000" dirty="0" smtClean="0">
                <a:hlinkClick r:id="rId2"/>
              </a:rPr>
              <a:t>www.c-tipsref.com/tips/math/sigmoid.html</a:t>
            </a:r>
            <a:endParaRPr lang="en-US" altLang="zh-CN" sz="2000" dirty="0"/>
          </a:p>
          <a:p>
            <a:pPr marL="0" indent="0">
              <a:buNone/>
            </a:pPr>
            <a:r>
              <a:rPr lang="en-US" altLang="ja-JP" sz="2000" dirty="0" smtClean="0"/>
              <a:t>2</a:t>
            </a:r>
            <a:r>
              <a:rPr lang="en-US" altLang="ja-JP" sz="2000" dirty="0"/>
              <a:t>.</a:t>
            </a:r>
            <a:r>
              <a:rPr lang="ja-JP" altLang="en-US" sz="2000" dirty="0"/>
              <a:t>ロジスティック方程式を使った適当な数値シミュレーショングラフを作ってみる </a:t>
            </a:r>
            <a:r>
              <a:rPr lang="en-US" altLang="ja-JP" sz="2000" dirty="0"/>
              <a:t>― </a:t>
            </a:r>
            <a:r>
              <a:rPr lang="ja-JP" altLang="en-US" sz="2000" dirty="0"/>
              <a:t>俺の報告</a:t>
            </a:r>
            <a:endParaRPr lang="en-US" altLang="ja-JP" sz="2000" dirty="0"/>
          </a:p>
          <a:p>
            <a:pPr marL="0" indent="0">
              <a:buNone/>
            </a:pPr>
            <a:r>
              <a:rPr lang="en-US" altLang="ja-JP" sz="2000" dirty="0">
                <a:hlinkClick r:id="rId3"/>
              </a:rPr>
              <a:t>http://tom-rc.hatenablog.com/entry/2015/02/18/020105</a:t>
            </a:r>
            <a:endParaRPr lang="zh-CN" altLang="en-US" sz="2000" dirty="0"/>
          </a:p>
          <a:p>
            <a:pPr marL="0" indent="0">
              <a:buNone/>
            </a:pPr>
            <a:r>
              <a:rPr lang="en-US" altLang="ja-JP" sz="2000" dirty="0"/>
              <a:t>3</a:t>
            </a:r>
            <a:r>
              <a:rPr lang="en-US" altLang="ja-JP" sz="2000" dirty="0" smtClean="0"/>
              <a:t>.</a:t>
            </a:r>
            <a:r>
              <a:rPr lang="ja-JP" altLang="en-US" sz="2000" dirty="0" smtClean="0"/>
              <a:t>ロジスティック</a:t>
            </a:r>
            <a:r>
              <a:rPr lang="ja-JP" altLang="en-US" sz="2000" dirty="0"/>
              <a:t>関数とシグモイド</a:t>
            </a:r>
            <a:r>
              <a:rPr lang="ja-JP" altLang="en-US" sz="2000" dirty="0" smtClean="0"/>
              <a:t>関数</a:t>
            </a:r>
            <a:r>
              <a:rPr lang="en-US" altLang="ja-JP" sz="2000" dirty="0"/>
              <a:t> </a:t>
            </a:r>
            <a:r>
              <a:rPr lang="en-US" altLang="ja-JP" sz="2000" dirty="0" smtClean="0"/>
              <a:t>― </a:t>
            </a:r>
            <a:r>
              <a:rPr lang="ja-JP" altLang="en-US" sz="2000" dirty="0" smtClean="0"/>
              <a:t>北野坂備忘録</a:t>
            </a:r>
            <a:endParaRPr lang="en-US" altLang="ja-JP" sz="2000" dirty="0" smtClean="0"/>
          </a:p>
          <a:p>
            <a:pPr marL="0" indent="0">
              <a:buNone/>
            </a:pPr>
            <a:r>
              <a:rPr lang="en-US" altLang="ja-JP" sz="2000" dirty="0">
                <a:hlinkClick r:id="rId4"/>
              </a:rPr>
              <a:t>http://</a:t>
            </a:r>
            <a:r>
              <a:rPr lang="en-US" altLang="ja-JP" sz="2000" dirty="0" smtClean="0">
                <a:hlinkClick r:id="rId4"/>
              </a:rPr>
              <a:t>kenichia.hatenablog.com/entry/2017/03/04/122551</a:t>
            </a:r>
            <a:endParaRPr lang="en-US" altLang="ja-JP" sz="2000" dirty="0" smtClean="0"/>
          </a:p>
          <a:p>
            <a:pPr marL="0" indent="0">
              <a:buNone/>
            </a:pPr>
            <a:r>
              <a:rPr lang="en-US" altLang="ja-JP" sz="2000" dirty="0"/>
              <a:t>4</a:t>
            </a:r>
            <a:r>
              <a:rPr lang="en-US" altLang="ja-JP" sz="2000" dirty="0" smtClean="0"/>
              <a:t>.</a:t>
            </a:r>
            <a:r>
              <a:rPr lang="ja-JP" altLang="en-US" sz="2000" dirty="0"/>
              <a:t>フェルフルスト </a:t>
            </a:r>
            <a:r>
              <a:rPr lang="en-US" altLang="ja-JP" sz="2000" dirty="0"/>
              <a:t>―</a:t>
            </a:r>
            <a:r>
              <a:rPr lang="ja-JP" altLang="en-US" sz="2000" dirty="0"/>
              <a:t> コトバンク</a:t>
            </a:r>
            <a:endParaRPr lang="en-US" altLang="ja-JP" sz="2000" dirty="0"/>
          </a:p>
          <a:p>
            <a:pPr marL="0" indent="0">
              <a:buNone/>
            </a:pPr>
            <a:r>
              <a:rPr lang="en-US" altLang="ja-JP" sz="2000" dirty="0">
                <a:hlinkClick r:id="rId5"/>
              </a:rPr>
              <a:t>https://kotobank.jp/word/%E3%83%95%E3%82%A7%E3%83%AB%E3%83%95%E3%83%AB%E3%82%B9%E3%83%88%2CP.F.-1403691</a:t>
            </a:r>
            <a:r>
              <a:rPr lang="ja-JP" altLang="en-US" sz="2000" dirty="0"/>
              <a:t>　</a:t>
            </a:r>
            <a:endParaRPr lang="en-US" altLang="ja-JP" sz="2000" dirty="0" smtClean="0"/>
          </a:p>
          <a:p>
            <a:pPr marL="0" indent="0">
              <a:buNone/>
            </a:pPr>
            <a:r>
              <a:rPr lang="en-US" altLang="ja-JP" sz="2000" dirty="0"/>
              <a:t>5</a:t>
            </a:r>
            <a:r>
              <a:rPr lang="en-US" altLang="ja-JP" sz="2000" dirty="0" smtClean="0"/>
              <a:t>.</a:t>
            </a:r>
            <a:r>
              <a:rPr lang="ja-JP" altLang="en-US" sz="2000" dirty="0"/>
              <a:t>マルサス </a:t>
            </a:r>
            <a:r>
              <a:rPr lang="en-US" altLang="ja-JP" sz="2000" dirty="0"/>
              <a:t>― </a:t>
            </a:r>
            <a:r>
              <a:rPr lang="ja-JP" altLang="en-US" sz="2000" dirty="0"/>
              <a:t>世界史の窓</a:t>
            </a:r>
            <a:endParaRPr lang="en-US" altLang="ja-JP" sz="2000" dirty="0"/>
          </a:p>
          <a:p>
            <a:pPr marL="0" indent="0">
              <a:buNone/>
            </a:pPr>
            <a:r>
              <a:rPr lang="en-US" altLang="ja-JP" sz="2000" dirty="0">
                <a:hlinkClick r:id="rId6"/>
              </a:rPr>
              <a:t>https://www.y-history.net/appendix/wh1204-062.html</a:t>
            </a:r>
            <a:r>
              <a:rPr lang="ja-JP" altLang="en-US" sz="2000" dirty="0"/>
              <a:t>　</a:t>
            </a:r>
            <a:endParaRPr lang="en-US" altLang="ja-JP" sz="2000" dirty="0"/>
          </a:p>
          <a:p>
            <a:pPr marL="0" indent="0">
              <a:buNone/>
            </a:pPr>
            <a:r>
              <a:rPr lang="en-US" altLang="ja-JP" sz="2000" dirty="0"/>
              <a:t>6</a:t>
            </a:r>
            <a:r>
              <a:rPr lang="en-US" altLang="ja-JP" sz="2000" dirty="0" smtClean="0"/>
              <a:t>.</a:t>
            </a:r>
            <a:r>
              <a:rPr lang="ja-JP" altLang="en-US" sz="2000" dirty="0" smtClean="0"/>
              <a:t>ロジスティック方程式 </a:t>
            </a:r>
            <a:r>
              <a:rPr lang="en-US" altLang="ja-JP" sz="2000" dirty="0" smtClean="0"/>
              <a:t>― </a:t>
            </a:r>
            <a:r>
              <a:rPr lang="ja-JP" altLang="en-US" sz="2000" dirty="0" smtClean="0"/>
              <a:t>フリー百科事典「ウィキペディア」</a:t>
            </a:r>
            <a:endParaRPr lang="en-US" altLang="ja-JP" sz="2000" dirty="0" smtClean="0"/>
          </a:p>
          <a:p>
            <a:pPr marL="0" indent="0">
              <a:buNone/>
            </a:pPr>
            <a:r>
              <a:rPr lang="en-US" altLang="ja-JP" sz="2000" dirty="0">
                <a:hlinkClick r:id="rId7"/>
              </a:rPr>
              <a:t>https://ja.wikipedia.org/wiki/%</a:t>
            </a:r>
            <a:r>
              <a:rPr lang="en-US" altLang="ja-JP" sz="2000" dirty="0" smtClean="0">
                <a:hlinkClick r:id="rId7"/>
              </a:rPr>
              <a:t>E3%83%AD%E3%82%B8%E3%82%B9%E3%83%86%E3%82%A3%E3%83%83%E3%82%AF%E6%96%B9%E7%A8%8B%E5%BC%8F</a:t>
            </a:r>
            <a:endParaRPr lang="en-US" altLang="ja-JP" sz="2000" dirty="0" smtClean="0"/>
          </a:p>
          <a:p>
            <a:pPr marL="0" indent="0">
              <a:buNone/>
            </a:pPr>
            <a:r>
              <a:rPr lang="ja-JP" altLang="en-US" sz="2000" dirty="0" smtClean="0"/>
              <a:t>　</a:t>
            </a:r>
            <a:endParaRPr lang="en-US" altLang="ja-JP" sz="2000" dirty="0" smtClean="0"/>
          </a:p>
          <a:p>
            <a:pPr marL="0" indent="0" algn="r">
              <a:buNone/>
            </a:pPr>
            <a:r>
              <a:rPr lang="ja-JP" altLang="en-US" sz="3600" b="1" dirty="0" smtClean="0"/>
              <a:t>ご清聴</a:t>
            </a:r>
            <a:r>
              <a:rPr lang="ja-JP" altLang="en-US" sz="3600" b="1" dirty="0" smtClean="0"/>
              <a:t>ありがとうございました！</a:t>
            </a:r>
            <a:endParaRPr lang="ja-JP" altLang="en-US" sz="3600" b="1" dirty="0"/>
          </a:p>
        </p:txBody>
      </p:sp>
      <p:sp>
        <p:nvSpPr>
          <p:cNvPr id="7" name="スライド番号プレースホルダー 6"/>
          <p:cNvSpPr>
            <a:spLocks noGrp="1"/>
          </p:cNvSpPr>
          <p:nvPr>
            <p:ph type="sldNum" sz="quarter" idx="12"/>
          </p:nvPr>
        </p:nvSpPr>
        <p:spPr>
          <a:xfrm>
            <a:off x="11663840" y="6449872"/>
            <a:ext cx="468000" cy="360000"/>
          </a:xfrm>
        </p:spPr>
        <p:txBody>
          <a:bodyPr/>
          <a:lstStyle/>
          <a:p>
            <a:fld id="{FFC2BD8B-CA4E-4AFD-8B68-F522BE7DC3E3}" type="slidenum">
              <a:rPr kumimoji="1" lang="ja-JP" altLang="en-US" b="1" smtClean="0">
                <a:solidFill>
                  <a:schemeClr val="bg1"/>
                </a:solidFill>
              </a:rPr>
              <a:t>13</a:t>
            </a:fld>
            <a:endParaRPr kumimoji="1" lang="ja-JP" altLang="en-US" b="1" dirty="0">
              <a:solidFill>
                <a:schemeClr val="bg1"/>
              </a:solidFill>
            </a:endParaRPr>
          </a:p>
        </p:txBody>
      </p:sp>
    </p:spTree>
    <p:extLst>
      <p:ext uri="{BB962C8B-B14F-4D97-AF65-F5344CB8AC3E}">
        <p14:creationId xmlns:p14="http://schemas.microsoft.com/office/powerpoint/2010/main" val="17582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自分の担当した課題</a:t>
            </a:r>
            <a:r>
              <a:rPr lang="en-US" altLang="ja-JP" dirty="0"/>
              <a:t>(</a:t>
            </a:r>
            <a:r>
              <a:rPr lang="ja-JP" altLang="en-US" dirty="0"/>
              <a:t>課題</a:t>
            </a:r>
            <a:r>
              <a:rPr lang="en-US" altLang="ja-JP" dirty="0"/>
              <a:t>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a:p>
          <a:p>
            <a:pPr marL="0" indent="0">
              <a:buNone/>
            </a:pPr>
            <a:r>
              <a:rPr kumimoji="1" lang="ja-JP" altLang="en-US" dirty="0"/>
              <a:t>皆さんがコンピュータの性能実験に用いていた計算式の</a:t>
            </a:r>
            <a:r>
              <a:rPr lang="ja-JP" altLang="en-US" dirty="0"/>
              <a:t>一つに、ロジスティック式というものがあります。</a:t>
            </a:r>
            <a:endParaRPr lang="en-US" altLang="ja-JP" dirty="0"/>
          </a:p>
          <a:p>
            <a:pPr marL="0" indent="0">
              <a:buNone/>
            </a:pPr>
            <a:endParaRPr lang="en-US" altLang="ja-JP" dirty="0"/>
          </a:p>
          <a:p>
            <a:pPr marL="514350" indent="-514350">
              <a:buAutoNum type="arabicParenBoth"/>
            </a:pPr>
            <a:r>
              <a:rPr lang="ja-JP" altLang="en-US" dirty="0"/>
              <a:t>ロジスティック式とは何でしょうか。詳しく説明しなさい。</a:t>
            </a:r>
            <a:endParaRPr lang="en-US" altLang="ja-JP" dirty="0"/>
          </a:p>
          <a:p>
            <a:pPr marL="514350" indent="-514350">
              <a:buAutoNum type="arabicParenBoth"/>
            </a:pPr>
            <a:r>
              <a:rPr lang="ja-JP" altLang="en-US" dirty="0"/>
              <a:t>ロジスティック式はどういう分野に応用されているでしょうか。</a:t>
            </a:r>
            <a:endParaRPr lang="en-US" altLang="ja-JP" dirty="0"/>
          </a:p>
          <a:p>
            <a:pPr marL="514350" indent="-514350">
              <a:buAutoNum type="arabicParenBoth"/>
            </a:pPr>
            <a:r>
              <a:rPr lang="ja-JP" altLang="en-US" dirty="0"/>
              <a:t>ロジスティック式を用いる計算を</a:t>
            </a:r>
            <a:r>
              <a:rPr lang="en-US" altLang="ja-JP" dirty="0"/>
              <a:t>C</a:t>
            </a:r>
            <a:r>
              <a:rPr lang="ja-JP" altLang="en-US" dirty="0"/>
              <a:t>言語で実装し、その計算結果をプロットしなさい。</a:t>
            </a:r>
            <a:endParaRPr lang="en-US" altLang="ja-JP" dirty="0"/>
          </a:p>
        </p:txBody>
      </p:sp>
      <p:sp>
        <p:nvSpPr>
          <p:cNvPr id="7" name="スライド番号プレースホルダー 6"/>
          <p:cNvSpPr>
            <a:spLocks noGrp="1"/>
          </p:cNvSpPr>
          <p:nvPr>
            <p:ph type="sldNum" sz="quarter" idx="12"/>
          </p:nvPr>
        </p:nvSpPr>
        <p:spPr>
          <a:xfrm>
            <a:off x="11763231" y="6444180"/>
            <a:ext cx="360000" cy="360000"/>
          </a:xfrm>
        </p:spPr>
        <p:txBody>
          <a:bodyPr/>
          <a:lstStyle/>
          <a:p>
            <a:fld id="{FFC2BD8B-CA4E-4AFD-8B68-F522BE7DC3E3}" type="slidenum">
              <a:rPr kumimoji="1" lang="ja-JP" altLang="en-US" b="1" smtClean="0">
                <a:solidFill>
                  <a:schemeClr val="bg1"/>
                </a:solidFill>
              </a:rPr>
              <a:t>2</a:t>
            </a:fld>
            <a:endParaRPr kumimoji="1" lang="ja-JP" altLang="en-US" b="1" dirty="0">
              <a:solidFill>
                <a:schemeClr val="bg1"/>
              </a:solidFill>
            </a:endParaRPr>
          </a:p>
        </p:txBody>
      </p:sp>
    </p:spTree>
    <p:extLst>
      <p:ext uri="{BB962C8B-B14F-4D97-AF65-F5344CB8AC3E}">
        <p14:creationId xmlns:p14="http://schemas.microsoft.com/office/powerpoint/2010/main" val="718010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9085" y="498679"/>
            <a:ext cx="10482944" cy="843970"/>
          </a:xfrm>
        </p:spPr>
        <p:txBody>
          <a:bodyPr>
            <a:normAutofit fontScale="90000"/>
          </a:bodyPr>
          <a:lstStyle/>
          <a:p>
            <a:r>
              <a:rPr lang="en-US" altLang="ja-JP" sz="3100" dirty="0"/>
              <a:t>(1) </a:t>
            </a:r>
            <a:r>
              <a:rPr lang="ja-JP" altLang="en-US" sz="3100" dirty="0"/>
              <a:t>ロジスティック式とは何でしょうか。詳しく説明しなさい</a:t>
            </a:r>
            <a:r>
              <a:rPr lang="ja-JP" altLang="en-US" dirty="0"/>
              <a:t>。</a:t>
            </a:r>
            <a:br>
              <a:rPr lang="ja-JP" altLang="en-US" dirty="0"/>
            </a:br>
            <a:endParaRPr kumimoji="1" lang="ja-JP" altLang="en-US" dirty="0"/>
          </a:p>
        </p:txBody>
      </p:sp>
      <p:sp>
        <p:nvSpPr>
          <p:cNvPr id="3" name="コンテンツ プレースホルダー 2"/>
          <p:cNvSpPr>
            <a:spLocks noGrp="1"/>
          </p:cNvSpPr>
          <p:nvPr>
            <p:ph idx="1"/>
          </p:nvPr>
        </p:nvSpPr>
        <p:spPr>
          <a:xfrm>
            <a:off x="849085" y="1189021"/>
            <a:ext cx="10482944" cy="5268035"/>
          </a:xfrm>
        </p:spPr>
        <p:txBody>
          <a:bodyPr>
            <a:normAutofit fontScale="77500" lnSpcReduction="20000"/>
          </a:bodyPr>
          <a:lstStyle/>
          <a:p>
            <a:pPr marL="0" indent="0">
              <a:buClr>
                <a:schemeClr val="accent1"/>
              </a:buClr>
              <a:buNone/>
            </a:pPr>
            <a:endParaRPr lang="en-US" altLang="ja-JP" dirty="0" smtClean="0"/>
          </a:p>
          <a:p>
            <a:pPr>
              <a:buClr>
                <a:schemeClr val="accent1"/>
              </a:buClr>
              <a:buFont typeface="Wingdings" pitchFamily="2" charset="2"/>
              <a:buChar char="l"/>
            </a:pPr>
            <a:r>
              <a:rPr lang="en-US" altLang="ja-JP" dirty="0"/>
              <a:t>l</a:t>
            </a:r>
            <a:r>
              <a:rPr lang="en-US" altLang="ja-JP" dirty="0" smtClean="0"/>
              <a:t>ogistic(s)(</a:t>
            </a:r>
            <a:r>
              <a:rPr lang="ja-JP" altLang="en-US" dirty="0"/>
              <a:t>ロジスティック</a:t>
            </a:r>
            <a:r>
              <a:rPr lang="en-US" altLang="ja-JP" dirty="0"/>
              <a:t>) </a:t>
            </a:r>
            <a:r>
              <a:rPr lang="en-US" altLang="ja-JP" dirty="0" smtClean="0"/>
              <a:t>= </a:t>
            </a:r>
            <a:r>
              <a:rPr lang="ja-JP" altLang="en-US" dirty="0" smtClean="0"/>
              <a:t>兵站</a:t>
            </a:r>
            <a:r>
              <a:rPr lang="en-US" altLang="ja-JP" dirty="0" smtClean="0"/>
              <a:t>(</a:t>
            </a:r>
            <a:r>
              <a:rPr lang="ja-JP" altLang="en-US" dirty="0" smtClean="0"/>
              <a:t>へいたん</a:t>
            </a:r>
            <a:r>
              <a:rPr lang="en-US" altLang="ja-JP" dirty="0" smtClean="0"/>
              <a:t>)</a:t>
            </a:r>
            <a:r>
              <a:rPr lang="ja-JP" altLang="en-US" dirty="0" smtClean="0"/>
              <a:t>学</a:t>
            </a:r>
            <a:endParaRPr lang="en-US" altLang="ja-JP" dirty="0" smtClean="0"/>
          </a:p>
          <a:p>
            <a:pPr marL="0" indent="0">
              <a:buClr>
                <a:schemeClr val="accent1"/>
              </a:buClr>
              <a:buNone/>
            </a:pPr>
            <a:r>
              <a:rPr lang="ja-JP" altLang="en-US" dirty="0"/>
              <a:t>→</a:t>
            </a:r>
            <a:r>
              <a:rPr lang="ja-JP" altLang="en-US" dirty="0" smtClean="0"/>
              <a:t> </a:t>
            </a:r>
            <a:r>
              <a:rPr lang="en-US" altLang="ja-JP" dirty="0" smtClean="0"/>
              <a:t> </a:t>
            </a:r>
            <a:r>
              <a:rPr lang="ja-JP" altLang="en-US" dirty="0" smtClean="0">
                <a:latin typeface="Avenir"/>
              </a:rPr>
              <a:t>輸送</a:t>
            </a:r>
            <a:r>
              <a:rPr lang="ja-JP" altLang="en-US" dirty="0">
                <a:latin typeface="Avenir"/>
              </a:rPr>
              <a:t>・宿営・糧食などに関する軍事学の一</a:t>
            </a:r>
            <a:r>
              <a:rPr lang="ja-JP" altLang="en-US" dirty="0" smtClean="0">
                <a:latin typeface="Avenir"/>
              </a:rPr>
              <a:t>部門</a:t>
            </a:r>
            <a:endParaRPr lang="en-US" altLang="ja-JP" dirty="0" smtClean="0">
              <a:latin typeface="Avenir"/>
            </a:endParaRPr>
          </a:p>
          <a:p>
            <a:pPr marL="0" indent="0">
              <a:buClr>
                <a:schemeClr val="accent1"/>
              </a:buClr>
              <a:buNone/>
            </a:pPr>
            <a:endParaRPr lang="en-US" altLang="ja-JP" dirty="0" smtClean="0">
              <a:latin typeface="Avenir"/>
            </a:endParaRPr>
          </a:p>
          <a:p>
            <a:pPr>
              <a:buClr>
                <a:schemeClr val="accent1"/>
              </a:buClr>
              <a:buFont typeface="Wingdings" panose="05000000000000000000" pitchFamily="2" charset="2"/>
              <a:buChar char="l"/>
            </a:pPr>
            <a:r>
              <a:rPr lang="ja-JP" altLang="en-US" dirty="0">
                <a:solidFill>
                  <a:srgbClr val="FF0000"/>
                </a:solidFill>
              </a:rPr>
              <a:t>生物の個体数の変化の様子を表す数理モデル</a:t>
            </a:r>
            <a:r>
              <a:rPr lang="ja-JP" altLang="en-US" dirty="0"/>
              <a:t>の一種</a:t>
            </a:r>
            <a:endParaRPr lang="en-US" altLang="ja-JP" dirty="0"/>
          </a:p>
          <a:p>
            <a:pPr marL="0" indent="0">
              <a:buNone/>
            </a:pPr>
            <a:endParaRPr lang="en-US" altLang="ja-JP" sz="1200" dirty="0"/>
          </a:p>
          <a:p>
            <a:pPr>
              <a:buClr>
                <a:schemeClr val="accent1"/>
              </a:buClr>
              <a:buFont typeface="Wingdings" panose="05000000000000000000" pitchFamily="2" charset="2"/>
              <a:buChar char="l"/>
            </a:pPr>
            <a:r>
              <a:rPr lang="en-US" altLang="ja-JP" dirty="0"/>
              <a:t>1838</a:t>
            </a:r>
            <a:r>
              <a:rPr lang="ja-JP" altLang="en-US" dirty="0"/>
              <a:t>年にベルギーの数学者</a:t>
            </a:r>
            <a:r>
              <a:rPr lang="ja-JP" altLang="en-US" dirty="0">
                <a:solidFill>
                  <a:srgbClr val="FF0000"/>
                </a:solidFill>
              </a:rPr>
              <a:t>ピエール＝フランソワ</a:t>
            </a:r>
            <a:r>
              <a:rPr lang="ja-JP" altLang="en-US" dirty="0" smtClean="0">
                <a:solidFill>
                  <a:srgbClr val="FF0000"/>
                </a:solidFill>
              </a:rPr>
              <a:t>・</a:t>
            </a:r>
            <a:endParaRPr lang="en-US" altLang="ja-JP" dirty="0" smtClean="0">
              <a:solidFill>
                <a:srgbClr val="FF0000"/>
              </a:solidFill>
            </a:endParaRPr>
          </a:p>
          <a:p>
            <a:pPr marL="0" indent="0">
              <a:buClr>
                <a:schemeClr val="accent1"/>
              </a:buClr>
              <a:buNone/>
            </a:pPr>
            <a:r>
              <a:rPr lang="ja-JP" altLang="en-US" dirty="0" smtClean="0">
                <a:solidFill>
                  <a:srgbClr val="FF0000"/>
                </a:solidFill>
              </a:rPr>
              <a:t>フェルフルスト</a:t>
            </a:r>
            <a:r>
              <a:rPr lang="ja-JP" altLang="en-US" dirty="0" smtClean="0"/>
              <a:t>によって考案</a:t>
            </a:r>
            <a:endParaRPr lang="en-US" altLang="ja-JP" dirty="0" smtClean="0">
              <a:latin typeface="Avenir"/>
            </a:endParaRPr>
          </a:p>
          <a:p>
            <a:pPr marL="0" indent="0">
              <a:buClr>
                <a:schemeClr val="accent1"/>
              </a:buClr>
              <a:buNone/>
            </a:pPr>
            <a:endParaRPr lang="en-US" altLang="ja-JP" dirty="0">
              <a:latin typeface="Avenir"/>
            </a:endParaRPr>
          </a:p>
          <a:p>
            <a:pPr marL="0" indent="0">
              <a:buClr>
                <a:schemeClr val="accent1"/>
              </a:buClr>
              <a:buNone/>
            </a:pPr>
            <a:r>
              <a:rPr lang="ja-JP" altLang="en-US" dirty="0" smtClean="0"/>
              <a:t>「ロジスティック」と名前がつけられた由来については諸説ある。</a:t>
            </a:r>
            <a:endParaRPr lang="en-US" altLang="ja-JP" dirty="0" smtClean="0"/>
          </a:p>
          <a:p>
            <a:pPr marL="0" indent="0">
              <a:buClr>
                <a:schemeClr val="accent1"/>
              </a:buClr>
              <a:buNone/>
            </a:pPr>
            <a:r>
              <a:rPr lang="ja-JP" altLang="en-US" dirty="0" smtClean="0"/>
              <a:t>→①</a:t>
            </a:r>
            <a:r>
              <a:rPr lang="ja-JP" altLang="ja-JP" dirty="0" smtClean="0"/>
              <a:t>陸軍</a:t>
            </a:r>
            <a:r>
              <a:rPr lang="ja-JP" altLang="ja-JP" dirty="0"/>
              <a:t>大学に勤めていたフェルフルストも馴染みが有ったで</a:t>
            </a:r>
            <a:r>
              <a:rPr lang="ja-JP" altLang="ja-JP" dirty="0" smtClean="0"/>
              <a:t>あろう「</a:t>
            </a:r>
            <a:r>
              <a:rPr lang="ja-JP" altLang="ja-JP" dirty="0"/>
              <a:t>兵站」の意味と関連付けて</a:t>
            </a:r>
            <a:r>
              <a:rPr lang="en-US" altLang="ja-JP" dirty="0"/>
              <a:t> </a:t>
            </a:r>
            <a:r>
              <a:rPr lang="en-US" altLang="ja-JP" dirty="0" err="1"/>
              <a:t>logistique</a:t>
            </a:r>
            <a:r>
              <a:rPr lang="en-US" altLang="ja-JP" dirty="0"/>
              <a:t> </a:t>
            </a:r>
            <a:r>
              <a:rPr lang="ja-JP" altLang="ja-JP" dirty="0"/>
              <a:t>と名付けたのではない</a:t>
            </a:r>
            <a:r>
              <a:rPr lang="ja-JP" altLang="ja-JP" dirty="0" smtClean="0"/>
              <a:t>か</a:t>
            </a:r>
            <a:endParaRPr lang="en-US" altLang="ja-JP" dirty="0"/>
          </a:p>
          <a:p>
            <a:pPr marL="0" indent="0">
              <a:buClr>
                <a:schemeClr val="accent1"/>
              </a:buClr>
              <a:buNone/>
            </a:pPr>
            <a:r>
              <a:rPr lang="ja-JP" altLang="en-US" dirty="0" smtClean="0"/>
              <a:t>　②</a:t>
            </a:r>
            <a:r>
              <a:rPr lang="ja-JP" altLang="ja-JP" dirty="0"/>
              <a:t>フェルフルストのモデルでも扱われる人口のための限られた資源と関連させて、「住居」を意味するフランス語の</a:t>
            </a:r>
            <a:r>
              <a:rPr lang="en-US" altLang="ja-JP" dirty="0"/>
              <a:t> </a:t>
            </a:r>
            <a:r>
              <a:rPr lang="en-US" altLang="ja-JP" dirty="0" err="1"/>
              <a:t>logis</a:t>
            </a:r>
            <a:r>
              <a:rPr lang="en-US" altLang="ja-JP" dirty="0"/>
              <a:t> </a:t>
            </a:r>
            <a:r>
              <a:rPr lang="ja-JP" altLang="ja-JP" dirty="0"/>
              <a:t>から名付けたのではない</a:t>
            </a:r>
            <a:r>
              <a:rPr lang="ja-JP" altLang="ja-JP" dirty="0" smtClean="0"/>
              <a:t>か</a:t>
            </a:r>
            <a:r>
              <a:rPr lang="ja-JP" altLang="en-US" dirty="0"/>
              <a:t>　</a:t>
            </a:r>
            <a:r>
              <a:rPr lang="ja-JP" altLang="en-US" dirty="0" smtClean="0"/>
              <a:t>　　　　　　　　</a:t>
            </a:r>
            <a:endParaRPr lang="en-US" altLang="ja-JP" dirty="0" smtClean="0"/>
          </a:p>
          <a:p>
            <a:pPr marL="0" indent="0" algn="r">
              <a:buClr>
                <a:schemeClr val="accent1"/>
              </a:buClr>
              <a:buNone/>
            </a:pPr>
            <a:r>
              <a:rPr lang="ja-JP" altLang="en-US" dirty="0" smtClean="0"/>
              <a:t>など</a:t>
            </a:r>
            <a:endParaRPr lang="ja-JP" altLang="ja-JP" dirty="0"/>
          </a:p>
        </p:txBody>
      </p:sp>
      <p:sp>
        <p:nvSpPr>
          <p:cNvPr id="7" name="スライド番号プレースホルダー 6"/>
          <p:cNvSpPr>
            <a:spLocks noGrp="1"/>
          </p:cNvSpPr>
          <p:nvPr>
            <p:ph type="sldNum" sz="quarter" idx="12"/>
          </p:nvPr>
        </p:nvSpPr>
        <p:spPr>
          <a:xfrm>
            <a:off x="11763760" y="6457056"/>
            <a:ext cx="360000" cy="360000"/>
          </a:xfrm>
        </p:spPr>
        <p:txBody>
          <a:bodyPr/>
          <a:lstStyle/>
          <a:p>
            <a:fld id="{FFC2BD8B-CA4E-4AFD-8B68-F522BE7DC3E3}" type="slidenum">
              <a:rPr kumimoji="1" lang="ja-JP" altLang="en-US" b="1" smtClean="0">
                <a:solidFill>
                  <a:schemeClr val="bg1"/>
                </a:solidFill>
              </a:rPr>
              <a:t>3</a:t>
            </a:fld>
            <a:endParaRPr kumimoji="1" lang="ja-JP" altLang="en-US" b="1" dirty="0">
              <a:solidFill>
                <a:schemeClr val="bg1"/>
              </a:solidFill>
            </a:endParaRPr>
          </a:p>
        </p:txBody>
      </p:sp>
      <p:pic>
        <p:nvPicPr>
          <p:cNvPr id="4" name="図 3"/>
          <p:cNvPicPr>
            <a:picLocks noChangeAspect="1"/>
          </p:cNvPicPr>
          <p:nvPr/>
        </p:nvPicPr>
        <p:blipFill>
          <a:blip r:embed="rId2"/>
          <a:stretch>
            <a:fillRect/>
          </a:stretch>
        </p:blipFill>
        <p:spPr>
          <a:xfrm>
            <a:off x="8690395" y="1189021"/>
            <a:ext cx="1905000" cy="2943225"/>
          </a:xfrm>
          <a:prstGeom prst="rect">
            <a:avLst/>
          </a:prstGeom>
        </p:spPr>
      </p:pic>
    </p:spTree>
    <p:extLst>
      <p:ext uri="{BB962C8B-B14F-4D97-AF65-F5344CB8AC3E}">
        <p14:creationId xmlns:p14="http://schemas.microsoft.com/office/powerpoint/2010/main" val="1948198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9085" y="498679"/>
            <a:ext cx="10482944" cy="843970"/>
          </a:xfrm>
        </p:spPr>
        <p:txBody>
          <a:bodyPr>
            <a:normAutofit fontScale="90000"/>
          </a:bodyPr>
          <a:lstStyle/>
          <a:p>
            <a:r>
              <a:rPr lang="en-US" altLang="ja-JP" sz="3100" dirty="0"/>
              <a:t>(1) </a:t>
            </a:r>
            <a:r>
              <a:rPr lang="ja-JP" altLang="en-US" sz="3100" dirty="0"/>
              <a:t>ロジスティック式とは何でしょうか。詳しく説明しなさい</a:t>
            </a:r>
            <a:r>
              <a:rPr lang="ja-JP" altLang="en-US" dirty="0"/>
              <a:t>。</a:t>
            </a:r>
            <a:br>
              <a:rPr lang="ja-JP" altLang="en-US" dirty="0"/>
            </a:br>
            <a:endParaRPr kumimoji="1" lang="ja-JP" altLang="en-US" dirty="0"/>
          </a:p>
        </p:txBody>
      </p:sp>
      <p:sp>
        <p:nvSpPr>
          <p:cNvPr id="3" name="コンテンツ プレースホルダー 2"/>
          <p:cNvSpPr>
            <a:spLocks noGrp="1"/>
          </p:cNvSpPr>
          <p:nvPr>
            <p:ph idx="1"/>
          </p:nvPr>
        </p:nvSpPr>
        <p:spPr>
          <a:xfrm>
            <a:off x="849085" y="1189021"/>
            <a:ext cx="10482944" cy="5268035"/>
          </a:xfrm>
        </p:spPr>
        <p:txBody>
          <a:bodyPr>
            <a:normAutofit/>
          </a:bodyPr>
          <a:lstStyle/>
          <a:p>
            <a:pPr>
              <a:buClr>
                <a:schemeClr val="accent1"/>
              </a:buClr>
              <a:buFont typeface="Wingdings" panose="05000000000000000000" pitchFamily="2" charset="2"/>
              <a:buChar char="l"/>
            </a:pPr>
            <a:r>
              <a:rPr lang="ja-JP" altLang="en-US" dirty="0" smtClean="0"/>
              <a:t>トマス・ロバート・マルサス</a:t>
            </a:r>
            <a:r>
              <a:rPr lang="en-US" altLang="ja-JP" dirty="0" smtClean="0"/>
              <a:t>『</a:t>
            </a:r>
            <a:r>
              <a:rPr lang="ja-JP" altLang="en-US" dirty="0" smtClean="0"/>
              <a:t>人口論</a:t>
            </a:r>
            <a:r>
              <a:rPr lang="en-US" altLang="ja-JP" dirty="0" smtClean="0"/>
              <a:t>』</a:t>
            </a:r>
          </a:p>
          <a:p>
            <a:pPr marL="0" indent="0">
              <a:buClr>
                <a:schemeClr val="accent1"/>
              </a:buClr>
              <a:buNone/>
            </a:pPr>
            <a:r>
              <a:rPr lang="ja-JP" altLang="en-US" dirty="0" smtClean="0"/>
              <a:t>「人口は原理的に指数関数的に増加する」</a:t>
            </a:r>
            <a:endParaRPr lang="en-US" altLang="ja-JP" dirty="0" smtClean="0"/>
          </a:p>
          <a:p>
            <a:pPr marL="0" indent="0">
              <a:buClr>
                <a:schemeClr val="accent1"/>
              </a:buClr>
              <a:buNone/>
            </a:pPr>
            <a:r>
              <a:rPr lang="ja-JP" altLang="en-US" dirty="0" smtClean="0"/>
              <a:t>→</a:t>
            </a:r>
            <a:r>
              <a:rPr lang="en-US" altLang="ja-JP" dirty="0" smtClean="0"/>
              <a:t>2,4,8,16,32,64,</a:t>
            </a:r>
            <a:r>
              <a:rPr lang="ja-JP" altLang="en-US" dirty="0" smtClean="0"/>
              <a:t>・・・・と倍々的に増えていく</a:t>
            </a:r>
            <a:endParaRPr lang="en-US" altLang="ja-JP" dirty="0" smtClean="0"/>
          </a:p>
        </p:txBody>
      </p:sp>
      <p:sp>
        <p:nvSpPr>
          <p:cNvPr id="7" name="スライド番号プレースホルダー 6"/>
          <p:cNvSpPr>
            <a:spLocks noGrp="1"/>
          </p:cNvSpPr>
          <p:nvPr>
            <p:ph type="sldNum" sz="quarter" idx="12"/>
          </p:nvPr>
        </p:nvSpPr>
        <p:spPr>
          <a:xfrm>
            <a:off x="11763760" y="6457056"/>
            <a:ext cx="360000" cy="360000"/>
          </a:xfrm>
        </p:spPr>
        <p:txBody>
          <a:bodyPr/>
          <a:lstStyle/>
          <a:p>
            <a:fld id="{FFC2BD8B-CA4E-4AFD-8B68-F522BE7DC3E3}" type="slidenum">
              <a:rPr kumimoji="1" lang="ja-JP" altLang="en-US" b="1" smtClean="0">
                <a:solidFill>
                  <a:schemeClr val="bg1"/>
                </a:solidFill>
              </a:rPr>
              <a:t>4</a:t>
            </a:fld>
            <a:endParaRPr kumimoji="1" lang="ja-JP" altLang="en-US" b="1" dirty="0">
              <a:solidFill>
                <a:schemeClr val="bg1"/>
              </a:solidFill>
            </a:endParaRPr>
          </a:p>
        </p:txBody>
      </p:sp>
      <p:pic>
        <p:nvPicPr>
          <p:cNvPr id="4" name="図 3"/>
          <p:cNvPicPr>
            <a:picLocks noChangeAspect="1"/>
          </p:cNvPicPr>
          <p:nvPr/>
        </p:nvPicPr>
        <p:blipFill>
          <a:blip r:embed="rId2"/>
          <a:stretch>
            <a:fillRect/>
          </a:stretch>
        </p:blipFill>
        <p:spPr>
          <a:xfrm>
            <a:off x="8096784" y="2876635"/>
            <a:ext cx="2406081" cy="3163997"/>
          </a:xfrm>
          <a:prstGeom prst="rect">
            <a:avLst/>
          </a:prstGeom>
        </p:spPr>
      </p:pic>
      <p:pic>
        <p:nvPicPr>
          <p:cNvPr id="5" name="図 4"/>
          <p:cNvPicPr>
            <a:picLocks noChangeAspect="1"/>
          </p:cNvPicPr>
          <p:nvPr/>
        </p:nvPicPr>
        <p:blipFill>
          <a:blip r:embed="rId3"/>
          <a:stretch>
            <a:fillRect/>
          </a:stretch>
        </p:blipFill>
        <p:spPr>
          <a:xfrm>
            <a:off x="1325872" y="2876635"/>
            <a:ext cx="5444936" cy="3163997"/>
          </a:xfrm>
          <a:prstGeom prst="rect">
            <a:avLst/>
          </a:prstGeom>
        </p:spPr>
      </p:pic>
    </p:spTree>
    <p:extLst>
      <p:ext uri="{BB962C8B-B14F-4D97-AF65-F5344CB8AC3E}">
        <p14:creationId xmlns:p14="http://schemas.microsoft.com/office/powerpoint/2010/main" val="2617034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9085" y="498679"/>
            <a:ext cx="10482944" cy="843970"/>
          </a:xfrm>
        </p:spPr>
        <p:txBody>
          <a:bodyPr>
            <a:normAutofit fontScale="90000"/>
          </a:bodyPr>
          <a:lstStyle/>
          <a:p>
            <a:r>
              <a:rPr lang="en-US" altLang="ja-JP" sz="3100" dirty="0"/>
              <a:t>(1) </a:t>
            </a:r>
            <a:r>
              <a:rPr lang="ja-JP" altLang="en-US" sz="3100" dirty="0"/>
              <a:t>ロジスティック式とは何でしょうか。詳しく説明しなさい</a:t>
            </a:r>
            <a:r>
              <a:rPr lang="ja-JP" altLang="en-US" dirty="0"/>
              <a:t>。</a:t>
            </a:r>
            <a:br>
              <a:rPr lang="ja-JP" altLang="en-US" dirty="0"/>
            </a:b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49085" y="1155729"/>
                <a:ext cx="10482944" cy="5393302"/>
              </a:xfrm>
            </p:spPr>
            <p:txBody>
              <a:bodyPr>
                <a:normAutofit lnSpcReduction="10000"/>
              </a:bodyPr>
              <a:lstStyle/>
              <a:p>
                <a:pPr>
                  <a:buClr>
                    <a:schemeClr val="accent1"/>
                  </a:buClr>
                  <a:buFont typeface="Wingdings" pitchFamily="2" charset="2"/>
                  <a:buChar char="l"/>
                </a:pPr>
                <a:r>
                  <a:rPr lang="ja-JP" altLang="en-US" dirty="0"/>
                  <a:t>生物個体数の増加モデルの有名な例</a:t>
                </a:r>
                <a:r>
                  <a:rPr lang="en-US" altLang="ja-JP" dirty="0"/>
                  <a:t>―</a:t>
                </a:r>
                <a:r>
                  <a:rPr lang="ja-JP" altLang="en-US" dirty="0"/>
                  <a:t>マルサスモデル</a:t>
                </a:r>
                <a:endParaRPr lang="en-US" altLang="ja-JP" dirty="0"/>
              </a:p>
              <a:p>
                <a:pPr marL="0" indent="0">
                  <a:buClr>
                    <a:schemeClr val="accent1"/>
                  </a:buClr>
                  <a:buNone/>
                </a:pPr>
                <a:endParaRPr lang="en-US" altLang="ja-JP" sz="1100" dirty="0"/>
              </a:p>
              <a:p>
                <a:pPr marL="0" indent="0">
                  <a:buNone/>
                </a:pPr>
                <a14:m>
                  <m:oMathPara xmlns:m="http://schemas.openxmlformats.org/officeDocument/2006/math">
                    <m:oMathParaPr>
                      <m:jc m:val="centerGroup"/>
                    </m:oMathParaPr>
                    <m:oMath xmlns:m="http://schemas.openxmlformats.org/officeDocument/2006/math">
                      <m:f>
                        <m:fPr>
                          <m:ctrlPr>
                            <a:rPr lang="en-US" altLang="ja-JP" sz="4400" b="0" i="1" smtClean="0">
                              <a:latin typeface="Cambria Math" panose="02040503050406030204" pitchFamily="18" charset="0"/>
                            </a:rPr>
                          </m:ctrlPr>
                        </m:fPr>
                        <m:num>
                          <m:r>
                            <a:rPr lang="en-US" altLang="ja-JP" sz="4400" b="0" i="1" smtClean="0">
                              <a:latin typeface="Cambria Math" panose="02040503050406030204" pitchFamily="18" charset="0"/>
                            </a:rPr>
                            <m:t>𝑑𝑁</m:t>
                          </m:r>
                        </m:num>
                        <m:den>
                          <m:r>
                            <a:rPr lang="en-US" altLang="ja-JP" sz="4400" b="0" i="1" smtClean="0">
                              <a:latin typeface="Cambria Math" panose="02040503050406030204" pitchFamily="18" charset="0"/>
                            </a:rPr>
                            <m:t>𝑑𝑡</m:t>
                          </m:r>
                        </m:den>
                      </m:f>
                      <m:r>
                        <a:rPr lang="en-US" altLang="ja-JP" sz="4400" b="0" i="1" smtClean="0">
                          <a:latin typeface="Cambria Math" panose="02040503050406030204" pitchFamily="18" charset="0"/>
                        </a:rPr>
                        <m:t>=</m:t>
                      </m:r>
                      <m:d>
                        <m:dPr>
                          <m:ctrlPr>
                            <a:rPr lang="en-US" altLang="ja-JP" sz="4400" b="0" i="1" smtClean="0">
                              <a:latin typeface="Cambria Math" panose="02040503050406030204" pitchFamily="18" charset="0"/>
                            </a:rPr>
                          </m:ctrlPr>
                        </m:dPr>
                        <m:e>
                          <m:r>
                            <a:rPr lang="en-US" altLang="ja-JP" sz="4400" b="0" i="1" smtClean="0">
                              <a:latin typeface="Cambria Math" panose="02040503050406030204" pitchFamily="18" charset="0"/>
                            </a:rPr>
                            <m:t>𝑏</m:t>
                          </m:r>
                          <m:r>
                            <a:rPr lang="en-US" altLang="ja-JP" sz="4400" b="0" i="1" smtClean="0">
                              <a:latin typeface="Cambria Math" panose="02040503050406030204" pitchFamily="18" charset="0"/>
                            </a:rPr>
                            <m:t> −</m:t>
                          </m:r>
                          <m:r>
                            <a:rPr lang="en-US" altLang="ja-JP" sz="4400" b="0" i="1" smtClean="0">
                              <a:latin typeface="Cambria Math" panose="02040503050406030204" pitchFamily="18" charset="0"/>
                            </a:rPr>
                            <m:t>𝑑</m:t>
                          </m:r>
                        </m:e>
                      </m:d>
                      <m:r>
                        <a:rPr lang="en-US" altLang="ja-JP" sz="4400" b="0" i="1" smtClean="0">
                          <a:latin typeface="Cambria Math" panose="02040503050406030204" pitchFamily="18" charset="0"/>
                        </a:rPr>
                        <m:t>𝑁</m:t>
                      </m:r>
                      <m:r>
                        <a:rPr lang="en-US" altLang="ja-JP" sz="4400" b="0" i="1" smtClean="0">
                          <a:latin typeface="Cambria Math" panose="02040503050406030204" pitchFamily="18" charset="0"/>
                        </a:rPr>
                        <m:t>=</m:t>
                      </m:r>
                      <m:r>
                        <a:rPr lang="en-US" altLang="ja-JP" sz="4400" b="0" i="1" smtClean="0">
                          <a:latin typeface="Cambria Math" panose="02040503050406030204" pitchFamily="18" charset="0"/>
                        </a:rPr>
                        <m:t>𝑚𝑁</m:t>
                      </m:r>
                    </m:oMath>
                  </m:oMathPara>
                </a14:m>
                <a:endParaRPr lang="en-US" altLang="ja-JP" sz="4400" dirty="0"/>
              </a:p>
              <a:p>
                <a:pPr marL="0" indent="0">
                  <a:buNone/>
                </a:pPr>
                <a:endParaRPr lang="en-US" altLang="ja-JP" sz="1100" dirty="0"/>
              </a:p>
              <a:p>
                <a:pPr marL="0" indent="0">
                  <a:buNone/>
                </a:pPr>
                <a:endParaRPr lang="ja-JP" altLang="en-US" sz="1100" dirty="0"/>
              </a:p>
              <a:p>
                <a:pPr marL="0" indent="0">
                  <a:buNone/>
                </a:pPr>
                <a:r>
                  <a:rPr lang="en-US" altLang="ja-JP" dirty="0"/>
                  <a:t>       N:</a:t>
                </a:r>
                <a:r>
                  <a:rPr lang="ja-JP" altLang="en-US" dirty="0"/>
                  <a:t>　個体数</a:t>
                </a:r>
                <a:endParaRPr lang="en-US" altLang="ja-JP" dirty="0"/>
              </a:p>
              <a:p>
                <a:pPr marL="0" indent="0">
                  <a:buNone/>
                </a:pPr>
                <a:r>
                  <a:rPr lang="en-US" altLang="ja-JP" dirty="0"/>
                  <a:t>        t:</a:t>
                </a:r>
                <a:r>
                  <a:rPr lang="ja-JP" altLang="en-US" dirty="0"/>
                  <a:t>　時間</a:t>
                </a:r>
                <a:endParaRPr lang="en-US" altLang="ja-JP" dirty="0"/>
              </a:p>
              <a:p>
                <a:pPr marL="0" indent="0">
                  <a:buNone/>
                </a:pPr>
                <a:r>
                  <a:rPr lang="en-US" altLang="ja-JP" dirty="0" err="1"/>
                  <a:t>dN</a:t>
                </a:r>
                <a:r>
                  <a:rPr lang="en-US" altLang="ja-JP" dirty="0"/>
                  <a:t>/</a:t>
                </a:r>
                <a:r>
                  <a:rPr lang="en-US" altLang="ja-JP" dirty="0" err="1"/>
                  <a:t>dt</a:t>
                </a:r>
                <a:r>
                  <a:rPr lang="en-US" altLang="ja-JP" dirty="0"/>
                  <a:t>:</a:t>
                </a:r>
                <a:r>
                  <a:rPr lang="ja-JP" altLang="en-US" dirty="0"/>
                  <a:t>　個体数の増加率</a:t>
                </a:r>
                <a:endParaRPr lang="en-US" altLang="ja-JP" dirty="0"/>
              </a:p>
              <a:p>
                <a:pPr marL="0" indent="0">
                  <a:buNone/>
                </a:pPr>
                <a:r>
                  <a:rPr lang="en-US" altLang="ja-JP" dirty="0"/>
                  <a:t>       b</a:t>
                </a:r>
                <a:r>
                  <a:rPr lang="en-US" altLang="ja-JP" dirty="0" smtClean="0"/>
                  <a:t>:</a:t>
                </a:r>
                <a:r>
                  <a:rPr lang="ja-JP" altLang="en-US" dirty="0"/>
                  <a:t>　</a:t>
                </a:r>
                <a:r>
                  <a:rPr lang="ja-JP" altLang="en-US" dirty="0" smtClean="0"/>
                  <a:t>個体数あたりの出生率</a:t>
                </a:r>
                <a:endParaRPr lang="en-US" altLang="ja-JP" dirty="0"/>
              </a:p>
              <a:p>
                <a:pPr marL="0" indent="0">
                  <a:buNone/>
                </a:pPr>
                <a:r>
                  <a:rPr lang="en-US" altLang="ja-JP" dirty="0"/>
                  <a:t>       d:</a:t>
                </a:r>
                <a:r>
                  <a:rPr lang="ja-JP" altLang="en-US" dirty="0"/>
                  <a:t>　個体数</a:t>
                </a:r>
                <a:r>
                  <a:rPr lang="ja-JP" altLang="en-US" dirty="0" smtClean="0"/>
                  <a:t>あたりの</a:t>
                </a:r>
                <a:r>
                  <a:rPr lang="ja-JP" altLang="en-US" dirty="0"/>
                  <a:t>死亡率</a:t>
                </a:r>
                <a:endParaRPr lang="en-US" altLang="ja-JP" dirty="0"/>
              </a:p>
              <a:p>
                <a:pPr marL="0" indent="0">
                  <a:buNone/>
                </a:pPr>
                <a:r>
                  <a:rPr lang="en-US" altLang="ja-JP" dirty="0"/>
                  <a:t>      m:</a:t>
                </a:r>
                <a:r>
                  <a:rPr lang="ja-JP" altLang="en-US" dirty="0"/>
                  <a:t>    比例定数</a:t>
                </a:r>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49085" y="1155729"/>
                <a:ext cx="10482944" cy="5393302"/>
              </a:xfrm>
              <a:blipFill>
                <a:blip r:embed="rId2"/>
                <a:stretch>
                  <a:fillRect l="-1163" t="-2489"/>
                </a:stretch>
              </a:blipFill>
            </p:spPr>
            <p:txBody>
              <a:bodyPr/>
              <a:lstStyle/>
              <a:p>
                <a:r>
                  <a:rPr lang="ja-JP" altLang="en-US">
                    <a:noFill/>
                  </a:rPr>
                  <a:t> </a:t>
                </a:r>
              </a:p>
            </p:txBody>
          </p:sp>
        </mc:Fallback>
      </mc:AlternateContent>
      <p:sp>
        <p:nvSpPr>
          <p:cNvPr id="7" name="スライド番号プレースホルダー 6"/>
          <p:cNvSpPr>
            <a:spLocks noGrp="1"/>
          </p:cNvSpPr>
          <p:nvPr>
            <p:ph type="sldNum" sz="quarter" idx="12"/>
          </p:nvPr>
        </p:nvSpPr>
        <p:spPr>
          <a:xfrm>
            <a:off x="11771840" y="6449872"/>
            <a:ext cx="360000" cy="360000"/>
          </a:xfrm>
        </p:spPr>
        <p:txBody>
          <a:bodyPr/>
          <a:lstStyle/>
          <a:p>
            <a:fld id="{FFC2BD8B-CA4E-4AFD-8B68-F522BE7DC3E3}" type="slidenum">
              <a:rPr kumimoji="1" lang="ja-JP" altLang="en-US" b="1" smtClean="0">
                <a:solidFill>
                  <a:schemeClr val="bg1"/>
                </a:solidFill>
              </a:rPr>
              <a:t>5</a:t>
            </a:fld>
            <a:endParaRPr kumimoji="1" lang="ja-JP" altLang="en-US" b="1" dirty="0">
              <a:solidFill>
                <a:schemeClr val="bg1"/>
              </a:solidFill>
            </a:endParaRPr>
          </a:p>
        </p:txBody>
      </p:sp>
    </p:spTree>
    <p:extLst>
      <p:ext uri="{BB962C8B-B14F-4D97-AF65-F5344CB8AC3E}">
        <p14:creationId xmlns:p14="http://schemas.microsoft.com/office/powerpoint/2010/main" val="202313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49085" y="498679"/>
            <a:ext cx="10482944" cy="843970"/>
          </a:xfrm>
        </p:spPr>
        <p:txBody>
          <a:bodyPr>
            <a:normAutofit fontScale="90000"/>
          </a:bodyPr>
          <a:lstStyle/>
          <a:p>
            <a:r>
              <a:rPr lang="en-US" altLang="ja-JP" sz="3100" dirty="0"/>
              <a:t>(1) </a:t>
            </a:r>
            <a:r>
              <a:rPr lang="ja-JP" altLang="en-US" sz="3100" dirty="0"/>
              <a:t>ロジスティック式とは何でしょうか。詳しく説明しなさい</a:t>
            </a:r>
            <a:r>
              <a:rPr lang="ja-JP" altLang="en-US" dirty="0"/>
              <a:t>。</a:t>
            </a:r>
            <a:br>
              <a:rPr lang="ja-JP" altLang="en-US" dirty="0"/>
            </a:br>
            <a:endParaRPr kumimoji="1" lang="ja-JP" altLang="en-US" dirty="0"/>
          </a:p>
        </p:txBody>
      </p:sp>
      <p:sp>
        <p:nvSpPr>
          <p:cNvPr id="8" name="コンテンツ プレースホルダー 7">
            <a:extLst>
              <a:ext uri="{FF2B5EF4-FFF2-40B4-BE49-F238E27FC236}">
                <a16:creationId xmlns:a16="http://schemas.microsoft.com/office/drawing/2014/main" id="{016744DF-432F-6C41-BCA9-7A262223CFAD}"/>
              </a:ext>
            </a:extLst>
          </p:cNvPr>
          <p:cNvSpPr>
            <a:spLocks noGrp="1"/>
          </p:cNvSpPr>
          <p:nvPr>
            <p:ph idx="1"/>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10" name="コンテンツ プレースホルダー 2">
                <a:extLst>
                  <a:ext uri="{FF2B5EF4-FFF2-40B4-BE49-F238E27FC236}">
                    <a16:creationId xmlns:a16="http://schemas.microsoft.com/office/drawing/2014/main" id="{517D1A03-D292-0842-8EE1-78690F321D95}"/>
                  </a:ext>
                </a:extLst>
              </p:cNvPr>
              <p:cNvSpPr txBox="1">
                <a:spLocks/>
              </p:cNvSpPr>
              <p:nvPr/>
            </p:nvSpPr>
            <p:spPr>
              <a:xfrm>
                <a:off x="849085" y="1141214"/>
                <a:ext cx="10482944" cy="5393302"/>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eaLnBrk="0" fontAlgn="base" hangingPunct="0">
                  <a:lnSpc>
                    <a:spcPct val="100000"/>
                  </a:lnSpc>
                  <a:spcBef>
                    <a:spcPct val="0"/>
                  </a:spcBef>
                  <a:spcAft>
                    <a:spcPct val="0"/>
                  </a:spcAft>
                  <a:buClr>
                    <a:schemeClr val="accent1"/>
                  </a:buClr>
                  <a:buFont typeface="Wingdings" panose="05000000000000000000" pitchFamily="2" charset="2"/>
                  <a:buChar char="l"/>
                </a:pPr>
                <a:r>
                  <a:rPr kumimoji="0" lang="ja-JP" altLang="en-US" dirty="0" smtClean="0">
                    <a:latin typeface="Arial" panose="020B0604020202020204" pitchFamily="34" charset="0"/>
                  </a:rPr>
                  <a:t>フェルフルストの考え</a:t>
                </a:r>
                <a:endParaRPr kumimoji="0" lang="en-US" altLang="ja-JP" dirty="0" smtClean="0">
                  <a:latin typeface="Arial" panose="020B0604020202020204" pitchFamily="34" charset="0"/>
                </a:endParaRPr>
              </a:p>
              <a:p>
                <a:pPr eaLnBrk="0" fontAlgn="base" hangingPunct="0">
                  <a:lnSpc>
                    <a:spcPct val="100000"/>
                  </a:lnSpc>
                  <a:spcBef>
                    <a:spcPct val="0"/>
                  </a:spcBef>
                  <a:spcAft>
                    <a:spcPct val="0"/>
                  </a:spcAft>
                  <a:buClr>
                    <a:schemeClr val="accent1"/>
                  </a:buClr>
                  <a:buFont typeface="Wingdings" panose="05000000000000000000" pitchFamily="2" charset="2"/>
                  <a:buChar char="l"/>
                </a:pPr>
                <a:endParaRPr kumimoji="0" lang="en-US" altLang="ja-JP" dirty="0" smtClean="0">
                  <a:latin typeface="Arial" panose="020B0604020202020204" pitchFamily="34" charset="0"/>
                </a:endParaRPr>
              </a:p>
              <a:p>
                <a:pPr marL="0" indent="0" eaLnBrk="0" fontAlgn="base" hangingPunct="0">
                  <a:lnSpc>
                    <a:spcPct val="100000"/>
                  </a:lnSpc>
                  <a:spcBef>
                    <a:spcPct val="0"/>
                  </a:spcBef>
                  <a:spcAft>
                    <a:spcPct val="0"/>
                  </a:spcAft>
                  <a:buClr>
                    <a:schemeClr val="accent1"/>
                  </a:buClr>
                  <a:buNone/>
                </a:pPr>
                <a:r>
                  <a:rPr kumimoji="0" lang="ja-JP" altLang="en-US" dirty="0" smtClean="0">
                    <a:latin typeface="Arial" panose="020B0604020202020204" pitchFamily="34" charset="0"/>
                  </a:rPr>
                  <a:t>・個体には必ず「ブレーキ」が存在する</a:t>
                </a:r>
                <a:endParaRPr kumimoji="0" lang="en-US" altLang="ja-JP" dirty="0" smtClean="0">
                  <a:latin typeface="Arial" panose="020B0604020202020204" pitchFamily="34" charset="0"/>
                </a:endParaRPr>
              </a:p>
              <a:p>
                <a:pPr marL="0" indent="0" eaLnBrk="0" fontAlgn="base" hangingPunct="0">
                  <a:lnSpc>
                    <a:spcPct val="100000"/>
                  </a:lnSpc>
                  <a:spcBef>
                    <a:spcPct val="0"/>
                  </a:spcBef>
                  <a:spcAft>
                    <a:spcPct val="0"/>
                  </a:spcAft>
                  <a:buClr>
                    <a:schemeClr val="accent1"/>
                  </a:buClr>
                  <a:buNone/>
                </a:pPr>
                <a:endParaRPr kumimoji="0" lang="ja-JP" altLang="en-US" dirty="0" smtClean="0">
                  <a:latin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・「ブレーキ」は、その個体が存在しうる資源、収容能力が沢山余っているほどゆるく、満杯に近づくほど強くかかればよい</a:t>
                </a:r>
                <a:endParaRPr kumimoji="0" lang="en-US" altLang="ja-JP" dirty="0" smtClean="0">
                  <a:latin typeface="Arial" panose="020B0604020202020204" pitchFamily="34" charset="0"/>
                </a:endParaRPr>
              </a:p>
              <a:p>
                <a:pPr marL="0" lvl="0" indent="0" eaLnBrk="0" fontAlgn="base" hangingPunct="0">
                  <a:lnSpc>
                    <a:spcPct val="100000"/>
                  </a:lnSpc>
                  <a:spcBef>
                    <a:spcPct val="0"/>
                  </a:spcBef>
                  <a:spcAft>
                    <a:spcPct val="0"/>
                  </a:spcAft>
                  <a:buNone/>
                </a:pPr>
                <a:endParaRPr kumimoji="0" lang="ja-JP" altLang="en-US" dirty="0">
                  <a:latin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・増殖率</a:t>
                </a:r>
                <a:r>
                  <a:rPr kumimoji="0" lang="en-US" altLang="ja-JP" dirty="0">
                    <a:latin typeface="Arial" panose="020B0604020202020204" pitchFamily="34" charset="0"/>
                  </a:rPr>
                  <a:t>m</a:t>
                </a:r>
                <a:r>
                  <a:rPr kumimoji="0" lang="ja-JP" altLang="en-US" dirty="0" smtClean="0">
                    <a:latin typeface="Arial" panose="020B0604020202020204" pitchFamily="34" charset="0"/>
                  </a:rPr>
                  <a:t>に</a:t>
                </a:r>
                <a:r>
                  <a:rPr kumimoji="0" lang="ja-JP" altLang="en-US" dirty="0">
                    <a:latin typeface="Arial" panose="020B0604020202020204" pitchFamily="34" charset="0"/>
                  </a:rPr>
                  <a:t>対して、「収容</a:t>
                </a:r>
                <a:r>
                  <a:rPr kumimoji="0" lang="ja-JP" altLang="en-US" dirty="0" smtClean="0">
                    <a:latin typeface="Arial" panose="020B0604020202020204" pitchFamily="34" charset="0"/>
                  </a:rPr>
                  <a:t>能力の</a:t>
                </a:r>
                <a:r>
                  <a:rPr kumimoji="0" lang="ja-JP" altLang="en-US" dirty="0">
                    <a:latin typeface="Arial" panose="020B0604020202020204" pitchFamily="34" charset="0"/>
                  </a:rPr>
                  <a:t>余力」を</a:t>
                </a:r>
                <a:r>
                  <a:rPr kumimoji="0" lang="ja-JP" altLang="en-US" dirty="0" smtClean="0">
                    <a:latin typeface="Arial" panose="020B0604020202020204" pitchFamily="34" charset="0"/>
                  </a:rPr>
                  <a:t>積算する</a:t>
                </a:r>
                <a:endParaRPr kumimoji="0" lang="en-US" altLang="ja-JP" dirty="0" smtClean="0">
                  <a:latin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a:latin typeface="Arial" panose="020B0604020202020204" pitchFamily="34" charset="0"/>
                  </a:rPr>
                  <a:t>→個体数 </a:t>
                </a:r>
                <a:r>
                  <a:rPr kumimoji="0" lang="en-US" altLang="ja-JP" dirty="0">
                    <a:latin typeface="Arial" panose="020B0604020202020204" pitchFamily="34" charset="0"/>
                  </a:rPr>
                  <a:t>N </a:t>
                </a:r>
                <a:r>
                  <a:rPr kumimoji="0" lang="ja-JP" altLang="en-US" dirty="0">
                    <a:latin typeface="Arial" panose="020B0604020202020204" pitchFamily="34" charset="0"/>
                  </a:rPr>
                  <a:t>が増加するにつれて増加率 </a:t>
                </a:r>
                <a:r>
                  <a:rPr kumimoji="0" lang="en-US" altLang="ja-JP" dirty="0">
                    <a:latin typeface="Arial" panose="020B0604020202020204" pitchFamily="34" charset="0"/>
                  </a:rPr>
                  <a:t>m </a:t>
                </a:r>
                <a:r>
                  <a:rPr kumimoji="0" lang="ja-JP" altLang="en-US" dirty="0">
                    <a:latin typeface="Arial" panose="020B0604020202020204" pitchFamily="34" charset="0"/>
                  </a:rPr>
                  <a:t>が減少するモデル</a:t>
                </a:r>
                <a:endParaRPr kumimoji="0" lang="en-US" altLang="ja-JP" dirty="0" smtClean="0">
                  <a:latin typeface="Arial" panose="020B0604020202020204" pitchFamily="34" charset="0"/>
                </a:endParaRPr>
              </a:p>
              <a:p>
                <a:pPr marL="0" lvl="0" indent="0" eaLnBrk="0" fontAlgn="base" hangingPunct="0">
                  <a:lnSpc>
                    <a:spcPct val="100000"/>
                  </a:lnSpc>
                  <a:spcBef>
                    <a:spcPct val="0"/>
                  </a:spcBef>
                  <a:spcAft>
                    <a:spcPct val="0"/>
                  </a:spcAft>
                  <a:buNone/>
                </a:pPr>
                <a:endParaRPr kumimoji="0" lang="ja-JP" altLang="en-US" dirty="0">
                  <a:latin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a:latin typeface="Arial" panose="020B0604020202020204" pitchFamily="34" charset="0"/>
                  </a:rPr>
                  <a:t>→</a:t>
                </a:r>
                <a:r>
                  <a:rPr kumimoji="0" lang="ja-JP" altLang="en-US" dirty="0" smtClean="0">
                    <a:latin typeface="Arial" panose="020B0604020202020204" pitchFamily="34" charset="0"/>
                  </a:rPr>
                  <a:t>限界能力</a:t>
                </a:r>
                <a:r>
                  <a:rPr kumimoji="0" lang="ja-JP" altLang="en-US" dirty="0">
                    <a:latin typeface="Arial" panose="020B0604020202020204" pitchFamily="34" charset="0"/>
                  </a:rPr>
                  <a:t>を</a:t>
                </a:r>
                <a:r>
                  <a:rPr kumimoji="0" lang="en-US" altLang="ja-JP" dirty="0">
                    <a:latin typeface="Arial" panose="020B0604020202020204" pitchFamily="34" charset="0"/>
                  </a:rPr>
                  <a:t>K</a:t>
                </a:r>
                <a:r>
                  <a:rPr kumimoji="0" lang="ja-JP" altLang="en-US" dirty="0">
                    <a:latin typeface="Arial" panose="020B0604020202020204" pitchFamily="34" charset="0"/>
                  </a:rPr>
                  <a:t>としたら</a:t>
                </a:r>
                <a:r>
                  <a:rPr kumimoji="0" lang="ja-JP" altLang="en-US" dirty="0" smtClean="0">
                    <a:latin typeface="Arial" panose="020B0604020202020204" pitchFamily="34" charset="0"/>
                  </a:rPr>
                  <a:t>、</a:t>
                </a:r>
                <a14:m>
                  <m:oMath xmlns:m="http://schemas.openxmlformats.org/officeDocument/2006/math">
                    <m:r>
                      <m:rPr>
                        <m:sty m:val="p"/>
                      </m:rPr>
                      <a:rPr kumimoji="0" lang="en-US" altLang="ja-JP" sz="5400" b="0" i="0" smtClean="0">
                        <a:latin typeface="Cambria Math" panose="02040503050406030204" pitchFamily="18" charset="0"/>
                      </a:rPr>
                      <m:t>m</m:t>
                    </m:r>
                    <m:r>
                      <a:rPr kumimoji="0" lang="en-US" altLang="ja-JP" sz="5400" b="0" i="0" smtClean="0">
                        <a:latin typeface="Cambria Math" panose="02040503050406030204" pitchFamily="18" charset="0"/>
                      </a:rPr>
                      <m:t>=</m:t>
                    </m:r>
                    <m:f>
                      <m:fPr>
                        <m:ctrlPr>
                          <a:rPr kumimoji="0" lang="en-US" altLang="ja-JP" sz="5400" b="0" i="1" smtClean="0">
                            <a:latin typeface="Cambria Math" panose="02040503050406030204" pitchFamily="18" charset="0"/>
                          </a:rPr>
                        </m:ctrlPr>
                      </m:fPr>
                      <m:num>
                        <m:r>
                          <a:rPr kumimoji="0" lang="en-US" altLang="ja-JP" sz="5400" b="0" i="1" smtClean="0">
                            <a:latin typeface="Cambria Math" panose="02040503050406030204" pitchFamily="18" charset="0"/>
                          </a:rPr>
                          <m:t>𝐾</m:t>
                        </m:r>
                        <m:r>
                          <a:rPr kumimoji="0" lang="en-US" altLang="ja-JP" sz="5400" b="0" i="1" smtClean="0">
                            <a:latin typeface="Cambria Math" panose="02040503050406030204" pitchFamily="18" charset="0"/>
                          </a:rPr>
                          <m:t>−</m:t>
                        </m:r>
                        <m:r>
                          <a:rPr kumimoji="0" lang="en-US" altLang="ja-JP" sz="5400" b="0" i="1" smtClean="0">
                            <a:latin typeface="Cambria Math" panose="02040503050406030204" pitchFamily="18" charset="0"/>
                          </a:rPr>
                          <m:t>𝑁</m:t>
                        </m:r>
                      </m:num>
                      <m:den>
                        <m:r>
                          <a:rPr kumimoji="0" lang="en-US" altLang="ja-JP" sz="5400" b="0" i="1" smtClean="0">
                            <a:latin typeface="Cambria Math" panose="02040503050406030204" pitchFamily="18" charset="0"/>
                          </a:rPr>
                          <m:t>𝐾</m:t>
                        </m:r>
                      </m:den>
                    </m:f>
                  </m:oMath>
                </a14:m>
                <a:r>
                  <a:rPr kumimoji="0" lang="ja-JP" altLang="en-US" dirty="0" smtClean="0">
                    <a:latin typeface="Arial" panose="020B0604020202020204" pitchFamily="34" charset="0"/>
                  </a:rPr>
                  <a:t>となる</a:t>
                </a:r>
                <a:endParaRPr kumimoji="0" lang="ja-JP" altLang="en-US" dirty="0">
                  <a:latin typeface="Arial" panose="020B0604020202020204" pitchFamily="34" charset="0"/>
                </a:endParaRPr>
              </a:p>
              <a:p>
                <a:pPr marL="0" lvl="0" indent="0" eaLnBrk="0" fontAlgn="base" hangingPunct="0">
                  <a:lnSpc>
                    <a:spcPct val="100000"/>
                  </a:lnSpc>
                  <a:spcBef>
                    <a:spcPct val="0"/>
                  </a:spcBef>
                  <a:spcAft>
                    <a:spcPct val="0"/>
                  </a:spcAft>
                  <a:buNone/>
                </a:pPr>
                <a:endParaRPr kumimoji="0" lang="ja-JP" altLang="en-US" sz="4400" dirty="0">
                  <a:latin typeface="Arial" panose="020B0604020202020204" pitchFamily="34" charset="0"/>
                </a:endParaRPr>
              </a:p>
            </p:txBody>
          </p:sp>
        </mc:Choice>
        <mc:Fallback>
          <p:sp>
            <p:nvSpPr>
              <p:cNvPr id="10" name="コンテンツ プレースホルダー 2">
                <a:extLst>
                  <a:ext uri="{FF2B5EF4-FFF2-40B4-BE49-F238E27FC236}">
                    <a16:creationId xmlns:a16="http://schemas.microsoft.com/office/drawing/2014/main" id="{517D1A03-D292-0842-8EE1-78690F321D95}"/>
                  </a:ext>
                </a:extLst>
              </p:cNvPr>
              <p:cNvSpPr txBox="1">
                <a:spLocks noRot="1" noChangeAspect="1" noMove="1" noResize="1" noEditPoints="1" noAdjustHandles="1" noChangeArrowheads="1" noChangeShapeType="1" noTextEdit="1"/>
              </p:cNvSpPr>
              <p:nvPr/>
            </p:nvSpPr>
            <p:spPr>
              <a:xfrm>
                <a:off x="849085" y="1141214"/>
                <a:ext cx="10482944" cy="5393302"/>
              </a:xfrm>
              <a:prstGeom prst="rect">
                <a:avLst/>
              </a:prstGeom>
              <a:blipFill>
                <a:blip r:embed="rId2"/>
                <a:stretch>
                  <a:fillRect l="-1163" t="-1808"/>
                </a:stretch>
              </a:blipFill>
            </p:spPr>
            <p:txBody>
              <a:bodyPr/>
              <a:lstStyle/>
              <a:p>
                <a:r>
                  <a:rPr lang="ja-JP" altLang="en-US">
                    <a:noFill/>
                  </a:rPr>
                  <a:t> </a:t>
                </a:r>
              </a:p>
            </p:txBody>
          </p:sp>
        </mc:Fallback>
      </mc:AlternateContent>
      <p:sp>
        <p:nvSpPr>
          <p:cNvPr id="13" name="AutoShape 4" descr="{\displaystyle m=r\left(1-{\frac {N}{K}}\right)}">
            <a:extLst>
              <a:ext uri="{FF2B5EF4-FFF2-40B4-BE49-F238E27FC236}">
                <a16:creationId xmlns:a16="http://schemas.microsoft.com/office/drawing/2014/main" id="{8D6371CB-04EC-4B4D-9D4B-929A87A2B37D}"/>
              </a:ext>
            </a:extLst>
          </p:cNvPr>
          <p:cNvSpPr>
            <a:spLocks noChangeAspect="1" noChangeArrowheads="1"/>
          </p:cNvSpPr>
          <p:nvPr/>
        </p:nvSpPr>
        <p:spPr bwMode="auto">
          <a:xfrm>
            <a:off x="203200" y="2713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AutoShape 5" descr="{\displaystyle {\frac {dN}{dt}}\ =rN\left(1-{\frac {N}{K}}\right)}">
            <a:extLst>
              <a:ext uri="{FF2B5EF4-FFF2-40B4-BE49-F238E27FC236}">
                <a16:creationId xmlns:a16="http://schemas.microsoft.com/office/drawing/2014/main" id="{01203A8D-AC26-554E-9FCE-14CEF8D5669B}"/>
              </a:ext>
            </a:extLst>
          </p:cNvPr>
          <p:cNvSpPr>
            <a:spLocks noChangeAspect="1" noChangeArrowheads="1"/>
          </p:cNvSpPr>
          <p:nvPr/>
        </p:nvSpPr>
        <p:spPr bwMode="auto">
          <a:xfrm>
            <a:off x="203200" y="317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スライド番号プレースホルダー 6"/>
          <p:cNvSpPr>
            <a:spLocks noGrp="1"/>
          </p:cNvSpPr>
          <p:nvPr>
            <p:ph type="sldNum" sz="quarter" idx="12"/>
          </p:nvPr>
        </p:nvSpPr>
        <p:spPr>
          <a:xfrm>
            <a:off x="11771840" y="6450644"/>
            <a:ext cx="360000" cy="360000"/>
          </a:xfrm>
        </p:spPr>
        <p:txBody>
          <a:bodyPr/>
          <a:lstStyle/>
          <a:p>
            <a:fld id="{FFC2BD8B-CA4E-4AFD-8B68-F522BE7DC3E3}" type="slidenum">
              <a:rPr kumimoji="1" lang="ja-JP" altLang="en-US" b="1" smtClean="0">
                <a:solidFill>
                  <a:schemeClr val="bg1"/>
                </a:solidFill>
              </a:rPr>
              <a:t>6</a:t>
            </a:fld>
            <a:endParaRPr kumimoji="1" lang="ja-JP" altLang="en-US" b="1" dirty="0">
              <a:solidFill>
                <a:schemeClr val="bg1"/>
              </a:solidFill>
            </a:endParaRPr>
          </a:p>
        </p:txBody>
      </p:sp>
    </p:spTree>
    <p:extLst>
      <p:ext uri="{BB962C8B-B14F-4D97-AF65-F5344CB8AC3E}">
        <p14:creationId xmlns:p14="http://schemas.microsoft.com/office/powerpoint/2010/main" val="2580700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9085" y="498679"/>
            <a:ext cx="10482944" cy="843970"/>
          </a:xfrm>
        </p:spPr>
        <p:txBody>
          <a:bodyPr>
            <a:normAutofit fontScale="90000"/>
          </a:bodyPr>
          <a:lstStyle/>
          <a:p>
            <a:r>
              <a:rPr lang="en-US" altLang="ja-JP" sz="3100" dirty="0"/>
              <a:t>(1) </a:t>
            </a:r>
            <a:r>
              <a:rPr lang="ja-JP" altLang="en-US" sz="3100" dirty="0"/>
              <a:t>ロジスティック式とは何でしょうか。詳しく説明しなさい</a:t>
            </a:r>
            <a:r>
              <a:rPr lang="ja-JP" altLang="en-US" dirty="0"/>
              <a:t>。</a:t>
            </a:r>
            <a:br>
              <a:rPr lang="ja-JP" altLang="en-US" dirty="0"/>
            </a:b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49085" y="1228298"/>
                <a:ext cx="10482944" cy="5268035"/>
              </a:xfrm>
            </p:spPr>
            <p:txBody>
              <a:bodyPr>
                <a:normAutofit fontScale="92500" lnSpcReduction="20000"/>
              </a:bodyPr>
              <a:lstStyle/>
              <a:p>
                <a:pPr>
                  <a:buClr>
                    <a:schemeClr val="accent1"/>
                  </a:buClr>
                  <a:buFont typeface="Wingdings" pitchFamily="2" charset="2"/>
                  <a:buChar char="l"/>
                </a:pPr>
                <a:r>
                  <a:rPr lang="ja-JP" altLang="en-US" dirty="0" smtClean="0"/>
                  <a:t>フェルフルストによって改良された式</a:t>
                </a:r>
                <a:r>
                  <a:rPr lang="en-US" altLang="ja-JP" dirty="0" smtClean="0"/>
                  <a:t>(</a:t>
                </a:r>
                <a:r>
                  <a:rPr lang="ja-JP" altLang="en-US" dirty="0" smtClean="0"/>
                  <a:t>ロジスティック方程式</a:t>
                </a:r>
                <a:r>
                  <a:rPr lang="en-US" altLang="ja-JP" dirty="0" smtClean="0"/>
                  <a:t>)</a:t>
                </a:r>
                <a:endParaRPr lang="en-US" altLang="ja-JP" dirty="0"/>
              </a:p>
              <a:p>
                <a:pPr marL="0" indent="0">
                  <a:buNone/>
                </a:pPr>
                <a:endParaRPr lang="en-US" altLang="ja-JP" sz="1200" dirty="0"/>
              </a:p>
              <a:p>
                <a:pPr marL="0" indent="0">
                  <a:buNone/>
                </a:pPr>
                <a14:m>
                  <m:oMathPara xmlns:m="http://schemas.openxmlformats.org/officeDocument/2006/math">
                    <m:oMathParaPr>
                      <m:jc m:val="centerGroup"/>
                    </m:oMathParaPr>
                    <m:oMath xmlns:m="http://schemas.openxmlformats.org/officeDocument/2006/math">
                      <m:f>
                        <m:fPr>
                          <m:ctrlPr>
                            <a:rPr lang="en-US" altLang="ja-JP" sz="4800" b="0" i="1" smtClean="0">
                              <a:latin typeface="Cambria Math" panose="02040503050406030204" pitchFamily="18" charset="0"/>
                            </a:rPr>
                          </m:ctrlPr>
                        </m:fPr>
                        <m:num>
                          <m:r>
                            <a:rPr lang="en-US" altLang="ja-JP" sz="4800" b="0" i="1" smtClean="0">
                              <a:latin typeface="Cambria Math" panose="02040503050406030204" pitchFamily="18" charset="0"/>
                            </a:rPr>
                            <m:t>𝑑𝑁</m:t>
                          </m:r>
                        </m:num>
                        <m:den>
                          <m:r>
                            <a:rPr lang="en-US" altLang="ja-JP" sz="4800" b="0" i="1" smtClean="0">
                              <a:latin typeface="Cambria Math" panose="02040503050406030204" pitchFamily="18" charset="0"/>
                            </a:rPr>
                            <m:t>𝑑𝑡</m:t>
                          </m:r>
                        </m:den>
                      </m:f>
                      <m:r>
                        <a:rPr lang="en-US" altLang="ja-JP" sz="4800" b="0" i="1" smtClean="0">
                          <a:latin typeface="Cambria Math" panose="02040503050406030204" pitchFamily="18" charset="0"/>
                        </a:rPr>
                        <m:t>=</m:t>
                      </m:r>
                      <m:r>
                        <a:rPr lang="en-US" altLang="ja-JP" sz="4800" b="0" i="1" smtClean="0">
                          <a:latin typeface="Cambria Math" panose="02040503050406030204" pitchFamily="18" charset="0"/>
                        </a:rPr>
                        <m:t>𝑟</m:t>
                      </m:r>
                      <m:d>
                        <m:dPr>
                          <m:ctrlPr>
                            <a:rPr lang="en-US" altLang="ja-JP" sz="4800" b="0" i="1" smtClean="0">
                              <a:latin typeface="Cambria Math" panose="02040503050406030204" pitchFamily="18" charset="0"/>
                            </a:rPr>
                          </m:ctrlPr>
                        </m:dPr>
                        <m:e>
                          <m:f>
                            <m:fPr>
                              <m:ctrlPr>
                                <a:rPr lang="en-US" altLang="ja-JP" sz="4800" b="0" i="1" smtClean="0">
                                  <a:latin typeface="Cambria Math" panose="02040503050406030204" pitchFamily="18" charset="0"/>
                                </a:rPr>
                              </m:ctrlPr>
                            </m:fPr>
                            <m:num>
                              <m:r>
                                <a:rPr lang="en-US" altLang="ja-JP" sz="4800" b="0" i="1" smtClean="0">
                                  <a:latin typeface="Cambria Math" panose="02040503050406030204" pitchFamily="18" charset="0"/>
                                </a:rPr>
                                <m:t>𝐾</m:t>
                              </m:r>
                              <m:r>
                                <a:rPr lang="en-US" altLang="ja-JP" sz="4800" b="0" i="1" smtClean="0">
                                  <a:latin typeface="Cambria Math" panose="02040503050406030204" pitchFamily="18" charset="0"/>
                                </a:rPr>
                                <m:t>−</m:t>
                              </m:r>
                              <m:r>
                                <a:rPr lang="en-US" altLang="ja-JP" sz="4800" b="0" i="1" smtClean="0">
                                  <a:latin typeface="Cambria Math" panose="02040503050406030204" pitchFamily="18" charset="0"/>
                                </a:rPr>
                                <m:t>𝑁</m:t>
                              </m:r>
                            </m:num>
                            <m:den>
                              <m:r>
                                <a:rPr lang="en-US" altLang="ja-JP" sz="4800" b="0" i="1" smtClean="0">
                                  <a:latin typeface="Cambria Math" panose="02040503050406030204" pitchFamily="18" charset="0"/>
                                </a:rPr>
                                <m:t>𝐾</m:t>
                              </m:r>
                            </m:den>
                          </m:f>
                        </m:e>
                      </m:d>
                      <m:r>
                        <a:rPr lang="en-US" altLang="ja-JP" sz="4800" b="0" i="1" smtClean="0">
                          <a:latin typeface="Cambria Math" panose="02040503050406030204" pitchFamily="18" charset="0"/>
                        </a:rPr>
                        <m:t>=</m:t>
                      </m:r>
                      <m:r>
                        <a:rPr lang="en-US" altLang="ja-JP" sz="4800" b="0" i="1" smtClean="0">
                          <a:latin typeface="Cambria Math" panose="02040503050406030204" pitchFamily="18" charset="0"/>
                        </a:rPr>
                        <m:t>𝑟𝑁</m:t>
                      </m:r>
                      <m:r>
                        <a:rPr lang="en-US" altLang="ja-JP" sz="4800" b="0" i="1" smtClean="0">
                          <a:latin typeface="Cambria Math" panose="02040503050406030204" pitchFamily="18" charset="0"/>
                        </a:rPr>
                        <m:t> ( 1−</m:t>
                      </m:r>
                      <m:f>
                        <m:fPr>
                          <m:ctrlPr>
                            <a:rPr lang="en-US" altLang="ja-JP" sz="4800" b="0" i="1" smtClean="0">
                              <a:latin typeface="Cambria Math" panose="02040503050406030204" pitchFamily="18" charset="0"/>
                            </a:rPr>
                          </m:ctrlPr>
                        </m:fPr>
                        <m:num>
                          <m:r>
                            <a:rPr lang="en-US" altLang="ja-JP" sz="4800" b="0" i="1" smtClean="0">
                              <a:latin typeface="Cambria Math" panose="02040503050406030204" pitchFamily="18" charset="0"/>
                            </a:rPr>
                            <m:t>𝑁</m:t>
                          </m:r>
                        </m:num>
                        <m:den>
                          <m:r>
                            <a:rPr lang="en-US" altLang="ja-JP" sz="4800" b="0" i="1" smtClean="0">
                              <a:latin typeface="Cambria Math" panose="02040503050406030204" pitchFamily="18" charset="0"/>
                            </a:rPr>
                            <m:t> </m:t>
                          </m:r>
                          <m:r>
                            <a:rPr lang="en-US" altLang="ja-JP" sz="4800" b="0" i="1" smtClean="0">
                              <a:latin typeface="Cambria Math" panose="02040503050406030204" pitchFamily="18" charset="0"/>
                            </a:rPr>
                            <m:t>𝐾</m:t>
                          </m:r>
                        </m:den>
                      </m:f>
                      <m:r>
                        <a:rPr lang="en-US" altLang="ja-JP" sz="4800" b="0" i="1" smtClean="0">
                          <a:latin typeface="Cambria Math" panose="02040503050406030204" pitchFamily="18" charset="0"/>
                        </a:rPr>
                        <m:t> )</m:t>
                      </m:r>
                    </m:oMath>
                  </m:oMathPara>
                </a14:m>
                <a:endParaRPr kumimoji="1" lang="en-US" altLang="ja-JP" sz="4800" i="1" dirty="0"/>
              </a:p>
              <a:p>
                <a:pPr marL="0" indent="0">
                  <a:buNone/>
                </a:pPr>
                <a:endParaRPr lang="en-US" altLang="ja-JP" dirty="0"/>
              </a:p>
              <a:p>
                <a:pPr marL="0" indent="0">
                  <a:buNone/>
                </a:pPr>
                <a:r>
                  <a:rPr lang="ja-JP" altLang="en-US" dirty="0"/>
                  <a:t>　　</a:t>
                </a:r>
                <a:r>
                  <a:rPr lang="en-US" altLang="ja-JP" dirty="0"/>
                  <a:t>N:</a:t>
                </a:r>
                <a:r>
                  <a:rPr lang="ja-JP" altLang="en-US" dirty="0"/>
                  <a:t>　個体数</a:t>
                </a:r>
                <a:endParaRPr lang="en-US" altLang="ja-JP" dirty="0"/>
              </a:p>
              <a:p>
                <a:pPr marL="0" indent="0">
                  <a:buNone/>
                </a:pPr>
                <a:r>
                  <a:rPr lang="ja-JP" altLang="en-US" dirty="0"/>
                  <a:t>　　</a:t>
                </a:r>
                <a:r>
                  <a:rPr lang="en-US" altLang="ja-JP" dirty="0"/>
                  <a:t> t:</a:t>
                </a:r>
                <a:r>
                  <a:rPr lang="ja-JP" altLang="en-US" dirty="0"/>
                  <a:t>　時間</a:t>
                </a:r>
                <a:endParaRPr lang="en-US" altLang="ja-JP" dirty="0"/>
              </a:p>
              <a:p>
                <a:pPr marL="0" indent="0">
                  <a:buNone/>
                </a:pPr>
                <a:r>
                  <a:rPr kumimoji="1" lang="en-US" altLang="ja-JP" dirty="0" err="1"/>
                  <a:t>dN</a:t>
                </a:r>
                <a:r>
                  <a:rPr kumimoji="1" lang="en-US" altLang="ja-JP" dirty="0"/>
                  <a:t>/</a:t>
                </a:r>
                <a:r>
                  <a:rPr kumimoji="1" lang="en-US" altLang="ja-JP" dirty="0" err="1"/>
                  <a:t>dt</a:t>
                </a:r>
                <a:r>
                  <a:rPr kumimoji="1" lang="en-US" altLang="ja-JP" dirty="0"/>
                  <a:t>:</a:t>
                </a:r>
                <a:r>
                  <a:rPr kumimoji="1" lang="ja-JP" altLang="en-US" dirty="0"/>
                  <a:t>　個体数の増加率</a:t>
                </a:r>
                <a:endParaRPr kumimoji="1" lang="en-US" altLang="ja-JP" dirty="0"/>
              </a:p>
              <a:p>
                <a:pPr marL="0" indent="0">
                  <a:buNone/>
                </a:pPr>
                <a:r>
                  <a:rPr lang="en-US" altLang="ja-JP" dirty="0"/>
                  <a:t> </a:t>
                </a:r>
                <a:r>
                  <a:rPr lang="ja-JP" altLang="en-US" dirty="0"/>
                  <a:t>       </a:t>
                </a:r>
                <a:r>
                  <a:rPr lang="en-US" altLang="ja-JP" dirty="0"/>
                  <a:t>r:</a:t>
                </a:r>
                <a:r>
                  <a:rPr lang="ja-JP" altLang="en-US" dirty="0"/>
                  <a:t>　内的自然増加率</a:t>
                </a:r>
                <a:r>
                  <a:rPr lang="en-US" altLang="ja-JP" dirty="0"/>
                  <a:t>(</a:t>
                </a:r>
                <a:r>
                  <a:rPr lang="ja-JP" altLang="en-US" dirty="0"/>
                  <a:t>普通出生率－普通死亡率で定義</a:t>
                </a:r>
                <a:r>
                  <a:rPr lang="en-US" altLang="ja-JP" dirty="0"/>
                  <a:t>)</a:t>
                </a:r>
              </a:p>
              <a:p>
                <a:pPr marL="0" indent="0">
                  <a:buNone/>
                </a:pPr>
                <a:r>
                  <a:rPr lang="en-US" altLang="ja-JP" dirty="0"/>
                  <a:t>       K:</a:t>
                </a:r>
                <a:r>
                  <a:rPr lang="ja-JP" altLang="en-US" dirty="0"/>
                  <a:t>　環境収容力</a:t>
                </a:r>
                <a:r>
                  <a:rPr lang="en-US" altLang="ja-JP" dirty="0"/>
                  <a:t>(</a:t>
                </a:r>
                <a:r>
                  <a:rPr lang="ja-JP" altLang="en-US" dirty="0"/>
                  <a:t>ある環境下で利用できる食物・水・生息地など</a:t>
                </a:r>
                <a:endParaRPr lang="en-US" altLang="ja-JP" dirty="0"/>
              </a:p>
              <a:p>
                <a:pPr marL="0" indent="0">
                  <a:buNone/>
                </a:pPr>
                <a:r>
                  <a:rPr lang="ja-JP" altLang="en-US" dirty="0"/>
                  <a:t>　　　　必要なものが制限されている中で、維持できる特定の生物</a:t>
                </a:r>
                <a:endParaRPr lang="en-US" altLang="ja-JP" dirty="0"/>
              </a:p>
              <a:p>
                <a:pPr marL="0" indent="0">
                  <a:buNone/>
                </a:pPr>
                <a:r>
                  <a:rPr lang="ja-JP" altLang="en-US" dirty="0"/>
                  <a:t>　　　　の群集の大きさ</a:t>
                </a:r>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49085" y="1228298"/>
                <a:ext cx="10482944" cy="5268035"/>
              </a:xfrm>
              <a:blipFill>
                <a:blip r:embed="rId2"/>
                <a:stretch>
                  <a:fillRect l="-1047" t="-2890"/>
                </a:stretch>
              </a:blipFill>
            </p:spPr>
            <p:txBody>
              <a:bodyPr/>
              <a:lstStyle/>
              <a:p>
                <a:r>
                  <a:rPr lang="ja-JP" altLang="en-US">
                    <a:noFill/>
                  </a:rPr>
                  <a:t> </a:t>
                </a:r>
              </a:p>
            </p:txBody>
          </p:sp>
        </mc:Fallback>
      </mc:AlternateContent>
      <p:sp>
        <p:nvSpPr>
          <p:cNvPr id="7" name="スライド番号プレースホルダー 6"/>
          <p:cNvSpPr>
            <a:spLocks noGrp="1"/>
          </p:cNvSpPr>
          <p:nvPr>
            <p:ph type="sldNum" sz="quarter" idx="12"/>
          </p:nvPr>
        </p:nvSpPr>
        <p:spPr>
          <a:xfrm>
            <a:off x="11763760" y="6457056"/>
            <a:ext cx="360000" cy="360000"/>
          </a:xfrm>
        </p:spPr>
        <p:txBody>
          <a:bodyPr/>
          <a:lstStyle/>
          <a:p>
            <a:fld id="{FFC2BD8B-CA4E-4AFD-8B68-F522BE7DC3E3}" type="slidenum">
              <a:rPr kumimoji="1" lang="ja-JP" altLang="en-US" b="1" smtClean="0">
                <a:solidFill>
                  <a:schemeClr val="bg1"/>
                </a:solidFill>
              </a:rPr>
              <a:t>7</a:t>
            </a:fld>
            <a:endParaRPr kumimoji="1" lang="ja-JP" altLang="en-US" b="1" dirty="0">
              <a:solidFill>
                <a:schemeClr val="bg1"/>
              </a:solidFill>
            </a:endParaRPr>
          </a:p>
        </p:txBody>
      </p:sp>
    </p:spTree>
    <p:extLst>
      <p:ext uri="{BB962C8B-B14F-4D97-AF65-F5344CB8AC3E}">
        <p14:creationId xmlns:p14="http://schemas.microsoft.com/office/powerpoint/2010/main" val="1686329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D96458-C155-264E-BD14-3CBE6E2ADD19}"/>
              </a:ext>
            </a:extLst>
          </p:cNvPr>
          <p:cNvSpPr>
            <a:spLocks noGrp="1"/>
          </p:cNvSpPr>
          <p:nvPr>
            <p:ph type="title"/>
          </p:nvPr>
        </p:nvSpPr>
        <p:spPr/>
        <p:txBody>
          <a:bodyPr>
            <a:noAutofit/>
          </a:bodyPr>
          <a:lstStyle/>
          <a:p>
            <a:r>
              <a:rPr lang="en-US" altLang="ja-JP" sz="2400" dirty="0" smtClean="0"/>
              <a:t>(2)</a:t>
            </a:r>
            <a:r>
              <a:rPr lang="ja-JP" altLang="en-US" sz="2400" dirty="0" smtClean="0"/>
              <a:t>ロジスティック式</a:t>
            </a:r>
            <a:r>
              <a:rPr lang="ja-JP" altLang="en-US" sz="2400" dirty="0"/>
              <a:t>はどういう分野に応用されているでしょうか</a:t>
            </a:r>
            <a:r>
              <a:rPr lang="ja-JP" altLang="en-US" sz="2400" dirty="0" smtClean="0"/>
              <a:t>。</a:t>
            </a:r>
            <a:endParaRPr kumimoji="1" lang="ja-JP" altLang="en-US" sz="2400" dirty="0"/>
          </a:p>
        </p:txBody>
      </p:sp>
      <p:sp>
        <p:nvSpPr>
          <p:cNvPr id="3" name="コンテンツ プレースホルダー 2">
            <a:extLst>
              <a:ext uri="{FF2B5EF4-FFF2-40B4-BE49-F238E27FC236}">
                <a16:creationId xmlns:a16="http://schemas.microsoft.com/office/drawing/2014/main" id="{676B1453-9552-6E41-BC9C-32D07D7C5314}"/>
              </a:ext>
            </a:extLst>
          </p:cNvPr>
          <p:cNvSpPr>
            <a:spLocks noGrp="1"/>
          </p:cNvSpPr>
          <p:nvPr>
            <p:ph idx="1"/>
          </p:nvPr>
        </p:nvSpPr>
        <p:spPr/>
        <p:txBody>
          <a:bodyPr>
            <a:normAutofit fontScale="85000" lnSpcReduction="20000"/>
          </a:bodyPr>
          <a:lstStyle/>
          <a:p>
            <a:pPr eaLnBrk="0" fontAlgn="base" hangingPunct="0">
              <a:lnSpc>
                <a:spcPct val="100000"/>
              </a:lnSpc>
              <a:spcBef>
                <a:spcPct val="0"/>
              </a:spcBef>
              <a:spcAft>
                <a:spcPct val="0"/>
              </a:spcAft>
              <a:buClr>
                <a:schemeClr val="accent1"/>
              </a:buClr>
              <a:buFont typeface="Wingdings" panose="05000000000000000000" pitchFamily="2" charset="2"/>
              <a:buChar char="l"/>
            </a:pPr>
            <a:r>
              <a:rPr kumimoji="0" lang="ja-JP" altLang="en-US" dirty="0" smtClean="0">
                <a:latin typeface="Arial" panose="020B0604020202020204" pitchFamily="34" charset="0"/>
                <a:cs typeface="Arial" panose="020B0604020202020204" pitchFamily="34" charset="0"/>
              </a:rPr>
              <a:t>もともと人口増加を考えるために考案された式</a:t>
            </a:r>
            <a:endParaRPr kumimoji="0" lang="en-US" altLang="ja-JP" dirty="0" smtClean="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ja-JP"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cs typeface="Arial" panose="020B0604020202020204" pitchFamily="34" charset="0"/>
              </a:rPr>
              <a:t>→人口予測</a:t>
            </a:r>
            <a:r>
              <a:rPr kumimoji="0" lang="en-US" altLang="ja-JP" dirty="0" smtClean="0">
                <a:latin typeface="Arial" panose="020B0604020202020204" pitchFamily="34" charset="0"/>
                <a:cs typeface="Arial" panose="020B0604020202020204" pitchFamily="34" charset="0"/>
              </a:rPr>
              <a:t>(</a:t>
            </a:r>
            <a:r>
              <a:rPr kumimoji="0" lang="ja-JP" altLang="en-US" dirty="0" smtClean="0">
                <a:latin typeface="Arial" panose="020B0604020202020204" pitchFamily="34" charset="0"/>
                <a:cs typeface="Arial" panose="020B0604020202020204" pitchFamily="34" charset="0"/>
              </a:rPr>
              <a:t>人口統計学</a:t>
            </a:r>
            <a:r>
              <a:rPr kumimoji="0" lang="en-US" altLang="ja-JP" dirty="0" smtClean="0">
                <a:latin typeface="Arial" panose="020B0604020202020204" pitchFamily="34" charset="0"/>
                <a:cs typeface="Arial" panose="020B0604020202020204" pitchFamily="34" charset="0"/>
              </a:rPr>
              <a:t>)</a:t>
            </a:r>
          </a:p>
          <a:p>
            <a:pPr marL="0" lvl="0" indent="0" eaLnBrk="0" fontAlgn="base" hangingPunct="0">
              <a:lnSpc>
                <a:spcPct val="100000"/>
              </a:lnSpc>
              <a:spcBef>
                <a:spcPct val="0"/>
              </a:spcBef>
              <a:spcAft>
                <a:spcPct val="0"/>
              </a:spcAft>
              <a:buNone/>
            </a:pPr>
            <a:r>
              <a:rPr kumimoji="0" lang="ja-JP" altLang="en-US" dirty="0">
                <a:latin typeface="Arial" panose="020B0604020202020204" pitchFamily="34" charset="0"/>
                <a:cs typeface="Arial" panose="020B0604020202020204" pitchFamily="34" charset="0"/>
              </a:rPr>
              <a:t>社会経済現象の基礎である人口を研究対象とする</a:t>
            </a:r>
            <a:r>
              <a:rPr kumimoji="0" lang="ja-JP" altLang="en-US" dirty="0" smtClean="0">
                <a:latin typeface="Arial" panose="020B0604020202020204" pitchFamily="34" charset="0"/>
                <a:cs typeface="Arial" panose="020B0604020202020204" pitchFamily="34" charset="0"/>
              </a:rPr>
              <a:t>学問</a:t>
            </a:r>
            <a:endParaRPr kumimoji="0" lang="en-US" altLang="ja-JP" dirty="0" smtClean="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ja-JP"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a:latin typeface="Arial" panose="020B0604020202020204" pitchFamily="34" charset="0"/>
                <a:cs typeface="Arial" panose="020B0604020202020204" pitchFamily="34" charset="0"/>
              </a:rPr>
              <a:t>①</a:t>
            </a:r>
            <a:r>
              <a:rPr kumimoji="0" lang="ja-JP" altLang="en-US" dirty="0" smtClean="0">
                <a:latin typeface="Arial" panose="020B0604020202020204" pitchFamily="34" charset="0"/>
                <a:cs typeface="Arial" panose="020B0604020202020204" pitchFamily="34" charset="0"/>
              </a:rPr>
              <a:t>人口</a:t>
            </a:r>
            <a:r>
              <a:rPr kumimoji="0" lang="ja-JP" altLang="en-US" dirty="0">
                <a:latin typeface="Arial" panose="020B0604020202020204" pitchFamily="34" charset="0"/>
                <a:cs typeface="Arial" panose="020B0604020202020204" pitchFamily="34" charset="0"/>
              </a:rPr>
              <a:t>現象の統計数理的分析</a:t>
            </a:r>
            <a:r>
              <a:rPr kumimoji="0" lang="ja-JP" altLang="en-US" dirty="0" smtClean="0">
                <a:latin typeface="Arial" panose="020B0604020202020204" pitchFamily="34" charset="0"/>
                <a:cs typeface="Arial" panose="020B0604020202020204" pitchFamily="34" charset="0"/>
              </a:rPr>
              <a:t>で人口</a:t>
            </a:r>
            <a:r>
              <a:rPr kumimoji="0" lang="ja-JP" altLang="en-US" dirty="0">
                <a:latin typeface="Arial" panose="020B0604020202020204" pitchFamily="34" charset="0"/>
                <a:cs typeface="Arial" panose="020B0604020202020204" pitchFamily="34" charset="0"/>
              </a:rPr>
              <a:t>現象の法則性や人口現象間の相互関係など人口過程を研究対象とするもので形式人口学または純粋人口学と</a:t>
            </a:r>
            <a:r>
              <a:rPr kumimoji="0" lang="ja-JP" altLang="en-US" dirty="0" smtClean="0">
                <a:latin typeface="Arial" panose="020B0604020202020204" pitchFamily="34" charset="0"/>
                <a:cs typeface="Arial" panose="020B0604020202020204" pitchFamily="34" charset="0"/>
              </a:rPr>
              <a:t>いわれるもの</a:t>
            </a:r>
            <a:endParaRPr kumimoji="0" lang="en-US" altLang="ja-JP" dirty="0" smtClean="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cs typeface="Arial" panose="020B0604020202020204" pitchFamily="34" charset="0"/>
              </a:rPr>
              <a:t>②人口 </a:t>
            </a:r>
            <a:r>
              <a:rPr kumimoji="0" lang="en-US" altLang="ja-JP" dirty="0">
                <a:latin typeface="Arial" panose="020B0604020202020204" pitchFamily="34" charset="0"/>
                <a:cs typeface="Arial" panose="020B0604020202020204" pitchFamily="34" charset="0"/>
              </a:rPr>
              <a:t>(</a:t>
            </a:r>
            <a:r>
              <a:rPr kumimoji="0" lang="ja-JP" altLang="en-US" dirty="0">
                <a:latin typeface="Arial" panose="020B0604020202020204" pitchFamily="34" charset="0"/>
                <a:cs typeface="Arial" panose="020B0604020202020204" pitchFamily="34" charset="0"/>
              </a:rPr>
              <a:t>過程</a:t>
            </a:r>
            <a:r>
              <a:rPr kumimoji="0" lang="en-US" altLang="ja-JP" dirty="0">
                <a:latin typeface="Arial" panose="020B0604020202020204" pitchFamily="34" charset="0"/>
                <a:cs typeface="Arial" panose="020B0604020202020204" pitchFamily="34" charset="0"/>
              </a:rPr>
              <a:t>) </a:t>
            </a:r>
            <a:r>
              <a:rPr kumimoji="0" lang="ja-JP" altLang="en-US" dirty="0">
                <a:latin typeface="Arial" panose="020B0604020202020204" pitchFamily="34" charset="0"/>
                <a:cs typeface="Arial" panose="020B0604020202020204" pitchFamily="34" charset="0"/>
              </a:rPr>
              <a:t>と社会 </a:t>
            </a:r>
            <a:r>
              <a:rPr kumimoji="0" lang="en-US" altLang="ja-JP" dirty="0">
                <a:latin typeface="Arial" panose="020B0604020202020204" pitchFamily="34" charset="0"/>
                <a:cs typeface="Arial" panose="020B0604020202020204" pitchFamily="34" charset="0"/>
              </a:rPr>
              <a:t>(</a:t>
            </a:r>
            <a:r>
              <a:rPr kumimoji="0" lang="ja-JP" altLang="en-US" dirty="0">
                <a:latin typeface="Arial" panose="020B0604020202020204" pitchFamily="34" charset="0"/>
                <a:cs typeface="Arial" panose="020B0604020202020204" pitchFamily="34" charset="0"/>
              </a:rPr>
              <a:t>過程</a:t>
            </a:r>
            <a:r>
              <a:rPr kumimoji="0" lang="en-US" altLang="ja-JP" dirty="0">
                <a:latin typeface="Arial" panose="020B0604020202020204" pitchFamily="34" charset="0"/>
                <a:cs typeface="Arial" panose="020B0604020202020204" pitchFamily="34" charset="0"/>
              </a:rPr>
              <a:t>) </a:t>
            </a:r>
            <a:r>
              <a:rPr kumimoji="0" lang="ja-JP" altLang="en-US" dirty="0">
                <a:latin typeface="Arial" panose="020B0604020202020204" pitchFamily="34" charset="0"/>
                <a:cs typeface="Arial" panose="020B0604020202020204" pitchFamily="34" charset="0"/>
              </a:rPr>
              <a:t>との相互関係についての領域で実体人口学と</a:t>
            </a:r>
            <a:r>
              <a:rPr kumimoji="0" lang="ja-JP" altLang="en-US" dirty="0" smtClean="0">
                <a:latin typeface="Arial" panose="020B0604020202020204" pitchFamily="34" charset="0"/>
                <a:cs typeface="Arial" panose="020B0604020202020204" pitchFamily="34" charset="0"/>
              </a:rPr>
              <a:t>呼ばれるも</a:t>
            </a:r>
            <a:r>
              <a:rPr kumimoji="0" lang="ja-JP" altLang="en-US" dirty="0">
                <a:latin typeface="Arial" panose="020B0604020202020204" pitchFamily="34" charset="0"/>
                <a:cs typeface="Arial" panose="020B0604020202020204" pitchFamily="34" charset="0"/>
              </a:rPr>
              <a:t>の</a:t>
            </a:r>
            <a:endParaRPr kumimoji="0" lang="en-US" altLang="ja-JP" dirty="0" smtClean="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ja-JP"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a:latin typeface="Arial" panose="020B0604020202020204" pitchFamily="34" charset="0"/>
                <a:cs typeface="Arial" panose="020B0604020202020204" pitchFamily="34" charset="0"/>
              </a:rPr>
              <a:t>→生物個体群についての調査</a:t>
            </a:r>
            <a:r>
              <a:rPr kumimoji="0" lang="en-US" altLang="ja-JP" dirty="0">
                <a:latin typeface="Arial" panose="020B0604020202020204" pitchFamily="34" charset="0"/>
                <a:cs typeface="Arial" panose="020B0604020202020204" pitchFamily="34" charset="0"/>
              </a:rPr>
              <a:t>(</a:t>
            </a:r>
            <a:r>
              <a:rPr kumimoji="0" lang="ja-JP" altLang="en-US" dirty="0">
                <a:latin typeface="Arial" panose="020B0604020202020204" pitchFamily="34" charset="0"/>
                <a:cs typeface="Arial" panose="020B0604020202020204" pitchFamily="34" charset="0"/>
              </a:rPr>
              <a:t>個体群生態学</a:t>
            </a:r>
            <a:r>
              <a:rPr kumimoji="0" lang="en-US" altLang="ja-JP" dirty="0">
                <a:latin typeface="Arial" panose="020B0604020202020204" pitchFamily="34" charset="0"/>
                <a:cs typeface="Arial" panose="020B0604020202020204" pitchFamily="34" charset="0"/>
              </a:rPr>
              <a:t>)</a:t>
            </a:r>
          </a:p>
          <a:p>
            <a:pPr marL="0" lvl="0" indent="0" eaLnBrk="0" fontAlgn="base" hangingPunct="0">
              <a:lnSpc>
                <a:spcPct val="100000"/>
              </a:lnSpc>
              <a:spcBef>
                <a:spcPct val="0"/>
              </a:spcBef>
              <a:spcAft>
                <a:spcPct val="0"/>
              </a:spcAft>
              <a:buNone/>
            </a:pPr>
            <a:r>
              <a:rPr kumimoji="0" lang="ja-JP" altLang="en-US" dirty="0">
                <a:latin typeface="Arial" panose="020B0604020202020204" pitchFamily="34" charset="0"/>
                <a:cs typeface="Arial" panose="020B0604020202020204" pitchFamily="34" charset="0"/>
              </a:rPr>
              <a:t>生物の個体群の動態を、個体間の相互作用と環境との関係から説明しようとする</a:t>
            </a:r>
            <a:r>
              <a:rPr kumimoji="0" lang="ja-JP" altLang="en-US" dirty="0" smtClean="0">
                <a:latin typeface="Arial" panose="020B0604020202020204" pitchFamily="34" charset="0"/>
                <a:cs typeface="Arial" panose="020B0604020202020204" pitchFamily="34" charset="0"/>
              </a:rPr>
              <a:t>学問</a:t>
            </a:r>
            <a:endParaRPr kumimoji="0" lang="en-US" altLang="ja-JP" dirty="0" smtClean="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ja-JP"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cs typeface="Arial" panose="020B0604020202020204" pitchFamily="34" charset="0"/>
              </a:rPr>
              <a:t>→常微分方程式</a:t>
            </a:r>
            <a:r>
              <a:rPr kumimoji="0" lang="en-US" altLang="ja-JP" dirty="0" smtClean="0">
                <a:latin typeface="Arial" panose="020B0604020202020204" pitchFamily="34" charset="0"/>
                <a:cs typeface="Arial" panose="020B0604020202020204" pitchFamily="34" charset="0"/>
              </a:rPr>
              <a:t>(</a:t>
            </a:r>
            <a:r>
              <a:rPr kumimoji="0" lang="ja-JP" altLang="en-US" dirty="0" smtClean="0">
                <a:latin typeface="Arial" panose="020B0604020202020204" pitchFamily="34" charset="0"/>
                <a:cs typeface="Arial" panose="020B0604020202020204" pitchFamily="34" charset="0"/>
              </a:rPr>
              <a:t>数学、物理学、工学、経済学など</a:t>
            </a:r>
            <a:r>
              <a:rPr kumimoji="0" lang="en-US" altLang="ja-JP" dirty="0" smtClean="0">
                <a:latin typeface="Arial" panose="020B0604020202020204" pitchFamily="34" charset="0"/>
                <a:cs typeface="Arial" panose="020B0604020202020204" pitchFamily="34" charset="0"/>
              </a:rPr>
              <a:t>)</a:t>
            </a: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cs typeface="Arial" panose="020B0604020202020204" pitchFamily="34" charset="0"/>
              </a:rPr>
              <a:t>微分方程式の近似解を求める</a:t>
            </a:r>
            <a:endParaRPr kumimoji="0" lang="ja-JP"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ja-JP"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kumimoji="0" lang="ja-JP"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ja-JP" dirty="0" smtClean="0">
              <a:latin typeface="Arial" panose="020B0604020202020204" pitchFamily="34" charset="0"/>
              <a:cs typeface="Arial" panose="020B0604020202020204" pitchFamily="34" charset="0"/>
            </a:endParaRPr>
          </a:p>
        </p:txBody>
      </p:sp>
      <p:sp>
        <p:nvSpPr>
          <p:cNvPr id="4" name="スライド番号プレースホルダー 3">
            <a:extLst>
              <a:ext uri="{FF2B5EF4-FFF2-40B4-BE49-F238E27FC236}">
                <a16:creationId xmlns:a16="http://schemas.microsoft.com/office/drawing/2014/main" id="{6D61CFD2-BF06-DB46-8A09-A6E955E76EE0}"/>
              </a:ext>
            </a:extLst>
          </p:cNvPr>
          <p:cNvSpPr>
            <a:spLocks noGrp="1"/>
          </p:cNvSpPr>
          <p:nvPr>
            <p:ph type="sldNum" sz="quarter" idx="12"/>
          </p:nvPr>
        </p:nvSpPr>
        <p:spPr>
          <a:xfrm>
            <a:off x="11771840" y="6401840"/>
            <a:ext cx="360000" cy="396000"/>
          </a:xfrm>
        </p:spPr>
        <p:txBody>
          <a:bodyPr/>
          <a:lstStyle/>
          <a:p>
            <a:fld id="{FFC2BD8B-CA4E-4AFD-8B68-F522BE7DC3E3}" type="slidenum">
              <a:rPr kumimoji="1" lang="ja-JP" altLang="en-US" b="1" smtClean="0">
                <a:solidFill>
                  <a:schemeClr val="bg1"/>
                </a:solidFill>
              </a:rPr>
              <a:t>8</a:t>
            </a:fld>
            <a:endParaRPr kumimoji="1" lang="ja-JP" altLang="en-US" b="1" dirty="0">
              <a:solidFill>
                <a:schemeClr val="bg1"/>
              </a:solidFill>
            </a:endParaRPr>
          </a:p>
        </p:txBody>
      </p:sp>
    </p:spTree>
    <p:extLst>
      <p:ext uri="{BB962C8B-B14F-4D97-AF65-F5344CB8AC3E}">
        <p14:creationId xmlns:p14="http://schemas.microsoft.com/office/powerpoint/2010/main" val="1531670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D96458-C155-264E-BD14-3CBE6E2ADD19}"/>
              </a:ext>
            </a:extLst>
          </p:cNvPr>
          <p:cNvSpPr>
            <a:spLocks noGrp="1"/>
          </p:cNvSpPr>
          <p:nvPr>
            <p:ph type="title"/>
          </p:nvPr>
        </p:nvSpPr>
        <p:spPr/>
        <p:txBody>
          <a:bodyPr>
            <a:noAutofit/>
          </a:bodyPr>
          <a:lstStyle/>
          <a:p>
            <a:r>
              <a:rPr lang="en-US" altLang="ja-JP" sz="2400" dirty="0" smtClean="0"/>
              <a:t>(3)</a:t>
            </a:r>
            <a:r>
              <a:rPr lang="ja-JP" altLang="en-US" sz="2400" dirty="0" smtClean="0"/>
              <a:t>ロジスティック式</a:t>
            </a:r>
            <a:r>
              <a:rPr lang="ja-JP" altLang="en-US" sz="2400" dirty="0"/>
              <a:t>を用いる計算を</a:t>
            </a:r>
            <a:r>
              <a:rPr lang="en-US" altLang="ja-JP" sz="2400" dirty="0"/>
              <a:t>C</a:t>
            </a:r>
            <a:r>
              <a:rPr lang="ja-JP" altLang="en-US" sz="2400" dirty="0"/>
              <a:t>言語で実装し、その計算結果</a:t>
            </a:r>
            <a:r>
              <a:rPr lang="ja-JP" altLang="en-US" sz="2400" dirty="0" smtClean="0"/>
              <a:t>を</a:t>
            </a:r>
            <a:r>
              <a:rPr lang="en-US" altLang="ja-JP" sz="2400" dirty="0" smtClean="0"/>
              <a:t/>
            </a:r>
            <a:br>
              <a:rPr lang="en-US" altLang="ja-JP" sz="2400" dirty="0" smtClean="0"/>
            </a:br>
            <a:r>
              <a:rPr lang="en-US" altLang="ja-JP" sz="2400" dirty="0" smtClean="0"/>
              <a:t>    </a:t>
            </a:r>
            <a:r>
              <a:rPr lang="ja-JP" altLang="en-US" sz="2400" dirty="0" smtClean="0"/>
              <a:t>プロット</a:t>
            </a:r>
            <a:r>
              <a:rPr lang="ja-JP" altLang="en-US" sz="2400" dirty="0"/>
              <a:t>しなさい</a:t>
            </a:r>
            <a:r>
              <a:rPr lang="ja-JP" altLang="en-US" sz="2400" dirty="0" smtClean="0"/>
              <a:t>。</a:t>
            </a:r>
            <a:endParaRPr kumimoji="1" lang="ja-JP" altLang="en-US" sz="24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76B1453-9552-6E41-BC9C-32D07D7C5314}"/>
                  </a:ext>
                </a:extLst>
              </p:cNvPr>
              <p:cNvSpPr>
                <a:spLocks noGrp="1"/>
              </p:cNvSpPr>
              <p:nvPr>
                <p:ph idx="1"/>
              </p:nvPr>
            </p:nvSpPr>
            <p:spPr/>
            <p:txBody>
              <a:bodyPr>
                <a:normAutofit/>
              </a:bodyPr>
              <a:lstStyle/>
              <a:p>
                <a:pPr eaLnBrk="0" fontAlgn="base" hangingPunct="0">
                  <a:lnSpc>
                    <a:spcPct val="100000"/>
                  </a:lnSpc>
                  <a:spcBef>
                    <a:spcPct val="0"/>
                  </a:spcBef>
                  <a:spcAft>
                    <a:spcPct val="0"/>
                  </a:spcAft>
                  <a:buClr>
                    <a:schemeClr val="accent1"/>
                  </a:buClr>
                  <a:buFont typeface="Wingdings" panose="05000000000000000000" pitchFamily="2" charset="2"/>
                  <a:buChar char="l"/>
                </a:pPr>
                <a:r>
                  <a:rPr kumimoji="0" lang="ja-JP" altLang="en-US" dirty="0" smtClean="0">
                    <a:latin typeface="Arial" panose="020B0604020202020204" pitchFamily="34" charset="0"/>
                    <a:cs typeface="Arial" panose="020B0604020202020204" pitchFamily="34" charset="0"/>
                  </a:rPr>
                  <a:t>ロジスティック</a:t>
                </a:r>
                <a:r>
                  <a:rPr kumimoji="0" lang="ja-JP" altLang="en-US" dirty="0">
                    <a:latin typeface="Arial" panose="020B0604020202020204" pitchFamily="34" charset="0"/>
                    <a:cs typeface="Arial" panose="020B0604020202020204" pitchFamily="34" charset="0"/>
                  </a:rPr>
                  <a:t>関数</a:t>
                </a:r>
                <a:endParaRPr kumimoji="0" lang="en-US" altLang="ja-JP" dirty="0" smtClean="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r>
                  <a:rPr kumimoji="0" lang="ja-JP" altLang="en-US" dirty="0" smtClean="0">
                    <a:latin typeface="Arial" panose="020B0604020202020204" pitchFamily="34" charset="0"/>
                    <a:cs typeface="Arial" panose="020B0604020202020204" pitchFamily="34" charset="0"/>
                  </a:rPr>
                  <a:t>個体数 </a:t>
                </a:r>
                <a:r>
                  <a:rPr kumimoji="0" lang="en-US" altLang="ja-JP" dirty="0" smtClean="0">
                    <a:latin typeface="Arial" panose="020B0604020202020204" pitchFamily="34" charset="0"/>
                    <a:cs typeface="Arial" panose="020B0604020202020204" pitchFamily="34" charset="0"/>
                  </a:rPr>
                  <a:t>N </a:t>
                </a:r>
                <a:r>
                  <a:rPr kumimoji="0" lang="ja-JP" altLang="en-US" dirty="0" smtClean="0">
                    <a:latin typeface="Arial" panose="020B0604020202020204" pitchFamily="34" charset="0"/>
                    <a:cs typeface="Arial" panose="020B0604020202020204" pitchFamily="34" charset="0"/>
                  </a:rPr>
                  <a:t>と</a:t>
                </a:r>
                <a:r>
                  <a:rPr kumimoji="0" lang="ja-JP" altLang="en-US" dirty="0" smtClean="0">
                    <a:latin typeface="Arial" panose="020B0604020202020204" pitchFamily="34" charset="0"/>
                    <a:cs typeface="Arial" panose="020B0604020202020204" pitchFamily="34" charset="0"/>
                  </a:rPr>
                  <a:t>時間 </a:t>
                </a:r>
                <a:r>
                  <a:rPr kumimoji="0" lang="en-US" altLang="ja-JP" dirty="0" smtClean="0">
                    <a:latin typeface="Arial" panose="020B0604020202020204" pitchFamily="34" charset="0"/>
                    <a:cs typeface="Arial" panose="020B0604020202020204" pitchFamily="34" charset="0"/>
                  </a:rPr>
                  <a:t>t </a:t>
                </a:r>
                <a:r>
                  <a:rPr kumimoji="0" lang="ja-JP" altLang="en-US" dirty="0" smtClean="0">
                    <a:latin typeface="Arial" panose="020B0604020202020204" pitchFamily="34" charset="0"/>
                    <a:cs typeface="Arial" panose="020B0604020202020204" pitchFamily="34" charset="0"/>
                  </a:rPr>
                  <a:t>の関数</a:t>
                </a:r>
                <a:endParaRPr kumimoji="0" lang="en-US" altLang="ja-JP" dirty="0" smtClean="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r>
                  <a:rPr kumimoji="0" lang="ja-JP" altLang="en-US" dirty="0" smtClean="0">
                    <a:latin typeface="Arial" panose="020B0604020202020204" pitchFamily="34" charset="0"/>
                    <a:cs typeface="Arial" panose="020B0604020202020204" pitchFamily="34" charset="0"/>
                  </a:rPr>
                  <a:t>ロジスティック方程式において、時間</a:t>
                </a:r>
                <a:r>
                  <a:rPr kumimoji="0" lang="en-US" altLang="ja-JP" dirty="0" smtClean="0">
                    <a:latin typeface="Arial" panose="020B0604020202020204" pitchFamily="34" charset="0"/>
                    <a:cs typeface="Arial" panose="020B0604020202020204" pitchFamily="34" charset="0"/>
                  </a:rPr>
                  <a:t>t = 0</a:t>
                </a:r>
                <a:r>
                  <a:rPr kumimoji="0" lang="ja-JP" altLang="en-US" dirty="0" smtClean="0">
                    <a:latin typeface="Arial" panose="020B0604020202020204" pitchFamily="34" charset="0"/>
                    <a:cs typeface="Arial" panose="020B0604020202020204" pitchFamily="34" charset="0"/>
                  </a:rPr>
                  <a:t>における初期個体数を</a:t>
                </a:r>
                <a14:m>
                  <m:oMath xmlns:m="http://schemas.openxmlformats.org/officeDocument/2006/math">
                    <m:sSub>
                      <m:sSubPr>
                        <m:ctrlPr>
                          <a:rPr kumimoji="0" lang="en-US" altLang="ja-JP" i="1" smtClean="0">
                            <a:latin typeface="Cambria Math" panose="02040503050406030204" pitchFamily="18" charset="0"/>
                            <a:cs typeface="Arial" panose="020B0604020202020204" pitchFamily="34" charset="0"/>
                          </a:rPr>
                        </m:ctrlPr>
                      </m:sSubPr>
                      <m:e>
                        <m:r>
                          <a:rPr kumimoji="0" lang="en-US" altLang="ja-JP" b="0" i="1" smtClean="0">
                            <a:latin typeface="Cambria Math" panose="02040503050406030204" pitchFamily="18" charset="0"/>
                            <a:cs typeface="Arial" panose="020B0604020202020204" pitchFamily="34" charset="0"/>
                          </a:rPr>
                          <m:t>𝑁</m:t>
                        </m:r>
                      </m:e>
                      <m:sub>
                        <m:r>
                          <a:rPr kumimoji="0" lang="en-US" altLang="ja-JP" b="0" i="1" smtClean="0">
                            <a:latin typeface="Cambria Math" panose="02040503050406030204" pitchFamily="18" charset="0"/>
                            <a:cs typeface="Arial" panose="020B0604020202020204" pitchFamily="34" charset="0"/>
                          </a:rPr>
                          <m:t>0</m:t>
                        </m:r>
                      </m:sub>
                    </m:sSub>
                  </m:oMath>
                </a14:m>
                <a:r>
                  <a:rPr kumimoji="0" lang="ja-JP" altLang="en-US" dirty="0" smtClean="0">
                    <a:latin typeface="Arial" panose="020B0604020202020204" pitchFamily="34" charset="0"/>
                    <a:cs typeface="Arial" panose="020B0604020202020204" pitchFamily="34" charset="0"/>
                  </a:rPr>
                  <a:t>とする。ロジスティック式を</a:t>
                </a:r>
                <a:r>
                  <a:rPr kumimoji="0" lang="en-US" altLang="ja-JP" dirty="0" smtClean="0">
                    <a:latin typeface="Arial" panose="020B0604020202020204" pitchFamily="34" charset="0"/>
                    <a:cs typeface="Arial" panose="020B0604020202020204" pitchFamily="34" charset="0"/>
                  </a:rPr>
                  <a:t>N</a:t>
                </a:r>
                <a:r>
                  <a:rPr kumimoji="0" lang="ja-JP" altLang="en-US" dirty="0" smtClean="0">
                    <a:latin typeface="Arial" panose="020B0604020202020204" pitchFamily="34" charset="0"/>
                    <a:cs typeface="Arial" panose="020B0604020202020204" pitchFamily="34" charset="0"/>
                  </a:rPr>
                  <a:t>について</a:t>
                </a:r>
                <a:r>
                  <a:rPr kumimoji="0" lang="ja-JP" altLang="en-US" dirty="0">
                    <a:latin typeface="Arial" panose="020B0604020202020204" pitchFamily="34" charset="0"/>
                    <a:cs typeface="Arial" panose="020B0604020202020204" pitchFamily="34" charset="0"/>
                  </a:rPr>
                  <a:t>解</a:t>
                </a:r>
                <a:r>
                  <a:rPr kumimoji="0" lang="ja-JP" altLang="en-US" dirty="0" smtClean="0">
                    <a:latin typeface="Arial" panose="020B0604020202020204" pitchFamily="34" charset="0"/>
                    <a:cs typeface="Arial" panose="020B0604020202020204" pitchFamily="34" charset="0"/>
                  </a:rPr>
                  <a:t>くと</a:t>
                </a:r>
                <a:endParaRPr kumimoji="0" lang="en-US" altLang="ja-JP" dirty="0" smtClean="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endParaRPr kumimoji="0" lang="en-US" altLang="ja-JP" dirty="0">
                  <a:latin typeface="Arial" panose="020B0604020202020204" pitchFamily="34" charset="0"/>
                  <a:cs typeface="Arial" panose="020B0604020202020204" pitchFamily="34" charset="0"/>
                </a:endParaRPr>
              </a:p>
              <a:p>
                <a:pPr marL="0" indent="0" algn="ctr" eaLnBrk="0" fontAlgn="base" hangingPunct="0">
                  <a:lnSpc>
                    <a:spcPct val="100000"/>
                  </a:lnSpc>
                  <a:spcBef>
                    <a:spcPct val="0"/>
                  </a:spcBef>
                  <a:spcAft>
                    <a:spcPct val="0"/>
                  </a:spcAft>
                  <a:buClr>
                    <a:schemeClr val="accent1"/>
                  </a:buClr>
                  <a:buNone/>
                </a:pPr>
                <a14:m>
                  <m:oMathPara xmlns:m="http://schemas.openxmlformats.org/officeDocument/2006/math">
                    <m:oMathParaPr>
                      <m:jc m:val="centerGroup"/>
                    </m:oMathParaPr>
                    <m:oMath xmlns:m="http://schemas.openxmlformats.org/officeDocument/2006/math">
                      <m:r>
                        <a:rPr kumimoji="0" lang="en-US" altLang="ja-JP" sz="4800" b="0" i="1" smtClean="0">
                          <a:latin typeface="Cambria Math" panose="02040503050406030204" pitchFamily="18" charset="0"/>
                          <a:cs typeface="Arial" panose="020B0604020202020204" pitchFamily="34" charset="0"/>
                        </a:rPr>
                        <m:t>𝑁</m:t>
                      </m:r>
                      <m:r>
                        <a:rPr kumimoji="0" lang="en-US" altLang="ja-JP" sz="4800" b="0" i="1" smtClean="0">
                          <a:latin typeface="Cambria Math" panose="02040503050406030204" pitchFamily="18" charset="0"/>
                          <a:cs typeface="Arial" panose="020B0604020202020204" pitchFamily="34" charset="0"/>
                        </a:rPr>
                        <m:t>=</m:t>
                      </m:r>
                      <m:f>
                        <m:fPr>
                          <m:ctrlPr>
                            <a:rPr kumimoji="0" lang="en-US" altLang="ja-JP" sz="4800" b="0" i="1" smtClean="0">
                              <a:latin typeface="Cambria Math" panose="02040503050406030204" pitchFamily="18" charset="0"/>
                              <a:cs typeface="Arial" panose="020B0604020202020204" pitchFamily="34" charset="0"/>
                            </a:rPr>
                          </m:ctrlPr>
                        </m:fPr>
                        <m:num>
                          <m:r>
                            <a:rPr kumimoji="0" lang="en-US" altLang="ja-JP" sz="4800" b="0" i="1" smtClean="0">
                              <a:latin typeface="Cambria Math" panose="02040503050406030204" pitchFamily="18" charset="0"/>
                              <a:cs typeface="Arial" panose="020B0604020202020204" pitchFamily="34" charset="0"/>
                            </a:rPr>
                            <m:t>𝐾</m:t>
                          </m:r>
                        </m:num>
                        <m:den>
                          <m:r>
                            <a:rPr kumimoji="0" lang="en-US" altLang="ja-JP" sz="4800" b="0" i="1" smtClean="0">
                              <a:latin typeface="Cambria Math" panose="02040503050406030204" pitchFamily="18" charset="0"/>
                              <a:cs typeface="Arial" panose="020B0604020202020204" pitchFamily="34" charset="0"/>
                            </a:rPr>
                            <m:t>1+</m:t>
                          </m:r>
                          <m:r>
                            <m:rPr>
                              <m:sty m:val="p"/>
                            </m:rPr>
                            <a:rPr kumimoji="0" lang="en-US" altLang="ja-JP" sz="4800" b="0" i="0" smtClean="0">
                              <a:latin typeface="Cambria Math" panose="02040503050406030204" pitchFamily="18" charset="0"/>
                              <a:cs typeface="Arial" panose="020B0604020202020204" pitchFamily="34" charset="0"/>
                            </a:rPr>
                            <m:t>exp</m:t>
                          </m:r>
                          <m:r>
                            <a:rPr kumimoji="0" lang="en-US" altLang="ja-JP" sz="4800" b="0" i="1" smtClean="0">
                              <a:latin typeface="Cambria Math" panose="02040503050406030204" pitchFamily="18" charset="0"/>
                              <a:cs typeface="Arial" panose="020B0604020202020204" pitchFamily="34" charset="0"/>
                            </a:rPr>
                            <m:t>⁡(</m:t>
                          </m:r>
                          <m:r>
                            <a:rPr kumimoji="0" lang="en-US" altLang="ja-JP" sz="4800" b="0" i="1" smtClean="0">
                              <a:latin typeface="Cambria Math" panose="02040503050406030204" pitchFamily="18" charset="0"/>
                              <a:cs typeface="Arial" panose="020B0604020202020204" pitchFamily="34" charset="0"/>
                            </a:rPr>
                            <m:t>𝑟𝐾</m:t>
                          </m:r>
                          <m:d>
                            <m:dPr>
                              <m:ctrlPr>
                                <a:rPr kumimoji="0" lang="en-US" altLang="ja-JP" sz="4800" b="0" i="1" smtClean="0">
                                  <a:latin typeface="Cambria Math" panose="02040503050406030204" pitchFamily="18" charset="0"/>
                                  <a:cs typeface="Arial" panose="020B0604020202020204" pitchFamily="34" charset="0"/>
                                </a:rPr>
                              </m:ctrlPr>
                            </m:dPr>
                            <m:e>
                              <m:sSub>
                                <m:sSubPr>
                                  <m:ctrlPr>
                                    <a:rPr kumimoji="0" lang="en-US" altLang="ja-JP" sz="4800" b="0" i="1" smtClean="0">
                                      <a:latin typeface="Cambria Math" panose="02040503050406030204" pitchFamily="18" charset="0"/>
                                      <a:cs typeface="Arial" panose="020B0604020202020204" pitchFamily="34" charset="0"/>
                                    </a:rPr>
                                  </m:ctrlPr>
                                </m:sSubPr>
                                <m:e>
                                  <m:r>
                                    <a:rPr kumimoji="0" lang="en-US" altLang="ja-JP" sz="4800" b="0" i="1" smtClean="0">
                                      <a:latin typeface="Cambria Math" panose="02040503050406030204" pitchFamily="18" charset="0"/>
                                      <a:cs typeface="Arial" panose="020B0604020202020204" pitchFamily="34" charset="0"/>
                                    </a:rPr>
                                    <m:t>𝑡</m:t>
                                  </m:r>
                                </m:e>
                                <m:sub>
                                  <m:r>
                                    <a:rPr kumimoji="0" lang="en-US" altLang="ja-JP" sz="4800" b="0" i="1" smtClean="0">
                                      <a:latin typeface="Cambria Math" panose="02040503050406030204" pitchFamily="18" charset="0"/>
                                      <a:cs typeface="Arial" panose="020B0604020202020204" pitchFamily="34" charset="0"/>
                                    </a:rPr>
                                    <m:t>0</m:t>
                                  </m:r>
                                </m:sub>
                              </m:sSub>
                              <m:r>
                                <a:rPr kumimoji="0" lang="en-US" altLang="ja-JP" sz="4800" b="0" i="1" smtClean="0">
                                  <a:latin typeface="Cambria Math" panose="02040503050406030204" pitchFamily="18" charset="0"/>
                                  <a:cs typeface="Arial" panose="020B0604020202020204" pitchFamily="34" charset="0"/>
                                </a:rPr>
                                <m:t>−</m:t>
                              </m:r>
                              <m:r>
                                <a:rPr kumimoji="0" lang="en-US" altLang="ja-JP" sz="4800" b="0" i="1" smtClean="0">
                                  <a:latin typeface="Cambria Math" panose="02040503050406030204" pitchFamily="18" charset="0"/>
                                  <a:cs typeface="Arial" panose="020B0604020202020204" pitchFamily="34" charset="0"/>
                                </a:rPr>
                                <m:t>𝑡</m:t>
                              </m:r>
                            </m:e>
                          </m:d>
                          <m:r>
                            <a:rPr kumimoji="0" lang="en-US" altLang="ja-JP" sz="4800" b="0" i="1" smtClean="0">
                              <a:latin typeface="Cambria Math" panose="02040503050406030204" pitchFamily="18" charset="0"/>
                              <a:cs typeface="Arial" panose="020B0604020202020204" pitchFamily="34" charset="0"/>
                            </a:rPr>
                            <m:t>)</m:t>
                          </m:r>
                        </m:den>
                      </m:f>
                    </m:oMath>
                  </m:oMathPara>
                </a14:m>
                <a:endParaRPr kumimoji="0" lang="en-US" altLang="ja-JP" b="0" dirty="0" smtClean="0">
                  <a:latin typeface="Arial" panose="020B0604020202020204" pitchFamily="34" charset="0"/>
                  <a:cs typeface="Arial" panose="020B0604020202020204" pitchFamily="34" charset="0"/>
                </a:endParaRPr>
              </a:p>
              <a:p>
                <a:pPr marL="0" indent="0" algn="ctr" eaLnBrk="0" fontAlgn="base" hangingPunct="0">
                  <a:lnSpc>
                    <a:spcPct val="100000"/>
                  </a:lnSpc>
                  <a:spcBef>
                    <a:spcPct val="0"/>
                  </a:spcBef>
                  <a:spcAft>
                    <a:spcPct val="0"/>
                  </a:spcAft>
                  <a:buClr>
                    <a:schemeClr val="accent1"/>
                  </a:buClr>
                  <a:buNone/>
                </a:pPr>
                <a:endParaRPr kumimoji="0" lang="en-US" altLang="ja-JP" dirty="0">
                  <a:latin typeface="Arial" panose="020B0604020202020204" pitchFamily="34" charset="0"/>
                  <a:cs typeface="Arial" panose="020B0604020202020204" pitchFamily="34" charset="0"/>
                </a:endParaRPr>
              </a:p>
              <a:p>
                <a:pPr marL="0" indent="0" algn="r" eaLnBrk="0" fontAlgn="base" hangingPunct="0">
                  <a:lnSpc>
                    <a:spcPct val="100000"/>
                  </a:lnSpc>
                  <a:spcBef>
                    <a:spcPct val="0"/>
                  </a:spcBef>
                  <a:spcAft>
                    <a:spcPct val="0"/>
                  </a:spcAft>
                  <a:buClr>
                    <a:schemeClr val="accent1"/>
                  </a:buClr>
                  <a:buNone/>
                </a:pPr>
                <a:r>
                  <a:rPr kumimoji="0" lang="ja-JP" altLang="en-US" dirty="0" smtClean="0">
                    <a:latin typeface="Arial" panose="020B0604020202020204" pitchFamily="34" charset="0"/>
                    <a:cs typeface="Arial" panose="020B0604020202020204" pitchFamily="34" charset="0"/>
                  </a:rPr>
                  <a:t>とな</a:t>
                </a:r>
                <a:r>
                  <a:rPr kumimoji="0" lang="ja-JP" altLang="en-US" dirty="0">
                    <a:latin typeface="Arial" panose="020B0604020202020204" pitchFamily="34" charset="0"/>
                    <a:cs typeface="Arial" panose="020B0604020202020204" pitchFamily="34" charset="0"/>
                  </a:rPr>
                  <a:t>る</a:t>
                </a:r>
                <a:endParaRPr kumimoji="0" lang="en-US" altLang="ja-JP" b="0" dirty="0" smtClean="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r>
                  <a:rPr kumimoji="0" lang="ja-JP" altLang="en-US" b="0" dirty="0" smtClean="0">
                    <a:latin typeface="Arial" panose="020B0604020202020204" pitchFamily="34" charset="0"/>
                    <a:cs typeface="Arial" panose="020B0604020202020204" pitchFamily="34" charset="0"/>
                  </a:rPr>
                  <a:t>→</a:t>
                </a:r>
                <a:r>
                  <a:rPr kumimoji="0" lang="ja-JP" altLang="en-US" b="0" dirty="0" smtClean="0">
                    <a:solidFill>
                      <a:srgbClr val="FF0000"/>
                    </a:solidFill>
                    <a:latin typeface="Arial" panose="020B0604020202020204" pitchFamily="34" charset="0"/>
                    <a:cs typeface="Arial" panose="020B0604020202020204" pitchFamily="34" charset="0"/>
                  </a:rPr>
                  <a:t>ロジスティック関数、ロジスティック曲線</a:t>
                </a:r>
                <a:endParaRPr kumimoji="0" lang="en-US" altLang="ja-JP" b="0" dirty="0" smtClean="0">
                  <a:solidFill>
                    <a:srgbClr val="FF0000"/>
                  </a:solidFill>
                  <a:latin typeface="Arial" panose="020B0604020202020204" pitchFamily="34" charset="0"/>
                  <a:cs typeface="Arial" panose="020B0604020202020204" pitchFamily="34" charset="0"/>
                </a:endParaRPr>
              </a:p>
              <a:p>
                <a:pPr marL="0" indent="0" algn="ctr" eaLnBrk="0" fontAlgn="base" hangingPunct="0">
                  <a:lnSpc>
                    <a:spcPct val="100000"/>
                  </a:lnSpc>
                  <a:spcBef>
                    <a:spcPct val="0"/>
                  </a:spcBef>
                  <a:spcAft>
                    <a:spcPct val="0"/>
                  </a:spcAft>
                  <a:buClr>
                    <a:schemeClr val="accent1"/>
                  </a:buClr>
                  <a:buNone/>
                </a:pPr>
                <a:endParaRPr kumimoji="0" lang="en-US" altLang="ja-JP" dirty="0" smtClean="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
                    <a:schemeClr val="accent1"/>
                  </a:buClr>
                  <a:buNone/>
                </a:pPr>
                <a:endParaRPr kumimoji="0" lang="en-US" altLang="ja-JP" dirty="0" smtClean="0">
                  <a:latin typeface="Arial" panose="020B0604020202020204" pitchFamily="34" charset="0"/>
                  <a:cs typeface="Arial" panose="020B0604020202020204" pitchFamily="34" charset="0"/>
                </a:endParaRPr>
              </a:p>
            </p:txBody>
          </p:sp>
        </mc:Choice>
        <mc:Fallback>
          <p:sp>
            <p:nvSpPr>
              <p:cNvPr id="3" name="コンテンツ プレースホルダー 2">
                <a:extLst>
                  <a:ext uri="{FF2B5EF4-FFF2-40B4-BE49-F238E27FC236}">
                    <a16:creationId xmlns:a16="http://schemas.microsoft.com/office/drawing/2014/main" id="{676B1453-9552-6E41-BC9C-32D07D7C5314}"/>
                  </a:ext>
                </a:extLst>
              </p:cNvPr>
              <p:cNvSpPr>
                <a:spLocks noGrp="1" noRot="1" noChangeAspect="1" noMove="1" noResize="1" noEditPoints="1" noAdjustHandles="1" noChangeArrowheads="1" noChangeShapeType="1" noTextEdit="1"/>
              </p:cNvSpPr>
              <p:nvPr>
                <p:ph idx="1"/>
              </p:nvPr>
            </p:nvSpPr>
            <p:spPr>
              <a:blipFill>
                <a:blip r:embed="rId2"/>
                <a:stretch>
                  <a:fillRect l="-1163" t="-1075" r="-1221" b="-155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D61CFD2-BF06-DB46-8A09-A6E955E76EE0}"/>
              </a:ext>
            </a:extLst>
          </p:cNvPr>
          <p:cNvSpPr>
            <a:spLocks noGrp="1"/>
          </p:cNvSpPr>
          <p:nvPr>
            <p:ph type="sldNum" sz="quarter" idx="12"/>
          </p:nvPr>
        </p:nvSpPr>
        <p:spPr>
          <a:xfrm>
            <a:off x="11762876" y="6449872"/>
            <a:ext cx="360000" cy="360000"/>
          </a:xfrm>
        </p:spPr>
        <p:txBody>
          <a:bodyPr/>
          <a:lstStyle/>
          <a:p>
            <a:fld id="{FFC2BD8B-CA4E-4AFD-8B68-F522BE7DC3E3}" type="slidenum">
              <a:rPr kumimoji="1" lang="ja-JP" altLang="en-US" b="1" smtClean="0">
                <a:solidFill>
                  <a:schemeClr val="bg1"/>
                </a:solidFill>
              </a:rPr>
              <a:t>9</a:t>
            </a:fld>
            <a:endParaRPr kumimoji="1" lang="ja-JP" altLang="en-US" b="1" dirty="0">
              <a:solidFill>
                <a:schemeClr val="bg1"/>
              </a:solidFill>
            </a:endParaRPr>
          </a:p>
        </p:txBody>
      </p:sp>
    </p:spTree>
    <p:extLst>
      <p:ext uri="{BB962C8B-B14F-4D97-AF65-F5344CB8AC3E}">
        <p14:creationId xmlns:p14="http://schemas.microsoft.com/office/powerpoint/2010/main" val="321898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3553</TotalTime>
  <Words>709</Words>
  <Application>Microsoft Office PowerPoint</Application>
  <PresentationFormat>ワイド画面</PresentationFormat>
  <Paragraphs>137</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Avenir</vt:lpstr>
      <vt:lpstr>等线</vt:lpstr>
      <vt:lpstr>HG丸ｺﾞｼｯｸM-PRO</vt:lpstr>
      <vt:lpstr>游ゴシック</vt:lpstr>
      <vt:lpstr>Arial</vt:lpstr>
      <vt:lpstr>Cambria Math</vt:lpstr>
      <vt:lpstr>Wingdings</vt:lpstr>
      <vt:lpstr>Office テーマ</vt:lpstr>
      <vt:lpstr>ロジスティック式とその応用</vt:lpstr>
      <vt:lpstr>自分の担当した課題(課題3)</vt:lpstr>
      <vt:lpstr>(1) ロジスティック式とは何でしょうか。詳しく説明しなさい。 </vt:lpstr>
      <vt:lpstr>(1) ロジスティック式とは何でしょうか。詳しく説明しなさい。 </vt:lpstr>
      <vt:lpstr>(1) ロジスティック式とは何でしょうか。詳しく説明しなさい。 </vt:lpstr>
      <vt:lpstr>(1) ロジスティック式とは何でしょうか。詳しく説明しなさい。 </vt:lpstr>
      <vt:lpstr>(1) ロジスティック式とは何でしょうか。詳しく説明しなさい。 </vt:lpstr>
      <vt:lpstr>(2)ロジスティック式はどういう分野に応用されているでしょうか。</vt:lpstr>
      <vt:lpstr>(3)ロジスティック式を用いる計算をC言語で実装し、その計算結果を     プロットしなさい。</vt:lpstr>
      <vt:lpstr>(3)ロジスティック式を用いる計算をC言語で実装し、その計算結果を     プロットしなさい。</vt:lpstr>
      <vt:lpstr>(3)ロジスティック式を用いる計算をC言語で実装し、その計算結果を     プロットしなさい。</vt:lpstr>
      <vt:lpstr>(3)ロジスティック式を用いる計算をC言語で実装し、その計算結果を     プロットしなさい。</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SGI</dc:creator>
  <cp:lastModifiedBy>SGI</cp:lastModifiedBy>
  <cp:revision>52</cp:revision>
  <cp:lastPrinted>2018-12-04T05:45:48Z</cp:lastPrinted>
  <dcterms:created xsi:type="dcterms:W3CDTF">2018-11-29T05:52:26Z</dcterms:created>
  <dcterms:modified xsi:type="dcterms:W3CDTF">2018-12-04T06:43:50Z</dcterms:modified>
</cp:coreProperties>
</file>