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0" r:id="rId2"/>
    <p:sldId id="311" r:id="rId3"/>
    <p:sldId id="312" r:id="rId4"/>
    <p:sldId id="313" r:id="rId5"/>
    <p:sldId id="314" r:id="rId6"/>
    <p:sldId id="315" r:id="rId7"/>
    <p:sldId id="316" r:id="rId8"/>
    <p:sldId id="317" r:id="rId9"/>
    <p:sldId id="265" r:id="rId10"/>
    <p:sldId id="318" r:id="rId11"/>
    <p:sldId id="267" r:id="rId12"/>
    <p:sldId id="268" r:id="rId13"/>
    <p:sldId id="270" r:id="rId14"/>
    <p:sldId id="271" r:id="rId15"/>
    <p:sldId id="272" r:id="rId16"/>
    <p:sldId id="273" r:id="rId17"/>
    <p:sldId id="274" r:id="rId18"/>
    <p:sldId id="320" r:id="rId19"/>
    <p:sldId id="319" r:id="rId20"/>
    <p:sldId id="276" r:id="rId21"/>
    <p:sldId id="277" r:id="rId22"/>
    <p:sldId id="360" r:id="rId23"/>
    <p:sldId id="368" r:id="rId24"/>
    <p:sldId id="279" r:id="rId25"/>
    <p:sldId id="361" r:id="rId26"/>
    <p:sldId id="362" r:id="rId27"/>
    <p:sldId id="363" r:id="rId28"/>
    <p:sldId id="367" r:id="rId29"/>
    <p:sldId id="366" r:id="rId30"/>
    <p:sldId id="321" r:id="rId31"/>
    <p:sldId id="369" r:id="rId32"/>
    <p:sldId id="281" r:id="rId33"/>
    <p:sldId id="282" r:id="rId34"/>
    <p:sldId id="283" r:id="rId35"/>
    <p:sldId id="284" r:id="rId36"/>
    <p:sldId id="285" r:id="rId37"/>
    <p:sldId id="286" r:id="rId38"/>
    <p:sldId id="287" r:id="rId39"/>
    <p:sldId id="288" r:id="rId40"/>
    <p:sldId id="289" r:id="rId41"/>
    <p:sldId id="384" r:id="rId42"/>
    <p:sldId id="345" r:id="rId43"/>
    <p:sldId id="356" r:id="rId44"/>
    <p:sldId id="358" r:id="rId45"/>
    <p:sldId id="387" r:id="rId46"/>
    <p:sldId id="322" r:id="rId47"/>
    <p:sldId id="370" r:id="rId48"/>
    <p:sldId id="292" r:id="rId49"/>
    <p:sldId id="293" r:id="rId50"/>
    <p:sldId id="294" r:id="rId51"/>
    <p:sldId id="295" r:id="rId52"/>
    <p:sldId id="297" r:id="rId53"/>
    <p:sldId id="359" r:id="rId54"/>
    <p:sldId id="374" r:id="rId55"/>
    <p:sldId id="383" r:id="rId56"/>
    <p:sldId id="352" r:id="rId57"/>
    <p:sldId id="388" r:id="rId58"/>
    <p:sldId id="376" r:id="rId59"/>
    <p:sldId id="299" r:id="rId60"/>
    <p:sldId id="309" r:id="rId61"/>
    <p:sldId id="300" r:id="rId62"/>
    <p:sldId id="301" r:id="rId63"/>
    <p:sldId id="325" r:id="rId64"/>
    <p:sldId id="304" r:id="rId65"/>
    <p:sldId id="303" r:id="rId66"/>
    <p:sldId id="302" r:id="rId67"/>
    <p:sldId id="342" r:id="rId68"/>
    <p:sldId id="329" r:id="rId69"/>
    <p:sldId id="326" r:id="rId70"/>
    <p:sldId id="328" r:id="rId71"/>
    <p:sldId id="327" r:id="rId72"/>
    <p:sldId id="371" r:id="rId73"/>
    <p:sldId id="353" r:id="rId74"/>
    <p:sldId id="373" r:id="rId75"/>
    <p:sldId id="351" r:id="rId76"/>
    <p:sldId id="343" r:id="rId77"/>
    <p:sldId id="385" r:id="rId78"/>
    <p:sldId id="346" r:id="rId79"/>
    <p:sldId id="347" r:id="rId80"/>
    <p:sldId id="349" r:id="rId81"/>
    <p:sldId id="348" r:id="rId82"/>
    <p:sldId id="350" r:id="rId83"/>
    <p:sldId id="340" r:id="rId84"/>
    <p:sldId id="341" r:id="rId85"/>
    <p:sldId id="305" r:id="rId86"/>
    <p:sldId id="386" r:id="rId8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8" autoAdjust="0"/>
    <p:restoredTop sz="94660"/>
  </p:normalViewPr>
  <p:slideViewPr>
    <p:cSldViewPr>
      <p:cViewPr varScale="1">
        <p:scale>
          <a:sx n="87" d="100"/>
          <a:sy n="87" d="100"/>
        </p:scale>
        <p:origin x="90" y="30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594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2019/6/17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2019/6/17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2019/6/17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p>
            <a:r>
              <a:rPr lang="ja-JP" altLang="en-US" smtClean="0"/>
              <a:t>マスター タイトルの書式設定</a:t>
            </a:r>
            <a:endParaRPr lang="ja-JP" altLang="en-US"/>
          </a:p>
        </p:txBody>
      </p:sp>
      <p:sp>
        <p:nvSpPr>
          <p:cNvPr id="3" name="表プレースホルダー 2"/>
          <p:cNvSpPr>
            <a:spLocks noGrp="1"/>
          </p:cNvSpPr>
          <p:nvPr>
            <p:ph type="tbl" idx="1"/>
          </p:nvPr>
        </p:nvSpPr>
        <p:spPr>
          <a:xfrm>
            <a:off x="457200" y="1600200"/>
            <a:ext cx="8229600" cy="4525963"/>
          </a:xfrm>
        </p:spPr>
        <p:txBody>
          <a:bodyPr/>
          <a:lstStyle/>
          <a:p>
            <a:pPr lvl="0"/>
            <a:endParaRPr lang="ja-JP"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0B4F894F-7536-4FB1-A371-0360C594DDD2}" type="slidenum">
              <a:rPr lang="en-US" altLang="ja-JP"/>
              <a:pPr>
                <a:defRPr/>
              </a:pPr>
              <a:t>‹#›</a:t>
            </a:fld>
            <a:endParaRPr lang="en-US" altLang="ja-JP"/>
          </a:p>
        </p:txBody>
      </p:sp>
    </p:spTree>
    <p:extLst>
      <p:ext uri="{BB962C8B-B14F-4D97-AF65-F5344CB8AC3E}">
        <p14:creationId xmlns:p14="http://schemas.microsoft.com/office/powerpoint/2010/main" val="4223054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2019/6/17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2019/6/17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2019/6/17</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t>2019/6/17</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t>2019/6/17</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t>2019/6/17</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2019/6/17</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2019/6/17</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t>2019/6/17</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5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9.png"/></Relationships>
</file>

<file path=ppt/slides/_rels/slide7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483768" y="5603783"/>
            <a:ext cx="3929281" cy="830997"/>
          </a:xfrm>
          <a:prstGeom prst="rect">
            <a:avLst/>
          </a:prstGeom>
          <a:noFill/>
        </p:spPr>
        <p:txBody>
          <a:bodyPr wrap="none" rtlCol="0">
            <a:spAutoFit/>
          </a:bodyPr>
          <a:lstStyle/>
          <a:p>
            <a:pPr algn="ctr"/>
            <a:r>
              <a:rPr kumimoji="1" lang="ja-JP" altLang="en-US" sz="2400" dirty="0" smtClean="0">
                <a:effectLst>
                  <a:outerShdw blurRad="38100" dist="38100" dir="2700000" algn="tl">
                    <a:srgbClr val="000000">
                      <a:alpha val="43137"/>
                    </a:srgbClr>
                  </a:outerShdw>
                </a:effectLst>
              </a:rPr>
              <a:t>情報・経営システム工学専攻</a:t>
            </a:r>
            <a:endParaRPr kumimoji="1" lang="en-US" altLang="ja-JP" sz="2400" dirty="0" smtClean="0">
              <a:effectLst>
                <a:outerShdw blurRad="38100" dist="38100" dir="2700000" algn="tl">
                  <a:srgbClr val="000000">
                    <a:alpha val="43137"/>
                  </a:srgbClr>
                </a:outerShdw>
              </a:effectLst>
            </a:endParaRPr>
          </a:p>
          <a:p>
            <a:pPr algn="ctr"/>
            <a:r>
              <a:rPr kumimoji="1" lang="ja-JP" altLang="en-US" sz="2400" dirty="0" smtClean="0">
                <a:effectLst>
                  <a:outerShdw blurRad="38100" dist="38100" dir="2700000" algn="tl">
                    <a:srgbClr val="000000">
                      <a:alpha val="43137"/>
                    </a:srgbClr>
                  </a:outerShdw>
                </a:effectLst>
              </a:rPr>
              <a:t>畦原</a:t>
            </a:r>
            <a:endParaRPr kumimoji="1" lang="ja-JP" altLang="en-US" sz="2400" dirty="0">
              <a:effectLst>
                <a:outerShdw blurRad="38100" dist="38100" dir="2700000" algn="tl">
                  <a:srgbClr val="000000">
                    <a:alpha val="43137"/>
                  </a:srgbClr>
                </a:outerShdw>
              </a:effectLst>
            </a:endParaRPr>
          </a:p>
        </p:txBody>
      </p:sp>
      <p:cxnSp>
        <p:nvCxnSpPr>
          <p:cNvPr id="5" name="直線コネクタ 4"/>
          <p:cNvCxnSpPr/>
          <p:nvPr/>
        </p:nvCxnSpPr>
        <p:spPr>
          <a:xfrm>
            <a:off x="683568" y="2204864"/>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a:off x="683568" y="5085184"/>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3779912" y="1681644"/>
            <a:ext cx="4807726" cy="523220"/>
          </a:xfrm>
          <a:prstGeom prst="rect">
            <a:avLst/>
          </a:prstGeom>
        </p:spPr>
        <p:txBody>
          <a:bodyPr wrap="none">
            <a:spAutoFit/>
          </a:bodyPr>
          <a:lstStyle/>
          <a:p>
            <a:r>
              <a:rPr lang="ja-JP" altLang="en-US" sz="2800" dirty="0" smtClean="0">
                <a:effectLst>
                  <a:outerShdw blurRad="38100" dist="38100" dir="2700000" algn="tl">
                    <a:srgbClr val="000000">
                      <a:alpha val="43137"/>
                    </a:srgbClr>
                  </a:outerShdw>
                </a:effectLst>
              </a:rPr>
              <a:t>オブジェクト指向プログラミング</a:t>
            </a:r>
            <a:endParaRPr lang="ja-JP" altLang="en-US" sz="2800" dirty="0">
              <a:effectLst>
                <a:outerShdw blurRad="38100" dist="38100" dir="2700000" algn="tl">
                  <a:srgbClr val="000000">
                    <a:alpha val="43137"/>
                  </a:srgbClr>
                </a:outerShdw>
              </a:effectLst>
            </a:endParaRPr>
          </a:p>
        </p:txBody>
      </p:sp>
      <p:sp>
        <p:nvSpPr>
          <p:cNvPr id="8" name="正方形/長方形 7"/>
          <p:cNvSpPr/>
          <p:nvPr/>
        </p:nvSpPr>
        <p:spPr>
          <a:xfrm>
            <a:off x="6875409" y="2771820"/>
            <a:ext cx="1478290" cy="523220"/>
          </a:xfrm>
          <a:prstGeom prst="rect">
            <a:avLst/>
          </a:prstGeom>
        </p:spPr>
        <p:txBody>
          <a:bodyPr wrap="none">
            <a:spAutoFit/>
          </a:bodyPr>
          <a:lstStyle/>
          <a:p>
            <a:pPr algn="r"/>
            <a:r>
              <a:rPr lang="en-US" altLang="ja-JP" sz="2800" dirty="0" smtClean="0"/>
              <a:t>UML</a:t>
            </a:r>
            <a:r>
              <a:rPr lang="ja-JP" altLang="en-US" sz="2800" dirty="0" smtClean="0"/>
              <a:t>（１）</a:t>
            </a:r>
            <a:endParaRPr lang="en-US" altLang="ja-JP" sz="2800" dirty="0"/>
          </a:p>
        </p:txBody>
      </p:sp>
      <p:sp>
        <p:nvSpPr>
          <p:cNvPr id="9" name="正方形/長方形 8"/>
          <p:cNvSpPr/>
          <p:nvPr/>
        </p:nvSpPr>
        <p:spPr>
          <a:xfrm>
            <a:off x="1640803" y="3528392"/>
            <a:ext cx="5880136" cy="1323439"/>
          </a:xfrm>
          <a:prstGeom prst="rect">
            <a:avLst/>
          </a:prstGeom>
        </p:spPr>
        <p:txBody>
          <a:bodyPr wrap="none">
            <a:spAutoFit/>
          </a:bodyPr>
          <a:lstStyle/>
          <a:p>
            <a:pPr algn="ctr"/>
            <a:r>
              <a:rPr lang="ja-JP" altLang="en-US" sz="4000" dirty="0" smtClean="0">
                <a:effectLst>
                  <a:outerShdw blurRad="38100" dist="38100" dir="2700000" algn="tl">
                    <a:srgbClr val="000000">
                      <a:alpha val="43137"/>
                    </a:srgbClr>
                  </a:outerShdw>
                </a:effectLst>
              </a:rPr>
              <a:t>静的設計</a:t>
            </a:r>
            <a:endParaRPr lang="en-US" altLang="ja-JP" sz="4000" dirty="0" smtClean="0">
              <a:effectLst>
                <a:outerShdw blurRad="38100" dist="38100" dir="2700000" algn="tl">
                  <a:srgbClr val="000000">
                    <a:alpha val="43137"/>
                  </a:srgbClr>
                </a:outerShdw>
              </a:effectLst>
            </a:endParaRPr>
          </a:p>
          <a:p>
            <a:pPr algn="ctr"/>
            <a:r>
              <a:rPr lang="ja-JP" altLang="en-US" sz="4000" dirty="0" smtClean="0">
                <a:effectLst>
                  <a:outerShdw blurRad="38100" dist="38100" dir="2700000" algn="tl">
                    <a:srgbClr val="000000">
                      <a:alpha val="43137"/>
                    </a:srgbClr>
                  </a:outerShdw>
                </a:effectLst>
              </a:rPr>
              <a:t>（オブジェクト図、クラス図）</a:t>
            </a:r>
            <a:endParaRPr lang="ja-JP" altLang="en-US" sz="4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49963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コネクタ 5"/>
          <p:cNvCxnSpPr/>
          <p:nvPr/>
        </p:nvCxnSpPr>
        <p:spPr>
          <a:xfrm>
            <a:off x="683568" y="2204864"/>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683568" y="4797152"/>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2987151" y="2852936"/>
            <a:ext cx="2951449" cy="784830"/>
          </a:xfrm>
          <a:prstGeom prst="rect">
            <a:avLst/>
          </a:prstGeom>
          <a:noFill/>
        </p:spPr>
        <p:txBody>
          <a:bodyPr wrap="none" rtlCol="0">
            <a:spAutoFit/>
          </a:bodyPr>
          <a:lstStyle/>
          <a:p>
            <a:pPr algn="ctr"/>
            <a:r>
              <a:rPr kumimoji="1" lang="en-US" altLang="ja-JP" sz="4500" dirty="0" smtClean="0">
                <a:effectLst>
                  <a:outerShdw blurRad="38100" dist="38100" dir="2700000" algn="tl">
                    <a:srgbClr val="000000">
                      <a:alpha val="43137"/>
                    </a:srgbClr>
                  </a:outerShdw>
                </a:effectLst>
              </a:rPr>
              <a:t>(1)UML</a:t>
            </a:r>
            <a:r>
              <a:rPr kumimoji="1" lang="ja-JP" altLang="en-US" sz="4500" dirty="0" smtClean="0">
                <a:effectLst>
                  <a:outerShdw blurRad="38100" dist="38100" dir="2700000" algn="tl">
                    <a:srgbClr val="000000">
                      <a:alpha val="43137"/>
                    </a:srgbClr>
                  </a:outerShdw>
                </a:effectLst>
              </a:rPr>
              <a:t>とは</a:t>
            </a:r>
            <a:endParaRPr kumimoji="1" lang="en-US" altLang="ja-JP" sz="4500" dirty="0" smtClean="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06742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ja-JP" smtClean="0"/>
              <a:t>UML</a:t>
            </a:r>
            <a:r>
              <a:rPr lang="ja-JP" altLang="en-US" smtClean="0"/>
              <a:t>とは</a:t>
            </a:r>
          </a:p>
        </p:txBody>
      </p:sp>
      <p:sp>
        <p:nvSpPr>
          <p:cNvPr id="10243" name="AutoShape 4"/>
          <p:cNvSpPr>
            <a:spLocks noChangeArrowheads="1"/>
          </p:cNvSpPr>
          <p:nvPr/>
        </p:nvSpPr>
        <p:spPr bwMode="auto">
          <a:xfrm>
            <a:off x="3200400" y="3048000"/>
            <a:ext cx="2590800" cy="533400"/>
          </a:xfrm>
          <a:prstGeom prst="downArrow">
            <a:avLst>
              <a:gd name="adj1" fmla="val 50000"/>
              <a:gd name="adj2" fmla="val 53870"/>
            </a:avLst>
          </a:prstGeom>
          <a:ln>
            <a:headEnd/>
            <a:tailEnd/>
          </a:ln>
        </p:spPr>
        <p:style>
          <a:lnRef idx="1">
            <a:schemeClr val="accent6"/>
          </a:lnRef>
          <a:fillRef idx="2">
            <a:schemeClr val="accent6"/>
          </a:fillRef>
          <a:effectRef idx="1">
            <a:schemeClr val="accent6"/>
          </a:effectRef>
          <a:fontRef idx="minor">
            <a:schemeClr val="dk1"/>
          </a:fontRef>
        </p:style>
        <p:txBody>
          <a:bodyPr vert="eaVert" wrap="none" anchor="ctr"/>
          <a:lstStyle/>
          <a:p>
            <a:endParaRPr lang="ja-JP" altLang="en-US"/>
          </a:p>
        </p:txBody>
      </p:sp>
      <p:sp>
        <p:nvSpPr>
          <p:cNvPr id="7174" name="Text Box 6"/>
          <p:cNvSpPr txBox="1">
            <a:spLocks noChangeArrowheads="1"/>
          </p:cNvSpPr>
          <p:nvPr/>
        </p:nvSpPr>
        <p:spPr bwMode="auto">
          <a:xfrm>
            <a:off x="3893408" y="3599735"/>
            <a:ext cx="1266693" cy="769441"/>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en-US" altLang="ja-JP" sz="4400" dirty="0">
                <a:solidFill>
                  <a:schemeClr val="bg1"/>
                </a:solidFill>
                <a:effectLst>
                  <a:outerShdw blurRad="38100" dist="38100" dir="2700000" algn="tl">
                    <a:srgbClr val="000000"/>
                  </a:outerShdw>
                </a:effectLst>
                <a:ea typeface="ＭＳ Ｐゴシック" pitchFamily="50" charset="-128"/>
              </a:rPr>
              <a:t>UML</a:t>
            </a:r>
          </a:p>
        </p:txBody>
      </p:sp>
      <p:sp>
        <p:nvSpPr>
          <p:cNvPr id="7175" name="Text Box 7"/>
          <p:cNvSpPr txBox="1">
            <a:spLocks noChangeArrowheads="1"/>
          </p:cNvSpPr>
          <p:nvPr/>
        </p:nvSpPr>
        <p:spPr bwMode="auto">
          <a:xfrm>
            <a:off x="1371600" y="5364163"/>
            <a:ext cx="618310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ja-JP" altLang="en-US" sz="2400" dirty="0">
                <a:ea typeface="ＭＳ Ｐゴシック" pitchFamily="50" charset="-128"/>
              </a:rPr>
              <a:t>地図記号のように、</a:t>
            </a:r>
            <a:r>
              <a:rPr lang="ja-JP" altLang="en-US" sz="2400" dirty="0">
                <a:solidFill>
                  <a:srgbClr val="FF0066"/>
                </a:solidFill>
                <a:ea typeface="ＭＳ Ｐゴシック" pitchFamily="50" charset="-128"/>
              </a:rPr>
              <a:t>統一化</a:t>
            </a:r>
            <a:r>
              <a:rPr lang="ja-JP" altLang="en-US" sz="2400" dirty="0">
                <a:ea typeface="ＭＳ Ｐゴシック" pitchFamily="50" charset="-128"/>
              </a:rPr>
              <a:t>された記号と意味を</a:t>
            </a:r>
          </a:p>
          <a:p>
            <a:pPr>
              <a:defRPr/>
            </a:pPr>
            <a:r>
              <a:rPr lang="ja-JP" altLang="en-US" sz="2400" dirty="0">
                <a:ea typeface="ＭＳ Ｐゴシック" pitchFamily="50" charset="-128"/>
              </a:rPr>
              <a:t>明確に定義し、オブジェクト指向開発の</a:t>
            </a:r>
            <a:r>
              <a:rPr lang="ja-JP" altLang="en-US" sz="2400" u="sng" dirty="0">
                <a:solidFill>
                  <a:srgbClr val="FF0066"/>
                </a:solidFill>
                <a:ea typeface="ＭＳ Ｐゴシック" pitchFamily="50" charset="-128"/>
              </a:rPr>
              <a:t>設計図</a:t>
            </a:r>
          </a:p>
          <a:p>
            <a:pPr>
              <a:defRPr/>
            </a:pPr>
            <a:r>
              <a:rPr lang="ja-JP" altLang="en-US" sz="2400" dirty="0">
                <a:ea typeface="ＭＳ Ｐゴシック" pitchFamily="50" charset="-128"/>
              </a:rPr>
              <a:t>として取り決められた</a:t>
            </a:r>
            <a:r>
              <a:rPr lang="ja-JP" altLang="en-US" sz="2400" dirty="0">
                <a:solidFill>
                  <a:srgbClr val="FF0066"/>
                </a:solidFill>
                <a:ea typeface="ＭＳ Ｐゴシック" pitchFamily="50" charset="-128"/>
              </a:rPr>
              <a:t>世界共通</a:t>
            </a:r>
            <a:r>
              <a:rPr lang="ja-JP" altLang="en-US" sz="2400" dirty="0">
                <a:ea typeface="ＭＳ Ｐゴシック" pitchFamily="50" charset="-128"/>
              </a:rPr>
              <a:t>の規格</a:t>
            </a:r>
          </a:p>
        </p:txBody>
      </p:sp>
      <p:sp>
        <p:nvSpPr>
          <p:cNvPr id="10246" name="Rectangle 8"/>
          <p:cNvSpPr>
            <a:spLocks noChangeArrowheads="1"/>
          </p:cNvSpPr>
          <p:nvPr/>
        </p:nvSpPr>
        <p:spPr bwMode="auto">
          <a:xfrm>
            <a:off x="685800" y="1600200"/>
            <a:ext cx="768191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2400" dirty="0"/>
              <a:t>システム開発現場で主流の「オブジェクト指向」に基づいて</a:t>
            </a:r>
          </a:p>
          <a:p>
            <a:r>
              <a:rPr lang="ja-JP" altLang="en-US" sz="2400" dirty="0"/>
              <a:t>分析・設計した過程や結果を、開発チームやクライアントに</a:t>
            </a:r>
          </a:p>
          <a:p>
            <a:r>
              <a:rPr lang="ja-JP" altLang="en-US" sz="2400" dirty="0"/>
              <a:t>効率よく、認識のズレを起こさずに伝達する方法が必要</a:t>
            </a:r>
          </a:p>
        </p:txBody>
      </p:sp>
      <p:sp>
        <p:nvSpPr>
          <p:cNvPr id="10247" name="テキスト ボックス 1"/>
          <p:cNvSpPr txBox="1">
            <a:spLocks noChangeArrowheads="1"/>
          </p:cNvSpPr>
          <p:nvPr/>
        </p:nvSpPr>
        <p:spPr bwMode="auto">
          <a:xfrm>
            <a:off x="2463800" y="4419600"/>
            <a:ext cx="39401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algn="ctr" eaLnBrk="1" hangingPunct="1"/>
            <a:r>
              <a:rPr lang="en-US" altLang="ja-JP"/>
              <a:t>Unified Modeling Language</a:t>
            </a:r>
          </a:p>
          <a:p>
            <a:pPr algn="ctr" eaLnBrk="1" hangingPunct="1"/>
            <a:r>
              <a:rPr lang="ja-JP" altLang="en-US"/>
              <a:t>統一モデリング言語</a:t>
            </a:r>
          </a:p>
        </p:txBody>
      </p:sp>
    </p:spTree>
    <p:extLst>
      <p:ext uri="{BB962C8B-B14F-4D97-AF65-F5344CB8AC3E}">
        <p14:creationId xmlns:p14="http://schemas.microsoft.com/office/powerpoint/2010/main" val="13310431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タイトル 1"/>
          <p:cNvSpPr>
            <a:spLocks noGrp="1"/>
          </p:cNvSpPr>
          <p:nvPr>
            <p:ph type="title"/>
          </p:nvPr>
        </p:nvSpPr>
        <p:spPr/>
        <p:txBody>
          <a:bodyPr/>
          <a:lstStyle/>
          <a:p>
            <a:r>
              <a:rPr lang="ja-JP" altLang="en-US" smtClean="0"/>
              <a:t>設計図＝ダイアグラム：例</a:t>
            </a:r>
          </a:p>
        </p:txBody>
      </p:sp>
      <p:pic>
        <p:nvPicPr>
          <p:cNvPr id="11267" name="Picture 2" descr="D:\Users\unehara\Desktop\4011_zoom.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24000"/>
            <a:ext cx="7620000" cy="494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テキスト ボックス 3"/>
          <p:cNvSpPr txBox="1">
            <a:spLocks noChangeArrowheads="1"/>
          </p:cNvSpPr>
          <p:nvPr/>
        </p:nvSpPr>
        <p:spPr bwMode="auto">
          <a:xfrm>
            <a:off x="5971337" y="6488668"/>
            <a:ext cx="31726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en-US" altLang="ja-JP" sz="1800" dirty="0" smtClean="0"/>
              <a:t>http</a:t>
            </a:r>
            <a:r>
              <a:rPr lang="en-US" altLang="ja-JP" sz="1800" dirty="0"/>
              <a:t>://thinkit.co.jp/article/40/1/</a:t>
            </a:r>
            <a:endParaRPr lang="ja-JP" altLang="en-US" sz="1800" dirty="0"/>
          </a:p>
        </p:txBody>
      </p:sp>
    </p:spTree>
    <p:extLst>
      <p:ext uri="{BB962C8B-B14F-4D97-AF65-F5344CB8AC3E}">
        <p14:creationId xmlns:p14="http://schemas.microsoft.com/office/powerpoint/2010/main" val="24654497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p:txBody>
          <a:bodyPr/>
          <a:lstStyle/>
          <a:p>
            <a:pPr eaLnBrk="1" hangingPunct="1"/>
            <a:r>
              <a:rPr lang="en-US" altLang="ja-JP" smtClean="0"/>
              <a:t>UML</a:t>
            </a:r>
            <a:r>
              <a:rPr lang="ja-JP" altLang="en-US" smtClean="0"/>
              <a:t>の特徴</a:t>
            </a:r>
            <a:r>
              <a:rPr lang="en-US" altLang="ja-JP" smtClean="0"/>
              <a:t>(1/5)</a:t>
            </a:r>
          </a:p>
        </p:txBody>
      </p:sp>
      <p:sp>
        <p:nvSpPr>
          <p:cNvPr id="13315" name="Text Box 5"/>
          <p:cNvSpPr txBox="1">
            <a:spLocks noChangeArrowheads="1"/>
          </p:cNvSpPr>
          <p:nvPr/>
        </p:nvSpPr>
        <p:spPr bwMode="auto">
          <a:xfrm>
            <a:off x="457200" y="1549400"/>
            <a:ext cx="8513763" cy="5286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en-US" altLang="ja-JP" sz="2800"/>
              <a:t>(1)</a:t>
            </a:r>
            <a:r>
              <a:rPr lang="ja-JP" altLang="en-US" sz="2800"/>
              <a:t>表現力が高い（明確な文法と意味論に基づいている）</a:t>
            </a:r>
          </a:p>
        </p:txBody>
      </p:sp>
      <p:sp>
        <p:nvSpPr>
          <p:cNvPr id="13316" name="Text Box 6"/>
          <p:cNvSpPr txBox="1">
            <a:spLocks noChangeArrowheads="1"/>
          </p:cNvSpPr>
          <p:nvPr/>
        </p:nvSpPr>
        <p:spPr bwMode="auto">
          <a:xfrm>
            <a:off x="838200" y="2286000"/>
            <a:ext cx="65468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en-US" altLang="ja-JP" dirty="0"/>
              <a:t>OMG(Object Management Group)</a:t>
            </a:r>
            <a:r>
              <a:rPr lang="ja-JP" altLang="en-US" dirty="0"/>
              <a:t>により、</a:t>
            </a:r>
          </a:p>
          <a:p>
            <a:pPr eaLnBrk="1" hangingPunct="1"/>
            <a:r>
              <a:rPr lang="ja-JP" altLang="en-US" dirty="0"/>
              <a:t>明確な表記法と意味論（セマンティクス）が</a:t>
            </a:r>
          </a:p>
          <a:p>
            <a:pPr eaLnBrk="1" hangingPunct="1"/>
            <a:r>
              <a:rPr lang="ja-JP" altLang="en-US" dirty="0"/>
              <a:t>バージョンごとに定義され、世界標準化されている</a:t>
            </a:r>
          </a:p>
        </p:txBody>
      </p:sp>
      <p:sp>
        <p:nvSpPr>
          <p:cNvPr id="13317" name="Text Box 7"/>
          <p:cNvSpPr txBox="1">
            <a:spLocks noChangeArrowheads="1"/>
          </p:cNvSpPr>
          <p:nvPr/>
        </p:nvSpPr>
        <p:spPr bwMode="auto">
          <a:xfrm>
            <a:off x="1752600" y="5867400"/>
            <a:ext cx="5670550" cy="830263"/>
          </a:xfrm>
          <a:prstGeom prst="rect">
            <a:avLst/>
          </a:prstGeom>
          <a:ln/>
        </p:spPr>
        <p:style>
          <a:lnRef idx="1">
            <a:schemeClr val="accent6"/>
          </a:lnRef>
          <a:fillRef idx="2">
            <a:schemeClr val="accent6"/>
          </a:fillRef>
          <a:effectRef idx="1">
            <a:schemeClr val="accent6"/>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dirty="0"/>
              <a:t>世界中の開発者の間で</a:t>
            </a:r>
            <a:r>
              <a:rPr lang="ja-JP" altLang="en-US" dirty="0">
                <a:solidFill>
                  <a:srgbClr val="FF0066"/>
                </a:solidFill>
              </a:rPr>
              <a:t>オブジェクト指向の</a:t>
            </a:r>
          </a:p>
          <a:p>
            <a:pPr eaLnBrk="1" hangingPunct="1"/>
            <a:r>
              <a:rPr lang="ja-JP" altLang="en-US" dirty="0">
                <a:solidFill>
                  <a:srgbClr val="FF0066"/>
                </a:solidFill>
              </a:rPr>
              <a:t>標準的モデル表記法</a:t>
            </a:r>
            <a:r>
              <a:rPr lang="ja-JP" altLang="en-US" dirty="0"/>
              <a:t>として利用</a:t>
            </a:r>
          </a:p>
        </p:txBody>
      </p:sp>
      <p:sp>
        <p:nvSpPr>
          <p:cNvPr id="13318" name="Rectangle 8"/>
          <p:cNvSpPr>
            <a:spLocks noChangeArrowheads="1"/>
          </p:cNvSpPr>
          <p:nvPr/>
        </p:nvSpPr>
        <p:spPr bwMode="auto">
          <a:xfrm>
            <a:off x="2251075" y="3581400"/>
            <a:ext cx="6816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000"/>
              <a:t>OMG:</a:t>
            </a:r>
            <a:r>
              <a:rPr lang="ja-JP" altLang="en-US" sz="2000"/>
              <a:t>オブジェクト指向技術の標準化を進めている非営利団体</a:t>
            </a:r>
          </a:p>
        </p:txBody>
      </p:sp>
      <p:sp>
        <p:nvSpPr>
          <p:cNvPr id="13319" name="Text Box 9"/>
          <p:cNvSpPr txBox="1">
            <a:spLocks noChangeArrowheads="1"/>
          </p:cNvSpPr>
          <p:nvPr/>
        </p:nvSpPr>
        <p:spPr bwMode="auto">
          <a:xfrm>
            <a:off x="2209800" y="3962400"/>
            <a:ext cx="64420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sz="2000"/>
              <a:t>意味論：世界のどの言語でも変わらない論理的な言語構造</a:t>
            </a:r>
          </a:p>
          <a:p>
            <a:pPr eaLnBrk="1" hangingPunct="1"/>
            <a:r>
              <a:rPr lang="ja-JP" altLang="en-US" sz="2000"/>
              <a:t>→表記上のあいまいな点を減らしている</a:t>
            </a:r>
          </a:p>
        </p:txBody>
      </p:sp>
      <p:sp>
        <p:nvSpPr>
          <p:cNvPr id="13320" name="AutoShape 10"/>
          <p:cNvSpPr>
            <a:spLocks noChangeArrowheads="1"/>
          </p:cNvSpPr>
          <p:nvPr/>
        </p:nvSpPr>
        <p:spPr bwMode="auto">
          <a:xfrm>
            <a:off x="2895600" y="5334000"/>
            <a:ext cx="2667000" cy="533400"/>
          </a:xfrm>
          <a:prstGeom prst="downArrow">
            <a:avLst>
              <a:gd name="adj1" fmla="val 50000"/>
              <a:gd name="adj2" fmla="val 53870"/>
            </a:avLst>
          </a:prstGeom>
          <a:ln>
            <a:headEnd/>
            <a:tailEnd/>
          </a:ln>
        </p:spPr>
        <p:style>
          <a:lnRef idx="1">
            <a:schemeClr val="accent6"/>
          </a:lnRef>
          <a:fillRef idx="2">
            <a:schemeClr val="accent6"/>
          </a:fillRef>
          <a:effectRef idx="1">
            <a:schemeClr val="accent6"/>
          </a:effectRef>
          <a:fontRef idx="minor">
            <a:schemeClr val="dk1"/>
          </a:fontRef>
        </p:style>
        <p:txBody>
          <a:bodyPr vert="eaVert" wrap="none" anchor="ctr"/>
          <a:lstStyle/>
          <a:p>
            <a:endParaRPr lang="ja-JP" altLang="en-US"/>
          </a:p>
        </p:txBody>
      </p:sp>
      <p:sp>
        <p:nvSpPr>
          <p:cNvPr id="13321" name="テキスト ボックス 1"/>
          <p:cNvSpPr txBox="1">
            <a:spLocks noChangeArrowheads="1"/>
          </p:cNvSpPr>
          <p:nvPr/>
        </p:nvSpPr>
        <p:spPr bwMode="auto">
          <a:xfrm>
            <a:off x="3486150" y="5334000"/>
            <a:ext cx="1485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a:t>だから・・・</a:t>
            </a:r>
          </a:p>
        </p:txBody>
      </p:sp>
    </p:spTree>
    <p:extLst>
      <p:ext uri="{BB962C8B-B14F-4D97-AF65-F5344CB8AC3E}">
        <p14:creationId xmlns:p14="http://schemas.microsoft.com/office/powerpoint/2010/main" val="22796766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ja-JP" smtClean="0"/>
              <a:t>UML</a:t>
            </a:r>
            <a:r>
              <a:rPr lang="ja-JP" altLang="en-US" smtClean="0"/>
              <a:t>の特徴</a:t>
            </a:r>
            <a:r>
              <a:rPr lang="en-US" altLang="ja-JP" smtClean="0"/>
              <a:t>(2/5)</a:t>
            </a:r>
          </a:p>
        </p:txBody>
      </p:sp>
      <p:sp>
        <p:nvSpPr>
          <p:cNvPr id="14339" name="Text Box 3"/>
          <p:cNvSpPr txBox="1">
            <a:spLocks noChangeArrowheads="1"/>
          </p:cNvSpPr>
          <p:nvPr/>
        </p:nvSpPr>
        <p:spPr bwMode="auto">
          <a:xfrm>
            <a:off x="457200" y="1549400"/>
            <a:ext cx="6621463" cy="5286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en-US" altLang="ja-JP" sz="2800"/>
              <a:t>(2)</a:t>
            </a:r>
            <a:r>
              <a:rPr lang="ja-JP" altLang="en-US" sz="2800"/>
              <a:t>チーム内でのコミュニケーションがとれる</a:t>
            </a:r>
          </a:p>
        </p:txBody>
      </p:sp>
      <p:sp>
        <p:nvSpPr>
          <p:cNvPr id="14340" name="Text Box 4"/>
          <p:cNvSpPr txBox="1">
            <a:spLocks noChangeArrowheads="1"/>
          </p:cNvSpPr>
          <p:nvPr/>
        </p:nvSpPr>
        <p:spPr bwMode="auto">
          <a:xfrm>
            <a:off x="457200" y="2362200"/>
            <a:ext cx="75961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a:t>システム開発チームのメンバーが</a:t>
            </a:r>
            <a:r>
              <a:rPr lang="en-US" altLang="ja-JP"/>
              <a:t>UML</a:t>
            </a:r>
            <a:r>
              <a:rPr lang="ja-JP" altLang="en-US"/>
              <a:t>を理解していれば、</a:t>
            </a:r>
          </a:p>
          <a:p>
            <a:pPr eaLnBrk="1" hangingPunct="1"/>
            <a:r>
              <a:rPr lang="ja-JP" altLang="en-US"/>
              <a:t>作成されたモデルを</a:t>
            </a:r>
            <a:r>
              <a:rPr lang="ja-JP" altLang="en-US">
                <a:solidFill>
                  <a:srgbClr val="FF0066"/>
                </a:solidFill>
              </a:rPr>
              <a:t>同じ認識で解釈</a:t>
            </a:r>
            <a:r>
              <a:rPr lang="ja-JP" altLang="en-US"/>
              <a:t>できる</a:t>
            </a:r>
          </a:p>
        </p:txBody>
      </p:sp>
      <p:sp>
        <p:nvSpPr>
          <p:cNvPr id="14341" name="Text Box 9"/>
          <p:cNvSpPr txBox="1">
            <a:spLocks noChangeArrowheads="1"/>
          </p:cNvSpPr>
          <p:nvPr/>
        </p:nvSpPr>
        <p:spPr bwMode="auto">
          <a:xfrm>
            <a:off x="457200" y="3502025"/>
            <a:ext cx="788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a:t>変更、追加、修正が発生した場合でも、最小限の説明で済む</a:t>
            </a:r>
          </a:p>
        </p:txBody>
      </p:sp>
    </p:spTree>
    <p:extLst>
      <p:ext uri="{BB962C8B-B14F-4D97-AF65-F5344CB8AC3E}">
        <p14:creationId xmlns:p14="http://schemas.microsoft.com/office/powerpoint/2010/main" val="35193865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ja-JP" smtClean="0"/>
              <a:t>UML</a:t>
            </a:r>
            <a:r>
              <a:rPr lang="ja-JP" altLang="en-US" smtClean="0"/>
              <a:t>の特徴</a:t>
            </a:r>
            <a:r>
              <a:rPr lang="en-US" altLang="ja-JP" smtClean="0"/>
              <a:t>(3/5)</a:t>
            </a:r>
          </a:p>
        </p:txBody>
      </p:sp>
      <p:sp>
        <p:nvSpPr>
          <p:cNvPr id="15363" name="Text Box 3"/>
          <p:cNvSpPr txBox="1">
            <a:spLocks noChangeArrowheads="1"/>
          </p:cNvSpPr>
          <p:nvPr/>
        </p:nvSpPr>
        <p:spPr bwMode="auto">
          <a:xfrm>
            <a:off x="457200" y="1549400"/>
            <a:ext cx="5964238" cy="5238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en-US" altLang="ja-JP" sz="2800"/>
              <a:t>(3)</a:t>
            </a:r>
            <a:r>
              <a:rPr lang="ja-JP" altLang="en-US" sz="2800"/>
              <a:t>顧客とのコミュニケーションがとれる</a:t>
            </a:r>
          </a:p>
        </p:txBody>
      </p:sp>
      <p:sp>
        <p:nvSpPr>
          <p:cNvPr id="15364" name="Text Box 4"/>
          <p:cNvSpPr txBox="1">
            <a:spLocks noChangeArrowheads="1"/>
          </p:cNvSpPr>
          <p:nvPr/>
        </p:nvSpPr>
        <p:spPr bwMode="auto">
          <a:xfrm>
            <a:off x="685800" y="3581400"/>
            <a:ext cx="7197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a:solidFill>
                  <a:srgbClr val="FF0066"/>
                </a:solidFill>
              </a:rPr>
              <a:t>システムの要件</a:t>
            </a:r>
            <a:r>
              <a:rPr lang="ja-JP" altLang="en-US"/>
              <a:t>を詳細に検討する場合にも</a:t>
            </a:r>
            <a:r>
              <a:rPr lang="en-US" altLang="ja-JP"/>
              <a:t>UML</a:t>
            </a:r>
            <a:r>
              <a:rPr lang="ja-JP" altLang="en-US"/>
              <a:t>を利用</a:t>
            </a:r>
          </a:p>
        </p:txBody>
      </p:sp>
      <p:sp>
        <p:nvSpPr>
          <p:cNvPr id="15365" name="Text Box 5"/>
          <p:cNvSpPr txBox="1">
            <a:spLocks noChangeArrowheads="1"/>
          </p:cNvSpPr>
          <p:nvPr/>
        </p:nvSpPr>
        <p:spPr bwMode="auto">
          <a:xfrm>
            <a:off x="609600" y="2362200"/>
            <a:ext cx="71199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a:solidFill>
                  <a:srgbClr val="FF0066"/>
                </a:solidFill>
              </a:rPr>
              <a:t>直観的に分かる</a:t>
            </a:r>
            <a:r>
              <a:rPr lang="ja-JP" altLang="en-US"/>
              <a:t>記号で書かれているため、</a:t>
            </a:r>
          </a:p>
          <a:p>
            <a:pPr eaLnBrk="1" hangingPunct="1"/>
            <a:r>
              <a:rPr lang="ja-JP" altLang="en-US"/>
              <a:t>顧客（クライアント）とのコミュニケーションが取りやすい</a:t>
            </a:r>
          </a:p>
        </p:txBody>
      </p:sp>
    </p:spTree>
    <p:extLst>
      <p:ext uri="{BB962C8B-B14F-4D97-AF65-F5344CB8AC3E}">
        <p14:creationId xmlns:p14="http://schemas.microsoft.com/office/powerpoint/2010/main" val="27238234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ja-JP" smtClean="0"/>
              <a:t>UML</a:t>
            </a:r>
            <a:r>
              <a:rPr lang="ja-JP" altLang="en-US" smtClean="0"/>
              <a:t>の特徴</a:t>
            </a:r>
            <a:r>
              <a:rPr lang="en-US" altLang="ja-JP" smtClean="0"/>
              <a:t>(4/5)</a:t>
            </a:r>
          </a:p>
        </p:txBody>
      </p:sp>
      <p:sp>
        <p:nvSpPr>
          <p:cNvPr id="16387" name="Text Box 3"/>
          <p:cNvSpPr txBox="1">
            <a:spLocks noChangeArrowheads="1"/>
          </p:cNvSpPr>
          <p:nvPr/>
        </p:nvSpPr>
        <p:spPr bwMode="auto">
          <a:xfrm>
            <a:off x="457200" y="1549400"/>
            <a:ext cx="4741863" cy="5286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en-US" altLang="ja-JP" sz="2800"/>
              <a:t>(4)</a:t>
            </a:r>
            <a:r>
              <a:rPr lang="ja-JP" altLang="en-US" sz="2800"/>
              <a:t>モデルが再利用可能である</a:t>
            </a:r>
          </a:p>
        </p:txBody>
      </p:sp>
      <p:sp>
        <p:nvSpPr>
          <p:cNvPr id="16388" name="Text Box 4"/>
          <p:cNvSpPr txBox="1">
            <a:spLocks noChangeArrowheads="1"/>
          </p:cNvSpPr>
          <p:nvPr/>
        </p:nvSpPr>
        <p:spPr bwMode="auto">
          <a:xfrm>
            <a:off x="457200" y="2343150"/>
            <a:ext cx="823912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a:t>モデルの「構造」を表現する図、モデルの「状態」を表現する図、</a:t>
            </a:r>
          </a:p>
          <a:p>
            <a:pPr eaLnBrk="1" hangingPunct="1"/>
            <a:r>
              <a:rPr lang="ja-JP" altLang="en-US"/>
              <a:t>仕事の「工程（フロー）」を表現する図など、</a:t>
            </a:r>
          </a:p>
          <a:p>
            <a:pPr eaLnBrk="1" hangingPunct="1"/>
            <a:r>
              <a:rPr lang="ja-JP" altLang="en-US">
                <a:solidFill>
                  <a:srgbClr val="FF0066"/>
                </a:solidFill>
              </a:rPr>
              <a:t>同じモデルをさまざまな視点で表現</a:t>
            </a:r>
            <a:r>
              <a:rPr lang="ja-JP" altLang="en-US"/>
              <a:t>することができる</a:t>
            </a:r>
          </a:p>
        </p:txBody>
      </p:sp>
      <p:sp>
        <p:nvSpPr>
          <p:cNvPr id="16389" name="Text Box 5"/>
          <p:cNvSpPr txBox="1">
            <a:spLocks noChangeArrowheads="1"/>
          </p:cNvSpPr>
          <p:nvPr/>
        </p:nvSpPr>
        <p:spPr bwMode="auto">
          <a:xfrm>
            <a:off x="457200" y="3810000"/>
            <a:ext cx="528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a:t>目的に合わせた</a:t>
            </a:r>
            <a:r>
              <a:rPr lang="ja-JP" altLang="en-US">
                <a:solidFill>
                  <a:srgbClr val="FF0066"/>
                </a:solidFill>
              </a:rPr>
              <a:t>モデルの再利用</a:t>
            </a:r>
            <a:r>
              <a:rPr lang="ja-JP" altLang="en-US"/>
              <a:t>が容易</a:t>
            </a:r>
          </a:p>
        </p:txBody>
      </p:sp>
    </p:spTree>
    <p:extLst>
      <p:ext uri="{BB962C8B-B14F-4D97-AF65-F5344CB8AC3E}">
        <p14:creationId xmlns:p14="http://schemas.microsoft.com/office/powerpoint/2010/main" val="35058427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ja-JP" smtClean="0"/>
              <a:t>UML</a:t>
            </a:r>
            <a:r>
              <a:rPr lang="ja-JP" altLang="en-US" smtClean="0"/>
              <a:t>の特徴</a:t>
            </a:r>
            <a:r>
              <a:rPr lang="en-US" altLang="ja-JP" smtClean="0"/>
              <a:t>(5/5)</a:t>
            </a:r>
          </a:p>
        </p:txBody>
      </p:sp>
      <p:sp>
        <p:nvSpPr>
          <p:cNvPr id="17411" name="Text Box 3"/>
          <p:cNvSpPr txBox="1">
            <a:spLocks noChangeArrowheads="1"/>
          </p:cNvSpPr>
          <p:nvPr/>
        </p:nvSpPr>
        <p:spPr bwMode="auto">
          <a:xfrm>
            <a:off x="457200" y="1549400"/>
            <a:ext cx="7094538" cy="5286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en-US" altLang="ja-JP" sz="2800"/>
              <a:t>(5)</a:t>
            </a:r>
            <a:r>
              <a:rPr lang="ja-JP" altLang="en-US" sz="2800"/>
              <a:t>全ての開発工程で一貫して利用可能である</a:t>
            </a:r>
          </a:p>
        </p:txBody>
      </p:sp>
      <p:sp>
        <p:nvSpPr>
          <p:cNvPr id="17412" name="Text Box 4"/>
          <p:cNvSpPr txBox="1">
            <a:spLocks noChangeArrowheads="1"/>
          </p:cNvSpPr>
          <p:nvPr/>
        </p:nvSpPr>
        <p:spPr bwMode="auto">
          <a:xfrm>
            <a:off x="457200" y="2362200"/>
            <a:ext cx="618172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en-US" altLang="ja-JP"/>
              <a:t>UML</a:t>
            </a:r>
            <a:r>
              <a:rPr lang="ja-JP" altLang="en-US"/>
              <a:t>の図と図の間は明確に対応付けられる</a:t>
            </a:r>
          </a:p>
          <a:p>
            <a:pPr eaLnBrk="1" hangingPunct="1"/>
            <a:endParaRPr lang="ja-JP" altLang="en-US"/>
          </a:p>
          <a:p>
            <a:pPr eaLnBrk="1" hangingPunct="1"/>
            <a:r>
              <a:rPr lang="ja-JP" altLang="en-US"/>
              <a:t>（例）</a:t>
            </a:r>
          </a:p>
          <a:p>
            <a:pPr eaLnBrk="1" hangingPunct="1"/>
            <a:r>
              <a:rPr lang="ja-JP" altLang="en-US" i="1">
                <a:solidFill>
                  <a:srgbClr val="008000"/>
                </a:solidFill>
              </a:rPr>
              <a:t>全体図</a:t>
            </a:r>
            <a:r>
              <a:rPr lang="ja-JP" altLang="en-US"/>
              <a:t>　←→　</a:t>
            </a:r>
            <a:r>
              <a:rPr lang="ja-JP" altLang="en-US" i="1">
                <a:solidFill>
                  <a:srgbClr val="008000"/>
                </a:solidFill>
              </a:rPr>
              <a:t>一部を詳細な視点で表現した図</a:t>
            </a:r>
          </a:p>
        </p:txBody>
      </p:sp>
      <p:sp>
        <p:nvSpPr>
          <p:cNvPr id="17413" name="Text Box 5"/>
          <p:cNvSpPr txBox="1">
            <a:spLocks noChangeArrowheads="1"/>
          </p:cNvSpPr>
          <p:nvPr/>
        </p:nvSpPr>
        <p:spPr bwMode="auto">
          <a:xfrm>
            <a:off x="457200" y="4191000"/>
            <a:ext cx="7367588"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a:solidFill>
                  <a:srgbClr val="FF0066"/>
                </a:solidFill>
              </a:rPr>
              <a:t>システム全体を把握しながら、</a:t>
            </a:r>
          </a:p>
          <a:p>
            <a:pPr eaLnBrk="1" hangingPunct="1"/>
            <a:r>
              <a:rPr lang="ja-JP" altLang="en-US"/>
              <a:t>一部の機能を詳細に開発したり、</a:t>
            </a:r>
          </a:p>
          <a:p>
            <a:pPr eaLnBrk="1" hangingPunct="1"/>
            <a:r>
              <a:rPr lang="ja-JP" altLang="en-US"/>
              <a:t>ある開発工程のモデルの成果を、別の工程に応用したり</a:t>
            </a:r>
          </a:p>
          <a:p>
            <a:pPr eaLnBrk="1" hangingPunct="1"/>
            <a:r>
              <a:rPr lang="ja-JP" altLang="en-US"/>
              <a:t>することが可能</a:t>
            </a:r>
          </a:p>
        </p:txBody>
      </p:sp>
    </p:spTree>
    <p:extLst>
      <p:ext uri="{BB962C8B-B14F-4D97-AF65-F5344CB8AC3E}">
        <p14:creationId xmlns:p14="http://schemas.microsoft.com/office/powerpoint/2010/main" val="24303110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ja-JP" altLang="en-US" dirty="0" smtClean="0"/>
              <a:t>他の分野の設計図との違い</a:t>
            </a:r>
          </a:p>
        </p:txBody>
      </p:sp>
      <p:sp>
        <p:nvSpPr>
          <p:cNvPr id="4" name="テキスト ボックス 3"/>
          <p:cNvSpPr txBox="1"/>
          <p:nvPr/>
        </p:nvSpPr>
        <p:spPr>
          <a:xfrm>
            <a:off x="971600" y="2653992"/>
            <a:ext cx="6955750" cy="461665"/>
          </a:xfrm>
          <a:prstGeom prst="rect">
            <a:avLst/>
          </a:prstGeom>
          <a:solidFill>
            <a:srgbClr val="FFFF00"/>
          </a:solidFill>
          <a:ln>
            <a:solidFill>
              <a:schemeClr val="tx1"/>
            </a:solidFill>
          </a:ln>
        </p:spPr>
        <p:txBody>
          <a:bodyPr wrap="none" rtlCol="0">
            <a:spAutoFit/>
          </a:bodyPr>
          <a:lstStyle/>
          <a:p>
            <a:r>
              <a:rPr kumimoji="1" lang="ja-JP" altLang="en-US" sz="2400" dirty="0" smtClean="0"/>
              <a:t>（１）すべての種類の図を使用するわけではない</a:t>
            </a:r>
            <a:endParaRPr kumimoji="1" lang="ja-JP" altLang="en-US" sz="2400" dirty="0"/>
          </a:p>
        </p:txBody>
      </p:sp>
      <p:sp>
        <p:nvSpPr>
          <p:cNvPr id="30" name="テキスト ボックス 29"/>
          <p:cNvSpPr txBox="1"/>
          <p:nvPr/>
        </p:nvSpPr>
        <p:spPr>
          <a:xfrm>
            <a:off x="944191" y="4365104"/>
            <a:ext cx="6955750" cy="461665"/>
          </a:xfrm>
          <a:prstGeom prst="rect">
            <a:avLst/>
          </a:prstGeom>
          <a:solidFill>
            <a:srgbClr val="FFFF00"/>
          </a:solidFill>
          <a:ln>
            <a:solidFill>
              <a:schemeClr val="tx1"/>
            </a:solidFill>
          </a:ln>
        </p:spPr>
        <p:txBody>
          <a:bodyPr wrap="none" rtlCol="0">
            <a:spAutoFit/>
          </a:bodyPr>
          <a:lstStyle/>
          <a:p>
            <a:r>
              <a:rPr kumimoji="1" lang="ja-JP" altLang="en-US" sz="2400" dirty="0" smtClean="0"/>
              <a:t>（２）すべての図を詳細に作成するわけではない</a:t>
            </a:r>
            <a:endParaRPr kumimoji="1" lang="ja-JP" altLang="en-US" sz="2400" dirty="0"/>
          </a:p>
        </p:txBody>
      </p:sp>
      <p:sp>
        <p:nvSpPr>
          <p:cNvPr id="5" name="テキスト ボックス 4"/>
          <p:cNvSpPr txBox="1"/>
          <p:nvPr/>
        </p:nvSpPr>
        <p:spPr>
          <a:xfrm>
            <a:off x="1691680" y="3437597"/>
            <a:ext cx="6596678" cy="400110"/>
          </a:xfrm>
          <a:prstGeom prst="rect">
            <a:avLst/>
          </a:prstGeom>
          <a:solidFill>
            <a:schemeClr val="bg1"/>
          </a:solidFill>
          <a:ln>
            <a:solidFill>
              <a:schemeClr val="tx1"/>
            </a:solidFill>
          </a:ln>
        </p:spPr>
        <p:txBody>
          <a:bodyPr wrap="none" rtlCol="0">
            <a:spAutoFit/>
          </a:bodyPr>
          <a:lstStyle/>
          <a:p>
            <a:r>
              <a:rPr lang="ja-JP" altLang="en-US" sz="2000" dirty="0"/>
              <a:t>対象と</a:t>
            </a:r>
            <a:r>
              <a:rPr lang="ja-JP" altLang="en-US" sz="2000" dirty="0" smtClean="0"/>
              <a:t>するシステムに応じて、</a:t>
            </a:r>
            <a:r>
              <a:rPr kumimoji="1" lang="ja-JP" altLang="en-US" sz="2000" dirty="0" smtClean="0"/>
              <a:t>必要</a:t>
            </a:r>
            <a:r>
              <a:rPr kumimoji="1" lang="ja-JP" altLang="en-US" sz="2000" dirty="0"/>
              <a:t>な図</a:t>
            </a:r>
            <a:r>
              <a:rPr kumimoji="1" lang="ja-JP" altLang="en-US" sz="2000" dirty="0" smtClean="0"/>
              <a:t>のみを使用する</a:t>
            </a:r>
            <a:endParaRPr kumimoji="1" lang="ja-JP" altLang="en-US" sz="2000" dirty="0"/>
          </a:p>
        </p:txBody>
      </p:sp>
      <p:sp>
        <p:nvSpPr>
          <p:cNvPr id="32" name="テキスト ボックス 31"/>
          <p:cNvSpPr txBox="1"/>
          <p:nvPr/>
        </p:nvSpPr>
        <p:spPr>
          <a:xfrm>
            <a:off x="1691680" y="5137214"/>
            <a:ext cx="5314275" cy="400110"/>
          </a:xfrm>
          <a:prstGeom prst="rect">
            <a:avLst/>
          </a:prstGeom>
          <a:solidFill>
            <a:schemeClr val="bg1"/>
          </a:solidFill>
          <a:ln>
            <a:solidFill>
              <a:schemeClr val="tx1"/>
            </a:solidFill>
          </a:ln>
        </p:spPr>
        <p:txBody>
          <a:bodyPr wrap="none" rtlCol="0">
            <a:spAutoFit/>
          </a:bodyPr>
          <a:lstStyle/>
          <a:p>
            <a:r>
              <a:rPr lang="ja-JP" altLang="en-US" sz="2000" dirty="0" smtClean="0"/>
              <a:t>状況に応じて、</a:t>
            </a:r>
            <a:r>
              <a:rPr kumimoji="1" lang="ja-JP" altLang="en-US" sz="2000" dirty="0" smtClean="0"/>
              <a:t>必要なレベルの図を作成する</a:t>
            </a:r>
            <a:endParaRPr kumimoji="1" lang="ja-JP" altLang="en-US" sz="2000" dirty="0"/>
          </a:p>
        </p:txBody>
      </p:sp>
      <p:sp>
        <p:nvSpPr>
          <p:cNvPr id="6" name="テキスト ボックス 5"/>
          <p:cNvSpPr txBox="1"/>
          <p:nvPr/>
        </p:nvSpPr>
        <p:spPr>
          <a:xfrm>
            <a:off x="971600" y="1700808"/>
            <a:ext cx="6647974" cy="461665"/>
          </a:xfrm>
          <a:prstGeom prst="rect">
            <a:avLst/>
          </a:prstGeom>
          <a:solidFill>
            <a:srgbClr val="FF0000"/>
          </a:solidFill>
          <a:ln>
            <a:solidFill>
              <a:schemeClr val="tx1"/>
            </a:solidFill>
          </a:ln>
        </p:spPr>
        <p:txBody>
          <a:bodyPr wrap="none" rtlCol="0">
            <a:spAutoFit/>
          </a:bodyPr>
          <a:lstStyle/>
          <a:p>
            <a:r>
              <a:rPr kumimoji="1" lang="ja-JP" altLang="en-US" sz="2400" dirty="0" smtClean="0">
                <a:solidFill>
                  <a:schemeClr val="bg1"/>
                </a:solidFill>
              </a:rPr>
              <a:t>図は意思疎通のための手段であり目的ではない</a:t>
            </a:r>
            <a:endParaRPr kumimoji="1" lang="ja-JP" altLang="en-US" sz="2400" dirty="0">
              <a:solidFill>
                <a:schemeClr val="bg1"/>
              </a:solidFill>
            </a:endParaRPr>
          </a:p>
        </p:txBody>
      </p:sp>
    </p:spTree>
    <p:extLst>
      <p:ext uri="{BB962C8B-B14F-4D97-AF65-F5344CB8AC3E}">
        <p14:creationId xmlns:p14="http://schemas.microsoft.com/office/powerpoint/2010/main" val="42927525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eaLnBrk="1" hangingPunct="1"/>
            <a:r>
              <a:rPr lang="en-US" altLang="ja-JP" dirty="0" smtClean="0"/>
              <a:t>UML</a:t>
            </a:r>
            <a:r>
              <a:rPr lang="ja-JP" altLang="en-US" dirty="0" smtClean="0"/>
              <a:t>の種類</a:t>
            </a:r>
          </a:p>
        </p:txBody>
      </p:sp>
      <p:sp>
        <p:nvSpPr>
          <p:cNvPr id="18435" name="Text Box 5"/>
          <p:cNvSpPr txBox="1">
            <a:spLocks noChangeArrowheads="1"/>
          </p:cNvSpPr>
          <p:nvPr/>
        </p:nvSpPr>
        <p:spPr bwMode="auto">
          <a:xfrm>
            <a:off x="971600" y="1268760"/>
            <a:ext cx="5280025" cy="46672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en-US" altLang="ja-JP" dirty="0"/>
              <a:t>UML</a:t>
            </a:r>
            <a:r>
              <a:rPr lang="ja-JP" altLang="en-US" dirty="0"/>
              <a:t>は、</a:t>
            </a:r>
            <a:r>
              <a:rPr lang="ja-JP" altLang="en-US" dirty="0">
                <a:solidFill>
                  <a:srgbClr val="FF0066"/>
                </a:solidFill>
              </a:rPr>
              <a:t>図（ダイアグラム）</a:t>
            </a:r>
            <a:r>
              <a:rPr lang="ja-JP" altLang="en-US" dirty="0"/>
              <a:t>で表現される</a:t>
            </a:r>
          </a:p>
        </p:txBody>
      </p:sp>
      <p:sp>
        <p:nvSpPr>
          <p:cNvPr id="18436" name="Text Box 86"/>
          <p:cNvSpPr txBox="1">
            <a:spLocks noChangeArrowheads="1"/>
          </p:cNvSpPr>
          <p:nvPr/>
        </p:nvSpPr>
        <p:spPr bwMode="auto">
          <a:xfrm>
            <a:off x="1691680" y="3425626"/>
            <a:ext cx="47402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sz="3200" dirty="0"/>
              <a:t>ストラクチャーダイアグラム</a:t>
            </a:r>
          </a:p>
        </p:txBody>
      </p:sp>
      <p:sp>
        <p:nvSpPr>
          <p:cNvPr id="18437" name="Text Box 87"/>
          <p:cNvSpPr txBox="1">
            <a:spLocks noChangeArrowheads="1"/>
          </p:cNvSpPr>
          <p:nvPr/>
        </p:nvSpPr>
        <p:spPr bwMode="auto">
          <a:xfrm>
            <a:off x="1691680" y="4871431"/>
            <a:ext cx="45434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sz="3200" dirty="0"/>
              <a:t>ビヘイビアーダイアグラム</a:t>
            </a:r>
          </a:p>
        </p:txBody>
      </p:sp>
      <p:sp>
        <p:nvSpPr>
          <p:cNvPr id="18440" name="テキスト ボックス 1"/>
          <p:cNvSpPr txBox="1">
            <a:spLocks noChangeArrowheads="1"/>
          </p:cNvSpPr>
          <p:nvPr/>
        </p:nvSpPr>
        <p:spPr bwMode="auto">
          <a:xfrm>
            <a:off x="1420813" y="6307980"/>
            <a:ext cx="6013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en-US" altLang="ja-JP" dirty="0"/>
              <a:t>UML2.0</a:t>
            </a:r>
            <a:r>
              <a:rPr lang="ja-JP" altLang="en-US" dirty="0"/>
              <a:t>以降は</a:t>
            </a:r>
            <a:r>
              <a:rPr lang="en-US" altLang="ja-JP" dirty="0"/>
              <a:t>13</a:t>
            </a:r>
            <a:r>
              <a:rPr lang="ja-JP" altLang="en-US" dirty="0"/>
              <a:t>種類のダイアグラムに区分</a:t>
            </a:r>
          </a:p>
        </p:txBody>
      </p:sp>
      <p:sp>
        <p:nvSpPr>
          <p:cNvPr id="9" name="Text Box 86"/>
          <p:cNvSpPr txBox="1">
            <a:spLocks noChangeArrowheads="1"/>
          </p:cNvSpPr>
          <p:nvPr/>
        </p:nvSpPr>
        <p:spPr bwMode="auto">
          <a:xfrm>
            <a:off x="1691680" y="1988840"/>
            <a:ext cx="290015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sz="3200" dirty="0" smtClean="0"/>
              <a:t>ユースケース図</a:t>
            </a:r>
            <a:endParaRPr lang="ja-JP" altLang="en-US" sz="3200" dirty="0"/>
          </a:p>
        </p:txBody>
      </p:sp>
      <p:sp>
        <p:nvSpPr>
          <p:cNvPr id="10" name="テキスト ボックス 9"/>
          <p:cNvSpPr txBox="1"/>
          <p:nvPr/>
        </p:nvSpPr>
        <p:spPr>
          <a:xfrm>
            <a:off x="2411760" y="2708920"/>
            <a:ext cx="4307589" cy="400110"/>
          </a:xfrm>
          <a:prstGeom prst="rect">
            <a:avLst/>
          </a:prstGeom>
          <a:solidFill>
            <a:srgbClr val="FFFF00"/>
          </a:solidFill>
          <a:ln>
            <a:solidFill>
              <a:schemeClr val="tx1"/>
            </a:solidFill>
          </a:ln>
        </p:spPr>
        <p:txBody>
          <a:bodyPr wrap="none" rtlCol="0">
            <a:spAutoFit/>
          </a:bodyPr>
          <a:lstStyle/>
          <a:p>
            <a:pPr lvl="0" fontAlgn="base">
              <a:spcBef>
                <a:spcPct val="20000"/>
              </a:spcBef>
              <a:spcAft>
                <a:spcPct val="0"/>
              </a:spcAft>
            </a:pPr>
            <a:r>
              <a:rPr lang="ja-JP" altLang="en-US" sz="2000" dirty="0" smtClean="0">
                <a:latin typeface="Arial" charset="0"/>
                <a:ea typeface="ＭＳ Ｐゴシック" pitchFamily="50" charset="-128"/>
              </a:rPr>
              <a:t>システムは、何のために必要なのか？</a:t>
            </a:r>
            <a:endParaRPr lang="ja-JP" altLang="en-US" sz="2000" dirty="0">
              <a:latin typeface="Arial" charset="0"/>
              <a:ea typeface="ＭＳ Ｐゴシック" pitchFamily="50" charset="-128"/>
            </a:endParaRPr>
          </a:p>
        </p:txBody>
      </p:sp>
      <p:sp>
        <p:nvSpPr>
          <p:cNvPr id="11" name="テキスト ボックス 10"/>
          <p:cNvSpPr txBox="1"/>
          <p:nvPr/>
        </p:nvSpPr>
        <p:spPr>
          <a:xfrm>
            <a:off x="2413284" y="5602128"/>
            <a:ext cx="4427815" cy="400110"/>
          </a:xfrm>
          <a:prstGeom prst="rect">
            <a:avLst/>
          </a:prstGeom>
          <a:solidFill>
            <a:srgbClr val="FFFF00"/>
          </a:solidFill>
          <a:ln>
            <a:solidFill>
              <a:schemeClr val="tx1"/>
            </a:solidFill>
          </a:ln>
        </p:spPr>
        <p:txBody>
          <a:bodyPr wrap="none" rtlCol="0">
            <a:spAutoFit/>
          </a:bodyPr>
          <a:lstStyle/>
          <a:p>
            <a:pPr lvl="0" fontAlgn="base">
              <a:spcBef>
                <a:spcPct val="20000"/>
              </a:spcBef>
              <a:spcAft>
                <a:spcPct val="0"/>
              </a:spcAft>
            </a:pPr>
            <a:r>
              <a:rPr lang="ja-JP" altLang="en-US" sz="2000" dirty="0" smtClean="0">
                <a:latin typeface="Arial" charset="0"/>
                <a:ea typeface="ＭＳ Ｐゴシック" pitchFamily="50" charset="-128"/>
              </a:rPr>
              <a:t>システムは、どのように動作するのか？</a:t>
            </a:r>
            <a:endParaRPr lang="ja-JP" altLang="en-US" sz="2000" dirty="0">
              <a:latin typeface="Arial" charset="0"/>
              <a:ea typeface="ＭＳ Ｐゴシック" pitchFamily="50" charset="-128"/>
            </a:endParaRPr>
          </a:p>
        </p:txBody>
      </p:sp>
      <p:sp>
        <p:nvSpPr>
          <p:cNvPr id="12" name="テキスト ボックス 11"/>
          <p:cNvSpPr txBox="1"/>
          <p:nvPr/>
        </p:nvSpPr>
        <p:spPr>
          <a:xfrm>
            <a:off x="2411760" y="4147110"/>
            <a:ext cx="4634602" cy="400110"/>
          </a:xfrm>
          <a:prstGeom prst="rect">
            <a:avLst/>
          </a:prstGeom>
          <a:solidFill>
            <a:srgbClr val="FFFF00"/>
          </a:solidFill>
          <a:ln>
            <a:solidFill>
              <a:schemeClr val="tx1"/>
            </a:solidFill>
          </a:ln>
        </p:spPr>
        <p:txBody>
          <a:bodyPr wrap="none" rtlCol="0">
            <a:spAutoFit/>
          </a:bodyPr>
          <a:lstStyle/>
          <a:p>
            <a:pPr lvl="0" fontAlgn="base">
              <a:spcBef>
                <a:spcPct val="20000"/>
              </a:spcBef>
              <a:spcAft>
                <a:spcPct val="0"/>
              </a:spcAft>
            </a:pPr>
            <a:r>
              <a:rPr lang="ja-JP" altLang="en-US" sz="2000" dirty="0" smtClean="0">
                <a:latin typeface="Arial" charset="0"/>
                <a:ea typeface="ＭＳ Ｐゴシック" pitchFamily="50" charset="-128"/>
              </a:rPr>
              <a:t>システムは、どのように構成されるのか？</a:t>
            </a:r>
            <a:endParaRPr lang="ja-JP" altLang="en-US" sz="2000" dirty="0">
              <a:latin typeface="Arial" charset="0"/>
              <a:ea typeface="ＭＳ Ｐゴシック" pitchFamily="50" charset="-128"/>
            </a:endParaRPr>
          </a:p>
        </p:txBody>
      </p:sp>
    </p:spTree>
    <p:extLst>
      <p:ext uri="{BB962C8B-B14F-4D97-AF65-F5344CB8AC3E}">
        <p14:creationId xmlns:p14="http://schemas.microsoft.com/office/powerpoint/2010/main" val="315544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コネクタ 5"/>
          <p:cNvCxnSpPr/>
          <p:nvPr/>
        </p:nvCxnSpPr>
        <p:spPr>
          <a:xfrm>
            <a:off x="683568" y="2204864"/>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683568" y="5373216"/>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934502" y="2852936"/>
            <a:ext cx="7056739" cy="1908215"/>
          </a:xfrm>
          <a:prstGeom prst="rect">
            <a:avLst/>
          </a:prstGeom>
          <a:noFill/>
        </p:spPr>
        <p:txBody>
          <a:bodyPr wrap="none" rtlCol="0">
            <a:spAutoFit/>
          </a:bodyPr>
          <a:lstStyle/>
          <a:p>
            <a:pPr algn="ctr"/>
            <a:r>
              <a:rPr kumimoji="1" lang="ja-JP" altLang="en-US" sz="2800" dirty="0" smtClean="0">
                <a:effectLst>
                  <a:outerShdw blurRad="38100" dist="38100" dir="2700000" algn="tl">
                    <a:srgbClr val="000000">
                      <a:alpha val="43137"/>
                    </a:srgbClr>
                  </a:outerShdw>
                </a:effectLst>
              </a:rPr>
              <a:t>前回のおさらい</a:t>
            </a:r>
            <a:endParaRPr kumimoji="1" lang="en-US" altLang="ja-JP" sz="2800" dirty="0" smtClean="0">
              <a:effectLst>
                <a:outerShdw blurRad="38100" dist="38100" dir="2700000" algn="tl">
                  <a:srgbClr val="000000">
                    <a:alpha val="43137"/>
                  </a:srgbClr>
                </a:outerShdw>
              </a:effectLst>
            </a:endParaRPr>
          </a:p>
          <a:p>
            <a:pPr algn="ctr"/>
            <a:r>
              <a:rPr lang="ja-JP" altLang="en-US" sz="4500" dirty="0" smtClean="0">
                <a:effectLst>
                  <a:outerShdw blurRad="38100" dist="38100" dir="2700000" algn="tl">
                    <a:srgbClr val="000000">
                      <a:alpha val="43137"/>
                    </a:srgbClr>
                  </a:outerShdw>
                </a:effectLst>
              </a:rPr>
              <a:t>オブジェクト指向</a:t>
            </a:r>
            <a:r>
              <a:rPr lang="ja-JP" altLang="en-US" sz="4500" dirty="0">
                <a:effectLst>
                  <a:outerShdw blurRad="38100" dist="38100" dir="2700000" algn="tl">
                    <a:srgbClr val="000000">
                      <a:alpha val="43137"/>
                    </a:srgbClr>
                  </a:outerShdw>
                </a:effectLst>
              </a:rPr>
              <a:t>開発</a:t>
            </a:r>
            <a:r>
              <a:rPr lang="ja-JP" altLang="en-US" sz="4500" dirty="0" smtClean="0">
                <a:effectLst>
                  <a:outerShdw blurRad="38100" dist="38100" dir="2700000" algn="tl">
                    <a:srgbClr val="000000">
                      <a:alpha val="43137"/>
                    </a:srgbClr>
                  </a:outerShdw>
                </a:effectLst>
              </a:rPr>
              <a:t>の実際</a:t>
            </a:r>
            <a:endParaRPr lang="en-US" altLang="ja-JP" sz="4500" dirty="0" smtClean="0">
              <a:effectLst>
                <a:outerShdw blurRad="38100" dist="38100" dir="2700000" algn="tl">
                  <a:srgbClr val="000000">
                    <a:alpha val="43137"/>
                  </a:srgbClr>
                </a:outerShdw>
              </a:effectLst>
            </a:endParaRPr>
          </a:p>
          <a:p>
            <a:pPr algn="ctr"/>
            <a:r>
              <a:rPr kumimoji="1" lang="ja-JP" altLang="en-US" sz="4500" dirty="0" smtClean="0">
                <a:effectLst>
                  <a:outerShdw blurRad="38100" dist="38100" dir="2700000" algn="tl">
                    <a:srgbClr val="000000">
                      <a:alpha val="43137"/>
                    </a:srgbClr>
                  </a:outerShdw>
                </a:effectLst>
              </a:rPr>
              <a:t>開発のための設計図</a:t>
            </a:r>
            <a:endParaRPr kumimoji="1" lang="ja-JP" altLang="en-US" sz="45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84328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ja-JP" altLang="en-US" smtClean="0"/>
              <a:t>ストラクチャーダイヤグラム</a:t>
            </a:r>
          </a:p>
        </p:txBody>
      </p:sp>
      <p:graphicFrame>
        <p:nvGraphicFramePr>
          <p:cNvPr id="20517" name="Group 37"/>
          <p:cNvGraphicFramePr>
            <a:graphicFrameLocks noGrp="1"/>
          </p:cNvGraphicFramePr>
          <p:nvPr>
            <p:ph idx="1"/>
            <p:extLst>
              <p:ext uri="{D42A27DB-BD31-4B8C-83A1-F6EECF244321}">
                <p14:modId xmlns:p14="http://schemas.microsoft.com/office/powerpoint/2010/main" val="1874076005"/>
              </p:ext>
            </p:extLst>
          </p:nvPr>
        </p:nvGraphicFramePr>
        <p:xfrm>
          <a:off x="775341" y="1916832"/>
          <a:ext cx="8229600" cy="4113214"/>
        </p:xfrm>
        <a:graphic>
          <a:graphicData uri="http://schemas.openxmlformats.org/drawingml/2006/table">
            <a:tbl>
              <a:tblPr/>
              <a:tblGrid>
                <a:gridCol w="3124200">
                  <a:extLst>
                    <a:ext uri="{9D8B030D-6E8A-4147-A177-3AD203B41FA5}">
                      <a16:colId xmlns:a16="http://schemas.microsoft.com/office/drawing/2014/main" val="20000"/>
                    </a:ext>
                  </a:extLst>
                </a:gridCol>
                <a:gridCol w="5105400">
                  <a:extLst>
                    <a:ext uri="{9D8B030D-6E8A-4147-A177-3AD203B41FA5}">
                      <a16:colId xmlns:a16="http://schemas.microsoft.com/office/drawing/2014/main" val="20001"/>
                    </a:ext>
                  </a:extLst>
                </a:gridCol>
              </a:tblGrid>
              <a:tr h="50327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Arial" charset="0"/>
                          <a:ea typeface="ＭＳ Ｐゴシック" pitchFamily="50" charset="-128"/>
                        </a:rPr>
                        <a:t>ダイヤグラム名</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Arial" charset="0"/>
                          <a:ea typeface="ＭＳ Ｐゴシック" pitchFamily="50" charset="-128"/>
                        </a:rPr>
                        <a:t>表現すること</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r h="50327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Arial" charset="0"/>
                          <a:ea typeface="ＭＳ Ｐゴシック" pitchFamily="50" charset="-128"/>
                        </a:rPr>
                        <a:t>クラス図</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Arial" charset="0"/>
                          <a:ea typeface="ＭＳ Ｐゴシック" pitchFamily="50" charset="-128"/>
                        </a:rPr>
                        <a:t>複数のクラスの静的構造</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168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Arial" charset="0"/>
                          <a:ea typeface="ＭＳ Ｐゴシック" pitchFamily="50" charset="-128"/>
                        </a:rPr>
                        <a:t>オブジェクト図</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Arial" charset="0"/>
                          <a:ea typeface="ＭＳ Ｐゴシック" pitchFamily="50" charset="-128"/>
                        </a:rPr>
                        <a:t>ある時点でのオブジェクト間の関係</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109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Arial" charset="0"/>
                          <a:ea typeface="ＭＳ Ｐゴシック" pitchFamily="50" charset="-128"/>
                        </a:rPr>
                        <a:t>パッケージ図</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Arial" charset="0"/>
                          <a:ea typeface="ＭＳ Ｐゴシック" pitchFamily="50" charset="-128"/>
                        </a:rPr>
                        <a:t>パッケージ間の関係を含むオブジェクト間の関係</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0109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Arial" charset="0"/>
                          <a:ea typeface="ＭＳ Ｐゴシック" pitchFamily="50" charset="-128"/>
                        </a:rPr>
                        <a:t>コンポジットストラクチャー図（</a:t>
                      </a:r>
                      <a:r>
                        <a:rPr kumimoji="1" lang="en-US" altLang="ja-JP" sz="2000" b="0" i="0" u="none" strike="noStrike" cap="none" normalizeH="0" baseline="0" smtClean="0">
                          <a:ln>
                            <a:noFill/>
                          </a:ln>
                          <a:solidFill>
                            <a:schemeClr val="tx1"/>
                          </a:solidFill>
                          <a:effectLst/>
                          <a:latin typeface="Arial" charset="0"/>
                          <a:ea typeface="ＭＳ Ｐゴシック" pitchFamily="50" charset="-128"/>
                        </a:rPr>
                        <a:t>2.0</a:t>
                      </a:r>
                      <a:r>
                        <a:rPr kumimoji="1" lang="ja-JP" altLang="en-US" sz="2000" b="0" i="0" u="none" strike="noStrike" cap="none" normalizeH="0" baseline="0" smtClean="0">
                          <a:ln>
                            <a:noFill/>
                          </a:ln>
                          <a:solidFill>
                            <a:schemeClr val="tx1"/>
                          </a:solidFill>
                          <a:effectLst/>
                          <a:latin typeface="Arial" charset="0"/>
                          <a:ea typeface="ＭＳ Ｐゴシック" pitchFamily="50" charset="-128"/>
                        </a:rPr>
                        <a:t>より</a:t>
                      </a:r>
                      <a:r>
                        <a:rPr kumimoji="1" lang="en-US" altLang="ja-JP" sz="2000" b="0" i="0" u="none" strike="noStrike" cap="none" normalizeH="0" baseline="0" smtClean="0">
                          <a:ln>
                            <a:noFill/>
                          </a:ln>
                          <a:solidFill>
                            <a:schemeClr val="tx1"/>
                          </a:solidFill>
                          <a:effectLst/>
                          <a:latin typeface="Arial" charset="0"/>
                          <a:ea typeface="ＭＳ Ｐゴシック" pitchFamily="50" charset="-128"/>
                        </a:rPr>
                        <a:t>)</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Arial" charset="0"/>
                          <a:ea typeface="ＭＳ Ｐゴシック" pitchFamily="50" charset="-128"/>
                        </a:rPr>
                        <a:t>クラスの内部に、クラス等の構造を記述する</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0109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Arial" charset="0"/>
                          <a:ea typeface="ＭＳ Ｐゴシック" pitchFamily="50" charset="-128"/>
                        </a:rPr>
                        <a:t>コンポーネント図</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Arial" charset="0"/>
                          <a:ea typeface="ＭＳ Ｐゴシック" pitchFamily="50" charset="-128"/>
                        </a:rPr>
                        <a:t>コンポーネント間の依存関係（内部構造や外部仕様を含む）</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168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Arial" charset="0"/>
                          <a:ea typeface="ＭＳ Ｐゴシック" pitchFamily="50" charset="-128"/>
                        </a:rPr>
                        <a:t>デプロイメント図</a:t>
                      </a:r>
                      <a:r>
                        <a:rPr kumimoji="1" lang="en-US" altLang="ja-JP" sz="2000" b="0" i="0" u="none" strike="noStrike" cap="none" normalizeH="0" baseline="0" smtClean="0">
                          <a:ln>
                            <a:noFill/>
                          </a:ln>
                          <a:solidFill>
                            <a:schemeClr val="tx1"/>
                          </a:solidFill>
                          <a:effectLst/>
                          <a:latin typeface="Arial" charset="0"/>
                          <a:ea typeface="ＭＳ Ｐゴシック" pitchFamily="50" charset="-128"/>
                        </a:rPr>
                        <a:t>(</a:t>
                      </a:r>
                      <a:r>
                        <a:rPr kumimoji="1" lang="ja-JP" altLang="en-US" sz="2000" b="0" i="0" u="none" strike="noStrike" cap="none" normalizeH="0" baseline="0" smtClean="0">
                          <a:ln>
                            <a:noFill/>
                          </a:ln>
                          <a:solidFill>
                            <a:schemeClr val="tx1"/>
                          </a:solidFill>
                          <a:effectLst/>
                          <a:latin typeface="Arial" charset="0"/>
                          <a:ea typeface="ＭＳ Ｐゴシック" pitchFamily="50" charset="-128"/>
                        </a:rPr>
                        <a:t>配置図</a:t>
                      </a:r>
                      <a:r>
                        <a:rPr kumimoji="1" lang="en-US" altLang="ja-JP" sz="2000" b="0" i="0" u="none" strike="noStrike" cap="none" normalizeH="0" baseline="0" smtClean="0">
                          <a:ln>
                            <a:noFill/>
                          </a:ln>
                          <a:solidFill>
                            <a:schemeClr val="tx1"/>
                          </a:solidFill>
                          <a:effectLst/>
                          <a:latin typeface="Arial" charset="0"/>
                          <a:ea typeface="ＭＳ Ｐゴシック" pitchFamily="50" charset="-128"/>
                        </a:rPr>
                        <a:t>)</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Arial" charset="0"/>
                          <a:ea typeface="ＭＳ Ｐゴシック" pitchFamily="50" charset="-128"/>
                        </a:rPr>
                        <a:t>システムの物理的な構成</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9485" name="AutoShape 29"/>
          <p:cNvSpPr>
            <a:spLocks/>
          </p:cNvSpPr>
          <p:nvPr/>
        </p:nvSpPr>
        <p:spPr bwMode="auto">
          <a:xfrm>
            <a:off x="394341" y="2450232"/>
            <a:ext cx="304800" cy="2362200"/>
          </a:xfrm>
          <a:prstGeom prst="leftBrace">
            <a:avLst>
              <a:gd name="adj1" fmla="val 6458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9486" name="AutoShape 30"/>
          <p:cNvSpPr>
            <a:spLocks/>
          </p:cNvSpPr>
          <p:nvPr/>
        </p:nvSpPr>
        <p:spPr bwMode="auto">
          <a:xfrm>
            <a:off x="394341" y="4812432"/>
            <a:ext cx="304800" cy="1219200"/>
          </a:xfrm>
          <a:prstGeom prst="leftBrace">
            <a:avLst>
              <a:gd name="adj1" fmla="val 33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9487" name="Text Box 31"/>
          <p:cNvSpPr txBox="1">
            <a:spLocks noChangeArrowheads="1"/>
          </p:cNvSpPr>
          <p:nvPr/>
        </p:nvSpPr>
        <p:spPr bwMode="auto">
          <a:xfrm>
            <a:off x="13341" y="2526432"/>
            <a:ext cx="549275" cy="152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a:t>論理モデル</a:t>
            </a:r>
          </a:p>
        </p:txBody>
      </p:sp>
      <p:sp>
        <p:nvSpPr>
          <p:cNvPr id="19488" name="Text Box 32"/>
          <p:cNvSpPr txBox="1">
            <a:spLocks noChangeArrowheads="1"/>
          </p:cNvSpPr>
          <p:nvPr/>
        </p:nvSpPr>
        <p:spPr bwMode="auto">
          <a:xfrm>
            <a:off x="13341" y="4660032"/>
            <a:ext cx="549275" cy="152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a:t>物理モデル</a:t>
            </a:r>
          </a:p>
        </p:txBody>
      </p:sp>
      <p:sp>
        <p:nvSpPr>
          <p:cNvPr id="19489" name="Text Box 33"/>
          <p:cNvSpPr txBox="1">
            <a:spLocks noChangeArrowheads="1"/>
          </p:cNvSpPr>
          <p:nvPr/>
        </p:nvSpPr>
        <p:spPr bwMode="auto">
          <a:xfrm>
            <a:off x="357840" y="1268776"/>
            <a:ext cx="87430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dirty="0" smtClean="0"/>
              <a:t>主にシステムの</a:t>
            </a:r>
            <a:r>
              <a:rPr lang="ja-JP" altLang="en-US" dirty="0" smtClean="0">
                <a:solidFill>
                  <a:srgbClr val="FF0000"/>
                </a:solidFill>
              </a:rPr>
              <a:t>静的</a:t>
            </a:r>
            <a:r>
              <a:rPr lang="ja-JP" altLang="en-US" dirty="0" smtClean="0"/>
              <a:t>な（時間の流れと関係がない）</a:t>
            </a:r>
            <a:r>
              <a:rPr lang="ja-JP" altLang="en-US" dirty="0" smtClean="0">
                <a:solidFill>
                  <a:srgbClr val="FF0000"/>
                </a:solidFill>
              </a:rPr>
              <a:t>構造</a:t>
            </a:r>
            <a:r>
              <a:rPr lang="ja-JP" altLang="en-US" dirty="0" smtClean="0"/>
              <a:t>を表現する</a:t>
            </a:r>
            <a:endParaRPr lang="ja-JP" altLang="en-US" dirty="0"/>
          </a:p>
        </p:txBody>
      </p:sp>
    </p:spTree>
    <p:extLst>
      <p:ext uri="{BB962C8B-B14F-4D97-AF65-F5344CB8AC3E}">
        <p14:creationId xmlns:p14="http://schemas.microsoft.com/office/powerpoint/2010/main" val="27797408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ja-JP" altLang="en-US" smtClean="0"/>
              <a:t>ビヘイビアーダイヤグラム</a:t>
            </a:r>
          </a:p>
        </p:txBody>
      </p:sp>
      <p:graphicFrame>
        <p:nvGraphicFramePr>
          <p:cNvPr id="21550" name="Group 46"/>
          <p:cNvGraphicFramePr>
            <a:graphicFrameLocks noGrp="1"/>
          </p:cNvGraphicFramePr>
          <p:nvPr>
            <p:ph idx="1"/>
          </p:nvPr>
        </p:nvGraphicFramePr>
        <p:xfrm>
          <a:off x="762000" y="2049463"/>
          <a:ext cx="8229600" cy="4737099"/>
        </p:xfrm>
        <a:graphic>
          <a:graphicData uri="http://schemas.openxmlformats.org/drawingml/2006/table">
            <a:tbl>
              <a:tblPr/>
              <a:tblGrid>
                <a:gridCol w="3124200">
                  <a:extLst>
                    <a:ext uri="{9D8B030D-6E8A-4147-A177-3AD203B41FA5}">
                      <a16:colId xmlns:a16="http://schemas.microsoft.com/office/drawing/2014/main" val="20000"/>
                    </a:ext>
                  </a:extLst>
                </a:gridCol>
                <a:gridCol w="5105400">
                  <a:extLst>
                    <a:ext uri="{9D8B030D-6E8A-4147-A177-3AD203B41FA5}">
                      <a16:colId xmlns:a16="http://schemas.microsoft.com/office/drawing/2014/main" val="20001"/>
                    </a:ext>
                  </a:extLst>
                </a:gridCol>
              </a:tblGrid>
              <a:tr h="50330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Arial" charset="0"/>
                          <a:ea typeface="ＭＳ Ｐゴシック" pitchFamily="50" charset="-128"/>
                        </a:rPr>
                        <a:t>ダイヤグラム名</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Arial" charset="0"/>
                          <a:ea typeface="ＭＳ Ｐゴシック" pitchFamily="50" charset="-128"/>
                        </a:rPr>
                        <a:t>表現すること</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r h="50330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Arial" charset="0"/>
                          <a:ea typeface="ＭＳ Ｐゴシック" pitchFamily="50" charset="-128"/>
                        </a:rPr>
                        <a:t>シーケンス図</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Arial" charset="0"/>
                          <a:ea typeface="ＭＳ Ｐゴシック" pitchFamily="50" charset="-128"/>
                        </a:rPr>
                        <a:t>時系列に沿ったオブジェクト同士の相互作用</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62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Arial" charset="0"/>
                          <a:ea typeface="ＭＳ Ｐゴシック" pitchFamily="50" charset="-128"/>
                        </a:rPr>
                        <a:t>コミュニケーション図</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Arial" charset="0"/>
                          <a:ea typeface="ＭＳ Ｐゴシック" pitchFamily="50" charset="-128"/>
                        </a:rPr>
                        <a:t>（旧コラボレーション図）</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Arial" charset="0"/>
                          <a:ea typeface="ＭＳ Ｐゴシック" pitchFamily="50" charset="-128"/>
                        </a:rPr>
                        <a:t>オブジェクト間の情報伝達の方向性の関係</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113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Arial" charset="0"/>
                          <a:ea typeface="ＭＳ Ｐゴシック" pitchFamily="50" charset="-128"/>
                        </a:rPr>
                        <a:t>インタラクションオーバービュー図（</a:t>
                      </a:r>
                      <a:r>
                        <a:rPr kumimoji="1" lang="en-US" altLang="ja-JP" sz="2000" b="0" i="0" u="none" strike="noStrike" cap="none" normalizeH="0" baseline="0" smtClean="0">
                          <a:ln>
                            <a:noFill/>
                          </a:ln>
                          <a:solidFill>
                            <a:schemeClr val="tx1"/>
                          </a:solidFill>
                          <a:effectLst/>
                          <a:latin typeface="Arial" charset="0"/>
                          <a:ea typeface="ＭＳ Ｐゴシック" pitchFamily="50" charset="-128"/>
                        </a:rPr>
                        <a:t>2.0</a:t>
                      </a:r>
                      <a:r>
                        <a:rPr kumimoji="1" lang="ja-JP" altLang="en-US" sz="2000" b="0" i="0" u="none" strike="noStrike" cap="none" normalizeH="0" baseline="0" smtClean="0">
                          <a:ln>
                            <a:noFill/>
                          </a:ln>
                          <a:solidFill>
                            <a:schemeClr val="tx1"/>
                          </a:solidFill>
                          <a:effectLst/>
                          <a:latin typeface="Arial" charset="0"/>
                          <a:ea typeface="ＭＳ Ｐゴシック" pitchFamily="50" charset="-128"/>
                        </a:rPr>
                        <a:t>より）</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Arial" charset="0"/>
                          <a:ea typeface="ＭＳ Ｐゴシック" pitchFamily="50" charset="-128"/>
                        </a:rPr>
                        <a:t>オブジェクト間の相互作用の時系列に沿った概略図</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171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Arial" charset="0"/>
                          <a:ea typeface="ＭＳ Ｐゴシック" pitchFamily="50" charset="-128"/>
                        </a:rPr>
                        <a:t>タイミング図（</a:t>
                      </a:r>
                      <a:r>
                        <a:rPr kumimoji="1" lang="en-US" altLang="ja-JP" sz="2000" b="0" i="0" u="none" strike="noStrike" cap="none" normalizeH="0" baseline="0" smtClean="0">
                          <a:ln>
                            <a:noFill/>
                          </a:ln>
                          <a:solidFill>
                            <a:schemeClr val="tx1"/>
                          </a:solidFill>
                          <a:effectLst/>
                          <a:latin typeface="Arial" charset="0"/>
                          <a:ea typeface="ＭＳ Ｐゴシック" pitchFamily="50" charset="-128"/>
                        </a:rPr>
                        <a:t>2.0</a:t>
                      </a:r>
                      <a:r>
                        <a:rPr kumimoji="1" lang="ja-JP" altLang="en-US" sz="2000" b="0" i="0" u="none" strike="noStrike" cap="none" normalizeH="0" baseline="0" smtClean="0">
                          <a:ln>
                            <a:noFill/>
                          </a:ln>
                          <a:solidFill>
                            <a:schemeClr val="tx1"/>
                          </a:solidFill>
                          <a:effectLst/>
                          <a:latin typeface="Arial" charset="0"/>
                          <a:ea typeface="ＭＳ Ｐゴシック" pitchFamily="50" charset="-128"/>
                        </a:rPr>
                        <a:t>より</a:t>
                      </a:r>
                      <a:r>
                        <a:rPr kumimoji="1" lang="en-US" altLang="ja-JP" sz="2000" b="0" i="0" u="none" strike="noStrike" cap="none" normalizeH="0" baseline="0" smtClean="0">
                          <a:ln>
                            <a:noFill/>
                          </a:ln>
                          <a:solidFill>
                            <a:schemeClr val="tx1"/>
                          </a:solidFill>
                          <a:effectLst/>
                          <a:latin typeface="Arial" charset="0"/>
                          <a:ea typeface="ＭＳ Ｐゴシック" pitchFamily="50" charset="-128"/>
                        </a:rPr>
                        <a:t>)</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Arial" charset="0"/>
                          <a:ea typeface="ＭＳ Ｐゴシック" pitchFamily="50" charset="-128"/>
                        </a:rPr>
                        <a:t>イベントの発生に注目したシステムのふるまい</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62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Arial" charset="0"/>
                          <a:ea typeface="ＭＳ Ｐゴシック" pitchFamily="50" charset="-128"/>
                        </a:rPr>
                        <a:t>ステートマシーン図</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Arial" charset="0"/>
                          <a:ea typeface="ＭＳ Ｐゴシック" pitchFamily="50" charset="-128"/>
                        </a:rPr>
                        <a:t>（旧ステートチャート図）</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Arial" charset="0"/>
                          <a:ea typeface="ＭＳ Ｐゴシック" pitchFamily="50" charset="-128"/>
                        </a:rPr>
                        <a:t>オブジェクトの内部状態の遷移</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171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Arial" charset="0"/>
                          <a:ea typeface="ＭＳ Ｐゴシック" pitchFamily="50" charset="-128"/>
                        </a:rPr>
                        <a:t>アクティビティ図</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Arial" charset="0"/>
                          <a:ea typeface="ＭＳ Ｐゴシック" pitchFamily="50" charset="-128"/>
                        </a:rPr>
                        <a:t>業務や処理の流れの手順</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0171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Arial" charset="0"/>
                          <a:ea typeface="ＭＳ Ｐゴシック" pitchFamily="50" charset="-128"/>
                        </a:rPr>
                        <a:t>ユースケース図</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Arial" charset="0"/>
                          <a:ea typeface="ＭＳ Ｐゴシック" pitchFamily="50" charset="-128"/>
                        </a:rPr>
                        <a:t>ユーザ視点から見たシステムの機能</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0512" name="AutoShape 29"/>
          <p:cNvSpPr>
            <a:spLocks/>
          </p:cNvSpPr>
          <p:nvPr/>
        </p:nvSpPr>
        <p:spPr bwMode="auto">
          <a:xfrm>
            <a:off x="381000" y="2582863"/>
            <a:ext cx="304800" cy="2362200"/>
          </a:xfrm>
          <a:prstGeom prst="leftBrace">
            <a:avLst>
              <a:gd name="adj1" fmla="val 6458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0513" name="AutoShape 30"/>
          <p:cNvSpPr>
            <a:spLocks/>
          </p:cNvSpPr>
          <p:nvPr/>
        </p:nvSpPr>
        <p:spPr bwMode="auto">
          <a:xfrm>
            <a:off x="381000" y="4953000"/>
            <a:ext cx="304800" cy="1905000"/>
          </a:xfrm>
          <a:prstGeom prst="leftBrace">
            <a:avLst>
              <a:gd name="adj1" fmla="val 5208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0514" name="Text Box 31"/>
          <p:cNvSpPr txBox="1">
            <a:spLocks noChangeArrowheads="1"/>
          </p:cNvSpPr>
          <p:nvPr/>
        </p:nvSpPr>
        <p:spPr bwMode="auto">
          <a:xfrm>
            <a:off x="0" y="2659063"/>
            <a:ext cx="54927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a:t>相互作用</a:t>
            </a:r>
          </a:p>
        </p:txBody>
      </p:sp>
      <p:sp>
        <p:nvSpPr>
          <p:cNvPr id="20515" name="Text Box 32"/>
          <p:cNvSpPr txBox="1">
            <a:spLocks noChangeArrowheads="1"/>
          </p:cNvSpPr>
          <p:nvPr/>
        </p:nvSpPr>
        <p:spPr bwMode="auto">
          <a:xfrm>
            <a:off x="0" y="5334000"/>
            <a:ext cx="549275" cy="95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a:t>その他</a:t>
            </a:r>
          </a:p>
        </p:txBody>
      </p:sp>
      <p:sp>
        <p:nvSpPr>
          <p:cNvPr id="20516" name="Text Box 33"/>
          <p:cNvSpPr txBox="1">
            <a:spLocks noChangeArrowheads="1"/>
          </p:cNvSpPr>
          <p:nvPr/>
        </p:nvSpPr>
        <p:spPr bwMode="auto">
          <a:xfrm>
            <a:off x="304800" y="1371600"/>
            <a:ext cx="8574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dirty="0"/>
              <a:t>主にシステムの</a:t>
            </a:r>
            <a:r>
              <a:rPr lang="ja-JP" altLang="en-US" dirty="0">
                <a:solidFill>
                  <a:srgbClr val="FF0000"/>
                </a:solidFill>
              </a:rPr>
              <a:t>動的</a:t>
            </a:r>
            <a:r>
              <a:rPr lang="ja-JP" altLang="en-US" dirty="0"/>
              <a:t>な（時間の流れに応じた）</a:t>
            </a:r>
            <a:r>
              <a:rPr lang="ja-JP" altLang="en-US" dirty="0">
                <a:solidFill>
                  <a:srgbClr val="FF0000"/>
                </a:solidFill>
              </a:rPr>
              <a:t>ふるまい</a:t>
            </a:r>
            <a:r>
              <a:rPr lang="ja-JP" altLang="en-US" dirty="0"/>
              <a:t>を表現する</a:t>
            </a:r>
          </a:p>
        </p:txBody>
      </p:sp>
    </p:spTree>
    <p:extLst>
      <p:ext uri="{BB962C8B-B14F-4D97-AF65-F5344CB8AC3E}">
        <p14:creationId xmlns:p14="http://schemas.microsoft.com/office/powerpoint/2010/main" val="15367177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コネクタ 5"/>
          <p:cNvCxnSpPr/>
          <p:nvPr/>
        </p:nvCxnSpPr>
        <p:spPr>
          <a:xfrm>
            <a:off x="683568" y="2204864"/>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683568" y="4797152"/>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2139968" y="2852936"/>
            <a:ext cx="4645824" cy="784830"/>
          </a:xfrm>
          <a:prstGeom prst="rect">
            <a:avLst/>
          </a:prstGeom>
          <a:noFill/>
        </p:spPr>
        <p:txBody>
          <a:bodyPr wrap="none" rtlCol="0">
            <a:spAutoFit/>
          </a:bodyPr>
          <a:lstStyle/>
          <a:p>
            <a:pPr algn="ctr"/>
            <a:r>
              <a:rPr lang="en-US" altLang="ja-JP" sz="4500" dirty="0" smtClean="0">
                <a:effectLst>
                  <a:outerShdw blurRad="38100" dist="38100" dir="2700000" algn="tl">
                    <a:srgbClr val="000000">
                      <a:alpha val="43137"/>
                    </a:srgbClr>
                  </a:outerShdw>
                </a:effectLst>
              </a:rPr>
              <a:t>(2)</a:t>
            </a:r>
            <a:r>
              <a:rPr lang="ja-JP" altLang="en-US" sz="4500" dirty="0" smtClean="0">
                <a:effectLst>
                  <a:outerShdw blurRad="38100" dist="38100" dir="2700000" algn="tl">
                    <a:srgbClr val="000000">
                      <a:alpha val="43137"/>
                    </a:srgbClr>
                  </a:outerShdw>
                </a:effectLst>
              </a:rPr>
              <a:t>ユースケース</a:t>
            </a:r>
            <a:r>
              <a:rPr kumimoji="1" lang="ja-JP" altLang="en-US" sz="4500" dirty="0" smtClean="0">
                <a:effectLst>
                  <a:outerShdw blurRad="38100" dist="38100" dir="2700000" algn="tl">
                    <a:srgbClr val="000000">
                      <a:alpha val="43137"/>
                    </a:srgbClr>
                  </a:outerShdw>
                </a:effectLst>
              </a:rPr>
              <a:t>図</a:t>
            </a:r>
            <a:endParaRPr kumimoji="1" lang="ja-JP" altLang="en-US" sz="45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78141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eaLnBrk="1" hangingPunct="1"/>
            <a:r>
              <a:rPr lang="ja-JP" altLang="en-US" smtClean="0"/>
              <a:t>ダイアグラム</a:t>
            </a:r>
          </a:p>
        </p:txBody>
      </p:sp>
      <p:sp>
        <p:nvSpPr>
          <p:cNvPr id="18435" name="Text Box 5"/>
          <p:cNvSpPr txBox="1">
            <a:spLocks noChangeArrowheads="1"/>
          </p:cNvSpPr>
          <p:nvPr/>
        </p:nvSpPr>
        <p:spPr bwMode="auto">
          <a:xfrm>
            <a:off x="971600" y="1268760"/>
            <a:ext cx="5280025" cy="46672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en-US" altLang="ja-JP" dirty="0"/>
              <a:t>UML</a:t>
            </a:r>
            <a:r>
              <a:rPr lang="ja-JP" altLang="en-US" dirty="0"/>
              <a:t>は、</a:t>
            </a:r>
            <a:r>
              <a:rPr lang="ja-JP" altLang="en-US" dirty="0">
                <a:solidFill>
                  <a:srgbClr val="FF0066"/>
                </a:solidFill>
              </a:rPr>
              <a:t>図（ダイアグラム）</a:t>
            </a:r>
            <a:r>
              <a:rPr lang="ja-JP" altLang="en-US" dirty="0"/>
              <a:t>で表現される</a:t>
            </a:r>
          </a:p>
        </p:txBody>
      </p:sp>
      <p:sp>
        <p:nvSpPr>
          <p:cNvPr id="18436" name="Text Box 86"/>
          <p:cNvSpPr txBox="1">
            <a:spLocks noChangeArrowheads="1"/>
          </p:cNvSpPr>
          <p:nvPr/>
        </p:nvSpPr>
        <p:spPr bwMode="auto">
          <a:xfrm>
            <a:off x="1691680" y="3425626"/>
            <a:ext cx="47402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sz="3200" dirty="0">
                <a:solidFill>
                  <a:schemeClr val="bg1">
                    <a:lumMod val="75000"/>
                  </a:schemeClr>
                </a:solidFill>
              </a:rPr>
              <a:t>ストラクチャーダイアグラム</a:t>
            </a:r>
          </a:p>
        </p:txBody>
      </p:sp>
      <p:sp>
        <p:nvSpPr>
          <p:cNvPr id="18437" name="Text Box 87"/>
          <p:cNvSpPr txBox="1">
            <a:spLocks noChangeArrowheads="1"/>
          </p:cNvSpPr>
          <p:nvPr/>
        </p:nvSpPr>
        <p:spPr bwMode="auto">
          <a:xfrm>
            <a:off x="1691680" y="4871431"/>
            <a:ext cx="45434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sz="3200" dirty="0">
                <a:solidFill>
                  <a:schemeClr val="bg1">
                    <a:lumMod val="75000"/>
                  </a:schemeClr>
                </a:solidFill>
              </a:rPr>
              <a:t>ビヘイビアーダイアグラム</a:t>
            </a:r>
          </a:p>
        </p:txBody>
      </p:sp>
      <p:sp>
        <p:nvSpPr>
          <p:cNvPr id="18440" name="テキスト ボックス 1"/>
          <p:cNvSpPr txBox="1">
            <a:spLocks noChangeArrowheads="1"/>
          </p:cNvSpPr>
          <p:nvPr/>
        </p:nvSpPr>
        <p:spPr bwMode="auto">
          <a:xfrm>
            <a:off x="1420813" y="6307980"/>
            <a:ext cx="6013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en-US" altLang="ja-JP" dirty="0">
                <a:solidFill>
                  <a:schemeClr val="bg1">
                    <a:lumMod val="75000"/>
                  </a:schemeClr>
                </a:solidFill>
              </a:rPr>
              <a:t>UML2.0</a:t>
            </a:r>
            <a:r>
              <a:rPr lang="ja-JP" altLang="en-US" dirty="0">
                <a:solidFill>
                  <a:schemeClr val="bg1">
                    <a:lumMod val="75000"/>
                  </a:schemeClr>
                </a:solidFill>
              </a:rPr>
              <a:t>以降は</a:t>
            </a:r>
            <a:r>
              <a:rPr lang="en-US" altLang="ja-JP" dirty="0">
                <a:solidFill>
                  <a:schemeClr val="bg1">
                    <a:lumMod val="75000"/>
                  </a:schemeClr>
                </a:solidFill>
              </a:rPr>
              <a:t>13</a:t>
            </a:r>
            <a:r>
              <a:rPr lang="ja-JP" altLang="en-US" dirty="0">
                <a:solidFill>
                  <a:schemeClr val="bg1">
                    <a:lumMod val="75000"/>
                  </a:schemeClr>
                </a:solidFill>
              </a:rPr>
              <a:t>種類のダイアグラムに区分</a:t>
            </a:r>
          </a:p>
        </p:txBody>
      </p:sp>
      <p:sp>
        <p:nvSpPr>
          <p:cNvPr id="9" name="Text Box 86"/>
          <p:cNvSpPr txBox="1">
            <a:spLocks noChangeArrowheads="1"/>
          </p:cNvSpPr>
          <p:nvPr/>
        </p:nvSpPr>
        <p:spPr bwMode="auto">
          <a:xfrm>
            <a:off x="1691680" y="1988840"/>
            <a:ext cx="290015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sz="3200" dirty="0" smtClean="0"/>
              <a:t>ユースケース図</a:t>
            </a:r>
            <a:endParaRPr lang="ja-JP" altLang="en-US" sz="3200" dirty="0"/>
          </a:p>
        </p:txBody>
      </p:sp>
      <p:sp>
        <p:nvSpPr>
          <p:cNvPr id="10" name="テキスト ボックス 9"/>
          <p:cNvSpPr txBox="1"/>
          <p:nvPr/>
        </p:nvSpPr>
        <p:spPr>
          <a:xfrm>
            <a:off x="2411760" y="2708920"/>
            <a:ext cx="4307589" cy="400110"/>
          </a:xfrm>
          <a:prstGeom prst="rect">
            <a:avLst/>
          </a:prstGeom>
          <a:solidFill>
            <a:srgbClr val="FFFF00"/>
          </a:solidFill>
          <a:ln>
            <a:solidFill>
              <a:schemeClr val="tx1"/>
            </a:solidFill>
          </a:ln>
        </p:spPr>
        <p:txBody>
          <a:bodyPr wrap="none" rtlCol="0">
            <a:spAutoFit/>
          </a:bodyPr>
          <a:lstStyle/>
          <a:p>
            <a:pPr lvl="0" fontAlgn="base">
              <a:spcBef>
                <a:spcPct val="20000"/>
              </a:spcBef>
              <a:spcAft>
                <a:spcPct val="0"/>
              </a:spcAft>
            </a:pPr>
            <a:r>
              <a:rPr lang="ja-JP" altLang="en-US" sz="2000" dirty="0" smtClean="0">
                <a:latin typeface="Arial" charset="0"/>
                <a:ea typeface="ＭＳ Ｐゴシック" pitchFamily="50" charset="-128"/>
              </a:rPr>
              <a:t>システムは、何のために必要なのか？</a:t>
            </a:r>
            <a:endParaRPr lang="ja-JP" altLang="en-US" sz="2000" dirty="0">
              <a:latin typeface="Arial" charset="0"/>
              <a:ea typeface="ＭＳ Ｐゴシック" pitchFamily="50" charset="-128"/>
            </a:endParaRPr>
          </a:p>
        </p:txBody>
      </p:sp>
      <p:sp>
        <p:nvSpPr>
          <p:cNvPr id="11" name="テキスト ボックス 10"/>
          <p:cNvSpPr txBox="1"/>
          <p:nvPr/>
        </p:nvSpPr>
        <p:spPr>
          <a:xfrm>
            <a:off x="2413284" y="5602128"/>
            <a:ext cx="4427815" cy="400110"/>
          </a:xfrm>
          <a:prstGeom prst="rect">
            <a:avLst/>
          </a:prstGeom>
          <a:solidFill>
            <a:srgbClr val="FFFF00"/>
          </a:solidFill>
          <a:ln>
            <a:solidFill>
              <a:schemeClr val="tx1"/>
            </a:solidFill>
          </a:ln>
        </p:spPr>
        <p:txBody>
          <a:bodyPr wrap="none" rtlCol="0">
            <a:spAutoFit/>
          </a:bodyPr>
          <a:lstStyle/>
          <a:p>
            <a:pPr lvl="0" fontAlgn="base">
              <a:spcBef>
                <a:spcPct val="20000"/>
              </a:spcBef>
              <a:spcAft>
                <a:spcPct val="0"/>
              </a:spcAft>
            </a:pPr>
            <a:r>
              <a:rPr lang="ja-JP" altLang="en-US" sz="2000" dirty="0" smtClean="0">
                <a:solidFill>
                  <a:schemeClr val="bg1">
                    <a:lumMod val="75000"/>
                  </a:schemeClr>
                </a:solidFill>
                <a:latin typeface="Arial" charset="0"/>
                <a:ea typeface="ＭＳ Ｐゴシック" pitchFamily="50" charset="-128"/>
              </a:rPr>
              <a:t>システムは、どのように動作するのか？</a:t>
            </a:r>
            <a:endParaRPr lang="ja-JP" altLang="en-US" sz="2000" dirty="0">
              <a:solidFill>
                <a:schemeClr val="bg1">
                  <a:lumMod val="75000"/>
                </a:schemeClr>
              </a:solidFill>
              <a:latin typeface="Arial" charset="0"/>
              <a:ea typeface="ＭＳ Ｐゴシック" pitchFamily="50" charset="-128"/>
            </a:endParaRPr>
          </a:p>
        </p:txBody>
      </p:sp>
      <p:sp>
        <p:nvSpPr>
          <p:cNvPr id="12" name="テキスト ボックス 11"/>
          <p:cNvSpPr txBox="1"/>
          <p:nvPr/>
        </p:nvSpPr>
        <p:spPr>
          <a:xfrm>
            <a:off x="2411760" y="4147110"/>
            <a:ext cx="4634602" cy="400110"/>
          </a:xfrm>
          <a:prstGeom prst="rect">
            <a:avLst/>
          </a:prstGeom>
          <a:solidFill>
            <a:srgbClr val="FFFF00"/>
          </a:solidFill>
          <a:ln>
            <a:solidFill>
              <a:schemeClr val="tx1"/>
            </a:solidFill>
          </a:ln>
        </p:spPr>
        <p:txBody>
          <a:bodyPr wrap="none" rtlCol="0">
            <a:spAutoFit/>
          </a:bodyPr>
          <a:lstStyle/>
          <a:p>
            <a:pPr lvl="0" fontAlgn="base">
              <a:spcBef>
                <a:spcPct val="20000"/>
              </a:spcBef>
              <a:spcAft>
                <a:spcPct val="0"/>
              </a:spcAft>
            </a:pPr>
            <a:r>
              <a:rPr lang="ja-JP" altLang="en-US" sz="2000" dirty="0" smtClean="0">
                <a:solidFill>
                  <a:schemeClr val="bg1">
                    <a:lumMod val="75000"/>
                  </a:schemeClr>
                </a:solidFill>
                <a:latin typeface="Arial" charset="0"/>
                <a:ea typeface="ＭＳ Ｐゴシック" pitchFamily="50" charset="-128"/>
              </a:rPr>
              <a:t>システムは、どのように構成されるのか？</a:t>
            </a:r>
            <a:endParaRPr lang="ja-JP" altLang="en-US" sz="2000" dirty="0">
              <a:solidFill>
                <a:schemeClr val="bg1">
                  <a:lumMod val="75000"/>
                </a:schemeClr>
              </a:solidFill>
              <a:latin typeface="Arial" charset="0"/>
              <a:ea typeface="ＭＳ Ｐゴシック" pitchFamily="50" charset="-128"/>
            </a:endParaRPr>
          </a:p>
        </p:txBody>
      </p:sp>
    </p:spTree>
    <p:extLst>
      <p:ext uri="{BB962C8B-B14F-4D97-AF65-F5344CB8AC3E}">
        <p14:creationId xmlns:p14="http://schemas.microsoft.com/office/powerpoint/2010/main" val="28728543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タイトル 1"/>
          <p:cNvSpPr>
            <a:spLocks noGrp="1"/>
          </p:cNvSpPr>
          <p:nvPr>
            <p:ph type="title"/>
          </p:nvPr>
        </p:nvSpPr>
        <p:spPr/>
        <p:txBody>
          <a:bodyPr/>
          <a:lstStyle/>
          <a:p>
            <a:r>
              <a:rPr lang="ja-JP" altLang="en-US" dirty="0" smtClean="0"/>
              <a:t>ユースケース</a:t>
            </a:r>
          </a:p>
        </p:txBody>
      </p:sp>
      <p:sp>
        <p:nvSpPr>
          <p:cNvPr id="4" name="テキスト ボックス 3"/>
          <p:cNvSpPr txBox="1"/>
          <p:nvPr/>
        </p:nvSpPr>
        <p:spPr>
          <a:xfrm>
            <a:off x="1379803" y="1323384"/>
            <a:ext cx="6345007" cy="1015663"/>
          </a:xfrm>
          <a:prstGeom prst="rect">
            <a:avLst/>
          </a:prstGeom>
          <a:noFill/>
        </p:spPr>
        <p:txBody>
          <a:bodyPr wrap="none" rtlCol="0">
            <a:spAutoFit/>
          </a:bodyPr>
          <a:lstStyle/>
          <a:p>
            <a:r>
              <a:rPr lang="ja-JP" altLang="en-US" sz="2000" dirty="0" smtClean="0"/>
              <a:t>システムの利用者・管理者など</a:t>
            </a:r>
            <a:r>
              <a:rPr lang="ja-JP" altLang="en-US" sz="2000" dirty="0"/>
              <a:t>の</a:t>
            </a:r>
            <a:r>
              <a:rPr kumimoji="1" lang="ja-JP" altLang="en-US" sz="2000" dirty="0" smtClean="0"/>
              <a:t>登場人物（アクター）</a:t>
            </a:r>
            <a:r>
              <a:rPr lang="ja-JP" altLang="en-US" sz="2000" dirty="0"/>
              <a:t>と</a:t>
            </a:r>
            <a:r>
              <a:rPr lang="ja-JP" altLang="en-US" sz="2000" dirty="0" smtClean="0"/>
              <a:t>、</a:t>
            </a:r>
            <a:endParaRPr lang="en-US" altLang="ja-JP" sz="2000" dirty="0" smtClean="0"/>
          </a:p>
          <a:p>
            <a:r>
              <a:rPr kumimoji="1" lang="ja-JP" altLang="en-US" sz="2000" dirty="0" smtClean="0"/>
              <a:t>システムの中に存在する機能（ユースケース）</a:t>
            </a:r>
            <a:r>
              <a:rPr lang="ja-JP" altLang="en-US" sz="2000" dirty="0"/>
              <a:t>に</a:t>
            </a:r>
            <a:r>
              <a:rPr lang="ja-JP" altLang="en-US" sz="2000" dirty="0" smtClean="0"/>
              <a:t>より</a:t>
            </a:r>
            <a:endParaRPr lang="en-US" altLang="ja-JP" sz="2000" dirty="0" smtClean="0"/>
          </a:p>
          <a:p>
            <a:r>
              <a:rPr kumimoji="1" lang="ja-JP" altLang="en-US" sz="2000" dirty="0" smtClean="0"/>
              <a:t>ユーザの要求に対するシステムの振る舞い（機能）を図示</a:t>
            </a:r>
            <a:endParaRPr kumimoji="1" lang="ja-JP" altLang="en-US" sz="2000" dirty="0"/>
          </a:p>
        </p:txBody>
      </p:sp>
      <p:pic>
        <p:nvPicPr>
          <p:cNvPr id="23" name="図 22"/>
          <p:cNvPicPr>
            <a:picLocks noChangeAspect="1"/>
          </p:cNvPicPr>
          <p:nvPr/>
        </p:nvPicPr>
        <p:blipFill>
          <a:blip r:embed="rId2"/>
          <a:stretch>
            <a:fillRect/>
          </a:stretch>
        </p:blipFill>
        <p:spPr>
          <a:xfrm>
            <a:off x="1379803" y="2382491"/>
            <a:ext cx="5851946" cy="4430474"/>
          </a:xfrm>
          <a:prstGeom prst="rect">
            <a:avLst/>
          </a:prstGeom>
        </p:spPr>
      </p:pic>
      <p:sp>
        <p:nvSpPr>
          <p:cNvPr id="24" name="テキスト ボックス 23"/>
          <p:cNvSpPr txBox="1"/>
          <p:nvPr/>
        </p:nvSpPr>
        <p:spPr>
          <a:xfrm>
            <a:off x="6517830" y="2619066"/>
            <a:ext cx="2409634"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ja-JP" altLang="en-US" dirty="0"/>
              <a:t>サブジェクト</a:t>
            </a:r>
            <a:r>
              <a:rPr kumimoji="1" lang="ja-JP" altLang="en-US" dirty="0" smtClean="0"/>
              <a:t>（システム）</a:t>
            </a:r>
            <a:endParaRPr kumimoji="1" lang="ja-JP" altLang="en-US" dirty="0"/>
          </a:p>
        </p:txBody>
      </p:sp>
      <p:sp>
        <p:nvSpPr>
          <p:cNvPr id="26" name="テキスト ボックス 25"/>
          <p:cNvSpPr txBox="1"/>
          <p:nvPr/>
        </p:nvSpPr>
        <p:spPr>
          <a:xfrm>
            <a:off x="803906" y="2981563"/>
            <a:ext cx="974947"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dirty="0" smtClean="0"/>
              <a:t>アクター</a:t>
            </a:r>
            <a:endParaRPr kumimoji="1" lang="ja-JP" altLang="en-US" dirty="0"/>
          </a:p>
        </p:txBody>
      </p:sp>
      <p:sp>
        <p:nvSpPr>
          <p:cNvPr id="27" name="テキスト ボックス 26"/>
          <p:cNvSpPr txBox="1"/>
          <p:nvPr/>
        </p:nvSpPr>
        <p:spPr>
          <a:xfrm>
            <a:off x="6638615" y="3488526"/>
            <a:ext cx="1479892"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dirty="0" smtClean="0"/>
              <a:t>ユースケース</a:t>
            </a:r>
            <a:endParaRPr kumimoji="1" lang="ja-JP" altLang="en-US" dirty="0"/>
          </a:p>
        </p:txBody>
      </p:sp>
      <p:cxnSp>
        <p:nvCxnSpPr>
          <p:cNvPr id="28" name="直線矢印コネクタ 27"/>
          <p:cNvCxnSpPr>
            <a:stCxn id="24" idx="1"/>
          </p:cNvCxnSpPr>
          <p:nvPr/>
        </p:nvCxnSpPr>
        <p:spPr>
          <a:xfrm flipH="1">
            <a:off x="6092587" y="2803732"/>
            <a:ext cx="425243" cy="18466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9" name="直線矢印コネクタ 28"/>
          <p:cNvCxnSpPr/>
          <p:nvPr/>
        </p:nvCxnSpPr>
        <p:spPr>
          <a:xfrm>
            <a:off x="1770381" y="3197240"/>
            <a:ext cx="457279" cy="2912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flipH="1" flipV="1">
            <a:off x="3563888" y="5329238"/>
            <a:ext cx="72008" cy="78997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1" name="テキスト ボックス 30"/>
          <p:cNvSpPr txBox="1"/>
          <p:nvPr/>
        </p:nvSpPr>
        <p:spPr>
          <a:xfrm>
            <a:off x="3297848" y="6119212"/>
            <a:ext cx="2129109"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dirty="0" smtClean="0"/>
              <a:t>アクターが利用可能</a:t>
            </a:r>
            <a:endParaRPr kumimoji="1" lang="ja-JP" altLang="en-US" dirty="0"/>
          </a:p>
        </p:txBody>
      </p:sp>
      <p:cxnSp>
        <p:nvCxnSpPr>
          <p:cNvPr id="32" name="直線矢印コネクタ 31"/>
          <p:cNvCxnSpPr/>
          <p:nvPr/>
        </p:nvCxnSpPr>
        <p:spPr>
          <a:xfrm flipH="1" flipV="1">
            <a:off x="5148064" y="5013178"/>
            <a:ext cx="792088" cy="110603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3" name="テキスト ボックス 32"/>
          <p:cNvSpPr txBox="1"/>
          <p:nvPr/>
        </p:nvSpPr>
        <p:spPr>
          <a:xfrm>
            <a:off x="5682155" y="6119212"/>
            <a:ext cx="2920992" cy="64633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ja-JP" altLang="en-US" dirty="0" smtClean="0"/>
              <a:t>矢印の先が矢印の元を包含</a:t>
            </a:r>
            <a:endParaRPr lang="en-US" altLang="ja-JP" dirty="0" smtClean="0"/>
          </a:p>
          <a:p>
            <a:r>
              <a:rPr kumimoji="1" lang="ja-JP" altLang="en-US" dirty="0" smtClean="0"/>
              <a:t>（機能を含む）</a:t>
            </a:r>
            <a:endParaRPr kumimoji="1" lang="ja-JP" altLang="en-US" dirty="0"/>
          </a:p>
        </p:txBody>
      </p:sp>
      <p:cxnSp>
        <p:nvCxnSpPr>
          <p:cNvPr id="34" name="直線矢印コネクタ 33"/>
          <p:cNvCxnSpPr>
            <a:stCxn id="27" idx="1"/>
          </p:cNvCxnSpPr>
          <p:nvPr/>
        </p:nvCxnSpPr>
        <p:spPr>
          <a:xfrm flipH="1">
            <a:off x="5796137" y="3673192"/>
            <a:ext cx="842478" cy="75909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873605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タイトル 1"/>
          <p:cNvSpPr>
            <a:spLocks noGrp="1"/>
          </p:cNvSpPr>
          <p:nvPr>
            <p:ph type="title"/>
          </p:nvPr>
        </p:nvSpPr>
        <p:spPr/>
        <p:txBody>
          <a:bodyPr>
            <a:normAutofit fontScale="90000"/>
          </a:bodyPr>
          <a:lstStyle/>
          <a:p>
            <a:r>
              <a:rPr lang="en-US" altLang="ja-JP" dirty="0" smtClean="0"/>
              <a:t>UML</a:t>
            </a:r>
            <a:r>
              <a:rPr lang="ja-JP" altLang="en-US" dirty="0" smtClean="0"/>
              <a:t>モデリングツールの紹介</a:t>
            </a:r>
            <a:r>
              <a:rPr lang="en-US" altLang="ja-JP" dirty="0"/>
              <a:t/>
            </a:r>
            <a:br>
              <a:rPr lang="en-US" altLang="ja-JP" dirty="0"/>
            </a:br>
            <a:r>
              <a:rPr lang="ja-JP" altLang="en-US" dirty="0" smtClean="0"/>
              <a:t>「</a:t>
            </a:r>
            <a:r>
              <a:rPr lang="en-US" altLang="ja-JP" dirty="0" err="1" smtClean="0"/>
              <a:t>astah</a:t>
            </a:r>
            <a:r>
              <a:rPr lang="en-US" altLang="ja-JP" dirty="0" smtClean="0"/>
              <a:t>* (</a:t>
            </a:r>
            <a:r>
              <a:rPr lang="ja-JP" altLang="en-US" dirty="0" smtClean="0"/>
              <a:t>アスター</a:t>
            </a:r>
            <a:r>
              <a:rPr lang="en-US" altLang="ja-JP" dirty="0" smtClean="0"/>
              <a:t>) </a:t>
            </a:r>
            <a:r>
              <a:rPr lang="ja-JP" altLang="en-US" dirty="0" smtClean="0"/>
              <a:t>」</a:t>
            </a:r>
          </a:p>
        </p:txBody>
      </p:sp>
      <p:sp>
        <p:nvSpPr>
          <p:cNvPr id="5" name="コンテンツ プレースホルダー 4"/>
          <p:cNvSpPr>
            <a:spLocks noGrp="1"/>
          </p:cNvSpPr>
          <p:nvPr>
            <p:ph idx="1"/>
          </p:nvPr>
        </p:nvSpPr>
        <p:spPr/>
        <p:txBody>
          <a:bodyPr/>
          <a:lstStyle/>
          <a:p>
            <a:r>
              <a:rPr kumimoji="1" lang="en-US" altLang="ja-JP" dirty="0" smtClean="0"/>
              <a:t>UML</a:t>
            </a:r>
            <a:r>
              <a:rPr kumimoji="1" lang="ja-JP" altLang="en-US" dirty="0" smtClean="0"/>
              <a:t>モデリングツールソフトウェア</a:t>
            </a:r>
            <a:endParaRPr kumimoji="1" lang="en-US" altLang="ja-JP" dirty="0" smtClean="0"/>
          </a:p>
          <a:p>
            <a:r>
              <a:rPr lang="en-US" altLang="ja-JP" dirty="0" smtClean="0"/>
              <a:t>UML</a:t>
            </a:r>
            <a:r>
              <a:rPr lang="ja-JP" altLang="en-US" dirty="0" smtClean="0"/>
              <a:t>図の作成、</a:t>
            </a:r>
            <a:r>
              <a:rPr lang="en-US" altLang="ja-JP" dirty="0" smtClean="0"/>
              <a:t>Java</a:t>
            </a:r>
            <a:r>
              <a:rPr lang="ja-JP" altLang="en-US" dirty="0" smtClean="0"/>
              <a:t>プログラム自動対応</a:t>
            </a:r>
            <a:endParaRPr kumimoji="1" lang="en-US" altLang="ja-JP" dirty="0" smtClean="0"/>
          </a:p>
          <a:p>
            <a:r>
              <a:rPr lang="en-US" altLang="ja-JP" dirty="0"/>
              <a:t>UML 2.1</a:t>
            </a:r>
            <a:r>
              <a:rPr lang="ja-JP" altLang="en-US" dirty="0"/>
              <a:t>を含む</a:t>
            </a:r>
            <a:r>
              <a:rPr lang="en-US" altLang="ja-JP" dirty="0"/>
              <a:t>UML1.4</a:t>
            </a:r>
            <a:r>
              <a:rPr lang="ja-JP" altLang="en-US" dirty="0"/>
              <a:t>対応</a:t>
            </a:r>
            <a:endParaRPr lang="en-US" altLang="ja-JP" dirty="0"/>
          </a:p>
          <a:p>
            <a:r>
              <a:rPr lang="en-US" altLang="ja-JP" dirty="0" smtClean="0"/>
              <a:t>professional</a:t>
            </a:r>
            <a:r>
              <a:rPr lang="ja-JP" altLang="en-US" dirty="0" smtClean="0"/>
              <a:t>版は</a:t>
            </a:r>
            <a:r>
              <a:rPr lang="en-US" altLang="ja-JP" dirty="0" smtClean="0"/>
              <a:t>UML</a:t>
            </a:r>
            <a:r>
              <a:rPr lang="ja-JP" altLang="en-US" dirty="0" smtClean="0"/>
              <a:t>以外にも対応</a:t>
            </a:r>
            <a:endParaRPr lang="en-US" altLang="ja-JP" dirty="0" smtClean="0"/>
          </a:p>
          <a:p>
            <a:r>
              <a:rPr kumimoji="1" lang="en-US" altLang="ja-JP" dirty="0" smtClean="0"/>
              <a:t>Ver.8.0 (2018/09/26)</a:t>
            </a:r>
            <a:endParaRPr kumimoji="1" lang="ja-JP" altLang="en-US" dirty="0"/>
          </a:p>
        </p:txBody>
      </p:sp>
      <p:pic>
        <p:nvPicPr>
          <p:cNvPr id="6" name="図 5"/>
          <p:cNvPicPr>
            <a:picLocks noChangeAspect="1"/>
          </p:cNvPicPr>
          <p:nvPr/>
        </p:nvPicPr>
        <p:blipFill>
          <a:blip r:embed="rId2"/>
          <a:stretch>
            <a:fillRect/>
          </a:stretch>
        </p:blipFill>
        <p:spPr>
          <a:xfrm>
            <a:off x="3275856" y="5157192"/>
            <a:ext cx="3013192" cy="1366639"/>
          </a:xfrm>
          <a:prstGeom prst="rect">
            <a:avLst/>
          </a:prstGeom>
        </p:spPr>
      </p:pic>
    </p:spTree>
    <p:extLst>
      <p:ext uri="{BB962C8B-B14F-4D97-AF65-F5344CB8AC3E}">
        <p14:creationId xmlns:p14="http://schemas.microsoft.com/office/powerpoint/2010/main" val="2192710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テキスト ボックス 3"/>
          <p:cNvSpPr txBox="1">
            <a:spLocks noChangeArrowheads="1"/>
          </p:cNvSpPr>
          <p:nvPr/>
        </p:nvSpPr>
        <p:spPr bwMode="auto">
          <a:xfrm>
            <a:off x="1619672" y="1772816"/>
            <a:ext cx="500489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dirty="0" smtClean="0"/>
              <a:t>１）ファイル</a:t>
            </a:r>
            <a:r>
              <a:rPr lang="en-US" altLang="ja-JP" dirty="0"/>
              <a:t>&gt;</a:t>
            </a:r>
            <a:r>
              <a:rPr lang="ja-JP" altLang="en-US" dirty="0"/>
              <a:t>プロジェクトの新規</a:t>
            </a:r>
            <a:r>
              <a:rPr lang="ja-JP" altLang="en-US" dirty="0" smtClean="0"/>
              <a:t>作成</a:t>
            </a:r>
            <a:endParaRPr lang="en-US" altLang="ja-JP" dirty="0" smtClean="0"/>
          </a:p>
          <a:p>
            <a:pPr eaLnBrk="1" hangingPunct="1"/>
            <a:endParaRPr lang="en-US" altLang="ja-JP" dirty="0" smtClean="0"/>
          </a:p>
          <a:p>
            <a:pPr eaLnBrk="1" hangingPunct="1"/>
            <a:r>
              <a:rPr lang="ja-JP" altLang="en-US" dirty="0" smtClean="0"/>
              <a:t>２）図の追加＞ユースケース図を選択</a:t>
            </a:r>
            <a:endParaRPr lang="ja-JP" altLang="en-US" dirty="0"/>
          </a:p>
        </p:txBody>
      </p:sp>
      <p:sp>
        <p:nvSpPr>
          <p:cNvPr id="11" name="タイトル 1"/>
          <p:cNvSpPr>
            <a:spLocks noGrp="1"/>
          </p:cNvSpPr>
          <p:nvPr>
            <p:ph type="title"/>
          </p:nvPr>
        </p:nvSpPr>
        <p:spPr>
          <a:xfrm>
            <a:off x="457200" y="274638"/>
            <a:ext cx="8229600" cy="1143000"/>
          </a:xfrm>
        </p:spPr>
        <p:txBody>
          <a:bodyPr>
            <a:normAutofit fontScale="90000"/>
          </a:bodyPr>
          <a:lstStyle/>
          <a:p>
            <a:r>
              <a:rPr lang="en-US" altLang="ja-JP" dirty="0" err="1" smtClean="0"/>
              <a:t>astah</a:t>
            </a:r>
            <a:r>
              <a:rPr lang="ja-JP" altLang="en-US" dirty="0" smtClean="0"/>
              <a:t>を使ってユースケース図</a:t>
            </a:r>
            <a:r>
              <a:rPr lang="ja-JP" altLang="en-US" dirty="0"/>
              <a:t>を</a:t>
            </a:r>
            <a:r>
              <a:rPr lang="ja-JP" altLang="en-US" dirty="0" smtClean="0"/>
              <a:t>作成してみよう</a:t>
            </a:r>
          </a:p>
        </p:txBody>
      </p:sp>
      <p:sp>
        <p:nvSpPr>
          <p:cNvPr id="2" name="テキスト ボックス 1"/>
          <p:cNvSpPr txBox="1"/>
          <p:nvPr/>
        </p:nvSpPr>
        <p:spPr>
          <a:xfrm>
            <a:off x="1405375" y="3328323"/>
            <a:ext cx="6126422" cy="2154436"/>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ctr"/>
            <a:r>
              <a:rPr lang="ja-JP" altLang="en-US" dirty="0"/>
              <a:t>「</a:t>
            </a:r>
            <a:r>
              <a:rPr lang="en-US" altLang="ja-JP" dirty="0" err="1"/>
              <a:t>astah</a:t>
            </a:r>
            <a:r>
              <a:rPr lang="ja-JP" altLang="en-US" dirty="0"/>
              <a:t>が使える」ことと、「</a:t>
            </a:r>
            <a:r>
              <a:rPr lang="en-US" altLang="ja-JP" dirty="0"/>
              <a:t>UML</a:t>
            </a:r>
            <a:r>
              <a:rPr lang="ja-JP" altLang="en-US" dirty="0"/>
              <a:t>を理解している」ことは別です</a:t>
            </a:r>
            <a:r>
              <a:rPr lang="ja-JP" altLang="en-US" dirty="0" smtClean="0"/>
              <a:t>。</a:t>
            </a:r>
            <a:endParaRPr lang="en-US" altLang="ja-JP" dirty="0" smtClean="0"/>
          </a:p>
          <a:p>
            <a:pPr algn="ctr"/>
            <a:r>
              <a:rPr lang="en-US" altLang="ja-JP" dirty="0" err="1" smtClean="0"/>
              <a:t>astah</a:t>
            </a:r>
            <a:r>
              <a:rPr lang="ja-JP" altLang="en-US" dirty="0" smtClean="0"/>
              <a:t>を利用する際には、次の２点の理解を心がけてください。</a:t>
            </a:r>
            <a:endParaRPr lang="en-US" altLang="ja-JP" dirty="0" smtClean="0"/>
          </a:p>
          <a:p>
            <a:pPr algn="ctr"/>
            <a:endParaRPr lang="en-US" altLang="ja-JP" dirty="0" smtClean="0"/>
          </a:p>
          <a:p>
            <a:pPr algn="ctr"/>
            <a:r>
              <a:rPr kumimoji="1" lang="ja-JP" altLang="en-US" sz="4000" dirty="0" smtClean="0"/>
              <a:t>①「モデル」って何？</a:t>
            </a:r>
            <a:endParaRPr kumimoji="1" lang="en-US" altLang="ja-JP" sz="4000" dirty="0" smtClean="0"/>
          </a:p>
          <a:p>
            <a:pPr algn="ctr"/>
            <a:r>
              <a:rPr kumimoji="1" lang="ja-JP" altLang="en-US" sz="4000" dirty="0" smtClean="0"/>
              <a:t>②「関連」って何？</a:t>
            </a:r>
            <a:endParaRPr kumimoji="1" lang="ja-JP" altLang="en-US" sz="4000" dirty="0"/>
          </a:p>
        </p:txBody>
      </p:sp>
    </p:spTree>
    <p:extLst>
      <p:ext uri="{BB962C8B-B14F-4D97-AF65-F5344CB8AC3E}">
        <p14:creationId xmlns:p14="http://schemas.microsoft.com/office/powerpoint/2010/main" val="993797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6"/>
          <p:cNvSpPr txBox="1">
            <a:spLocks noChangeArrowheads="1"/>
          </p:cNvSpPr>
          <p:nvPr/>
        </p:nvSpPr>
        <p:spPr bwMode="auto">
          <a:xfrm>
            <a:off x="461392" y="1649180"/>
            <a:ext cx="4932761" cy="646331"/>
          </a:xfrm>
          <a:prstGeom prst="rect">
            <a:avLst/>
          </a:prstGeom>
          <a:ln/>
          <a:extLst/>
        </p:spPr>
        <p:style>
          <a:lnRef idx="2">
            <a:schemeClr val="accent3"/>
          </a:lnRef>
          <a:fillRef idx="1">
            <a:schemeClr val="lt1"/>
          </a:fillRef>
          <a:effectRef idx="0">
            <a:schemeClr val="accent3"/>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sz="1800" dirty="0" smtClean="0"/>
              <a:t>構造ツリータブ～</a:t>
            </a:r>
            <a:r>
              <a:rPr lang="ja-JP" altLang="en-US" sz="1800" dirty="0"/>
              <a:t>「</a:t>
            </a:r>
            <a:r>
              <a:rPr lang="en-US" altLang="ja-JP" sz="1800" dirty="0" err="1" smtClean="0"/>
              <a:t>no_title</a:t>
            </a:r>
            <a:r>
              <a:rPr lang="ja-JP" altLang="en-US" sz="1800" dirty="0" smtClean="0"/>
              <a:t>」</a:t>
            </a:r>
            <a:endParaRPr lang="en-US" altLang="ja-JP" sz="1800" dirty="0" smtClean="0"/>
          </a:p>
          <a:p>
            <a:pPr eaLnBrk="1" hangingPunct="1"/>
            <a:r>
              <a:rPr lang="ja-JP" altLang="en-US" sz="1800" dirty="0" smtClean="0"/>
              <a:t>右クリック</a:t>
            </a:r>
            <a:r>
              <a:rPr lang="en-US" altLang="ja-JP" sz="1800" dirty="0" smtClean="0"/>
              <a:t>&gt;</a:t>
            </a:r>
            <a:r>
              <a:rPr lang="ja-JP" altLang="en-US" sz="1800" dirty="0" smtClean="0"/>
              <a:t>モデルの追加</a:t>
            </a:r>
            <a:r>
              <a:rPr lang="en-US" altLang="ja-JP" sz="1800" dirty="0" smtClean="0"/>
              <a:t>&gt;</a:t>
            </a:r>
            <a:r>
              <a:rPr lang="ja-JP" altLang="en-US" sz="1800" dirty="0" smtClean="0"/>
              <a:t>アクター</a:t>
            </a:r>
            <a:r>
              <a:rPr lang="en-US" altLang="ja-JP" sz="1800" dirty="0" smtClean="0"/>
              <a:t>/</a:t>
            </a:r>
            <a:r>
              <a:rPr lang="ja-JP" altLang="en-US" sz="1800" dirty="0" smtClean="0"/>
              <a:t>ユースケース</a:t>
            </a:r>
            <a:endParaRPr lang="en-US" altLang="ja-JP" sz="1800" dirty="0" smtClean="0"/>
          </a:p>
        </p:txBody>
      </p:sp>
      <p:sp>
        <p:nvSpPr>
          <p:cNvPr id="6" name="テキスト ボックス 5"/>
          <p:cNvSpPr txBox="1"/>
          <p:nvPr/>
        </p:nvSpPr>
        <p:spPr>
          <a:xfrm>
            <a:off x="683568" y="116523"/>
            <a:ext cx="7768473" cy="584775"/>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ja-JP" altLang="en-US" sz="3200" dirty="0" smtClean="0"/>
              <a:t>モデル</a:t>
            </a:r>
            <a:r>
              <a:rPr kumimoji="1" lang="ja-JP" altLang="en-US" sz="3200" dirty="0" smtClean="0"/>
              <a:t>の追加＝世界に存在する部品を追加</a:t>
            </a:r>
            <a:endParaRPr kumimoji="1" lang="ja-JP" altLang="en-US" sz="3200" dirty="0"/>
          </a:p>
        </p:txBody>
      </p:sp>
      <p:sp>
        <p:nvSpPr>
          <p:cNvPr id="7" name="テキスト ボックス 6"/>
          <p:cNvSpPr txBox="1"/>
          <p:nvPr/>
        </p:nvSpPr>
        <p:spPr>
          <a:xfrm>
            <a:off x="21289" y="5802566"/>
            <a:ext cx="9139040" cy="707886"/>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kumimoji="1" lang="ja-JP" altLang="en-US" sz="2000" dirty="0" smtClean="0"/>
              <a:t>モデルは仮想世界に存在する部品</a:t>
            </a:r>
            <a:r>
              <a:rPr lang="ja-JP" altLang="en-US" sz="2000" dirty="0"/>
              <a:t>なので</a:t>
            </a:r>
            <a:r>
              <a:rPr lang="ja-JP" altLang="en-US" sz="2000" dirty="0" smtClean="0"/>
              <a:t>、そのまま</a:t>
            </a:r>
            <a:r>
              <a:rPr lang="en-US" altLang="ja-JP" sz="2000" dirty="0" smtClean="0"/>
              <a:t>UML</a:t>
            </a:r>
            <a:r>
              <a:rPr lang="ja-JP" altLang="en-US" sz="2000" dirty="0" smtClean="0"/>
              <a:t>の各図の中で利用します。</a:t>
            </a:r>
            <a:endParaRPr lang="en-US" altLang="ja-JP" sz="2000" dirty="0" smtClean="0"/>
          </a:p>
          <a:p>
            <a:r>
              <a:rPr lang="en-US" altLang="ja-JP" sz="2000" dirty="0" err="1" smtClean="0"/>
              <a:t>astah</a:t>
            </a:r>
            <a:r>
              <a:rPr lang="ja-JP" altLang="en-US" sz="2000" dirty="0" smtClean="0"/>
              <a:t>でも、ユースケース図を含む様々な図にドラッグ＆ドロップし利用できます。</a:t>
            </a:r>
            <a:endParaRPr kumimoji="1" lang="ja-JP" altLang="en-US" sz="2000" dirty="0"/>
          </a:p>
        </p:txBody>
      </p:sp>
      <p:pic>
        <p:nvPicPr>
          <p:cNvPr id="3" name="図 2"/>
          <p:cNvPicPr>
            <a:picLocks noChangeAspect="1"/>
          </p:cNvPicPr>
          <p:nvPr/>
        </p:nvPicPr>
        <p:blipFill>
          <a:blip r:embed="rId2"/>
          <a:stretch>
            <a:fillRect/>
          </a:stretch>
        </p:blipFill>
        <p:spPr>
          <a:xfrm>
            <a:off x="669145" y="2378658"/>
            <a:ext cx="4435042" cy="2884850"/>
          </a:xfrm>
          <a:prstGeom prst="rect">
            <a:avLst/>
          </a:prstGeom>
        </p:spPr>
      </p:pic>
      <p:pic>
        <p:nvPicPr>
          <p:cNvPr id="11" name="図 10"/>
          <p:cNvPicPr>
            <a:picLocks noChangeAspect="1"/>
          </p:cNvPicPr>
          <p:nvPr/>
        </p:nvPicPr>
        <p:blipFill>
          <a:blip r:embed="rId3"/>
          <a:stretch>
            <a:fillRect/>
          </a:stretch>
        </p:blipFill>
        <p:spPr>
          <a:xfrm>
            <a:off x="6366048" y="1916832"/>
            <a:ext cx="1828800" cy="1333500"/>
          </a:xfrm>
          <a:prstGeom prst="rect">
            <a:avLst/>
          </a:prstGeom>
        </p:spPr>
      </p:pic>
      <p:pic>
        <p:nvPicPr>
          <p:cNvPr id="12" name="図 11"/>
          <p:cNvPicPr>
            <a:picLocks noChangeAspect="1"/>
          </p:cNvPicPr>
          <p:nvPr/>
        </p:nvPicPr>
        <p:blipFill>
          <a:blip r:embed="rId4"/>
          <a:stretch>
            <a:fillRect/>
          </a:stretch>
        </p:blipFill>
        <p:spPr>
          <a:xfrm>
            <a:off x="6516216" y="3338205"/>
            <a:ext cx="1869717" cy="1951722"/>
          </a:xfrm>
          <a:prstGeom prst="rect">
            <a:avLst/>
          </a:prstGeom>
        </p:spPr>
      </p:pic>
      <p:sp>
        <p:nvSpPr>
          <p:cNvPr id="13" name="テキスト ボックス 12"/>
          <p:cNvSpPr txBox="1"/>
          <p:nvPr/>
        </p:nvSpPr>
        <p:spPr>
          <a:xfrm>
            <a:off x="6681915" y="2958852"/>
            <a:ext cx="2149948"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kumimoji="1" lang="ja-JP" altLang="en-US" dirty="0" smtClean="0"/>
              <a:t>適当な名前をつける</a:t>
            </a:r>
            <a:endParaRPr kumimoji="1" lang="ja-JP" altLang="en-US" dirty="0"/>
          </a:p>
        </p:txBody>
      </p:sp>
      <p:sp>
        <p:nvSpPr>
          <p:cNvPr id="14" name="テキスト ボックス 13"/>
          <p:cNvSpPr txBox="1"/>
          <p:nvPr/>
        </p:nvSpPr>
        <p:spPr>
          <a:xfrm>
            <a:off x="6366048" y="4798500"/>
            <a:ext cx="2417650"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kumimoji="1" lang="ja-JP" altLang="en-US" dirty="0" smtClean="0"/>
              <a:t>図にドラッグ＆ドロップ</a:t>
            </a:r>
            <a:endParaRPr kumimoji="1" lang="ja-JP" altLang="en-US" dirty="0"/>
          </a:p>
        </p:txBody>
      </p:sp>
      <p:sp>
        <p:nvSpPr>
          <p:cNvPr id="15" name="右矢印 14"/>
          <p:cNvSpPr/>
          <p:nvPr/>
        </p:nvSpPr>
        <p:spPr>
          <a:xfrm>
            <a:off x="5501952" y="1732327"/>
            <a:ext cx="720080" cy="646331"/>
          </a:xfrm>
          <a:prstGeom prst="rightArrow">
            <a:avLst>
              <a:gd name="adj1" fmla="val 50000"/>
              <a:gd name="adj2" fmla="val 465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右矢印 15"/>
          <p:cNvSpPr/>
          <p:nvPr/>
        </p:nvSpPr>
        <p:spPr>
          <a:xfrm rot="5400000">
            <a:off x="7319237" y="3272185"/>
            <a:ext cx="568754" cy="646331"/>
          </a:xfrm>
          <a:prstGeom prst="rightArrow">
            <a:avLst>
              <a:gd name="adj1" fmla="val 50000"/>
              <a:gd name="adj2" fmla="val 465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p:cNvSpPr txBox="1"/>
          <p:nvPr/>
        </p:nvSpPr>
        <p:spPr>
          <a:xfrm>
            <a:off x="550280" y="788805"/>
            <a:ext cx="8081058" cy="707886"/>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000" dirty="0" smtClean="0"/>
              <a:t>オブジェクト指向では、現実世界をモデル化します。</a:t>
            </a:r>
            <a:endParaRPr kumimoji="1" lang="en-US" altLang="ja-JP" sz="2000" dirty="0" smtClean="0"/>
          </a:p>
          <a:p>
            <a:pPr marL="342900" indent="-342900">
              <a:buFont typeface="Arial" panose="020B0604020202020204" pitchFamily="34" charset="0"/>
              <a:buChar char="•"/>
            </a:pPr>
            <a:r>
              <a:rPr kumimoji="1" lang="ja-JP" altLang="en-US" sz="2000" dirty="0" smtClean="0"/>
              <a:t>モデルとは、設計者が作る仮想世界に存在する「部品」ということです。</a:t>
            </a:r>
            <a:endParaRPr kumimoji="1" lang="ja-JP" altLang="en-US" sz="2000" dirty="0"/>
          </a:p>
        </p:txBody>
      </p:sp>
    </p:spTree>
    <p:extLst>
      <p:ext uri="{BB962C8B-B14F-4D97-AF65-F5344CB8AC3E}">
        <p14:creationId xmlns:p14="http://schemas.microsoft.com/office/powerpoint/2010/main" val="7136762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523926" y="81744"/>
            <a:ext cx="4070345" cy="646331"/>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kumimoji="1" lang="ja-JP" altLang="en-US" sz="3600" dirty="0" smtClean="0"/>
              <a:t>リンク（関連）の記入</a:t>
            </a:r>
            <a:endParaRPr kumimoji="1" lang="ja-JP" altLang="en-US" sz="3600" dirty="0"/>
          </a:p>
        </p:txBody>
      </p:sp>
      <p:pic>
        <p:nvPicPr>
          <p:cNvPr id="3" name="図 2"/>
          <p:cNvPicPr>
            <a:picLocks noChangeAspect="1"/>
          </p:cNvPicPr>
          <p:nvPr/>
        </p:nvPicPr>
        <p:blipFill>
          <a:blip r:embed="rId2"/>
          <a:stretch>
            <a:fillRect/>
          </a:stretch>
        </p:blipFill>
        <p:spPr>
          <a:xfrm>
            <a:off x="2530672" y="1786270"/>
            <a:ext cx="4075481" cy="1349841"/>
          </a:xfrm>
          <a:prstGeom prst="rect">
            <a:avLst/>
          </a:prstGeom>
        </p:spPr>
      </p:pic>
      <p:pic>
        <p:nvPicPr>
          <p:cNvPr id="10" name="図 9"/>
          <p:cNvPicPr>
            <a:picLocks noChangeAspect="1"/>
          </p:cNvPicPr>
          <p:nvPr/>
        </p:nvPicPr>
        <p:blipFill>
          <a:blip r:embed="rId3"/>
          <a:stretch>
            <a:fillRect/>
          </a:stretch>
        </p:blipFill>
        <p:spPr>
          <a:xfrm>
            <a:off x="2461530" y="3486383"/>
            <a:ext cx="4790173" cy="1864439"/>
          </a:xfrm>
          <a:prstGeom prst="rect">
            <a:avLst/>
          </a:prstGeom>
        </p:spPr>
      </p:pic>
      <p:pic>
        <p:nvPicPr>
          <p:cNvPr id="11" name="図 10"/>
          <p:cNvPicPr>
            <a:picLocks noChangeAspect="1"/>
          </p:cNvPicPr>
          <p:nvPr/>
        </p:nvPicPr>
        <p:blipFill>
          <a:blip r:embed="rId4"/>
          <a:stretch>
            <a:fillRect/>
          </a:stretch>
        </p:blipFill>
        <p:spPr>
          <a:xfrm>
            <a:off x="2461530" y="5350822"/>
            <a:ext cx="4348747" cy="1422232"/>
          </a:xfrm>
          <a:prstGeom prst="rect">
            <a:avLst/>
          </a:prstGeom>
        </p:spPr>
      </p:pic>
      <p:sp>
        <p:nvSpPr>
          <p:cNvPr id="13" name="正方形/長方形 12"/>
          <p:cNvSpPr/>
          <p:nvPr/>
        </p:nvSpPr>
        <p:spPr>
          <a:xfrm>
            <a:off x="0" y="779092"/>
            <a:ext cx="9144000" cy="707886"/>
          </a:xfrm>
          <a:prstGeom prst="rect">
            <a:avLst/>
          </a:prstGeom>
        </p:spPr>
        <p:txBody>
          <a:bodyPr wrap="square">
            <a:spAutoFit/>
          </a:bodyPr>
          <a:lstStyle/>
          <a:p>
            <a:pPr marL="342900" indent="-342900">
              <a:buFont typeface="Arial" panose="020B0604020202020204" pitchFamily="34" charset="0"/>
              <a:buChar char="•"/>
            </a:pPr>
            <a:r>
              <a:rPr lang="ja-JP" altLang="en-US" sz="2000" dirty="0" smtClean="0"/>
              <a:t>ユースケース図内のモデルで、</a:t>
            </a:r>
            <a:r>
              <a:rPr lang="ja-JP" altLang="en-US" sz="2000" dirty="0" smtClean="0">
                <a:solidFill>
                  <a:srgbClr val="FF0000"/>
                </a:solidFill>
              </a:rPr>
              <a:t>何ら</a:t>
            </a:r>
            <a:r>
              <a:rPr lang="ja-JP" altLang="en-US" sz="2000" dirty="0">
                <a:solidFill>
                  <a:srgbClr val="FF0000"/>
                </a:solidFill>
              </a:rPr>
              <a:t>かの関わり</a:t>
            </a:r>
            <a:r>
              <a:rPr lang="ja-JP" altLang="en-US" sz="2000" dirty="0"/>
              <a:t>を</a:t>
            </a:r>
            <a:r>
              <a:rPr lang="ja-JP" altLang="en-US" sz="2000" dirty="0" smtClean="0"/>
              <a:t>もつモデル同士を線</a:t>
            </a:r>
            <a:r>
              <a:rPr lang="ja-JP" altLang="en-US" sz="2000" dirty="0"/>
              <a:t>で</a:t>
            </a:r>
            <a:r>
              <a:rPr lang="ja-JP" altLang="en-US" sz="2000" dirty="0" smtClean="0"/>
              <a:t>結びます。</a:t>
            </a:r>
            <a:endParaRPr lang="en-US" altLang="ja-JP" sz="2000" dirty="0" smtClean="0"/>
          </a:p>
          <a:p>
            <a:pPr marL="342900" indent="-342900">
              <a:buFont typeface="Arial" panose="020B0604020202020204" pitchFamily="34" charset="0"/>
              <a:buChar char="•"/>
            </a:pPr>
            <a:r>
              <a:rPr lang="ja-JP" altLang="en-US" sz="2000" dirty="0" smtClean="0"/>
              <a:t>これ</a:t>
            </a:r>
            <a:r>
              <a:rPr lang="ja-JP" altLang="en-US" sz="2000" dirty="0"/>
              <a:t>を</a:t>
            </a:r>
            <a:r>
              <a:rPr lang="ja-JP" altLang="en-US" sz="2000" dirty="0" smtClean="0">
                <a:solidFill>
                  <a:srgbClr val="FF0000"/>
                </a:solidFill>
              </a:rPr>
              <a:t>リンク（関連）</a:t>
            </a:r>
            <a:r>
              <a:rPr lang="ja-JP" altLang="en-US" sz="2000" dirty="0" smtClean="0"/>
              <a:t>といいます。</a:t>
            </a:r>
            <a:endParaRPr lang="ja-JP" altLang="en-US" sz="2000" dirty="0"/>
          </a:p>
        </p:txBody>
      </p:sp>
      <p:pic>
        <p:nvPicPr>
          <p:cNvPr id="15" name="図 14"/>
          <p:cNvPicPr>
            <a:picLocks noChangeAspect="1"/>
          </p:cNvPicPr>
          <p:nvPr/>
        </p:nvPicPr>
        <p:blipFill>
          <a:blip r:embed="rId5"/>
          <a:stretch>
            <a:fillRect/>
          </a:stretch>
        </p:blipFill>
        <p:spPr>
          <a:xfrm>
            <a:off x="6106114" y="2120393"/>
            <a:ext cx="1707795" cy="1445057"/>
          </a:xfrm>
          <a:prstGeom prst="rect">
            <a:avLst/>
          </a:prstGeom>
        </p:spPr>
      </p:pic>
      <p:sp>
        <p:nvSpPr>
          <p:cNvPr id="16" name="テキスト ボックス 15"/>
          <p:cNvSpPr txBox="1"/>
          <p:nvPr/>
        </p:nvSpPr>
        <p:spPr>
          <a:xfrm>
            <a:off x="7312515" y="3544354"/>
            <a:ext cx="1630276" cy="2031325"/>
          </a:xfrm>
          <a:prstGeom prst="rect">
            <a:avLst/>
          </a:prstGeom>
          <a:noFill/>
        </p:spPr>
        <p:txBody>
          <a:bodyPr wrap="square" rtlCol="0">
            <a:spAutoFit/>
          </a:bodyPr>
          <a:lstStyle/>
          <a:p>
            <a:r>
              <a:rPr lang="ja-JP" altLang="en-US" dirty="0" smtClean="0"/>
              <a:t>モデルにより、矢印の種類を選択します。</a:t>
            </a:r>
            <a:endParaRPr lang="en-US" altLang="ja-JP" dirty="0" smtClean="0"/>
          </a:p>
          <a:p>
            <a:r>
              <a:rPr kumimoji="1" lang="ja-JP" altLang="en-US" dirty="0" smtClean="0"/>
              <a:t>（各矢印の意味は後述</a:t>
            </a:r>
            <a:r>
              <a:rPr kumimoji="1" lang="ja-JP" altLang="en-US" dirty="0" smtClean="0"/>
              <a:t>）</a:t>
            </a:r>
            <a:endParaRPr kumimoji="1" lang="en-US" altLang="ja-JP" dirty="0" smtClean="0"/>
          </a:p>
          <a:p>
            <a:r>
              <a:rPr lang="ja-JP" altLang="en-US" dirty="0" smtClean="0"/>
              <a:t>今回は、黒い矢印を選ぶ。</a:t>
            </a:r>
            <a:endParaRPr kumimoji="1" lang="ja-JP" altLang="en-US" dirty="0"/>
          </a:p>
        </p:txBody>
      </p:sp>
      <p:sp>
        <p:nvSpPr>
          <p:cNvPr id="9" name="テキスト ボックス 8"/>
          <p:cNvSpPr txBox="1"/>
          <p:nvPr/>
        </p:nvSpPr>
        <p:spPr>
          <a:xfrm>
            <a:off x="436814" y="5087163"/>
            <a:ext cx="5442516" cy="369332"/>
          </a:xfrm>
          <a:prstGeom prst="rect">
            <a:avLst/>
          </a:prstGeom>
          <a:noFill/>
        </p:spPr>
        <p:txBody>
          <a:bodyPr wrap="none" rtlCol="0">
            <a:spAutoFit/>
          </a:bodyPr>
          <a:lstStyle/>
          <a:p>
            <a:r>
              <a:rPr kumimoji="1" lang="ja-JP" altLang="en-US" dirty="0" smtClean="0"/>
              <a:t>他のモデル</a:t>
            </a:r>
            <a:r>
              <a:rPr lang="ja-JP" altLang="en-US" dirty="0" smtClean="0"/>
              <a:t>をクリック＝リンク（黒い矢印）が確定される</a:t>
            </a:r>
            <a:endParaRPr kumimoji="1" lang="ja-JP" altLang="en-US" dirty="0"/>
          </a:p>
        </p:txBody>
      </p:sp>
      <p:sp>
        <p:nvSpPr>
          <p:cNvPr id="8" name="テキスト ボックス 7"/>
          <p:cNvSpPr txBox="1"/>
          <p:nvPr/>
        </p:nvSpPr>
        <p:spPr>
          <a:xfrm>
            <a:off x="436814" y="1549884"/>
            <a:ext cx="7492757" cy="369332"/>
          </a:xfrm>
          <a:prstGeom prst="rect">
            <a:avLst/>
          </a:prstGeom>
          <a:noFill/>
        </p:spPr>
        <p:txBody>
          <a:bodyPr wrap="none" rtlCol="0">
            <a:spAutoFit/>
          </a:bodyPr>
          <a:lstStyle/>
          <a:p>
            <a:r>
              <a:rPr lang="ja-JP" altLang="en-US" dirty="0" smtClean="0"/>
              <a:t>マウスカーソルでモデル</a:t>
            </a:r>
            <a:r>
              <a:rPr kumimoji="1" lang="ja-JP" altLang="en-US" dirty="0" smtClean="0"/>
              <a:t>をポイントし、端に表示される「</a:t>
            </a:r>
            <a:r>
              <a:rPr kumimoji="1" lang="ja-JP" altLang="en-US" dirty="0" smtClean="0"/>
              <a:t>→</a:t>
            </a:r>
            <a:r>
              <a:rPr lang="ja-JP" altLang="en-US" dirty="0"/>
              <a:t>▼</a:t>
            </a:r>
            <a:r>
              <a:rPr kumimoji="1" lang="ja-JP" altLang="en-US" dirty="0" smtClean="0"/>
              <a:t>」</a:t>
            </a:r>
            <a:r>
              <a:rPr kumimoji="1" lang="ja-JP" altLang="en-US" dirty="0" smtClean="0"/>
              <a:t>ボタンをクリック</a:t>
            </a:r>
            <a:endParaRPr kumimoji="1" lang="ja-JP" altLang="en-US" dirty="0"/>
          </a:p>
        </p:txBody>
      </p:sp>
      <p:sp>
        <p:nvSpPr>
          <p:cNvPr id="12" name="テキスト ボックス 11"/>
          <p:cNvSpPr txBox="1"/>
          <p:nvPr/>
        </p:nvSpPr>
        <p:spPr>
          <a:xfrm>
            <a:off x="405967" y="3438030"/>
            <a:ext cx="6481261" cy="369332"/>
          </a:xfrm>
          <a:prstGeom prst="rect">
            <a:avLst/>
          </a:prstGeom>
          <a:noFill/>
        </p:spPr>
        <p:txBody>
          <a:bodyPr wrap="none" rtlCol="0">
            <a:spAutoFit/>
          </a:bodyPr>
          <a:lstStyle/>
          <a:p>
            <a:r>
              <a:rPr lang="ja-JP" altLang="en-US" dirty="0"/>
              <a:t>他</a:t>
            </a:r>
            <a:r>
              <a:rPr lang="ja-JP" altLang="en-US" dirty="0" smtClean="0"/>
              <a:t>のモデルまでマウスカーソルを持っていくと、赤い矢印が伸びる</a:t>
            </a:r>
            <a:endParaRPr kumimoji="1" lang="ja-JP" altLang="en-US" dirty="0"/>
          </a:p>
        </p:txBody>
      </p:sp>
      <p:sp>
        <p:nvSpPr>
          <p:cNvPr id="2" name="楕円 1"/>
          <p:cNvSpPr/>
          <p:nvPr/>
        </p:nvSpPr>
        <p:spPr>
          <a:xfrm>
            <a:off x="6810277" y="2348880"/>
            <a:ext cx="441426" cy="432048"/>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5" name="正方形/長方形 4"/>
          <p:cNvSpPr/>
          <p:nvPr/>
        </p:nvSpPr>
        <p:spPr>
          <a:xfrm>
            <a:off x="3281902" y="2261000"/>
            <a:ext cx="623889" cy="369332"/>
          </a:xfrm>
          <a:prstGeom prst="rect">
            <a:avLst/>
          </a:prstGeom>
          <a:solidFill>
            <a:schemeClr val="bg1"/>
          </a:solidFill>
        </p:spPr>
        <p:txBody>
          <a:bodyPr wrap="none">
            <a:spAutoFit/>
          </a:bodyPr>
          <a:lstStyle/>
          <a:p>
            <a:r>
              <a:rPr lang="ja-JP" altLang="en-US" dirty="0" smtClean="0"/>
              <a:t>→▼</a:t>
            </a:r>
            <a:endParaRPr lang="ja-JP" altLang="en-US" dirty="0"/>
          </a:p>
        </p:txBody>
      </p:sp>
    </p:spTree>
    <p:extLst>
      <p:ext uri="{BB962C8B-B14F-4D97-AF65-F5344CB8AC3E}">
        <p14:creationId xmlns:p14="http://schemas.microsoft.com/office/powerpoint/2010/main" val="4167514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p:cNvGrpSpPr/>
          <p:nvPr/>
        </p:nvGrpSpPr>
        <p:grpSpPr>
          <a:xfrm>
            <a:off x="1691680" y="1160718"/>
            <a:ext cx="6308304" cy="3427224"/>
            <a:chOff x="683735" y="1417638"/>
            <a:chExt cx="8698308" cy="4430474"/>
          </a:xfrm>
        </p:grpSpPr>
        <p:pic>
          <p:nvPicPr>
            <p:cNvPr id="12" name="図 11"/>
            <p:cNvPicPr>
              <a:picLocks noChangeAspect="1"/>
            </p:cNvPicPr>
            <p:nvPr/>
          </p:nvPicPr>
          <p:blipFill>
            <a:blip r:embed="rId2"/>
            <a:stretch>
              <a:fillRect/>
            </a:stretch>
          </p:blipFill>
          <p:spPr>
            <a:xfrm>
              <a:off x="1259632" y="1417638"/>
              <a:ext cx="5851946" cy="4430474"/>
            </a:xfrm>
            <a:prstGeom prst="rect">
              <a:avLst/>
            </a:prstGeom>
          </p:spPr>
        </p:pic>
        <p:sp>
          <p:nvSpPr>
            <p:cNvPr id="2" name="テキスト ボックス 1"/>
            <p:cNvSpPr txBox="1"/>
            <p:nvPr/>
          </p:nvSpPr>
          <p:spPr>
            <a:xfrm>
              <a:off x="6397659" y="1654213"/>
              <a:ext cx="2984384" cy="437659"/>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ja-JP" altLang="en-US" sz="1600" dirty="0"/>
                <a:t>サブジェクト</a:t>
              </a:r>
              <a:r>
                <a:rPr kumimoji="1" lang="ja-JP" altLang="en-US" sz="1600" dirty="0" smtClean="0"/>
                <a:t>（システム）</a:t>
              </a:r>
              <a:endParaRPr kumimoji="1" lang="ja-JP" altLang="en-US" sz="1600" dirty="0"/>
            </a:p>
          </p:txBody>
        </p:sp>
        <p:sp>
          <p:nvSpPr>
            <p:cNvPr id="6" name="テキスト ボックス 5"/>
            <p:cNvSpPr txBox="1"/>
            <p:nvPr/>
          </p:nvSpPr>
          <p:spPr>
            <a:xfrm>
              <a:off x="683735" y="2016710"/>
              <a:ext cx="1224964" cy="437659"/>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sz="1600" dirty="0" smtClean="0"/>
                <a:t>アクター</a:t>
              </a:r>
              <a:endParaRPr kumimoji="1" lang="ja-JP" altLang="en-US" sz="1600" dirty="0"/>
            </a:p>
          </p:txBody>
        </p:sp>
        <p:sp>
          <p:nvSpPr>
            <p:cNvPr id="7" name="テキスト ボックス 6"/>
            <p:cNvSpPr txBox="1"/>
            <p:nvPr/>
          </p:nvSpPr>
          <p:spPr>
            <a:xfrm>
              <a:off x="6518444" y="2523673"/>
              <a:ext cx="1846065" cy="437659"/>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sz="1600" dirty="0" smtClean="0"/>
                <a:t>ユースケース</a:t>
              </a:r>
              <a:endParaRPr kumimoji="1" lang="ja-JP" altLang="en-US" sz="1600" dirty="0"/>
            </a:p>
          </p:txBody>
        </p:sp>
        <p:cxnSp>
          <p:nvCxnSpPr>
            <p:cNvPr id="5" name="直線矢印コネクタ 4"/>
            <p:cNvCxnSpPr>
              <a:stCxn id="2" idx="1"/>
            </p:cNvCxnSpPr>
            <p:nvPr/>
          </p:nvCxnSpPr>
          <p:spPr>
            <a:xfrm flipH="1">
              <a:off x="5972415" y="1873042"/>
              <a:ext cx="425244" cy="15050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直線矢印コネクタ 18"/>
            <p:cNvCxnSpPr/>
            <p:nvPr/>
          </p:nvCxnSpPr>
          <p:spPr>
            <a:xfrm>
              <a:off x="1650210" y="2232387"/>
              <a:ext cx="457279" cy="2912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flipH="1" flipV="1">
              <a:off x="3443717" y="4364385"/>
              <a:ext cx="72008" cy="78997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5" name="テキスト ボックス 24"/>
            <p:cNvSpPr txBox="1"/>
            <p:nvPr/>
          </p:nvSpPr>
          <p:spPr>
            <a:xfrm>
              <a:off x="2122112" y="5132134"/>
              <a:ext cx="2639573" cy="437659"/>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sz="1600" dirty="0" smtClean="0"/>
                <a:t>アクターが利用可能</a:t>
              </a:r>
              <a:endParaRPr kumimoji="1" lang="ja-JP" altLang="en-US" sz="1600" dirty="0"/>
            </a:p>
          </p:txBody>
        </p:sp>
        <p:cxnSp>
          <p:nvCxnSpPr>
            <p:cNvPr id="13" name="直線矢印コネクタ 12"/>
            <p:cNvCxnSpPr/>
            <p:nvPr/>
          </p:nvCxnSpPr>
          <p:spPr>
            <a:xfrm flipH="1" flipV="1">
              <a:off x="5027893" y="4048325"/>
              <a:ext cx="792088" cy="110603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4" name="テキスト ボックス 13"/>
            <p:cNvSpPr txBox="1"/>
            <p:nvPr/>
          </p:nvSpPr>
          <p:spPr>
            <a:xfrm>
              <a:off x="5560310" y="5063282"/>
              <a:ext cx="3609905" cy="755956"/>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ja-JP" altLang="en-US" sz="1600" dirty="0" smtClean="0"/>
                <a:t>矢印の先が矢印の元を包含</a:t>
              </a:r>
              <a:endParaRPr lang="en-US" altLang="ja-JP" sz="1600" dirty="0" smtClean="0"/>
            </a:p>
            <a:p>
              <a:r>
                <a:rPr kumimoji="1" lang="ja-JP" altLang="en-US" sz="1600" dirty="0" smtClean="0"/>
                <a:t>（機能を含む）</a:t>
              </a:r>
              <a:endParaRPr kumimoji="1" lang="ja-JP" altLang="en-US" sz="1600" dirty="0"/>
            </a:p>
          </p:txBody>
        </p:sp>
        <p:cxnSp>
          <p:nvCxnSpPr>
            <p:cNvPr id="16" name="直線矢印コネクタ 15"/>
            <p:cNvCxnSpPr>
              <a:stCxn id="7" idx="1"/>
            </p:cNvCxnSpPr>
            <p:nvPr/>
          </p:nvCxnSpPr>
          <p:spPr>
            <a:xfrm flipH="1">
              <a:off x="5675967" y="2742502"/>
              <a:ext cx="842476" cy="72493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15" name="テキスト ボックス 14"/>
          <p:cNvSpPr txBox="1"/>
          <p:nvPr/>
        </p:nvSpPr>
        <p:spPr>
          <a:xfrm>
            <a:off x="63103" y="4809864"/>
            <a:ext cx="8948256" cy="1631216"/>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marL="342900" indent="-342900">
              <a:buFont typeface="Arial" panose="020B0604020202020204" pitchFamily="34" charset="0"/>
              <a:buChar char="•"/>
            </a:pPr>
            <a:r>
              <a:rPr lang="en-US" altLang="ja-JP" sz="2000" dirty="0" smtClean="0"/>
              <a:t>『</a:t>
            </a:r>
            <a:r>
              <a:rPr lang="ja-JP" altLang="en-US" sz="2000" dirty="0" smtClean="0"/>
              <a:t>ユースケース図</a:t>
            </a:r>
            <a:r>
              <a:rPr lang="en-US" altLang="ja-JP" sz="2000" dirty="0" smtClean="0"/>
              <a:t>』</a:t>
            </a:r>
            <a:r>
              <a:rPr lang="ja-JP" altLang="en-US" sz="2000" dirty="0" smtClean="0"/>
              <a:t>とは、</a:t>
            </a:r>
            <a:r>
              <a:rPr lang="en-US" altLang="ja-JP" sz="2000" dirty="0" smtClean="0"/>
              <a:t>『</a:t>
            </a:r>
            <a:r>
              <a:rPr lang="ja-JP" altLang="en-US" sz="2000" dirty="0" smtClean="0"/>
              <a:t>システムが何のために必要なのか</a:t>
            </a:r>
            <a:r>
              <a:rPr lang="en-US" altLang="ja-JP" sz="2000" dirty="0" smtClean="0"/>
              <a:t>』</a:t>
            </a:r>
            <a:r>
              <a:rPr lang="ja-JP" altLang="en-US" sz="2000" dirty="0" smtClean="0"/>
              <a:t>を表す図</a:t>
            </a:r>
            <a:r>
              <a:rPr lang="ja-JP" altLang="en-US" sz="2000" dirty="0"/>
              <a:t>です</a:t>
            </a:r>
            <a:r>
              <a:rPr lang="ja-JP" altLang="en-US" sz="2000" dirty="0" smtClean="0"/>
              <a:t>。</a:t>
            </a:r>
            <a:endParaRPr lang="en-US" altLang="ja-JP" sz="2000" dirty="0" smtClean="0"/>
          </a:p>
          <a:p>
            <a:pPr marL="342900" indent="-342900">
              <a:buFont typeface="Arial" panose="020B0604020202020204" pitchFamily="34" charset="0"/>
              <a:buChar char="•"/>
            </a:pPr>
            <a:r>
              <a:rPr lang="ja-JP" altLang="en-US" sz="2000" dirty="0" smtClean="0"/>
              <a:t>システムの利用者・管理者などの</a:t>
            </a:r>
            <a:r>
              <a:rPr kumimoji="1" lang="ja-JP" altLang="en-US" sz="2000" dirty="0" smtClean="0"/>
              <a:t>登場人物（アクター）</a:t>
            </a:r>
            <a:r>
              <a:rPr lang="ja-JP" altLang="en-US" sz="2000" dirty="0"/>
              <a:t>と</a:t>
            </a:r>
            <a:r>
              <a:rPr lang="ja-JP" altLang="en-US" sz="2000" dirty="0" smtClean="0"/>
              <a:t>、</a:t>
            </a:r>
            <a:r>
              <a:rPr kumimoji="1" lang="ja-JP" altLang="en-US" sz="2000" dirty="0" smtClean="0"/>
              <a:t>システムの中に存在する機能（ユースケース）</a:t>
            </a:r>
            <a:r>
              <a:rPr lang="ja-JP" altLang="en-US" sz="2000" dirty="0"/>
              <a:t>に</a:t>
            </a:r>
            <a:r>
              <a:rPr lang="ja-JP" altLang="en-US" sz="2000" dirty="0" smtClean="0"/>
              <a:t>より、</a:t>
            </a:r>
            <a:r>
              <a:rPr kumimoji="1" lang="ja-JP" altLang="en-US" sz="2000" dirty="0" smtClean="0"/>
              <a:t>ユーザの要求と、それを実現するためのシステムの振る舞い（機能）を</a:t>
            </a:r>
            <a:r>
              <a:rPr lang="ja-JP" altLang="en-US" sz="2000" dirty="0" smtClean="0"/>
              <a:t>説明しています。</a:t>
            </a:r>
            <a:endParaRPr lang="en-US" altLang="ja-JP" sz="2000" dirty="0" smtClean="0"/>
          </a:p>
          <a:p>
            <a:pPr marL="342900" indent="-342900">
              <a:buFont typeface="Arial" panose="020B0604020202020204" pitchFamily="34" charset="0"/>
              <a:buChar char="•"/>
            </a:pPr>
            <a:r>
              <a:rPr kumimoji="1" lang="en-US" altLang="ja-JP" sz="2000" dirty="0" smtClean="0"/>
              <a:t>『</a:t>
            </a:r>
            <a:r>
              <a:rPr kumimoji="1" lang="ja-JP" altLang="en-US" sz="2000" dirty="0" smtClean="0"/>
              <a:t>リンク</a:t>
            </a:r>
            <a:r>
              <a:rPr kumimoji="1" lang="en-US" altLang="ja-JP" sz="2000" dirty="0" smtClean="0"/>
              <a:t>(</a:t>
            </a:r>
            <a:r>
              <a:rPr kumimoji="1" lang="ja-JP" altLang="en-US" sz="2000" dirty="0" smtClean="0"/>
              <a:t>関連</a:t>
            </a:r>
            <a:r>
              <a:rPr kumimoji="1" lang="en-US" altLang="ja-JP" sz="2000" dirty="0" smtClean="0"/>
              <a:t>)』</a:t>
            </a:r>
            <a:r>
              <a:rPr kumimoji="1" lang="ja-JP" altLang="en-US" sz="2000" dirty="0" smtClean="0"/>
              <a:t>とは、各</a:t>
            </a:r>
            <a:r>
              <a:rPr kumimoji="1" lang="en-US" altLang="ja-JP" sz="2000" dirty="0" smtClean="0"/>
              <a:t>『</a:t>
            </a:r>
            <a:r>
              <a:rPr kumimoji="1" lang="ja-JP" altLang="en-US" sz="2000" dirty="0" smtClean="0"/>
              <a:t>モデル</a:t>
            </a:r>
            <a:r>
              <a:rPr kumimoji="1" lang="en-US" altLang="ja-JP" sz="2000" dirty="0" smtClean="0"/>
              <a:t>』</a:t>
            </a:r>
            <a:r>
              <a:rPr kumimoji="1" lang="ja-JP" altLang="en-US" sz="2000" dirty="0" smtClean="0"/>
              <a:t>同士に</a:t>
            </a:r>
            <a:r>
              <a:rPr kumimoji="1" lang="en-US" altLang="ja-JP" sz="2000" dirty="0" smtClean="0"/>
              <a:t>『</a:t>
            </a:r>
            <a:r>
              <a:rPr kumimoji="1" lang="ja-JP" altLang="en-US" sz="2000" dirty="0" smtClean="0"/>
              <a:t>何か関連がある</a:t>
            </a:r>
            <a:r>
              <a:rPr kumimoji="1" lang="en-US" altLang="ja-JP" sz="2000" dirty="0" smtClean="0"/>
              <a:t>』</a:t>
            </a:r>
            <a:r>
              <a:rPr kumimoji="1" lang="ja-JP" altLang="en-US" sz="2000" dirty="0" smtClean="0"/>
              <a:t>ことを示す記号です。</a:t>
            </a:r>
            <a:endParaRPr kumimoji="1" lang="ja-JP" altLang="en-US" sz="2000" dirty="0"/>
          </a:p>
        </p:txBody>
      </p:sp>
      <p:sp>
        <p:nvSpPr>
          <p:cNvPr id="22530" name="タイトル 1"/>
          <p:cNvSpPr>
            <a:spLocks noGrp="1"/>
          </p:cNvSpPr>
          <p:nvPr>
            <p:ph type="title"/>
          </p:nvPr>
        </p:nvSpPr>
        <p:spPr>
          <a:xfrm>
            <a:off x="63102" y="17718"/>
            <a:ext cx="9080897" cy="1143000"/>
          </a:xfrm>
        </p:spPr>
        <p:txBody>
          <a:bodyPr>
            <a:normAutofit fontScale="90000"/>
          </a:bodyPr>
          <a:lstStyle/>
          <a:p>
            <a:r>
              <a:rPr lang="ja-JP" altLang="en-US" dirty="0" smtClean="0"/>
              <a:t>ユースケース図・モデル・関連</a:t>
            </a:r>
            <a:r>
              <a:rPr lang="en-US" altLang="ja-JP" dirty="0" smtClean="0"/>
              <a:t/>
            </a:r>
            <a:br>
              <a:rPr lang="en-US" altLang="ja-JP" dirty="0" smtClean="0"/>
            </a:br>
            <a:r>
              <a:rPr lang="ja-JP" altLang="en-US" dirty="0" smtClean="0"/>
              <a:t>まとめ</a:t>
            </a:r>
          </a:p>
        </p:txBody>
      </p:sp>
    </p:spTree>
    <p:extLst>
      <p:ext uri="{BB962C8B-B14F-4D97-AF65-F5344CB8AC3E}">
        <p14:creationId xmlns:p14="http://schemas.microsoft.com/office/powerpoint/2010/main" val="21252039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角丸四角形 21"/>
          <p:cNvSpPr/>
          <p:nvPr/>
        </p:nvSpPr>
        <p:spPr>
          <a:xfrm>
            <a:off x="7668344" y="5163741"/>
            <a:ext cx="1369868" cy="15544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35849" name="Text Box 13"/>
          <p:cNvSpPr txBox="1">
            <a:spLocks noChangeArrowheads="1"/>
          </p:cNvSpPr>
          <p:nvPr/>
        </p:nvSpPr>
        <p:spPr bwMode="auto">
          <a:xfrm>
            <a:off x="298771" y="4370892"/>
            <a:ext cx="3618298" cy="2031325"/>
          </a:xfrm>
          <a:prstGeom prst="rect">
            <a:avLst/>
          </a:prstGeom>
          <a:ln/>
          <a:extLst/>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sz="1800" dirty="0"/>
              <a:t>問題点：</a:t>
            </a:r>
          </a:p>
          <a:p>
            <a:pPr eaLnBrk="1" hangingPunct="1"/>
            <a:r>
              <a:rPr lang="ja-JP" altLang="en-US" sz="1800" dirty="0"/>
              <a:t>・ある</a:t>
            </a:r>
            <a:r>
              <a:rPr lang="ja-JP" altLang="en-US" sz="1800" dirty="0" smtClean="0"/>
              <a:t>ステップの実行では</a:t>
            </a:r>
            <a:r>
              <a:rPr lang="ja-JP" altLang="en-US" sz="1800" dirty="0"/>
              <a:t>、</a:t>
            </a:r>
          </a:p>
          <a:p>
            <a:pPr eaLnBrk="1" hangingPunct="1"/>
            <a:r>
              <a:rPr lang="ja-JP" altLang="en-US" sz="1800" dirty="0"/>
              <a:t>　それ以前のステップが</a:t>
            </a:r>
          </a:p>
          <a:p>
            <a:pPr eaLnBrk="1" hangingPunct="1"/>
            <a:r>
              <a:rPr lang="ja-JP" altLang="en-US" sz="1800" dirty="0"/>
              <a:t>　完了している事を前提とする</a:t>
            </a:r>
          </a:p>
          <a:p>
            <a:pPr eaLnBrk="1" hangingPunct="1"/>
            <a:r>
              <a:rPr lang="ja-JP" altLang="en-US" sz="1800" dirty="0"/>
              <a:t>・ある</a:t>
            </a:r>
            <a:r>
              <a:rPr lang="ja-JP" altLang="en-US" sz="1800" dirty="0" smtClean="0"/>
              <a:t>ステップの実行が</a:t>
            </a:r>
            <a:r>
              <a:rPr lang="ja-JP" altLang="en-US" sz="1800" dirty="0"/>
              <a:t>、</a:t>
            </a:r>
          </a:p>
          <a:p>
            <a:pPr eaLnBrk="1" hangingPunct="1"/>
            <a:r>
              <a:rPr lang="ja-JP" altLang="en-US" sz="1800" dirty="0"/>
              <a:t>　次のステップの存在を</a:t>
            </a:r>
          </a:p>
          <a:p>
            <a:pPr eaLnBrk="1" hangingPunct="1"/>
            <a:r>
              <a:rPr lang="ja-JP" altLang="en-US" sz="1800" dirty="0"/>
              <a:t>　常には想定していない場合がある</a:t>
            </a:r>
          </a:p>
        </p:txBody>
      </p:sp>
      <p:sp>
        <p:nvSpPr>
          <p:cNvPr id="4" name="角丸四角形 3"/>
          <p:cNvSpPr/>
          <p:nvPr/>
        </p:nvSpPr>
        <p:spPr>
          <a:xfrm rot="1870281">
            <a:off x="1198676" y="3311221"/>
            <a:ext cx="6393348" cy="160181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35842" name="Rectangle 3"/>
          <p:cNvSpPr>
            <a:spLocks noGrp="1" noChangeArrowheads="1"/>
          </p:cNvSpPr>
          <p:nvPr>
            <p:ph type="title"/>
          </p:nvPr>
        </p:nvSpPr>
        <p:spPr>
          <a:xfrm>
            <a:off x="457200" y="274638"/>
            <a:ext cx="8229600" cy="944562"/>
          </a:xfrm>
        </p:spPr>
        <p:txBody>
          <a:bodyPr/>
          <a:lstStyle/>
          <a:p>
            <a:r>
              <a:rPr lang="ja-JP" altLang="en-US" dirty="0" smtClean="0"/>
              <a:t>ウォーターフォール・モデル</a:t>
            </a:r>
          </a:p>
        </p:txBody>
      </p:sp>
      <p:sp>
        <p:nvSpPr>
          <p:cNvPr id="35848" name="Line 11"/>
          <p:cNvSpPr>
            <a:spLocks noChangeShapeType="1"/>
          </p:cNvSpPr>
          <p:nvPr/>
        </p:nvSpPr>
        <p:spPr bwMode="auto">
          <a:xfrm>
            <a:off x="1977333" y="2612896"/>
            <a:ext cx="4250851" cy="2688312"/>
          </a:xfrm>
          <a:prstGeom prst="line">
            <a:avLst/>
          </a:prstGeom>
          <a:noFill/>
          <a:ln w="76200">
            <a:solidFill>
              <a:schemeClr val="bg2">
                <a:lumMod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5850" name="Line 12"/>
          <p:cNvSpPr>
            <a:spLocks noChangeShapeType="1"/>
          </p:cNvSpPr>
          <p:nvPr/>
        </p:nvSpPr>
        <p:spPr bwMode="auto">
          <a:xfrm flipH="1" flipV="1">
            <a:off x="1810951" y="2738478"/>
            <a:ext cx="4489241" cy="2838798"/>
          </a:xfrm>
          <a:prstGeom prst="line">
            <a:avLst/>
          </a:prstGeom>
          <a:noFill/>
          <a:ln w="76200">
            <a:solidFill>
              <a:schemeClr val="bg2">
                <a:lumMod val="50000"/>
              </a:schemeClr>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1" name="コンテンツ プレースホルダー 1"/>
          <p:cNvSpPr>
            <a:spLocks noGrp="1"/>
          </p:cNvSpPr>
          <p:nvPr>
            <p:ph idx="1"/>
          </p:nvPr>
        </p:nvSpPr>
        <p:spPr>
          <a:xfrm>
            <a:off x="467544" y="1212098"/>
            <a:ext cx="8496944" cy="704734"/>
          </a:xfrm>
        </p:spPr>
        <p:txBody>
          <a:bodyPr>
            <a:normAutofit lnSpcReduction="10000"/>
          </a:bodyPr>
          <a:lstStyle/>
          <a:p>
            <a:r>
              <a:rPr lang="ja-JP" altLang="en-US" sz="2200" dirty="0" smtClean="0"/>
              <a:t>業務システム開発の現場において、依然として主流の方法ですが、問題点もあります。</a:t>
            </a:r>
            <a:endParaRPr kumimoji="1" lang="ja-JP" altLang="en-US" sz="2200" dirty="0"/>
          </a:p>
        </p:txBody>
      </p:sp>
      <p:sp>
        <p:nvSpPr>
          <p:cNvPr id="12" name="コンテンツ プレースホルダー 1"/>
          <p:cNvSpPr txBox="1">
            <a:spLocks/>
          </p:cNvSpPr>
          <p:nvPr/>
        </p:nvSpPr>
        <p:spPr>
          <a:xfrm>
            <a:off x="4280052" y="1797386"/>
            <a:ext cx="4388296" cy="1150102"/>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a:lstStyle>
          <a:p>
            <a:pPr>
              <a:buFont typeface="Wingdings" panose="05000000000000000000" pitchFamily="2" charset="2"/>
              <a:buChar char="l"/>
            </a:pPr>
            <a:r>
              <a:rPr lang="ja-JP" altLang="en-US" sz="2200" dirty="0" smtClean="0"/>
              <a:t>プログラムを考慮せずに分析・設計→プログラム開発に労力</a:t>
            </a:r>
            <a:endParaRPr lang="en-US" altLang="ja-JP" sz="2200" dirty="0" smtClean="0"/>
          </a:p>
          <a:p>
            <a:pPr>
              <a:buFont typeface="Wingdings" panose="05000000000000000000" pitchFamily="2" charset="2"/>
              <a:buChar char="l"/>
            </a:pPr>
            <a:r>
              <a:rPr lang="ja-JP" altLang="en-US" sz="2200" dirty="0" smtClean="0"/>
              <a:t>開発後の保守や拡張に労力</a:t>
            </a:r>
            <a:endParaRPr lang="ja-JP" altLang="en-US" sz="2200" dirty="0"/>
          </a:p>
        </p:txBody>
      </p:sp>
      <p:sp>
        <p:nvSpPr>
          <p:cNvPr id="2" name="テキスト ボックス 1"/>
          <p:cNvSpPr txBox="1"/>
          <p:nvPr/>
        </p:nvSpPr>
        <p:spPr>
          <a:xfrm rot="1877561">
            <a:off x="1959717" y="3017839"/>
            <a:ext cx="4087979" cy="369332"/>
          </a:xfrm>
          <a:prstGeom prst="rect">
            <a:avLst/>
          </a:prstGeom>
          <a:noFill/>
        </p:spPr>
        <p:txBody>
          <a:bodyPr wrap="none" rtlCol="0">
            <a:spAutoFit/>
          </a:bodyPr>
          <a:lstStyle/>
          <a:p>
            <a:r>
              <a:rPr kumimoji="1" lang="ja-JP" altLang="en-US" dirty="0" smtClean="0"/>
              <a:t>「水は高いところから低い所に流れる！」</a:t>
            </a:r>
            <a:endParaRPr kumimoji="1" lang="ja-JP" altLang="en-US" dirty="0"/>
          </a:p>
        </p:txBody>
      </p:sp>
      <p:sp>
        <p:nvSpPr>
          <p:cNvPr id="15" name="Text Box 10"/>
          <p:cNvSpPr txBox="1">
            <a:spLocks noChangeArrowheads="1"/>
          </p:cNvSpPr>
          <p:nvPr/>
        </p:nvSpPr>
        <p:spPr bwMode="auto">
          <a:xfrm>
            <a:off x="8028384" y="5413827"/>
            <a:ext cx="800219" cy="46166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dirty="0" smtClean="0"/>
              <a:t>保守</a:t>
            </a:r>
            <a:endParaRPr lang="ja-JP" altLang="en-US" dirty="0"/>
          </a:p>
        </p:txBody>
      </p:sp>
      <p:sp>
        <p:nvSpPr>
          <p:cNvPr id="16" name="Text Box 10"/>
          <p:cNvSpPr txBox="1">
            <a:spLocks noChangeArrowheads="1"/>
          </p:cNvSpPr>
          <p:nvPr/>
        </p:nvSpPr>
        <p:spPr bwMode="auto">
          <a:xfrm>
            <a:off x="8028383" y="6093296"/>
            <a:ext cx="800219" cy="46166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dirty="0" smtClean="0"/>
              <a:t>拡張</a:t>
            </a:r>
            <a:endParaRPr lang="ja-JP" altLang="en-US" dirty="0"/>
          </a:p>
        </p:txBody>
      </p:sp>
      <p:sp>
        <p:nvSpPr>
          <p:cNvPr id="17" name="Line 12"/>
          <p:cNvSpPr>
            <a:spLocks noChangeShapeType="1"/>
          </p:cNvSpPr>
          <p:nvPr/>
        </p:nvSpPr>
        <p:spPr bwMode="auto">
          <a:xfrm>
            <a:off x="7011288" y="5630648"/>
            <a:ext cx="983906" cy="14012"/>
          </a:xfrm>
          <a:prstGeom prst="line">
            <a:avLst/>
          </a:prstGeom>
          <a:noFill/>
          <a:ln w="76200">
            <a:solidFill>
              <a:schemeClr val="bg2">
                <a:lumMod val="50000"/>
              </a:schemeClr>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5843" name="Text Box 4"/>
          <p:cNvSpPr txBox="1">
            <a:spLocks noChangeArrowheads="1"/>
          </p:cNvSpPr>
          <p:nvPr/>
        </p:nvSpPr>
        <p:spPr bwMode="auto">
          <a:xfrm>
            <a:off x="3203487" y="3401205"/>
            <a:ext cx="800219" cy="46166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a:t>分析</a:t>
            </a:r>
          </a:p>
        </p:txBody>
      </p:sp>
      <p:sp>
        <p:nvSpPr>
          <p:cNvPr id="35844" name="Text Box 6"/>
          <p:cNvSpPr txBox="1">
            <a:spLocks noChangeArrowheads="1"/>
          </p:cNvSpPr>
          <p:nvPr/>
        </p:nvSpPr>
        <p:spPr bwMode="auto">
          <a:xfrm>
            <a:off x="4003710" y="3862870"/>
            <a:ext cx="800219" cy="46166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dirty="0"/>
              <a:t>設計</a:t>
            </a:r>
          </a:p>
        </p:txBody>
      </p:sp>
      <p:sp>
        <p:nvSpPr>
          <p:cNvPr id="35845" name="Text Box 8"/>
          <p:cNvSpPr txBox="1">
            <a:spLocks noChangeArrowheads="1"/>
          </p:cNvSpPr>
          <p:nvPr/>
        </p:nvSpPr>
        <p:spPr bwMode="auto">
          <a:xfrm>
            <a:off x="1948783" y="2876529"/>
            <a:ext cx="1415772" cy="46166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dirty="0"/>
              <a:t>要求定義</a:t>
            </a:r>
          </a:p>
        </p:txBody>
      </p:sp>
      <p:sp>
        <p:nvSpPr>
          <p:cNvPr id="35846" name="Text Box 9"/>
          <p:cNvSpPr txBox="1">
            <a:spLocks noChangeArrowheads="1"/>
          </p:cNvSpPr>
          <p:nvPr/>
        </p:nvSpPr>
        <p:spPr bwMode="auto">
          <a:xfrm>
            <a:off x="4481908" y="4514801"/>
            <a:ext cx="2023311" cy="461665"/>
          </a:xfrm>
          <a:prstGeom prst="rect">
            <a:avLst/>
          </a:prstGeom>
          <a:ln w="38100">
            <a:headEnd/>
            <a:tailEnd/>
          </a:ln>
        </p:spPr>
        <p:style>
          <a:lnRef idx="1">
            <a:schemeClr val="accent2"/>
          </a:lnRef>
          <a:fillRef idx="2">
            <a:schemeClr val="accent2"/>
          </a:fillRef>
          <a:effectRef idx="1">
            <a:schemeClr val="accent2"/>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dirty="0"/>
              <a:t>プログラミング</a:t>
            </a:r>
          </a:p>
        </p:txBody>
      </p:sp>
      <p:sp>
        <p:nvSpPr>
          <p:cNvPr id="18" name="Line 12"/>
          <p:cNvSpPr>
            <a:spLocks noChangeShapeType="1"/>
          </p:cNvSpPr>
          <p:nvPr/>
        </p:nvSpPr>
        <p:spPr bwMode="auto">
          <a:xfrm>
            <a:off x="7011288" y="5644660"/>
            <a:ext cx="1017095" cy="592652"/>
          </a:xfrm>
          <a:prstGeom prst="line">
            <a:avLst/>
          </a:prstGeom>
          <a:noFill/>
          <a:ln w="76200">
            <a:solidFill>
              <a:schemeClr val="bg2">
                <a:lumMod val="50000"/>
              </a:schemeClr>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 name="テキスト ボックス 2"/>
          <p:cNvSpPr txBox="1"/>
          <p:nvPr/>
        </p:nvSpPr>
        <p:spPr>
          <a:xfrm>
            <a:off x="6793023" y="3788373"/>
            <a:ext cx="2289409" cy="923330"/>
          </a:xfrm>
          <a:prstGeom prst="rect">
            <a:avLst/>
          </a:prstGeom>
          <a:noFill/>
        </p:spPr>
        <p:txBody>
          <a:bodyPr wrap="none" rtlCol="0">
            <a:spAutoFit/>
          </a:bodyPr>
          <a:lstStyle/>
          <a:p>
            <a:r>
              <a:rPr kumimoji="1" lang="ja-JP" altLang="en-US" dirty="0" smtClean="0"/>
              <a:t>「できた後の事を</a:t>
            </a:r>
            <a:endParaRPr kumimoji="1" lang="en-US" altLang="ja-JP" dirty="0" smtClean="0"/>
          </a:p>
          <a:p>
            <a:r>
              <a:rPr kumimoji="1" lang="ja-JP" altLang="en-US" dirty="0" smtClean="0"/>
              <a:t>考えてないから</a:t>
            </a:r>
            <a:endParaRPr kumimoji="1" lang="en-US" altLang="ja-JP" dirty="0" smtClean="0"/>
          </a:p>
          <a:p>
            <a:r>
              <a:rPr kumimoji="1" lang="ja-JP" altLang="en-US" dirty="0" smtClean="0"/>
              <a:t>一から作り直しも・・・」</a:t>
            </a:r>
            <a:endParaRPr kumimoji="1" lang="ja-JP" altLang="en-US" dirty="0"/>
          </a:p>
        </p:txBody>
      </p:sp>
      <p:sp>
        <p:nvSpPr>
          <p:cNvPr id="35847" name="Text Box 10"/>
          <p:cNvSpPr txBox="1">
            <a:spLocks noChangeArrowheads="1"/>
          </p:cNvSpPr>
          <p:nvPr/>
        </p:nvSpPr>
        <p:spPr bwMode="auto">
          <a:xfrm>
            <a:off x="5726218" y="5346443"/>
            <a:ext cx="1635384" cy="46166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dirty="0" smtClean="0"/>
              <a:t>テスト</a:t>
            </a:r>
            <a:r>
              <a:rPr lang="en-US" altLang="ja-JP" dirty="0" smtClean="0"/>
              <a:t>/</a:t>
            </a:r>
            <a:r>
              <a:rPr lang="ja-JP" altLang="en-US" dirty="0" smtClean="0"/>
              <a:t>完成</a:t>
            </a:r>
            <a:endParaRPr lang="ja-JP" altLang="en-US" dirty="0"/>
          </a:p>
        </p:txBody>
      </p:sp>
      <p:sp>
        <p:nvSpPr>
          <p:cNvPr id="14" name="テキスト ボックス 13"/>
          <p:cNvSpPr txBox="1"/>
          <p:nvPr/>
        </p:nvSpPr>
        <p:spPr>
          <a:xfrm rot="1877561">
            <a:off x="1450532" y="4530261"/>
            <a:ext cx="5210081" cy="369332"/>
          </a:xfrm>
          <a:prstGeom prst="rect">
            <a:avLst/>
          </a:prstGeom>
          <a:noFill/>
        </p:spPr>
        <p:txBody>
          <a:bodyPr wrap="none" rtlCol="0">
            <a:spAutoFit/>
          </a:bodyPr>
          <a:lstStyle/>
          <a:p>
            <a:r>
              <a:rPr kumimoji="1" lang="ja-JP" altLang="en-US" dirty="0" smtClean="0"/>
              <a:t>「問題点があるとやり直し・・・でもやり直しにくい・・・」</a:t>
            </a:r>
            <a:endParaRPr kumimoji="1" lang="ja-JP" altLang="en-US" dirty="0"/>
          </a:p>
        </p:txBody>
      </p:sp>
    </p:spTree>
    <p:extLst>
      <p:ext uri="{BB962C8B-B14F-4D97-AF65-F5344CB8AC3E}">
        <p14:creationId xmlns:p14="http://schemas.microsoft.com/office/powerpoint/2010/main" val="32555386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コネクタ 5"/>
          <p:cNvCxnSpPr/>
          <p:nvPr/>
        </p:nvCxnSpPr>
        <p:spPr>
          <a:xfrm>
            <a:off x="683568" y="2204864"/>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683568" y="4797152"/>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2345150" y="2852936"/>
            <a:ext cx="4235455" cy="784830"/>
          </a:xfrm>
          <a:prstGeom prst="rect">
            <a:avLst/>
          </a:prstGeom>
          <a:noFill/>
        </p:spPr>
        <p:txBody>
          <a:bodyPr wrap="none" rtlCol="0">
            <a:spAutoFit/>
          </a:bodyPr>
          <a:lstStyle/>
          <a:p>
            <a:pPr algn="ctr"/>
            <a:r>
              <a:rPr kumimoji="1" lang="en-US" altLang="ja-JP" sz="4500" dirty="0" smtClean="0">
                <a:effectLst>
                  <a:outerShdw blurRad="38100" dist="38100" dir="2700000" algn="tl">
                    <a:srgbClr val="000000">
                      <a:alpha val="43137"/>
                    </a:srgbClr>
                  </a:outerShdw>
                </a:effectLst>
              </a:rPr>
              <a:t>(3)</a:t>
            </a:r>
            <a:r>
              <a:rPr kumimoji="1" lang="ja-JP" altLang="en-US" sz="4500" dirty="0" smtClean="0">
                <a:effectLst>
                  <a:outerShdw blurRad="38100" dist="38100" dir="2700000" algn="tl">
                    <a:srgbClr val="000000">
                      <a:alpha val="43137"/>
                    </a:srgbClr>
                  </a:outerShdw>
                </a:effectLst>
              </a:rPr>
              <a:t>オブジェクト図</a:t>
            </a:r>
            <a:endParaRPr kumimoji="1" lang="ja-JP" altLang="en-US" sz="45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955098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eaLnBrk="1" hangingPunct="1"/>
            <a:r>
              <a:rPr lang="ja-JP" altLang="en-US" smtClean="0"/>
              <a:t>ダイアグラム</a:t>
            </a:r>
          </a:p>
        </p:txBody>
      </p:sp>
      <p:sp>
        <p:nvSpPr>
          <p:cNvPr id="18435" name="Text Box 5"/>
          <p:cNvSpPr txBox="1">
            <a:spLocks noChangeArrowheads="1"/>
          </p:cNvSpPr>
          <p:nvPr/>
        </p:nvSpPr>
        <p:spPr bwMode="auto">
          <a:xfrm>
            <a:off x="971600" y="1268760"/>
            <a:ext cx="5280025" cy="46672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en-US" altLang="ja-JP" dirty="0"/>
              <a:t>UML</a:t>
            </a:r>
            <a:r>
              <a:rPr lang="ja-JP" altLang="en-US" dirty="0"/>
              <a:t>は、</a:t>
            </a:r>
            <a:r>
              <a:rPr lang="ja-JP" altLang="en-US" dirty="0">
                <a:solidFill>
                  <a:srgbClr val="FF0066"/>
                </a:solidFill>
              </a:rPr>
              <a:t>図（ダイアグラム）</a:t>
            </a:r>
            <a:r>
              <a:rPr lang="ja-JP" altLang="en-US" dirty="0"/>
              <a:t>で表現される</a:t>
            </a:r>
          </a:p>
        </p:txBody>
      </p:sp>
      <p:sp>
        <p:nvSpPr>
          <p:cNvPr id="18436" name="Text Box 86"/>
          <p:cNvSpPr txBox="1">
            <a:spLocks noChangeArrowheads="1"/>
          </p:cNvSpPr>
          <p:nvPr/>
        </p:nvSpPr>
        <p:spPr bwMode="auto">
          <a:xfrm>
            <a:off x="1691680" y="3425626"/>
            <a:ext cx="47402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sz="3200" dirty="0"/>
              <a:t>ストラクチャーダイアグラム</a:t>
            </a:r>
          </a:p>
        </p:txBody>
      </p:sp>
      <p:sp>
        <p:nvSpPr>
          <p:cNvPr id="18437" name="Text Box 87"/>
          <p:cNvSpPr txBox="1">
            <a:spLocks noChangeArrowheads="1"/>
          </p:cNvSpPr>
          <p:nvPr/>
        </p:nvSpPr>
        <p:spPr bwMode="auto">
          <a:xfrm>
            <a:off x="1691680" y="4871431"/>
            <a:ext cx="45434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sz="3200" dirty="0">
                <a:solidFill>
                  <a:schemeClr val="bg1">
                    <a:lumMod val="75000"/>
                  </a:schemeClr>
                </a:solidFill>
              </a:rPr>
              <a:t>ビヘイビアーダイアグラム</a:t>
            </a:r>
          </a:p>
        </p:txBody>
      </p:sp>
      <p:sp>
        <p:nvSpPr>
          <p:cNvPr id="18440" name="テキスト ボックス 1"/>
          <p:cNvSpPr txBox="1">
            <a:spLocks noChangeArrowheads="1"/>
          </p:cNvSpPr>
          <p:nvPr/>
        </p:nvSpPr>
        <p:spPr bwMode="auto">
          <a:xfrm>
            <a:off x="1420813" y="6307980"/>
            <a:ext cx="6013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en-US" altLang="ja-JP" dirty="0">
                <a:solidFill>
                  <a:schemeClr val="bg1">
                    <a:lumMod val="75000"/>
                  </a:schemeClr>
                </a:solidFill>
              </a:rPr>
              <a:t>UML2.0</a:t>
            </a:r>
            <a:r>
              <a:rPr lang="ja-JP" altLang="en-US" dirty="0">
                <a:solidFill>
                  <a:schemeClr val="bg1">
                    <a:lumMod val="75000"/>
                  </a:schemeClr>
                </a:solidFill>
              </a:rPr>
              <a:t>以降は</a:t>
            </a:r>
            <a:r>
              <a:rPr lang="en-US" altLang="ja-JP" dirty="0">
                <a:solidFill>
                  <a:schemeClr val="bg1">
                    <a:lumMod val="75000"/>
                  </a:schemeClr>
                </a:solidFill>
              </a:rPr>
              <a:t>13</a:t>
            </a:r>
            <a:r>
              <a:rPr lang="ja-JP" altLang="en-US" dirty="0">
                <a:solidFill>
                  <a:schemeClr val="bg1">
                    <a:lumMod val="75000"/>
                  </a:schemeClr>
                </a:solidFill>
              </a:rPr>
              <a:t>種類のダイアグラムに区分</a:t>
            </a:r>
          </a:p>
        </p:txBody>
      </p:sp>
      <p:sp>
        <p:nvSpPr>
          <p:cNvPr id="9" name="Text Box 86"/>
          <p:cNvSpPr txBox="1">
            <a:spLocks noChangeArrowheads="1"/>
          </p:cNvSpPr>
          <p:nvPr/>
        </p:nvSpPr>
        <p:spPr bwMode="auto">
          <a:xfrm>
            <a:off x="1691680" y="1988840"/>
            <a:ext cx="290015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sz="3200" dirty="0" smtClean="0">
                <a:solidFill>
                  <a:schemeClr val="bg1">
                    <a:lumMod val="75000"/>
                  </a:schemeClr>
                </a:solidFill>
              </a:rPr>
              <a:t>ユースケース図</a:t>
            </a:r>
            <a:endParaRPr lang="ja-JP" altLang="en-US" sz="3200" dirty="0">
              <a:solidFill>
                <a:schemeClr val="bg1">
                  <a:lumMod val="75000"/>
                </a:schemeClr>
              </a:solidFill>
            </a:endParaRPr>
          </a:p>
        </p:txBody>
      </p:sp>
      <p:sp>
        <p:nvSpPr>
          <p:cNvPr id="10" name="テキスト ボックス 9"/>
          <p:cNvSpPr txBox="1"/>
          <p:nvPr/>
        </p:nvSpPr>
        <p:spPr>
          <a:xfrm>
            <a:off x="2411760" y="2708920"/>
            <a:ext cx="4307589" cy="400110"/>
          </a:xfrm>
          <a:prstGeom prst="rect">
            <a:avLst/>
          </a:prstGeom>
          <a:solidFill>
            <a:srgbClr val="FFFF00"/>
          </a:solidFill>
          <a:ln>
            <a:solidFill>
              <a:schemeClr val="tx1"/>
            </a:solidFill>
          </a:ln>
        </p:spPr>
        <p:txBody>
          <a:bodyPr wrap="none" rtlCol="0">
            <a:spAutoFit/>
          </a:bodyPr>
          <a:lstStyle/>
          <a:p>
            <a:pPr lvl="0" fontAlgn="base">
              <a:spcBef>
                <a:spcPct val="20000"/>
              </a:spcBef>
              <a:spcAft>
                <a:spcPct val="0"/>
              </a:spcAft>
            </a:pPr>
            <a:r>
              <a:rPr lang="ja-JP" altLang="en-US" sz="2000" dirty="0" smtClean="0">
                <a:solidFill>
                  <a:schemeClr val="bg1">
                    <a:lumMod val="75000"/>
                  </a:schemeClr>
                </a:solidFill>
                <a:latin typeface="Arial" charset="0"/>
                <a:ea typeface="ＭＳ Ｐゴシック" pitchFamily="50" charset="-128"/>
              </a:rPr>
              <a:t>システムは、何のために必要なのか？</a:t>
            </a:r>
            <a:endParaRPr lang="ja-JP" altLang="en-US" sz="2000" dirty="0">
              <a:solidFill>
                <a:schemeClr val="bg1">
                  <a:lumMod val="75000"/>
                </a:schemeClr>
              </a:solidFill>
              <a:latin typeface="Arial" charset="0"/>
              <a:ea typeface="ＭＳ Ｐゴシック" pitchFamily="50" charset="-128"/>
            </a:endParaRPr>
          </a:p>
        </p:txBody>
      </p:sp>
      <p:sp>
        <p:nvSpPr>
          <p:cNvPr id="11" name="テキスト ボックス 10"/>
          <p:cNvSpPr txBox="1"/>
          <p:nvPr/>
        </p:nvSpPr>
        <p:spPr>
          <a:xfrm>
            <a:off x="2413284" y="5602128"/>
            <a:ext cx="4427815" cy="400110"/>
          </a:xfrm>
          <a:prstGeom prst="rect">
            <a:avLst/>
          </a:prstGeom>
          <a:solidFill>
            <a:srgbClr val="FFFF00"/>
          </a:solidFill>
          <a:ln>
            <a:solidFill>
              <a:schemeClr val="tx1"/>
            </a:solidFill>
          </a:ln>
        </p:spPr>
        <p:txBody>
          <a:bodyPr wrap="none" rtlCol="0">
            <a:spAutoFit/>
          </a:bodyPr>
          <a:lstStyle/>
          <a:p>
            <a:pPr lvl="0" fontAlgn="base">
              <a:spcBef>
                <a:spcPct val="20000"/>
              </a:spcBef>
              <a:spcAft>
                <a:spcPct val="0"/>
              </a:spcAft>
            </a:pPr>
            <a:r>
              <a:rPr lang="ja-JP" altLang="en-US" sz="2000" dirty="0" smtClean="0">
                <a:solidFill>
                  <a:schemeClr val="bg1">
                    <a:lumMod val="75000"/>
                  </a:schemeClr>
                </a:solidFill>
                <a:latin typeface="Arial" charset="0"/>
                <a:ea typeface="ＭＳ Ｐゴシック" pitchFamily="50" charset="-128"/>
              </a:rPr>
              <a:t>システムは、どのように動作するのか？</a:t>
            </a:r>
            <a:endParaRPr lang="ja-JP" altLang="en-US" sz="2000" dirty="0">
              <a:solidFill>
                <a:schemeClr val="bg1">
                  <a:lumMod val="75000"/>
                </a:schemeClr>
              </a:solidFill>
              <a:latin typeface="Arial" charset="0"/>
              <a:ea typeface="ＭＳ Ｐゴシック" pitchFamily="50" charset="-128"/>
            </a:endParaRPr>
          </a:p>
        </p:txBody>
      </p:sp>
      <p:sp>
        <p:nvSpPr>
          <p:cNvPr id="12" name="テキスト ボックス 11"/>
          <p:cNvSpPr txBox="1"/>
          <p:nvPr/>
        </p:nvSpPr>
        <p:spPr>
          <a:xfrm>
            <a:off x="2411760" y="4147110"/>
            <a:ext cx="4634602" cy="400110"/>
          </a:xfrm>
          <a:prstGeom prst="rect">
            <a:avLst/>
          </a:prstGeom>
          <a:solidFill>
            <a:srgbClr val="FFFF00"/>
          </a:solidFill>
          <a:ln>
            <a:solidFill>
              <a:schemeClr val="tx1"/>
            </a:solidFill>
          </a:ln>
        </p:spPr>
        <p:txBody>
          <a:bodyPr wrap="none" rtlCol="0">
            <a:spAutoFit/>
          </a:bodyPr>
          <a:lstStyle/>
          <a:p>
            <a:pPr lvl="0" fontAlgn="base">
              <a:spcBef>
                <a:spcPct val="20000"/>
              </a:spcBef>
              <a:spcAft>
                <a:spcPct val="0"/>
              </a:spcAft>
            </a:pPr>
            <a:r>
              <a:rPr lang="ja-JP" altLang="en-US" sz="2000" dirty="0" smtClean="0">
                <a:latin typeface="Arial" charset="0"/>
                <a:ea typeface="ＭＳ Ｐゴシック" pitchFamily="50" charset="-128"/>
              </a:rPr>
              <a:t>システムは、どのように構成されるのか？</a:t>
            </a:r>
            <a:endParaRPr lang="ja-JP" altLang="en-US" sz="2000" dirty="0">
              <a:latin typeface="Arial" charset="0"/>
              <a:ea typeface="ＭＳ Ｐゴシック" pitchFamily="50" charset="-128"/>
            </a:endParaRPr>
          </a:p>
        </p:txBody>
      </p:sp>
      <p:sp>
        <p:nvSpPr>
          <p:cNvPr id="13" name="テキスト ボックス 12"/>
          <p:cNvSpPr txBox="1"/>
          <p:nvPr/>
        </p:nvSpPr>
        <p:spPr>
          <a:xfrm>
            <a:off x="6841099" y="4085555"/>
            <a:ext cx="2336076" cy="461665"/>
          </a:xfrm>
          <a:prstGeom prst="rect">
            <a:avLst/>
          </a:prstGeom>
          <a:noFill/>
        </p:spPr>
        <p:txBody>
          <a:bodyPr wrap="square" rtlCol="0">
            <a:spAutoFit/>
          </a:bodyPr>
          <a:lstStyle/>
          <a:p>
            <a:pPr algn="ctr"/>
            <a:r>
              <a:rPr kumimoji="1" lang="ja-JP" altLang="en-US" sz="2400" dirty="0" smtClean="0">
                <a:solidFill>
                  <a:srgbClr val="FF0000"/>
                </a:solidFill>
                <a:effectLst>
                  <a:outerShdw blurRad="38100" dist="38100" dir="2700000" algn="tl">
                    <a:srgbClr val="000000">
                      <a:alpha val="43137"/>
                    </a:srgbClr>
                  </a:outerShdw>
                </a:effectLst>
              </a:rPr>
              <a:t>オブジェクト図</a:t>
            </a:r>
            <a:endParaRPr kumimoji="1" lang="ja-JP" altLang="en-US" sz="2400"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940292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a:xfrm>
            <a:off x="457200" y="304800"/>
            <a:ext cx="8229600" cy="1143000"/>
          </a:xfrm>
        </p:spPr>
        <p:txBody>
          <a:bodyPr>
            <a:normAutofit/>
          </a:bodyPr>
          <a:lstStyle/>
          <a:p>
            <a:pPr eaLnBrk="1" hangingPunct="1"/>
            <a:r>
              <a:rPr lang="ja-JP" altLang="en-US" dirty="0" smtClean="0"/>
              <a:t>「オブジェクト」を図で表現すると</a:t>
            </a:r>
          </a:p>
        </p:txBody>
      </p:sp>
      <p:sp>
        <p:nvSpPr>
          <p:cNvPr id="24580" name="Text Box 9"/>
          <p:cNvSpPr txBox="1">
            <a:spLocks noChangeArrowheads="1"/>
          </p:cNvSpPr>
          <p:nvPr/>
        </p:nvSpPr>
        <p:spPr bwMode="auto">
          <a:xfrm>
            <a:off x="969095" y="4673848"/>
            <a:ext cx="7353300" cy="1927225"/>
          </a:xfrm>
          <a:prstGeom prst="rect">
            <a:avLst/>
          </a:prstGeom>
          <a:solidFill>
            <a:srgbClr val="FFFFCC"/>
          </a:solidFill>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en-US" altLang="ja-JP"/>
              <a:t>A</a:t>
            </a:r>
            <a:r>
              <a:rPr lang="ja-JP" altLang="en-US"/>
              <a:t>さん残高：</a:t>
            </a:r>
            <a:r>
              <a:rPr lang="en-US" altLang="ja-JP"/>
              <a:t>\1,000,000</a:t>
            </a:r>
            <a:r>
              <a:rPr lang="ja-JP" altLang="en-US"/>
              <a:t>　→性質（プロパティ・フィールド）</a:t>
            </a:r>
          </a:p>
          <a:p>
            <a:pPr eaLnBrk="1" hangingPunct="1"/>
            <a:r>
              <a:rPr lang="ja-JP" altLang="en-US"/>
              <a:t>預ける　　　　　　　　　　　　</a:t>
            </a:r>
          </a:p>
          <a:p>
            <a:pPr eaLnBrk="1" hangingPunct="1"/>
            <a:r>
              <a:rPr lang="ja-JP" altLang="en-US"/>
              <a:t>引き出す　　　　　　　　　　→機能（振る舞い、メソッド）</a:t>
            </a:r>
          </a:p>
          <a:p>
            <a:pPr eaLnBrk="1" hangingPunct="1"/>
            <a:r>
              <a:rPr lang="ja-JP" altLang="en-US"/>
              <a:t>振り込む</a:t>
            </a:r>
          </a:p>
          <a:p>
            <a:pPr eaLnBrk="1" hangingPunct="1"/>
            <a:r>
              <a:rPr lang="ja-JP" altLang="en-US"/>
              <a:t>残高照会する</a:t>
            </a:r>
          </a:p>
        </p:txBody>
      </p:sp>
      <p:sp>
        <p:nvSpPr>
          <p:cNvPr id="24581" name="AutoShape 10"/>
          <p:cNvSpPr>
            <a:spLocks/>
          </p:cNvSpPr>
          <p:nvPr/>
        </p:nvSpPr>
        <p:spPr bwMode="auto">
          <a:xfrm>
            <a:off x="3788495" y="5185023"/>
            <a:ext cx="304800" cy="1219200"/>
          </a:xfrm>
          <a:prstGeom prst="rightBrace">
            <a:avLst>
              <a:gd name="adj1" fmla="val 33333"/>
              <a:gd name="adj2" fmla="val 35806"/>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4582" name="Text Box 11"/>
          <p:cNvSpPr txBox="1">
            <a:spLocks noChangeArrowheads="1"/>
          </p:cNvSpPr>
          <p:nvPr/>
        </p:nvSpPr>
        <p:spPr bwMode="auto">
          <a:xfrm>
            <a:off x="3278759" y="2589551"/>
            <a:ext cx="2598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a:t>窓口係オブジェクト</a:t>
            </a:r>
          </a:p>
        </p:txBody>
      </p:sp>
      <p:sp>
        <p:nvSpPr>
          <p:cNvPr id="24583" name="Text Box 12"/>
          <p:cNvSpPr txBox="1">
            <a:spLocks noChangeArrowheads="1"/>
          </p:cNvSpPr>
          <p:nvPr/>
        </p:nvSpPr>
        <p:spPr bwMode="auto">
          <a:xfrm>
            <a:off x="1602359" y="3046751"/>
            <a:ext cx="6024563" cy="466725"/>
          </a:xfrm>
          <a:prstGeom prst="rect">
            <a:avLst/>
          </a:prstGeom>
          <a:solidFill>
            <a:srgbClr val="FFFFCC"/>
          </a:solidFill>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dirty="0"/>
              <a:t>ユーザの要求に応じて</a:t>
            </a:r>
            <a:r>
              <a:rPr lang="en-US" altLang="ja-JP" dirty="0"/>
              <a:t>ATM</a:t>
            </a:r>
            <a:r>
              <a:rPr lang="ja-JP" altLang="en-US" dirty="0"/>
              <a:t>オブジェクトを使う</a:t>
            </a:r>
          </a:p>
        </p:txBody>
      </p:sp>
      <p:sp>
        <p:nvSpPr>
          <p:cNvPr id="9" name="Text Box 8"/>
          <p:cNvSpPr txBox="1">
            <a:spLocks noChangeArrowheads="1"/>
          </p:cNvSpPr>
          <p:nvPr/>
        </p:nvSpPr>
        <p:spPr bwMode="auto">
          <a:xfrm>
            <a:off x="3274938" y="4226233"/>
            <a:ext cx="2327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en-US" altLang="ja-JP" dirty="0"/>
              <a:t>ATM</a:t>
            </a:r>
            <a:r>
              <a:rPr lang="ja-JP" altLang="en-US" dirty="0"/>
              <a:t>オブジェクト</a:t>
            </a:r>
          </a:p>
        </p:txBody>
      </p:sp>
      <p:sp>
        <p:nvSpPr>
          <p:cNvPr id="2" name="テキスト ボックス 1"/>
          <p:cNvSpPr txBox="1"/>
          <p:nvPr/>
        </p:nvSpPr>
        <p:spPr>
          <a:xfrm>
            <a:off x="3059832" y="1772816"/>
            <a:ext cx="2757486" cy="523220"/>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kumimoji="1" lang="ja-JP" altLang="en-US" sz="2800" dirty="0" smtClean="0"/>
              <a:t>例：銀行システム</a:t>
            </a:r>
            <a:endParaRPr kumimoji="1" lang="ja-JP" altLang="en-US" sz="2800" dirty="0"/>
          </a:p>
        </p:txBody>
      </p:sp>
      <p:sp>
        <p:nvSpPr>
          <p:cNvPr id="3" name="テキスト ボックス 2"/>
          <p:cNvSpPr txBox="1"/>
          <p:nvPr/>
        </p:nvSpPr>
        <p:spPr>
          <a:xfrm>
            <a:off x="553272" y="1271226"/>
            <a:ext cx="8122736" cy="369332"/>
          </a:xfrm>
          <a:prstGeom prst="rect">
            <a:avLst/>
          </a:prstGeom>
          <a:noFill/>
        </p:spPr>
        <p:txBody>
          <a:bodyPr wrap="none" rtlCol="0">
            <a:spAutoFit/>
          </a:bodyPr>
          <a:lstStyle/>
          <a:p>
            <a:r>
              <a:rPr kumimoji="1" lang="ja-JP" altLang="en-US" dirty="0" smtClean="0"/>
              <a:t>講義前半の</a:t>
            </a:r>
            <a:r>
              <a:rPr kumimoji="1" lang="en-US" altLang="ja-JP" dirty="0" smtClean="0"/>
              <a:t>『</a:t>
            </a:r>
            <a:r>
              <a:rPr kumimoji="1" lang="ja-JP" altLang="en-US" dirty="0" smtClean="0"/>
              <a:t>クラスの基本</a:t>
            </a:r>
            <a:r>
              <a:rPr kumimoji="1" lang="en-US" altLang="ja-JP" dirty="0" smtClean="0"/>
              <a:t>』</a:t>
            </a:r>
            <a:r>
              <a:rPr kumimoji="1" lang="ja-JP" altLang="en-US" dirty="0" smtClean="0"/>
              <a:t>で習った「オブジェクト」の例は、以下のようになります。</a:t>
            </a:r>
            <a:endParaRPr kumimoji="1" lang="ja-JP" altLang="en-US" dirty="0"/>
          </a:p>
        </p:txBody>
      </p:sp>
    </p:spTree>
    <p:extLst>
      <p:ext uri="{BB962C8B-B14F-4D97-AF65-F5344CB8AC3E}">
        <p14:creationId xmlns:p14="http://schemas.microsoft.com/office/powerpoint/2010/main" val="2965877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304800"/>
            <a:ext cx="8229600" cy="1143000"/>
          </a:xfrm>
        </p:spPr>
        <p:txBody>
          <a:bodyPr/>
          <a:lstStyle/>
          <a:p>
            <a:pPr eaLnBrk="1" hangingPunct="1"/>
            <a:r>
              <a:rPr lang="ja-JP" altLang="en-US" dirty="0" smtClean="0"/>
              <a:t>オブジェクト間のやり取り</a:t>
            </a:r>
          </a:p>
        </p:txBody>
      </p:sp>
      <p:sp>
        <p:nvSpPr>
          <p:cNvPr id="25610" name="Text Box 13"/>
          <p:cNvSpPr txBox="1">
            <a:spLocks noChangeArrowheads="1"/>
          </p:cNvSpPr>
          <p:nvPr/>
        </p:nvSpPr>
        <p:spPr bwMode="auto">
          <a:xfrm>
            <a:off x="166787" y="1242229"/>
            <a:ext cx="881042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marL="342900" indent="-342900" eaLnBrk="1" hangingPunct="1">
              <a:buFont typeface="Arial" panose="020B0604020202020204" pitchFamily="34" charset="0"/>
              <a:buChar char="•"/>
            </a:pPr>
            <a:r>
              <a:rPr lang="ja-JP" altLang="en-US" sz="2000" dirty="0"/>
              <a:t>他のオブジェクトに要求を出すことを、</a:t>
            </a:r>
            <a:r>
              <a:rPr lang="ja-JP" altLang="en-US" sz="2000" dirty="0">
                <a:solidFill>
                  <a:srgbClr val="FF0066"/>
                </a:solidFill>
              </a:rPr>
              <a:t>メッセージパッシング</a:t>
            </a:r>
            <a:r>
              <a:rPr lang="ja-JP" altLang="en-US" sz="2000" dirty="0" smtClean="0"/>
              <a:t>といいます。</a:t>
            </a:r>
            <a:endParaRPr lang="en-US" altLang="ja-JP" sz="2000" dirty="0" smtClean="0"/>
          </a:p>
          <a:p>
            <a:pPr marL="342900" indent="-342900" eaLnBrk="1" hangingPunct="1">
              <a:buFont typeface="Arial" panose="020B0604020202020204" pitchFamily="34" charset="0"/>
              <a:buChar char="•"/>
            </a:pPr>
            <a:r>
              <a:rPr lang="ja-JP" altLang="en-US" sz="2000" dirty="0" smtClean="0"/>
              <a:t>要求を出すということは、２つのオブジェクト間に</a:t>
            </a:r>
            <a:r>
              <a:rPr lang="en-US" altLang="ja-JP" sz="2000" dirty="0" smtClean="0"/>
              <a:t>『</a:t>
            </a:r>
            <a:r>
              <a:rPr lang="ja-JP" altLang="en-US" sz="2000" dirty="0" smtClean="0"/>
              <a:t>関連がある</a:t>
            </a:r>
            <a:r>
              <a:rPr lang="en-US" altLang="ja-JP" sz="2000" dirty="0" smtClean="0"/>
              <a:t>』</a:t>
            </a:r>
            <a:r>
              <a:rPr lang="ja-JP" altLang="en-US" sz="2000" dirty="0" smtClean="0"/>
              <a:t>ということです。</a:t>
            </a:r>
            <a:endParaRPr lang="ja-JP" altLang="en-US" sz="2000" dirty="0"/>
          </a:p>
        </p:txBody>
      </p:sp>
      <p:sp>
        <p:nvSpPr>
          <p:cNvPr id="11" name="Text Box 11"/>
          <p:cNvSpPr txBox="1">
            <a:spLocks noChangeArrowheads="1"/>
          </p:cNvSpPr>
          <p:nvPr/>
        </p:nvSpPr>
        <p:spPr bwMode="auto">
          <a:xfrm>
            <a:off x="3131840" y="2155825"/>
            <a:ext cx="2598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a:t>窓口係オブジェクト</a:t>
            </a:r>
          </a:p>
        </p:txBody>
      </p:sp>
      <p:sp>
        <p:nvSpPr>
          <p:cNvPr id="12" name="Text Box 12"/>
          <p:cNvSpPr txBox="1">
            <a:spLocks noChangeArrowheads="1"/>
          </p:cNvSpPr>
          <p:nvPr/>
        </p:nvSpPr>
        <p:spPr bwMode="auto">
          <a:xfrm>
            <a:off x="1455440" y="2613025"/>
            <a:ext cx="6024563" cy="466725"/>
          </a:xfrm>
          <a:prstGeom prst="rect">
            <a:avLst/>
          </a:prstGeom>
          <a:solidFill>
            <a:srgbClr val="FFFFCC"/>
          </a:solidFill>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dirty="0"/>
              <a:t>ユーザの要求に応じて</a:t>
            </a:r>
            <a:r>
              <a:rPr lang="en-US" altLang="ja-JP" dirty="0"/>
              <a:t>ATM</a:t>
            </a:r>
            <a:r>
              <a:rPr lang="ja-JP" altLang="en-US" dirty="0"/>
              <a:t>オブジェクトを使う</a:t>
            </a:r>
          </a:p>
        </p:txBody>
      </p:sp>
      <p:sp>
        <p:nvSpPr>
          <p:cNvPr id="13" name="Text Box 8"/>
          <p:cNvSpPr txBox="1">
            <a:spLocks noChangeArrowheads="1"/>
          </p:cNvSpPr>
          <p:nvPr/>
        </p:nvSpPr>
        <p:spPr bwMode="auto">
          <a:xfrm>
            <a:off x="3304083" y="4299010"/>
            <a:ext cx="2327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en-US" altLang="ja-JP" dirty="0"/>
              <a:t>ATM</a:t>
            </a:r>
            <a:r>
              <a:rPr lang="ja-JP" altLang="en-US" dirty="0"/>
              <a:t>オブジェクト</a:t>
            </a:r>
          </a:p>
        </p:txBody>
      </p:sp>
      <p:sp>
        <p:nvSpPr>
          <p:cNvPr id="14" name="Text Box 9"/>
          <p:cNvSpPr txBox="1">
            <a:spLocks noChangeArrowheads="1"/>
          </p:cNvSpPr>
          <p:nvPr/>
        </p:nvSpPr>
        <p:spPr bwMode="auto">
          <a:xfrm>
            <a:off x="998240" y="4746625"/>
            <a:ext cx="7353300" cy="1927225"/>
          </a:xfrm>
          <a:prstGeom prst="rect">
            <a:avLst/>
          </a:prstGeom>
          <a:solidFill>
            <a:srgbClr val="FFFFCC"/>
          </a:solidFill>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en-US" altLang="ja-JP"/>
              <a:t>A</a:t>
            </a:r>
            <a:r>
              <a:rPr lang="ja-JP" altLang="en-US"/>
              <a:t>さん残高：</a:t>
            </a:r>
            <a:r>
              <a:rPr lang="en-US" altLang="ja-JP"/>
              <a:t>\1,000,000</a:t>
            </a:r>
            <a:r>
              <a:rPr lang="ja-JP" altLang="en-US"/>
              <a:t>　→性質（プロパティ・フィールド）</a:t>
            </a:r>
          </a:p>
          <a:p>
            <a:pPr eaLnBrk="1" hangingPunct="1"/>
            <a:r>
              <a:rPr lang="ja-JP" altLang="en-US"/>
              <a:t>預ける　　　　　　　　　　　　</a:t>
            </a:r>
          </a:p>
          <a:p>
            <a:pPr eaLnBrk="1" hangingPunct="1"/>
            <a:r>
              <a:rPr lang="ja-JP" altLang="en-US"/>
              <a:t>引き出す　　　　　　　　　　→機能（振る舞い、メソッド）</a:t>
            </a:r>
          </a:p>
          <a:p>
            <a:pPr eaLnBrk="1" hangingPunct="1"/>
            <a:r>
              <a:rPr lang="ja-JP" altLang="en-US"/>
              <a:t>振り込む</a:t>
            </a:r>
          </a:p>
          <a:p>
            <a:pPr eaLnBrk="1" hangingPunct="1"/>
            <a:r>
              <a:rPr lang="ja-JP" altLang="en-US"/>
              <a:t>残高照会する</a:t>
            </a:r>
          </a:p>
        </p:txBody>
      </p:sp>
      <p:sp>
        <p:nvSpPr>
          <p:cNvPr id="15" name="AutoShape 10"/>
          <p:cNvSpPr>
            <a:spLocks/>
          </p:cNvSpPr>
          <p:nvPr/>
        </p:nvSpPr>
        <p:spPr bwMode="auto">
          <a:xfrm>
            <a:off x="3817640" y="5257800"/>
            <a:ext cx="304800" cy="1219200"/>
          </a:xfrm>
          <a:prstGeom prst="rightBrace">
            <a:avLst>
              <a:gd name="adj1" fmla="val 33333"/>
              <a:gd name="adj2" fmla="val 35806"/>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cxnSp>
        <p:nvCxnSpPr>
          <p:cNvPr id="3" name="直線矢印コネクタ 2"/>
          <p:cNvCxnSpPr/>
          <p:nvPr/>
        </p:nvCxnSpPr>
        <p:spPr>
          <a:xfrm>
            <a:off x="4355976" y="3212976"/>
            <a:ext cx="0" cy="1086034"/>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sp>
        <p:nvSpPr>
          <p:cNvPr id="25609" name="Text Box 10"/>
          <p:cNvSpPr txBox="1">
            <a:spLocks noChangeArrowheads="1"/>
          </p:cNvSpPr>
          <p:nvPr/>
        </p:nvSpPr>
        <p:spPr bwMode="auto">
          <a:xfrm>
            <a:off x="2047528" y="3478213"/>
            <a:ext cx="4732338" cy="457200"/>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dirty="0">
                <a:solidFill>
                  <a:srgbClr val="FF0066"/>
                </a:solidFill>
              </a:rPr>
              <a:t>メッセージ「</a:t>
            </a:r>
            <a:r>
              <a:rPr lang="en-US" altLang="ja-JP" dirty="0">
                <a:solidFill>
                  <a:srgbClr val="FF0066"/>
                </a:solidFill>
              </a:rPr>
              <a:t>\200,000</a:t>
            </a:r>
            <a:r>
              <a:rPr lang="ja-JP" altLang="en-US" dirty="0">
                <a:solidFill>
                  <a:srgbClr val="FF0066"/>
                </a:solidFill>
              </a:rPr>
              <a:t>引き出して！」</a:t>
            </a:r>
          </a:p>
        </p:txBody>
      </p:sp>
    </p:spTree>
    <p:extLst>
      <p:ext uri="{BB962C8B-B14F-4D97-AF65-F5344CB8AC3E}">
        <p14:creationId xmlns:p14="http://schemas.microsoft.com/office/powerpoint/2010/main" val="22745386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ja-JP" altLang="en-US" smtClean="0"/>
              <a:t>オブジェクトの協調動作</a:t>
            </a:r>
          </a:p>
        </p:txBody>
      </p:sp>
      <p:sp>
        <p:nvSpPr>
          <p:cNvPr id="26628" name="Rectangle 5"/>
          <p:cNvSpPr>
            <a:spLocks noChangeArrowheads="1"/>
          </p:cNvSpPr>
          <p:nvPr/>
        </p:nvSpPr>
        <p:spPr bwMode="auto">
          <a:xfrm>
            <a:off x="1676400" y="2743200"/>
            <a:ext cx="990600" cy="609600"/>
          </a:xfrm>
          <a:prstGeom prst="rect">
            <a:avLst/>
          </a:prstGeom>
          <a:solidFill>
            <a:srgbClr val="FFFFCC"/>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ja-JP" altLang="en-US"/>
          </a:p>
        </p:txBody>
      </p:sp>
      <p:sp>
        <p:nvSpPr>
          <p:cNvPr id="26629" name="Rectangle 6"/>
          <p:cNvSpPr>
            <a:spLocks noChangeArrowheads="1"/>
          </p:cNvSpPr>
          <p:nvPr/>
        </p:nvSpPr>
        <p:spPr bwMode="auto">
          <a:xfrm>
            <a:off x="1371600" y="4876800"/>
            <a:ext cx="990600" cy="609600"/>
          </a:xfrm>
          <a:prstGeom prst="rect">
            <a:avLst/>
          </a:prstGeom>
          <a:solidFill>
            <a:srgbClr val="FFFFCC"/>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ja-JP" altLang="en-US"/>
          </a:p>
        </p:txBody>
      </p:sp>
      <p:sp>
        <p:nvSpPr>
          <p:cNvPr id="26630" name="Rectangle 7"/>
          <p:cNvSpPr>
            <a:spLocks noChangeArrowheads="1"/>
          </p:cNvSpPr>
          <p:nvPr/>
        </p:nvSpPr>
        <p:spPr bwMode="auto">
          <a:xfrm>
            <a:off x="3200400" y="4038600"/>
            <a:ext cx="990600" cy="609600"/>
          </a:xfrm>
          <a:prstGeom prst="rect">
            <a:avLst/>
          </a:prstGeom>
          <a:solidFill>
            <a:srgbClr val="FFFFCC"/>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ja-JP" altLang="en-US"/>
          </a:p>
        </p:txBody>
      </p:sp>
      <p:sp>
        <p:nvSpPr>
          <p:cNvPr id="26631" name="Rectangle 8"/>
          <p:cNvSpPr>
            <a:spLocks noChangeArrowheads="1"/>
          </p:cNvSpPr>
          <p:nvPr/>
        </p:nvSpPr>
        <p:spPr bwMode="auto">
          <a:xfrm>
            <a:off x="5181600" y="2895600"/>
            <a:ext cx="990600" cy="609600"/>
          </a:xfrm>
          <a:prstGeom prst="rect">
            <a:avLst/>
          </a:prstGeom>
          <a:solidFill>
            <a:srgbClr val="FFFFCC"/>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ja-JP" altLang="en-US"/>
          </a:p>
        </p:txBody>
      </p:sp>
      <p:sp>
        <p:nvSpPr>
          <p:cNvPr id="26632" name="Rectangle 9"/>
          <p:cNvSpPr>
            <a:spLocks noChangeArrowheads="1"/>
          </p:cNvSpPr>
          <p:nvPr/>
        </p:nvSpPr>
        <p:spPr bwMode="auto">
          <a:xfrm>
            <a:off x="5410200" y="5029200"/>
            <a:ext cx="990600" cy="609600"/>
          </a:xfrm>
          <a:prstGeom prst="rect">
            <a:avLst/>
          </a:prstGeom>
          <a:solidFill>
            <a:srgbClr val="FFFFCC"/>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ja-JP" altLang="en-US"/>
          </a:p>
        </p:txBody>
      </p:sp>
      <p:sp>
        <p:nvSpPr>
          <p:cNvPr id="26633" name="Rectangle 10"/>
          <p:cNvSpPr>
            <a:spLocks noChangeArrowheads="1"/>
          </p:cNvSpPr>
          <p:nvPr/>
        </p:nvSpPr>
        <p:spPr bwMode="auto">
          <a:xfrm>
            <a:off x="6324600" y="3962400"/>
            <a:ext cx="990600" cy="609600"/>
          </a:xfrm>
          <a:prstGeom prst="rect">
            <a:avLst/>
          </a:prstGeom>
          <a:solidFill>
            <a:srgbClr val="FFFFCC"/>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ja-JP" altLang="en-US"/>
          </a:p>
        </p:txBody>
      </p:sp>
      <p:sp>
        <p:nvSpPr>
          <p:cNvPr id="26634" name="Line 11"/>
          <p:cNvSpPr>
            <a:spLocks noChangeShapeType="1"/>
          </p:cNvSpPr>
          <p:nvPr/>
        </p:nvSpPr>
        <p:spPr bwMode="auto">
          <a:xfrm flipH="1">
            <a:off x="1905000" y="3429000"/>
            <a:ext cx="76200" cy="1371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35" name="Line 12"/>
          <p:cNvSpPr>
            <a:spLocks noChangeShapeType="1"/>
          </p:cNvSpPr>
          <p:nvPr/>
        </p:nvSpPr>
        <p:spPr bwMode="auto">
          <a:xfrm flipH="1">
            <a:off x="2438400" y="4343400"/>
            <a:ext cx="6858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36" name="Line 13"/>
          <p:cNvSpPr>
            <a:spLocks noChangeShapeType="1"/>
          </p:cNvSpPr>
          <p:nvPr/>
        </p:nvSpPr>
        <p:spPr bwMode="auto">
          <a:xfrm>
            <a:off x="4267200" y="4343400"/>
            <a:ext cx="990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37" name="Line 14"/>
          <p:cNvSpPr>
            <a:spLocks noChangeShapeType="1"/>
          </p:cNvSpPr>
          <p:nvPr/>
        </p:nvSpPr>
        <p:spPr bwMode="auto">
          <a:xfrm flipH="1" flipV="1">
            <a:off x="4267200" y="4572000"/>
            <a:ext cx="990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38" name="Line 15"/>
          <p:cNvSpPr>
            <a:spLocks noChangeShapeType="1"/>
          </p:cNvSpPr>
          <p:nvPr/>
        </p:nvSpPr>
        <p:spPr bwMode="auto">
          <a:xfrm flipH="1">
            <a:off x="3810000" y="3352800"/>
            <a:ext cx="12192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39" name="Line 16"/>
          <p:cNvSpPr>
            <a:spLocks noChangeShapeType="1"/>
          </p:cNvSpPr>
          <p:nvPr/>
        </p:nvSpPr>
        <p:spPr bwMode="auto">
          <a:xfrm>
            <a:off x="2895600" y="3124200"/>
            <a:ext cx="2057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40" name="Line 18"/>
          <p:cNvSpPr>
            <a:spLocks noChangeShapeType="1"/>
          </p:cNvSpPr>
          <p:nvPr/>
        </p:nvSpPr>
        <p:spPr bwMode="auto">
          <a:xfrm flipH="1" flipV="1">
            <a:off x="5638800" y="3657600"/>
            <a:ext cx="609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41" name="Line 19"/>
          <p:cNvSpPr>
            <a:spLocks noChangeShapeType="1"/>
          </p:cNvSpPr>
          <p:nvPr/>
        </p:nvSpPr>
        <p:spPr bwMode="auto">
          <a:xfrm flipV="1">
            <a:off x="5791200" y="4419600"/>
            <a:ext cx="457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 name="テキスト ボックス 17"/>
          <p:cNvSpPr txBox="1"/>
          <p:nvPr/>
        </p:nvSpPr>
        <p:spPr>
          <a:xfrm>
            <a:off x="981349" y="1452454"/>
            <a:ext cx="7181302" cy="646331"/>
          </a:xfrm>
          <a:prstGeom prst="rect">
            <a:avLst/>
          </a:prstGeom>
          <a:noFill/>
        </p:spPr>
        <p:txBody>
          <a:bodyPr wrap="square" rtlCol="0">
            <a:spAutoFit/>
          </a:bodyPr>
          <a:lstStyle/>
          <a:p>
            <a:r>
              <a:rPr kumimoji="1" lang="ja-JP" altLang="en-US" dirty="0" smtClean="0"/>
              <a:t>メッセージパッシングによって複数のオブジェクトが協調動作することで、要件や機能を実現するシステムができます。</a:t>
            </a:r>
            <a:endParaRPr kumimoji="1" lang="ja-JP" altLang="en-US" dirty="0"/>
          </a:p>
        </p:txBody>
      </p:sp>
    </p:spTree>
    <p:extLst>
      <p:ext uri="{BB962C8B-B14F-4D97-AF65-F5344CB8AC3E}">
        <p14:creationId xmlns:p14="http://schemas.microsoft.com/office/powerpoint/2010/main" val="31597287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p:txBody>
          <a:bodyPr/>
          <a:lstStyle/>
          <a:p>
            <a:pPr eaLnBrk="1" hangingPunct="1"/>
            <a:r>
              <a:rPr lang="ja-JP" altLang="en-US" dirty="0" smtClean="0"/>
              <a:t>オブジェクト図とは</a:t>
            </a:r>
          </a:p>
        </p:txBody>
      </p:sp>
      <p:sp>
        <p:nvSpPr>
          <p:cNvPr id="27653" name="Text Box 7"/>
          <p:cNvSpPr txBox="1">
            <a:spLocks noChangeArrowheads="1"/>
          </p:cNvSpPr>
          <p:nvPr/>
        </p:nvSpPr>
        <p:spPr bwMode="auto">
          <a:xfrm>
            <a:off x="755576" y="2708920"/>
            <a:ext cx="7559675" cy="3785652"/>
          </a:xfrm>
          <a:prstGeom prst="rect">
            <a:avLst/>
          </a:prstGeom>
          <a:solidFill>
            <a:srgbClr val="FFFFCC"/>
          </a:solidFill>
          <a:ln>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dirty="0"/>
              <a:t>「レストランがあります。開店前のレストランには、コックがひとり、テーブルが２つ、各テーブルに椅子が２つあります。まだお客さんは居ません。</a:t>
            </a:r>
          </a:p>
          <a:p>
            <a:pPr eaLnBrk="1" hangingPunct="1"/>
            <a:endParaRPr lang="ja-JP" altLang="en-US" dirty="0"/>
          </a:p>
          <a:p>
            <a:pPr eaLnBrk="1" hangingPunct="1"/>
            <a:r>
              <a:rPr lang="ja-JP" altLang="en-US" dirty="0"/>
              <a:t>　開店後、ウェイターが加わりました。そして１つのテーブルには、お客さんがふたり座っています。</a:t>
            </a:r>
          </a:p>
          <a:p>
            <a:pPr eaLnBrk="1" hangingPunct="1"/>
            <a:endParaRPr lang="ja-JP" altLang="en-US" dirty="0"/>
          </a:p>
          <a:p>
            <a:pPr eaLnBrk="1" hangingPunct="1"/>
            <a:r>
              <a:rPr lang="ja-JP" altLang="en-US" dirty="0"/>
              <a:t>　お客さんはウェイターに料理を注文しました。ウェイターは注文をコックに伝え、伝票を作成します。コックは出来上がった料理と伝票をウェイターに運んでもらいます。」</a:t>
            </a:r>
          </a:p>
        </p:txBody>
      </p:sp>
      <p:sp>
        <p:nvSpPr>
          <p:cNvPr id="2" name="テキスト ボックス 1"/>
          <p:cNvSpPr txBox="1"/>
          <p:nvPr/>
        </p:nvSpPr>
        <p:spPr>
          <a:xfrm>
            <a:off x="112285" y="1230953"/>
            <a:ext cx="8919429" cy="646331"/>
          </a:xfrm>
          <a:prstGeom prst="rect">
            <a:avLst/>
          </a:prstGeom>
          <a:noFill/>
        </p:spPr>
        <p:txBody>
          <a:bodyPr wrap="none" rtlCol="0">
            <a:spAutoFit/>
          </a:bodyPr>
          <a:lstStyle/>
          <a:p>
            <a:r>
              <a:rPr kumimoji="1" lang="ja-JP" altLang="en-US" dirty="0" smtClean="0"/>
              <a:t>オブジェクト図とは、現実世界をモデル化した仮想世界において、</a:t>
            </a:r>
            <a:r>
              <a:rPr kumimoji="1" lang="ja-JP" altLang="en-US" dirty="0" smtClean="0">
                <a:solidFill>
                  <a:srgbClr val="FF0000"/>
                </a:solidFill>
              </a:rPr>
              <a:t>ある時点のオブジェクトの</a:t>
            </a:r>
            <a:endParaRPr kumimoji="1" lang="en-US" altLang="ja-JP" dirty="0" smtClean="0">
              <a:solidFill>
                <a:srgbClr val="FF0000"/>
              </a:solidFill>
            </a:endParaRPr>
          </a:p>
          <a:p>
            <a:r>
              <a:rPr lang="ja-JP" altLang="en-US" dirty="0">
                <a:solidFill>
                  <a:srgbClr val="FF0000"/>
                </a:solidFill>
              </a:rPr>
              <a:t>静的</a:t>
            </a:r>
            <a:r>
              <a:rPr lang="ja-JP" altLang="en-US" dirty="0" smtClean="0">
                <a:solidFill>
                  <a:srgbClr val="FF0000"/>
                </a:solidFill>
              </a:rPr>
              <a:t>なスナップショットを表現する</a:t>
            </a:r>
            <a:r>
              <a:rPr lang="ja-JP" altLang="en-US" dirty="0" smtClean="0"/>
              <a:t>ものです。</a:t>
            </a:r>
            <a:endParaRPr kumimoji="1" lang="ja-JP" altLang="en-US" dirty="0"/>
          </a:p>
        </p:txBody>
      </p:sp>
      <p:sp>
        <p:nvSpPr>
          <p:cNvPr id="7" name="テキスト ボックス 6"/>
          <p:cNvSpPr txBox="1"/>
          <p:nvPr/>
        </p:nvSpPr>
        <p:spPr>
          <a:xfrm>
            <a:off x="1763688" y="2031492"/>
            <a:ext cx="5057795" cy="523220"/>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kumimoji="1" lang="ja-JP" altLang="en-US" sz="2800" dirty="0" smtClean="0"/>
              <a:t>例：レストランの日常（言語表現）</a:t>
            </a:r>
            <a:endParaRPr kumimoji="1" lang="ja-JP" altLang="en-US" sz="2800" dirty="0"/>
          </a:p>
        </p:txBody>
      </p:sp>
    </p:spTree>
    <p:extLst>
      <p:ext uri="{BB962C8B-B14F-4D97-AF65-F5344CB8AC3E}">
        <p14:creationId xmlns:p14="http://schemas.microsoft.com/office/powerpoint/2010/main" val="40874440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p:txBody>
          <a:bodyPr/>
          <a:lstStyle/>
          <a:p>
            <a:pPr eaLnBrk="1" hangingPunct="1"/>
            <a:r>
              <a:rPr lang="ja-JP" altLang="en-US" sz="3600" dirty="0" smtClean="0"/>
              <a:t>例：開店</a:t>
            </a:r>
            <a:r>
              <a:rPr lang="ja-JP" altLang="en-US" sz="3600" dirty="0" smtClean="0">
                <a:solidFill>
                  <a:srgbClr val="FF0000"/>
                </a:solidFill>
              </a:rPr>
              <a:t>前</a:t>
            </a:r>
            <a:r>
              <a:rPr lang="ja-JP" altLang="en-US" sz="3600" dirty="0" smtClean="0"/>
              <a:t>のレストランのオブジェクト図</a:t>
            </a:r>
          </a:p>
        </p:txBody>
      </p:sp>
      <p:sp>
        <p:nvSpPr>
          <p:cNvPr id="28675" name="Text Box 22"/>
          <p:cNvSpPr txBox="1">
            <a:spLocks noChangeArrowheads="1"/>
          </p:cNvSpPr>
          <p:nvPr/>
        </p:nvSpPr>
        <p:spPr bwMode="auto">
          <a:xfrm>
            <a:off x="228600" y="2895600"/>
            <a:ext cx="1589088" cy="466725"/>
          </a:xfrm>
          <a:prstGeom prst="rect">
            <a:avLst/>
          </a:prstGeom>
          <a:solidFill>
            <a:srgbClr val="FFFFCC"/>
          </a:solidFill>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u="sng" dirty="0"/>
              <a:t>：レストラン</a:t>
            </a:r>
          </a:p>
        </p:txBody>
      </p:sp>
      <p:sp>
        <p:nvSpPr>
          <p:cNvPr id="28676" name="Text Box 23"/>
          <p:cNvSpPr txBox="1">
            <a:spLocks noChangeArrowheads="1"/>
          </p:cNvSpPr>
          <p:nvPr/>
        </p:nvSpPr>
        <p:spPr bwMode="auto">
          <a:xfrm>
            <a:off x="2057400" y="2286000"/>
            <a:ext cx="1058863" cy="466725"/>
          </a:xfrm>
          <a:prstGeom prst="rect">
            <a:avLst/>
          </a:prstGeom>
          <a:solidFill>
            <a:srgbClr val="FFFFCC"/>
          </a:solidFill>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u="sng"/>
              <a:t>：コック</a:t>
            </a:r>
          </a:p>
        </p:txBody>
      </p:sp>
      <p:sp>
        <p:nvSpPr>
          <p:cNvPr id="28677" name="Text Box 25"/>
          <p:cNvSpPr txBox="1">
            <a:spLocks noChangeArrowheads="1"/>
          </p:cNvSpPr>
          <p:nvPr/>
        </p:nvSpPr>
        <p:spPr bwMode="auto">
          <a:xfrm>
            <a:off x="1295400" y="5105400"/>
            <a:ext cx="2825750" cy="466725"/>
          </a:xfrm>
          <a:prstGeom prst="rect">
            <a:avLst/>
          </a:prstGeom>
          <a:solidFill>
            <a:srgbClr val="FFFFCC"/>
          </a:solidFill>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u="sng"/>
              <a:t>テーブル</a:t>
            </a:r>
            <a:r>
              <a:rPr lang="en-US" altLang="ja-JP" u="sng"/>
              <a:t>B</a:t>
            </a:r>
            <a:r>
              <a:rPr lang="ja-JP" altLang="en-US" u="sng"/>
              <a:t>：テーブル</a:t>
            </a:r>
          </a:p>
        </p:txBody>
      </p:sp>
      <p:sp>
        <p:nvSpPr>
          <p:cNvPr id="28678" name="Text Box 26"/>
          <p:cNvSpPr txBox="1">
            <a:spLocks noChangeArrowheads="1"/>
          </p:cNvSpPr>
          <p:nvPr/>
        </p:nvSpPr>
        <p:spPr bwMode="auto">
          <a:xfrm>
            <a:off x="1295400" y="3429000"/>
            <a:ext cx="2825750" cy="466725"/>
          </a:xfrm>
          <a:prstGeom prst="rect">
            <a:avLst/>
          </a:prstGeom>
          <a:solidFill>
            <a:srgbClr val="FFFFCC"/>
          </a:solidFill>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u="sng"/>
              <a:t>テーブル</a:t>
            </a:r>
            <a:r>
              <a:rPr lang="en-US" altLang="ja-JP" u="sng"/>
              <a:t>A</a:t>
            </a:r>
            <a:r>
              <a:rPr lang="ja-JP" altLang="en-US" u="sng"/>
              <a:t>：テーブル</a:t>
            </a:r>
          </a:p>
        </p:txBody>
      </p:sp>
      <p:sp>
        <p:nvSpPr>
          <p:cNvPr id="28679" name="Text Box 27"/>
          <p:cNvSpPr txBox="1">
            <a:spLocks noChangeArrowheads="1"/>
          </p:cNvSpPr>
          <p:nvPr/>
        </p:nvSpPr>
        <p:spPr bwMode="auto">
          <a:xfrm>
            <a:off x="3048000" y="3962400"/>
            <a:ext cx="1827213" cy="466725"/>
          </a:xfrm>
          <a:prstGeom prst="rect">
            <a:avLst/>
          </a:prstGeom>
          <a:solidFill>
            <a:srgbClr val="FFFFCC"/>
          </a:solidFill>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u="sng"/>
              <a:t>いす</a:t>
            </a:r>
            <a:r>
              <a:rPr lang="en-US" altLang="ja-JP" u="sng"/>
              <a:t>A1</a:t>
            </a:r>
            <a:r>
              <a:rPr lang="ja-JP" altLang="en-US" u="sng"/>
              <a:t>：イス</a:t>
            </a:r>
          </a:p>
        </p:txBody>
      </p:sp>
      <p:sp>
        <p:nvSpPr>
          <p:cNvPr id="28680" name="Text Box 28"/>
          <p:cNvSpPr txBox="1">
            <a:spLocks noChangeArrowheads="1"/>
          </p:cNvSpPr>
          <p:nvPr/>
        </p:nvSpPr>
        <p:spPr bwMode="auto">
          <a:xfrm>
            <a:off x="3048000" y="4572000"/>
            <a:ext cx="1827213" cy="466725"/>
          </a:xfrm>
          <a:prstGeom prst="rect">
            <a:avLst/>
          </a:prstGeom>
          <a:solidFill>
            <a:srgbClr val="FFFFCC"/>
          </a:solidFill>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u="sng"/>
              <a:t>いす</a:t>
            </a:r>
            <a:r>
              <a:rPr lang="en-US" altLang="ja-JP" u="sng"/>
              <a:t>A2</a:t>
            </a:r>
            <a:r>
              <a:rPr lang="ja-JP" altLang="en-US" u="sng"/>
              <a:t>：イス</a:t>
            </a:r>
          </a:p>
        </p:txBody>
      </p:sp>
      <p:sp>
        <p:nvSpPr>
          <p:cNvPr id="28681" name="Text Box 29"/>
          <p:cNvSpPr txBox="1">
            <a:spLocks noChangeArrowheads="1"/>
          </p:cNvSpPr>
          <p:nvPr/>
        </p:nvSpPr>
        <p:spPr bwMode="auto">
          <a:xfrm>
            <a:off x="3048000" y="5705475"/>
            <a:ext cx="1827213" cy="466725"/>
          </a:xfrm>
          <a:prstGeom prst="rect">
            <a:avLst/>
          </a:prstGeom>
          <a:solidFill>
            <a:srgbClr val="FFFFCC"/>
          </a:solidFill>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u="sng"/>
              <a:t>いす</a:t>
            </a:r>
            <a:r>
              <a:rPr lang="en-US" altLang="ja-JP" u="sng"/>
              <a:t>B1</a:t>
            </a:r>
            <a:r>
              <a:rPr lang="ja-JP" altLang="en-US" u="sng"/>
              <a:t>：イス</a:t>
            </a:r>
          </a:p>
        </p:txBody>
      </p:sp>
      <p:sp>
        <p:nvSpPr>
          <p:cNvPr id="28682" name="Text Box 30"/>
          <p:cNvSpPr txBox="1">
            <a:spLocks noChangeArrowheads="1"/>
          </p:cNvSpPr>
          <p:nvPr/>
        </p:nvSpPr>
        <p:spPr bwMode="auto">
          <a:xfrm>
            <a:off x="3048000" y="6248400"/>
            <a:ext cx="1827213" cy="466725"/>
          </a:xfrm>
          <a:prstGeom prst="rect">
            <a:avLst/>
          </a:prstGeom>
          <a:solidFill>
            <a:srgbClr val="FFFFCC"/>
          </a:solidFill>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u="sng"/>
              <a:t>いす</a:t>
            </a:r>
            <a:r>
              <a:rPr lang="en-US" altLang="ja-JP" u="sng"/>
              <a:t>B2</a:t>
            </a:r>
            <a:r>
              <a:rPr lang="ja-JP" altLang="en-US" u="sng"/>
              <a:t>：イス</a:t>
            </a:r>
          </a:p>
        </p:txBody>
      </p:sp>
      <p:cxnSp>
        <p:nvCxnSpPr>
          <p:cNvPr id="28683" name="AutoShape 31"/>
          <p:cNvCxnSpPr>
            <a:cxnSpLocks noChangeShapeType="1"/>
            <a:stCxn id="28675" idx="0"/>
            <a:endCxn id="28676" idx="1"/>
          </p:cNvCxnSpPr>
          <p:nvPr/>
        </p:nvCxnSpPr>
        <p:spPr bwMode="auto">
          <a:xfrm rot="-5400000">
            <a:off x="1352550" y="2190751"/>
            <a:ext cx="376237" cy="1033462"/>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4" name="AutoShape 33"/>
          <p:cNvCxnSpPr>
            <a:cxnSpLocks noChangeShapeType="1"/>
            <a:stCxn id="28675" idx="2"/>
            <a:endCxn id="28678" idx="1"/>
          </p:cNvCxnSpPr>
          <p:nvPr/>
        </p:nvCxnSpPr>
        <p:spPr bwMode="auto">
          <a:xfrm rot="16200000" flipH="1">
            <a:off x="1009650" y="3376613"/>
            <a:ext cx="300038" cy="271462"/>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5" name="AutoShape 34"/>
          <p:cNvCxnSpPr>
            <a:cxnSpLocks noChangeShapeType="1"/>
            <a:stCxn id="28677" idx="1"/>
            <a:endCxn id="28675" idx="2"/>
          </p:cNvCxnSpPr>
          <p:nvPr/>
        </p:nvCxnSpPr>
        <p:spPr bwMode="auto">
          <a:xfrm rot="10800000">
            <a:off x="1023938" y="3362325"/>
            <a:ext cx="271462" cy="1976438"/>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6" name="AutoShape 35"/>
          <p:cNvCxnSpPr>
            <a:cxnSpLocks noChangeShapeType="1"/>
            <a:stCxn id="28678" idx="2"/>
          </p:cNvCxnSpPr>
          <p:nvPr/>
        </p:nvCxnSpPr>
        <p:spPr bwMode="auto">
          <a:xfrm rot="16200000" flipH="1">
            <a:off x="2768600" y="3835400"/>
            <a:ext cx="219075" cy="339725"/>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7" name="AutoShape 36"/>
          <p:cNvCxnSpPr>
            <a:cxnSpLocks noChangeShapeType="1"/>
            <a:stCxn id="28677" idx="2"/>
          </p:cNvCxnSpPr>
          <p:nvPr/>
        </p:nvCxnSpPr>
        <p:spPr bwMode="auto">
          <a:xfrm rot="16200000" flipH="1">
            <a:off x="2697163" y="5583237"/>
            <a:ext cx="361950" cy="339725"/>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8" name="AutoShape 37"/>
          <p:cNvCxnSpPr>
            <a:cxnSpLocks noChangeShapeType="1"/>
            <a:stCxn id="28678" idx="2"/>
            <a:endCxn id="28680" idx="1"/>
          </p:cNvCxnSpPr>
          <p:nvPr/>
        </p:nvCxnSpPr>
        <p:spPr bwMode="auto">
          <a:xfrm rot="16200000" flipH="1">
            <a:off x="2423319" y="4180681"/>
            <a:ext cx="909638" cy="339725"/>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9" name="AutoShape 38"/>
          <p:cNvCxnSpPr>
            <a:cxnSpLocks noChangeShapeType="1"/>
            <a:stCxn id="28677" idx="2"/>
            <a:endCxn id="28682" idx="1"/>
          </p:cNvCxnSpPr>
          <p:nvPr/>
        </p:nvCxnSpPr>
        <p:spPr bwMode="auto">
          <a:xfrm rot="16200000" flipH="1">
            <a:off x="2423319" y="5857081"/>
            <a:ext cx="909638" cy="339725"/>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1848447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ja-JP" altLang="en-US" sz="3600" dirty="0" smtClean="0"/>
              <a:t>例：開店</a:t>
            </a:r>
            <a:r>
              <a:rPr lang="ja-JP" altLang="en-US" sz="3600" dirty="0" smtClean="0">
                <a:solidFill>
                  <a:srgbClr val="FF0000"/>
                </a:solidFill>
              </a:rPr>
              <a:t>後</a:t>
            </a:r>
            <a:r>
              <a:rPr lang="ja-JP" altLang="en-US" sz="3600" dirty="0" smtClean="0"/>
              <a:t>のレストランのオブジェクト図</a:t>
            </a:r>
          </a:p>
        </p:txBody>
      </p:sp>
      <p:sp>
        <p:nvSpPr>
          <p:cNvPr id="29699" name="Text Box 4"/>
          <p:cNvSpPr txBox="1">
            <a:spLocks noChangeArrowheads="1"/>
          </p:cNvSpPr>
          <p:nvPr/>
        </p:nvSpPr>
        <p:spPr bwMode="auto">
          <a:xfrm>
            <a:off x="228600" y="2895600"/>
            <a:ext cx="1589088" cy="466725"/>
          </a:xfrm>
          <a:prstGeom prst="rect">
            <a:avLst/>
          </a:prstGeom>
          <a:solidFill>
            <a:srgbClr val="FFFFCC"/>
          </a:solidFill>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u="sng"/>
              <a:t>：レストラン</a:t>
            </a:r>
          </a:p>
        </p:txBody>
      </p:sp>
      <p:sp>
        <p:nvSpPr>
          <p:cNvPr id="29700" name="Text Box 5"/>
          <p:cNvSpPr txBox="1">
            <a:spLocks noChangeArrowheads="1"/>
          </p:cNvSpPr>
          <p:nvPr/>
        </p:nvSpPr>
        <p:spPr bwMode="auto">
          <a:xfrm>
            <a:off x="2057400" y="2286000"/>
            <a:ext cx="1058863" cy="466725"/>
          </a:xfrm>
          <a:prstGeom prst="rect">
            <a:avLst/>
          </a:prstGeom>
          <a:solidFill>
            <a:srgbClr val="FFFFCC"/>
          </a:solidFill>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u="sng"/>
              <a:t>：コック</a:t>
            </a:r>
          </a:p>
        </p:txBody>
      </p:sp>
      <p:sp>
        <p:nvSpPr>
          <p:cNvPr id="29701" name="Text Box 6"/>
          <p:cNvSpPr txBox="1">
            <a:spLocks noChangeArrowheads="1"/>
          </p:cNvSpPr>
          <p:nvPr/>
        </p:nvSpPr>
        <p:spPr bwMode="auto">
          <a:xfrm>
            <a:off x="6858000" y="2895600"/>
            <a:ext cx="1638300" cy="466725"/>
          </a:xfrm>
          <a:prstGeom prst="rect">
            <a:avLst/>
          </a:prstGeom>
          <a:solidFill>
            <a:srgbClr val="FFFFCC"/>
          </a:solidFill>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u="sng"/>
              <a:t>：ウェイター</a:t>
            </a:r>
          </a:p>
        </p:txBody>
      </p:sp>
      <p:sp>
        <p:nvSpPr>
          <p:cNvPr id="29702" name="Text Box 7"/>
          <p:cNvSpPr txBox="1">
            <a:spLocks noChangeArrowheads="1"/>
          </p:cNvSpPr>
          <p:nvPr/>
        </p:nvSpPr>
        <p:spPr bwMode="auto">
          <a:xfrm>
            <a:off x="1295400" y="5105400"/>
            <a:ext cx="2825750" cy="466725"/>
          </a:xfrm>
          <a:prstGeom prst="rect">
            <a:avLst/>
          </a:prstGeom>
          <a:solidFill>
            <a:srgbClr val="FFFFCC"/>
          </a:solidFill>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u="sng"/>
              <a:t>テーブル</a:t>
            </a:r>
            <a:r>
              <a:rPr lang="en-US" altLang="ja-JP" u="sng"/>
              <a:t>B</a:t>
            </a:r>
            <a:r>
              <a:rPr lang="ja-JP" altLang="en-US" u="sng"/>
              <a:t>：テーブル</a:t>
            </a:r>
          </a:p>
        </p:txBody>
      </p:sp>
      <p:sp>
        <p:nvSpPr>
          <p:cNvPr id="29703" name="Text Box 8"/>
          <p:cNvSpPr txBox="1">
            <a:spLocks noChangeArrowheads="1"/>
          </p:cNvSpPr>
          <p:nvPr/>
        </p:nvSpPr>
        <p:spPr bwMode="auto">
          <a:xfrm>
            <a:off x="1295400" y="3429000"/>
            <a:ext cx="2825750" cy="466725"/>
          </a:xfrm>
          <a:prstGeom prst="rect">
            <a:avLst/>
          </a:prstGeom>
          <a:solidFill>
            <a:srgbClr val="FFFFCC"/>
          </a:solidFill>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u="sng"/>
              <a:t>テーブル</a:t>
            </a:r>
            <a:r>
              <a:rPr lang="en-US" altLang="ja-JP" u="sng"/>
              <a:t>A</a:t>
            </a:r>
            <a:r>
              <a:rPr lang="ja-JP" altLang="en-US" u="sng"/>
              <a:t>：テーブル</a:t>
            </a:r>
          </a:p>
        </p:txBody>
      </p:sp>
      <p:sp>
        <p:nvSpPr>
          <p:cNvPr id="29704" name="Text Box 9"/>
          <p:cNvSpPr txBox="1">
            <a:spLocks noChangeArrowheads="1"/>
          </p:cNvSpPr>
          <p:nvPr/>
        </p:nvSpPr>
        <p:spPr bwMode="auto">
          <a:xfrm>
            <a:off x="3048000" y="3962400"/>
            <a:ext cx="1827213" cy="466725"/>
          </a:xfrm>
          <a:prstGeom prst="rect">
            <a:avLst/>
          </a:prstGeom>
          <a:solidFill>
            <a:srgbClr val="FFFFCC"/>
          </a:solidFill>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u="sng"/>
              <a:t>いす</a:t>
            </a:r>
            <a:r>
              <a:rPr lang="en-US" altLang="ja-JP" u="sng"/>
              <a:t>A1</a:t>
            </a:r>
            <a:r>
              <a:rPr lang="ja-JP" altLang="en-US" u="sng"/>
              <a:t>：イス</a:t>
            </a:r>
          </a:p>
        </p:txBody>
      </p:sp>
      <p:sp>
        <p:nvSpPr>
          <p:cNvPr id="29705" name="Text Box 10"/>
          <p:cNvSpPr txBox="1">
            <a:spLocks noChangeArrowheads="1"/>
          </p:cNvSpPr>
          <p:nvPr/>
        </p:nvSpPr>
        <p:spPr bwMode="auto">
          <a:xfrm>
            <a:off x="3048000" y="4572000"/>
            <a:ext cx="1827213" cy="466725"/>
          </a:xfrm>
          <a:prstGeom prst="rect">
            <a:avLst/>
          </a:prstGeom>
          <a:solidFill>
            <a:srgbClr val="FFFFCC"/>
          </a:solidFill>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u="sng"/>
              <a:t>いす</a:t>
            </a:r>
            <a:r>
              <a:rPr lang="en-US" altLang="ja-JP" u="sng"/>
              <a:t>A2</a:t>
            </a:r>
            <a:r>
              <a:rPr lang="ja-JP" altLang="en-US" u="sng"/>
              <a:t>：イス</a:t>
            </a:r>
          </a:p>
        </p:txBody>
      </p:sp>
      <p:sp>
        <p:nvSpPr>
          <p:cNvPr id="29706" name="Text Box 11"/>
          <p:cNvSpPr txBox="1">
            <a:spLocks noChangeArrowheads="1"/>
          </p:cNvSpPr>
          <p:nvPr/>
        </p:nvSpPr>
        <p:spPr bwMode="auto">
          <a:xfrm>
            <a:off x="3048000" y="5705475"/>
            <a:ext cx="1827213" cy="466725"/>
          </a:xfrm>
          <a:prstGeom prst="rect">
            <a:avLst/>
          </a:prstGeom>
          <a:solidFill>
            <a:srgbClr val="FFFFCC"/>
          </a:solidFill>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u="sng"/>
              <a:t>いす</a:t>
            </a:r>
            <a:r>
              <a:rPr lang="en-US" altLang="ja-JP" u="sng"/>
              <a:t>B1</a:t>
            </a:r>
            <a:r>
              <a:rPr lang="ja-JP" altLang="en-US" u="sng"/>
              <a:t>：イス</a:t>
            </a:r>
          </a:p>
        </p:txBody>
      </p:sp>
      <p:sp>
        <p:nvSpPr>
          <p:cNvPr id="29707" name="Text Box 12"/>
          <p:cNvSpPr txBox="1">
            <a:spLocks noChangeArrowheads="1"/>
          </p:cNvSpPr>
          <p:nvPr/>
        </p:nvSpPr>
        <p:spPr bwMode="auto">
          <a:xfrm>
            <a:off x="3048000" y="6248400"/>
            <a:ext cx="1827213" cy="466725"/>
          </a:xfrm>
          <a:prstGeom prst="rect">
            <a:avLst/>
          </a:prstGeom>
          <a:solidFill>
            <a:srgbClr val="FFFFCC"/>
          </a:solidFill>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u="sng"/>
              <a:t>いす</a:t>
            </a:r>
            <a:r>
              <a:rPr lang="en-US" altLang="ja-JP" u="sng"/>
              <a:t>B2</a:t>
            </a:r>
            <a:r>
              <a:rPr lang="ja-JP" altLang="en-US" u="sng"/>
              <a:t>：イス</a:t>
            </a:r>
          </a:p>
        </p:txBody>
      </p:sp>
      <p:cxnSp>
        <p:nvCxnSpPr>
          <p:cNvPr id="29708" name="AutoShape 13"/>
          <p:cNvCxnSpPr>
            <a:cxnSpLocks noChangeShapeType="1"/>
            <a:stCxn id="29699" idx="0"/>
            <a:endCxn id="29700" idx="1"/>
          </p:cNvCxnSpPr>
          <p:nvPr/>
        </p:nvCxnSpPr>
        <p:spPr bwMode="auto">
          <a:xfrm rot="-5400000">
            <a:off x="1352550" y="2190751"/>
            <a:ext cx="376237" cy="1033462"/>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09" name="AutoShape 14"/>
          <p:cNvCxnSpPr>
            <a:cxnSpLocks noChangeShapeType="1"/>
            <a:stCxn id="29699" idx="3"/>
            <a:endCxn id="29701" idx="1"/>
          </p:cNvCxnSpPr>
          <p:nvPr/>
        </p:nvCxnSpPr>
        <p:spPr bwMode="auto">
          <a:xfrm>
            <a:off x="1817688" y="3128963"/>
            <a:ext cx="504031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0" name="AutoShape 15"/>
          <p:cNvCxnSpPr>
            <a:cxnSpLocks noChangeShapeType="1"/>
            <a:stCxn id="29699" idx="2"/>
            <a:endCxn id="29703" idx="1"/>
          </p:cNvCxnSpPr>
          <p:nvPr/>
        </p:nvCxnSpPr>
        <p:spPr bwMode="auto">
          <a:xfrm rot="16200000" flipH="1">
            <a:off x="1009650" y="3376613"/>
            <a:ext cx="300038" cy="271462"/>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1" name="AutoShape 16"/>
          <p:cNvCxnSpPr>
            <a:cxnSpLocks noChangeShapeType="1"/>
            <a:stCxn id="29702" idx="1"/>
            <a:endCxn id="29699" idx="2"/>
          </p:cNvCxnSpPr>
          <p:nvPr/>
        </p:nvCxnSpPr>
        <p:spPr bwMode="auto">
          <a:xfrm rot="10800000">
            <a:off x="1023938" y="3362325"/>
            <a:ext cx="271462" cy="1976438"/>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2" name="AutoShape 17"/>
          <p:cNvCxnSpPr>
            <a:cxnSpLocks noChangeShapeType="1"/>
            <a:stCxn id="29703" idx="2"/>
          </p:cNvCxnSpPr>
          <p:nvPr/>
        </p:nvCxnSpPr>
        <p:spPr bwMode="auto">
          <a:xfrm rot="16200000" flipH="1">
            <a:off x="2768600" y="3835400"/>
            <a:ext cx="219075" cy="339725"/>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3" name="AutoShape 18"/>
          <p:cNvCxnSpPr>
            <a:cxnSpLocks noChangeShapeType="1"/>
            <a:stCxn id="29702" idx="2"/>
          </p:cNvCxnSpPr>
          <p:nvPr/>
        </p:nvCxnSpPr>
        <p:spPr bwMode="auto">
          <a:xfrm rot="16200000" flipH="1">
            <a:off x="2697163" y="5583237"/>
            <a:ext cx="361950" cy="339725"/>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4" name="AutoShape 19"/>
          <p:cNvCxnSpPr>
            <a:cxnSpLocks noChangeShapeType="1"/>
            <a:stCxn id="29703" idx="2"/>
            <a:endCxn id="29705" idx="1"/>
          </p:cNvCxnSpPr>
          <p:nvPr/>
        </p:nvCxnSpPr>
        <p:spPr bwMode="auto">
          <a:xfrm rot="16200000" flipH="1">
            <a:off x="2423319" y="4180681"/>
            <a:ext cx="909638" cy="339725"/>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5" name="AutoShape 20"/>
          <p:cNvCxnSpPr>
            <a:cxnSpLocks noChangeShapeType="1"/>
            <a:stCxn id="29702" idx="2"/>
            <a:endCxn id="29707" idx="1"/>
          </p:cNvCxnSpPr>
          <p:nvPr/>
        </p:nvCxnSpPr>
        <p:spPr bwMode="auto">
          <a:xfrm rot="16200000" flipH="1">
            <a:off x="2423319" y="5857081"/>
            <a:ext cx="909638" cy="339725"/>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716" name="Text Box 21"/>
          <p:cNvSpPr txBox="1">
            <a:spLocks noChangeArrowheads="1"/>
          </p:cNvSpPr>
          <p:nvPr/>
        </p:nvSpPr>
        <p:spPr bwMode="auto">
          <a:xfrm>
            <a:off x="1981200" y="1524000"/>
            <a:ext cx="1760538" cy="466725"/>
          </a:xfrm>
          <a:prstGeom prst="rect">
            <a:avLst/>
          </a:prstGeom>
          <a:solidFill>
            <a:srgbClr val="FFFFCC"/>
          </a:solidFill>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dirty="0"/>
              <a:t>カレー：料理</a:t>
            </a:r>
          </a:p>
        </p:txBody>
      </p:sp>
      <p:sp>
        <p:nvSpPr>
          <p:cNvPr id="29717" name="Text Box 22"/>
          <p:cNvSpPr txBox="1">
            <a:spLocks noChangeArrowheads="1"/>
          </p:cNvSpPr>
          <p:nvPr/>
        </p:nvSpPr>
        <p:spPr bwMode="auto">
          <a:xfrm>
            <a:off x="7086600" y="5105400"/>
            <a:ext cx="1768475" cy="466725"/>
          </a:xfrm>
          <a:prstGeom prst="rect">
            <a:avLst/>
          </a:prstGeom>
          <a:solidFill>
            <a:srgbClr val="FFFFCC"/>
          </a:solidFill>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a:t>伝票</a:t>
            </a:r>
            <a:r>
              <a:rPr lang="en-US" altLang="ja-JP"/>
              <a:t>A</a:t>
            </a:r>
            <a:r>
              <a:rPr lang="ja-JP" altLang="en-US"/>
              <a:t>：伝票</a:t>
            </a:r>
          </a:p>
        </p:txBody>
      </p:sp>
      <p:sp>
        <p:nvSpPr>
          <p:cNvPr id="29718" name="Text Box 23"/>
          <p:cNvSpPr txBox="1">
            <a:spLocks noChangeArrowheads="1"/>
          </p:cNvSpPr>
          <p:nvPr/>
        </p:nvSpPr>
        <p:spPr bwMode="auto">
          <a:xfrm>
            <a:off x="5029200" y="3962400"/>
            <a:ext cx="1787525" cy="466725"/>
          </a:xfrm>
          <a:prstGeom prst="rect">
            <a:avLst/>
          </a:prstGeom>
          <a:solidFill>
            <a:srgbClr val="FFFFCC"/>
          </a:solidFill>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a:t>佐藤さん：客</a:t>
            </a:r>
          </a:p>
        </p:txBody>
      </p:sp>
      <p:sp>
        <p:nvSpPr>
          <p:cNvPr id="29719" name="Text Box 24"/>
          <p:cNvSpPr txBox="1">
            <a:spLocks noChangeArrowheads="1"/>
          </p:cNvSpPr>
          <p:nvPr/>
        </p:nvSpPr>
        <p:spPr bwMode="auto">
          <a:xfrm>
            <a:off x="5029200" y="4572000"/>
            <a:ext cx="1787525" cy="466725"/>
          </a:xfrm>
          <a:prstGeom prst="rect">
            <a:avLst/>
          </a:prstGeom>
          <a:solidFill>
            <a:srgbClr val="FFFFCC"/>
          </a:solidFill>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a:t>鈴木さん：客</a:t>
            </a:r>
          </a:p>
        </p:txBody>
      </p:sp>
      <p:cxnSp>
        <p:nvCxnSpPr>
          <p:cNvPr id="29720" name="AutoShape 25"/>
          <p:cNvCxnSpPr>
            <a:cxnSpLocks noChangeShapeType="1"/>
            <a:stCxn id="29718" idx="3"/>
            <a:endCxn id="29701" idx="2"/>
          </p:cNvCxnSpPr>
          <p:nvPr/>
        </p:nvCxnSpPr>
        <p:spPr bwMode="auto">
          <a:xfrm flipV="1">
            <a:off x="6816725" y="3362325"/>
            <a:ext cx="860425" cy="833438"/>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21" name="AutoShape 26"/>
          <p:cNvCxnSpPr>
            <a:cxnSpLocks noChangeShapeType="1"/>
            <a:stCxn id="29719" idx="3"/>
            <a:endCxn id="29701" idx="2"/>
          </p:cNvCxnSpPr>
          <p:nvPr/>
        </p:nvCxnSpPr>
        <p:spPr bwMode="auto">
          <a:xfrm flipV="1">
            <a:off x="6816725" y="3362325"/>
            <a:ext cx="860425" cy="1443038"/>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722" name="Line 27"/>
          <p:cNvSpPr>
            <a:spLocks noChangeShapeType="1"/>
          </p:cNvSpPr>
          <p:nvPr/>
        </p:nvSpPr>
        <p:spPr bwMode="auto">
          <a:xfrm flipH="1" flipV="1">
            <a:off x="6781800" y="4191000"/>
            <a:ext cx="533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9723" name="Line 28"/>
          <p:cNvSpPr>
            <a:spLocks noChangeShapeType="1"/>
          </p:cNvSpPr>
          <p:nvPr/>
        </p:nvSpPr>
        <p:spPr bwMode="auto">
          <a:xfrm flipH="1" flipV="1">
            <a:off x="6781800" y="480060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9724" name="Line 29"/>
          <p:cNvSpPr>
            <a:spLocks noChangeShapeType="1"/>
          </p:cNvSpPr>
          <p:nvPr/>
        </p:nvSpPr>
        <p:spPr bwMode="auto">
          <a:xfrm>
            <a:off x="7924800" y="3352800"/>
            <a:ext cx="0" cy="1752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29725" name="AutoShape 31"/>
          <p:cNvCxnSpPr>
            <a:cxnSpLocks noChangeShapeType="1"/>
            <a:stCxn id="29700" idx="3"/>
            <a:endCxn id="29701" idx="0"/>
          </p:cNvCxnSpPr>
          <p:nvPr/>
        </p:nvCxnSpPr>
        <p:spPr bwMode="auto">
          <a:xfrm>
            <a:off x="3116263" y="2519363"/>
            <a:ext cx="4560887" cy="376237"/>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726" name="Line 36"/>
          <p:cNvSpPr>
            <a:spLocks noChangeShapeType="1"/>
          </p:cNvSpPr>
          <p:nvPr/>
        </p:nvSpPr>
        <p:spPr bwMode="auto">
          <a:xfrm>
            <a:off x="4876800" y="41910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9727" name="Line 37"/>
          <p:cNvSpPr>
            <a:spLocks noChangeShapeType="1"/>
          </p:cNvSpPr>
          <p:nvPr/>
        </p:nvSpPr>
        <p:spPr bwMode="auto">
          <a:xfrm>
            <a:off x="4876800" y="48006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29728" name="AutoShape 38"/>
          <p:cNvCxnSpPr>
            <a:cxnSpLocks noChangeShapeType="1"/>
            <a:stCxn id="29716" idx="1"/>
            <a:endCxn id="29699" idx="0"/>
          </p:cNvCxnSpPr>
          <p:nvPr/>
        </p:nvCxnSpPr>
        <p:spPr bwMode="auto">
          <a:xfrm rot="10800000" flipV="1">
            <a:off x="1023938" y="1757363"/>
            <a:ext cx="957262" cy="1138237"/>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9227135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6" name="Rectangle 7"/>
          <p:cNvSpPr>
            <a:spLocks noChangeArrowheads="1"/>
          </p:cNvSpPr>
          <p:nvPr/>
        </p:nvSpPr>
        <p:spPr bwMode="auto">
          <a:xfrm>
            <a:off x="1331911" y="2590800"/>
            <a:ext cx="6248400" cy="838200"/>
          </a:xfrm>
          <a:prstGeom prst="rect">
            <a:avLst/>
          </a:prstGeom>
          <a:solidFill>
            <a:srgbClr val="FFFFCC"/>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endParaRPr lang="ja-JP" altLang="en-US" dirty="0"/>
          </a:p>
        </p:txBody>
      </p:sp>
      <p:sp>
        <p:nvSpPr>
          <p:cNvPr id="30727" name="Rectangle 8"/>
          <p:cNvSpPr>
            <a:spLocks noChangeArrowheads="1"/>
          </p:cNvSpPr>
          <p:nvPr/>
        </p:nvSpPr>
        <p:spPr bwMode="auto">
          <a:xfrm>
            <a:off x="1331911" y="3429000"/>
            <a:ext cx="6248400" cy="1296144"/>
          </a:xfrm>
          <a:prstGeom prst="rect">
            <a:avLst/>
          </a:prstGeom>
          <a:solidFill>
            <a:srgbClr val="FFFFCC"/>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ja-JP" altLang="en-US"/>
          </a:p>
        </p:txBody>
      </p:sp>
      <p:sp>
        <p:nvSpPr>
          <p:cNvPr id="30722" name="Rectangle 2"/>
          <p:cNvSpPr>
            <a:spLocks noGrp="1" noChangeArrowheads="1"/>
          </p:cNvSpPr>
          <p:nvPr>
            <p:ph type="title"/>
          </p:nvPr>
        </p:nvSpPr>
        <p:spPr/>
        <p:txBody>
          <a:bodyPr/>
          <a:lstStyle/>
          <a:p>
            <a:pPr eaLnBrk="1" hangingPunct="1"/>
            <a:r>
              <a:rPr lang="ja-JP" altLang="en-US" smtClean="0"/>
              <a:t>オブジェクト図の要素</a:t>
            </a:r>
          </a:p>
        </p:txBody>
      </p:sp>
      <p:sp>
        <p:nvSpPr>
          <p:cNvPr id="30724" name="Text Box 5"/>
          <p:cNvSpPr txBox="1">
            <a:spLocks noChangeArrowheads="1"/>
          </p:cNvSpPr>
          <p:nvPr/>
        </p:nvSpPr>
        <p:spPr bwMode="auto">
          <a:xfrm>
            <a:off x="2232247" y="2805260"/>
            <a:ext cx="4395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u="sng" dirty="0"/>
              <a:t>オブジェクト名</a:t>
            </a:r>
            <a:r>
              <a:rPr lang="en-US" altLang="ja-JP" u="sng" dirty="0"/>
              <a:t>/</a:t>
            </a:r>
            <a:r>
              <a:rPr lang="ja-JP" altLang="en-US" u="sng" dirty="0"/>
              <a:t>ロール名</a:t>
            </a:r>
            <a:r>
              <a:rPr lang="en-US" altLang="ja-JP" u="sng" dirty="0"/>
              <a:t>:</a:t>
            </a:r>
            <a:r>
              <a:rPr lang="ja-JP" altLang="en-US" u="sng" dirty="0"/>
              <a:t>クラス名</a:t>
            </a:r>
          </a:p>
        </p:txBody>
      </p:sp>
      <p:sp>
        <p:nvSpPr>
          <p:cNvPr id="30725" name="Text Box 6"/>
          <p:cNvSpPr txBox="1">
            <a:spLocks noChangeArrowheads="1"/>
          </p:cNvSpPr>
          <p:nvPr/>
        </p:nvSpPr>
        <p:spPr bwMode="auto">
          <a:xfrm>
            <a:off x="395536" y="5107776"/>
            <a:ext cx="829126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marL="342900" indent="-342900" eaLnBrk="1" hangingPunct="1">
              <a:buFont typeface="Arial" panose="020B0604020202020204" pitchFamily="34" charset="0"/>
              <a:buChar char="•"/>
            </a:pPr>
            <a:r>
              <a:rPr lang="ja-JP" altLang="en-US" sz="2000" dirty="0"/>
              <a:t>「</a:t>
            </a:r>
            <a:r>
              <a:rPr lang="ja-JP" altLang="en-US" sz="2000" dirty="0" smtClean="0"/>
              <a:t>属性（パラメータ）」は、オブジェクトが持っている固有のデータです。</a:t>
            </a:r>
            <a:endParaRPr lang="en-US" altLang="ja-JP" sz="2000" dirty="0" smtClean="0"/>
          </a:p>
          <a:p>
            <a:pPr marL="342900" indent="-342900" eaLnBrk="1" hangingPunct="1">
              <a:buFont typeface="Arial" panose="020B0604020202020204" pitchFamily="34" charset="0"/>
              <a:buChar char="•"/>
            </a:pPr>
            <a:r>
              <a:rPr lang="en-US" altLang="ja-JP" sz="2000" dirty="0" smtClean="0"/>
              <a:t>『</a:t>
            </a:r>
            <a:r>
              <a:rPr lang="ja-JP" altLang="en-US" sz="2000" dirty="0" smtClean="0"/>
              <a:t>クラス図</a:t>
            </a:r>
            <a:r>
              <a:rPr lang="en-US" altLang="ja-JP" sz="2000" dirty="0" smtClean="0"/>
              <a:t>』</a:t>
            </a:r>
            <a:r>
              <a:rPr lang="ja-JP" altLang="en-US" sz="2000" dirty="0" smtClean="0"/>
              <a:t>のクラスと</a:t>
            </a:r>
            <a:r>
              <a:rPr lang="ja-JP" altLang="en-US" sz="2000" dirty="0"/>
              <a:t>区別するために、</a:t>
            </a:r>
            <a:r>
              <a:rPr lang="ja-JP" altLang="en-US" sz="2000" dirty="0" smtClean="0">
                <a:solidFill>
                  <a:srgbClr val="FF0000"/>
                </a:solidFill>
              </a:rPr>
              <a:t>オブジェクト名には</a:t>
            </a:r>
            <a:r>
              <a:rPr lang="ja-JP" altLang="en-US" sz="2000" dirty="0">
                <a:solidFill>
                  <a:srgbClr val="FF0000"/>
                </a:solidFill>
              </a:rPr>
              <a:t>下線を</a:t>
            </a:r>
            <a:r>
              <a:rPr lang="ja-JP" altLang="en-US" sz="2000" dirty="0" smtClean="0">
                <a:solidFill>
                  <a:srgbClr val="FF0000"/>
                </a:solidFill>
              </a:rPr>
              <a:t>引きます。</a:t>
            </a:r>
            <a:endParaRPr lang="en-US" altLang="ja-JP" sz="2000" dirty="0" smtClean="0">
              <a:solidFill>
                <a:srgbClr val="FF0000"/>
              </a:solidFill>
            </a:endParaRPr>
          </a:p>
          <a:p>
            <a:pPr marL="342900" indent="-342900" eaLnBrk="1" hangingPunct="1">
              <a:buFont typeface="Arial" panose="020B0604020202020204" pitchFamily="34" charset="0"/>
              <a:buChar char="•"/>
            </a:pPr>
            <a:r>
              <a:rPr lang="ja-JP" altLang="en-US" sz="2000" dirty="0" smtClean="0"/>
              <a:t>オブジェクト図は時間の流れに関わらない構造を表すものなので、通常は、操作に関する情報（３段目）は書きません。</a:t>
            </a:r>
            <a:endParaRPr lang="ja-JP" altLang="en-US" sz="2000" dirty="0"/>
          </a:p>
        </p:txBody>
      </p:sp>
      <p:sp>
        <p:nvSpPr>
          <p:cNvPr id="30728" name="Text Box 10"/>
          <p:cNvSpPr txBox="1">
            <a:spLocks noChangeArrowheads="1"/>
          </p:cNvSpPr>
          <p:nvPr/>
        </p:nvSpPr>
        <p:spPr bwMode="auto">
          <a:xfrm>
            <a:off x="4211960" y="3539028"/>
            <a:ext cx="101021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dirty="0" smtClean="0"/>
              <a:t>属性１</a:t>
            </a:r>
            <a:endParaRPr lang="en-US" altLang="ja-JP" dirty="0" smtClean="0"/>
          </a:p>
          <a:p>
            <a:pPr eaLnBrk="1" hangingPunct="1"/>
            <a:r>
              <a:rPr lang="ja-JP" altLang="en-US" dirty="0" smtClean="0"/>
              <a:t>属性２</a:t>
            </a:r>
            <a:endParaRPr lang="en-US" altLang="ja-JP" dirty="0" smtClean="0"/>
          </a:p>
          <a:p>
            <a:pPr eaLnBrk="1" hangingPunct="1"/>
            <a:r>
              <a:rPr lang="ja-JP" altLang="en-US" dirty="0"/>
              <a:t>・・・</a:t>
            </a:r>
          </a:p>
        </p:txBody>
      </p:sp>
      <p:sp>
        <p:nvSpPr>
          <p:cNvPr id="10" name="テキスト ボックス 9"/>
          <p:cNvSpPr txBox="1"/>
          <p:nvPr/>
        </p:nvSpPr>
        <p:spPr>
          <a:xfrm>
            <a:off x="1875918" y="1442967"/>
            <a:ext cx="5448928" cy="646331"/>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dirty="0" smtClean="0"/>
              <a:t>オブジェクト図は次のような長方形で図示されます。</a:t>
            </a:r>
            <a:endParaRPr kumimoji="1" lang="en-US" altLang="ja-JP" dirty="0" smtClean="0"/>
          </a:p>
          <a:p>
            <a:pPr marL="285750" indent="-285750">
              <a:buFont typeface="Arial" panose="020B0604020202020204" pitchFamily="34" charset="0"/>
              <a:buChar char="•"/>
            </a:pPr>
            <a:r>
              <a:rPr lang="ja-JP" altLang="en-US" dirty="0"/>
              <a:t>１～</a:t>
            </a:r>
            <a:r>
              <a:rPr lang="ja-JP" altLang="en-US" dirty="0" smtClean="0"/>
              <a:t>２区画に区切られます。</a:t>
            </a:r>
            <a:endParaRPr lang="en-US" altLang="ja-JP" dirty="0" smtClean="0"/>
          </a:p>
        </p:txBody>
      </p:sp>
      <p:cxnSp>
        <p:nvCxnSpPr>
          <p:cNvPr id="3" name="直線矢印コネクタ 2"/>
          <p:cNvCxnSpPr/>
          <p:nvPr/>
        </p:nvCxnSpPr>
        <p:spPr>
          <a:xfrm flipH="1" flipV="1">
            <a:off x="6300192" y="3212976"/>
            <a:ext cx="2088232" cy="223224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1181052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1" name="Rectangle 9"/>
          <p:cNvSpPr>
            <a:spLocks noChangeArrowheads="1"/>
          </p:cNvSpPr>
          <p:nvPr/>
        </p:nvSpPr>
        <p:spPr bwMode="auto">
          <a:xfrm>
            <a:off x="609600" y="2057400"/>
            <a:ext cx="3962400" cy="1295400"/>
          </a:xfrm>
          <a:prstGeom prst="rect">
            <a:avLst/>
          </a:prstGeom>
          <a:solidFill>
            <a:srgbClr val="FFFFCC"/>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ja-JP" altLang="en-US"/>
          </a:p>
        </p:txBody>
      </p:sp>
      <p:sp>
        <p:nvSpPr>
          <p:cNvPr id="31752" name="Rectangle 10"/>
          <p:cNvSpPr>
            <a:spLocks noChangeArrowheads="1"/>
          </p:cNvSpPr>
          <p:nvPr/>
        </p:nvSpPr>
        <p:spPr bwMode="auto">
          <a:xfrm>
            <a:off x="609600" y="1600200"/>
            <a:ext cx="3962400" cy="457200"/>
          </a:xfrm>
          <a:prstGeom prst="rect">
            <a:avLst/>
          </a:prstGeom>
          <a:solidFill>
            <a:schemeClr val="accent6">
              <a:lumMod val="20000"/>
              <a:lumOff val="80000"/>
            </a:schemeClr>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ja-JP" altLang="en-US"/>
          </a:p>
        </p:txBody>
      </p:sp>
      <p:sp>
        <p:nvSpPr>
          <p:cNvPr id="31754" name="Rectangle 12"/>
          <p:cNvSpPr>
            <a:spLocks noChangeArrowheads="1"/>
          </p:cNvSpPr>
          <p:nvPr/>
        </p:nvSpPr>
        <p:spPr bwMode="auto">
          <a:xfrm>
            <a:off x="5334000" y="2057400"/>
            <a:ext cx="2743200" cy="1295400"/>
          </a:xfrm>
          <a:prstGeom prst="rect">
            <a:avLst/>
          </a:prstGeom>
          <a:solidFill>
            <a:srgbClr val="FFFFCC"/>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ja-JP" altLang="en-US"/>
          </a:p>
        </p:txBody>
      </p:sp>
      <p:sp>
        <p:nvSpPr>
          <p:cNvPr id="31755" name="Rectangle 13"/>
          <p:cNvSpPr>
            <a:spLocks noChangeArrowheads="1"/>
          </p:cNvSpPr>
          <p:nvPr/>
        </p:nvSpPr>
        <p:spPr bwMode="auto">
          <a:xfrm>
            <a:off x="5334000" y="1600200"/>
            <a:ext cx="2743200" cy="457200"/>
          </a:xfrm>
          <a:prstGeom prst="rect">
            <a:avLst/>
          </a:prstGeom>
          <a:solidFill>
            <a:srgbClr val="FFFFCC"/>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ja-JP" altLang="en-US"/>
          </a:p>
        </p:txBody>
      </p:sp>
      <p:sp>
        <p:nvSpPr>
          <p:cNvPr id="31756" name="Rectangle 14"/>
          <p:cNvSpPr>
            <a:spLocks noChangeArrowheads="1"/>
          </p:cNvSpPr>
          <p:nvPr/>
        </p:nvSpPr>
        <p:spPr bwMode="auto">
          <a:xfrm>
            <a:off x="914400" y="4038600"/>
            <a:ext cx="2667000" cy="533400"/>
          </a:xfrm>
          <a:prstGeom prst="rect">
            <a:avLst/>
          </a:prstGeom>
          <a:solidFill>
            <a:srgbClr val="FFFFCC"/>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ja-JP" altLang="en-US"/>
          </a:p>
        </p:txBody>
      </p:sp>
      <p:sp>
        <p:nvSpPr>
          <p:cNvPr id="31758" name="Rectangle 16"/>
          <p:cNvSpPr>
            <a:spLocks noChangeArrowheads="1"/>
          </p:cNvSpPr>
          <p:nvPr/>
        </p:nvSpPr>
        <p:spPr bwMode="auto">
          <a:xfrm>
            <a:off x="4495800" y="4038600"/>
            <a:ext cx="2667000" cy="533400"/>
          </a:xfrm>
          <a:prstGeom prst="rect">
            <a:avLst/>
          </a:prstGeom>
          <a:solidFill>
            <a:srgbClr val="FFFFCC"/>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ja-JP" altLang="en-US"/>
          </a:p>
        </p:txBody>
      </p:sp>
      <p:sp>
        <p:nvSpPr>
          <p:cNvPr id="31759" name="Rectangle 17"/>
          <p:cNvSpPr>
            <a:spLocks noChangeArrowheads="1"/>
          </p:cNvSpPr>
          <p:nvPr/>
        </p:nvSpPr>
        <p:spPr bwMode="auto">
          <a:xfrm>
            <a:off x="914400" y="4572000"/>
            <a:ext cx="2667000" cy="228600"/>
          </a:xfrm>
          <a:prstGeom prst="rect">
            <a:avLst/>
          </a:prstGeom>
          <a:solidFill>
            <a:srgbClr val="FFFFCC"/>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ja-JP" altLang="en-US"/>
          </a:p>
        </p:txBody>
      </p:sp>
      <p:sp>
        <p:nvSpPr>
          <p:cNvPr id="31760" name="Rectangle 18"/>
          <p:cNvSpPr>
            <a:spLocks noChangeArrowheads="1"/>
          </p:cNvSpPr>
          <p:nvPr/>
        </p:nvSpPr>
        <p:spPr bwMode="auto">
          <a:xfrm>
            <a:off x="914400" y="4800600"/>
            <a:ext cx="2667000" cy="228600"/>
          </a:xfrm>
          <a:prstGeom prst="rect">
            <a:avLst/>
          </a:prstGeom>
          <a:solidFill>
            <a:srgbClr val="FFFFCC"/>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ja-JP" altLang="en-US"/>
          </a:p>
        </p:txBody>
      </p:sp>
      <p:sp>
        <p:nvSpPr>
          <p:cNvPr id="31746" name="Rectangle 4"/>
          <p:cNvSpPr>
            <a:spLocks noGrp="1" noChangeArrowheads="1"/>
          </p:cNvSpPr>
          <p:nvPr>
            <p:ph type="title"/>
          </p:nvPr>
        </p:nvSpPr>
        <p:spPr/>
        <p:txBody>
          <a:bodyPr/>
          <a:lstStyle/>
          <a:p>
            <a:pPr eaLnBrk="1" hangingPunct="1"/>
            <a:r>
              <a:rPr lang="ja-JP" altLang="en-US" smtClean="0"/>
              <a:t>オブジェクト図の例</a:t>
            </a:r>
          </a:p>
        </p:txBody>
      </p:sp>
      <p:sp>
        <p:nvSpPr>
          <p:cNvPr id="31747" name="Text Box 5"/>
          <p:cNvSpPr txBox="1">
            <a:spLocks noChangeArrowheads="1"/>
          </p:cNvSpPr>
          <p:nvPr/>
        </p:nvSpPr>
        <p:spPr bwMode="auto">
          <a:xfrm>
            <a:off x="609600" y="1581329"/>
            <a:ext cx="3994150" cy="457200"/>
          </a:xfrm>
          <a:prstGeom prst="rect">
            <a:avLst/>
          </a:prstGeom>
          <a:solidFill>
            <a:srgbClr val="FFFFCC"/>
          </a:solidFill>
          <a:ln>
            <a:noFill/>
          </a:ln>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u="sng"/>
              <a:t>山田さん</a:t>
            </a:r>
            <a:r>
              <a:rPr lang="en-US" altLang="ja-JP" u="sng"/>
              <a:t>/</a:t>
            </a:r>
            <a:r>
              <a:rPr lang="ja-JP" altLang="en-US" u="sng"/>
              <a:t>レジ担当：ウェイター</a:t>
            </a:r>
          </a:p>
        </p:txBody>
      </p:sp>
      <p:sp>
        <p:nvSpPr>
          <p:cNvPr id="31748" name="Text Box 6"/>
          <p:cNvSpPr txBox="1">
            <a:spLocks noChangeArrowheads="1"/>
          </p:cNvSpPr>
          <p:nvPr/>
        </p:nvSpPr>
        <p:spPr bwMode="auto">
          <a:xfrm>
            <a:off x="1524000" y="4038600"/>
            <a:ext cx="1320800" cy="457200"/>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u="sng"/>
              <a:t>山田さん</a:t>
            </a:r>
          </a:p>
        </p:txBody>
      </p:sp>
      <p:sp>
        <p:nvSpPr>
          <p:cNvPr id="31749" name="Text Box 7"/>
          <p:cNvSpPr txBox="1">
            <a:spLocks noChangeArrowheads="1"/>
          </p:cNvSpPr>
          <p:nvPr/>
        </p:nvSpPr>
        <p:spPr bwMode="auto">
          <a:xfrm>
            <a:off x="5296155" y="1600200"/>
            <a:ext cx="2765425" cy="457200"/>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u="sng" dirty="0"/>
              <a:t>山田さん：ウェイター</a:t>
            </a:r>
          </a:p>
        </p:txBody>
      </p:sp>
      <p:sp>
        <p:nvSpPr>
          <p:cNvPr id="31750" name="Text Box 8"/>
          <p:cNvSpPr txBox="1">
            <a:spLocks noChangeArrowheads="1"/>
          </p:cNvSpPr>
          <p:nvPr/>
        </p:nvSpPr>
        <p:spPr bwMode="auto">
          <a:xfrm>
            <a:off x="609600" y="2133600"/>
            <a:ext cx="2826415" cy="120032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dirty="0"/>
              <a:t>名前</a:t>
            </a:r>
            <a:r>
              <a:rPr lang="en-US" altLang="ja-JP" dirty="0"/>
              <a:t>=</a:t>
            </a:r>
            <a:r>
              <a:rPr lang="ja-JP" altLang="en-US" dirty="0"/>
              <a:t>山田太郎</a:t>
            </a:r>
          </a:p>
          <a:p>
            <a:pPr eaLnBrk="1" hangingPunct="1"/>
            <a:r>
              <a:rPr lang="ja-JP" altLang="en-US" dirty="0"/>
              <a:t>住所</a:t>
            </a:r>
            <a:r>
              <a:rPr lang="en-US" altLang="ja-JP" dirty="0"/>
              <a:t>=</a:t>
            </a:r>
            <a:r>
              <a:rPr lang="ja-JP" altLang="en-US" dirty="0"/>
              <a:t>新潟県長岡市</a:t>
            </a:r>
          </a:p>
          <a:p>
            <a:pPr eaLnBrk="1" hangingPunct="1"/>
            <a:r>
              <a:rPr lang="ja-JP" altLang="en-US" dirty="0"/>
              <a:t>勤務先</a:t>
            </a:r>
            <a:r>
              <a:rPr lang="en-US" altLang="ja-JP" dirty="0"/>
              <a:t>=</a:t>
            </a:r>
            <a:r>
              <a:rPr lang="ja-JP" altLang="en-US" dirty="0"/>
              <a:t>サイゼリヤ</a:t>
            </a:r>
          </a:p>
        </p:txBody>
      </p:sp>
      <p:sp>
        <p:nvSpPr>
          <p:cNvPr id="31753" name="Text Box 11"/>
          <p:cNvSpPr txBox="1">
            <a:spLocks noChangeArrowheads="1"/>
          </p:cNvSpPr>
          <p:nvPr/>
        </p:nvSpPr>
        <p:spPr bwMode="auto">
          <a:xfrm>
            <a:off x="5334000" y="2133600"/>
            <a:ext cx="2800350" cy="1187450"/>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dirty="0"/>
              <a:t>名前</a:t>
            </a:r>
            <a:r>
              <a:rPr lang="en-US" altLang="ja-JP" dirty="0"/>
              <a:t>=</a:t>
            </a:r>
            <a:r>
              <a:rPr lang="ja-JP" altLang="en-US" dirty="0"/>
              <a:t>山田太郎</a:t>
            </a:r>
          </a:p>
          <a:p>
            <a:pPr eaLnBrk="1" hangingPunct="1"/>
            <a:r>
              <a:rPr lang="ja-JP" altLang="en-US" dirty="0"/>
              <a:t>住所</a:t>
            </a:r>
            <a:r>
              <a:rPr lang="en-US" altLang="ja-JP" dirty="0"/>
              <a:t>=</a:t>
            </a:r>
            <a:r>
              <a:rPr lang="ja-JP" altLang="en-US" dirty="0"/>
              <a:t>新潟県長岡市</a:t>
            </a:r>
          </a:p>
          <a:p>
            <a:pPr eaLnBrk="1" hangingPunct="1"/>
            <a:r>
              <a:rPr lang="ja-JP" altLang="en-US" dirty="0"/>
              <a:t>勤務先</a:t>
            </a:r>
            <a:r>
              <a:rPr lang="en-US" altLang="ja-JP" dirty="0"/>
              <a:t>=</a:t>
            </a:r>
            <a:r>
              <a:rPr lang="ja-JP" altLang="en-US" dirty="0"/>
              <a:t>サイゼリヤ</a:t>
            </a:r>
          </a:p>
        </p:txBody>
      </p:sp>
      <p:sp>
        <p:nvSpPr>
          <p:cNvPr id="31757" name="Text Box 15"/>
          <p:cNvSpPr txBox="1">
            <a:spLocks noChangeArrowheads="1"/>
          </p:cNvSpPr>
          <p:nvPr/>
        </p:nvSpPr>
        <p:spPr bwMode="auto">
          <a:xfrm>
            <a:off x="5105400" y="4057650"/>
            <a:ext cx="1560513" cy="457200"/>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en-US" altLang="ja-JP" u="sng"/>
              <a:t>:</a:t>
            </a:r>
            <a:r>
              <a:rPr lang="ja-JP" altLang="en-US" u="sng"/>
              <a:t>ウェイター</a:t>
            </a:r>
          </a:p>
        </p:txBody>
      </p:sp>
      <p:sp>
        <p:nvSpPr>
          <p:cNvPr id="31761" name="Text Box 19"/>
          <p:cNvSpPr txBox="1">
            <a:spLocks noChangeArrowheads="1"/>
          </p:cNvSpPr>
          <p:nvPr/>
        </p:nvSpPr>
        <p:spPr bwMode="auto">
          <a:xfrm>
            <a:off x="704991" y="5600948"/>
            <a:ext cx="798180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sz="2000" dirty="0" smtClean="0"/>
              <a:t>オブジェクト図は、要素同士の「関係」を</a:t>
            </a:r>
            <a:r>
              <a:rPr lang="ja-JP" altLang="en-US" sz="2000" dirty="0"/>
              <a:t>表現することが重要であるため</a:t>
            </a:r>
            <a:r>
              <a:rPr lang="ja-JP" altLang="en-US" sz="2000" dirty="0" smtClean="0"/>
              <a:t>、オブジェクトの強調</a:t>
            </a:r>
            <a:r>
              <a:rPr lang="ja-JP" altLang="en-US" sz="2000" dirty="0"/>
              <a:t>したい部分に</a:t>
            </a:r>
            <a:r>
              <a:rPr lang="ja-JP" altLang="en-US" sz="2000" dirty="0">
                <a:solidFill>
                  <a:srgbClr val="FF0000"/>
                </a:solidFill>
              </a:rPr>
              <a:t>限定して記述する</a:t>
            </a:r>
            <a:r>
              <a:rPr lang="ja-JP" altLang="en-US" sz="2000" dirty="0"/>
              <a:t>場合も</a:t>
            </a:r>
            <a:r>
              <a:rPr lang="ja-JP" altLang="en-US" sz="2000" dirty="0" smtClean="0"/>
              <a:t>多いです。</a:t>
            </a:r>
            <a:endParaRPr lang="ja-JP" altLang="en-US" sz="2000" dirty="0"/>
          </a:p>
        </p:txBody>
      </p:sp>
    </p:spTree>
    <p:extLst>
      <p:ext uri="{BB962C8B-B14F-4D97-AF65-F5344CB8AC3E}">
        <p14:creationId xmlns:p14="http://schemas.microsoft.com/office/powerpoint/2010/main" val="5059558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角丸四角形 22"/>
          <p:cNvSpPr/>
          <p:nvPr/>
        </p:nvSpPr>
        <p:spPr>
          <a:xfrm>
            <a:off x="7224108" y="3797812"/>
            <a:ext cx="1493163" cy="15544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4" name="角丸四角形 3"/>
          <p:cNvSpPr/>
          <p:nvPr/>
        </p:nvSpPr>
        <p:spPr>
          <a:xfrm>
            <a:off x="701626" y="2593237"/>
            <a:ext cx="6044360" cy="208823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35842" name="Rectangle 3"/>
          <p:cNvSpPr>
            <a:spLocks noGrp="1" noChangeArrowheads="1"/>
          </p:cNvSpPr>
          <p:nvPr>
            <p:ph type="title"/>
          </p:nvPr>
        </p:nvSpPr>
        <p:spPr>
          <a:xfrm>
            <a:off x="457200" y="274638"/>
            <a:ext cx="8229600" cy="944562"/>
          </a:xfrm>
        </p:spPr>
        <p:txBody>
          <a:bodyPr/>
          <a:lstStyle/>
          <a:p>
            <a:r>
              <a:rPr lang="ja-JP" altLang="en-US" dirty="0" smtClean="0"/>
              <a:t>オブジェクト指向開発</a:t>
            </a:r>
          </a:p>
        </p:txBody>
      </p:sp>
      <p:sp>
        <p:nvSpPr>
          <p:cNvPr id="35848" name="Line 11"/>
          <p:cNvSpPr>
            <a:spLocks noChangeShapeType="1"/>
          </p:cNvSpPr>
          <p:nvPr/>
        </p:nvSpPr>
        <p:spPr bwMode="auto">
          <a:xfrm>
            <a:off x="1190480" y="2609776"/>
            <a:ext cx="287197" cy="358757"/>
          </a:xfrm>
          <a:prstGeom prst="line">
            <a:avLst/>
          </a:prstGeom>
          <a:noFill/>
          <a:ln w="76200">
            <a:solidFill>
              <a:schemeClr val="bg2">
                <a:lumMod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1" name="コンテンツ プレースホルダー 1"/>
          <p:cNvSpPr>
            <a:spLocks noGrp="1"/>
          </p:cNvSpPr>
          <p:nvPr>
            <p:ph idx="1"/>
          </p:nvPr>
        </p:nvSpPr>
        <p:spPr>
          <a:xfrm>
            <a:off x="467544" y="1212098"/>
            <a:ext cx="8496944" cy="1048800"/>
          </a:xfrm>
        </p:spPr>
        <p:txBody>
          <a:bodyPr>
            <a:noAutofit/>
          </a:bodyPr>
          <a:lstStyle/>
          <a:p>
            <a:r>
              <a:rPr lang="ja-JP" altLang="en-US" sz="2200" dirty="0" smtClean="0"/>
              <a:t>オブジェクト指向でシステムを開発することで、プログラムの労力軽減や、保守・拡張を視野に入れた開発が期待できます。</a:t>
            </a:r>
            <a:endParaRPr lang="ja-JP" altLang="en-US" sz="2200" dirty="0"/>
          </a:p>
        </p:txBody>
      </p:sp>
      <p:sp>
        <p:nvSpPr>
          <p:cNvPr id="15" name="Text Box 10"/>
          <p:cNvSpPr txBox="1">
            <a:spLocks noChangeArrowheads="1"/>
          </p:cNvSpPr>
          <p:nvPr/>
        </p:nvSpPr>
        <p:spPr bwMode="auto">
          <a:xfrm>
            <a:off x="7582454" y="4002001"/>
            <a:ext cx="800219" cy="46166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dirty="0" smtClean="0"/>
              <a:t>保守</a:t>
            </a:r>
            <a:endParaRPr lang="ja-JP" altLang="en-US" dirty="0"/>
          </a:p>
        </p:txBody>
      </p:sp>
      <p:sp>
        <p:nvSpPr>
          <p:cNvPr id="16" name="Text Box 10"/>
          <p:cNvSpPr txBox="1">
            <a:spLocks noChangeArrowheads="1"/>
          </p:cNvSpPr>
          <p:nvPr/>
        </p:nvSpPr>
        <p:spPr bwMode="auto">
          <a:xfrm>
            <a:off x="7582453" y="4681470"/>
            <a:ext cx="800219" cy="46166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dirty="0" smtClean="0"/>
              <a:t>拡張</a:t>
            </a:r>
            <a:endParaRPr lang="ja-JP" altLang="en-US" dirty="0"/>
          </a:p>
        </p:txBody>
      </p:sp>
      <p:sp>
        <p:nvSpPr>
          <p:cNvPr id="17" name="Line 12"/>
          <p:cNvSpPr>
            <a:spLocks noChangeShapeType="1"/>
          </p:cNvSpPr>
          <p:nvPr/>
        </p:nvSpPr>
        <p:spPr bwMode="auto">
          <a:xfrm>
            <a:off x="6865763" y="4165451"/>
            <a:ext cx="683501" cy="67383"/>
          </a:xfrm>
          <a:prstGeom prst="line">
            <a:avLst/>
          </a:prstGeom>
          <a:noFill/>
          <a:ln w="76200">
            <a:solidFill>
              <a:schemeClr val="bg2">
                <a:lumMod val="50000"/>
              </a:schemeClr>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5843" name="Text Box 4"/>
          <p:cNvSpPr txBox="1">
            <a:spLocks noChangeArrowheads="1"/>
          </p:cNvSpPr>
          <p:nvPr/>
        </p:nvSpPr>
        <p:spPr bwMode="auto">
          <a:xfrm>
            <a:off x="1077568" y="2968533"/>
            <a:ext cx="800219" cy="46166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a:t>分析</a:t>
            </a:r>
          </a:p>
        </p:txBody>
      </p:sp>
      <p:sp>
        <p:nvSpPr>
          <p:cNvPr id="35844" name="Text Box 6"/>
          <p:cNvSpPr txBox="1">
            <a:spLocks noChangeArrowheads="1"/>
          </p:cNvSpPr>
          <p:nvPr/>
        </p:nvSpPr>
        <p:spPr bwMode="auto">
          <a:xfrm>
            <a:off x="2150199" y="2953277"/>
            <a:ext cx="1832553" cy="46166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dirty="0" smtClean="0"/>
              <a:t>しくみの設計</a:t>
            </a:r>
            <a:endParaRPr lang="ja-JP" altLang="en-US" dirty="0"/>
          </a:p>
        </p:txBody>
      </p:sp>
      <p:sp>
        <p:nvSpPr>
          <p:cNvPr id="35845" name="Text Box 8"/>
          <p:cNvSpPr txBox="1">
            <a:spLocks noChangeArrowheads="1"/>
          </p:cNvSpPr>
          <p:nvPr/>
        </p:nvSpPr>
        <p:spPr bwMode="auto">
          <a:xfrm>
            <a:off x="280827" y="2132856"/>
            <a:ext cx="1415772" cy="46166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dirty="0"/>
              <a:t>要求定義</a:t>
            </a:r>
          </a:p>
        </p:txBody>
      </p:sp>
      <p:sp>
        <p:nvSpPr>
          <p:cNvPr id="35846" name="Text Box 9"/>
          <p:cNvSpPr txBox="1">
            <a:spLocks noChangeArrowheads="1"/>
          </p:cNvSpPr>
          <p:nvPr/>
        </p:nvSpPr>
        <p:spPr bwMode="auto">
          <a:xfrm>
            <a:off x="2937765" y="3797812"/>
            <a:ext cx="2023311" cy="461665"/>
          </a:xfrm>
          <a:prstGeom prst="rect">
            <a:avLst/>
          </a:prstGeom>
          <a:ln w="38100">
            <a:headEnd/>
            <a:tailEnd/>
          </a:ln>
        </p:spPr>
        <p:style>
          <a:lnRef idx="1">
            <a:schemeClr val="accent2"/>
          </a:lnRef>
          <a:fillRef idx="2">
            <a:schemeClr val="accent2"/>
          </a:fillRef>
          <a:effectRef idx="1">
            <a:schemeClr val="accent2"/>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dirty="0"/>
              <a:t>プログラミング</a:t>
            </a:r>
          </a:p>
        </p:txBody>
      </p:sp>
      <p:sp>
        <p:nvSpPr>
          <p:cNvPr id="18" name="Line 12"/>
          <p:cNvSpPr>
            <a:spLocks noChangeShapeType="1"/>
          </p:cNvSpPr>
          <p:nvPr/>
        </p:nvSpPr>
        <p:spPr bwMode="auto">
          <a:xfrm>
            <a:off x="6865763" y="4259476"/>
            <a:ext cx="716690" cy="566009"/>
          </a:xfrm>
          <a:prstGeom prst="line">
            <a:avLst/>
          </a:prstGeom>
          <a:noFill/>
          <a:ln w="76200">
            <a:solidFill>
              <a:schemeClr val="bg2">
                <a:lumMod val="50000"/>
              </a:schemeClr>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 name="テキスト ボックス 2"/>
          <p:cNvSpPr txBox="1"/>
          <p:nvPr/>
        </p:nvSpPr>
        <p:spPr>
          <a:xfrm>
            <a:off x="2090088" y="4841395"/>
            <a:ext cx="3785327"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kumimoji="1" lang="ja-JP" altLang="en-US" dirty="0" smtClean="0"/>
              <a:t>分析・設計の段階から、常に</a:t>
            </a:r>
            <a:r>
              <a:rPr lang="ja-JP" altLang="en-US" dirty="0" smtClean="0"/>
              <a:t>プログラミングまでを見越せます。</a:t>
            </a:r>
            <a:endParaRPr kumimoji="1" lang="ja-JP" altLang="en-US" dirty="0"/>
          </a:p>
        </p:txBody>
      </p:sp>
      <p:sp>
        <p:nvSpPr>
          <p:cNvPr id="21" name="Text Box 6"/>
          <p:cNvSpPr txBox="1">
            <a:spLocks noChangeArrowheads="1"/>
          </p:cNvSpPr>
          <p:nvPr/>
        </p:nvSpPr>
        <p:spPr bwMode="auto">
          <a:xfrm>
            <a:off x="4281358" y="2953278"/>
            <a:ext cx="2247731" cy="46166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dirty="0" smtClean="0"/>
              <a:t>ふるまいの設計</a:t>
            </a:r>
            <a:endParaRPr lang="ja-JP" altLang="en-US" dirty="0"/>
          </a:p>
        </p:txBody>
      </p:sp>
      <p:sp>
        <p:nvSpPr>
          <p:cNvPr id="35847" name="Text Box 10"/>
          <p:cNvSpPr txBox="1">
            <a:spLocks noChangeArrowheads="1"/>
          </p:cNvSpPr>
          <p:nvPr/>
        </p:nvSpPr>
        <p:spPr bwMode="auto">
          <a:xfrm>
            <a:off x="5230379" y="3934619"/>
            <a:ext cx="1635384" cy="46166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dirty="0" smtClean="0"/>
              <a:t>テスト</a:t>
            </a:r>
            <a:r>
              <a:rPr lang="en-US" altLang="ja-JP" dirty="0" smtClean="0"/>
              <a:t>/</a:t>
            </a:r>
            <a:r>
              <a:rPr lang="ja-JP" altLang="en-US" dirty="0" smtClean="0"/>
              <a:t>完成</a:t>
            </a:r>
            <a:endParaRPr lang="ja-JP" altLang="en-US" dirty="0"/>
          </a:p>
        </p:txBody>
      </p:sp>
      <p:sp>
        <p:nvSpPr>
          <p:cNvPr id="22" name="Line 12"/>
          <p:cNvSpPr>
            <a:spLocks noChangeShapeType="1"/>
          </p:cNvSpPr>
          <p:nvPr/>
        </p:nvSpPr>
        <p:spPr bwMode="auto">
          <a:xfrm>
            <a:off x="6529089" y="3327672"/>
            <a:ext cx="1053365" cy="470140"/>
          </a:xfrm>
          <a:prstGeom prst="line">
            <a:avLst/>
          </a:prstGeom>
          <a:noFill/>
          <a:ln w="76200">
            <a:solidFill>
              <a:schemeClr val="bg2">
                <a:lumMod val="50000"/>
              </a:schemeClr>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 name="テキスト ボックス 23"/>
          <p:cNvSpPr txBox="1"/>
          <p:nvPr/>
        </p:nvSpPr>
        <p:spPr>
          <a:xfrm>
            <a:off x="7291484" y="2867699"/>
            <a:ext cx="1535313"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kumimoji="1" lang="ja-JP" altLang="en-US" dirty="0" smtClean="0"/>
              <a:t>モデルが次に活かせます。</a:t>
            </a:r>
            <a:endParaRPr kumimoji="1" lang="ja-JP" altLang="en-US" dirty="0"/>
          </a:p>
        </p:txBody>
      </p:sp>
      <p:sp>
        <p:nvSpPr>
          <p:cNvPr id="26" name="Line 11"/>
          <p:cNvSpPr>
            <a:spLocks noChangeShapeType="1"/>
          </p:cNvSpPr>
          <p:nvPr/>
        </p:nvSpPr>
        <p:spPr bwMode="auto">
          <a:xfrm>
            <a:off x="1925762" y="3522530"/>
            <a:ext cx="1012004" cy="412088"/>
          </a:xfrm>
          <a:prstGeom prst="line">
            <a:avLst/>
          </a:prstGeom>
          <a:noFill/>
          <a:ln w="76200">
            <a:solidFill>
              <a:schemeClr val="bg2">
                <a:lumMod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7" name="Line 11"/>
          <p:cNvSpPr>
            <a:spLocks noChangeShapeType="1"/>
          </p:cNvSpPr>
          <p:nvPr/>
        </p:nvSpPr>
        <p:spPr bwMode="auto">
          <a:xfrm>
            <a:off x="3509938" y="3430198"/>
            <a:ext cx="213868" cy="367614"/>
          </a:xfrm>
          <a:prstGeom prst="line">
            <a:avLst/>
          </a:prstGeom>
          <a:noFill/>
          <a:ln w="76200">
            <a:solidFill>
              <a:schemeClr val="bg2">
                <a:lumMod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8" name="Line 11"/>
          <p:cNvSpPr>
            <a:spLocks noChangeShapeType="1"/>
          </p:cNvSpPr>
          <p:nvPr/>
        </p:nvSpPr>
        <p:spPr bwMode="auto">
          <a:xfrm flipH="1">
            <a:off x="4806081" y="3430198"/>
            <a:ext cx="599140" cy="367614"/>
          </a:xfrm>
          <a:prstGeom prst="line">
            <a:avLst/>
          </a:prstGeom>
          <a:noFill/>
          <a:ln w="76200">
            <a:solidFill>
              <a:schemeClr val="bg2">
                <a:lumMod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6" name="直線矢印コネクタ 5"/>
          <p:cNvCxnSpPr/>
          <p:nvPr/>
        </p:nvCxnSpPr>
        <p:spPr>
          <a:xfrm>
            <a:off x="1810631" y="3199364"/>
            <a:ext cx="448085" cy="0"/>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a:off x="3949420" y="3199364"/>
            <a:ext cx="448085" cy="0"/>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4746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6"/>
          <p:cNvSpPr>
            <a:spLocks noChangeArrowheads="1"/>
          </p:cNvSpPr>
          <p:nvPr/>
        </p:nvSpPr>
        <p:spPr bwMode="auto">
          <a:xfrm>
            <a:off x="1082788" y="2499519"/>
            <a:ext cx="2819400" cy="533400"/>
          </a:xfrm>
          <a:prstGeom prst="rect">
            <a:avLst/>
          </a:prstGeom>
          <a:solidFill>
            <a:srgbClr val="FFFFCC"/>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ja-JP" altLang="en-US"/>
          </a:p>
        </p:txBody>
      </p:sp>
      <p:sp>
        <p:nvSpPr>
          <p:cNvPr id="32775" name="Rectangle 8"/>
          <p:cNvSpPr>
            <a:spLocks noChangeArrowheads="1"/>
          </p:cNvSpPr>
          <p:nvPr/>
        </p:nvSpPr>
        <p:spPr bwMode="auto">
          <a:xfrm>
            <a:off x="5426188" y="2499519"/>
            <a:ext cx="2819400" cy="533400"/>
          </a:xfrm>
          <a:prstGeom prst="rect">
            <a:avLst/>
          </a:prstGeom>
          <a:solidFill>
            <a:srgbClr val="FFFFCC"/>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ja-JP" altLang="en-US"/>
          </a:p>
        </p:txBody>
      </p:sp>
      <p:sp>
        <p:nvSpPr>
          <p:cNvPr id="32770" name="Rectangle 2"/>
          <p:cNvSpPr>
            <a:spLocks noGrp="1" noChangeArrowheads="1"/>
          </p:cNvSpPr>
          <p:nvPr>
            <p:ph type="title"/>
          </p:nvPr>
        </p:nvSpPr>
        <p:spPr/>
        <p:txBody>
          <a:bodyPr/>
          <a:lstStyle/>
          <a:p>
            <a:pPr eaLnBrk="1" hangingPunct="1"/>
            <a:r>
              <a:rPr lang="ja-JP" altLang="en-US" smtClean="0"/>
              <a:t>オブジェクト図のリンク</a:t>
            </a:r>
          </a:p>
        </p:txBody>
      </p:sp>
      <p:sp>
        <p:nvSpPr>
          <p:cNvPr id="32771" name="Text Box 4"/>
          <p:cNvSpPr txBox="1">
            <a:spLocks noChangeArrowheads="1"/>
          </p:cNvSpPr>
          <p:nvPr/>
        </p:nvSpPr>
        <p:spPr bwMode="auto">
          <a:xfrm>
            <a:off x="898411" y="1448733"/>
            <a:ext cx="734717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sz="2000" dirty="0" smtClean="0"/>
              <a:t>オブジェクト図では（他の</a:t>
            </a:r>
            <a:r>
              <a:rPr lang="en-US" altLang="ja-JP" sz="2000" dirty="0" smtClean="0"/>
              <a:t>UML</a:t>
            </a:r>
            <a:r>
              <a:rPr lang="ja-JP" altLang="en-US" sz="2000" dirty="0" smtClean="0"/>
              <a:t>の図と同じく）、</a:t>
            </a:r>
            <a:r>
              <a:rPr lang="ja-JP" altLang="en-US" sz="2000" dirty="0" smtClean="0">
                <a:solidFill>
                  <a:srgbClr val="FF0000"/>
                </a:solidFill>
              </a:rPr>
              <a:t>何ら</a:t>
            </a:r>
            <a:r>
              <a:rPr lang="ja-JP" altLang="en-US" sz="2000" dirty="0">
                <a:solidFill>
                  <a:srgbClr val="FF0000"/>
                </a:solidFill>
              </a:rPr>
              <a:t>かの関わり</a:t>
            </a:r>
            <a:r>
              <a:rPr lang="ja-JP" altLang="en-US" sz="2000" dirty="0"/>
              <a:t>をもつオブジェクト同士</a:t>
            </a:r>
            <a:r>
              <a:rPr lang="ja-JP" altLang="en-US" sz="2000" dirty="0" smtClean="0"/>
              <a:t>を線で結びます。</a:t>
            </a:r>
            <a:endParaRPr lang="ja-JP" altLang="en-US" sz="2000" dirty="0"/>
          </a:p>
        </p:txBody>
      </p:sp>
      <p:sp>
        <p:nvSpPr>
          <p:cNvPr id="32772" name="Text Box 5"/>
          <p:cNvSpPr txBox="1">
            <a:spLocks noChangeArrowheads="1"/>
          </p:cNvSpPr>
          <p:nvPr/>
        </p:nvSpPr>
        <p:spPr bwMode="auto">
          <a:xfrm>
            <a:off x="1082788" y="2499519"/>
            <a:ext cx="2765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u="sng"/>
              <a:t>山田さん：ウェイター</a:t>
            </a:r>
          </a:p>
        </p:txBody>
      </p:sp>
      <p:sp>
        <p:nvSpPr>
          <p:cNvPr id="32774" name="Text Box 7"/>
          <p:cNvSpPr txBox="1">
            <a:spLocks noChangeArrowheads="1"/>
          </p:cNvSpPr>
          <p:nvPr/>
        </p:nvSpPr>
        <p:spPr bwMode="auto">
          <a:xfrm>
            <a:off x="6111988" y="2499519"/>
            <a:ext cx="169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u="sng"/>
              <a:t>伝票</a:t>
            </a:r>
            <a:r>
              <a:rPr lang="en-US" altLang="ja-JP" u="sng"/>
              <a:t>A:</a:t>
            </a:r>
            <a:r>
              <a:rPr lang="ja-JP" altLang="en-US" u="sng"/>
              <a:t>伝票</a:t>
            </a:r>
          </a:p>
        </p:txBody>
      </p:sp>
      <p:sp>
        <p:nvSpPr>
          <p:cNvPr id="32776" name="Line 9"/>
          <p:cNvSpPr>
            <a:spLocks noChangeShapeType="1"/>
          </p:cNvSpPr>
          <p:nvPr/>
        </p:nvSpPr>
        <p:spPr bwMode="auto">
          <a:xfrm>
            <a:off x="3902188" y="2728119"/>
            <a:ext cx="152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2777" name="Text Box 10"/>
          <p:cNvSpPr txBox="1">
            <a:spLocks noChangeArrowheads="1"/>
          </p:cNvSpPr>
          <p:nvPr/>
        </p:nvSpPr>
        <p:spPr bwMode="auto">
          <a:xfrm>
            <a:off x="1187624" y="3717032"/>
            <a:ext cx="6151043" cy="2246769"/>
          </a:xfrm>
          <a:prstGeom prst="rect">
            <a:avLst/>
          </a:prstGeom>
          <a:ln/>
          <a:extLst/>
        </p:spPr>
        <p:style>
          <a:lnRef idx="2">
            <a:schemeClr val="accent4"/>
          </a:lnRef>
          <a:fillRef idx="1">
            <a:schemeClr val="lt1"/>
          </a:fillRef>
          <a:effectRef idx="0">
            <a:schemeClr val="accent4"/>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sz="2000" dirty="0" smtClean="0"/>
              <a:t>具体的</a:t>
            </a:r>
            <a:r>
              <a:rPr lang="ja-JP" altLang="en-US" sz="2000" dirty="0"/>
              <a:t>には、</a:t>
            </a:r>
          </a:p>
          <a:p>
            <a:pPr marL="342900" indent="-342900" eaLnBrk="1" hangingPunct="1">
              <a:buFont typeface="Arial" panose="020B0604020202020204" pitchFamily="34" charset="0"/>
              <a:buChar char="•"/>
            </a:pPr>
            <a:r>
              <a:rPr lang="ja-JP" altLang="en-US" sz="2000" dirty="0" smtClean="0">
                <a:solidFill>
                  <a:srgbClr val="0070C0"/>
                </a:solidFill>
              </a:rPr>
              <a:t>オブジェクト</a:t>
            </a:r>
            <a:r>
              <a:rPr lang="ja-JP" altLang="en-US" sz="2000" dirty="0">
                <a:solidFill>
                  <a:srgbClr val="0070C0"/>
                </a:solidFill>
              </a:rPr>
              <a:t>を所有していたり</a:t>
            </a:r>
            <a:r>
              <a:rPr lang="ja-JP" altLang="en-US" sz="2000" dirty="0" smtClean="0">
                <a:solidFill>
                  <a:srgbClr val="0070C0"/>
                </a:solidFill>
              </a:rPr>
              <a:t>、</a:t>
            </a:r>
            <a:endParaRPr lang="en-US" altLang="ja-JP" sz="2000" dirty="0" smtClean="0">
              <a:solidFill>
                <a:srgbClr val="0070C0"/>
              </a:solidFill>
            </a:endParaRPr>
          </a:p>
          <a:p>
            <a:pPr marL="342900" indent="-342900" eaLnBrk="1" hangingPunct="1">
              <a:buFont typeface="Arial" panose="020B0604020202020204" pitchFamily="34" charset="0"/>
              <a:buChar char="•"/>
            </a:pPr>
            <a:r>
              <a:rPr lang="ja-JP" altLang="en-US" sz="2000" dirty="0" smtClean="0">
                <a:solidFill>
                  <a:srgbClr val="0070C0"/>
                </a:solidFill>
              </a:rPr>
              <a:t>オブジェクトを参照していたり、</a:t>
            </a:r>
            <a:endParaRPr lang="ja-JP" altLang="en-US" sz="2000" dirty="0">
              <a:solidFill>
                <a:srgbClr val="0070C0"/>
              </a:solidFill>
            </a:endParaRPr>
          </a:p>
          <a:p>
            <a:pPr marL="342900" indent="-342900" eaLnBrk="1" hangingPunct="1">
              <a:buFont typeface="Arial" panose="020B0604020202020204" pitchFamily="34" charset="0"/>
              <a:buChar char="•"/>
            </a:pPr>
            <a:r>
              <a:rPr lang="ja-JP" altLang="en-US" sz="2000" dirty="0" smtClean="0">
                <a:solidFill>
                  <a:srgbClr val="0070C0"/>
                </a:solidFill>
              </a:rPr>
              <a:t>オブジェクト</a:t>
            </a:r>
            <a:r>
              <a:rPr lang="ja-JP" altLang="en-US" sz="2000" dirty="0">
                <a:solidFill>
                  <a:srgbClr val="0070C0"/>
                </a:solidFill>
              </a:rPr>
              <a:t>を受け渡したり、</a:t>
            </a:r>
          </a:p>
          <a:p>
            <a:pPr marL="342900" indent="-342900" eaLnBrk="1" hangingPunct="1">
              <a:buFont typeface="Arial" panose="020B0604020202020204" pitchFamily="34" charset="0"/>
              <a:buChar char="•"/>
            </a:pPr>
            <a:r>
              <a:rPr lang="ja-JP" altLang="en-US" sz="2000" dirty="0" smtClean="0">
                <a:solidFill>
                  <a:srgbClr val="0070C0"/>
                </a:solidFill>
              </a:rPr>
              <a:t>オブジェクトの属性値を</a:t>
            </a:r>
            <a:r>
              <a:rPr lang="ja-JP" altLang="en-US" sz="2000" dirty="0">
                <a:solidFill>
                  <a:srgbClr val="0070C0"/>
                </a:solidFill>
              </a:rPr>
              <a:t>変更したり</a:t>
            </a:r>
          </a:p>
          <a:p>
            <a:pPr eaLnBrk="1" hangingPunct="1"/>
            <a:r>
              <a:rPr lang="ja-JP" altLang="en-US" sz="2000" dirty="0"/>
              <a:t>など、何らかの</a:t>
            </a:r>
            <a:r>
              <a:rPr lang="ja-JP" altLang="en-US" sz="2000" dirty="0">
                <a:solidFill>
                  <a:srgbClr val="FF0000"/>
                </a:solidFill>
              </a:rPr>
              <a:t>情報処理</a:t>
            </a:r>
            <a:r>
              <a:rPr lang="ja-JP" altLang="en-US" sz="2000" dirty="0"/>
              <a:t>をする可能性のある</a:t>
            </a:r>
            <a:r>
              <a:rPr lang="ja-JP" altLang="en-US" sz="2000" dirty="0" smtClean="0"/>
              <a:t>関係です。</a:t>
            </a:r>
            <a:endParaRPr lang="en-US" altLang="ja-JP" sz="2000" dirty="0" smtClean="0"/>
          </a:p>
          <a:p>
            <a:pPr eaLnBrk="1" hangingPunct="1"/>
            <a:r>
              <a:rPr lang="ja-JP" altLang="en-US" sz="2000" dirty="0"/>
              <a:t>情報処理</a:t>
            </a:r>
            <a:r>
              <a:rPr lang="ja-JP" altLang="en-US" sz="2000" dirty="0" smtClean="0"/>
              <a:t>が行われるなら、線で結びます。</a:t>
            </a:r>
            <a:endParaRPr lang="ja-JP" altLang="en-US" sz="2000" dirty="0"/>
          </a:p>
        </p:txBody>
      </p:sp>
      <p:sp>
        <p:nvSpPr>
          <p:cNvPr id="2" name="正方形/長方形 1"/>
          <p:cNvSpPr/>
          <p:nvPr/>
        </p:nvSpPr>
        <p:spPr>
          <a:xfrm>
            <a:off x="3131840" y="3456166"/>
            <a:ext cx="2565126" cy="369332"/>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ja-JP" altLang="en-US" dirty="0"/>
              <a:t>「</a:t>
            </a:r>
            <a:r>
              <a:rPr lang="ja-JP" altLang="en-US" dirty="0">
                <a:solidFill>
                  <a:srgbClr val="FF0000"/>
                </a:solidFill>
              </a:rPr>
              <a:t>何らかの関わり</a:t>
            </a:r>
            <a:r>
              <a:rPr lang="ja-JP" altLang="en-US" dirty="0"/>
              <a:t>」と</a:t>
            </a:r>
            <a:r>
              <a:rPr lang="ja-JP" altLang="en-US" dirty="0" smtClean="0"/>
              <a:t>は？</a:t>
            </a:r>
            <a:endParaRPr lang="ja-JP" altLang="en-US" dirty="0"/>
          </a:p>
        </p:txBody>
      </p:sp>
    </p:spTree>
    <p:extLst>
      <p:ext uri="{BB962C8B-B14F-4D97-AF65-F5344CB8AC3E}">
        <p14:creationId xmlns:p14="http://schemas.microsoft.com/office/powerpoint/2010/main" val="28668570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1"/>
          <p:cNvSpPr>
            <a:spLocks noGrp="1"/>
          </p:cNvSpPr>
          <p:nvPr>
            <p:ph type="title"/>
          </p:nvPr>
        </p:nvSpPr>
        <p:spPr>
          <a:xfrm>
            <a:off x="745232" y="64827"/>
            <a:ext cx="8229600" cy="1143000"/>
          </a:xfrm>
        </p:spPr>
        <p:txBody>
          <a:bodyPr/>
          <a:lstStyle/>
          <a:p>
            <a:r>
              <a:rPr kumimoji="1" lang="en-US" altLang="ja-JP" dirty="0" err="1" smtClean="0"/>
              <a:t>astah</a:t>
            </a:r>
            <a:r>
              <a:rPr kumimoji="1" lang="ja-JP" altLang="en-US" dirty="0" smtClean="0"/>
              <a:t>によるオブジェクト図の作成</a:t>
            </a:r>
            <a:endParaRPr kumimoji="1" lang="ja-JP" altLang="en-US" dirty="0"/>
          </a:p>
        </p:txBody>
      </p:sp>
      <p:sp>
        <p:nvSpPr>
          <p:cNvPr id="7" name="Rectangle 6"/>
          <p:cNvSpPr>
            <a:spLocks noChangeArrowheads="1"/>
          </p:cNvSpPr>
          <p:nvPr/>
        </p:nvSpPr>
        <p:spPr bwMode="auto">
          <a:xfrm>
            <a:off x="982960" y="1916832"/>
            <a:ext cx="2819400" cy="533400"/>
          </a:xfrm>
          <a:prstGeom prst="rect">
            <a:avLst/>
          </a:prstGeom>
          <a:solidFill>
            <a:srgbClr val="FFFFCC"/>
          </a:solidFill>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ja-JP" altLang="en-US"/>
          </a:p>
        </p:txBody>
      </p:sp>
      <p:sp>
        <p:nvSpPr>
          <p:cNvPr id="8" name="Rectangle 8"/>
          <p:cNvSpPr>
            <a:spLocks noChangeArrowheads="1"/>
          </p:cNvSpPr>
          <p:nvPr/>
        </p:nvSpPr>
        <p:spPr bwMode="auto">
          <a:xfrm>
            <a:off x="5326360" y="1916832"/>
            <a:ext cx="2819400" cy="533400"/>
          </a:xfrm>
          <a:prstGeom prst="rect">
            <a:avLst/>
          </a:prstGeom>
          <a:solidFill>
            <a:srgbClr val="FFFFCC"/>
          </a:solidFill>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ja-JP" altLang="en-US"/>
          </a:p>
        </p:txBody>
      </p:sp>
      <p:sp>
        <p:nvSpPr>
          <p:cNvPr id="10" name="Text Box 5"/>
          <p:cNvSpPr txBox="1">
            <a:spLocks noChangeArrowheads="1"/>
          </p:cNvSpPr>
          <p:nvPr/>
        </p:nvSpPr>
        <p:spPr bwMode="auto">
          <a:xfrm>
            <a:off x="982960" y="1916832"/>
            <a:ext cx="2765425" cy="457200"/>
          </a:xfrm>
          <a:prstGeom prst="rect">
            <a:avLst/>
          </a:prstGeom>
          <a:noFill/>
          <a:ln>
            <a:noFill/>
          </a:ln>
          <a:extLst/>
        </p:spPr>
        <p:style>
          <a:lnRef idx="1">
            <a:schemeClr val="accent6"/>
          </a:lnRef>
          <a:fillRef idx="2">
            <a:schemeClr val="accent6"/>
          </a:fillRef>
          <a:effectRef idx="1">
            <a:schemeClr val="accent6"/>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u="sng" dirty="0"/>
              <a:t>山田さん：ウェイター</a:t>
            </a:r>
          </a:p>
        </p:txBody>
      </p:sp>
      <p:sp>
        <p:nvSpPr>
          <p:cNvPr id="11" name="Text Box 7"/>
          <p:cNvSpPr txBox="1">
            <a:spLocks noChangeArrowheads="1"/>
          </p:cNvSpPr>
          <p:nvPr/>
        </p:nvSpPr>
        <p:spPr bwMode="auto">
          <a:xfrm>
            <a:off x="6012160" y="1916832"/>
            <a:ext cx="1690688" cy="457200"/>
          </a:xfrm>
          <a:prstGeom prst="rect">
            <a:avLst/>
          </a:prstGeom>
          <a:noFill/>
          <a:ln>
            <a:noFill/>
          </a:ln>
          <a:extLst/>
        </p:spPr>
        <p:style>
          <a:lnRef idx="1">
            <a:schemeClr val="accent6"/>
          </a:lnRef>
          <a:fillRef idx="2">
            <a:schemeClr val="accent6"/>
          </a:fillRef>
          <a:effectRef idx="1">
            <a:schemeClr val="accent6"/>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u="sng"/>
              <a:t>伝票</a:t>
            </a:r>
            <a:r>
              <a:rPr lang="en-US" altLang="ja-JP" u="sng"/>
              <a:t>A:</a:t>
            </a:r>
            <a:r>
              <a:rPr lang="ja-JP" altLang="en-US" u="sng"/>
              <a:t>伝票</a:t>
            </a:r>
          </a:p>
        </p:txBody>
      </p:sp>
      <p:sp>
        <p:nvSpPr>
          <p:cNvPr id="12" name="Line 9"/>
          <p:cNvSpPr>
            <a:spLocks noChangeShapeType="1"/>
          </p:cNvSpPr>
          <p:nvPr/>
        </p:nvSpPr>
        <p:spPr bwMode="auto">
          <a:xfrm>
            <a:off x="3802360" y="2145432"/>
            <a:ext cx="1524000" cy="0"/>
          </a:xfrm>
          <a:prstGeom prst="line">
            <a:avLst/>
          </a:prstGeom>
          <a:ln>
            <a:headEnd/>
            <a:tailEnd/>
          </a:ln>
          <a:extLst/>
        </p:spPr>
        <p:style>
          <a:lnRef idx="2">
            <a:schemeClr val="dk1"/>
          </a:lnRef>
          <a:fillRef idx="0">
            <a:schemeClr val="dk1"/>
          </a:fillRef>
          <a:effectRef idx="1">
            <a:schemeClr val="dk1"/>
          </a:effectRef>
          <a:fontRef idx="minor">
            <a:schemeClr val="tx1"/>
          </a:fontRef>
        </p:style>
        <p:txBody>
          <a:bodyPr/>
          <a:lstStyle/>
          <a:p>
            <a:endParaRPr lang="ja-JP" altLang="en-US"/>
          </a:p>
        </p:txBody>
      </p:sp>
      <p:sp>
        <p:nvSpPr>
          <p:cNvPr id="13" name="Rectangle 8"/>
          <p:cNvSpPr>
            <a:spLocks noChangeArrowheads="1"/>
          </p:cNvSpPr>
          <p:nvPr/>
        </p:nvSpPr>
        <p:spPr bwMode="auto">
          <a:xfrm>
            <a:off x="5342018" y="2891490"/>
            <a:ext cx="2819400" cy="533400"/>
          </a:xfrm>
          <a:prstGeom prst="rect">
            <a:avLst/>
          </a:prstGeom>
          <a:solidFill>
            <a:srgbClr val="FFFFCC"/>
          </a:solidFill>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ja-JP" altLang="en-US"/>
          </a:p>
        </p:txBody>
      </p:sp>
      <p:sp>
        <p:nvSpPr>
          <p:cNvPr id="14" name="Text Box 7"/>
          <p:cNvSpPr txBox="1">
            <a:spLocks noChangeArrowheads="1"/>
          </p:cNvSpPr>
          <p:nvPr/>
        </p:nvSpPr>
        <p:spPr bwMode="auto">
          <a:xfrm>
            <a:off x="6027818" y="2891490"/>
            <a:ext cx="1690688" cy="457200"/>
          </a:xfrm>
          <a:prstGeom prst="rect">
            <a:avLst/>
          </a:prstGeom>
          <a:noFill/>
          <a:ln>
            <a:noFill/>
          </a:ln>
          <a:extLst/>
        </p:spPr>
        <p:style>
          <a:lnRef idx="1">
            <a:schemeClr val="accent6"/>
          </a:lnRef>
          <a:fillRef idx="2">
            <a:schemeClr val="accent6"/>
          </a:fillRef>
          <a:effectRef idx="1">
            <a:schemeClr val="accent6"/>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u="sng" dirty="0" smtClean="0"/>
              <a:t>伝票</a:t>
            </a:r>
            <a:r>
              <a:rPr lang="en-US" altLang="ja-JP" u="sng" dirty="0" smtClean="0"/>
              <a:t>B:</a:t>
            </a:r>
            <a:r>
              <a:rPr lang="ja-JP" altLang="en-US" u="sng" dirty="0"/>
              <a:t>伝票</a:t>
            </a:r>
          </a:p>
        </p:txBody>
      </p:sp>
      <p:sp>
        <p:nvSpPr>
          <p:cNvPr id="15" name="Line 9"/>
          <p:cNvSpPr>
            <a:spLocks noChangeShapeType="1"/>
          </p:cNvSpPr>
          <p:nvPr/>
        </p:nvSpPr>
        <p:spPr bwMode="auto">
          <a:xfrm>
            <a:off x="3802360" y="2145433"/>
            <a:ext cx="1524000" cy="1012758"/>
          </a:xfrm>
          <a:prstGeom prst="line">
            <a:avLst/>
          </a:prstGeom>
          <a:ln>
            <a:headEnd/>
            <a:tailEnd/>
          </a:ln>
          <a:extLst/>
        </p:spPr>
        <p:style>
          <a:lnRef idx="2">
            <a:schemeClr val="dk1"/>
          </a:lnRef>
          <a:fillRef idx="0">
            <a:schemeClr val="dk1"/>
          </a:fillRef>
          <a:effectRef idx="1">
            <a:schemeClr val="dk1"/>
          </a:effectRef>
          <a:fontRef idx="minor">
            <a:schemeClr val="tx1"/>
          </a:fontRef>
        </p:style>
        <p:txBody>
          <a:bodyPr/>
          <a:lstStyle/>
          <a:p>
            <a:endParaRPr lang="ja-JP" altLang="en-US"/>
          </a:p>
        </p:txBody>
      </p:sp>
      <p:sp>
        <p:nvSpPr>
          <p:cNvPr id="17" name="Rectangle 6"/>
          <p:cNvSpPr>
            <a:spLocks noChangeArrowheads="1"/>
          </p:cNvSpPr>
          <p:nvPr/>
        </p:nvSpPr>
        <p:spPr bwMode="auto">
          <a:xfrm>
            <a:off x="982960" y="4061805"/>
            <a:ext cx="2819400" cy="533400"/>
          </a:xfrm>
          <a:prstGeom prst="rect">
            <a:avLst/>
          </a:prstGeom>
          <a:solidFill>
            <a:srgbClr val="FFFFCC"/>
          </a:solidFill>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ja-JP" altLang="en-US"/>
          </a:p>
        </p:txBody>
      </p:sp>
      <p:sp>
        <p:nvSpPr>
          <p:cNvPr id="18" name="Text Box 5"/>
          <p:cNvSpPr txBox="1">
            <a:spLocks noChangeArrowheads="1"/>
          </p:cNvSpPr>
          <p:nvPr/>
        </p:nvSpPr>
        <p:spPr bwMode="auto">
          <a:xfrm>
            <a:off x="982960" y="4061805"/>
            <a:ext cx="2864887" cy="461665"/>
          </a:xfrm>
          <a:prstGeom prst="rect">
            <a:avLst/>
          </a:prstGeom>
          <a:noFill/>
          <a:ln>
            <a:noFill/>
          </a:ln>
          <a:extLst/>
        </p:spPr>
        <p:style>
          <a:lnRef idx="1">
            <a:schemeClr val="accent6"/>
          </a:lnRef>
          <a:fillRef idx="2">
            <a:schemeClr val="accent6"/>
          </a:fillRef>
          <a:effectRef idx="1">
            <a:schemeClr val="accent6"/>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u="sng" dirty="0"/>
              <a:t>佐藤</a:t>
            </a:r>
            <a:r>
              <a:rPr lang="ja-JP" altLang="en-US" u="sng" dirty="0" smtClean="0"/>
              <a:t>さん</a:t>
            </a:r>
            <a:r>
              <a:rPr lang="ja-JP" altLang="en-US" u="sng" dirty="0"/>
              <a:t>：ウェイター</a:t>
            </a:r>
          </a:p>
        </p:txBody>
      </p:sp>
      <p:sp>
        <p:nvSpPr>
          <p:cNvPr id="19" name="Rectangle 8"/>
          <p:cNvSpPr>
            <a:spLocks noChangeArrowheads="1"/>
          </p:cNvSpPr>
          <p:nvPr/>
        </p:nvSpPr>
        <p:spPr bwMode="auto">
          <a:xfrm>
            <a:off x="5326360" y="4070933"/>
            <a:ext cx="2819400" cy="533400"/>
          </a:xfrm>
          <a:prstGeom prst="rect">
            <a:avLst/>
          </a:prstGeom>
          <a:solidFill>
            <a:srgbClr val="FFFFCC"/>
          </a:solidFill>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ja-JP" altLang="en-US"/>
          </a:p>
        </p:txBody>
      </p:sp>
      <p:sp>
        <p:nvSpPr>
          <p:cNvPr id="20" name="Text Box 7"/>
          <p:cNvSpPr txBox="1">
            <a:spLocks noChangeArrowheads="1"/>
          </p:cNvSpPr>
          <p:nvPr/>
        </p:nvSpPr>
        <p:spPr bwMode="auto">
          <a:xfrm>
            <a:off x="6012160" y="4070933"/>
            <a:ext cx="1723549" cy="461665"/>
          </a:xfrm>
          <a:prstGeom prst="rect">
            <a:avLst/>
          </a:prstGeom>
          <a:noFill/>
          <a:ln>
            <a:noFill/>
          </a:ln>
          <a:extLst/>
        </p:spPr>
        <p:style>
          <a:lnRef idx="1">
            <a:schemeClr val="accent6"/>
          </a:lnRef>
          <a:fillRef idx="2">
            <a:schemeClr val="accent6"/>
          </a:fillRef>
          <a:effectRef idx="1">
            <a:schemeClr val="accent6"/>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u="sng" dirty="0" smtClean="0"/>
              <a:t>伝票</a:t>
            </a:r>
            <a:r>
              <a:rPr lang="en-US" altLang="ja-JP" u="sng" dirty="0" smtClean="0"/>
              <a:t>C:</a:t>
            </a:r>
            <a:r>
              <a:rPr lang="ja-JP" altLang="en-US" u="sng" dirty="0"/>
              <a:t>伝票</a:t>
            </a:r>
          </a:p>
        </p:txBody>
      </p:sp>
      <p:sp>
        <p:nvSpPr>
          <p:cNvPr id="21" name="Line 9"/>
          <p:cNvSpPr>
            <a:spLocks noChangeShapeType="1"/>
          </p:cNvSpPr>
          <p:nvPr/>
        </p:nvSpPr>
        <p:spPr bwMode="auto">
          <a:xfrm flipV="1">
            <a:off x="3818018" y="4322439"/>
            <a:ext cx="1508342" cy="15191"/>
          </a:xfrm>
          <a:prstGeom prst="line">
            <a:avLst/>
          </a:prstGeom>
          <a:ln>
            <a:headEnd/>
            <a:tailEnd/>
          </a:ln>
          <a:extLst/>
        </p:spPr>
        <p:style>
          <a:lnRef idx="2">
            <a:schemeClr val="dk1"/>
          </a:lnRef>
          <a:fillRef idx="0">
            <a:schemeClr val="dk1"/>
          </a:fillRef>
          <a:effectRef idx="1">
            <a:schemeClr val="dk1"/>
          </a:effectRef>
          <a:fontRef idx="minor">
            <a:schemeClr val="tx1"/>
          </a:fontRef>
        </p:style>
        <p:txBody>
          <a:bodyPr/>
          <a:lstStyle/>
          <a:p>
            <a:endParaRPr lang="ja-JP" altLang="en-US"/>
          </a:p>
        </p:txBody>
      </p:sp>
    </p:spTree>
    <p:extLst>
      <p:ext uri="{BB962C8B-B14F-4D97-AF65-F5344CB8AC3E}">
        <p14:creationId xmlns:p14="http://schemas.microsoft.com/office/powerpoint/2010/main" val="81259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179512" y="1995365"/>
            <a:ext cx="4128989" cy="4046546"/>
          </a:xfrm>
          <a:prstGeom prst="rect">
            <a:avLst/>
          </a:prstGeom>
        </p:spPr>
      </p:pic>
      <p:sp>
        <p:nvSpPr>
          <p:cNvPr id="9" name="テキスト ボックス 6"/>
          <p:cNvSpPr txBox="1">
            <a:spLocks noChangeArrowheads="1"/>
          </p:cNvSpPr>
          <p:nvPr/>
        </p:nvSpPr>
        <p:spPr bwMode="auto">
          <a:xfrm>
            <a:off x="179512" y="1324438"/>
            <a:ext cx="392126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sz="1800" dirty="0" smtClean="0"/>
              <a:t>構造ツリータブ～</a:t>
            </a:r>
            <a:r>
              <a:rPr lang="ja-JP" altLang="en-US" sz="1800" dirty="0"/>
              <a:t>「</a:t>
            </a:r>
            <a:r>
              <a:rPr lang="en-US" altLang="ja-JP" sz="1800" dirty="0" err="1" smtClean="0"/>
              <a:t>no_title</a:t>
            </a:r>
            <a:r>
              <a:rPr lang="ja-JP" altLang="en-US" sz="1800" dirty="0" smtClean="0"/>
              <a:t>」</a:t>
            </a:r>
            <a:endParaRPr lang="en-US" altLang="ja-JP" sz="1800" dirty="0" smtClean="0"/>
          </a:p>
          <a:p>
            <a:pPr eaLnBrk="1" hangingPunct="1"/>
            <a:r>
              <a:rPr lang="ja-JP" altLang="en-US" sz="1800" dirty="0" smtClean="0"/>
              <a:t>右クリック</a:t>
            </a:r>
            <a:r>
              <a:rPr lang="en-US" altLang="ja-JP" sz="1800" dirty="0" smtClean="0"/>
              <a:t>&gt;</a:t>
            </a:r>
            <a:r>
              <a:rPr lang="ja-JP" altLang="en-US" sz="1800" dirty="0" smtClean="0"/>
              <a:t>図の追加＞クラス図の追加</a:t>
            </a:r>
            <a:endParaRPr lang="en-US" altLang="ja-JP" sz="1800" dirty="0" smtClean="0"/>
          </a:p>
        </p:txBody>
      </p:sp>
      <p:sp>
        <p:nvSpPr>
          <p:cNvPr id="2" name="テキスト ボックス 1"/>
          <p:cNvSpPr txBox="1"/>
          <p:nvPr/>
        </p:nvSpPr>
        <p:spPr>
          <a:xfrm>
            <a:off x="179512" y="772442"/>
            <a:ext cx="8849282" cy="400110"/>
          </a:xfrm>
          <a:prstGeom prst="rect">
            <a:avLst/>
          </a:prstGeom>
          <a:ln>
            <a:noFill/>
          </a:ln>
        </p:spPr>
        <p:style>
          <a:lnRef idx="2">
            <a:schemeClr val="accent3"/>
          </a:lnRef>
          <a:fillRef idx="1">
            <a:schemeClr val="lt1"/>
          </a:fillRef>
          <a:effectRef idx="0">
            <a:schemeClr val="accent3"/>
          </a:effectRef>
          <a:fontRef idx="minor">
            <a:schemeClr val="dk1"/>
          </a:fontRef>
        </p:style>
        <p:txBody>
          <a:bodyPr wrap="none" rtlCol="0">
            <a:spAutoFit/>
          </a:bodyPr>
          <a:lstStyle/>
          <a:p>
            <a:pPr marL="342900" indent="-342900">
              <a:buFont typeface="Arial" panose="020B0604020202020204" pitchFamily="34" charset="0"/>
              <a:buChar char="•"/>
            </a:pPr>
            <a:r>
              <a:rPr kumimoji="1" lang="en-US" altLang="ja-JP" sz="2000" dirty="0" err="1" smtClean="0"/>
              <a:t>astah</a:t>
            </a:r>
            <a:r>
              <a:rPr kumimoji="1" lang="ja-JP" altLang="en-US" sz="2000" dirty="0" err="1" smtClean="0"/>
              <a:t>には</a:t>
            </a:r>
            <a:r>
              <a:rPr kumimoji="1" lang="en-US" altLang="ja-JP" sz="2000" dirty="0" smtClean="0"/>
              <a:t>(</a:t>
            </a:r>
            <a:r>
              <a:rPr kumimoji="1" lang="ja-JP" altLang="en-US" sz="2000" dirty="0" smtClean="0"/>
              <a:t>残念ながら</a:t>
            </a:r>
            <a:r>
              <a:rPr kumimoji="1" lang="en-US" altLang="ja-JP" sz="2000" dirty="0" smtClean="0"/>
              <a:t>)</a:t>
            </a:r>
            <a:r>
              <a:rPr kumimoji="1" lang="ja-JP" altLang="en-US" sz="2000" dirty="0" smtClean="0"/>
              <a:t>「オブジェクト図」はないので、「クラス図」を</a:t>
            </a:r>
            <a:r>
              <a:rPr lang="ja-JP" altLang="en-US" sz="2000" dirty="0" smtClean="0"/>
              <a:t>使</a:t>
            </a:r>
            <a:r>
              <a:rPr kumimoji="1" lang="ja-JP" altLang="en-US" sz="2000" dirty="0" smtClean="0"/>
              <a:t>用します。</a:t>
            </a:r>
            <a:endParaRPr kumimoji="1" lang="en-US" altLang="ja-JP" sz="2000" dirty="0" smtClean="0"/>
          </a:p>
        </p:txBody>
      </p:sp>
      <p:sp>
        <p:nvSpPr>
          <p:cNvPr id="7" name="テキスト ボックス 6"/>
          <p:cNvSpPr txBox="1"/>
          <p:nvPr/>
        </p:nvSpPr>
        <p:spPr>
          <a:xfrm>
            <a:off x="2662794" y="100750"/>
            <a:ext cx="3382657" cy="523220"/>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kumimoji="1" lang="ja-JP" altLang="en-US" sz="2800" dirty="0" smtClean="0"/>
              <a:t>オブジェクト図の追加</a:t>
            </a:r>
            <a:endParaRPr kumimoji="1" lang="ja-JP" altLang="en-US" sz="2800" dirty="0"/>
          </a:p>
        </p:txBody>
      </p:sp>
    </p:spTree>
    <p:extLst>
      <p:ext uri="{BB962C8B-B14F-4D97-AF65-F5344CB8AC3E}">
        <p14:creationId xmlns:p14="http://schemas.microsoft.com/office/powerpoint/2010/main" val="8341330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1115616" y="174975"/>
            <a:ext cx="6364243" cy="523220"/>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kumimoji="1" lang="ja-JP" altLang="en-US" sz="2800" dirty="0" smtClean="0"/>
              <a:t>インスタンスの追加とベースクラスの指定</a:t>
            </a:r>
            <a:endParaRPr kumimoji="1" lang="ja-JP" altLang="en-US" sz="2800" dirty="0"/>
          </a:p>
        </p:txBody>
      </p:sp>
      <p:sp>
        <p:nvSpPr>
          <p:cNvPr id="6" name="テキスト ボックス 5"/>
          <p:cNvSpPr txBox="1"/>
          <p:nvPr/>
        </p:nvSpPr>
        <p:spPr>
          <a:xfrm>
            <a:off x="185733" y="1283682"/>
            <a:ext cx="5115503" cy="923330"/>
          </a:xfrm>
          <a:prstGeom prst="rect">
            <a:avLst/>
          </a:prstGeom>
          <a:noFill/>
        </p:spPr>
        <p:txBody>
          <a:bodyPr wrap="none" rtlCol="0">
            <a:spAutoFit/>
          </a:bodyPr>
          <a:lstStyle/>
          <a:p>
            <a:r>
              <a:rPr lang="ja-JP" altLang="en-US" dirty="0" smtClean="0"/>
              <a:t>上部アイコンから「インスタンス」を追加するアイコン</a:t>
            </a:r>
            <a:endParaRPr lang="en-US" altLang="ja-JP" dirty="0" smtClean="0"/>
          </a:p>
          <a:p>
            <a:r>
              <a:rPr lang="ja-JP" altLang="en-US" dirty="0" smtClean="0"/>
              <a:t>＞「インスタンス仕様」ボタンを選択</a:t>
            </a:r>
            <a:endParaRPr lang="en-US" altLang="ja-JP" dirty="0" smtClean="0"/>
          </a:p>
          <a:p>
            <a:endParaRPr kumimoji="1" lang="ja-JP" altLang="en-US" dirty="0"/>
          </a:p>
        </p:txBody>
      </p:sp>
      <p:sp>
        <p:nvSpPr>
          <p:cNvPr id="8" name="正方形/長方形 7"/>
          <p:cNvSpPr/>
          <p:nvPr/>
        </p:nvSpPr>
        <p:spPr>
          <a:xfrm>
            <a:off x="5623834" y="1353972"/>
            <a:ext cx="2675732" cy="369332"/>
          </a:xfrm>
          <a:prstGeom prst="rect">
            <a:avLst/>
          </a:prstGeom>
        </p:spPr>
        <p:txBody>
          <a:bodyPr wrap="none">
            <a:spAutoFit/>
          </a:bodyPr>
          <a:lstStyle/>
          <a:p>
            <a:r>
              <a:rPr lang="ja-JP" altLang="en-US" dirty="0" smtClean="0"/>
              <a:t>インスタンス名</a:t>
            </a:r>
            <a:r>
              <a:rPr lang="ja-JP" altLang="en-US" dirty="0"/>
              <a:t>を入力する</a:t>
            </a:r>
          </a:p>
        </p:txBody>
      </p:sp>
      <p:pic>
        <p:nvPicPr>
          <p:cNvPr id="2" name="図 1"/>
          <p:cNvPicPr>
            <a:picLocks noChangeAspect="1"/>
          </p:cNvPicPr>
          <p:nvPr/>
        </p:nvPicPr>
        <p:blipFill>
          <a:blip r:embed="rId2"/>
          <a:stretch>
            <a:fillRect/>
          </a:stretch>
        </p:blipFill>
        <p:spPr>
          <a:xfrm>
            <a:off x="5484026" y="1653014"/>
            <a:ext cx="2955349" cy="2487419"/>
          </a:xfrm>
          <a:prstGeom prst="rect">
            <a:avLst/>
          </a:prstGeom>
        </p:spPr>
      </p:pic>
      <p:pic>
        <p:nvPicPr>
          <p:cNvPr id="3" name="図 2"/>
          <p:cNvPicPr>
            <a:picLocks noChangeAspect="1"/>
          </p:cNvPicPr>
          <p:nvPr/>
        </p:nvPicPr>
        <p:blipFill>
          <a:blip r:embed="rId3"/>
          <a:stretch>
            <a:fillRect/>
          </a:stretch>
        </p:blipFill>
        <p:spPr>
          <a:xfrm>
            <a:off x="611560" y="1947993"/>
            <a:ext cx="3486150" cy="1695450"/>
          </a:xfrm>
          <a:prstGeom prst="rect">
            <a:avLst/>
          </a:prstGeom>
        </p:spPr>
      </p:pic>
      <p:sp>
        <p:nvSpPr>
          <p:cNvPr id="10" name="正方形/長方形 9"/>
          <p:cNvSpPr/>
          <p:nvPr/>
        </p:nvSpPr>
        <p:spPr>
          <a:xfrm>
            <a:off x="251520" y="4018232"/>
            <a:ext cx="7064755" cy="646331"/>
          </a:xfrm>
          <a:prstGeom prst="rect">
            <a:avLst/>
          </a:prstGeom>
        </p:spPr>
        <p:txBody>
          <a:bodyPr wrap="none">
            <a:spAutoFit/>
          </a:bodyPr>
          <a:lstStyle/>
          <a:p>
            <a:r>
              <a:rPr lang="ja-JP" altLang="en-US" dirty="0" smtClean="0"/>
              <a:t>どのクラス（ベースクラス）のインスタンスなのかが決まっている場合は、</a:t>
            </a:r>
            <a:endParaRPr lang="en-US" altLang="ja-JP" dirty="0" smtClean="0"/>
          </a:p>
          <a:p>
            <a:r>
              <a:rPr lang="ja-JP" altLang="en-US" dirty="0" smtClean="0"/>
              <a:t>クラスを選択</a:t>
            </a:r>
            <a:r>
              <a:rPr lang="en-US" altLang="ja-JP" dirty="0" smtClean="0"/>
              <a:t>(</a:t>
            </a:r>
            <a:r>
              <a:rPr lang="ja-JP" altLang="en-US" dirty="0" smtClean="0"/>
              <a:t>新規作成</a:t>
            </a:r>
            <a:r>
              <a:rPr lang="en-US" altLang="ja-JP" dirty="0" smtClean="0"/>
              <a:t>)</a:t>
            </a:r>
            <a:r>
              <a:rPr lang="ja-JP" altLang="en-US" dirty="0" smtClean="0"/>
              <a:t>できる</a:t>
            </a:r>
            <a:endParaRPr lang="ja-JP" altLang="en-US" dirty="0"/>
          </a:p>
        </p:txBody>
      </p:sp>
      <p:pic>
        <p:nvPicPr>
          <p:cNvPr id="13" name="図 12"/>
          <p:cNvPicPr>
            <a:picLocks noChangeAspect="1"/>
          </p:cNvPicPr>
          <p:nvPr/>
        </p:nvPicPr>
        <p:blipFill>
          <a:blip r:embed="rId4"/>
          <a:stretch>
            <a:fillRect/>
          </a:stretch>
        </p:blipFill>
        <p:spPr>
          <a:xfrm>
            <a:off x="467544" y="4722141"/>
            <a:ext cx="2924175" cy="1647825"/>
          </a:xfrm>
          <a:prstGeom prst="rect">
            <a:avLst/>
          </a:prstGeom>
        </p:spPr>
      </p:pic>
      <p:pic>
        <p:nvPicPr>
          <p:cNvPr id="14" name="図 13"/>
          <p:cNvPicPr>
            <a:picLocks noChangeAspect="1"/>
          </p:cNvPicPr>
          <p:nvPr/>
        </p:nvPicPr>
        <p:blipFill>
          <a:blip r:embed="rId5"/>
          <a:stretch>
            <a:fillRect/>
          </a:stretch>
        </p:blipFill>
        <p:spPr>
          <a:xfrm>
            <a:off x="6421491" y="4941168"/>
            <a:ext cx="2696857" cy="955458"/>
          </a:xfrm>
          <a:prstGeom prst="rect">
            <a:avLst/>
          </a:prstGeom>
        </p:spPr>
      </p:pic>
      <p:pic>
        <p:nvPicPr>
          <p:cNvPr id="12" name="図 11"/>
          <p:cNvPicPr>
            <a:picLocks noChangeAspect="1"/>
          </p:cNvPicPr>
          <p:nvPr/>
        </p:nvPicPr>
        <p:blipFill rotWithShape="1">
          <a:blip r:embed="rId6"/>
          <a:srcRect t="-2" b="40429"/>
          <a:stretch/>
        </p:blipFill>
        <p:spPr>
          <a:xfrm>
            <a:off x="3635897" y="4716000"/>
            <a:ext cx="2851685" cy="2016000"/>
          </a:xfrm>
          <a:prstGeom prst="rect">
            <a:avLst/>
          </a:prstGeom>
        </p:spPr>
      </p:pic>
      <p:sp>
        <p:nvSpPr>
          <p:cNvPr id="4" name="正方形/長方形 3"/>
          <p:cNvSpPr/>
          <p:nvPr/>
        </p:nvSpPr>
        <p:spPr>
          <a:xfrm>
            <a:off x="1479214" y="671064"/>
            <a:ext cx="6264696" cy="369332"/>
          </a:xfrm>
          <a:prstGeom prst="rect">
            <a:avLst/>
          </a:prstGeom>
        </p:spPr>
        <p:txBody>
          <a:bodyPr wrap="square">
            <a:spAutoFit/>
          </a:bodyPr>
          <a:lstStyle/>
          <a:p>
            <a:pPr marL="342900" indent="-342900">
              <a:buFont typeface="Arial" panose="020B0604020202020204" pitchFamily="34" charset="0"/>
              <a:buChar char="•"/>
            </a:pPr>
            <a:r>
              <a:rPr lang="en-US" altLang="ja-JP" dirty="0" err="1"/>
              <a:t>astah</a:t>
            </a:r>
            <a:r>
              <a:rPr lang="ja-JP" altLang="en-US" dirty="0"/>
              <a:t>ではオブジェクトを「インスタンス」</a:t>
            </a:r>
            <a:r>
              <a:rPr lang="ja-JP" altLang="en-US" dirty="0" smtClean="0"/>
              <a:t>と呼びます</a:t>
            </a:r>
            <a:r>
              <a:rPr lang="ja-JP" altLang="en-US" dirty="0"/>
              <a:t>。</a:t>
            </a:r>
          </a:p>
        </p:txBody>
      </p:sp>
    </p:spTree>
    <p:extLst>
      <p:ext uri="{BB962C8B-B14F-4D97-AF65-F5344CB8AC3E}">
        <p14:creationId xmlns:p14="http://schemas.microsoft.com/office/powerpoint/2010/main" val="26464198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760740" y="206804"/>
            <a:ext cx="5254965" cy="523220"/>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kumimoji="1" lang="ja-JP" altLang="en-US" sz="2800" dirty="0" smtClean="0"/>
              <a:t>オブジェクトの「関連」のつくりかた</a:t>
            </a:r>
            <a:endParaRPr kumimoji="1" lang="ja-JP" altLang="en-US" sz="2800" dirty="0"/>
          </a:p>
        </p:txBody>
      </p:sp>
      <p:pic>
        <p:nvPicPr>
          <p:cNvPr id="2" name="図 1"/>
          <p:cNvPicPr>
            <a:picLocks noChangeAspect="1"/>
          </p:cNvPicPr>
          <p:nvPr/>
        </p:nvPicPr>
        <p:blipFill>
          <a:blip r:embed="rId2"/>
          <a:stretch>
            <a:fillRect/>
          </a:stretch>
        </p:blipFill>
        <p:spPr>
          <a:xfrm>
            <a:off x="1043608" y="1498693"/>
            <a:ext cx="6196369" cy="1214274"/>
          </a:xfrm>
          <a:prstGeom prst="rect">
            <a:avLst/>
          </a:prstGeom>
        </p:spPr>
      </p:pic>
      <p:pic>
        <p:nvPicPr>
          <p:cNvPr id="3" name="図 2"/>
          <p:cNvPicPr>
            <a:picLocks noChangeAspect="1"/>
          </p:cNvPicPr>
          <p:nvPr/>
        </p:nvPicPr>
        <p:blipFill>
          <a:blip r:embed="rId3"/>
          <a:stretch>
            <a:fillRect/>
          </a:stretch>
        </p:blipFill>
        <p:spPr>
          <a:xfrm>
            <a:off x="1043607" y="3185078"/>
            <a:ext cx="6196369" cy="1232131"/>
          </a:xfrm>
          <a:prstGeom prst="rect">
            <a:avLst/>
          </a:prstGeom>
        </p:spPr>
      </p:pic>
      <p:pic>
        <p:nvPicPr>
          <p:cNvPr id="10" name="図 9"/>
          <p:cNvPicPr>
            <a:picLocks noChangeAspect="1"/>
          </p:cNvPicPr>
          <p:nvPr/>
        </p:nvPicPr>
        <p:blipFill>
          <a:blip r:embed="rId4"/>
          <a:stretch>
            <a:fillRect/>
          </a:stretch>
        </p:blipFill>
        <p:spPr>
          <a:xfrm>
            <a:off x="1043607" y="5202973"/>
            <a:ext cx="5964228" cy="1196417"/>
          </a:xfrm>
          <a:prstGeom prst="rect">
            <a:avLst/>
          </a:prstGeom>
        </p:spPr>
      </p:pic>
      <p:sp>
        <p:nvSpPr>
          <p:cNvPr id="11" name="テキスト ボックス 10"/>
          <p:cNvSpPr txBox="1"/>
          <p:nvPr/>
        </p:nvSpPr>
        <p:spPr>
          <a:xfrm>
            <a:off x="399739" y="1440196"/>
            <a:ext cx="7624203" cy="369332"/>
          </a:xfrm>
          <a:prstGeom prst="rect">
            <a:avLst/>
          </a:prstGeom>
          <a:noFill/>
        </p:spPr>
        <p:txBody>
          <a:bodyPr wrap="none" rtlCol="0">
            <a:spAutoFit/>
          </a:bodyPr>
          <a:lstStyle/>
          <a:p>
            <a:r>
              <a:rPr lang="ja-JP" altLang="en-US" dirty="0" smtClean="0"/>
              <a:t>マウスカーソルで</a:t>
            </a:r>
            <a:r>
              <a:rPr lang="ja-JP" altLang="en-US" dirty="0"/>
              <a:t>オブジェクト</a:t>
            </a:r>
            <a:r>
              <a:rPr kumimoji="1" lang="ja-JP" altLang="en-US" dirty="0" smtClean="0"/>
              <a:t>をポイントし、端に表示される「</a:t>
            </a:r>
            <a:r>
              <a:rPr kumimoji="1" lang="en-US" altLang="ja-JP" dirty="0" smtClean="0"/>
              <a:t>L</a:t>
            </a:r>
            <a:r>
              <a:rPr kumimoji="1" lang="ja-JP" altLang="en-US" dirty="0" smtClean="0"/>
              <a:t>」ボタンをクリック</a:t>
            </a:r>
            <a:endParaRPr kumimoji="1" lang="ja-JP" altLang="en-US" dirty="0"/>
          </a:p>
        </p:txBody>
      </p:sp>
      <p:sp>
        <p:nvSpPr>
          <p:cNvPr id="12" name="テキスト ボックス 11"/>
          <p:cNvSpPr txBox="1"/>
          <p:nvPr/>
        </p:nvSpPr>
        <p:spPr>
          <a:xfrm>
            <a:off x="399739" y="4684044"/>
            <a:ext cx="5905784" cy="369332"/>
          </a:xfrm>
          <a:prstGeom prst="rect">
            <a:avLst/>
          </a:prstGeom>
          <a:noFill/>
        </p:spPr>
        <p:txBody>
          <a:bodyPr wrap="none" rtlCol="0">
            <a:spAutoFit/>
          </a:bodyPr>
          <a:lstStyle/>
          <a:p>
            <a:r>
              <a:rPr kumimoji="1" lang="ja-JP" altLang="en-US" dirty="0" smtClean="0"/>
              <a:t>他のオブジェクト</a:t>
            </a:r>
            <a:r>
              <a:rPr lang="ja-JP" altLang="en-US" dirty="0" smtClean="0"/>
              <a:t>をクリック＝リンク（黒い線）が確定される</a:t>
            </a:r>
            <a:endParaRPr kumimoji="1" lang="ja-JP" altLang="en-US" dirty="0"/>
          </a:p>
        </p:txBody>
      </p:sp>
      <p:sp>
        <p:nvSpPr>
          <p:cNvPr id="13" name="テキスト ボックス 12"/>
          <p:cNvSpPr txBox="1"/>
          <p:nvPr/>
        </p:nvSpPr>
        <p:spPr>
          <a:xfrm>
            <a:off x="399739" y="2968698"/>
            <a:ext cx="6933308" cy="369332"/>
          </a:xfrm>
          <a:prstGeom prst="rect">
            <a:avLst/>
          </a:prstGeom>
          <a:noFill/>
        </p:spPr>
        <p:txBody>
          <a:bodyPr wrap="none" rtlCol="0">
            <a:spAutoFit/>
          </a:bodyPr>
          <a:lstStyle/>
          <a:p>
            <a:r>
              <a:rPr lang="ja-JP" altLang="en-US" dirty="0"/>
              <a:t>他</a:t>
            </a:r>
            <a:r>
              <a:rPr lang="ja-JP" altLang="en-US" dirty="0" smtClean="0"/>
              <a:t>の</a:t>
            </a:r>
            <a:r>
              <a:rPr lang="ja-JP" altLang="en-US" dirty="0"/>
              <a:t>オブジェクト</a:t>
            </a:r>
            <a:r>
              <a:rPr lang="ja-JP" altLang="en-US" dirty="0" smtClean="0"/>
              <a:t>までマウスカーソルを持っていくと、赤い矢印が伸びる</a:t>
            </a:r>
            <a:endParaRPr kumimoji="1" lang="ja-JP" altLang="en-US" dirty="0"/>
          </a:p>
        </p:txBody>
      </p:sp>
    </p:spTree>
    <p:extLst>
      <p:ext uri="{BB962C8B-B14F-4D97-AF65-F5344CB8AC3E}">
        <p14:creationId xmlns:p14="http://schemas.microsoft.com/office/powerpoint/2010/main" val="5946391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オブジェクト図　まとめ</a:t>
            </a:r>
            <a:endParaRPr kumimoji="1" lang="ja-JP" altLang="en-US" dirty="0"/>
          </a:p>
        </p:txBody>
      </p:sp>
      <p:sp>
        <p:nvSpPr>
          <p:cNvPr id="4" name="テキスト ボックス 3"/>
          <p:cNvSpPr txBox="1"/>
          <p:nvPr/>
        </p:nvSpPr>
        <p:spPr>
          <a:xfrm>
            <a:off x="315572" y="2708920"/>
            <a:ext cx="8512856" cy="2246769"/>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marL="342900" indent="-342900">
              <a:buFont typeface="Arial" panose="020B0604020202020204" pitchFamily="34" charset="0"/>
              <a:buChar char="•"/>
            </a:pPr>
            <a:r>
              <a:rPr lang="en-US" altLang="ja-JP" sz="2000" dirty="0" smtClean="0"/>
              <a:t>『</a:t>
            </a:r>
            <a:r>
              <a:rPr lang="ja-JP" altLang="en-US" sz="2000" dirty="0" smtClean="0"/>
              <a:t>オブジェクト図</a:t>
            </a:r>
            <a:r>
              <a:rPr lang="en-US" altLang="ja-JP" sz="2000" dirty="0" smtClean="0"/>
              <a:t>』</a:t>
            </a:r>
            <a:r>
              <a:rPr lang="ja-JP" altLang="en-US" sz="2000" dirty="0" smtClean="0"/>
              <a:t>とは、</a:t>
            </a:r>
            <a:r>
              <a:rPr lang="en-US" altLang="ja-JP" sz="2000" dirty="0" smtClean="0"/>
              <a:t>『</a:t>
            </a:r>
            <a:r>
              <a:rPr lang="ja-JP" altLang="en-US" sz="2000" dirty="0" smtClean="0"/>
              <a:t>システムがどのように構成されるのか</a:t>
            </a:r>
            <a:r>
              <a:rPr lang="en-US" altLang="ja-JP" sz="2000" dirty="0" smtClean="0"/>
              <a:t>』</a:t>
            </a:r>
            <a:r>
              <a:rPr lang="ja-JP" altLang="en-US" sz="2000" dirty="0" smtClean="0"/>
              <a:t>を表す図のうち、</a:t>
            </a:r>
            <a:r>
              <a:rPr lang="ja-JP" altLang="en-US" sz="2000" dirty="0" smtClean="0">
                <a:solidFill>
                  <a:srgbClr val="FF0000"/>
                </a:solidFill>
              </a:rPr>
              <a:t>ある時点の現実世界の状態を分析して設計される、最初の図</a:t>
            </a:r>
            <a:r>
              <a:rPr lang="ja-JP" altLang="en-US" sz="2000" dirty="0" smtClean="0"/>
              <a:t>です。</a:t>
            </a:r>
            <a:endParaRPr lang="en-US" altLang="ja-JP" sz="2000" dirty="0" smtClean="0"/>
          </a:p>
          <a:p>
            <a:pPr marL="342900" indent="-342900">
              <a:buFont typeface="Arial" panose="020B0604020202020204" pitchFamily="34" charset="0"/>
              <a:buChar char="•"/>
            </a:pPr>
            <a:r>
              <a:rPr lang="ja-JP" altLang="en-US" sz="2000" dirty="0" smtClean="0"/>
              <a:t>ある時刻に、（現実</a:t>
            </a:r>
            <a:r>
              <a:rPr lang="ja-JP" altLang="en-US" sz="2000" dirty="0"/>
              <a:t>世界</a:t>
            </a:r>
            <a:r>
              <a:rPr lang="ja-JP" altLang="en-US" sz="2000" dirty="0" smtClean="0"/>
              <a:t>をモデル化した）仮想世界に存在する</a:t>
            </a:r>
            <a:r>
              <a:rPr lang="en-US" altLang="ja-JP" sz="2000" dirty="0" smtClean="0"/>
              <a:t>『</a:t>
            </a:r>
            <a:r>
              <a:rPr lang="ja-JP" altLang="en-US" sz="2000" dirty="0" smtClean="0"/>
              <a:t>実体</a:t>
            </a:r>
            <a:r>
              <a:rPr lang="en-US" altLang="ja-JP" sz="2000" dirty="0" smtClean="0"/>
              <a:t>』</a:t>
            </a:r>
            <a:r>
              <a:rPr lang="ja-JP" altLang="en-US" sz="2000" dirty="0"/>
              <a:t>と</a:t>
            </a:r>
            <a:r>
              <a:rPr lang="ja-JP" altLang="en-US" sz="2000" dirty="0" smtClean="0"/>
              <a:t>、実体同士の</a:t>
            </a:r>
            <a:r>
              <a:rPr lang="en-US" altLang="ja-JP" sz="2000" dirty="0" smtClean="0"/>
              <a:t>『</a:t>
            </a:r>
            <a:r>
              <a:rPr lang="ja-JP" altLang="en-US" sz="2000" dirty="0" smtClean="0"/>
              <a:t>関連（リンク）</a:t>
            </a:r>
            <a:r>
              <a:rPr lang="en-US" altLang="ja-JP" sz="2000" dirty="0" smtClean="0"/>
              <a:t>』</a:t>
            </a:r>
            <a:r>
              <a:rPr lang="ja-JP" altLang="en-US" sz="2000" dirty="0" smtClean="0"/>
              <a:t>によって図が表現されます。</a:t>
            </a:r>
            <a:endParaRPr lang="en-US" altLang="ja-JP" sz="2000" dirty="0" smtClean="0"/>
          </a:p>
          <a:p>
            <a:pPr marL="342900" indent="-342900">
              <a:buFont typeface="Arial" panose="020B0604020202020204" pitchFamily="34" charset="0"/>
              <a:buChar char="•"/>
            </a:pPr>
            <a:r>
              <a:rPr lang="ja-JP" altLang="en-US" sz="2000" dirty="0" smtClean="0"/>
              <a:t>オブジェクトの詳細が不明な場合は、全てを記述する必要はありません。</a:t>
            </a:r>
            <a:endParaRPr lang="en-US" altLang="ja-JP" sz="2000" dirty="0" smtClean="0"/>
          </a:p>
          <a:p>
            <a:pPr marL="342900" indent="-342900">
              <a:buFont typeface="Arial" panose="020B0604020202020204" pitchFamily="34" charset="0"/>
              <a:buChar char="•"/>
            </a:pPr>
            <a:r>
              <a:rPr kumimoji="1" lang="ja-JP" altLang="en-US" sz="2000" dirty="0" smtClean="0"/>
              <a:t>何らかの情報処理を行う可能性がある可能性があるオブジェクト同士は、</a:t>
            </a:r>
            <a:r>
              <a:rPr kumimoji="1" lang="en-US" altLang="ja-JP" sz="2000" dirty="0" smtClean="0"/>
              <a:t>『</a:t>
            </a:r>
            <a:r>
              <a:rPr lang="ja-JP" altLang="en-US" sz="2000" dirty="0" smtClean="0"/>
              <a:t>関連</a:t>
            </a:r>
            <a:r>
              <a:rPr kumimoji="1" lang="en-US" altLang="ja-JP" sz="2000" dirty="0" smtClean="0"/>
              <a:t>』</a:t>
            </a:r>
            <a:r>
              <a:rPr lang="ja-JP" altLang="en-US" sz="2000" dirty="0" smtClean="0"/>
              <a:t>で接続し</a:t>
            </a:r>
            <a:r>
              <a:rPr kumimoji="1" lang="ja-JP" altLang="en-US" sz="2000" dirty="0" smtClean="0"/>
              <a:t>ます。関連の詳細はまだ書かなくても構いません。</a:t>
            </a:r>
            <a:endParaRPr kumimoji="1" lang="ja-JP" altLang="en-US" sz="2000" dirty="0"/>
          </a:p>
        </p:txBody>
      </p:sp>
      <p:pic>
        <p:nvPicPr>
          <p:cNvPr id="6" name="図 5"/>
          <p:cNvPicPr>
            <a:picLocks noChangeAspect="1"/>
          </p:cNvPicPr>
          <p:nvPr/>
        </p:nvPicPr>
        <p:blipFill>
          <a:blip r:embed="rId2"/>
          <a:stretch>
            <a:fillRect/>
          </a:stretch>
        </p:blipFill>
        <p:spPr>
          <a:xfrm>
            <a:off x="1259632" y="1268760"/>
            <a:ext cx="5964228" cy="1196417"/>
          </a:xfrm>
          <a:prstGeom prst="rect">
            <a:avLst/>
          </a:prstGeom>
        </p:spPr>
      </p:pic>
    </p:spTree>
    <p:extLst>
      <p:ext uri="{BB962C8B-B14F-4D97-AF65-F5344CB8AC3E}">
        <p14:creationId xmlns:p14="http://schemas.microsoft.com/office/powerpoint/2010/main" val="21569452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コネクタ 5"/>
          <p:cNvCxnSpPr/>
          <p:nvPr/>
        </p:nvCxnSpPr>
        <p:spPr>
          <a:xfrm>
            <a:off x="683568" y="2204864"/>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683568" y="4797152"/>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182706" y="2852936"/>
            <a:ext cx="8560357" cy="1477328"/>
          </a:xfrm>
          <a:prstGeom prst="rect">
            <a:avLst/>
          </a:prstGeom>
          <a:noFill/>
        </p:spPr>
        <p:txBody>
          <a:bodyPr wrap="none" rtlCol="0">
            <a:spAutoFit/>
          </a:bodyPr>
          <a:lstStyle/>
          <a:p>
            <a:pPr algn="ctr"/>
            <a:r>
              <a:rPr kumimoji="1" lang="en-US" altLang="ja-JP" sz="4500" dirty="0" smtClean="0">
                <a:effectLst>
                  <a:outerShdw blurRad="38100" dist="38100" dir="2700000" algn="tl">
                    <a:srgbClr val="000000">
                      <a:alpha val="43137"/>
                    </a:srgbClr>
                  </a:outerShdw>
                </a:effectLst>
              </a:rPr>
              <a:t>(4)</a:t>
            </a:r>
            <a:r>
              <a:rPr kumimoji="1" lang="ja-JP" altLang="en-US" sz="4500" dirty="0" smtClean="0">
                <a:effectLst>
                  <a:outerShdw blurRad="38100" dist="38100" dir="2700000" algn="tl">
                    <a:srgbClr val="000000">
                      <a:alpha val="43137"/>
                    </a:srgbClr>
                  </a:outerShdw>
                </a:effectLst>
              </a:rPr>
              <a:t>クラス図</a:t>
            </a:r>
            <a:endParaRPr kumimoji="1" lang="en-US" altLang="ja-JP" sz="4500" dirty="0" smtClean="0">
              <a:effectLst>
                <a:outerShdw blurRad="38100" dist="38100" dir="2700000" algn="tl">
                  <a:srgbClr val="000000">
                    <a:alpha val="43137"/>
                  </a:srgbClr>
                </a:outerShdw>
              </a:effectLst>
            </a:endParaRPr>
          </a:p>
          <a:p>
            <a:pPr algn="ctr"/>
            <a:r>
              <a:rPr lang="ja-JP" altLang="en-US" sz="4500" dirty="0" smtClean="0">
                <a:effectLst>
                  <a:outerShdw blurRad="38100" dist="38100" dir="2700000" algn="tl">
                    <a:srgbClr val="000000">
                      <a:alpha val="43137"/>
                    </a:srgbClr>
                  </a:outerShdw>
                </a:effectLst>
              </a:rPr>
              <a:t>分析クラス図・設計（詳細）クラス図</a:t>
            </a:r>
            <a:endParaRPr kumimoji="1" lang="ja-JP" altLang="en-US" sz="45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388664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eaLnBrk="1" hangingPunct="1"/>
            <a:r>
              <a:rPr lang="ja-JP" altLang="en-US" smtClean="0"/>
              <a:t>ダイアグラム</a:t>
            </a:r>
          </a:p>
        </p:txBody>
      </p:sp>
      <p:sp>
        <p:nvSpPr>
          <p:cNvPr id="18435" name="Text Box 5"/>
          <p:cNvSpPr txBox="1">
            <a:spLocks noChangeArrowheads="1"/>
          </p:cNvSpPr>
          <p:nvPr/>
        </p:nvSpPr>
        <p:spPr bwMode="auto">
          <a:xfrm>
            <a:off x="971600" y="1268760"/>
            <a:ext cx="5280025" cy="46672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en-US" altLang="ja-JP" dirty="0"/>
              <a:t>UML</a:t>
            </a:r>
            <a:r>
              <a:rPr lang="ja-JP" altLang="en-US" dirty="0"/>
              <a:t>は、</a:t>
            </a:r>
            <a:r>
              <a:rPr lang="ja-JP" altLang="en-US" dirty="0">
                <a:solidFill>
                  <a:srgbClr val="FF0066"/>
                </a:solidFill>
              </a:rPr>
              <a:t>図（ダイアグラム）</a:t>
            </a:r>
            <a:r>
              <a:rPr lang="ja-JP" altLang="en-US" dirty="0"/>
              <a:t>で表現される</a:t>
            </a:r>
          </a:p>
        </p:txBody>
      </p:sp>
      <p:sp>
        <p:nvSpPr>
          <p:cNvPr id="18436" name="Text Box 86"/>
          <p:cNvSpPr txBox="1">
            <a:spLocks noChangeArrowheads="1"/>
          </p:cNvSpPr>
          <p:nvPr/>
        </p:nvSpPr>
        <p:spPr bwMode="auto">
          <a:xfrm>
            <a:off x="1691680" y="3425626"/>
            <a:ext cx="47402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sz="3200" dirty="0"/>
              <a:t>ストラクチャーダイアグラム</a:t>
            </a:r>
          </a:p>
        </p:txBody>
      </p:sp>
      <p:sp>
        <p:nvSpPr>
          <p:cNvPr id="18437" name="Text Box 87"/>
          <p:cNvSpPr txBox="1">
            <a:spLocks noChangeArrowheads="1"/>
          </p:cNvSpPr>
          <p:nvPr/>
        </p:nvSpPr>
        <p:spPr bwMode="auto">
          <a:xfrm>
            <a:off x="1691680" y="4871431"/>
            <a:ext cx="45434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sz="3200" dirty="0">
                <a:solidFill>
                  <a:schemeClr val="bg1">
                    <a:lumMod val="75000"/>
                  </a:schemeClr>
                </a:solidFill>
              </a:rPr>
              <a:t>ビヘイビアーダイアグラム</a:t>
            </a:r>
          </a:p>
        </p:txBody>
      </p:sp>
      <p:sp>
        <p:nvSpPr>
          <p:cNvPr id="18440" name="テキスト ボックス 1"/>
          <p:cNvSpPr txBox="1">
            <a:spLocks noChangeArrowheads="1"/>
          </p:cNvSpPr>
          <p:nvPr/>
        </p:nvSpPr>
        <p:spPr bwMode="auto">
          <a:xfrm>
            <a:off x="1420813" y="6307980"/>
            <a:ext cx="6013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en-US" altLang="ja-JP" dirty="0">
                <a:solidFill>
                  <a:schemeClr val="bg1">
                    <a:lumMod val="75000"/>
                  </a:schemeClr>
                </a:solidFill>
              </a:rPr>
              <a:t>UML2.0</a:t>
            </a:r>
            <a:r>
              <a:rPr lang="ja-JP" altLang="en-US" dirty="0">
                <a:solidFill>
                  <a:schemeClr val="bg1">
                    <a:lumMod val="75000"/>
                  </a:schemeClr>
                </a:solidFill>
              </a:rPr>
              <a:t>以降は</a:t>
            </a:r>
            <a:r>
              <a:rPr lang="en-US" altLang="ja-JP" dirty="0">
                <a:solidFill>
                  <a:schemeClr val="bg1">
                    <a:lumMod val="75000"/>
                  </a:schemeClr>
                </a:solidFill>
              </a:rPr>
              <a:t>13</a:t>
            </a:r>
            <a:r>
              <a:rPr lang="ja-JP" altLang="en-US" dirty="0">
                <a:solidFill>
                  <a:schemeClr val="bg1">
                    <a:lumMod val="75000"/>
                  </a:schemeClr>
                </a:solidFill>
              </a:rPr>
              <a:t>種類のダイアグラムに区分</a:t>
            </a:r>
          </a:p>
        </p:txBody>
      </p:sp>
      <p:sp>
        <p:nvSpPr>
          <p:cNvPr id="9" name="Text Box 86"/>
          <p:cNvSpPr txBox="1">
            <a:spLocks noChangeArrowheads="1"/>
          </p:cNvSpPr>
          <p:nvPr/>
        </p:nvSpPr>
        <p:spPr bwMode="auto">
          <a:xfrm>
            <a:off x="1691680" y="1988840"/>
            <a:ext cx="290015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sz="3200" dirty="0" smtClean="0">
                <a:solidFill>
                  <a:schemeClr val="bg1">
                    <a:lumMod val="75000"/>
                  </a:schemeClr>
                </a:solidFill>
              </a:rPr>
              <a:t>ユースケース図</a:t>
            </a:r>
            <a:endParaRPr lang="ja-JP" altLang="en-US" sz="3200" dirty="0">
              <a:solidFill>
                <a:schemeClr val="bg1">
                  <a:lumMod val="75000"/>
                </a:schemeClr>
              </a:solidFill>
            </a:endParaRPr>
          </a:p>
        </p:txBody>
      </p:sp>
      <p:sp>
        <p:nvSpPr>
          <p:cNvPr id="10" name="テキスト ボックス 9"/>
          <p:cNvSpPr txBox="1"/>
          <p:nvPr/>
        </p:nvSpPr>
        <p:spPr>
          <a:xfrm>
            <a:off x="2411760" y="2708920"/>
            <a:ext cx="4307589" cy="400110"/>
          </a:xfrm>
          <a:prstGeom prst="rect">
            <a:avLst/>
          </a:prstGeom>
          <a:solidFill>
            <a:srgbClr val="FFFF00"/>
          </a:solidFill>
          <a:ln>
            <a:solidFill>
              <a:schemeClr val="tx1"/>
            </a:solidFill>
          </a:ln>
        </p:spPr>
        <p:txBody>
          <a:bodyPr wrap="none" rtlCol="0">
            <a:spAutoFit/>
          </a:bodyPr>
          <a:lstStyle/>
          <a:p>
            <a:pPr lvl="0" fontAlgn="base">
              <a:spcBef>
                <a:spcPct val="20000"/>
              </a:spcBef>
              <a:spcAft>
                <a:spcPct val="0"/>
              </a:spcAft>
            </a:pPr>
            <a:r>
              <a:rPr lang="ja-JP" altLang="en-US" sz="2000" dirty="0" smtClean="0">
                <a:solidFill>
                  <a:schemeClr val="bg1">
                    <a:lumMod val="75000"/>
                  </a:schemeClr>
                </a:solidFill>
                <a:latin typeface="Arial" charset="0"/>
                <a:ea typeface="ＭＳ Ｐゴシック" pitchFamily="50" charset="-128"/>
              </a:rPr>
              <a:t>システムは、何のために必要なのか？</a:t>
            </a:r>
            <a:endParaRPr lang="ja-JP" altLang="en-US" sz="2000" dirty="0">
              <a:solidFill>
                <a:schemeClr val="bg1">
                  <a:lumMod val="75000"/>
                </a:schemeClr>
              </a:solidFill>
              <a:latin typeface="Arial" charset="0"/>
              <a:ea typeface="ＭＳ Ｐゴシック" pitchFamily="50" charset="-128"/>
            </a:endParaRPr>
          </a:p>
        </p:txBody>
      </p:sp>
      <p:sp>
        <p:nvSpPr>
          <p:cNvPr id="11" name="テキスト ボックス 10"/>
          <p:cNvSpPr txBox="1"/>
          <p:nvPr/>
        </p:nvSpPr>
        <p:spPr>
          <a:xfrm>
            <a:off x="2413284" y="5602128"/>
            <a:ext cx="4427815" cy="400110"/>
          </a:xfrm>
          <a:prstGeom prst="rect">
            <a:avLst/>
          </a:prstGeom>
          <a:solidFill>
            <a:srgbClr val="FFFF00"/>
          </a:solidFill>
          <a:ln>
            <a:solidFill>
              <a:schemeClr val="tx1"/>
            </a:solidFill>
          </a:ln>
        </p:spPr>
        <p:txBody>
          <a:bodyPr wrap="none" rtlCol="0">
            <a:spAutoFit/>
          </a:bodyPr>
          <a:lstStyle/>
          <a:p>
            <a:pPr lvl="0" fontAlgn="base">
              <a:spcBef>
                <a:spcPct val="20000"/>
              </a:spcBef>
              <a:spcAft>
                <a:spcPct val="0"/>
              </a:spcAft>
            </a:pPr>
            <a:r>
              <a:rPr lang="ja-JP" altLang="en-US" sz="2000" dirty="0" smtClean="0">
                <a:solidFill>
                  <a:schemeClr val="bg1">
                    <a:lumMod val="75000"/>
                  </a:schemeClr>
                </a:solidFill>
                <a:latin typeface="Arial" charset="0"/>
                <a:ea typeface="ＭＳ Ｐゴシック" pitchFamily="50" charset="-128"/>
              </a:rPr>
              <a:t>システムは、どのように動作するのか？</a:t>
            </a:r>
            <a:endParaRPr lang="ja-JP" altLang="en-US" sz="2000" dirty="0">
              <a:solidFill>
                <a:schemeClr val="bg1">
                  <a:lumMod val="75000"/>
                </a:schemeClr>
              </a:solidFill>
              <a:latin typeface="Arial" charset="0"/>
              <a:ea typeface="ＭＳ Ｐゴシック" pitchFamily="50" charset="-128"/>
            </a:endParaRPr>
          </a:p>
        </p:txBody>
      </p:sp>
      <p:sp>
        <p:nvSpPr>
          <p:cNvPr id="12" name="テキスト ボックス 11"/>
          <p:cNvSpPr txBox="1"/>
          <p:nvPr/>
        </p:nvSpPr>
        <p:spPr>
          <a:xfrm>
            <a:off x="2411760" y="4147110"/>
            <a:ext cx="4634602" cy="400110"/>
          </a:xfrm>
          <a:prstGeom prst="rect">
            <a:avLst/>
          </a:prstGeom>
          <a:solidFill>
            <a:srgbClr val="FFFF00"/>
          </a:solidFill>
          <a:ln>
            <a:solidFill>
              <a:schemeClr val="tx1"/>
            </a:solidFill>
          </a:ln>
        </p:spPr>
        <p:txBody>
          <a:bodyPr wrap="none" rtlCol="0">
            <a:spAutoFit/>
          </a:bodyPr>
          <a:lstStyle/>
          <a:p>
            <a:pPr lvl="0" fontAlgn="base">
              <a:spcBef>
                <a:spcPct val="20000"/>
              </a:spcBef>
              <a:spcAft>
                <a:spcPct val="0"/>
              </a:spcAft>
            </a:pPr>
            <a:r>
              <a:rPr lang="ja-JP" altLang="en-US" sz="2000" dirty="0" smtClean="0">
                <a:latin typeface="Arial" charset="0"/>
                <a:ea typeface="ＭＳ Ｐゴシック" pitchFamily="50" charset="-128"/>
              </a:rPr>
              <a:t>システムは、どのように構成されるのか？</a:t>
            </a:r>
            <a:endParaRPr lang="ja-JP" altLang="en-US" sz="2000" dirty="0">
              <a:latin typeface="Arial" charset="0"/>
              <a:ea typeface="ＭＳ Ｐゴシック" pitchFamily="50" charset="-128"/>
            </a:endParaRPr>
          </a:p>
        </p:txBody>
      </p:sp>
      <p:sp>
        <p:nvSpPr>
          <p:cNvPr id="13" name="テキスト ボックス 12"/>
          <p:cNvSpPr txBox="1"/>
          <p:nvPr/>
        </p:nvSpPr>
        <p:spPr>
          <a:xfrm>
            <a:off x="6841099" y="4085555"/>
            <a:ext cx="2336076" cy="461665"/>
          </a:xfrm>
          <a:prstGeom prst="rect">
            <a:avLst/>
          </a:prstGeom>
          <a:noFill/>
        </p:spPr>
        <p:txBody>
          <a:bodyPr wrap="square" rtlCol="0">
            <a:spAutoFit/>
          </a:bodyPr>
          <a:lstStyle/>
          <a:p>
            <a:pPr algn="ctr"/>
            <a:r>
              <a:rPr kumimoji="1" lang="ja-JP" altLang="en-US" sz="2400" dirty="0" smtClean="0">
                <a:solidFill>
                  <a:srgbClr val="FF0000"/>
                </a:solidFill>
                <a:effectLst>
                  <a:outerShdw blurRad="38100" dist="38100" dir="2700000" algn="tl">
                    <a:srgbClr val="000000">
                      <a:alpha val="43137"/>
                    </a:srgbClr>
                  </a:outerShdw>
                </a:effectLst>
              </a:rPr>
              <a:t>クラス図</a:t>
            </a:r>
            <a:endParaRPr kumimoji="1" lang="ja-JP" altLang="en-US" sz="2400"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4215050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ja-JP" altLang="en-US" dirty="0" smtClean="0"/>
              <a:t>クラス図</a:t>
            </a:r>
          </a:p>
        </p:txBody>
      </p:sp>
      <p:sp>
        <p:nvSpPr>
          <p:cNvPr id="35843" name="Text Box 4"/>
          <p:cNvSpPr txBox="1">
            <a:spLocks noChangeArrowheads="1"/>
          </p:cNvSpPr>
          <p:nvPr/>
        </p:nvSpPr>
        <p:spPr bwMode="auto">
          <a:xfrm>
            <a:off x="2699792" y="2341990"/>
            <a:ext cx="2930525" cy="58896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en-US" altLang="ja-JP" sz="3200" dirty="0"/>
              <a:t>(1)</a:t>
            </a:r>
            <a:r>
              <a:rPr lang="ja-JP" altLang="en-US" sz="3200" dirty="0"/>
              <a:t>分析クラス図</a:t>
            </a:r>
          </a:p>
        </p:txBody>
      </p:sp>
      <p:sp>
        <p:nvSpPr>
          <p:cNvPr id="35844" name="Text Box 5"/>
          <p:cNvSpPr txBox="1">
            <a:spLocks noChangeArrowheads="1"/>
          </p:cNvSpPr>
          <p:nvPr/>
        </p:nvSpPr>
        <p:spPr bwMode="auto">
          <a:xfrm>
            <a:off x="2194293" y="4756149"/>
            <a:ext cx="4179349"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en-US" altLang="ja-JP" sz="3200" dirty="0"/>
              <a:t>(2)</a:t>
            </a:r>
            <a:r>
              <a:rPr lang="ja-JP" altLang="en-US" sz="3200" dirty="0" smtClean="0"/>
              <a:t>設計（詳細）クラス図</a:t>
            </a:r>
            <a:endParaRPr lang="ja-JP" altLang="en-US" sz="3200" dirty="0"/>
          </a:p>
        </p:txBody>
      </p:sp>
      <p:sp>
        <p:nvSpPr>
          <p:cNvPr id="35845" name="Text Box 6"/>
          <p:cNvSpPr txBox="1">
            <a:spLocks noChangeArrowheads="1"/>
          </p:cNvSpPr>
          <p:nvPr/>
        </p:nvSpPr>
        <p:spPr bwMode="auto">
          <a:xfrm>
            <a:off x="611560" y="2997963"/>
            <a:ext cx="803792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buFont typeface="Arial" charset="0"/>
              <a:buChar char="•"/>
            </a:pPr>
            <a:r>
              <a:rPr lang="ja-JP" altLang="en-US" sz="2000" dirty="0" smtClean="0"/>
              <a:t>基本的な</a:t>
            </a:r>
            <a:r>
              <a:rPr lang="ja-JP" altLang="en-US" sz="2000" dirty="0" smtClean="0">
                <a:solidFill>
                  <a:srgbClr val="FF0000"/>
                </a:solidFill>
              </a:rPr>
              <a:t>属性</a:t>
            </a:r>
            <a:r>
              <a:rPr lang="ja-JP" altLang="en-US" sz="2000" dirty="0" smtClean="0"/>
              <a:t>（必要に応じて操作）を記述する</a:t>
            </a:r>
            <a:r>
              <a:rPr lang="en-US" altLang="ja-JP" sz="2000" dirty="0" smtClean="0"/>
              <a:t>/</a:t>
            </a:r>
            <a:r>
              <a:rPr lang="ja-JP" altLang="en-US" sz="2000" dirty="0" smtClean="0"/>
              <a:t>クラス名のみ記述する</a:t>
            </a:r>
            <a:endParaRPr lang="en-US" altLang="ja-JP" sz="2000" dirty="0" smtClean="0"/>
          </a:p>
          <a:p>
            <a:pPr eaLnBrk="1" hangingPunct="1">
              <a:buFont typeface="Arial" charset="0"/>
              <a:buChar char="•"/>
            </a:pPr>
            <a:r>
              <a:rPr lang="ja-JP" altLang="en-US" sz="2000" dirty="0" smtClean="0"/>
              <a:t>システム</a:t>
            </a:r>
            <a:r>
              <a:rPr lang="ja-JP" altLang="en-US" sz="2000" dirty="0"/>
              <a:t>の</a:t>
            </a:r>
            <a:r>
              <a:rPr lang="ja-JP" altLang="en-US" sz="2000" dirty="0">
                <a:solidFill>
                  <a:srgbClr val="FF0000"/>
                </a:solidFill>
              </a:rPr>
              <a:t>分析、オブジェクト指向設計の段階</a:t>
            </a:r>
            <a:r>
              <a:rPr lang="ja-JP" altLang="en-US" sz="2000" dirty="0"/>
              <a:t>で使用</a:t>
            </a:r>
          </a:p>
          <a:p>
            <a:pPr eaLnBrk="1" hangingPunct="1">
              <a:buFont typeface="Arial" charset="0"/>
              <a:buChar char="•"/>
            </a:pPr>
            <a:r>
              <a:rPr lang="ja-JP" altLang="en-US" sz="2000" dirty="0"/>
              <a:t>オブジェクト図から抽象化して作成</a:t>
            </a:r>
          </a:p>
        </p:txBody>
      </p:sp>
      <p:sp>
        <p:nvSpPr>
          <p:cNvPr id="35846" name="Text Box 7"/>
          <p:cNvSpPr txBox="1">
            <a:spLocks noChangeArrowheads="1"/>
          </p:cNvSpPr>
          <p:nvPr/>
        </p:nvSpPr>
        <p:spPr bwMode="auto">
          <a:xfrm>
            <a:off x="724684" y="5340924"/>
            <a:ext cx="79248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buFont typeface="Arial" charset="0"/>
              <a:buChar char="•"/>
            </a:pPr>
            <a:r>
              <a:rPr lang="ja-JP" altLang="en-US" sz="2000" dirty="0"/>
              <a:t>属性、操作に関する記述も加える</a:t>
            </a:r>
          </a:p>
          <a:p>
            <a:pPr eaLnBrk="1" hangingPunct="1">
              <a:buFont typeface="Arial" charset="0"/>
              <a:buChar char="•"/>
            </a:pPr>
            <a:r>
              <a:rPr lang="ja-JP" altLang="en-US" sz="2000" dirty="0"/>
              <a:t>システムの</a:t>
            </a:r>
            <a:r>
              <a:rPr lang="ja-JP" altLang="en-US" sz="2000" dirty="0">
                <a:solidFill>
                  <a:srgbClr val="FF0000"/>
                </a:solidFill>
              </a:rPr>
              <a:t>静的・動的設計の段階</a:t>
            </a:r>
            <a:r>
              <a:rPr lang="ja-JP" altLang="en-US" sz="2000" dirty="0"/>
              <a:t>で使用</a:t>
            </a:r>
          </a:p>
          <a:p>
            <a:pPr eaLnBrk="1" hangingPunct="1">
              <a:buFont typeface="Arial" charset="0"/>
              <a:buChar char="•"/>
            </a:pPr>
            <a:r>
              <a:rPr lang="ja-JP" altLang="en-US" sz="2000" dirty="0"/>
              <a:t>分析クラス図を更新する形で作成時系列の情報の流れも考慮しながら更新を重ねる</a:t>
            </a:r>
          </a:p>
        </p:txBody>
      </p:sp>
      <p:sp>
        <p:nvSpPr>
          <p:cNvPr id="2" name="下矢印 1"/>
          <p:cNvSpPr/>
          <p:nvPr/>
        </p:nvSpPr>
        <p:spPr>
          <a:xfrm>
            <a:off x="1733972" y="4022898"/>
            <a:ext cx="5099992" cy="633883"/>
          </a:xfrm>
          <a:prstGeom prst="downArrow">
            <a:avLst>
              <a:gd name="adj1" fmla="val 20535"/>
              <a:gd name="adj2" fmla="val 6453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 name="テキスト ボックス 2"/>
          <p:cNvSpPr txBox="1"/>
          <p:nvPr/>
        </p:nvSpPr>
        <p:spPr>
          <a:xfrm>
            <a:off x="402608" y="1254852"/>
            <a:ext cx="8568952" cy="92333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smtClean="0"/>
              <a:t>クラス図は、システム構築の際の工程によって、以下の２種類に分けられます。</a:t>
            </a:r>
            <a:endParaRPr kumimoji="1" lang="en-US" altLang="ja-JP" dirty="0" smtClean="0"/>
          </a:p>
          <a:p>
            <a:pPr marL="285750" indent="-285750">
              <a:buFont typeface="Arial" panose="020B0604020202020204" pitchFamily="34" charset="0"/>
              <a:buChar char="•"/>
            </a:pPr>
            <a:r>
              <a:rPr kumimoji="1" lang="ja-JP" altLang="en-US" dirty="0" smtClean="0"/>
              <a:t>最初は（１）の分析クラス図作成から始めて、</a:t>
            </a:r>
            <a:r>
              <a:rPr lang="ja-JP" altLang="en-US" dirty="0" smtClean="0"/>
              <a:t>最終的に（２）の設計クラス図の完成を目指して</a:t>
            </a:r>
            <a:r>
              <a:rPr lang="ja-JP" altLang="en-US" dirty="0" smtClean="0">
                <a:solidFill>
                  <a:srgbClr val="FF0000"/>
                </a:solidFill>
              </a:rPr>
              <a:t>徐々に詳細化していきます。</a:t>
            </a:r>
            <a:endParaRPr kumimoji="1" lang="en-US" altLang="ja-JP" dirty="0" smtClean="0">
              <a:solidFill>
                <a:srgbClr val="FF0000"/>
              </a:solidFill>
            </a:endParaRPr>
          </a:p>
        </p:txBody>
      </p:sp>
    </p:spTree>
    <p:extLst>
      <p:ext uri="{BB962C8B-B14F-4D97-AF65-F5344CB8AC3E}">
        <p14:creationId xmlns:p14="http://schemas.microsoft.com/office/powerpoint/2010/main" val="284804717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title"/>
          </p:nvPr>
        </p:nvSpPr>
        <p:spPr/>
        <p:txBody>
          <a:bodyPr/>
          <a:lstStyle/>
          <a:p>
            <a:pPr eaLnBrk="1" hangingPunct="1"/>
            <a:r>
              <a:rPr lang="ja-JP" altLang="en-US" smtClean="0"/>
              <a:t>分析クラス図</a:t>
            </a:r>
          </a:p>
        </p:txBody>
      </p:sp>
      <p:sp>
        <p:nvSpPr>
          <p:cNvPr id="36867" name="Text Box 5"/>
          <p:cNvSpPr txBox="1">
            <a:spLocks noChangeArrowheads="1"/>
          </p:cNvSpPr>
          <p:nvPr/>
        </p:nvSpPr>
        <p:spPr bwMode="auto">
          <a:xfrm>
            <a:off x="1597573" y="1355060"/>
            <a:ext cx="6069290" cy="400110"/>
          </a:xfrm>
          <a:prstGeom prst="rect">
            <a:avLst/>
          </a:prstGeom>
          <a:ln>
            <a:noFill/>
            <a:headEnd/>
            <a:tailEnd/>
          </a:ln>
        </p:spPr>
        <p:style>
          <a:lnRef idx="2">
            <a:schemeClr val="accent3"/>
          </a:lnRef>
          <a:fillRef idx="1">
            <a:schemeClr val="lt1"/>
          </a:fillRef>
          <a:effectRef idx="0">
            <a:schemeClr val="accent3"/>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sz="2000" dirty="0"/>
              <a:t>オブジェクト図</a:t>
            </a:r>
            <a:r>
              <a:rPr lang="ja-JP" altLang="en-US" sz="2000" dirty="0" smtClean="0"/>
              <a:t>を</a:t>
            </a:r>
            <a:r>
              <a:rPr lang="en-US" altLang="ja-JP" sz="2000" dirty="0" smtClean="0"/>
              <a:t>『</a:t>
            </a:r>
            <a:r>
              <a:rPr lang="ja-JP" altLang="en-US" sz="2000" dirty="0" smtClean="0"/>
              <a:t>クラス</a:t>
            </a:r>
            <a:r>
              <a:rPr lang="en-US" altLang="ja-JP" sz="2000" dirty="0" smtClean="0"/>
              <a:t>』</a:t>
            </a:r>
            <a:r>
              <a:rPr lang="ja-JP" altLang="en-US" sz="2000" dirty="0" smtClean="0"/>
              <a:t>で</a:t>
            </a:r>
            <a:r>
              <a:rPr lang="ja-JP" altLang="en-US" sz="2000" dirty="0">
                <a:solidFill>
                  <a:srgbClr val="FF0000"/>
                </a:solidFill>
              </a:rPr>
              <a:t>抽象化</a:t>
            </a:r>
            <a:r>
              <a:rPr lang="ja-JP" altLang="en-US" sz="2000" dirty="0"/>
              <a:t>してまとめた</a:t>
            </a:r>
            <a:r>
              <a:rPr lang="ja-JP" altLang="en-US" sz="2000" dirty="0" smtClean="0"/>
              <a:t>図です。</a:t>
            </a:r>
            <a:endParaRPr lang="ja-JP" altLang="en-US" sz="2000" dirty="0"/>
          </a:p>
        </p:txBody>
      </p:sp>
      <p:sp>
        <p:nvSpPr>
          <p:cNvPr id="36868" name="Text Box 6"/>
          <p:cNvSpPr txBox="1">
            <a:spLocks noChangeArrowheads="1"/>
          </p:cNvSpPr>
          <p:nvPr/>
        </p:nvSpPr>
        <p:spPr bwMode="auto">
          <a:xfrm>
            <a:off x="2971800" y="2362200"/>
            <a:ext cx="803275" cy="466725"/>
          </a:xfrm>
          <a:prstGeom prst="rect">
            <a:avLst/>
          </a:prstGeom>
          <a:solidFill>
            <a:srgbClr val="FFFFCC"/>
          </a:solidFill>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dirty="0"/>
              <a:t>料理</a:t>
            </a:r>
          </a:p>
        </p:txBody>
      </p:sp>
      <p:sp>
        <p:nvSpPr>
          <p:cNvPr id="36869" name="Text Box 7"/>
          <p:cNvSpPr txBox="1">
            <a:spLocks noChangeArrowheads="1"/>
          </p:cNvSpPr>
          <p:nvPr/>
        </p:nvSpPr>
        <p:spPr bwMode="auto">
          <a:xfrm>
            <a:off x="609600" y="3429000"/>
            <a:ext cx="1436688" cy="466725"/>
          </a:xfrm>
          <a:prstGeom prst="rect">
            <a:avLst/>
          </a:prstGeom>
          <a:solidFill>
            <a:srgbClr val="FFFFCC"/>
          </a:solidFill>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dirty="0"/>
              <a:t>レストラン</a:t>
            </a:r>
          </a:p>
        </p:txBody>
      </p:sp>
      <p:sp>
        <p:nvSpPr>
          <p:cNvPr id="36870" name="Text Box 8"/>
          <p:cNvSpPr txBox="1">
            <a:spLocks noChangeArrowheads="1"/>
          </p:cNvSpPr>
          <p:nvPr/>
        </p:nvSpPr>
        <p:spPr bwMode="auto">
          <a:xfrm>
            <a:off x="2971800" y="2971800"/>
            <a:ext cx="906463" cy="466725"/>
          </a:xfrm>
          <a:prstGeom prst="rect">
            <a:avLst/>
          </a:prstGeom>
          <a:solidFill>
            <a:srgbClr val="FFFFCC"/>
          </a:solidFill>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a:t>コック</a:t>
            </a:r>
          </a:p>
        </p:txBody>
      </p:sp>
      <p:sp>
        <p:nvSpPr>
          <p:cNvPr id="36871" name="Text Box 9"/>
          <p:cNvSpPr txBox="1">
            <a:spLocks noChangeArrowheads="1"/>
          </p:cNvSpPr>
          <p:nvPr/>
        </p:nvSpPr>
        <p:spPr bwMode="auto">
          <a:xfrm>
            <a:off x="4724400" y="3429000"/>
            <a:ext cx="1485900" cy="466725"/>
          </a:xfrm>
          <a:prstGeom prst="rect">
            <a:avLst/>
          </a:prstGeom>
          <a:solidFill>
            <a:srgbClr val="FFFFCC"/>
          </a:solidFill>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a:t>ウェイター</a:t>
            </a:r>
          </a:p>
        </p:txBody>
      </p:sp>
      <p:sp>
        <p:nvSpPr>
          <p:cNvPr id="36872" name="Text Box 10"/>
          <p:cNvSpPr txBox="1">
            <a:spLocks noChangeArrowheads="1"/>
          </p:cNvSpPr>
          <p:nvPr/>
        </p:nvSpPr>
        <p:spPr bwMode="auto">
          <a:xfrm>
            <a:off x="6858000" y="2895600"/>
            <a:ext cx="803275" cy="466725"/>
          </a:xfrm>
          <a:prstGeom prst="rect">
            <a:avLst/>
          </a:prstGeom>
          <a:solidFill>
            <a:srgbClr val="FFFFCC"/>
          </a:solidFill>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a:t>伝票</a:t>
            </a:r>
          </a:p>
        </p:txBody>
      </p:sp>
      <p:sp>
        <p:nvSpPr>
          <p:cNvPr id="36873" name="Text Box 11"/>
          <p:cNvSpPr txBox="1">
            <a:spLocks noChangeArrowheads="1"/>
          </p:cNvSpPr>
          <p:nvPr/>
        </p:nvSpPr>
        <p:spPr bwMode="auto">
          <a:xfrm>
            <a:off x="7010400" y="4648200"/>
            <a:ext cx="498475" cy="466725"/>
          </a:xfrm>
          <a:prstGeom prst="rect">
            <a:avLst/>
          </a:prstGeom>
          <a:solidFill>
            <a:srgbClr val="FFFFCC"/>
          </a:solidFill>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a:t>客</a:t>
            </a:r>
          </a:p>
        </p:txBody>
      </p:sp>
      <p:sp>
        <p:nvSpPr>
          <p:cNvPr id="36874" name="Text Box 12"/>
          <p:cNvSpPr txBox="1">
            <a:spLocks noChangeArrowheads="1"/>
          </p:cNvSpPr>
          <p:nvPr/>
        </p:nvSpPr>
        <p:spPr bwMode="auto">
          <a:xfrm>
            <a:off x="4343400" y="4648200"/>
            <a:ext cx="776288" cy="466725"/>
          </a:xfrm>
          <a:prstGeom prst="rect">
            <a:avLst/>
          </a:prstGeom>
          <a:solidFill>
            <a:srgbClr val="FFFFCC"/>
          </a:solidFill>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a:t>いす</a:t>
            </a:r>
          </a:p>
        </p:txBody>
      </p:sp>
      <p:sp>
        <p:nvSpPr>
          <p:cNvPr id="36875" name="Text Box 13"/>
          <p:cNvSpPr txBox="1">
            <a:spLocks noChangeArrowheads="1"/>
          </p:cNvSpPr>
          <p:nvPr/>
        </p:nvSpPr>
        <p:spPr bwMode="auto">
          <a:xfrm>
            <a:off x="1676400" y="4648200"/>
            <a:ext cx="1331913" cy="466725"/>
          </a:xfrm>
          <a:prstGeom prst="rect">
            <a:avLst/>
          </a:prstGeom>
          <a:solidFill>
            <a:srgbClr val="FFFFCC"/>
          </a:solidFill>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a:t>テーブル</a:t>
            </a:r>
          </a:p>
        </p:txBody>
      </p:sp>
      <p:cxnSp>
        <p:nvCxnSpPr>
          <p:cNvPr id="36876" name="AutoShape 14"/>
          <p:cNvCxnSpPr>
            <a:cxnSpLocks noChangeShapeType="1"/>
            <a:stCxn id="36869" idx="0"/>
            <a:endCxn id="36868" idx="1"/>
          </p:cNvCxnSpPr>
          <p:nvPr/>
        </p:nvCxnSpPr>
        <p:spPr bwMode="auto">
          <a:xfrm rot="-5400000">
            <a:off x="1733550" y="2190751"/>
            <a:ext cx="833437" cy="1643062"/>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77" name="AutoShape 15"/>
          <p:cNvCxnSpPr>
            <a:cxnSpLocks noChangeShapeType="1"/>
            <a:stCxn id="36871" idx="0"/>
            <a:endCxn id="36872" idx="1"/>
          </p:cNvCxnSpPr>
          <p:nvPr/>
        </p:nvCxnSpPr>
        <p:spPr bwMode="auto">
          <a:xfrm rot="-5400000">
            <a:off x="6012656" y="2583657"/>
            <a:ext cx="300037" cy="1390650"/>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78" name="AutoShape 16"/>
          <p:cNvCxnSpPr>
            <a:cxnSpLocks noChangeShapeType="1"/>
            <a:stCxn id="36869" idx="3"/>
            <a:endCxn id="36871" idx="1"/>
          </p:cNvCxnSpPr>
          <p:nvPr/>
        </p:nvCxnSpPr>
        <p:spPr bwMode="auto">
          <a:xfrm>
            <a:off x="2046288" y="3662363"/>
            <a:ext cx="267811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79" name="AutoShape 18"/>
          <p:cNvCxnSpPr>
            <a:cxnSpLocks noChangeShapeType="1"/>
            <a:stCxn id="36872" idx="3"/>
            <a:endCxn id="36873" idx="3"/>
          </p:cNvCxnSpPr>
          <p:nvPr/>
        </p:nvCxnSpPr>
        <p:spPr bwMode="auto">
          <a:xfrm flipH="1">
            <a:off x="7508875" y="3128963"/>
            <a:ext cx="152400" cy="1752600"/>
          </a:xfrm>
          <a:prstGeom prst="bentConnector3">
            <a:avLst>
              <a:gd name="adj1" fmla="val -1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0" name="AutoShape 19"/>
          <p:cNvCxnSpPr>
            <a:cxnSpLocks noChangeShapeType="1"/>
            <a:stCxn id="36871" idx="3"/>
            <a:endCxn id="36873" idx="0"/>
          </p:cNvCxnSpPr>
          <p:nvPr/>
        </p:nvCxnSpPr>
        <p:spPr bwMode="auto">
          <a:xfrm>
            <a:off x="6210300" y="3662363"/>
            <a:ext cx="1049338" cy="985837"/>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1" name="AutoShape 20"/>
          <p:cNvCxnSpPr>
            <a:cxnSpLocks noChangeShapeType="1"/>
            <a:stCxn id="36875" idx="3"/>
            <a:endCxn id="36874" idx="1"/>
          </p:cNvCxnSpPr>
          <p:nvPr/>
        </p:nvCxnSpPr>
        <p:spPr bwMode="auto">
          <a:xfrm>
            <a:off x="3008313" y="4881563"/>
            <a:ext cx="1335087"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2" name="AutoShape 21"/>
          <p:cNvCxnSpPr>
            <a:cxnSpLocks noChangeShapeType="1"/>
            <a:stCxn id="36874" idx="3"/>
            <a:endCxn id="36873" idx="1"/>
          </p:cNvCxnSpPr>
          <p:nvPr/>
        </p:nvCxnSpPr>
        <p:spPr bwMode="auto">
          <a:xfrm>
            <a:off x="5119688" y="4881563"/>
            <a:ext cx="189071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3" name="AutoShape 22"/>
          <p:cNvCxnSpPr>
            <a:cxnSpLocks noChangeShapeType="1"/>
            <a:stCxn id="36869" idx="2"/>
            <a:endCxn id="36875" idx="1"/>
          </p:cNvCxnSpPr>
          <p:nvPr/>
        </p:nvCxnSpPr>
        <p:spPr bwMode="auto">
          <a:xfrm rot="16200000" flipH="1">
            <a:off x="1009650" y="4214813"/>
            <a:ext cx="985838" cy="347662"/>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884" name="Text Box 24"/>
          <p:cNvSpPr txBox="1">
            <a:spLocks noChangeArrowheads="1"/>
          </p:cNvSpPr>
          <p:nvPr/>
        </p:nvSpPr>
        <p:spPr bwMode="auto">
          <a:xfrm>
            <a:off x="3946525" y="4897438"/>
            <a:ext cx="392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a:t>２</a:t>
            </a:r>
          </a:p>
        </p:txBody>
      </p:sp>
      <p:sp>
        <p:nvSpPr>
          <p:cNvPr id="36885" name="Text Box 25"/>
          <p:cNvSpPr txBox="1">
            <a:spLocks noChangeArrowheads="1"/>
          </p:cNvSpPr>
          <p:nvPr/>
        </p:nvSpPr>
        <p:spPr bwMode="auto">
          <a:xfrm>
            <a:off x="3048000" y="4876800"/>
            <a:ext cx="392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a:t>１</a:t>
            </a:r>
          </a:p>
        </p:txBody>
      </p:sp>
      <p:sp>
        <p:nvSpPr>
          <p:cNvPr id="36886" name="Text Box 26"/>
          <p:cNvSpPr txBox="1">
            <a:spLocks noChangeArrowheads="1"/>
          </p:cNvSpPr>
          <p:nvPr/>
        </p:nvSpPr>
        <p:spPr bwMode="auto">
          <a:xfrm>
            <a:off x="6858000" y="421005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en-US" altLang="ja-JP"/>
              <a:t>n</a:t>
            </a:r>
          </a:p>
        </p:txBody>
      </p:sp>
      <p:sp>
        <p:nvSpPr>
          <p:cNvPr id="36887" name="Text Box 27"/>
          <p:cNvSpPr txBox="1">
            <a:spLocks noChangeArrowheads="1"/>
          </p:cNvSpPr>
          <p:nvPr/>
        </p:nvSpPr>
        <p:spPr bwMode="auto">
          <a:xfrm>
            <a:off x="2438400" y="215265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en-US" altLang="ja-JP"/>
              <a:t>n</a:t>
            </a:r>
          </a:p>
        </p:txBody>
      </p:sp>
      <p:sp>
        <p:nvSpPr>
          <p:cNvPr id="36888" name="Text Box 28"/>
          <p:cNvSpPr txBox="1">
            <a:spLocks noChangeArrowheads="1"/>
          </p:cNvSpPr>
          <p:nvPr/>
        </p:nvSpPr>
        <p:spPr bwMode="auto">
          <a:xfrm>
            <a:off x="914400" y="3886200"/>
            <a:ext cx="392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a:t>１</a:t>
            </a:r>
          </a:p>
        </p:txBody>
      </p:sp>
      <p:sp>
        <p:nvSpPr>
          <p:cNvPr id="36889" name="Text Box 29"/>
          <p:cNvSpPr txBox="1">
            <a:spLocks noChangeArrowheads="1"/>
          </p:cNvSpPr>
          <p:nvPr/>
        </p:nvSpPr>
        <p:spPr bwMode="auto">
          <a:xfrm>
            <a:off x="1295400" y="4876800"/>
            <a:ext cx="392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a:t>２</a:t>
            </a:r>
          </a:p>
        </p:txBody>
      </p:sp>
      <p:sp>
        <p:nvSpPr>
          <p:cNvPr id="36890" name="Text Box 31"/>
          <p:cNvSpPr txBox="1">
            <a:spLocks noChangeArrowheads="1"/>
          </p:cNvSpPr>
          <p:nvPr/>
        </p:nvSpPr>
        <p:spPr bwMode="auto">
          <a:xfrm>
            <a:off x="8001000" y="2895600"/>
            <a:ext cx="392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a:t>１</a:t>
            </a:r>
          </a:p>
        </p:txBody>
      </p:sp>
      <p:sp>
        <p:nvSpPr>
          <p:cNvPr id="36891" name="Text Box 32"/>
          <p:cNvSpPr txBox="1">
            <a:spLocks noChangeArrowheads="1"/>
          </p:cNvSpPr>
          <p:nvPr/>
        </p:nvSpPr>
        <p:spPr bwMode="auto">
          <a:xfrm>
            <a:off x="7924800" y="4724400"/>
            <a:ext cx="392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a:t>１</a:t>
            </a:r>
          </a:p>
        </p:txBody>
      </p:sp>
      <p:sp>
        <p:nvSpPr>
          <p:cNvPr id="36892" name="Text Box 33"/>
          <p:cNvSpPr txBox="1">
            <a:spLocks noChangeArrowheads="1"/>
          </p:cNvSpPr>
          <p:nvPr/>
        </p:nvSpPr>
        <p:spPr bwMode="auto">
          <a:xfrm>
            <a:off x="6248400" y="3657600"/>
            <a:ext cx="392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a:t>１</a:t>
            </a:r>
          </a:p>
        </p:txBody>
      </p:sp>
      <p:sp>
        <p:nvSpPr>
          <p:cNvPr id="36893" name="Text Box 34"/>
          <p:cNvSpPr txBox="1">
            <a:spLocks noChangeArrowheads="1"/>
          </p:cNvSpPr>
          <p:nvPr/>
        </p:nvSpPr>
        <p:spPr bwMode="auto">
          <a:xfrm>
            <a:off x="6400800" y="268605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en-US" altLang="ja-JP"/>
              <a:t>n</a:t>
            </a:r>
          </a:p>
        </p:txBody>
      </p:sp>
      <p:sp>
        <p:nvSpPr>
          <p:cNvPr id="36894" name="Text Box 35"/>
          <p:cNvSpPr txBox="1">
            <a:spLocks noChangeArrowheads="1"/>
          </p:cNvSpPr>
          <p:nvPr/>
        </p:nvSpPr>
        <p:spPr bwMode="auto">
          <a:xfrm>
            <a:off x="2590800" y="2743200"/>
            <a:ext cx="392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a:t>１</a:t>
            </a:r>
          </a:p>
        </p:txBody>
      </p:sp>
      <p:sp>
        <p:nvSpPr>
          <p:cNvPr id="36895" name="Text Box 36"/>
          <p:cNvSpPr txBox="1">
            <a:spLocks noChangeArrowheads="1"/>
          </p:cNvSpPr>
          <p:nvPr/>
        </p:nvSpPr>
        <p:spPr bwMode="auto">
          <a:xfrm>
            <a:off x="1371600" y="2895600"/>
            <a:ext cx="392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a:t>１</a:t>
            </a:r>
          </a:p>
        </p:txBody>
      </p:sp>
      <p:sp>
        <p:nvSpPr>
          <p:cNvPr id="36896" name="Text Box 37"/>
          <p:cNvSpPr txBox="1">
            <a:spLocks noChangeArrowheads="1"/>
          </p:cNvSpPr>
          <p:nvPr/>
        </p:nvSpPr>
        <p:spPr bwMode="auto">
          <a:xfrm>
            <a:off x="2057400" y="3733800"/>
            <a:ext cx="392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a:t>１</a:t>
            </a:r>
          </a:p>
        </p:txBody>
      </p:sp>
      <p:sp>
        <p:nvSpPr>
          <p:cNvPr id="36897" name="Text Box 38"/>
          <p:cNvSpPr txBox="1">
            <a:spLocks noChangeArrowheads="1"/>
          </p:cNvSpPr>
          <p:nvPr/>
        </p:nvSpPr>
        <p:spPr bwMode="auto">
          <a:xfrm>
            <a:off x="4343400" y="3733800"/>
            <a:ext cx="392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a:t>１</a:t>
            </a:r>
          </a:p>
        </p:txBody>
      </p:sp>
      <p:sp>
        <p:nvSpPr>
          <p:cNvPr id="36898" name="Line 39"/>
          <p:cNvSpPr>
            <a:spLocks noChangeShapeType="1"/>
          </p:cNvSpPr>
          <p:nvPr/>
        </p:nvSpPr>
        <p:spPr bwMode="auto">
          <a:xfrm flipH="1">
            <a:off x="2057400" y="3200400"/>
            <a:ext cx="914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6899" name="Text Box 40"/>
          <p:cNvSpPr txBox="1">
            <a:spLocks noChangeArrowheads="1"/>
          </p:cNvSpPr>
          <p:nvPr/>
        </p:nvSpPr>
        <p:spPr bwMode="auto">
          <a:xfrm>
            <a:off x="2057400" y="3124200"/>
            <a:ext cx="392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a:t>１</a:t>
            </a:r>
          </a:p>
        </p:txBody>
      </p:sp>
    </p:spTree>
    <p:extLst>
      <p:ext uri="{BB962C8B-B14F-4D97-AF65-F5344CB8AC3E}">
        <p14:creationId xmlns:p14="http://schemas.microsoft.com/office/powerpoint/2010/main" val="21876247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角丸四角形 35"/>
          <p:cNvSpPr/>
          <p:nvPr/>
        </p:nvSpPr>
        <p:spPr>
          <a:xfrm>
            <a:off x="745795" y="1833207"/>
            <a:ext cx="9198966" cy="4836153"/>
          </a:xfrm>
          <a:prstGeom prst="roundRect">
            <a:avLst>
              <a:gd name="adj" fmla="val 980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3" name="円/楕円 2"/>
          <p:cNvSpPr/>
          <p:nvPr/>
        </p:nvSpPr>
        <p:spPr>
          <a:xfrm>
            <a:off x="2405683" y="2420888"/>
            <a:ext cx="5481053" cy="230063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8197" name="Text Box 7"/>
          <p:cNvSpPr txBox="1">
            <a:spLocks noChangeArrowheads="1"/>
          </p:cNvSpPr>
          <p:nvPr/>
        </p:nvSpPr>
        <p:spPr bwMode="auto">
          <a:xfrm>
            <a:off x="6962793" y="4359763"/>
            <a:ext cx="1888659" cy="400110"/>
          </a:xfrm>
          <a:prstGeom prst="rect">
            <a:avLst/>
          </a:prstGeom>
          <a:solidFill>
            <a:srgbClr val="FFFF00"/>
          </a:solidFill>
          <a:ln w="9525">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dirty="0"/>
              <a:t>アクティビティ図</a:t>
            </a:r>
          </a:p>
        </p:txBody>
      </p:sp>
      <p:sp>
        <p:nvSpPr>
          <p:cNvPr id="8198" name="Text Box 8"/>
          <p:cNvSpPr txBox="1">
            <a:spLocks noChangeArrowheads="1"/>
          </p:cNvSpPr>
          <p:nvPr/>
        </p:nvSpPr>
        <p:spPr bwMode="auto">
          <a:xfrm>
            <a:off x="5519146" y="3281101"/>
            <a:ext cx="1708150" cy="457200"/>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dirty="0"/>
              <a:t>機能の抽出</a:t>
            </a:r>
          </a:p>
        </p:txBody>
      </p:sp>
      <p:sp>
        <p:nvSpPr>
          <p:cNvPr id="8199" name="Text Box 9"/>
          <p:cNvSpPr txBox="1">
            <a:spLocks noChangeArrowheads="1"/>
          </p:cNvSpPr>
          <p:nvPr/>
        </p:nvSpPr>
        <p:spPr bwMode="auto">
          <a:xfrm>
            <a:off x="1283047" y="4521467"/>
            <a:ext cx="1882247" cy="400110"/>
          </a:xfrm>
          <a:prstGeom prst="rect">
            <a:avLst/>
          </a:prstGeom>
          <a:solidFill>
            <a:srgbClr val="FFFF00"/>
          </a:solidFill>
          <a:ln w="9525">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dirty="0"/>
              <a:t>ユースケース図</a:t>
            </a:r>
          </a:p>
        </p:txBody>
      </p:sp>
      <p:sp>
        <p:nvSpPr>
          <p:cNvPr id="8200" name="Text Box 10"/>
          <p:cNvSpPr txBox="1">
            <a:spLocks noChangeArrowheads="1"/>
          </p:cNvSpPr>
          <p:nvPr/>
        </p:nvSpPr>
        <p:spPr bwMode="auto">
          <a:xfrm>
            <a:off x="4360271" y="3902418"/>
            <a:ext cx="2317750" cy="457200"/>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dirty="0"/>
              <a:t>機能の仕様分析</a:t>
            </a:r>
          </a:p>
        </p:txBody>
      </p:sp>
      <p:sp>
        <p:nvSpPr>
          <p:cNvPr id="8201" name="Text Box 11"/>
          <p:cNvSpPr txBox="1">
            <a:spLocks noChangeArrowheads="1"/>
          </p:cNvSpPr>
          <p:nvPr/>
        </p:nvSpPr>
        <p:spPr bwMode="auto">
          <a:xfrm>
            <a:off x="2901583" y="2728242"/>
            <a:ext cx="1266825" cy="1685925"/>
          </a:xfrm>
          <a:prstGeom prst="rect">
            <a:avLst/>
          </a:prstGeom>
          <a:ln>
            <a:headEnd/>
            <a:tailEnd/>
          </a:ln>
          <a:extLst/>
        </p:spPr>
        <p:style>
          <a:lnRef idx="1">
            <a:schemeClr val="accent6"/>
          </a:lnRef>
          <a:fillRef idx="2">
            <a:schemeClr val="accent6"/>
          </a:fillRef>
          <a:effectRef idx="1">
            <a:schemeClr val="accent6"/>
          </a:effectRef>
          <a:fontRef idx="minor">
            <a:schemeClr val="dk1"/>
          </a:fontRef>
        </p:style>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a:solidFill>
                  <a:srgbClr val="FF0066"/>
                </a:solidFill>
              </a:rPr>
              <a:t>シナリオ</a:t>
            </a:r>
          </a:p>
          <a:p>
            <a:pPr eaLnBrk="1" hangingPunct="1"/>
            <a:r>
              <a:rPr lang="ja-JP" altLang="en-US"/>
              <a:t>分類名</a:t>
            </a:r>
          </a:p>
          <a:p>
            <a:pPr eaLnBrk="1" hangingPunct="1"/>
            <a:r>
              <a:rPr lang="ja-JP" altLang="en-US"/>
              <a:t>事前条件</a:t>
            </a:r>
          </a:p>
          <a:p>
            <a:pPr eaLnBrk="1" hangingPunct="1"/>
            <a:r>
              <a:rPr lang="ja-JP" altLang="en-US"/>
              <a:t>事後条件</a:t>
            </a:r>
          </a:p>
          <a:p>
            <a:pPr eaLnBrk="1" hangingPunct="1"/>
            <a:r>
              <a:rPr lang="ja-JP" altLang="en-US"/>
              <a:t>ステップ</a:t>
            </a:r>
          </a:p>
        </p:txBody>
      </p:sp>
      <p:sp>
        <p:nvSpPr>
          <p:cNvPr id="8202" name="Text Box 12"/>
          <p:cNvSpPr txBox="1">
            <a:spLocks noChangeArrowheads="1"/>
          </p:cNvSpPr>
          <p:nvPr/>
        </p:nvSpPr>
        <p:spPr bwMode="auto">
          <a:xfrm>
            <a:off x="4476916" y="2665149"/>
            <a:ext cx="1736725" cy="457200"/>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dirty="0"/>
              <a:t>ラフスケッチ</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1520" y="5022674"/>
            <a:ext cx="1691906" cy="742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9523" y="4826488"/>
            <a:ext cx="1114425" cy="105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Text Box 8"/>
          <p:cNvSpPr txBox="1">
            <a:spLocks noChangeArrowheads="1"/>
          </p:cNvSpPr>
          <p:nvPr/>
        </p:nvSpPr>
        <p:spPr bwMode="auto">
          <a:xfrm>
            <a:off x="989911" y="2113937"/>
            <a:ext cx="1415772" cy="46166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dirty="0"/>
              <a:t>要求定義</a:t>
            </a:r>
          </a:p>
        </p:txBody>
      </p:sp>
      <p:sp>
        <p:nvSpPr>
          <p:cNvPr id="35" name="コンテンツ プレースホルダー 1"/>
          <p:cNvSpPr>
            <a:spLocks noGrp="1"/>
          </p:cNvSpPr>
          <p:nvPr>
            <p:ph idx="1"/>
          </p:nvPr>
        </p:nvSpPr>
        <p:spPr>
          <a:xfrm>
            <a:off x="834348" y="428069"/>
            <a:ext cx="7659924" cy="1152128"/>
          </a:xfrm>
        </p:spPr>
        <p:txBody>
          <a:bodyPr>
            <a:normAutofit fontScale="92500" lnSpcReduction="20000"/>
          </a:bodyPr>
          <a:lstStyle/>
          <a:p>
            <a:r>
              <a:rPr lang="ja-JP" altLang="en-US" sz="2200" dirty="0" smtClean="0"/>
              <a:t>開発の初期段階では、要求定義を反映するシステム開発のための分析を行います。</a:t>
            </a:r>
            <a:endParaRPr lang="en-US" altLang="ja-JP" sz="2200" dirty="0" smtClean="0"/>
          </a:p>
          <a:p>
            <a:r>
              <a:rPr lang="ja-JP" altLang="en-US" sz="2200" dirty="0" smtClean="0"/>
              <a:t>シナリオを作成し、必要な機能・仕様の抽出やその実行順序を分析します。</a:t>
            </a:r>
            <a:endParaRPr lang="en-US" altLang="ja-JP" sz="2200" dirty="0" smtClean="0"/>
          </a:p>
        </p:txBody>
      </p:sp>
      <p:cxnSp>
        <p:nvCxnSpPr>
          <p:cNvPr id="6" name="直線矢印コネクタ 5"/>
          <p:cNvCxnSpPr/>
          <p:nvPr/>
        </p:nvCxnSpPr>
        <p:spPr>
          <a:xfrm flipV="1">
            <a:off x="2336578" y="4175152"/>
            <a:ext cx="324318" cy="28700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44" name="直線矢印コネクタ 43"/>
          <p:cNvCxnSpPr>
            <a:stCxn id="8197" idx="0"/>
          </p:cNvCxnSpPr>
          <p:nvPr/>
        </p:nvCxnSpPr>
        <p:spPr>
          <a:xfrm flipH="1" flipV="1">
            <a:off x="7634454" y="4131018"/>
            <a:ext cx="272669" cy="228745"/>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37" name="Text Box 4"/>
          <p:cNvSpPr txBox="1">
            <a:spLocks noChangeArrowheads="1"/>
          </p:cNvSpPr>
          <p:nvPr/>
        </p:nvSpPr>
        <p:spPr bwMode="auto">
          <a:xfrm>
            <a:off x="4664310" y="2051267"/>
            <a:ext cx="902811"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sz="2800" dirty="0"/>
              <a:t>分析</a:t>
            </a:r>
          </a:p>
        </p:txBody>
      </p:sp>
      <p:sp>
        <p:nvSpPr>
          <p:cNvPr id="2" name="左右矢印 1"/>
          <p:cNvSpPr/>
          <p:nvPr/>
        </p:nvSpPr>
        <p:spPr>
          <a:xfrm>
            <a:off x="2649799" y="2098009"/>
            <a:ext cx="1753986" cy="418994"/>
          </a:xfrm>
          <a:prstGeom prst="lef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21" name="左右矢印 20"/>
          <p:cNvSpPr/>
          <p:nvPr/>
        </p:nvSpPr>
        <p:spPr>
          <a:xfrm>
            <a:off x="5827646" y="2135858"/>
            <a:ext cx="3316354" cy="418994"/>
          </a:xfrm>
          <a:prstGeom prst="lef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9557510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ChangeArrowheads="1"/>
          </p:cNvSpPr>
          <p:nvPr>
            <p:ph type="title"/>
          </p:nvPr>
        </p:nvSpPr>
        <p:spPr/>
        <p:txBody>
          <a:bodyPr/>
          <a:lstStyle/>
          <a:p>
            <a:pPr eaLnBrk="1" hangingPunct="1"/>
            <a:r>
              <a:rPr lang="ja-JP" altLang="en-US" dirty="0" smtClean="0"/>
              <a:t>設計（詳細）クラス図</a:t>
            </a:r>
          </a:p>
        </p:txBody>
      </p:sp>
      <p:sp>
        <p:nvSpPr>
          <p:cNvPr id="37891" name="Text Box 6"/>
          <p:cNvSpPr txBox="1">
            <a:spLocks noChangeArrowheads="1"/>
          </p:cNvSpPr>
          <p:nvPr/>
        </p:nvSpPr>
        <p:spPr bwMode="auto">
          <a:xfrm>
            <a:off x="628698" y="2481472"/>
            <a:ext cx="7721986" cy="707886"/>
          </a:xfrm>
          <a:prstGeom prst="rect">
            <a:avLst/>
          </a:prstGeom>
          <a:ln/>
          <a:extLst/>
        </p:spPr>
        <p:style>
          <a:lnRef idx="2">
            <a:schemeClr val="accent5"/>
          </a:lnRef>
          <a:fillRef idx="1">
            <a:schemeClr val="lt1"/>
          </a:fillRef>
          <a:effectRef idx="0">
            <a:schemeClr val="accent5"/>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sz="2000" dirty="0" smtClean="0"/>
              <a:t>例：「</a:t>
            </a:r>
            <a:r>
              <a:rPr lang="ja-JP" altLang="en-US" sz="2000" dirty="0"/>
              <a:t>田中さんと佐藤さんは、株式会社テクノロジックアートに勤務して、</a:t>
            </a:r>
          </a:p>
          <a:p>
            <a:pPr eaLnBrk="1" hangingPunct="1"/>
            <a:r>
              <a:rPr lang="ja-JP" altLang="en-US" sz="2000" dirty="0"/>
              <a:t>労働の見返りに給料をもらっています。」</a:t>
            </a:r>
          </a:p>
        </p:txBody>
      </p:sp>
      <p:sp>
        <p:nvSpPr>
          <p:cNvPr id="37892" name="Rectangle 7"/>
          <p:cNvSpPr>
            <a:spLocks noChangeArrowheads="1"/>
          </p:cNvSpPr>
          <p:nvPr/>
        </p:nvSpPr>
        <p:spPr bwMode="auto">
          <a:xfrm>
            <a:off x="685800" y="3657600"/>
            <a:ext cx="1905000" cy="457200"/>
          </a:xfrm>
          <a:prstGeom prst="rect">
            <a:avLst/>
          </a:prstGeom>
          <a:solidFill>
            <a:srgbClr val="FFFFCC"/>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ja-JP" altLang="en-US"/>
              <a:t>従業員</a:t>
            </a:r>
          </a:p>
        </p:txBody>
      </p:sp>
      <p:sp>
        <p:nvSpPr>
          <p:cNvPr id="37893" name="Rectangle 10"/>
          <p:cNvSpPr>
            <a:spLocks noChangeArrowheads="1"/>
          </p:cNvSpPr>
          <p:nvPr/>
        </p:nvSpPr>
        <p:spPr bwMode="auto">
          <a:xfrm>
            <a:off x="685800" y="4114800"/>
            <a:ext cx="1905000" cy="1219200"/>
          </a:xfrm>
          <a:prstGeom prst="rect">
            <a:avLst/>
          </a:prstGeom>
          <a:solidFill>
            <a:srgbClr val="FFFFCC"/>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ja-JP" altLang="en-US"/>
              <a:t>氏名</a:t>
            </a:r>
          </a:p>
          <a:p>
            <a:r>
              <a:rPr lang="ja-JP" altLang="en-US"/>
              <a:t>所属部署</a:t>
            </a:r>
          </a:p>
          <a:p>
            <a:r>
              <a:rPr lang="ja-JP" altLang="en-US"/>
              <a:t>勤続年数</a:t>
            </a:r>
          </a:p>
        </p:txBody>
      </p:sp>
      <p:sp>
        <p:nvSpPr>
          <p:cNvPr id="37894" name="Rectangle 11"/>
          <p:cNvSpPr>
            <a:spLocks noChangeArrowheads="1"/>
          </p:cNvSpPr>
          <p:nvPr/>
        </p:nvSpPr>
        <p:spPr bwMode="auto">
          <a:xfrm>
            <a:off x="685800" y="5334000"/>
            <a:ext cx="1905000" cy="457200"/>
          </a:xfrm>
          <a:prstGeom prst="rect">
            <a:avLst/>
          </a:prstGeom>
          <a:solidFill>
            <a:srgbClr val="FFFFCC"/>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ja-JP" altLang="en-US"/>
              <a:t>労働する</a:t>
            </a:r>
            <a:r>
              <a:rPr lang="en-US" altLang="ja-JP"/>
              <a:t>()</a:t>
            </a:r>
          </a:p>
        </p:txBody>
      </p:sp>
      <p:sp>
        <p:nvSpPr>
          <p:cNvPr id="37895" name="Rectangle 12"/>
          <p:cNvSpPr>
            <a:spLocks noChangeArrowheads="1"/>
          </p:cNvSpPr>
          <p:nvPr/>
        </p:nvSpPr>
        <p:spPr bwMode="auto">
          <a:xfrm>
            <a:off x="6172200" y="3657600"/>
            <a:ext cx="2133600" cy="457200"/>
          </a:xfrm>
          <a:prstGeom prst="rect">
            <a:avLst/>
          </a:prstGeom>
          <a:solidFill>
            <a:srgbClr val="FFFFCC"/>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ja-JP" altLang="en-US"/>
              <a:t>会社</a:t>
            </a:r>
          </a:p>
        </p:txBody>
      </p:sp>
      <p:sp>
        <p:nvSpPr>
          <p:cNvPr id="37896" name="Rectangle 13"/>
          <p:cNvSpPr>
            <a:spLocks noChangeArrowheads="1"/>
          </p:cNvSpPr>
          <p:nvPr/>
        </p:nvSpPr>
        <p:spPr bwMode="auto">
          <a:xfrm>
            <a:off x="6172200" y="4114800"/>
            <a:ext cx="2133600" cy="1219200"/>
          </a:xfrm>
          <a:prstGeom prst="rect">
            <a:avLst/>
          </a:prstGeom>
          <a:solidFill>
            <a:srgbClr val="FFFFCC"/>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ja-JP" altLang="en-US"/>
              <a:t>社名</a:t>
            </a:r>
          </a:p>
          <a:p>
            <a:r>
              <a:rPr lang="ja-JP" altLang="en-US"/>
              <a:t>所在地</a:t>
            </a:r>
          </a:p>
          <a:p>
            <a:r>
              <a:rPr lang="ja-JP" altLang="en-US"/>
              <a:t>業種</a:t>
            </a:r>
          </a:p>
        </p:txBody>
      </p:sp>
      <p:sp>
        <p:nvSpPr>
          <p:cNvPr id="37897" name="Rectangle 14"/>
          <p:cNvSpPr>
            <a:spLocks noChangeArrowheads="1"/>
          </p:cNvSpPr>
          <p:nvPr/>
        </p:nvSpPr>
        <p:spPr bwMode="auto">
          <a:xfrm>
            <a:off x="6172200" y="5334000"/>
            <a:ext cx="2133600" cy="457200"/>
          </a:xfrm>
          <a:prstGeom prst="rect">
            <a:avLst/>
          </a:prstGeom>
          <a:solidFill>
            <a:srgbClr val="FFFFCC"/>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ja-JP" altLang="en-US"/>
              <a:t>給与を支払う</a:t>
            </a:r>
            <a:r>
              <a:rPr lang="en-US" altLang="ja-JP"/>
              <a:t>()</a:t>
            </a:r>
          </a:p>
        </p:txBody>
      </p:sp>
      <p:sp>
        <p:nvSpPr>
          <p:cNvPr id="37898" name="Line 15"/>
          <p:cNvSpPr>
            <a:spLocks noChangeShapeType="1"/>
          </p:cNvSpPr>
          <p:nvPr/>
        </p:nvSpPr>
        <p:spPr bwMode="auto">
          <a:xfrm>
            <a:off x="2590800" y="4191000"/>
            <a:ext cx="3581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7899" name="Text Box 16"/>
          <p:cNvSpPr txBox="1">
            <a:spLocks noChangeArrowheads="1"/>
          </p:cNvSpPr>
          <p:nvPr/>
        </p:nvSpPr>
        <p:spPr bwMode="auto">
          <a:xfrm>
            <a:off x="2651125" y="3678238"/>
            <a:ext cx="1350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a:t>所属する</a:t>
            </a:r>
          </a:p>
        </p:txBody>
      </p:sp>
      <p:sp>
        <p:nvSpPr>
          <p:cNvPr id="37900" name="Text Box 17"/>
          <p:cNvSpPr txBox="1">
            <a:spLocks noChangeArrowheads="1"/>
          </p:cNvSpPr>
          <p:nvPr/>
        </p:nvSpPr>
        <p:spPr bwMode="auto">
          <a:xfrm>
            <a:off x="4800600" y="3657600"/>
            <a:ext cx="1350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a:t>雇用する</a:t>
            </a:r>
          </a:p>
        </p:txBody>
      </p:sp>
      <p:sp>
        <p:nvSpPr>
          <p:cNvPr id="37901" name="Text Box 18"/>
          <p:cNvSpPr txBox="1">
            <a:spLocks noChangeArrowheads="1"/>
          </p:cNvSpPr>
          <p:nvPr/>
        </p:nvSpPr>
        <p:spPr bwMode="auto">
          <a:xfrm>
            <a:off x="2651125" y="4154488"/>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en-US" altLang="ja-JP"/>
              <a:t>n</a:t>
            </a:r>
          </a:p>
        </p:txBody>
      </p:sp>
      <p:sp>
        <p:nvSpPr>
          <p:cNvPr id="37902" name="Text Box 19"/>
          <p:cNvSpPr txBox="1">
            <a:spLocks noChangeArrowheads="1"/>
          </p:cNvSpPr>
          <p:nvPr/>
        </p:nvSpPr>
        <p:spPr bwMode="auto">
          <a:xfrm>
            <a:off x="5715000" y="41910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en-US" altLang="ja-JP"/>
              <a:t>1</a:t>
            </a:r>
          </a:p>
        </p:txBody>
      </p:sp>
      <p:sp>
        <p:nvSpPr>
          <p:cNvPr id="37903" name="Text Box 20"/>
          <p:cNvSpPr txBox="1">
            <a:spLocks noChangeArrowheads="1"/>
          </p:cNvSpPr>
          <p:nvPr/>
        </p:nvSpPr>
        <p:spPr bwMode="auto">
          <a:xfrm>
            <a:off x="628698" y="1417638"/>
            <a:ext cx="7677102" cy="400110"/>
          </a:xfrm>
          <a:prstGeom prst="rect">
            <a:avLst/>
          </a:prstGeom>
          <a:noFill/>
          <a:ln>
            <a:noFill/>
            <a:headEnd/>
            <a:tailEnd/>
          </a:ln>
        </p:spPr>
        <p:style>
          <a:lnRef idx="2">
            <a:schemeClr val="accent3"/>
          </a:lnRef>
          <a:fillRef idx="1">
            <a:schemeClr val="lt1"/>
          </a:fillRef>
          <a:effectRef idx="0">
            <a:schemeClr val="accent3"/>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sz="2000" dirty="0"/>
              <a:t>分析クラス図をもとに、属性や操作を詳細に</a:t>
            </a:r>
            <a:r>
              <a:rPr lang="ja-JP" altLang="en-US" sz="2000" dirty="0" smtClean="0"/>
              <a:t>記述して作られる図です。</a:t>
            </a:r>
            <a:endParaRPr lang="ja-JP" altLang="en-US" sz="2000" dirty="0"/>
          </a:p>
        </p:txBody>
      </p:sp>
    </p:spTree>
    <p:extLst>
      <p:ext uri="{BB962C8B-B14F-4D97-AF65-F5344CB8AC3E}">
        <p14:creationId xmlns:p14="http://schemas.microsoft.com/office/powerpoint/2010/main" val="205873711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8"/>
          <p:cNvSpPr>
            <a:spLocks noChangeArrowheads="1"/>
          </p:cNvSpPr>
          <p:nvPr/>
        </p:nvSpPr>
        <p:spPr bwMode="auto">
          <a:xfrm>
            <a:off x="1282741" y="1716481"/>
            <a:ext cx="6248400" cy="533400"/>
          </a:xfrm>
          <a:prstGeom prst="rect">
            <a:avLst/>
          </a:prstGeom>
          <a:solidFill>
            <a:srgbClr val="FFFFCC"/>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ja-JP" altLang="en-US"/>
          </a:p>
        </p:txBody>
      </p:sp>
      <p:sp>
        <p:nvSpPr>
          <p:cNvPr id="38914" name="Rectangle 4"/>
          <p:cNvSpPr>
            <a:spLocks noGrp="1" noChangeArrowheads="1"/>
          </p:cNvSpPr>
          <p:nvPr>
            <p:ph type="title"/>
          </p:nvPr>
        </p:nvSpPr>
        <p:spPr>
          <a:xfrm>
            <a:off x="457200" y="136852"/>
            <a:ext cx="8229600" cy="1143000"/>
          </a:xfrm>
        </p:spPr>
        <p:txBody>
          <a:bodyPr>
            <a:normAutofit/>
          </a:bodyPr>
          <a:lstStyle/>
          <a:p>
            <a:pPr eaLnBrk="1" hangingPunct="1"/>
            <a:r>
              <a:rPr lang="ja-JP" altLang="en-US" dirty="0" smtClean="0"/>
              <a:t>設計クラスの要素</a:t>
            </a:r>
          </a:p>
        </p:txBody>
      </p:sp>
      <p:sp>
        <p:nvSpPr>
          <p:cNvPr id="38915" name="Text Box 6"/>
          <p:cNvSpPr txBox="1">
            <a:spLocks noChangeArrowheads="1"/>
          </p:cNvSpPr>
          <p:nvPr/>
        </p:nvSpPr>
        <p:spPr bwMode="auto">
          <a:xfrm>
            <a:off x="3944143" y="1764950"/>
            <a:ext cx="1255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dirty="0"/>
              <a:t>クラス名</a:t>
            </a:r>
          </a:p>
        </p:txBody>
      </p:sp>
      <p:sp>
        <p:nvSpPr>
          <p:cNvPr id="38917" name="Rectangle 9"/>
          <p:cNvSpPr>
            <a:spLocks noChangeArrowheads="1"/>
          </p:cNvSpPr>
          <p:nvPr/>
        </p:nvSpPr>
        <p:spPr bwMode="auto">
          <a:xfrm>
            <a:off x="1282741" y="2249881"/>
            <a:ext cx="6248400" cy="838200"/>
          </a:xfrm>
          <a:prstGeom prst="rect">
            <a:avLst/>
          </a:prstGeom>
          <a:solidFill>
            <a:srgbClr val="FFFFCC"/>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ja-JP" altLang="en-US"/>
          </a:p>
        </p:txBody>
      </p:sp>
      <p:sp>
        <p:nvSpPr>
          <p:cNvPr id="38918" name="Rectangle 10"/>
          <p:cNvSpPr>
            <a:spLocks noChangeArrowheads="1"/>
          </p:cNvSpPr>
          <p:nvPr/>
        </p:nvSpPr>
        <p:spPr bwMode="auto">
          <a:xfrm>
            <a:off x="1282741" y="3088081"/>
            <a:ext cx="6248400" cy="914400"/>
          </a:xfrm>
          <a:prstGeom prst="rect">
            <a:avLst/>
          </a:prstGeom>
          <a:solidFill>
            <a:srgbClr val="FFFFCC"/>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ja-JP" altLang="en-US"/>
          </a:p>
        </p:txBody>
      </p:sp>
      <p:sp>
        <p:nvSpPr>
          <p:cNvPr id="38919" name="Text Box 11"/>
          <p:cNvSpPr txBox="1">
            <a:spLocks noChangeArrowheads="1"/>
          </p:cNvSpPr>
          <p:nvPr/>
        </p:nvSpPr>
        <p:spPr bwMode="auto">
          <a:xfrm>
            <a:off x="2256573" y="2425853"/>
            <a:ext cx="4271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en-US" altLang="ja-JP" dirty="0"/>
              <a:t> </a:t>
            </a:r>
            <a:r>
              <a:rPr lang="ja-JP" altLang="en-US" dirty="0"/>
              <a:t>属性（クラスが持つ情報、性質）</a:t>
            </a:r>
          </a:p>
        </p:txBody>
      </p:sp>
      <p:sp>
        <p:nvSpPr>
          <p:cNvPr id="38920" name="Text Box 12"/>
          <p:cNvSpPr txBox="1">
            <a:spLocks noChangeArrowheads="1"/>
          </p:cNvSpPr>
          <p:nvPr/>
        </p:nvSpPr>
        <p:spPr bwMode="auto">
          <a:xfrm>
            <a:off x="1792695" y="3278581"/>
            <a:ext cx="5275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en-US" altLang="ja-JP" dirty="0"/>
              <a:t> </a:t>
            </a:r>
            <a:r>
              <a:rPr lang="ja-JP" altLang="en-US" dirty="0"/>
              <a:t>操作（クラスの行える振る舞い、機能）</a:t>
            </a:r>
            <a:r>
              <a:rPr lang="en-US" altLang="ja-JP" dirty="0">
                <a:solidFill>
                  <a:srgbClr val="FF0066"/>
                </a:solidFill>
              </a:rPr>
              <a:t>()</a:t>
            </a:r>
          </a:p>
        </p:txBody>
      </p:sp>
      <p:sp>
        <p:nvSpPr>
          <p:cNvPr id="10" name="Rectangle 12"/>
          <p:cNvSpPr>
            <a:spLocks noChangeArrowheads="1"/>
          </p:cNvSpPr>
          <p:nvPr/>
        </p:nvSpPr>
        <p:spPr bwMode="auto">
          <a:xfrm>
            <a:off x="1739941" y="4318669"/>
            <a:ext cx="1905000" cy="533400"/>
          </a:xfrm>
          <a:prstGeom prst="rect">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ja-JP" altLang="en-US"/>
          </a:p>
        </p:txBody>
      </p:sp>
      <p:sp>
        <p:nvSpPr>
          <p:cNvPr id="13" name="Rectangle 27"/>
          <p:cNvSpPr>
            <a:spLocks noChangeArrowheads="1"/>
          </p:cNvSpPr>
          <p:nvPr/>
        </p:nvSpPr>
        <p:spPr bwMode="auto">
          <a:xfrm>
            <a:off x="4787941" y="4318669"/>
            <a:ext cx="2743200" cy="533400"/>
          </a:xfrm>
          <a:prstGeom prst="rect">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ja-JP" altLang="en-US"/>
          </a:p>
        </p:txBody>
      </p:sp>
      <p:sp>
        <p:nvSpPr>
          <p:cNvPr id="14" name="Rectangle 28"/>
          <p:cNvSpPr>
            <a:spLocks noChangeArrowheads="1"/>
          </p:cNvSpPr>
          <p:nvPr/>
        </p:nvSpPr>
        <p:spPr bwMode="auto">
          <a:xfrm>
            <a:off x="4787941" y="4852069"/>
            <a:ext cx="2743200" cy="533400"/>
          </a:xfrm>
          <a:prstGeom prst="rect">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ja-JP" altLang="en-US"/>
          </a:p>
        </p:txBody>
      </p:sp>
      <p:sp>
        <p:nvSpPr>
          <p:cNvPr id="15" name="Text Box 6"/>
          <p:cNvSpPr txBox="1">
            <a:spLocks noChangeArrowheads="1"/>
          </p:cNvSpPr>
          <p:nvPr/>
        </p:nvSpPr>
        <p:spPr bwMode="auto">
          <a:xfrm>
            <a:off x="2273341" y="4318669"/>
            <a:ext cx="896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a:t>コック</a:t>
            </a:r>
          </a:p>
        </p:txBody>
      </p:sp>
      <p:sp>
        <p:nvSpPr>
          <p:cNvPr id="17" name="Text Box 9"/>
          <p:cNvSpPr txBox="1">
            <a:spLocks noChangeArrowheads="1"/>
          </p:cNvSpPr>
          <p:nvPr/>
        </p:nvSpPr>
        <p:spPr bwMode="auto">
          <a:xfrm>
            <a:off x="5397541" y="4318669"/>
            <a:ext cx="1476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a:t>ウェイター</a:t>
            </a:r>
          </a:p>
        </p:txBody>
      </p:sp>
      <p:sp>
        <p:nvSpPr>
          <p:cNvPr id="18" name="Text Box 10"/>
          <p:cNvSpPr txBox="1">
            <a:spLocks noChangeArrowheads="1"/>
          </p:cNvSpPr>
          <p:nvPr/>
        </p:nvSpPr>
        <p:spPr bwMode="auto">
          <a:xfrm>
            <a:off x="4803816" y="4926682"/>
            <a:ext cx="1284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en-US" altLang="ja-JP"/>
              <a:t>- </a:t>
            </a:r>
            <a:r>
              <a:rPr lang="ja-JP" altLang="en-US"/>
              <a:t>親切度</a:t>
            </a:r>
          </a:p>
        </p:txBody>
      </p:sp>
      <p:sp>
        <p:nvSpPr>
          <p:cNvPr id="20" name="Rectangle 21"/>
          <p:cNvSpPr>
            <a:spLocks noChangeArrowheads="1"/>
          </p:cNvSpPr>
          <p:nvPr/>
        </p:nvSpPr>
        <p:spPr bwMode="auto">
          <a:xfrm>
            <a:off x="1739941" y="4318669"/>
            <a:ext cx="19050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1" name="Rectangle 24"/>
          <p:cNvSpPr>
            <a:spLocks noChangeArrowheads="1"/>
          </p:cNvSpPr>
          <p:nvPr/>
        </p:nvSpPr>
        <p:spPr bwMode="auto">
          <a:xfrm>
            <a:off x="1739941" y="4318669"/>
            <a:ext cx="19050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2" name="Rectangle 12"/>
          <p:cNvSpPr>
            <a:spLocks noChangeArrowheads="1"/>
          </p:cNvSpPr>
          <p:nvPr/>
        </p:nvSpPr>
        <p:spPr bwMode="auto">
          <a:xfrm>
            <a:off x="1739860" y="4840681"/>
            <a:ext cx="1905000" cy="1057785"/>
          </a:xfrm>
          <a:prstGeom prst="rect">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ja-JP" altLang="en-US"/>
          </a:p>
        </p:txBody>
      </p:sp>
      <p:sp>
        <p:nvSpPr>
          <p:cNvPr id="23" name="Text Box 7"/>
          <p:cNvSpPr txBox="1">
            <a:spLocks noChangeArrowheads="1"/>
          </p:cNvSpPr>
          <p:nvPr/>
        </p:nvSpPr>
        <p:spPr bwMode="auto">
          <a:xfrm>
            <a:off x="1750972" y="4902469"/>
            <a:ext cx="191110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en-US" altLang="ja-JP" dirty="0" smtClean="0"/>
              <a:t>- </a:t>
            </a:r>
            <a:r>
              <a:rPr lang="ja-JP" altLang="en-US" dirty="0" smtClean="0"/>
              <a:t>名前</a:t>
            </a:r>
            <a:endParaRPr lang="en-US" altLang="ja-JP" dirty="0" smtClean="0"/>
          </a:p>
          <a:p>
            <a:pPr eaLnBrk="1" hangingPunct="1"/>
            <a:r>
              <a:rPr lang="en-US" altLang="ja-JP" dirty="0" smtClean="0"/>
              <a:t>- </a:t>
            </a:r>
            <a:r>
              <a:rPr lang="ja-JP" altLang="en-US" dirty="0" smtClean="0"/>
              <a:t>料理</a:t>
            </a:r>
            <a:r>
              <a:rPr lang="ja-JP" altLang="en-US" dirty="0"/>
              <a:t>の腕前</a:t>
            </a:r>
          </a:p>
        </p:txBody>
      </p:sp>
      <p:sp>
        <p:nvSpPr>
          <p:cNvPr id="12" name="Rectangle 26"/>
          <p:cNvSpPr>
            <a:spLocks noChangeArrowheads="1"/>
          </p:cNvSpPr>
          <p:nvPr/>
        </p:nvSpPr>
        <p:spPr bwMode="auto">
          <a:xfrm>
            <a:off x="4787941" y="5385469"/>
            <a:ext cx="2743200" cy="1295400"/>
          </a:xfrm>
          <a:prstGeom prst="rect">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ja-JP" altLang="en-US"/>
          </a:p>
        </p:txBody>
      </p:sp>
      <p:sp>
        <p:nvSpPr>
          <p:cNvPr id="19" name="Text Box 11"/>
          <p:cNvSpPr txBox="1">
            <a:spLocks noChangeArrowheads="1"/>
          </p:cNvSpPr>
          <p:nvPr/>
        </p:nvSpPr>
        <p:spPr bwMode="auto">
          <a:xfrm>
            <a:off x="4803816" y="5517232"/>
            <a:ext cx="268128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en-US" altLang="ja-JP"/>
              <a:t>+ </a:t>
            </a:r>
            <a:r>
              <a:rPr lang="ja-JP" altLang="en-US"/>
              <a:t>注文を聞く</a:t>
            </a:r>
            <a:r>
              <a:rPr lang="en-US" altLang="ja-JP"/>
              <a:t>()</a:t>
            </a:r>
          </a:p>
          <a:p>
            <a:pPr eaLnBrk="1" hangingPunct="1"/>
            <a:r>
              <a:rPr lang="en-US" altLang="ja-JP"/>
              <a:t>+ </a:t>
            </a:r>
            <a:r>
              <a:rPr lang="ja-JP" altLang="en-US"/>
              <a:t>伝票を作る</a:t>
            </a:r>
            <a:r>
              <a:rPr lang="en-US" altLang="ja-JP"/>
              <a:t>()</a:t>
            </a:r>
          </a:p>
          <a:p>
            <a:pPr eaLnBrk="1" hangingPunct="1"/>
            <a:r>
              <a:rPr lang="en-US" altLang="ja-JP"/>
              <a:t>+ </a:t>
            </a:r>
            <a:r>
              <a:rPr lang="ja-JP" altLang="en-US"/>
              <a:t>代金を受け取る</a:t>
            </a:r>
            <a:r>
              <a:rPr lang="en-US" altLang="ja-JP"/>
              <a:t>()</a:t>
            </a:r>
          </a:p>
        </p:txBody>
      </p:sp>
      <p:sp>
        <p:nvSpPr>
          <p:cNvPr id="11" name="Rectangle 23"/>
          <p:cNvSpPr>
            <a:spLocks noChangeArrowheads="1"/>
          </p:cNvSpPr>
          <p:nvPr/>
        </p:nvSpPr>
        <p:spPr bwMode="auto">
          <a:xfrm>
            <a:off x="1739860" y="5887078"/>
            <a:ext cx="1905000" cy="533400"/>
          </a:xfrm>
          <a:prstGeom prst="rect">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ja-JP" altLang="en-US"/>
          </a:p>
        </p:txBody>
      </p:sp>
      <p:sp>
        <p:nvSpPr>
          <p:cNvPr id="16" name="Text Box 8"/>
          <p:cNvSpPr txBox="1">
            <a:spLocks noChangeArrowheads="1"/>
          </p:cNvSpPr>
          <p:nvPr/>
        </p:nvSpPr>
        <p:spPr bwMode="auto">
          <a:xfrm>
            <a:off x="1752923" y="5898466"/>
            <a:ext cx="1816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en-US" altLang="ja-JP" dirty="0"/>
              <a:t>+ </a:t>
            </a:r>
            <a:r>
              <a:rPr lang="ja-JP" altLang="en-US" dirty="0"/>
              <a:t>調理する</a:t>
            </a:r>
            <a:r>
              <a:rPr lang="en-US" altLang="ja-JP" dirty="0"/>
              <a:t>()</a:t>
            </a:r>
          </a:p>
        </p:txBody>
      </p:sp>
      <p:sp>
        <p:nvSpPr>
          <p:cNvPr id="2" name="テキスト ボックス 1"/>
          <p:cNvSpPr txBox="1"/>
          <p:nvPr/>
        </p:nvSpPr>
        <p:spPr>
          <a:xfrm>
            <a:off x="1247299" y="1144921"/>
            <a:ext cx="6699270" cy="400110"/>
          </a:xfrm>
          <a:prstGeom prst="rect">
            <a:avLst/>
          </a:prstGeom>
          <a:noFill/>
        </p:spPr>
        <p:txBody>
          <a:bodyPr wrap="none" rtlCol="0">
            <a:spAutoFit/>
          </a:bodyPr>
          <a:lstStyle/>
          <a:p>
            <a:r>
              <a:rPr kumimoji="1" lang="ja-JP" altLang="en-US" sz="2000" dirty="0" smtClean="0"/>
              <a:t>各クラスの要素は、以下のように３つのパートに分かれます。</a:t>
            </a:r>
            <a:endParaRPr kumimoji="1" lang="ja-JP" altLang="en-US" sz="2000" dirty="0"/>
          </a:p>
        </p:txBody>
      </p:sp>
      <p:sp>
        <p:nvSpPr>
          <p:cNvPr id="3" name="テキスト ボックス 2"/>
          <p:cNvSpPr txBox="1"/>
          <p:nvPr/>
        </p:nvSpPr>
        <p:spPr>
          <a:xfrm>
            <a:off x="951577" y="4236915"/>
            <a:ext cx="492443" cy="461665"/>
          </a:xfrm>
          <a:prstGeom prst="rect">
            <a:avLst/>
          </a:prstGeom>
          <a:noFill/>
        </p:spPr>
        <p:txBody>
          <a:bodyPr wrap="none" rtlCol="0">
            <a:spAutoFit/>
          </a:bodyPr>
          <a:lstStyle/>
          <a:p>
            <a:r>
              <a:rPr lang="ja-JP" altLang="en-US" sz="2400" dirty="0"/>
              <a:t>例</a:t>
            </a:r>
            <a:endParaRPr kumimoji="1" lang="ja-JP" altLang="en-US" sz="2400" dirty="0"/>
          </a:p>
        </p:txBody>
      </p:sp>
    </p:spTree>
    <p:extLst>
      <p:ext uri="{BB962C8B-B14F-4D97-AF65-F5344CB8AC3E}">
        <p14:creationId xmlns:p14="http://schemas.microsoft.com/office/powerpoint/2010/main" val="174566576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771800" y="5903234"/>
            <a:ext cx="3384376" cy="86165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40969" name="Rectangle 11"/>
          <p:cNvSpPr>
            <a:spLocks noChangeArrowheads="1"/>
          </p:cNvSpPr>
          <p:nvPr/>
        </p:nvSpPr>
        <p:spPr bwMode="auto">
          <a:xfrm>
            <a:off x="1835696" y="2701280"/>
            <a:ext cx="5105400" cy="457200"/>
          </a:xfrm>
          <a:prstGeom prst="rect">
            <a:avLst/>
          </a:prstGeom>
          <a:solidFill>
            <a:srgbClr val="FFFFCC"/>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ja-JP" altLang="en-US"/>
          </a:p>
        </p:txBody>
      </p:sp>
      <p:sp>
        <p:nvSpPr>
          <p:cNvPr id="40962" name="Rectangle 4"/>
          <p:cNvSpPr>
            <a:spLocks noGrp="1" noChangeArrowheads="1"/>
          </p:cNvSpPr>
          <p:nvPr>
            <p:ph type="title"/>
          </p:nvPr>
        </p:nvSpPr>
        <p:spPr/>
        <p:txBody>
          <a:bodyPr/>
          <a:lstStyle/>
          <a:p>
            <a:pPr eaLnBrk="1" hangingPunct="1"/>
            <a:r>
              <a:rPr lang="ja-JP" altLang="en-US" dirty="0" smtClean="0"/>
              <a:t>実際の設計クラスの記述</a:t>
            </a:r>
          </a:p>
        </p:txBody>
      </p:sp>
      <p:sp>
        <p:nvSpPr>
          <p:cNvPr id="40963" name="Text Box 5"/>
          <p:cNvSpPr txBox="1">
            <a:spLocks noChangeArrowheads="1"/>
          </p:cNvSpPr>
          <p:nvPr/>
        </p:nvSpPr>
        <p:spPr bwMode="auto">
          <a:xfrm>
            <a:off x="558351" y="1208845"/>
            <a:ext cx="718200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marL="342900" indent="-342900" eaLnBrk="1" hangingPunct="1">
              <a:buFont typeface="Arial" panose="020B0604020202020204" pitchFamily="34" charset="0"/>
              <a:buChar char="•"/>
            </a:pPr>
            <a:r>
              <a:rPr lang="en-US" altLang="ja-JP" sz="2000" dirty="0" smtClean="0"/>
              <a:t>UML2.0</a:t>
            </a:r>
            <a:r>
              <a:rPr lang="ja-JP" altLang="en-US" sz="2000" dirty="0" smtClean="0"/>
              <a:t>以降では</a:t>
            </a:r>
            <a:r>
              <a:rPr lang="ja-JP" altLang="en-US" sz="2000" dirty="0"/>
              <a:t>、</a:t>
            </a:r>
            <a:r>
              <a:rPr lang="ja-JP" altLang="en-US" sz="2000" dirty="0" smtClean="0"/>
              <a:t>システム</a:t>
            </a:r>
            <a:r>
              <a:rPr lang="ja-JP" altLang="en-US" sz="2000" dirty="0"/>
              <a:t>構築に備えた詳細な</a:t>
            </a:r>
            <a:r>
              <a:rPr lang="ja-JP" altLang="en-US" sz="2000" dirty="0" smtClean="0"/>
              <a:t>記述方法を以下の例のように定めています。</a:t>
            </a:r>
            <a:endParaRPr lang="en-US" altLang="ja-JP" sz="2000" dirty="0" smtClean="0"/>
          </a:p>
          <a:p>
            <a:pPr marL="342900" indent="-342900" eaLnBrk="1" hangingPunct="1">
              <a:buFont typeface="Arial" panose="020B0604020202020204" pitchFamily="34" charset="0"/>
              <a:buChar char="•"/>
            </a:pPr>
            <a:r>
              <a:rPr lang="en-US" altLang="ja-JP" sz="2000" dirty="0" err="1" smtClean="0"/>
              <a:t>astah</a:t>
            </a:r>
            <a:r>
              <a:rPr lang="ja-JP" altLang="en-US" sz="2000" dirty="0" smtClean="0"/>
              <a:t>でも、この記述方法に準拠して表示できます。</a:t>
            </a:r>
            <a:endParaRPr lang="en-US" altLang="ja-JP" sz="2000" dirty="0" smtClean="0"/>
          </a:p>
          <a:p>
            <a:pPr marL="342900" indent="-342900" eaLnBrk="1" hangingPunct="1">
              <a:buFont typeface="Arial" panose="020B0604020202020204" pitchFamily="34" charset="0"/>
              <a:buChar char="•"/>
            </a:pPr>
            <a:r>
              <a:rPr lang="ja-JP" altLang="en-US" sz="2000" dirty="0"/>
              <a:t>属性と操作は、</a:t>
            </a:r>
            <a:r>
              <a:rPr lang="en-US" altLang="ja-JP" sz="2000" dirty="0" smtClean="0"/>
              <a:t>Java</a:t>
            </a:r>
            <a:r>
              <a:rPr lang="ja-JP" altLang="en-US" sz="2000" dirty="0" smtClean="0"/>
              <a:t>の「</a:t>
            </a:r>
            <a:r>
              <a:rPr lang="ja-JP" altLang="en-US" sz="2000" dirty="0"/>
              <a:t>フィールド」と「メソッド」にあたります</a:t>
            </a:r>
            <a:r>
              <a:rPr lang="ja-JP" altLang="en-US" sz="2000" dirty="0" smtClean="0"/>
              <a:t>。</a:t>
            </a:r>
            <a:endParaRPr lang="ja-JP" altLang="en-US" sz="2000" dirty="0"/>
          </a:p>
        </p:txBody>
      </p:sp>
      <p:sp>
        <p:nvSpPr>
          <p:cNvPr id="40964" name="Text Box 6"/>
          <p:cNvSpPr txBox="1">
            <a:spLocks noChangeArrowheads="1"/>
          </p:cNvSpPr>
          <p:nvPr/>
        </p:nvSpPr>
        <p:spPr bwMode="auto">
          <a:xfrm>
            <a:off x="3893096" y="2701280"/>
            <a:ext cx="896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en-US" altLang="ja-JP"/>
              <a:t>Cook</a:t>
            </a:r>
          </a:p>
        </p:txBody>
      </p:sp>
      <p:sp>
        <p:nvSpPr>
          <p:cNvPr id="11" name="Text Box 14"/>
          <p:cNvSpPr txBox="1">
            <a:spLocks noChangeArrowheads="1"/>
          </p:cNvSpPr>
          <p:nvPr/>
        </p:nvSpPr>
        <p:spPr bwMode="auto">
          <a:xfrm>
            <a:off x="1043608" y="5358652"/>
            <a:ext cx="720581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sz="2000" dirty="0" smtClean="0"/>
              <a:t>各属性</a:t>
            </a:r>
            <a:r>
              <a:rPr lang="ja-JP" altLang="en-US" sz="2000" dirty="0"/>
              <a:t>、操作には「</a:t>
            </a:r>
            <a:r>
              <a:rPr lang="ja-JP" altLang="en-US" sz="2000" dirty="0">
                <a:solidFill>
                  <a:srgbClr val="FF0000"/>
                </a:solidFill>
              </a:rPr>
              <a:t>可視性</a:t>
            </a:r>
            <a:r>
              <a:rPr lang="ja-JP" altLang="en-US" sz="2000" dirty="0"/>
              <a:t>」を表現する記号を先頭に</a:t>
            </a:r>
            <a:r>
              <a:rPr lang="ja-JP" altLang="en-US" sz="2000" dirty="0" smtClean="0"/>
              <a:t>付加します。</a:t>
            </a:r>
            <a:endParaRPr lang="ja-JP" altLang="en-US" sz="2000" dirty="0"/>
          </a:p>
        </p:txBody>
      </p:sp>
      <p:sp>
        <p:nvSpPr>
          <p:cNvPr id="2" name="正方形/長方形 1"/>
          <p:cNvSpPr/>
          <p:nvPr/>
        </p:nvSpPr>
        <p:spPr>
          <a:xfrm>
            <a:off x="2771800" y="5903234"/>
            <a:ext cx="1925960" cy="707886"/>
          </a:xfrm>
          <a:prstGeom prst="rect">
            <a:avLst/>
          </a:prstGeom>
        </p:spPr>
        <p:txBody>
          <a:bodyPr wrap="square">
            <a:spAutoFit/>
          </a:bodyPr>
          <a:lstStyle/>
          <a:p>
            <a:r>
              <a:rPr lang="ja-JP" altLang="en-US" sz="2000" dirty="0"/>
              <a:t>「</a:t>
            </a:r>
            <a:r>
              <a:rPr lang="en-US" altLang="ja-JP" sz="2000" dirty="0"/>
              <a:t>+</a:t>
            </a:r>
            <a:r>
              <a:rPr lang="ja-JP" altLang="en-US" sz="2000" dirty="0"/>
              <a:t>」</a:t>
            </a:r>
            <a:r>
              <a:rPr lang="ja-JP" altLang="en-US" sz="2000" dirty="0" smtClean="0"/>
              <a:t>：</a:t>
            </a:r>
            <a:r>
              <a:rPr lang="en-US" altLang="ja-JP" sz="2000" dirty="0" smtClean="0"/>
              <a:t>public</a:t>
            </a:r>
            <a:endParaRPr lang="en-US" altLang="ja-JP" sz="2000" dirty="0"/>
          </a:p>
          <a:p>
            <a:r>
              <a:rPr lang="ja-JP" altLang="en-US" sz="2000" dirty="0"/>
              <a:t>「</a:t>
            </a:r>
            <a:r>
              <a:rPr lang="en-US" altLang="ja-JP" sz="2000" dirty="0"/>
              <a:t>-</a:t>
            </a:r>
            <a:r>
              <a:rPr lang="ja-JP" altLang="en-US" sz="2000" dirty="0"/>
              <a:t>」</a:t>
            </a:r>
            <a:r>
              <a:rPr lang="ja-JP" altLang="en-US" sz="2000" dirty="0" smtClean="0"/>
              <a:t>：</a:t>
            </a:r>
            <a:r>
              <a:rPr lang="en-US" altLang="ja-JP" sz="2000" dirty="0" smtClean="0"/>
              <a:t>private</a:t>
            </a:r>
            <a:endParaRPr lang="en-US" altLang="ja-JP" sz="2000" dirty="0"/>
          </a:p>
        </p:txBody>
      </p:sp>
      <p:sp>
        <p:nvSpPr>
          <p:cNvPr id="40967" name="Rectangle 9"/>
          <p:cNvSpPr>
            <a:spLocks noChangeArrowheads="1"/>
          </p:cNvSpPr>
          <p:nvPr/>
        </p:nvSpPr>
        <p:spPr bwMode="auto">
          <a:xfrm>
            <a:off x="1835696" y="3158480"/>
            <a:ext cx="5105400" cy="990600"/>
          </a:xfrm>
          <a:prstGeom prst="rect">
            <a:avLst/>
          </a:prstGeom>
          <a:solidFill>
            <a:srgbClr val="FFFFCC"/>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ja-JP" altLang="en-US"/>
          </a:p>
        </p:txBody>
      </p:sp>
      <p:sp>
        <p:nvSpPr>
          <p:cNvPr id="40968" name="Rectangle 10"/>
          <p:cNvSpPr>
            <a:spLocks noChangeArrowheads="1"/>
          </p:cNvSpPr>
          <p:nvPr/>
        </p:nvSpPr>
        <p:spPr bwMode="auto">
          <a:xfrm>
            <a:off x="1835696" y="4149080"/>
            <a:ext cx="5105400" cy="990600"/>
          </a:xfrm>
          <a:prstGeom prst="rect">
            <a:avLst/>
          </a:prstGeom>
          <a:solidFill>
            <a:srgbClr val="FFFFCC"/>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ja-JP" altLang="en-US"/>
          </a:p>
        </p:txBody>
      </p:sp>
      <p:sp>
        <p:nvSpPr>
          <p:cNvPr id="40965" name="Text Box 7"/>
          <p:cNvSpPr txBox="1">
            <a:spLocks noChangeArrowheads="1"/>
          </p:cNvSpPr>
          <p:nvPr/>
        </p:nvSpPr>
        <p:spPr bwMode="auto">
          <a:xfrm>
            <a:off x="1896021" y="3274368"/>
            <a:ext cx="21828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en-US" altLang="ja-JP"/>
              <a:t>- name : String</a:t>
            </a:r>
          </a:p>
          <a:p>
            <a:pPr eaLnBrk="1" hangingPunct="1"/>
            <a:r>
              <a:rPr lang="en-US" altLang="ja-JP"/>
              <a:t>- skill : int</a:t>
            </a:r>
          </a:p>
        </p:txBody>
      </p:sp>
      <p:sp>
        <p:nvSpPr>
          <p:cNvPr id="40966" name="Text Box 8"/>
          <p:cNvSpPr txBox="1">
            <a:spLocks noChangeArrowheads="1"/>
          </p:cNvSpPr>
          <p:nvPr/>
        </p:nvSpPr>
        <p:spPr bwMode="auto">
          <a:xfrm>
            <a:off x="1835696" y="4225280"/>
            <a:ext cx="50736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en-US" altLang="ja-JP"/>
              <a:t>+ Cooking() : boolean</a:t>
            </a:r>
          </a:p>
          <a:p>
            <a:pPr eaLnBrk="1" hangingPunct="1"/>
            <a:r>
              <a:rPr lang="en-US" altLang="ja-JP"/>
              <a:t>+ training(numOfCooking : int) : void</a:t>
            </a:r>
          </a:p>
        </p:txBody>
      </p:sp>
      <p:sp>
        <p:nvSpPr>
          <p:cNvPr id="3" name="正方形/長方形 2"/>
          <p:cNvSpPr/>
          <p:nvPr/>
        </p:nvSpPr>
        <p:spPr>
          <a:xfrm>
            <a:off x="4388396" y="5928216"/>
            <a:ext cx="2069976" cy="707886"/>
          </a:xfrm>
          <a:prstGeom prst="rect">
            <a:avLst/>
          </a:prstGeom>
        </p:spPr>
        <p:txBody>
          <a:bodyPr wrap="square">
            <a:spAutoFit/>
          </a:bodyPr>
          <a:lstStyle/>
          <a:p>
            <a:r>
              <a:rPr lang="ja-JP" altLang="en-US" sz="2000" dirty="0"/>
              <a:t>「</a:t>
            </a:r>
            <a:r>
              <a:rPr lang="en-US" altLang="ja-JP" sz="2000" dirty="0"/>
              <a:t>#</a:t>
            </a:r>
            <a:r>
              <a:rPr lang="ja-JP" altLang="en-US" sz="2000" dirty="0"/>
              <a:t>」：</a:t>
            </a:r>
            <a:r>
              <a:rPr lang="en-US" altLang="ja-JP" sz="2000" dirty="0"/>
              <a:t>protected</a:t>
            </a:r>
          </a:p>
          <a:p>
            <a:r>
              <a:rPr lang="ja-JP" altLang="en-US" sz="2000" dirty="0"/>
              <a:t>「</a:t>
            </a:r>
            <a:r>
              <a:rPr lang="en-US" altLang="ja-JP" sz="2000" dirty="0"/>
              <a:t>~</a:t>
            </a:r>
            <a:r>
              <a:rPr lang="ja-JP" altLang="en-US" sz="2000" dirty="0"/>
              <a:t>」：</a:t>
            </a:r>
            <a:r>
              <a:rPr lang="en-US" altLang="ja-JP" sz="2000" dirty="0"/>
              <a:t>package</a:t>
            </a:r>
          </a:p>
        </p:txBody>
      </p:sp>
      <p:sp>
        <p:nvSpPr>
          <p:cNvPr id="5" name="楕円 4"/>
          <p:cNvSpPr/>
          <p:nvPr/>
        </p:nvSpPr>
        <p:spPr>
          <a:xfrm>
            <a:off x="1763688" y="3377452"/>
            <a:ext cx="432048" cy="1620763"/>
          </a:xfrm>
          <a:prstGeom prst="ellipse">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cxnSp>
        <p:nvCxnSpPr>
          <p:cNvPr id="7" name="直線矢印コネクタ 6"/>
          <p:cNvCxnSpPr/>
          <p:nvPr/>
        </p:nvCxnSpPr>
        <p:spPr>
          <a:xfrm flipV="1">
            <a:off x="1979712" y="4998215"/>
            <a:ext cx="0" cy="43204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8" name="テキスト ボックス 7"/>
          <p:cNvSpPr txBox="1"/>
          <p:nvPr/>
        </p:nvSpPr>
        <p:spPr>
          <a:xfrm>
            <a:off x="7092280" y="3469527"/>
            <a:ext cx="1454244" cy="369332"/>
          </a:xfrm>
          <a:prstGeom prst="rect">
            <a:avLst/>
          </a:prstGeom>
          <a:noFill/>
        </p:spPr>
        <p:txBody>
          <a:bodyPr wrap="none" rtlCol="0">
            <a:spAutoFit/>
          </a:bodyPr>
          <a:lstStyle/>
          <a:p>
            <a:r>
              <a:rPr kumimoji="1" lang="ja-JP" altLang="en-US" dirty="0" smtClean="0"/>
              <a:t>属性（：性質）</a:t>
            </a:r>
            <a:endParaRPr kumimoji="1" lang="ja-JP" altLang="en-US" dirty="0"/>
          </a:p>
        </p:txBody>
      </p:sp>
      <p:sp>
        <p:nvSpPr>
          <p:cNvPr id="19" name="テキスト ボックス 18"/>
          <p:cNvSpPr txBox="1"/>
          <p:nvPr/>
        </p:nvSpPr>
        <p:spPr>
          <a:xfrm>
            <a:off x="7092280" y="4451776"/>
            <a:ext cx="1454244" cy="369332"/>
          </a:xfrm>
          <a:prstGeom prst="rect">
            <a:avLst/>
          </a:prstGeom>
          <a:noFill/>
        </p:spPr>
        <p:txBody>
          <a:bodyPr wrap="none" rtlCol="0">
            <a:spAutoFit/>
          </a:bodyPr>
          <a:lstStyle/>
          <a:p>
            <a:r>
              <a:rPr kumimoji="1" lang="ja-JP" altLang="en-US" dirty="0" smtClean="0"/>
              <a:t>操作（：機能）</a:t>
            </a:r>
            <a:endParaRPr kumimoji="1" lang="ja-JP" altLang="en-US" dirty="0"/>
          </a:p>
        </p:txBody>
      </p:sp>
    </p:spTree>
    <p:extLst>
      <p:ext uri="{BB962C8B-B14F-4D97-AF65-F5344CB8AC3E}">
        <p14:creationId xmlns:p14="http://schemas.microsoft.com/office/powerpoint/2010/main" val="20713555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45232" y="64827"/>
            <a:ext cx="8229600" cy="1143000"/>
          </a:xfrm>
        </p:spPr>
        <p:txBody>
          <a:bodyPr/>
          <a:lstStyle/>
          <a:p>
            <a:r>
              <a:rPr kumimoji="1" lang="ja-JP" altLang="en-US" dirty="0" smtClean="0"/>
              <a:t>設計クラス図とプログラム</a:t>
            </a:r>
            <a:endParaRPr kumimoji="1" lang="ja-JP" altLang="en-US" dirty="0"/>
          </a:p>
        </p:txBody>
      </p:sp>
      <p:pic>
        <p:nvPicPr>
          <p:cNvPr id="4" name="図 3"/>
          <p:cNvPicPr>
            <a:picLocks noChangeAspect="1"/>
          </p:cNvPicPr>
          <p:nvPr/>
        </p:nvPicPr>
        <p:blipFill>
          <a:blip r:embed="rId2"/>
          <a:stretch>
            <a:fillRect/>
          </a:stretch>
        </p:blipFill>
        <p:spPr>
          <a:xfrm>
            <a:off x="2051720" y="2736399"/>
            <a:ext cx="1752600" cy="3238500"/>
          </a:xfrm>
          <a:prstGeom prst="rect">
            <a:avLst/>
          </a:prstGeom>
        </p:spPr>
      </p:pic>
      <p:pic>
        <p:nvPicPr>
          <p:cNvPr id="3" name="図 2"/>
          <p:cNvPicPr>
            <a:picLocks noChangeAspect="1"/>
          </p:cNvPicPr>
          <p:nvPr/>
        </p:nvPicPr>
        <p:blipFill>
          <a:blip r:embed="rId3"/>
          <a:stretch>
            <a:fillRect/>
          </a:stretch>
        </p:blipFill>
        <p:spPr>
          <a:xfrm>
            <a:off x="4860032" y="1114425"/>
            <a:ext cx="2638425" cy="5743575"/>
          </a:xfrm>
          <a:prstGeom prst="rect">
            <a:avLst/>
          </a:prstGeom>
        </p:spPr>
      </p:pic>
      <p:sp>
        <p:nvSpPr>
          <p:cNvPr id="5" name="テキスト ボックス 4"/>
          <p:cNvSpPr txBox="1"/>
          <p:nvPr/>
        </p:nvSpPr>
        <p:spPr>
          <a:xfrm>
            <a:off x="3581137" y="2420888"/>
            <a:ext cx="1313180" cy="1446550"/>
          </a:xfrm>
          <a:prstGeom prst="rect">
            <a:avLst/>
          </a:prstGeom>
          <a:noFill/>
        </p:spPr>
        <p:txBody>
          <a:bodyPr wrap="none" rtlCol="0">
            <a:spAutoFit/>
          </a:bodyPr>
          <a:lstStyle/>
          <a:p>
            <a:r>
              <a:rPr lang="ja-JP" altLang="en-US" sz="8800" dirty="0"/>
              <a:t>＝</a:t>
            </a:r>
            <a:endParaRPr kumimoji="1" lang="ja-JP" altLang="en-US" sz="8800" dirty="0"/>
          </a:p>
        </p:txBody>
      </p:sp>
      <p:sp>
        <p:nvSpPr>
          <p:cNvPr id="6" name="正方形/長方形 5"/>
          <p:cNvSpPr/>
          <p:nvPr/>
        </p:nvSpPr>
        <p:spPr>
          <a:xfrm>
            <a:off x="2255892" y="2119972"/>
            <a:ext cx="1339726" cy="646331"/>
          </a:xfrm>
          <a:prstGeom prst="rect">
            <a:avLst/>
          </a:prstGeom>
        </p:spPr>
        <p:txBody>
          <a:bodyPr wrap="none">
            <a:spAutoFit/>
          </a:bodyPr>
          <a:lstStyle/>
          <a:p>
            <a:r>
              <a:rPr lang="en-US" altLang="ja-JP" dirty="0" smtClean="0"/>
              <a:t>game01.jar</a:t>
            </a:r>
          </a:p>
          <a:p>
            <a:r>
              <a:rPr lang="en-US" altLang="ja-JP" dirty="0" smtClean="0"/>
              <a:t>Player</a:t>
            </a:r>
            <a:r>
              <a:rPr lang="ja-JP" altLang="en-US" dirty="0" smtClean="0"/>
              <a:t>クラス</a:t>
            </a:r>
            <a:endParaRPr lang="ja-JP" altLang="en-US" dirty="0"/>
          </a:p>
        </p:txBody>
      </p:sp>
      <p:sp>
        <p:nvSpPr>
          <p:cNvPr id="7" name="正方形/長方形 6"/>
          <p:cNvSpPr/>
          <p:nvPr/>
        </p:nvSpPr>
        <p:spPr>
          <a:xfrm>
            <a:off x="379375" y="1129753"/>
            <a:ext cx="3836113" cy="707886"/>
          </a:xfrm>
          <a:prstGeom prst="rect">
            <a:avLst/>
          </a:prstGeom>
        </p:spPr>
        <p:txBody>
          <a:bodyPr wrap="square">
            <a:spAutoFit/>
          </a:bodyPr>
          <a:lstStyle/>
          <a:p>
            <a:r>
              <a:rPr lang="en-US" altLang="ja-JP" sz="2000" dirty="0" smtClean="0"/>
              <a:t>UML</a:t>
            </a:r>
            <a:r>
              <a:rPr lang="ja-JP" altLang="en-US" sz="2000" dirty="0" smtClean="0"/>
              <a:t>の設計クラス図は、クラスのプログラムに直結しています</a:t>
            </a:r>
            <a:r>
              <a:rPr lang="ja-JP" altLang="en-US" sz="2000" dirty="0"/>
              <a:t>。</a:t>
            </a:r>
          </a:p>
        </p:txBody>
      </p:sp>
    </p:spTree>
    <p:extLst>
      <p:ext uri="{BB962C8B-B14F-4D97-AF65-F5344CB8AC3E}">
        <p14:creationId xmlns:p14="http://schemas.microsoft.com/office/powerpoint/2010/main" val="13535558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jsdb\【吉田】\【実験】\H27OOP\09_UML(1)\SampleX\Game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1600775"/>
            <a:ext cx="4045606" cy="2875806"/>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p:cNvSpPr/>
          <p:nvPr/>
        </p:nvSpPr>
        <p:spPr>
          <a:xfrm>
            <a:off x="4241657" y="1239601"/>
            <a:ext cx="1236749" cy="369332"/>
          </a:xfrm>
          <a:prstGeom prst="rect">
            <a:avLst/>
          </a:prstGeom>
        </p:spPr>
        <p:txBody>
          <a:bodyPr wrap="none">
            <a:spAutoFit/>
          </a:bodyPr>
          <a:lstStyle/>
          <a:p>
            <a:r>
              <a:rPr lang="en-US" altLang="ja-JP" dirty="0" smtClean="0"/>
              <a:t>game01.jar</a:t>
            </a:r>
            <a:endParaRPr lang="ja-JP" altLang="en-US" dirty="0"/>
          </a:p>
        </p:txBody>
      </p:sp>
      <p:sp>
        <p:nvSpPr>
          <p:cNvPr id="9" name="タイトル 1"/>
          <p:cNvSpPr>
            <a:spLocks noGrp="1"/>
          </p:cNvSpPr>
          <p:nvPr>
            <p:ph type="title"/>
          </p:nvPr>
        </p:nvSpPr>
        <p:spPr>
          <a:xfrm>
            <a:off x="251520" y="96601"/>
            <a:ext cx="8229600" cy="1143000"/>
          </a:xfrm>
        </p:spPr>
        <p:txBody>
          <a:bodyPr/>
          <a:lstStyle/>
          <a:p>
            <a:r>
              <a:rPr kumimoji="1" lang="en-US" altLang="ja-JP" dirty="0" err="1" smtClean="0"/>
              <a:t>astah</a:t>
            </a:r>
            <a:r>
              <a:rPr kumimoji="1" lang="ja-JP" altLang="en-US" dirty="0" smtClean="0"/>
              <a:t>によるクラス図の作成</a:t>
            </a:r>
            <a:endParaRPr kumimoji="1" lang="ja-JP" altLang="en-US" dirty="0"/>
          </a:p>
        </p:txBody>
      </p:sp>
      <p:sp>
        <p:nvSpPr>
          <p:cNvPr id="2" name="テキスト ボックス 1"/>
          <p:cNvSpPr txBox="1"/>
          <p:nvPr/>
        </p:nvSpPr>
        <p:spPr>
          <a:xfrm>
            <a:off x="1835696" y="5054019"/>
            <a:ext cx="4636206" cy="1477328"/>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ja-JP" altLang="en-US" dirty="0" smtClean="0"/>
              <a:t>プレイヤークラスは</a:t>
            </a:r>
            <a:r>
              <a:rPr lang="en-US" altLang="ja-JP" dirty="0" smtClean="0"/>
              <a:t>x</a:t>
            </a:r>
            <a:r>
              <a:rPr lang="ja-JP" altLang="en-US" dirty="0" smtClean="0"/>
              <a:t>座標をもっている。</a:t>
            </a:r>
            <a:endParaRPr lang="en-US" altLang="ja-JP" dirty="0" smtClean="0"/>
          </a:p>
          <a:p>
            <a:r>
              <a:rPr lang="ja-JP" altLang="en-US" dirty="0" smtClean="0"/>
              <a:t>プレイヤークラスは</a:t>
            </a:r>
            <a:r>
              <a:rPr lang="en-US" altLang="ja-JP" dirty="0" smtClean="0"/>
              <a:t>y</a:t>
            </a:r>
            <a:r>
              <a:rPr lang="ja-JP" altLang="en-US" dirty="0" smtClean="0"/>
              <a:t>座標をもっている。</a:t>
            </a:r>
            <a:endParaRPr lang="en-US" altLang="ja-JP" dirty="0" smtClean="0"/>
          </a:p>
          <a:p>
            <a:r>
              <a:rPr lang="ja-JP" altLang="en-US" dirty="0" smtClean="0"/>
              <a:t>プレイヤークラスはヒットポイントをもっている</a:t>
            </a:r>
            <a:r>
              <a:rPr lang="ja-JP" altLang="en-US" dirty="0"/>
              <a:t>。</a:t>
            </a:r>
            <a:endParaRPr lang="en-US" altLang="ja-JP" dirty="0"/>
          </a:p>
          <a:p>
            <a:r>
              <a:rPr lang="ja-JP" altLang="en-US" dirty="0" smtClean="0"/>
              <a:t>プレイヤークラスは右にいける。</a:t>
            </a:r>
            <a:endParaRPr lang="en-US" altLang="ja-JP" dirty="0" smtClean="0"/>
          </a:p>
          <a:p>
            <a:r>
              <a:rPr lang="ja-JP" altLang="en-US" dirty="0" smtClean="0"/>
              <a:t>プレイヤークラスは左にいける。</a:t>
            </a:r>
            <a:endParaRPr lang="en-US" altLang="ja-JP" dirty="0" smtClean="0"/>
          </a:p>
        </p:txBody>
      </p:sp>
      <p:sp>
        <p:nvSpPr>
          <p:cNvPr id="3" name="テキスト ボックス 2"/>
          <p:cNvSpPr txBox="1"/>
          <p:nvPr/>
        </p:nvSpPr>
        <p:spPr>
          <a:xfrm>
            <a:off x="1475656" y="4653089"/>
            <a:ext cx="5522089" cy="369332"/>
          </a:xfrm>
          <a:prstGeom prst="rect">
            <a:avLst/>
          </a:prstGeom>
          <a:noFill/>
        </p:spPr>
        <p:txBody>
          <a:bodyPr wrap="none" rtlCol="0">
            <a:spAutoFit/>
          </a:bodyPr>
          <a:lstStyle/>
          <a:p>
            <a:r>
              <a:rPr kumimoji="1" lang="en-US" altLang="ja-JP" dirty="0" err="1" smtClean="0"/>
              <a:t>astah</a:t>
            </a:r>
            <a:r>
              <a:rPr kumimoji="1" lang="ja-JP" altLang="en-US" dirty="0" smtClean="0"/>
              <a:t>で、以下のようなプレイヤークラスを書いてみよう。</a:t>
            </a:r>
            <a:endParaRPr kumimoji="1" lang="ja-JP" altLang="en-US" dirty="0"/>
          </a:p>
        </p:txBody>
      </p:sp>
    </p:spTree>
    <p:extLst>
      <p:ext uri="{BB962C8B-B14F-4D97-AF65-F5344CB8AC3E}">
        <p14:creationId xmlns:p14="http://schemas.microsoft.com/office/powerpoint/2010/main" val="20910015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6"/>
          <p:cNvSpPr txBox="1">
            <a:spLocks noChangeArrowheads="1"/>
          </p:cNvSpPr>
          <p:nvPr/>
        </p:nvSpPr>
        <p:spPr bwMode="auto">
          <a:xfrm>
            <a:off x="251520" y="1864199"/>
            <a:ext cx="282320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sz="1800" dirty="0" smtClean="0"/>
              <a:t>構造ツリータブ～</a:t>
            </a:r>
            <a:r>
              <a:rPr lang="ja-JP" altLang="en-US" sz="1800" dirty="0"/>
              <a:t>「</a:t>
            </a:r>
            <a:r>
              <a:rPr lang="en-US" altLang="ja-JP" sz="1800" dirty="0" err="1" smtClean="0"/>
              <a:t>no_title</a:t>
            </a:r>
            <a:r>
              <a:rPr lang="ja-JP" altLang="en-US" sz="1800" dirty="0" smtClean="0"/>
              <a:t>」</a:t>
            </a:r>
            <a:endParaRPr lang="en-US" altLang="ja-JP" sz="1800" dirty="0" smtClean="0"/>
          </a:p>
          <a:p>
            <a:pPr eaLnBrk="1" hangingPunct="1"/>
            <a:r>
              <a:rPr lang="ja-JP" altLang="en-US" sz="1800" dirty="0" smtClean="0"/>
              <a:t>右クリック</a:t>
            </a:r>
            <a:r>
              <a:rPr lang="en-US" altLang="ja-JP" sz="1800" dirty="0" smtClean="0"/>
              <a:t>&gt;</a:t>
            </a:r>
            <a:r>
              <a:rPr lang="ja-JP" altLang="en-US" sz="1800" dirty="0" smtClean="0"/>
              <a:t>モデルの追加</a:t>
            </a:r>
            <a:endParaRPr lang="en-US" altLang="ja-JP" sz="1800" dirty="0" smtClean="0"/>
          </a:p>
        </p:txBody>
      </p:sp>
      <p:pic>
        <p:nvPicPr>
          <p:cNvPr id="5" name="図 4"/>
          <p:cNvPicPr>
            <a:picLocks noChangeAspect="1"/>
          </p:cNvPicPr>
          <p:nvPr/>
        </p:nvPicPr>
        <p:blipFill>
          <a:blip r:embed="rId2"/>
          <a:stretch>
            <a:fillRect/>
          </a:stretch>
        </p:blipFill>
        <p:spPr>
          <a:xfrm>
            <a:off x="4788024" y="2564904"/>
            <a:ext cx="4128989" cy="4046546"/>
          </a:xfrm>
          <a:prstGeom prst="rect">
            <a:avLst/>
          </a:prstGeom>
        </p:spPr>
      </p:pic>
      <p:pic>
        <p:nvPicPr>
          <p:cNvPr id="8" name="図 7"/>
          <p:cNvPicPr>
            <a:picLocks noChangeAspect="1"/>
          </p:cNvPicPr>
          <p:nvPr/>
        </p:nvPicPr>
        <p:blipFill>
          <a:blip r:embed="rId3"/>
          <a:stretch>
            <a:fillRect/>
          </a:stretch>
        </p:blipFill>
        <p:spPr>
          <a:xfrm>
            <a:off x="179512" y="2579256"/>
            <a:ext cx="4403225" cy="3345467"/>
          </a:xfrm>
          <a:prstGeom prst="rect">
            <a:avLst/>
          </a:prstGeom>
        </p:spPr>
      </p:pic>
      <p:sp>
        <p:nvSpPr>
          <p:cNvPr id="9" name="テキスト ボックス 6"/>
          <p:cNvSpPr txBox="1">
            <a:spLocks noChangeArrowheads="1"/>
          </p:cNvSpPr>
          <p:nvPr/>
        </p:nvSpPr>
        <p:spPr bwMode="auto">
          <a:xfrm>
            <a:off x="4788024" y="1893977"/>
            <a:ext cx="392126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sz="1800" dirty="0" smtClean="0"/>
              <a:t>構造ツリータブ～</a:t>
            </a:r>
            <a:r>
              <a:rPr lang="ja-JP" altLang="en-US" sz="1800" dirty="0"/>
              <a:t>「</a:t>
            </a:r>
            <a:r>
              <a:rPr lang="en-US" altLang="ja-JP" sz="1800" dirty="0" err="1" smtClean="0"/>
              <a:t>no_title</a:t>
            </a:r>
            <a:r>
              <a:rPr lang="ja-JP" altLang="en-US" sz="1800" dirty="0" smtClean="0"/>
              <a:t>」</a:t>
            </a:r>
            <a:endParaRPr lang="en-US" altLang="ja-JP" sz="1800" dirty="0" smtClean="0"/>
          </a:p>
          <a:p>
            <a:pPr eaLnBrk="1" hangingPunct="1"/>
            <a:r>
              <a:rPr lang="ja-JP" altLang="en-US" sz="1800" dirty="0" smtClean="0"/>
              <a:t>右クリック</a:t>
            </a:r>
            <a:r>
              <a:rPr lang="en-US" altLang="ja-JP" sz="1800" dirty="0" smtClean="0"/>
              <a:t>&gt;</a:t>
            </a:r>
            <a:r>
              <a:rPr lang="ja-JP" altLang="en-US" sz="1800" dirty="0" smtClean="0"/>
              <a:t>図の追加＞クラス図の追加</a:t>
            </a:r>
            <a:endParaRPr lang="en-US" altLang="ja-JP" sz="1800" dirty="0" smtClean="0"/>
          </a:p>
        </p:txBody>
      </p:sp>
      <p:sp>
        <p:nvSpPr>
          <p:cNvPr id="2" name="テキスト ボックス 1"/>
          <p:cNvSpPr txBox="1"/>
          <p:nvPr/>
        </p:nvSpPr>
        <p:spPr>
          <a:xfrm>
            <a:off x="802317" y="819850"/>
            <a:ext cx="7560840" cy="70788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342900" indent="-342900">
              <a:buFont typeface="Arial" panose="020B0604020202020204" pitchFamily="34" charset="0"/>
              <a:buChar char="•"/>
            </a:pPr>
            <a:r>
              <a:rPr kumimoji="1" lang="ja-JP" altLang="en-US" sz="2000" dirty="0" smtClean="0"/>
              <a:t>まず、プロジェクトに「クラス図」を</a:t>
            </a:r>
            <a:r>
              <a:rPr lang="ja-JP" altLang="en-US" sz="2000" dirty="0" smtClean="0"/>
              <a:t>追加</a:t>
            </a:r>
            <a:r>
              <a:rPr lang="ja-JP" altLang="en-US" sz="2000" dirty="0"/>
              <a:t>します</a:t>
            </a:r>
            <a:r>
              <a:rPr lang="ja-JP" altLang="en-US" sz="2000" dirty="0" smtClean="0"/>
              <a:t>。</a:t>
            </a:r>
            <a:endParaRPr lang="en-US" altLang="ja-JP" sz="2000" dirty="0" smtClean="0"/>
          </a:p>
          <a:p>
            <a:pPr marL="342900" indent="-342900">
              <a:buFont typeface="Arial" panose="020B0604020202020204" pitchFamily="34" charset="0"/>
              <a:buChar char="•"/>
            </a:pPr>
            <a:r>
              <a:rPr kumimoji="1" lang="ja-JP" altLang="en-US" sz="2000" dirty="0" smtClean="0"/>
              <a:t>必要ならば、１つのプロジェクトに複数のクラス図を追加できます。</a:t>
            </a:r>
            <a:endParaRPr kumimoji="1" lang="en-US" altLang="ja-JP" sz="2000" dirty="0" smtClean="0"/>
          </a:p>
        </p:txBody>
      </p:sp>
      <p:sp>
        <p:nvSpPr>
          <p:cNvPr id="3" name="テキスト ボックス 2"/>
          <p:cNvSpPr txBox="1"/>
          <p:nvPr/>
        </p:nvSpPr>
        <p:spPr>
          <a:xfrm>
            <a:off x="3275856" y="96435"/>
            <a:ext cx="2858475" cy="584775"/>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kumimoji="1" lang="ja-JP" altLang="en-US" sz="3200" dirty="0" smtClean="0"/>
              <a:t>クラス図の追加</a:t>
            </a:r>
            <a:endParaRPr kumimoji="1" lang="ja-JP" altLang="en-US" sz="3200" dirty="0"/>
          </a:p>
        </p:txBody>
      </p:sp>
    </p:spTree>
    <p:extLst>
      <p:ext uri="{BB962C8B-B14F-4D97-AF65-F5344CB8AC3E}">
        <p14:creationId xmlns:p14="http://schemas.microsoft.com/office/powerpoint/2010/main" val="37609320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018585" y="2489517"/>
            <a:ext cx="1581150" cy="1381125"/>
          </a:xfrm>
          <a:prstGeom prst="rect">
            <a:avLst/>
          </a:prstGeom>
        </p:spPr>
      </p:pic>
      <p:pic>
        <p:nvPicPr>
          <p:cNvPr id="5" name="図 4"/>
          <p:cNvPicPr>
            <a:picLocks noChangeAspect="1"/>
          </p:cNvPicPr>
          <p:nvPr/>
        </p:nvPicPr>
        <p:blipFill>
          <a:blip r:embed="rId3"/>
          <a:stretch>
            <a:fillRect/>
          </a:stretch>
        </p:blipFill>
        <p:spPr>
          <a:xfrm>
            <a:off x="3427029" y="2187724"/>
            <a:ext cx="5181600" cy="4686300"/>
          </a:xfrm>
          <a:prstGeom prst="rect">
            <a:avLst/>
          </a:prstGeom>
        </p:spPr>
      </p:pic>
      <p:sp>
        <p:nvSpPr>
          <p:cNvPr id="6" name="テキスト ボックス 5"/>
          <p:cNvSpPr txBox="1"/>
          <p:nvPr/>
        </p:nvSpPr>
        <p:spPr>
          <a:xfrm>
            <a:off x="1124938" y="137120"/>
            <a:ext cx="5577168" cy="584775"/>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kumimoji="1" lang="ja-JP" altLang="en-US" sz="3200" dirty="0" smtClean="0"/>
              <a:t>クラス図のモデルの追加と編集</a:t>
            </a:r>
            <a:endParaRPr kumimoji="1" lang="ja-JP" altLang="en-US" sz="3200" dirty="0"/>
          </a:p>
        </p:txBody>
      </p:sp>
      <p:sp>
        <p:nvSpPr>
          <p:cNvPr id="7" name="テキスト ボックス 6"/>
          <p:cNvSpPr txBox="1"/>
          <p:nvPr/>
        </p:nvSpPr>
        <p:spPr>
          <a:xfrm>
            <a:off x="168976" y="1762213"/>
            <a:ext cx="4514377" cy="646331"/>
          </a:xfrm>
          <a:prstGeom prst="rect">
            <a:avLst/>
          </a:prstGeom>
          <a:noFill/>
        </p:spPr>
        <p:txBody>
          <a:bodyPr wrap="none" rtlCol="0">
            <a:spAutoFit/>
          </a:bodyPr>
          <a:lstStyle/>
          <a:p>
            <a:r>
              <a:rPr lang="ja-JP" altLang="en-US" dirty="0" smtClean="0"/>
              <a:t>上部アイコンから「クラス」を追加するアイコン</a:t>
            </a:r>
            <a:endParaRPr lang="en-US" altLang="ja-JP" dirty="0" smtClean="0"/>
          </a:p>
          <a:p>
            <a:r>
              <a:rPr lang="ja-JP" altLang="en-US" dirty="0" smtClean="0"/>
              <a:t>クラス名の入力</a:t>
            </a:r>
            <a:endParaRPr lang="en-US" altLang="ja-JP" dirty="0" smtClean="0"/>
          </a:p>
        </p:txBody>
      </p:sp>
      <p:sp>
        <p:nvSpPr>
          <p:cNvPr id="8" name="テキスト ボックス 7"/>
          <p:cNvSpPr txBox="1"/>
          <p:nvPr/>
        </p:nvSpPr>
        <p:spPr>
          <a:xfrm>
            <a:off x="546709" y="4207708"/>
            <a:ext cx="3116559" cy="369332"/>
          </a:xfrm>
          <a:prstGeom prst="rect">
            <a:avLst/>
          </a:prstGeom>
          <a:noFill/>
        </p:spPr>
        <p:txBody>
          <a:bodyPr wrap="none" rtlCol="0">
            <a:spAutoFit/>
          </a:bodyPr>
          <a:lstStyle/>
          <a:p>
            <a:r>
              <a:rPr lang="ja-JP" altLang="en-US" dirty="0" smtClean="0"/>
              <a:t>属性ボタン～フィールドの追加</a:t>
            </a:r>
            <a:endParaRPr lang="en-US" altLang="ja-JP" dirty="0" smtClean="0"/>
          </a:p>
        </p:txBody>
      </p:sp>
      <p:sp>
        <p:nvSpPr>
          <p:cNvPr id="9" name="楕円 8"/>
          <p:cNvSpPr/>
          <p:nvPr/>
        </p:nvSpPr>
        <p:spPr>
          <a:xfrm>
            <a:off x="4003093" y="2973403"/>
            <a:ext cx="944488" cy="288032"/>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0" name="正方形/長方形 9"/>
          <p:cNvSpPr/>
          <p:nvPr/>
        </p:nvSpPr>
        <p:spPr>
          <a:xfrm>
            <a:off x="620149" y="6400422"/>
            <a:ext cx="2733441" cy="369332"/>
          </a:xfrm>
          <a:prstGeom prst="rect">
            <a:avLst/>
          </a:prstGeom>
        </p:spPr>
        <p:txBody>
          <a:bodyPr wrap="none">
            <a:spAutoFit/>
          </a:bodyPr>
          <a:lstStyle/>
          <a:p>
            <a:r>
              <a:rPr lang="ja-JP" altLang="en-US" dirty="0"/>
              <a:t>プロパティで初期値を入力</a:t>
            </a:r>
            <a:endParaRPr lang="en-US" altLang="ja-JP" dirty="0"/>
          </a:p>
        </p:txBody>
      </p:sp>
      <p:pic>
        <p:nvPicPr>
          <p:cNvPr id="11" name="図 10"/>
          <p:cNvPicPr>
            <a:picLocks noChangeAspect="1"/>
          </p:cNvPicPr>
          <p:nvPr/>
        </p:nvPicPr>
        <p:blipFill>
          <a:blip r:embed="rId4"/>
          <a:stretch>
            <a:fillRect/>
          </a:stretch>
        </p:blipFill>
        <p:spPr>
          <a:xfrm>
            <a:off x="1450232" y="4495321"/>
            <a:ext cx="1150111" cy="1374523"/>
          </a:xfrm>
          <a:prstGeom prst="rect">
            <a:avLst/>
          </a:prstGeom>
        </p:spPr>
      </p:pic>
      <p:cxnSp>
        <p:nvCxnSpPr>
          <p:cNvPr id="13" name="直線矢印コネクタ 12"/>
          <p:cNvCxnSpPr/>
          <p:nvPr/>
        </p:nvCxnSpPr>
        <p:spPr>
          <a:xfrm flipV="1">
            <a:off x="663742" y="5644066"/>
            <a:ext cx="542068" cy="19141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4" name="直線矢印コネクタ 13"/>
          <p:cNvCxnSpPr/>
          <p:nvPr/>
        </p:nvCxnSpPr>
        <p:spPr>
          <a:xfrm flipV="1">
            <a:off x="2956297" y="5940524"/>
            <a:ext cx="551124" cy="64605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5" name="正方形/長方形 14"/>
          <p:cNvSpPr/>
          <p:nvPr/>
        </p:nvSpPr>
        <p:spPr>
          <a:xfrm>
            <a:off x="332147" y="5837578"/>
            <a:ext cx="2850460" cy="369332"/>
          </a:xfrm>
          <a:prstGeom prst="rect">
            <a:avLst/>
          </a:prstGeom>
        </p:spPr>
        <p:txBody>
          <a:bodyPr wrap="none">
            <a:spAutoFit/>
          </a:bodyPr>
          <a:lstStyle/>
          <a:p>
            <a:r>
              <a:rPr lang="ja-JP" altLang="en-US" dirty="0"/>
              <a:t>操作ボタン～メソッドの追加</a:t>
            </a:r>
            <a:endParaRPr lang="en-US" altLang="ja-JP" dirty="0"/>
          </a:p>
        </p:txBody>
      </p:sp>
      <p:cxnSp>
        <p:nvCxnSpPr>
          <p:cNvPr id="17" name="直線矢印コネクタ 16"/>
          <p:cNvCxnSpPr/>
          <p:nvPr/>
        </p:nvCxnSpPr>
        <p:spPr>
          <a:xfrm>
            <a:off x="878913" y="4588041"/>
            <a:ext cx="469206" cy="35481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0" name="楕円 19"/>
          <p:cNvSpPr/>
          <p:nvPr/>
        </p:nvSpPr>
        <p:spPr>
          <a:xfrm>
            <a:off x="3363405" y="5652492"/>
            <a:ext cx="1584176" cy="288032"/>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1" name="正方形/長方形 20"/>
          <p:cNvSpPr/>
          <p:nvPr/>
        </p:nvSpPr>
        <p:spPr>
          <a:xfrm>
            <a:off x="5061086" y="1744186"/>
            <a:ext cx="1338828" cy="369332"/>
          </a:xfrm>
          <a:prstGeom prst="rect">
            <a:avLst/>
          </a:prstGeom>
        </p:spPr>
        <p:txBody>
          <a:bodyPr wrap="none">
            <a:spAutoFit/>
          </a:bodyPr>
          <a:lstStyle/>
          <a:p>
            <a:r>
              <a:rPr lang="ja-JP" altLang="en-US" dirty="0" smtClean="0"/>
              <a:t>属性の選択</a:t>
            </a:r>
            <a:endParaRPr lang="en-US" altLang="ja-JP" dirty="0"/>
          </a:p>
        </p:txBody>
      </p:sp>
      <p:cxnSp>
        <p:nvCxnSpPr>
          <p:cNvPr id="22" name="直線矢印コネクタ 21"/>
          <p:cNvCxnSpPr>
            <a:endCxn id="9" idx="7"/>
          </p:cNvCxnSpPr>
          <p:nvPr/>
        </p:nvCxnSpPr>
        <p:spPr>
          <a:xfrm flipH="1">
            <a:off x="4809264" y="2113518"/>
            <a:ext cx="609049" cy="90206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8" name="テキスト ボックス 17"/>
          <p:cNvSpPr txBox="1"/>
          <p:nvPr/>
        </p:nvSpPr>
        <p:spPr>
          <a:xfrm>
            <a:off x="129358" y="810877"/>
            <a:ext cx="8619106" cy="92333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342900" indent="-342900">
              <a:buFont typeface="Arial" panose="020B0604020202020204" pitchFamily="34" charset="0"/>
              <a:buChar char="•"/>
            </a:pPr>
            <a:r>
              <a:rPr lang="ja-JP" altLang="en-US" dirty="0"/>
              <a:t>「モデルの追加」でモデルとしてクラスを</a:t>
            </a:r>
            <a:r>
              <a:rPr lang="ja-JP" altLang="en-US" dirty="0" smtClean="0"/>
              <a:t>追加し、クラス図</a:t>
            </a:r>
            <a:r>
              <a:rPr lang="ja-JP" altLang="en-US" dirty="0"/>
              <a:t>にドラッグ＆</a:t>
            </a:r>
            <a:r>
              <a:rPr lang="ja-JP" altLang="en-US" dirty="0" smtClean="0"/>
              <a:t>ドロップします。</a:t>
            </a:r>
            <a:r>
              <a:rPr kumimoji="1" lang="ja-JP" altLang="en-US" dirty="0" smtClean="0"/>
              <a:t>もしくは、クラス図を作り、各クラス図</a:t>
            </a:r>
            <a:r>
              <a:rPr kumimoji="1" lang="ja-JP" altLang="en-US" dirty="0" smtClean="0"/>
              <a:t>に上部アイコン群から必要</a:t>
            </a:r>
            <a:r>
              <a:rPr kumimoji="1" lang="ja-JP" altLang="en-US" dirty="0" smtClean="0"/>
              <a:t>なクラスを追加します。</a:t>
            </a:r>
            <a:endParaRPr kumimoji="1" lang="en-US" altLang="ja-JP" dirty="0" smtClean="0"/>
          </a:p>
          <a:p>
            <a:pPr marL="342900" indent="-342900">
              <a:buFont typeface="Arial" panose="020B0604020202020204" pitchFamily="34" charset="0"/>
              <a:buChar char="•"/>
            </a:pPr>
            <a:r>
              <a:rPr lang="ja-JP" altLang="en-US" dirty="0" smtClean="0"/>
              <a:t>追加したクラスに、各属性、操作を追加します。</a:t>
            </a:r>
            <a:endParaRPr kumimoji="1" lang="en-US" altLang="ja-JP" dirty="0" smtClean="0"/>
          </a:p>
        </p:txBody>
      </p:sp>
    </p:spTree>
    <p:extLst>
      <p:ext uri="{BB962C8B-B14F-4D97-AF65-F5344CB8AC3E}">
        <p14:creationId xmlns:p14="http://schemas.microsoft.com/office/powerpoint/2010/main" val="24683104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クラス図　まとめ</a:t>
            </a:r>
            <a:endParaRPr kumimoji="1" lang="ja-JP" altLang="en-US" dirty="0"/>
          </a:p>
        </p:txBody>
      </p:sp>
      <p:sp>
        <p:nvSpPr>
          <p:cNvPr id="4" name="テキスト ボックス 3"/>
          <p:cNvSpPr txBox="1"/>
          <p:nvPr/>
        </p:nvSpPr>
        <p:spPr>
          <a:xfrm>
            <a:off x="477437" y="4507260"/>
            <a:ext cx="8512856" cy="1631216"/>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marL="342900" indent="-342900">
              <a:buFont typeface="Arial" panose="020B0604020202020204" pitchFamily="34" charset="0"/>
              <a:buChar char="•"/>
            </a:pPr>
            <a:r>
              <a:rPr lang="en-US" altLang="ja-JP" sz="2000" dirty="0" smtClean="0"/>
              <a:t>『</a:t>
            </a:r>
            <a:r>
              <a:rPr lang="ja-JP" altLang="en-US" sz="2000" dirty="0" smtClean="0"/>
              <a:t>クラス図</a:t>
            </a:r>
            <a:r>
              <a:rPr lang="en-US" altLang="ja-JP" sz="2000" dirty="0" smtClean="0"/>
              <a:t>』</a:t>
            </a:r>
            <a:r>
              <a:rPr lang="ja-JP" altLang="en-US" sz="2000" dirty="0" smtClean="0"/>
              <a:t>とは、オブジェクト図におけるオブジェクトの存在と、オブジェクト同士の関連を</a:t>
            </a:r>
            <a:r>
              <a:rPr lang="ja-JP" altLang="en-US" sz="2000" dirty="0" smtClean="0">
                <a:solidFill>
                  <a:srgbClr val="FF0000"/>
                </a:solidFill>
              </a:rPr>
              <a:t>抽象化</a:t>
            </a:r>
            <a:r>
              <a:rPr lang="ja-JP" altLang="en-US" sz="2000" dirty="0" smtClean="0"/>
              <a:t>して作られる</a:t>
            </a:r>
            <a:r>
              <a:rPr lang="en-US" altLang="ja-JP" sz="2000" dirty="0" smtClean="0"/>
              <a:t>『</a:t>
            </a:r>
            <a:r>
              <a:rPr lang="ja-JP" altLang="en-US" sz="2000" dirty="0" smtClean="0"/>
              <a:t>クラス</a:t>
            </a:r>
            <a:r>
              <a:rPr lang="en-US" altLang="ja-JP" sz="2000" dirty="0" smtClean="0"/>
              <a:t>』</a:t>
            </a:r>
            <a:r>
              <a:rPr lang="ja-JP" altLang="en-US" sz="2000" dirty="0" smtClean="0"/>
              <a:t>を記述する図です。</a:t>
            </a:r>
            <a:endParaRPr lang="en-US" altLang="ja-JP" sz="2000" dirty="0" smtClean="0"/>
          </a:p>
          <a:p>
            <a:pPr marL="342900" indent="-342900">
              <a:buFont typeface="Arial" panose="020B0604020202020204" pitchFamily="34" charset="0"/>
              <a:buChar char="•"/>
            </a:pPr>
            <a:r>
              <a:rPr lang="ja-JP" altLang="en-US" sz="2000" dirty="0" smtClean="0"/>
              <a:t>各クラスには、クラス名、持っている</a:t>
            </a:r>
            <a:r>
              <a:rPr lang="en-US" altLang="ja-JP" sz="2000" dirty="0" smtClean="0">
                <a:solidFill>
                  <a:srgbClr val="FF0000"/>
                </a:solidFill>
              </a:rPr>
              <a:t>『</a:t>
            </a:r>
            <a:r>
              <a:rPr lang="ja-JP" altLang="en-US" sz="2000" dirty="0" smtClean="0">
                <a:solidFill>
                  <a:srgbClr val="FF0000"/>
                </a:solidFill>
              </a:rPr>
              <a:t>属性</a:t>
            </a:r>
            <a:r>
              <a:rPr lang="en-US" altLang="ja-JP" sz="2000" dirty="0" smtClean="0">
                <a:solidFill>
                  <a:srgbClr val="FF0000"/>
                </a:solidFill>
              </a:rPr>
              <a:t>』</a:t>
            </a:r>
            <a:r>
              <a:rPr lang="ja-JP" altLang="en-US" sz="2000" dirty="0" smtClean="0">
                <a:solidFill>
                  <a:srgbClr val="FF0000"/>
                </a:solidFill>
              </a:rPr>
              <a:t>と</a:t>
            </a:r>
            <a:r>
              <a:rPr lang="en-US" altLang="ja-JP" sz="2000" dirty="0" smtClean="0">
                <a:solidFill>
                  <a:srgbClr val="FF0000"/>
                </a:solidFill>
              </a:rPr>
              <a:t>『</a:t>
            </a:r>
            <a:r>
              <a:rPr lang="ja-JP" altLang="en-US" sz="2000" dirty="0" smtClean="0">
                <a:solidFill>
                  <a:srgbClr val="FF0000"/>
                </a:solidFill>
              </a:rPr>
              <a:t>操作</a:t>
            </a:r>
            <a:r>
              <a:rPr lang="en-US" altLang="ja-JP" sz="2000" dirty="0" smtClean="0">
                <a:solidFill>
                  <a:srgbClr val="FF0000"/>
                </a:solidFill>
              </a:rPr>
              <a:t>』</a:t>
            </a:r>
            <a:r>
              <a:rPr lang="ja-JP" altLang="en-US" sz="2000" dirty="0" smtClean="0">
                <a:solidFill>
                  <a:schemeClr val="tx1"/>
                </a:solidFill>
              </a:rPr>
              <a:t>が</a:t>
            </a:r>
            <a:r>
              <a:rPr lang="ja-JP" altLang="en-US" sz="2000" dirty="0" smtClean="0"/>
              <a:t>記述されます。</a:t>
            </a:r>
            <a:endParaRPr lang="en-US" altLang="ja-JP" sz="2000" dirty="0" smtClean="0"/>
          </a:p>
          <a:p>
            <a:pPr marL="342900" indent="-342900">
              <a:buFont typeface="Arial" panose="020B0604020202020204" pitchFamily="34" charset="0"/>
              <a:buChar char="•"/>
            </a:pPr>
            <a:r>
              <a:rPr kumimoji="1" lang="ja-JP" altLang="en-US" sz="2000" dirty="0" smtClean="0"/>
              <a:t>クラスの間には、</a:t>
            </a:r>
            <a:r>
              <a:rPr kumimoji="1" lang="en-US" altLang="ja-JP" sz="2000" dirty="0" smtClean="0"/>
              <a:t>『</a:t>
            </a:r>
            <a:r>
              <a:rPr kumimoji="1" lang="ja-JP" altLang="en-US" sz="2000" dirty="0" smtClean="0"/>
              <a:t>関連</a:t>
            </a:r>
            <a:r>
              <a:rPr kumimoji="1" lang="en-US" altLang="ja-JP" sz="2000" dirty="0" smtClean="0"/>
              <a:t>』</a:t>
            </a:r>
            <a:r>
              <a:rPr kumimoji="1" lang="ja-JP" altLang="en-US" sz="2000" dirty="0" smtClean="0"/>
              <a:t>が記述されます。関連の種類については次の（５）で詳しく説明します。</a:t>
            </a:r>
            <a:endParaRPr kumimoji="1" lang="ja-JP" altLang="en-US" sz="2000" dirty="0"/>
          </a:p>
        </p:txBody>
      </p:sp>
      <p:pic>
        <p:nvPicPr>
          <p:cNvPr id="5" name="図 4"/>
          <p:cNvPicPr>
            <a:picLocks noChangeAspect="1"/>
          </p:cNvPicPr>
          <p:nvPr/>
        </p:nvPicPr>
        <p:blipFill>
          <a:blip r:embed="rId2"/>
          <a:stretch>
            <a:fillRect/>
          </a:stretch>
        </p:blipFill>
        <p:spPr>
          <a:xfrm>
            <a:off x="3695700" y="1124744"/>
            <a:ext cx="1752600" cy="3238500"/>
          </a:xfrm>
          <a:prstGeom prst="rect">
            <a:avLst/>
          </a:prstGeom>
        </p:spPr>
      </p:pic>
    </p:spTree>
    <p:extLst>
      <p:ext uri="{BB962C8B-B14F-4D97-AF65-F5344CB8AC3E}">
        <p14:creationId xmlns:p14="http://schemas.microsoft.com/office/powerpoint/2010/main" val="13367340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コネクタ 5"/>
          <p:cNvCxnSpPr/>
          <p:nvPr/>
        </p:nvCxnSpPr>
        <p:spPr>
          <a:xfrm>
            <a:off x="683568" y="2204864"/>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683568" y="4797152"/>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2458172" y="2852936"/>
            <a:ext cx="4009431" cy="784830"/>
          </a:xfrm>
          <a:prstGeom prst="rect">
            <a:avLst/>
          </a:prstGeom>
          <a:noFill/>
        </p:spPr>
        <p:txBody>
          <a:bodyPr wrap="none" rtlCol="0">
            <a:spAutoFit/>
          </a:bodyPr>
          <a:lstStyle/>
          <a:p>
            <a:pPr algn="ctr"/>
            <a:r>
              <a:rPr kumimoji="1" lang="en-US" altLang="ja-JP" sz="4500" dirty="0" smtClean="0">
                <a:effectLst>
                  <a:outerShdw blurRad="38100" dist="38100" dir="2700000" algn="tl">
                    <a:srgbClr val="000000">
                      <a:alpha val="43137"/>
                    </a:srgbClr>
                  </a:outerShdw>
                </a:effectLst>
              </a:rPr>
              <a:t>(5)</a:t>
            </a:r>
            <a:r>
              <a:rPr kumimoji="1" lang="ja-JP" altLang="en-US" sz="4500" dirty="0" smtClean="0">
                <a:effectLst>
                  <a:outerShdw blurRad="38100" dist="38100" dir="2700000" algn="tl">
                    <a:srgbClr val="000000">
                      <a:alpha val="43137"/>
                    </a:srgbClr>
                  </a:outerShdw>
                </a:effectLst>
              </a:rPr>
              <a:t>クラスの関連</a:t>
            </a:r>
            <a:endParaRPr kumimoji="1" lang="ja-JP" altLang="en-US" sz="45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734883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ChangeArrowheads="1"/>
          </p:cNvSpPr>
          <p:nvPr>
            <p:ph type="title"/>
          </p:nvPr>
        </p:nvSpPr>
        <p:spPr/>
        <p:txBody>
          <a:bodyPr/>
          <a:lstStyle/>
          <a:p>
            <a:pPr eaLnBrk="1" hangingPunct="1"/>
            <a:r>
              <a:rPr lang="ja-JP" altLang="en-US" smtClean="0"/>
              <a:t>関連</a:t>
            </a:r>
          </a:p>
        </p:txBody>
      </p:sp>
      <p:pic>
        <p:nvPicPr>
          <p:cNvPr id="43012"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8887" y="1916832"/>
            <a:ext cx="4162425" cy="376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013" name="Text Box 17"/>
          <p:cNvSpPr txBox="1">
            <a:spLocks noChangeArrowheads="1"/>
          </p:cNvSpPr>
          <p:nvPr/>
        </p:nvSpPr>
        <p:spPr bwMode="auto">
          <a:xfrm>
            <a:off x="218083" y="5506430"/>
            <a:ext cx="872549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buFont typeface="Arial" charset="0"/>
              <a:buChar char="•"/>
            </a:pPr>
            <a:r>
              <a:rPr lang="ja-JP" altLang="en-US" sz="2000" dirty="0">
                <a:solidFill>
                  <a:srgbClr val="FF0000"/>
                </a:solidFill>
              </a:rPr>
              <a:t>矢印の</a:t>
            </a:r>
            <a:r>
              <a:rPr lang="ja-JP" altLang="en-US" sz="2000" dirty="0" smtClean="0">
                <a:solidFill>
                  <a:srgbClr val="FF0000"/>
                </a:solidFill>
              </a:rPr>
              <a:t>元オブジェクトが先のオブジェクトを送受信</a:t>
            </a:r>
            <a:r>
              <a:rPr lang="ja-JP" altLang="en-US" sz="2000" dirty="0">
                <a:solidFill>
                  <a:srgbClr val="FF0000"/>
                </a:solidFill>
              </a:rPr>
              <a:t>します</a:t>
            </a:r>
            <a:r>
              <a:rPr lang="ja-JP" altLang="en-US" sz="2000" dirty="0" smtClean="0">
                <a:solidFill>
                  <a:srgbClr val="FF0000"/>
                </a:solidFill>
              </a:rPr>
              <a:t>。</a:t>
            </a:r>
            <a:r>
              <a:rPr lang="ja-JP" altLang="en-US" sz="2000" dirty="0"/>
              <a:t>ただし、必ずしも元オブジェクト</a:t>
            </a:r>
            <a:r>
              <a:rPr lang="ja-JP" altLang="en-US" sz="2000" dirty="0" smtClean="0"/>
              <a:t>が先オブジェクトを属性（フィールド）として保持</a:t>
            </a:r>
            <a:r>
              <a:rPr lang="ja-JP" altLang="en-US" sz="2000" dirty="0"/>
              <a:t>していなくてもよい。</a:t>
            </a:r>
          </a:p>
          <a:p>
            <a:pPr eaLnBrk="1" hangingPunct="1">
              <a:buFont typeface="Arial" charset="0"/>
              <a:buChar char="•"/>
            </a:pPr>
            <a:r>
              <a:rPr lang="ja-JP" altLang="en-US" sz="2000" dirty="0" smtClean="0"/>
              <a:t>上の例のように、関連</a:t>
            </a:r>
            <a:r>
              <a:rPr lang="ja-JP" altLang="en-US" sz="2000" dirty="0"/>
              <a:t>の詳細、関係する属性や役割（ロール）などを書き入れてもよい。</a:t>
            </a:r>
          </a:p>
        </p:txBody>
      </p:sp>
      <p:sp>
        <p:nvSpPr>
          <p:cNvPr id="43011" name="Text Box 5"/>
          <p:cNvSpPr txBox="1">
            <a:spLocks noChangeArrowheads="1"/>
          </p:cNvSpPr>
          <p:nvPr/>
        </p:nvSpPr>
        <p:spPr bwMode="auto">
          <a:xfrm>
            <a:off x="218083" y="1254771"/>
            <a:ext cx="8707833" cy="400110"/>
          </a:xfrm>
          <a:prstGeom prst="rect">
            <a:avLst/>
          </a:prstGeom>
          <a:ln/>
          <a:extLst/>
        </p:spPr>
        <p:style>
          <a:lnRef idx="2">
            <a:schemeClr val="accent3"/>
          </a:lnRef>
          <a:fillRef idx="1">
            <a:schemeClr val="lt1"/>
          </a:fillRef>
          <a:effectRef idx="0">
            <a:schemeClr val="accent3"/>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a:defRPr/>
            </a:pPr>
            <a:r>
              <a:rPr lang="ja-JP" altLang="en-US" sz="2000" dirty="0"/>
              <a:t>あるクラスが、ある</a:t>
            </a:r>
            <a:r>
              <a:rPr lang="ja-JP" altLang="en-US" sz="2000" dirty="0" smtClean="0"/>
              <a:t>クラスの情報や機能を利用</a:t>
            </a:r>
            <a:r>
              <a:rPr lang="ja-JP" altLang="en-US" sz="2000" dirty="0"/>
              <a:t>して</a:t>
            </a:r>
            <a:r>
              <a:rPr lang="ja-JP" altLang="en-US" sz="2000" dirty="0" smtClean="0"/>
              <a:t>いることを「関連」といいます。</a:t>
            </a:r>
            <a:endParaRPr lang="en-US" altLang="ja-JP" sz="2000" dirty="0"/>
          </a:p>
        </p:txBody>
      </p:sp>
      <p:sp>
        <p:nvSpPr>
          <p:cNvPr id="2" name="正方形/長方形 1"/>
          <p:cNvSpPr/>
          <p:nvPr/>
        </p:nvSpPr>
        <p:spPr>
          <a:xfrm>
            <a:off x="7059725" y="4130061"/>
            <a:ext cx="1527982"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ja-JP" altLang="en-US" dirty="0">
                <a:solidFill>
                  <a:srgbClr val="FF0000"/>
                </a:solidFill>
              </a:rPr>
              <a:t>役割（ロール）</a:t>
            </a:r>
          </a:p>
        </p:txBody>
      </p:sp>
      <p:cxnSp>
        <p:nvCxnSpPr>
          <p:cNvPr id="4" name="直線矢印コネクタ 3"/>
          <p:cNvCxnSpPr/>
          <p:nvPr/>
        </p:nvCxnSpPr>
        <p:spPr>
          <a:xfrm flipH="1" flipV="1">
            <a:off x="6331272" y="4256547"/>
            <a:ext cx="708719" cy="5818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6" name="正方形/長方形 5"/>
          <p:cNvSpPr/>
          <p:nvPr/>
        </p:nvSpPr>
        <p:spPr>
          <a:xfrm>
            <a:off x="2207719" y="1698024"/>
            <a:ext cx="5203669" cy="400110"/>
          </a:xfrm>
          <a:prstGeom prst="rect">
            <a:avLst/>
          </a:prstGeom>
        </p:spPr>
        <p:txBody>
          <a:bodyPr wrap="none">
            <a:spAutoFit/>
          </a:bodyPr>
          <a:lstStyle/>
          <a:p>
            <a:pPr>
              <a:defRPr/>
            </a:pPr>
            <a:r>
              <a:rPr lang="ja-JP" altLang="en-US" sz="2000" dirty="0"/>
              <a:t>関連のあるクラス同士</a:t>
            </a:r>
            <a:r>
              <a:rPr lang="ja-JP" altLang="en-US" sz="2000" dirty="0" smtClean="0"/>
              <a:t>はリンクでつなぎます。</a:t>
            </a:r>
            <a:endParaRPr lang="en-US" altLang="ja-JP" sz="2000" dirty="0"/>
          </a:p>
        </p:txBody>
      </p:sp>
      <p:cxnSp>
        <p:nvCxnSpPr>
          <p:cNvPr id="9" name="直線矢印コネクタ 8"/>
          <p:cNvCxnSpPr/>
          <p:nvPr/>
        </p:nvCxnSpPr>
        <p:spPr>
          <a:xfrm flipH="1" flipV="1">
            <a:off x="5292080" y="3680693"/>
            <a:ext cx="1747911" cy="63403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6" name="正方形/長方形 15"/>
          <p:cNvSpPr/>
          <p:nvPr/>
        </p:nvSpPr>
        <p:spPr>
          <a:xfrm>
            <a:off x="6691312" y="2360085"/>
            <a:ext cx="1433406"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ja-JP" altLang="en-US" dirty="0" smtClean="0">
                <a:solidFill>
                  <a:srgbClr val="FF0000"/>
                </a:solidFill>
              </a:rPr>
              <a:t>リンク（関連）</a:t>
            </a:r>
            <a:endParaRPr lang="en-US" altLang="ja-JP" dirty="0" smtClean="0">
              <a:solidFill>
                <a:srgbClr val="FF0000"/>
              </a:solidFill>
            </a:endParaRPr>
          </a:p>
        </p:txBody>
      </p:sp>
      <p:cxnSp>
        <p:nvCxnSpPr>
          <p:cNvPr id="13" name="直線矢印コネクタ 12"/>
          <p:cNvCxnSpPr/>
          <p:nvPr/>
        </p:nvCxnSpPr>
        <p:spPr>
          <a:xfrm flipH="1">
            <a:off x="4610100" y="2511171"/>
            <a:ext cx="2016906" cy="18466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3" name="直線矢印コネクタ 22"/>
          <p:cNvCxnSpPr/>
          <p:nvPr/>
        </p:nvCxnSpPr>
        <p:spPr>
          <a:xfrm flipH="1">
            <a:off x="6084168" y="2748414"/>
            <a:ext cx="1430031" cy="104960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1101158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角丸四角形 35"/>
          <p:cNvSpPr/>
          <p:nvPr/>
        </p:nvSpPr>
        <p:spPr>
          <a:xfrm>
            <a:off x="-756592" y="1833207"/>
            <a:ext cx="10701353" cy="4836153"/>
          </a:xfrm>
          <a:prstGeom prst="roundRect">
            <a:avLst>
              <a:gd name="adj" fmla="val 980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3" name="円/楕円 2"/>
          <p:cNvSpPr/>
          <p:nvPr/>
        </p:nvSpPr>
        <p:spPr>
          <a:xfrm>
            <a:off x="2405683" y="2420888"/>
            <a:ext cx="5481053" cy="230063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8198" name="Text Box 8"/>
          <p:cNvSpPr txBox="1">
            <a:spLocks noChangeArrowheads="1"/>
          </p:cNvSpPr>
          <p:nvPr/>
        </p:nvSpPr>
        <p:spPr bwMode="auto">
          <a:xfrm>
            <a:off x="3450071" y="3284983"/>
            <a:ext cx="3392275" cy="461665"/>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dirty="0" smtClean="0"/>
              <a:t>オブジェクトの特性・機能</a:t>
            </a:r>
            <a:endParaRPr lang="ja-JP" altLang="en-US" sz="2400" dirty="0"/>
          </a:p>
        </p:txBody>
      </p:sp>
      <p:sp>
        <p:nvSpPr>
          <p:cNvPr id="8200" name="Text Box 10"/>
          <p:cNvSpPr txBox="1">
            <a:spLocks noChangeArrowheads="1"/>
          </p:cNvSpPr>
          <p:nvPr/>
        </p:nvSpPr>
        <p:spPr bwMode="auto">
          <a:xfrm>
            <a:off x="3527016" y="3856990"/>
            <a:ext cx="3238387" cy="461665"/>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dirty="0" smtClean="0"/>
              <a:t>オブジェクト同士の関連</a:t>
            </a:r>
            <a:endParaRPr lang="ja-JP" altLang="en-US" sz="2400" dirty="0"/>
          </a:p>
        </p:txBody>
      </p:sp>
      <p:sp>
        <p:nvSpPr>
          <p:cNvPr id="8202" name="Text Box 12"/>
          <p:cNvSpPr txBox="1">
            <a:spLocks noChangeArrowheads="1"/>
          </p:cNvSpPr>
          <p:nvPr/>
        </p:nvSpPr>
        <p:spPr bwMode="auto">
          <a:xfrm>
            <a:off x="3834792" y="2708919"/>
            <a:ext cx="2622834" cy="461665"/>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dirty="0" smtClean="0"/>
              <a:t>オブジェクトの抽出</a:t>
            </a:r>
            <a:endParaRPr lang="ja-JP" altLang="en-US" sz="2400" dirty="0"/>
          </a:p>
        </p:txBody>
      </p:sp>
      <p:sp>
        <p:nvSpPr>
          <p:cNvPr id="35" name="コンテンツ プレースホルダー 1"/>
          <p:cNvSpPr>
            <a:spLocks noGrp="1"/>
          </p:cNvSpPr>
          <p:nvPr>
            <p:ph idx="1"/>
          </p:nvPr>
        </p:nvSpPr>
        <p:spPr>
          <a:xfrm>
            <a:off x="899592" y="271818"/>
            <a:ext cx="7659924" cy="1296144"/>
          </a:xfrm>
        </p:spPr>
        <p:txBody>
          <a:bodyPr>
            <a:normAutofit fontScale="92500" lnSpcReduction="20000"/>
          </a:bodyPr>
          <a:lstStyle/>
          <a:p>
            <a:r>
              <a:rPr lang="ja-JP" altLang="en-US" sz="2200" dirty="0"/>
              <a:t>分析</a:t>
            </a:r>
            <a:r>
              <a:rPr lang="ja-JP" altLang="en-US" sz="2200" dirty="0" smtClean="0"/>
              <a:t>をもとに、システムを構成するモデルを設計します。</a:t>
            </a:r>
            <a:endParaRPr lang="en-US" altLang="ja-JP" sz="2200" dirty="0" smtClean="0"/>
          </a:p>
          <a:p>
            <a:r>
              <a:rPr lang="ja-JP" altLang="en-US" sz="2200" dirty="0" smtClean="0"/>
              <a:t>各ステップにおける特性・機能を整理し、オブジェクトとして抽出します。</a:t>
            </a:r>
            <a:endParaRPr lang="en-US" altLang="ja-JP" sz="2200" dirty="0" smtClean="0"/>
          </a:p>
          <a:p>
            <a:r>
              <a:rPr lang="ja-JP" altLang="en-US" sz="2200" dirty="0"/>
              <a:t>オブジェクト</a:t>
            </a:r>
            <a:r>
              <a:rPr lang="ja-JP" altLang="en-US" sz="2200" dirty="0" smtClean="0"/>
              <a:t>同士の関連を整理します。</a:t>
            </a:r>
            <a:endParaRPr lang="en-US" altLang="ja-JP" sz="2200" dirty="0" smtClean="0"/>
          </a:p>
        </p:txBody>
      </p:sp>
      <p:cxnSp>
        <p:nvCxnSpPr>
          <p:cNvPr id="6" name="直線矢印コネクタ 5"/>
          <p:cNvCxnSpPr/>
          <p:nvPr/>
        </p:nvCxnSpPr>
        <p:spPr>
          <a:xfrm flipV="1">
            <a:off x="2336578" y="4175152"/>
            <a:ext cx="324318" cy="28700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44" name="直線矢印コネクタ 43"/>
          <p:cNvCxnSpPr/>
          <p:nvPr/>
        </p:nvCxnSpPr>
        <p:spPr>
          <a:xfrm flipH="1" flipV="1">
            <a:off x="7634454" y="4131018"/>
            <a:ext cx="272669" cy="228745"/>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37" name="Text Box 4"/>
          <p:cNvSpPr txBox="1">
            <a:spLocks noChangeArrowheads="1"/>
          </p:cNvSpPr>
          <p:nvPr/>
        </p:nvSpPr>
        <p:spPr bwMode="auto">
          <a:xfrm>
            <a:off x="3923928" y="2055101"/>
            <a:ext cx="2339102"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sz="2800" dirty="0" smtClean="0"/>
              <a:t>仕組みの設計</a:t>
            </a:r>
            <a:endParaRPr lang="ja-JP" altLang="en-US" sz="2800" dirty="0"/>
          </a:p>
        </p:txBody>
      </p:sp>
      <p:sp>
        <p:nvSpPr>
          <p:cNvPr id="20" name="Text Box 5"/>
          <p:cNvSpPr txBox="1">
            <a:spLocks noChangeArrowheads="1"/>
          </p:cNvSpPr>
          <p:nvPr/>
        </p:nvSpPr>
        <p:spPr bwMode="auto">
          <a:xfrm>
            <a:off x="6981595" y="4400455"/>
            <a:ext cx="1874838" cy="466725"/>
          </a:xfrm>
          <a:prstGeom prst="rect">
            <a:avLst/>
          </a:prstGeom>
          <a:solidFill>
            <a:srgbClr val="FFFF00"/>
          </a:solidFill>
          <a:ln w="9525">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a:solidFill>
                  <a:srgbClr val="FF0066"/>
                </a:solidFill>
              </a:rPr>
              <a:t>分析</a:t>
            </a:r>
            <a:r>
              <a:rPr lang="ja-JP" altLang="en-US" sz="2400"/>
              <a:t>クラス図</a:t>
            </a:r>
          </a:p>
        </p:txBody>
      </p:sp>
      <p:sp>
        <p:nvSpPr>
          <p:cNvPr id="21" name="Text Box 7"/>
          <p:cNvSpPr txBox="1">
            <a:spLocks noChangeArrowheads="1"/>
          </p:cNvSpPr>
          <p:nvPr/>
        </p:nvSpPr>
        <p:spPr bwMode="auto">
          <a:xfrm>
            <a:off x="1181113" y="4488159"/>
            <a:ext cx="1998662" cy="466725"/>
          </a:xfrm>
          <a:prstGeom prst="rect">
            <a:avLst/>
          </a:prstGeom>
          <a:solidFill>
            <a:srgbClr val="FFFF00"/>
          </a:solidFill>
          <a:ln w="9525">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dirty="0"/>
              <a:t>オブジェクト図</a:t>
            </a:r>
          </a:p>
        </p:txBody>
      </p:sp>
      <p:pic>
        <p:nvPicPr>
          <p:cNvPr id="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369" y="5013176"/>
            <a:ext cx="2198523" cy="757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2320" y="4902622"/>
            <a:ext cx="1231527" cy="1169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左右矢印 17"/>
          <p:cNvSpPr/>
          <p:nvPr/>
        </p:nvSpPr>
        <p:spPr>
          <a:xfrm>
            <a:off x="107504" y="2116377"/>
            <a:ext cx="3723720" cy="418994"/>
          </a:xfrm>
          <a:prstGeom prst="lef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19" name="左右矢印 18"/>
          <p:cNvSpPr/>
          <p:nvPr/>
        </p:nvSpPr>
        <p:spPr>
          <a:xfrm>
            <a:off x="6443574" y="2154526"/>
            <a:ext cx="2667731" cy="418994"/>
          </a:xfrm>
          <a:prstGeom prst="lef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8057032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タイトル 1"/>
          <p:cNvSpPr>
            <a:spLocks noGrp="1"/>
          </p:cNvSpPr>
          <p:nvPr>
            <p:ph type="title"/>
          </p:nvPr>
        </p:nvSpPr>
        <p:spPr/>
        <p:txBody>
          <a:bodyPr>
            <a:normAutofit/>
          </a:bodyPr>
          <a:lstStyle/>
          <a:p>
            <a:r>
              <a:rPr lang="ja-JP" altLang="en-US" dirty="0" smtClean="0"/>
              <a:t>関連の特性や種類</a:t>
            </a:r>
          </a:p>
        </p:txBody>
      </p:sp>
      <p:sp>
        <p:nvSpPr>
          <p:cNvPr id="6" name="テキスト ボックス 5"/>
          <p:cNvSpPr txBox="1"/>
          <p:nvPr/>
        </p:nvSpPr>
        <p:spPr>
          <a:xfrm>
            <a:off x="1331640" y="2131850"/>
            <a:ext cx="6555000" cy="1015663"/>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000" dirty="0" smtClean="0">
                <a:solidFill>
                  <a:srgbClr val="FF0000"/>
                </a:solidFill>
              </a:rPr>
              <a:t>誘導可能性</a:t>
            </a:r>
            <a:r>
              <a:rPr kumimoji="1" lang="ja-JP" altLang="en-US" sz="2000" dirty="0" smtClean="0"/>
              <a:t>・・・情報を知るクラスと知られるクラスがある</a:t>
            </a:r>
            <a:endParaRPr kumimoji="1" lang="en-US" altLang="ja-JP" sz="2000" dirty="0" smtClean="0"/>
          </a:p>
          <a:p>
            <a:pPr marL="342900" indent="-342900">
              <a:buFont typeface="Arial" panose="020B0604020202020204" pitchFamily="34" charset="0"/>
              <a:buChar char="•"/>
            </a:pPr>
            <a:endParaRPr kumimoji="1" lang="en-US" altLang="ja-JP" sz="2000" dirty="0" smtClean="0"/>
          </a:p>
          <a:p>
            <a:pPr marL="342900" indent="-342900">
              <a:buFont typeface="Arial" panose="020B0604020202020204" pitchFamily="34" charset="0"/>
              <a:buChar char="•"/>
            </a:pPr>
            <a:r>
              <a:rPr lang="ja-JP" altLang="en-US" sz="2000" dirty="0" smtClean="0">
                <a:solidFill>
                  <a:srgbClr val="FF0000"/>
                </a:solidFill>
              </a:rPr>
              <a:t>多重度</a:t>
            </a:r>
            <a:r>
              <a:rPr lang="ja-JP" altLang="en-US" sz="2000" dirty="0" smtClean="0"/>
              <a:t>・・・関連に数量的な関係がある</a:t>
            </a:r>
            <a:endParaRPr kumimoji="1" lang="ja-JP" altLang="en-US" sz="2000" dirty="0"/>
          </a:p>
        </p:txBody>
      </p:sp>
      <p:sp>
        <p:nvSpPr>
          <p:cNvPr id="7" name="正方形/長方形 6"/>
          <p:cNvSpPr/>
          <p:nvPr/>
        </p:nvSpPr>
        <p:spPr>
          <a:xfrm>
            <a:off x="1331640" y="4365104"/>
            <a:ext cx="7560840" cy="1938992"/>
          </a:xfrm>
          <a:prstGeom prst="rect">
            <a:avLst/>
          </a:prstGeom>
        </p:spPr>
        <p:txBody>
          <a:bodyPr wrap="square">
            <a:spAutoFit/>
          </a:bodyPr>
          <a:lstStyle/>
          <a:p>
            <a:pPr marL="342900" indent="-342900">
              <a:buFont typeface="Arial" panose="020B0604020202020204" pitchFamily="34" charset="0"/>
              <a:buChar char="•"/>
            </a:pPr>
            <a:r>
              <a:rPr lang="ja-JP" altLang="en-US" sz="2000" dirty="0">
                <a:solidFill>
                  <a:srgbClr val="FF0000"/>
                </a:solidFill>
              </a:rPr>
              <a:t>集約</a:t>
            </a:r>
            <a:r>
              <a:rPr lang="ja-JP" altLang="en-US" sz="2000" dirty="0"/>
              <a:t>・・・あるクラスが、あるクラスを要素としている</a:t>
            </a:r>
          </a:p>
          <a:p>
            <a:pPr marL="342900" indent="-342900">
              <a:buFont typeface="Arial" panose="020B0604020202020204" pitchFamily="34" charset="0"/>
              <a:buChar char="•"/>
            </a:pPr>
            <a:r>
              <a:rPr lang="ja-JP" altLang="en-US" sz="2000" dirty="0">
                <a:solidFill>
                  <a:srgbClr val="FF0000"/>
                </a:solidFill>
              </a:rPr>
              <a:t>合成</a:t>
            </a:r>
            <a:r>
              <a:rPr lang="ja-JP" altLang="en-US" sz="2000" dirty="0"/>
              <a:t>・・・集約の関連に加えて、生存関係がある</a:t>
            </a:r>
          </a:p>
          <a:p>
            <a:pPr marL="342900" indent="-342900">
              <a:buFont typeface="Arial" panose="020B0604020202020204" pitchFamily="34" charset="0"/>
              <a:buChar char="•"/>
            </a:pPr>
            <a:r>
              <a:rPr lang="ja-JP" altLang="en-US" sz="2000" dirty="0">
                <a:solidFill>
                  <a:srgbClr val="FF0000"/>
                </a:solidFill>
              </a:rPr>
              <a:t>汎化</a:t>
            </a:r>
            <a:r>
              <a:rPr lang="ja-JP" altLang="en-US" sz="2000" dirty="0"/>
              <a:t>・・・あるクラスが、あるクラスを一般化したものである</a:t>
            </a:r>
          </a:p>
          <a:p>
            <a:pPr marL="342900" indent="-342900">
              <a:buFont typeface="Arial" panose="020B0604020202020204" pitchFamily="34" charset="0"/>
              <a:buChar char="•"/>
            </a:pPr>
            <a:r>
              <a:rPr lang="ja-JP" altLang="en-US" sz="2000" dirty="0">
                <a:solidFill>
                  <a:srgbClr val="FF0000"/>
                </a:solidFill>
              </a:rPr>
              <a:t>依存</a:t>
            </a:r>
            <a:r>
              <a:rPr lang="ja-JP" altLang="en-US" sz="2000" dirty="0"/>
              <a:t>・・・別のクラスのオブジェクトを、関数の引数、戻り値、関数内部で使用する（</a:t>
            </a:r>
            <a:r>
              <a:rPr lang="ja-JP" altLang="en-US" sz="2000" dirty="0" smtClean="0"/>
              <a:t>後日説明します）</a:t>
            </a:r>
            <a:endParaRPr lang="ja-JP" altLang="en-US" sz="2000" dirty="0"/>
          </a:p>
          <a:p>
            <a:pPr marL="342900" indent="-342900">
              <a:buFont typeface="Arial" panose="020B0604020202020204" pitchFamily="34" charset="0"/>
              <a:buChar char="•"/>
            </a:pPr>
            <a:r>
              <a:rPr lang="ja-JP" altLang="en-US" sz="2000" dirty="0">
                <a:solidFill>
                  <a:srgbClr val="FF0000"/>
                </a:solidFill>
              </a:rPr>
              <a:t>実装</a:t>
            </a:r>
            <a:r>
              <a:rPr lang="ja-JP" altLang="en-US" sz="2000" dirty="0"/>
              <a:t>・・・インタフェースの機能を実装する。（</a:t>
            </a:r>
            <a:r>
              <a:rPr lang="ja-JP" altLang="en-US" sz="2000" dirty="0" smtClean="0"/>
              <a:t>後日説明します）</a:t>
            </a:r>
            <a:endParaRPr lang="ja-JP" altLang="en-US" sz="2000" dirty="0"/>
          </a:p>
        </p:txBody>
      </p:sp>
      <p:sp>
        <p:nvSpPr>
          <p:cNvPr id="8" name="正方形/長方形 7"/>
          <p:cNvSpPr/>
          <p:nvPr/>
        </p:nvSpPr>
        <p:spPr>
          <a:xfrm>
            <a:off x="509466" y="3879176"/>
            <a:ext cx="8125068" cy="400110"/>
          </a:xfrm>
          <a:prstGeom prst="rect">
            <a:avLst/>
          </a:prstGeom>
        </p:spPr>
        <p:txBody>
          <a:bodyPr wrap="square">
            <a:spAutoFit/>
          </a:bodyPr>
          <a:lstStyle/>
          <a:p>
            <a:pPr>
              <a:defRPr/>
            </a:pPr>
            <a:r>
              <a:rPr lang="ja-JP" altLang="en-US" sz="2000" dirty="0" smtClean="0"/>
              <a:t>多用される関連には、特別に以下</a:t>
            </a:r>
            <a:r>
              <a:rPr lang="ja-JP" altLang="en-US" sz="2000" dirty="0"/>
              <a:t>のよう</a:t>
            </a:r>
            <a:r>
              <a:rPr lang="ja-JP" altLang="en-US" sz="2000" dirty="0" smtClean="0"/>
              <a:t>な名前がついています。</a:t>
            </a:r>
            <a:endParaRPr lang="en-US" altLang="ja-JP" sz="2000" dirty="0"/>
          </a:p>
        </p:txBody>
      </p:sp>
      <p:sp>
        <p:nvSpPr>
          <p:cNvPr id="10" name="正方形/長方形 9"/>
          <p:cNvSpPr/>
          <p:nvPr/>
        </p:nvSpPr>
        <p:spPr>
          <a:xfrm>
            <a:off x="605045" y="1435555"/>
            <a:ext cx="8166168" cy="707886"/>
          </a:xfrm>
          <a:prstGeom prst="rect">
            <a:avLst/>
          </a:prstGeom>
        </p:spPr>
        <p:txBody>
          <a:bodyPr wrap="square">
            <a:spAutoFit/>
          </a:bodyPr>
          <a:lstStyle/>
          <a:p>
            <a:r>
              <a:rPr lang="ja-JP" altLang="en-US" sz="2000" dirty="0"/>
              <a:t>クラス同士の関連には、関連の方向性と数量に関して、次のような種類があります。</a:t>
            </a:r>
          </a:p>
        </p:txBody>
      </p:sp>
      <p:sp>
        <p:nvSpPr>
          <p:cNvPr id="11" name="正方形/長方形 10"/>
          <p:cNvSpPr/>
          <p:nvPr/>
        </p:nvSpPr>
        <p:spPr>
          <a:xfrm>
            <a:off x="5710760" y="2409642"/>
            <a:ext cx="3060453" cy="369332"/>
          </a:xfrm>
          <a:prstGeom prst="rect">
            <a:avLst/>
          </a:prstGeom>
        </p:spPr>
        <p:txBody>
          <a:bodyPr wrap="none">
            <a:spAutoFit/>
          </a:bodyPr>
          <a:lstStyle/>
          <a:p>
            <a:r>
              <a:rPr lang="ja-JP" altLang="en-US" dirty="0">
                <a:solidFill>
                  <a:srgbClr val="0070C0"/>
                </a:solidFill>
              </a:rPr>
              <a:t>簡単にいえば、矢印の方向！</a:t>
            </a:r>
            <a:endParaRPr lang="en-US" altLang="ja-JP" dirty="0">
              <a:solidFill>
                <a:srgbClr val="0070C0"/>
              </a:solidFill>
            </a:endParaRPr>
          </a:p>
        </p:txBody>
      </p:sp>
      <p:sp>
        <p:nvSpPr>
          <p:cNvPr id="13" name="正方形/長方形 12"/>
          <p:cNvSpPr/>
          <p:nvPr/>
        </p:nvSpPr>
        <p:spPr>
          <a:xfrm>
            <a:off x="5715107" y="3040608"/>
            <a:ext cx="2794355" cy="369332"/>
          </a:xfrm>
          <a:prstGeom prst="rect">
            <a:avLst/>
          </a:prstGeom>
        </p:spPr>
        <p:txBody>
          <a:bodyPr wrap="none">
            <a:spAutoFit/>
          </a:bodyPr>
          <a:lstStyle/>
          <a:p>
            <a:r>
              <a:rPr lang="ja-JP" altLang="en-US" dirty="0" smtClean="0">
                <a:solidFill>
                  <a:srgbClr val="0070C0"/>
                </a:solidFill>
              </a:rPr>
              <a:t>テーブルには椅子が４つ！</a:t>
            </a:r>
            <a:endParaRPr lang="en-US" altLang="ja-JP" dirty="0">
              <a:solidFill>
                <a:srgbClr val="0070C0"/>
              </a:solidFill>
            </a:endParaRPr>
          </a:p>
        </p:txBody>
      </p:sp>
      <p:sp>
        <p:nvSpPr>
          <p:cNvPr id="14" name="正方形/長方形 13"/>
          <p:cNvSpPr/>
          <p:nvPr/>
        </p:nvSpPr>
        <p:spPr>
          <a:xfrm>
            <a:off x="1331640" y="2131850"/>
            <a:ext cx="7439573" cy="1513174"/>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16" name="正方形/長方形 15"/>
          <p:cNvSpPr/>
          <p:nvPr/>
        </p:nvSpPr>
        <p:spPr>
          <a:xfrm>
            <a:off x="1307687" y="4365104"/>
            <a:ext cx="7439573" cy="2024810"/>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61844891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タイトル 1"/>
          <p:cNvSpPr>
            <a:spLocks noGrp="1"/>
          </p:cNvSpPr>
          <p:nvPr>
            <p:ph type="title"/>
          </p:nvPr>
        </p:nvSpPr>
        <p:spPr/>
        <p:txBody>
          <a:bodyPr/>
          <a:lstStyle/>
          <a:p>
            <a:r>
              <a:rPr lang="ja-JP" altLang="en-US" dirty="0" smtClean="0"/>
              <a:t>誘導可能性</a:t>
            </a:r>
          </a:p>
        </p:txBody>
      </p:sp>
      <p:pic>
        <p:nvPicPr>
          <p:cNvPr id="440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6491" y="2492896"/>
            <a:ext cx="4204864" cy="2944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テキスト ボックス 4"/>
          <p:cNvSpPr txBox="1"/>
          <p:nvPr/>
        </p:nvSpPr>
        <p:spPr>
          <a:xfrm>
            <a:off x="655468" y="5437099"/>
            <a:ext cx="7416824" cy="120032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defRPr/>
            </a:pPr>
            <a:r>
              <a:rPr lang="ja-JP" altLang="en-US" dirty="0">
                <a:ea typeface="ＭＳ Ｐゴシック" pitchFamily="50" charset="-128"/>
              </a:rPr>
              <a:t>矢印のない関係があったとき、次の２つの可能性が</a:t>
            </a:r>
            <a:r>
              <a:rPr lang="ja-JP" altLang="en-US" dirty="0" smtClean="0">
                <a:ea typeface="ＭＳ Ｐゴシック" pitchFamily="50" charset="-128"/>
              </a:rPr>
              <a:t>あります。</a:t>
            </a:r>
            <a:endParaRPr lang="en-US" altLang="ja-JP" dirty="0">
              <a:ea typeface="ＭＳ Ｐゴシック" pitchFamily="50" charset="-128"/>
            </a:endParaRPr>
          </a:p>
          <a:p>
            <a:pPr marL="342900" indent="-342900">
              <a:buFont typeface="Arial" pitchFamily="34" charset="0"/>
              <a:buChar char="•"/>
              <a:defRPr/>
            </a:pPr>
            <a:r>
              <a:rPr lang="ja-JP" altLang="en-US" dirty="0">
                <a:ea typeface="ＭＳ Ｐゴシック" pitchFamily="50" charset="-128"/>
              </a:rPr>
              <a:t>まだ詳細が分からない・・・「</a:t>
            </a:r>
            <a:r>
              <a:rPr lang="ja-JP" altLang="en-US" dirty="0">
                <a:solidFill>
                  <a:srgbClr val="FF0000"/>
                </a:solidFill>
                <a:ea typeface="ＭＳ Ｐゴシック" pitchFamily="50" charset="-128"/>
              </a:rPr>
              <a:t>誘導可能性未定</a:t>
            </a:r>
            <a:r>
              <a:rPr lang="ja-JP" altLang="en-US" dirty="0">
                <a:ea typeface="ＭＳ Ｐゴシック" pitchFamily="50" charset="-128"/>
              </a:rPr>
              <a:t>」と</a:t>
            </a:r>
            <a:r>
              <a:rPr lang="ja-JP" altLang="en-US" dirty="0" smtClean="0">
                <a:ea typeface="ＭＳ Ｐゴシック" pitchFamily="50" charset="-128"/>
              </a:rPr>
              <a:t>いいます。</a:t>
            </a:r>
            <a:endParaRPr lang="ja-JP" altLang="en-US" dirty="0">
              <a:ea typeface="ＭＳ Ｐゴシック" pitchFamily="50" charset="-128"/>
            </a:endParaRPr>
          </a:p>
          <a:p>
            <a:pPr marL="342900" indent="-342900">
              <a:buFont typeface="Arial" pitchFamily="34" charset="0"/>
              <a:buChar char="•"/>
              <a:defRPr/>
            </a:pPr>
            <a:r>
              <a:rPr lang="ja-JP" altLang="en-US" dirty="0">
                <a:ea typeface="ＭＳ Ｐゴシック" pitchFamily="50" charset="-128"/>
              </a:rPr>
              <a:t>各クラスが</a:t>
            </a:r>
            <a:r>
              <a:rPr lang="ja-JP" altLang="en-US" dirty="0">
                <a:solidFill>
                  <a:srgbClr val="FF0000"/>
                </a:solidFill>
                <a:ea typeface="ＭＳ Ｐゴシック" pitchFamily="50" charset="-128"/>
              </a:rPr>
              <a:t>相互に</a:t>
            </a:r>
            <a:r>
              <a:rPr lang="ja-JP" altLang="en-US" dirty="0" smtClean="0">
                <a:solidFill>
                  <a:srgbClr val="FF0000"/>
                </a:solidFill>
                <a:ea typeface="ＭＳ Ｐゴシック" pitchFamily="50" charset="-128"/>
              </a:rPr>
              <a:t>相手の情報を</a:t>
            </a:r>
            <a:r>
              <a:rPr lang="ja-JP" altLang="en-US" dirty="0">
                <a:solidFill>
                  <a:srgbClr val="FF0000"/>
                </a:solidFill>
                <a:ea typeface="ＭＳ Ｐゴシック" pitchFamily="50" charset="-128"/>
              </a:rPr>
              <a:t>持っている</a:t>
            </a:r>
            <a:r>
              <a:rPr lang="ja-JP" altLang="en-US" dirty="0">
                <a:ea typeface="ＭＳ Ｐゴシック" pitchFamily="50" charset="-128"/>
              </a:rPr>
              <a:t>か、</a:t>
            </a:r>
            <a:r>
              <a:rPr lang="ja-JP" altLang="en-US" dirty="0">
                <a:solidFill>
                  <a:srgbClr val="FF0000"/>
                </a:solidFill>
                <a:ea typeface="ＭＳ Ｐゴシック" pitchFamily="50" charset="-128"/>
              </a:rPr>
              <a:t>相互</a:t>
            </a:r>
            <a:r>
              <a:rPr lang="ja-JP" altLang="en-US" dirty="0" smtClean="0">
                <a:solidFill>
                  <a:srgbClr val="FF0000"/>
                </a:solidFill>
                <a:ea typeface="ＭＳ Ｐゴシック" pitchFamily="50" charset="-128"/>
              </a:rPr>
              <a:t>に情報を送受信</a:t>
            </a:r>
            <a:r>
              <a:rPr lang="ja-JP" altLang="en-US" dirty="0">
                <a:solidFill>
                  <a:srgbClr val="FF0000"/>
                </a:solidFill>
                <a:ea typeface="ＭＳ Ｐゴシック" pitchFamily="50" charset="-128"/>
              </a:rPr>
              <a:t>する。　</a:t>
            </a:r>
            <a:endParaRPr lang="en-US" altLang="ja-JP" dirty="0">
              <a:solidFill>
                <a:srgbClr val="FF0000"/>
              </a:solidFill>
              <a:ea typeface="ＭＳ Ｐゴシック" pitchFamily="50" charset="-128"/>
            </a:endParaRPr>
          </a:p>
          <a:p>
            <a:pPr marL="800100" lvl="1" indent="-342900">
              <a:buFont typeface="Wingdings" pitchFamily="2" charset="2"/>
              <a:buChar char="Ø"/>
              <a:defRPr/>
            </a:pPr>
            <a:r>
              <a:rPr lang="ja-JP" altLang="en-US" dirty="0">
                <a:ea typeface="ＭＳ Ｐゴシック" pitchFamily="50" charset="-128"/>
              </a:rPr>
              <a:t>この場合は、通常、両側に矢印を書き込みます。</a:t>
            </a:r>
            <a:endParaRPr lang="en-US" altLang="ja-JP" dirty="0">
              <a:ea typeface="ＭＳ Ｐゴシック" pitchFamily="50" charset="-128"/>
            </a:endParaRPr>
          </a:p>
        </p:txBody>
      </p:sp>
      <p:sp>
        <p:nvSpPr>
          <p:cNvPr id="44035" name="Text Box 5"/>
          <p:cNvSpPr txBox="1">
            <a:spLocks noChangeArrowheads="1"/>
          </p:cNvSpPr>
          <p:nvPr/>
        </p:nvSpPr>
        <p:spPr bwMode="auto">
          <a:xfrm>
            <a:off x="1163054" y="1195117"/>
            <a:ext cx="6817892" cy="400110"/>
          </a:xfrm>
          <a:prstGeom prst="rect">
            <a:avLst/>
          </a:prstGeom>
          <a:ln>
            <a:noFill/>
          </a:ln>
          <a:extLst/>
        </p:spPr>
        <p:style>
          <a:lnRef idx="2">
            <a:schemeClr val="dk1"/>
          </a:lnRef>
          <a:fillRef idx="1">
            <a:schemeClr val="lt1"/>
          </a:fillRef>
          <a:effectRef idx="0">
            <a:schemeClr val="dk1"/>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sz="2000" dirty="0" smtClean="0"/>
              <a:t>クラスの関連に</a:t>
            </a:r>
            <a:r>
              <a:rPr lang="ja-JP" altLang="en-US" sz="2000" dirty="0"/>
              <a:t>方向性がある</a:t>
            </a:r>
            <a:r>
              <a:rPr lang="ja-JP" altLang="en-US" sz="2000" dirty="0" smtClean="0"/>
              <a:t>ことを「誘導可能性」といいます。</a:t>
            </a:r>
            <a:endParaRPr lang="en-US" altLang="ja-JP" sz="2000" dirty="0" smtClean="0"/>
          </a:p>
        </p:txBody>
      </p:sp>
      <p:cxnSp>
        <p:nvCxnSpPr>
          <p:cNvPr id="3" name="直線矢印コネクタ 2"/>
          <p:cNvCxnSpPr/>
          <p:nvPr/>
        </p:nvCxnSpPr>
        <p:spPr>
          <a:xfrm flipH="1" flipV="1">
            <a:off x="6012160" y="3573017"/>
            <a:ext cx="1512168" cy="1864082"/>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8" name="正方形/長方形 7"/>
          <p:cNvSpPr/>
          <p:nvPr/>
        </p:nvSpPr>
        <p:spPr>
          <a:xfrm>
            <a:off x="357748" y="1772816"/>
            <a:ext cx="8390716" cy="707886"/>
          </a:xfrm>
          <a:prstGeom prst="rect">
            <a:avLst/>
          </a:prstGeom>
        </p:spPr>
        <p:txBody>
          <a:bodyPr wrap="square">
            <a:spAutoFit/>
          </a:bodyPr>
          <a:lstStyle/>
          <a:p>
            <a:r>
              <a:rPr lang="ja-JP" altLang="en-US" sz="2000" dirty="0"/>
              <a:t>矢印の元は、矢印の先のクラスについて、</a:t>
            </a:r>
            <a:r>
              <a:rPr lang="ja-JP" altLang="en-US" sz="2000" dirty="0">
                <a:solidFill>
                  <a:srgbClr val="FF0000"/>
                </a:solidFill>
              </a:rPr>
              <a:t>何か知っていたり、利用したりする</a:t>
            </a:r>
            <a:r>
              <a:rPr lang="ja-JP" altLang="en-US" sz="2000" dirty="0"/>
              <a:t>。</a:t>
            </a:r>
            <a:endParaRPr lang="en-US" altLang="ja-JP" sz="2000" dirty="0"/>
          </a:p>
          <a:p>
            <a:r>
              <a:rPr lang="ja-JP" altLang="en-US" sz="2000" dirty="0">
                <a:solidFill>
                  <a:srgbClr val="FF0000"/>
                </a:solidFill>
              </a:rPr>
              <a:t>単方向だけでなく、双方向で</a:t>
            </a:r>
            <a:r>
              <a:rPr lang="ja-JP" altLang="en-US" sz="2000" dirty="0"/>
              <a:t>知っている</a:t>
            </a:r>
            <a:r>
              <a:rPr lang="en-US" altLang="ja-JP" sz="2000" dirty="0"/>
              <a:t>/</a:t>
            </a:r>
            <a:r>
              <a:rPr lang="ja-JP" altLang="en-US" sz="2000" dirty="0"/>
              <a:t>利用する場合もある。</a:t>
            </a:r>
            <a:endParaRPr lang="en-US" altLang="ja-JP" sz="2000" dirty="0"/>
          </a:p>
        </p:txBody>
      </p:sp>
    </p:spTree>
    <p:extLst>
      <p:ext uri="{BB962C8B-B14F-4D97-AF65-F5344CB8AC3E}">
        <p14:creationId xmlns:p14="http://schemas.microsoft.com/office/powerpoint/2010/main" val="88558276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ja-JP" altLang="en-US" dirty="0" smtClean="0"/>
              <a:t>多重度</a:t>
            </a:r>
          </a:p>
        </p:txBody>
      </p:sp>
      <p:sp>
        <p:nvSpPr>
          <p:cNvPr id="45059" name="Text Box 4"/>
          <p:cNvSpPr txBox="1">
            <a:spLocks noChangeArrowheads="1"/>
          </p:cNvSpPr>
          <p:nvPr/>
        </p:nvSpPr>
        <p:spPr bwMode="auto">
          <a:xfrm>
            <a:off x="1276172" y="1306756"/>
            <a:ext cx="6409127" cy="400110"/>
          </a:xfrm>
          <a:prstGeom prst="rect">
            <a:avLst/>
          </a:prstGeom>
          <a:ln>
            <a:noFill/>
          </a:ln>
          <a:extLst/>
        </p:spPr>
        <p:style>
          <a:lnRef idx="2">
            <a:schemeClr val="dk1"/>
          </a:lnRef>
          <a:fillRef idx="1">
            <a:schemeClr val="lt1"/>
          </a:fillRef>
          <a:effectRef idx="0">
            <a:schemeClr val="dk1"/>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sz="2000" dirty="0"/>
              <a:t>関連するクラス間の数量的な関係</a:t>
            </a:r>
            <a:r>
              <a:rPr lang="ja-JP" altLang="en-US" sz="2000" dirty="0" smtClean="0"/>
              <a:t>を「多重度」といいます。</a:t>
            </a:r>
            <a:endParaRPr lang="ja-JP" altLang="en-US" sz="2000" dirty="0"/>
          </a:p>
        </p:txBody>
      </p:sp>
      <p:pic>
        <p:nvPicPr>
          <p:cNvPr id="45060" name="Picture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209800"/>
            <a:ext cx="5638800"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061" name="Text Box 30"/>
          <p:cNvSpPr txBox="1">
            <a:spLocks noChangeArrowheads="1"/>
          </p:cNvSpPr>
          <p:nvPr/>
        </p:nvSpPr>
        <p:spPr bwMode="auto">
          <a:xfrm>
            <a:off x="5832475" y="3963098"/>
            <a:ext cx="80021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en-US" altLang="ja-JP" sz="1800" dirty="0">
                <a:solidFill>
                  <a:srgbClr val="FF0000"/>
                </a:solidFill>
              </a:rPr>
              <a:t>(</a:t>
            </a:r>
            <a:r>
              <a:rPr lang="ja-JP" altLang="en-US" sz="1800" dirty="0">
                <a:solidFill>
                  <a:srgbClr val="FF0000"/>
                </a:solidFill>
              </a:rPr>
              <a:t>複数</a:t>
            </a:r>
            <a:r>
              <a:rPr lang="en-US" altLang="ja-JP" sz="1800" dirty="0">
                <a:solidFill>
                  <a:srgbClr val="FF0000"/>
                </a:solidFill>
              </a:rPr>
              <a:t>)</a:t>
            </a:r>
          </a:p>
        </p:txBody>
      </p:sp>
      <p:sp>
        <p:nvSpPr>
          <p:cNvPr id="45062" name="Text Box 29"/>
          <p:cNvSpPr txBox="1">
            <a:spLocks noChangeArrowheads="1"/>
          </p:cNvSpPr>
          <p:nvPr/>
        </p:nvSpPr>
        <p:spPr bwMode="auto">
          <a:xfrm>
            <a:off x="5832475" y="5715000"/>
            <a:ext cx="17620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en-US" altLang="ja-JP" sz="1800">
                <a:solidFill>
                  <a:srgbClr val="FF0000"/>
                </a:solidFill>
              </a:rPr>
              <a:t>(0</a:t>
            </a:r>
            <a:r>
              <a:rPr lang="ja-JP" altLang="en-US" sz="1800">
                <a:solidFill>
                  <a:srgbClr val="FF0000"/>
                </a:solidFill>
              </a:rPr>
              <a:t>個ないし複数</a:t>
            </a:r>
            <a:r>
              <a:rPr lang="en-US" altLang="ja-JP" sz="1800">
                <a:solidFill>
                  <a:srgbClr val="FF0000"/>
                </a:solidFill>
              </a:rPr>
              <a:t>)</a:t>
            </a:r>
          </a:p>
        </p:txBody>
      </p:sp>
      <p:sp>
        <p:nvSpPr>
          <p:cNvPr id="2" name="円/楕円 1"/>
          <p:cNvSpPr/>
          <p:nvPr/>
        </p:nvSpPr>
        <p:spPr>
          <a:xfrm>
            <a:off x="5715000" y="5181600"/>
            <a:ext cx="533400" cy="381000"/>
          </a:xfrm>
          <a:prstGeom prst="ellipse">
            <a:avLst/>
          </a:prstGeom>
          <a:no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3" name="円/楕円 22"/>
          <p:cNvSpPr/>
          <p:nvPr/>
        </p:nvSpPr>
        <p:spPr>
          <a:xfrm>
            <a:off x="5448300" y="4724400"/>
            <a:ext cx="533400" cy="381000"/>
          </a:xfrm>
          <a:prstGeom prst="ellipse">
            <a:avLst/>
          </a:prstGeom>
          <a:no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3" name="正方形/長方形 2"/>
          <p:cNvSpPr/>
          <p:nvPr/>
        </p:nvSpPr>
        <p:spPr>
          <a:xfrm>
            <a:off x="376280" y="1886634"/>
            <a:ext cx="8208912" cy="400110"/>
          </a:xfrm>
          <a:prstGeom prst="rect">
            <a:avLst/>
          </a:prstGeom>
        </p:spPr>
        <p:txBody>
          <a:bodyPr wrap="square">
            <a:spAutoFit/>
          </a:bodyPr>
          <a:lstStyle/>
          <a:p>
            <a:r>
              <a:rPr lang="ja-JP" altLang="en-US" sz="2000" dirty="0"/>
              <a:t>数量を示すことでクラスの性質を説明できる場合に</a:t>
            </a:r>
            <a:r>
              <a:rPr lang="ja-JP" altLang="en-US" sz="2000" dirty="0" smtClean="0"/>
              <a:t>、</a:t>
            </a:r>
            <a:r>
              <a:rPr lang="ja-JP" altLang="en-US" sz="2000" dirty="0"/>
              <a:t>リンク</a:t>
            </a:r>
            <a:r>
              <a:rPr lang="ja-JP" altLang="en-US" sz="2000" dirty="0" smtClean="0"/>
              <a:t>に書き込みます。</a:t>
            </a:r>
            <a:endParaRPr lang="ja-JP" altLang="en-US" sz="2000" dirty="0"/>
          </a:p>
        </p:txBody>
      </p:sp>
    </p:spTree>
    <p:extLst>
      <p:ext uri="{BB962C8B-B14F-4D97-AF65-F5344CB8AC3E}">
        <p14:creationId xmlns:p14="http://schemas.microsoft.com/office/powerpoint/2010/main" val="322864778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関連の記号</a:t>
            </a:r>
            <a:endParaRPr kumimoji="1" lang="ja-JP" altLang="en-US" dirty="0"/>
          </a:p>
        </p:txBody>
      </p:sp>
      <p:graphicFrame>
        <p:nvGraphicFramePr>
          <p:cNvPr id="4" name="コンテンツ プレースホルダ 3"/>
          <p:cNvGraphicFramePr>
            <a:graphicFrameLocks noGrp="1"/>
          </p:cNvGraphicFramePr>
          <p:nvPr>
            <p:ph idx="1"/>
            <p:extLst>
              <p:ext uri="{D42A27DB-BD31-4B8C-83A1-F6EECF244321}">
                <p14:modId xmlns:p14="http://schemas.microsoft.com/office/powerpoint/2010/main" val="2312385830"/>
              </p:ext>
            </p:extLst>
          </p:nvPr>
        </p:nvGraphicFramePr>
        <p:xfrm>
          <a:off x="35497" y="2132856"/>
          <a:ext cx="9076606" cy="4264709"/>
        </p:xfrm>
        <a:graphic>
          <a:graphicData uri="http://schemas.openxmlformats.org/drawingml/2006/table">
            <a:tbl>
              <a:tblPr firstRow="1" bandRow="1">
                <a:tableStyleId>{5C22544A-7EE6-4342-B048-85BDC9FD1C3A}</a:tableStyleId>
              </a:tblPr>
              <a:tblGrid>
                <a:gridCol w="2880319">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458626">
                  <a:extLst>
                    <a:ext uri="{9D8B030D-6E8A-4147-A177-3AD203B41FA5}">
                      <a16:colId xmlns:a16="http://schemas.microsoft.com/office/drawing/2014/main" val="20002"/>
                    </a:ext>
                  </a:extLst>
                </a:gridCol>
                <a:gridCol w="1756763">
                  <a:extLst>
                    <a:ext uri="{9D8B030D-6E8A-4147-A177-3AD203B41FA5}">
                      <a16:colId xmlns:a16="http://schemas.microsoft.com/office/drawing/2014/main" val="20003"/>
                    </a:ext>
                  </a:extLst>
                </a:gridCol>
                <a:gridCol w="1756762">
                  <a:extLst>
                    <a:ext uri="{9D8B030D-6E8A-4147-A177-3AD203B41FA5}">
                      <a16:colId xmlns:a16="http://schemas.microsoft.com/office/drawing/2014/main" val="20004"/>
                    </a:ext>
                  </a:extLst>
                </a:gridCol>
              </a:tblGrid>
              <a:tr h="434338">
                <a:tc>
                  <a:txBody>
                    <a:bodyPr/>
                    <a:lstStyle/>
                    <a:p>
                      <a:pPr algn="ctr"/>
                      <a:r>
                        <a:rPr kumimoji="1" lang="ja-JP" altLang="en-US" sz="2400" dirty="0" smtClean="0">
                          <a:solidFill>
                            <a:schemeClr val="accent4">
                              <a:lumMod val="10000"/>
                            </a:schemeClr>
                          </a:solidFill>
                        </a:rPr>
                        <a:t>種類</a:t>
                      </a:r>
                      <a:endParaRPr kumimoji="1" lang="ja-JP" altLang="en-US" sz="2400" dirty="0">
                        <a:solidFill>
                          <a:schemeClr val="accent4">
                            <a:lumMod val="10000"/>
                          </a:schemeClr>
                        </a:solidFill>
                      </a:endParaRPr>
                    </a:p>
                  </a:txBody>
                  <a:tcPr>
                    <a:lnL w="12700" cap="flat" cmpd="sng" algn="ctr">
                      <a:solidFill>
                        <a:schemeClr val="accent4">
                          <a:lumMod val="10000"/>
                        </a:schemeClr>
                      </a:solidFill>
                      <a:prstDash val="solid"/>
                      <a:round/>
                      <a:headEnd type="none" w="med" len="med"/>
                      <a:tailEnd type="none" w="med" len="med"/>
                    </a:lnL>
                    <a:lnR w="12700" cap="flat" cmpd="sng" algn="ctr">
                      <a:solidFill>
                        <a:schemeClr val="accent4">
                          <a:lumMod val="10000"/>
                        </a:schemeClr>
                      </a:solidFill>
                      <a:prstDash val="solid"/>
                      <a:round/>
                      <a:headEnd type="none" w="med" len="med"/>
                      <a:tailEnd type="none" w="med" len="me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solidFill>
                      <a:srgbClr val="FFFF00"/>
                    </a:solidFill>
                  </a:tcPr>
                </a:tc>
                <a:tc>
                  <a:txBody>
                    <a:bodyPr/>
                    <a:lstStyle/>
                    <a:p>
                      <a:pPr algn="ctr"/>
                      <a:r>
                        <a:rPr kumimoji="1" lang="ja-JP" altLang="en-US" sz="2400" dirty="0" smtClean="0">
                          <a:solidFill>
                            <a:schemeClr val="accent4">
                              <a:lumMod val="10000"/>
                            </a:schemeClr>
                          </a:solidFill>
                        </a:rPr>
                        <a:t>記号</a:t>
                      </a:r>
                      <a:endParaRPr kumimoji="1" lang="ja-JP" altLang="en-US" sz="2400" dirty="0">
                        <a:solidFill>
                          <a:schemeClr val="accent4">
                            <a:lumMod val="10000"/>
                          </a:schemeClr>
                        </a:solidFill>
                      </a:endParaRPr>
                    </a:p>
                  </a:txBody>
                  <a:tcPr>
                    <a:lnL w="12700" cap="flat" cmpd="sng" algn="ctr">
                      <a:solidFill>
                        <a:schemeClr val="accent4">
                          <a:lumMod val="10000"/>
                        </a:schemeClr>
                      </a:solidFill>
                      <a:prstDash val="solid"/>
                      <a:round/>
                      <a:headEnd type="none" w="med" len="med"/>
                      <a:tailEnd type="none" w="med" len="med"/>
                    </a:lnL>
                    <a:lnR w="12700" cap="flat" cmpd="sng" algn="ctr">
                      <a:solidFill>
                        <a:schemeClr val="accent4">
                          <a:lumMod val="10000"/>
                        </a:schemeClr>
                      </a:solidFill>
                      <a:prstDash val="solid"/>
                      <a:round/>
                      <a:headEnd type="none" w="med" len="med"/>
                      <a:tailEnd type="none" w="med" len="me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solidFill>
                      <a:srgbClr val="FFFF00"/>
                    </a:solidFill>
                  </a:tcPr>
                </a:tc>
                <a:tc gridSpan="3">
                  <a:txBody>
                    <a:bodyPr/>
                    <a:lstStyle/>
                    <a:p>
                      <a:pPr algn="ctr"/>
                      <a:r>
                        <a:rPr kumimoji="1" lang="ja-JP" altLang="en-US" sz="2400" dirty="0" smtClean="0">
                          <a:solidFill>
                            <a:schemeClr val="accent4">
                              <a:lumMod val="10000"/>
                            </a:schemeClr>
                          </a:solidFill>
                        </a:rPr>
                        <a:t>意味</a:t>
                      </a:r>
                      <a:endParaRPr kumimoji="1" lang="ja-JP" altLang="en-US" sz="2400" dirty="0">
                        <a:solidFill>
                          <a:schemeClr val="accent4">
                            <a:lumMod val="10000"/>
                          </a:schemeClr>
                        </a:solidFill>
                      </a:endParaRPr>
                    </a:p>
                  </a:txBody>
                  <a:tcPr>
                    <a:lnL w="12700" cap="flat" cmpd="sng" algn="ctr">
                      <a:solidFill>
                        <a:schemeClr val="accent4">
                          <a:lumMod val="10000"/>
                        </a:schemeClr>
                      </a:solidFill>
                      <a:prstDash val="solid"/>
                      <a:round/>
                      <a:headEnd type="none" w="med" len="med"/>
                      <a:tailEnd type="none" w="med" len="med"/>
                    </a:lnL>
                    <a:lnR w="12700" cap="flat" cmpd="sng" algn="ctr">
                      <a:solidFill>
                        <a:schemeClr val="accent4">
                          <a:lumMod val="10000"/>
                        </a:schemeClr>
                      </a:solidFill>
                      <a:prstDash val="solid"/>
                      <a:round/>
                      <a:headEnd type="none" w="med" len="med"/>
                      <a:tailEnd type="none" w="med" len="me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solidFill>
                      <a:srgbClr val="FFFF00"/>
                    </a:solidFill>
                  </a:tcPr>
                </a:tc>
                <a:tc hMerge="1">
                  <a:txBody>
                    <a:bodyPr/>
                    <a:lstStyle/>
                    <a:p>
                      <a:endParaRPr kumimoji="1" lang="ja-JP" altLang="en-US" dirty="0"/>
                    </a:p>
                  </a:txBody>
                  <a:tcPr/>
                </a:tc>
                <a:tc hMerge="1">
                  <a:txBody>
                    <a:bodyPr/>
                    <a:lstStyle/>
                    <a:p>
                      <a:endParaRPr kumimoji="1" lang="ja-JP" altLang="en-US" dirty="0"/>
                    </a:p>
                  </a:txBody>
                  <a:tcPr>
                    <a:lnL w="12700" cap="flat" cmpd="sng" algn="ctr">
                      <a:solidFill>
                        <a:schemeClr val="accent4">
                          <a:lumMod val="10000"/>
                        </a:schemeClr>
                      </a:solidFill>
                      <a:prstDash val="solid"/>
                      <a:round/>
                      <a:headEnd type="none" w="med" len="med"/>
                      <a:tailEnd type="none" w="med" len="med"/>
                    </a:lnL>
                    <a:lnR w="12700" cap="flat" cmpd="sng" algn="ctr">
                      <a:solidFill>
                        <a:schemeClr val="accent4">
                          <a:lumMod val="10000"/>
                        </a:schemeClr>
                      </a:solidFill>
                      <a:prstDash val="solid"/>
                      <a:round/>
                      <a:headEnd type="none" w="med" len="med"/>
                      <a:tailEnd type="none" w="med" len="me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tcPr>
                </a:tc>
                <a:extLst>
                  <a:ext uri="{0D108BD9-81ED-4DB2-BD59-A6C34878D82A}">
                    <a16:rowId xmlns:a16="http://schemas.microsoft.com/office/drawing/2014/main" val="10000"/>
                  </a:ext>
                </a:extLst>
              </a:tr>
              <a:tr h="585781">
                <a:tc>
                  <a:txBody>
                    <a:bodyPr/>
                    <a:lstStyle/>
                    <a:p>
                      <a:r>
                        <a:rPr kumimoji="1" lang="ja-JP" altLang="en-US" sz="2400" dirty="0" smtClean="0"/>
                        <a:t>汎化（</a:t>
                      </a:r>
                      <a:r>
                        <a:rPr kumimoji="1" lang="en-US" altLang="ja-JP" sz="2400" dirty="0" smtClean="0"/>
                        <a:t>generalization</a:t>
                      </a:r>
                      <a:r>
                        <a:rPr kumimoji="1" lang="ja-JP" altLang="en-US" sz="2400" dirty="0" smtClean="0"/>
                        <a:t>）</a:t>
                      </a:r>
                      <a:endParaRPr kumimoji="1" lang="ja-JP" altLang="en-US" sz="2400" dirty="0"/>
                    </a:p>
                  </a:txBody>
                  <a:tcPr anchor="ctr">
                    <a:lnL w="12700" cap="flat" cmpd="sng" algn="ctr">
                      <a:solidFill>
                        <a:schemeClr val="accent4">
                          <a:lumMod val="10000"/>
                        </a:schemeClr>
                      </a:solidFill>
                      <a:prstDash val="solid"/>
                      <a:round/>
                      <a:headEnd type="none" w="med" len="med"/>
                      <a:tailEnd type="none" w="med" len="med"/>
                    </a:lnL>
                    <a:lnR w="12700" cap="flat" cmpd="sng" algn="ctr">
                      <a:solidFill>
                        <a:schemeClr val="accent4">
                          <a:lumMod val="10000"/>
                        </a:schemeClr>
                      </a:solidFill>
                      <a:prstDash val="solid"/>
                      <a:round/>
                      <a:headEnd type="none" w="med" len="med"/>
                      <a:tailEnd type="none" w="med" len="me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tcPr>
                </a:tc>
                <a:tc>
                  <a:txBody>
                    <a:bodyPr/>
                    <a:lstStyle/>
                    <a:p>
                      <a:endParaRPr kumimoji="1" lang="ja-JP" altLang="en-US" sz="2400" dirty="0"/>
                    </a:p>
                  </a:txBody>
                  <a:tcPr>
                    <a:lnL w="12700" cap="flat" cmpd="sng" algn="ctr">
                      <a:solidFill>
                        <a:schemeClr val="accent4">
                          <a:lumMod val="10000"/>
                        </a:schemeClr>
                      </a:solidFill>
                      <a:prstDash val="solid"/>
                      <a:round/>
                      <a:headEnd type="none" w="med" len="med"/>
                      <a:tailEnd type="none" w="med" len="med"/>
                    </a:lnL>
                    <a:lnR w="12700" cap="flat" cmpd="sng" algn="ctr">
                      <a:solidFill>
                        <a:schemeClr val="accent4">
                          <a:lumMod val="10000"/>
                        </a:schemeClr>
                      </a:solidFill>
                      <a:prstDash val="solid"/>
                      <a:round/>
                      <a:headEnd type="none" w="med" len="med"/>
                      <a:tailEnd type="none" w="med" len="me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tcPr>
                </a:tc>
                <a:tc gridSpan="3">
                  <a:txBody>
                    <a:bodyPr/>
                    <a:lstStyle/>
                    <a:p>
                      <a:r>
                        <a:rPr lang="ja-JP" altLang="en-US" sz="2000" dirty="0" smtClean="0"/>
                        <a:t>スーパークラスの性質を引き継ぐ。</a:t>
                      </a:r>
                      <a:endParaRPr kumimoji="1" lang="ja-JP" altLang="en-US" sz="2000" dirty="0"/>
                    </a:p>
                  </a:txBody>
                  <a:tcPr anchor="ctr">
                    <a:lnL w="12700" cap="flat" cmpd="sng" algn="ctr">
                      <a:solidFill>
                        <a:schemeClr val="accent4">
                          <a:lumMod val="10000"/>
                        </a:schemeClr>
                      </a:solidFill>
                      <a:prstDash val="solid"/>
                      <a:round/>
                      <a:headEnd type="none" w="med" len="med"/>
                      <a:tailEnd type="none" w="med" len="med"/>
                    </a:lnL>
                    <a:lnR w="12700" cap="flat" cmpd="sng" algn="ctr">
                      <a:solidFill>
                        <a:schemeClr val="accent4">
                          <a:lumMod val="10000"/>
                        </a:schemeClr>
                      </a:solidFill>
                      <a:prstDash val="solid"/>
                      <a:round/>
                      <a:headEnd type="none" w="med" len="med"/>
                      <a:tailEnd type="none" w="med" len="me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1"/>
                  </a:ext>
                </a:extLst>
              </a:tr>
              <a:tr h="500066">
                <a:tc>
                  <a:txBody>
                    <a:bodyPr/>
                    <a:lstStyle/>
                    <a:p>
                      <a:r>
                        <a:rPr kumimoji="1" lang="ja-JP" altLang="en-US" sz="2400" dirty="0" smtClean="0"/>
                        <a:t>合成</a:t>
                      </a:r>
                      <a:r>
                        <a:rPr kumimoji="1" lang="en-US" altLang="ja-JP" sz="2400" dirty="0" smtClean="0"/>
                        <a:t>(composition)</a:t>
                      </a:r>
                      <a:endParaRPr kumimoji="1" lang="ja-JP" altLang="en-US" sz="2400" dirty="0"/>
                    </a:p>
                  </a:txBody>
                  <a:tcPr anchor="ctr">
                    <a:lnL w="12700" cap="flat" cmpd="sng" algn="ctr">
                      <a:solidFill>
                        <a:schemeClr val="accent4">
                          <a:lumMod val="10000"/>
                        </a:schemeClr>
                      </a:solidFill>
                      <a:prstDash val="solid"/>
                      <a:round/>
                      <a:headEnd type="none" w="med" len="med"/>
                      <a:tailEnd type="none" w="med" len="med"/>
                    </a:lnL>
                    <a:lnR w="12700" cap="flat" cmpd="sng" algn="ctr">
                      <a:solidFill>
                        <a:schemeClr val="accent4">
                          <a:lumMod val="10000"/>
                        </a:schemeClr>
                      </a:solidFill>
                      <a:prstDash val="solid"/>
                      <a:round/>
                      <a:headEnd type="none" w="med" len="med"/>
                      <a:tailEnd type="none" w="med" len="me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tcPr>
                </a:tc>
                <a:tc>
                  <a:txBody>
                    <a:bodyPr/>
                    <a:lstStyle/>
                    <a:p>
                      <a:endParaRPr kumimoji="1" lang="ja-JP" altLang="en-US" sz="2400" dirty="0"/>
                    </a:p>
                  </a:txBody>
                  <a:tcPr>
                    <a:lnL w="12700" cap="flat" cmpd="sng" algn="ctr">
                      <a:solidFill>
                        <a:schemeClr val="accent4">
                          <a:lumMod val="10000"/>
                        </a:schemeClr>
                      </a:solidFill>
                      <a:prstDash val="solid"/>
                      <a:round/>
                      <a:headEnd type="none" w="med" len="med"/>
                      <a:tailEnd type="none" w="med" len="med"/>
                    </a:lnL>
                    <a:lnR w="12700" cap="flat" cmpd="sng" algn="ctr">
                      <a:solidFill>
                        <a:schemeClr val="accent4">
                          <a:lumMod val="10000"/>
                        </a:schemeClr>
                      </a:solidFill>
                      <a:prstDash val="solid"/>
                      <a:round/>
                      <a:headEnd type="none" w="med" len="med"/>
                      <a:tailEnd type="none" w="med" len="me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tcPr>
                </a:tc>
                <a:tc rowSpan="3">
                  <a:txBody>
                    <a:bodyPr/>
                    <a:lstStyle/>
                    <a:p>
                      <a:r>
                        <a:rPr lang="ja-JP" altLang="en-US" sz="2000" dirty="0" smtClean="0"/>
                        <a:t>別のクラスのオブジェクトを属性として持つ。</a:t>
                      </a:r>
                      <a:endParaRPr kumimoji="1" lang="ja-JP" altLang="en-US" sz="2000" dirty="0"/>
                    </a:p>
                  </a:txBody>
                  <a:tcPr>
                    <a:lnL w="12700" cap="flat" cmpd="sng" algn="ctr">
                      <a:solidFill>
                        <a:schemeClr val="accent4">
                          <a:lumMod val="10000"/>
                        </a:schemeClr>
                      </a:solidFill>
                      <a:prstDash val="solid"/>
                      <a:round/>
                      <a:headEnd type="none" w="med" len="med"/>
                      <a:tailEnd type="none" w="med" len="med"/>
                    </a:lnL>
                    <a:lnR w="12700" cap="flat" cmpd="sng" algn="ctr">
                      <a:solidFill>
                        <a:schemeClr val="accent4">
                          <a:lumMod val="10000"/>
                        </a:schemeClr>
                      </a:solidFill>
                      <a:prstDash val="solid"/>
                      <a:round/>
                      <a:headEnd type="none" w="med" len="med"/>
                      <a:tailEnd type="none" w="med" len="me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tcPr>
                </a:tc>
                <a:tc rowSpan="2">
                  <a:txBody>
                    <a:bodyPr/>
                    <a:lstStyle/>
                    <a:p>
                      <a:r>
                        <a:rPr kumimoji="1" lang="ja-JP" altLang="en-US" sz="2000" dirty="0" smtClean="0"/>
                        <a:t>一部である</a:t>
                      </a:r>
                      <a:endParaRPr kumimoji="1" lang="ja-JP" altLang="en-US" sz="2000" dirty="0"/>
                    </a:p>
                  </a:txBody>
                  <a:tcPr anchor="ctr">
                    <a:lnL w="12700" cap="flat" cmpd="sng" algn="ctr">
                      <a:solidFill>
                        <a:schemeClr val="accent4">
                          <a:lumMod val="10000"/>
                        </a:schemeClr>
                      </a:solidFill>
                      <a:prstDash val="solid"/>
                      <a:round/>
                      <a:headEnd type="none" w="med" len="med"/>
                      <a:tailEnd type="none" w="med" len="med"/>
                    </a:lnL>
                    <a:lnR w="12700" cap="flat" cmpd="sng" algn="ctr">
                      <a:solidFill>
                        <a:schemeClr val="accent4">
                          <a:lumMod val="10000"/>
                        </a:schemeClr>
                      </a:solidFill>
                      <a:prstDash val="solid"/>
                      <a:round/>
                      <a:headEnd type="none" w="med" len="med"/>
                      <a:tailEnd type="none" w="med" len="me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tcPr>
                </a:tc>
                <a:tc>
                  <a:txBody>
                    <a:bodyPr/>
                    <a:lstStyle/>
                    <a:p>
                      <a:r>
                        <a:rPr kumimoji="1" lang="ja-JP" altLang="en-US" sz="2000" dirty="0" smtClean="0"/>
                        <a:t>必須</a:t>
                      </a:r>
                      <a:endParaRPr kumimoji="1" lang="ja-JP" altLang="en-US" sz="2000" dirty="0"/>
                    </a:p>
                  </a:txBody>
                  <a:tcPr>
                    <a:lnL w="12700" cap="flat" cmpd="sng" algn="ctr">
                      <a:solidFill>
                        <a:schemeClr val="accent4">
                          <a:lumMod val="10000"/>
                        </a:schemeClr>
                      </a:solidFill>
                      <a:prstDash val="solid"/>
                      <a:round/>
                      <a:headEnd type="none" w="med" len="med"/>
                      <a:tailEnd type="none" w="med" len="med"/>
                    </a:lnL>
                    <a:lnR w="12700" cap="flat" cmpd="sng" algn="ctr">
                      <a:solidFill>
                        <a:schemeClr val="accent4">
                          <a:lumMod val="10000"/>
                        </a:schemeClr>
                      </a:solidFill>
                      <a:prstDash val="solid"/>
                      <a:round/>
                      <a:headEnd type="none" w="med" len="med"/>
                      <a:tailEnd type="none" w="med" len="me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tcPr>
                </a:tc>
                <a:extLst>
                  <a:ext uri="{0D108BD9-81ED-4DB2-BD59-A6C34878D82A}">
                    <a16:rowId xmlns:a16="http://schemas.microsoft.com/office/drawing/2014/main" val="10002"/>
                  </a:ext>
                </a:extLst>
              </a:tr>
              <a:tr h="391472">
                <a:tc>
                  <a:txBody>
                    <a:bodyPr/>
                    <a:lstStyle/>
                    <a:p>
                      <a:r>
                        <a:rPr kumimoji="1" lang="ja-JP" altLang="en-US" sz="2400" dirty="0" smtClean="0"/>
                        <a:t>集約</a:t>
                      </a:r>
                      <a:r>
                        <a:rPr kumimoji="1" lang="en-US" altLang="ja-JP" sz="2400" dirty="0" smtClean="0"/>
                        <a:t>(aggregation)</a:t>
                      </a:r>
                      <a:endParaRPr kumimoji="1" lang="ja-JP" altLang="en-US" sz="2400" dirty="0"/>
                    </a:p>
                  </a:txBody>
                  <a:tcPr anchor="ctr">
                    <a:lnL w="12700" cap="flat" cmpd="sng" algn="ctr">
                      <a:solidFill>
                        <a:schemeClr val="accent4">
                          <a:lumMod val="10000"/>
                        </a:schemeClr>
                      </a:solidFill>
                      <a:prstDash val="solid"/>
                      <a:round/>
                      <a:headEnd type="none" w="med" len="med"/>
                      <a:tailEnd type="none" w="med" len="med"/>
                    </a:lnL>
                    <a:lnR w="12700" cap="flat" cmpd="sng" algn="ctr">
                      <a:solidFill>
                        <a:schemeClr val="accent4">
                          <a:lumMod val="10000"/>
                        </a:schemeClr>
                      </a:solidFill>
                      <a:prstDash val="solid"/>
                      <a:round/>
                      <a:headEnd type="none" w="med" len="med"/>
                      <a:tailEnd type="none" w="med" len="me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tcPr>
                </a:tc>
                <a:tc>
                  <a:txBody>
                    <a:bodyPr/>
                    <a:lstStyle/>
                    <a:p>
                      <a:endParaRPr kumimoji="1" lang="ja-JP" altLang="en-US" dirty="0"/>
                    </a:p>
                  </a:txBody>
                  <a:tcPr>
                    <a:lnL w="12700" cap="flat" cmpd="sng" algn="ctr">
                      <a:solidFill>
                        <a:schemeClr val="accent4">
                          <a:lumMod val="10000"/>
                        </a:schemeClr>
                      </a:solidFill>
                      <a:prstDash val="solid"/>
                      <a:round/>
                      <a:headEnd type="none" w="med" len="med"/>
                      <a:tailEnd type="none" w="med" len="med"/>
                    </a:lnL>
                    <a:lnR w="12700" cap="flat" cmpd="sng" algn="ctr">
                      <a:solidFill>
                        <a:schemeClr val="accent4">
                          <a:lumMod val="10000"/>
                        </a:schemeClr>
                      </a:solidFill>
                      <a:prstDash val="solid"/>
                      <a:round/>
                      <a:headEnd type="none" w="med" len="med"/>
                      <a:tailEnd type="none" w="med" len="me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a:txBody>
                    <a:bodyPr/>
                    <a:lstStyle/>
                    <a:p>
                      <a:r>
                        <a:rPr kumimoji="1" lang="ja-JP" altLang="en-US" sz="2000" dirty="0" smtClean="0"/>
                        <a:t>オプション</a:t>
                      </a:r>
                      <a:endParaRPr kumimoji="1" lang="ja-JP" altLang="en-US" sz="2000" dirty="0"/>
                    </a:p>
                  </a:txBody>
                  <a:tcPr>
                    <a:lnL w="12700" cap="flat" cmpd="sng" algn="ctr">
                      <a:solidFill>
                        <a:schemeClr val="accent4">
                          <a:lumMod val="10000"/>
                        </a:schemeClr>
                      </a:solidFill>
                      <a:prstDash val="solid"/>
                      <a:round/>
                      <a:headEnd type="none" w="med" len="med"/>
                      <a:tailEnd type="none" w="med" len="med"/>
                    </a:lnL>
                    <a:lnR w="12700" cap="flat" cmpd="sng" algn="ctr">
                      <a:solidFill>
                        <a:schemeClr val="accent4">
                          <a:lumMod val="10000"/>
                        </a:schemeClr>
                      </a:solidFill>
                      <a:prstDash val="solid"/>
                      <a:round/>
                      <a:headEnd type="none" w="med" len="med"/>
                      <a:tailEnd type="none" w="med" len="me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tcPr>
                </a:tc>
                <a:extLst>
                  <a:ext uri="{0D108BD9-81ED-4DB2-BD59-A6C34878D82A}">
                    <a16:rowId xmlns:a16="http://schemas.microsoft.com/office/drawing/2014/main" val="10003"/>
                  </a:ext>
                </a:extLst>
              </a:tr>
              <a:tr h="480630">
                <a:tc>
                  <a:txBody>
                    <a:bodyPr/>
                    <a:lstStyle/>
                    <a:p>
                      <a:r>
                        <a:rPr kumimoji="1" lang="ja-JP" altLang="en-US" sz="2400" dirty="0" smtClean="0"/>
                        <a:t>関連</a:t>
                      </a:r>
                      <a:r>
                        <a:rPr kumimoji="1" lang="en-US" altLang="ja-JP" sz="2400" dirty="0" smtClean="0"/>
                        <a:t>(association)</a:t>
                      </a:r>
                      <a:endParaRPr kumimoji="1" lang="ja-JP" altLang="en-US" sz="2400" dirty="0"/>
                    </a:p>
                  </a:txBody>
                  <a:tcPr anchor="ctr">
                    <a:lnL w="12700" cap="flat" cmpd="sng" algn="ctr">
                      <a:solidFill>
                        <a:schemeClr val="accent4">
                          <a:lumMod val="10000"/>
                        </a:schemeClr>
                      </a:solidFill>
                      <a:prstDash val="solid"/>
                      <a:round/>
                      <a:headEnd type="none" w="med" len="med"/>
                      <a:tailEnd type="none" w="med" len="med"/>
                    </a:lnL>
                    <a:lnR w="12700" cap="flat" cmpd="sng" algn="ctr">
                      <a:solidFill>
                        <a:schemeClr val="accent4">
                          <a:lumMod val="10000"/>
                        </a:schemeClr>
                      </a:solidFill>
                      <a:prstDash val="solid"/>
                      <a:round/>
                      <a:headEnd type="none" w="med" len="med"/>
                      <a:tailEnd type="none" w="med" len="me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tcPr>
                </a:tc>
                <a:tc>
                  <a:txBody>
                    <a:bodyPr/>
                    <a:lstStyle/>
                    <a:p>
                      <a:endParaRPr kumimoji="1" lang="ja-JP" altLang="en-US"/>
                    </a:p>
                  </a:txBody>
                  <a:tcPr>
                    <a:lnL w="12700" cap="flat" cmpd="sng" algn="ctr">
                      <a:solidFill>
                        <a:schemeClr val="accent4">
                          <a:lumMod val="10000"/>
                        </a:schemeClr>
                      </a:solidFill>
                      <a:prstDash val="solid"/>
                      <a:round/>
                      <a:headEnd type="none" w="med" len="med"/>
                      <a:tailEnd type="none" w="med" len="med"/>
                    </a:lnL>
                    <a:lnR w="12700" cap="flat" cmpd="sng" algn="ctr">
                      <a:solidFill>
                        <a:schemeClr val="accent4">
                          <a:lumMod val="10000"/>
                        </a:schemeClr>
                      </a:solidFill>
                      <a:prstDash val="solid"/>
                      <a:round/>
                      <a:headEnd type="none" w="med" len="med"/>
                      <a:tailEnd type="none" w="med" len="me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tcPr>
                </a:tc>
                <a:tc vMerge="1">
                  <a:txBody>
                    <a:bodyPr/>
                    <a:lstStyle/>
                    <a:p>
                      <a:endParaRPr kumimoji="1" lang="ja-JP" altLang="en-US"/>
                    </a:p>
                  </a:txBody>
                  <a:tcPr/>
                </a:tc>
                <a:tc gridSpan="2">
                  <a:txBody>
                    <a:bodyPr/>
                    <a:lstStyle/>
                    <a:p>
                      <a:r>
                        <a:rPr kumimoji="1" lang="ja-JP" altLang="en-US" sz="2000" dirty="0" smtClean="0"/>
                        <a:t>一部ではない</a:t>
                      </a:r>
                      <a:endParaRPr kumimoji="1" lang="ja-JP" altLang="en-US" sz="2000" dirty="0"/>
                    </a:p>
                  </a:txBody>
                  <a:tcPr anchor="ctr">
                    <a:lnL w="12700" cap="flat" cmpd="sng" algn="ctr">
                      <a:solidFill>
                        <a:schemeClr val="accent4">
                          <a:lumMod val="10000"/>
                        </a:schemeClr>
                      </a:solidFill>
                      <a:prstDash val="solid"/>
                      <a:round/>
                      <a:headEnd type="none" w="med" len="med"/>
                      <a:tailEnd type="none" w="med" len="med"/>
                    </a:lnL>
                    <a:lnR w="12700" cap="flat" cmpd="sng" algn="ctr">
                      <a:solidFill>
                        <a:schemeClr val="accent4">
                          <a:lumMod val="10000"/>
                        </a:schemeClr>
                      </a:solidFill>
                      <a:prstDash val="solid"/>
                      <a:round/>
                      <a:headEnd type="none" w="med" len="med"/>
                      <a:tailEnd type="none" w="med" len="me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tcPr>
                </a:tc>
                <a:tc hMerge="1">
                  <a:txBody>
                    <a:bodyPr/>
                    <a:lstStyle/>
                    <a:p>
                      <a:endParaRPr kumimoji="1" lang="ja-JP" altLang="en-US"/>
                    </a:p>
                  </a:txBody>
                  <a:tcPr/>
                </a:tc>
                <a:extLst>
                  <a:ext uri="{0D108BD9-81ED-4DB2-BD59-A6C34878D82A}">
                    <a16:rowId xmlns:a16="http://schemas.microsoft.com/office/drawing/2014/main" val="10004"/>
                  </a:ext>
                </a:extLst>
              </a:tr>
              <a:tr h="1160164">
                <a:tc>
                  <a:txBody>
                    <a:bodyPr/>
                    <a:lstStyle/>
                    <a:p>
                      <a:r>
                        <a:rPr kumimoji="1" lang="ja-JP" altLang="en-US" sz="2400" dirty="0" smtClean="0"/>
                        <a:t>依存</a:t>
                      </a:r>
                      <a:r>
                        <a:rPr kumimoji="1" lang="en-US" altLang="ja-JP" sz="2400" dirty="0" smtClean="0"/>
                        <a:t>(dependency)</a:t>
                      </a:r>
                      <a:endParaRPr kumimoji="1" lang="ja-JP" altLang="en-US" sz="2400" dirty="0"/>
                    </a:p>
                  </a:txBody>
                  <a:tcPr anchor="ctr">
                    <a:lnL w="12700" cap="flat" cmpd="sng" algn="ctr">
                      <a:solidFill>
                        <a:schemeClr val="accent4">
                          <a:lumMod val="10000"/>
                        </a:schemeClr>
                      </a:solidFill>
                      <a:prstDash val="solid"/>
                      <a:round/>
                      <a:headEnd type="none" w="med" len="med"/>
                      <a:tailEnd type="none" w="med" len="med"/>
                    </a:lnL>
                    <a:lnR w="12700" cap="flat" cmpd="sng" algn="ctr">
                      <a:solidFill>
                        <a:schemeClr val="accent4">
                          <a:lumMod val="10000"/>
                        </a:schemeClr>
                      </a:solidFill>
                      <a:prstDash val="solid"/>
                      <a:round/>
                      <a:headEnd type="none" w="med" len="med"/>
                      <a:tailEnd type="none" w="med" len="me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tcPr>
                </a:tc>
                <a:tc>
                  <a:txBody>
                    <a:bodyPr/>
                    <a:lstStyle/>
                    <a:p>
                      <a:endParaRPr kumimoji="1" lang="ja-JP" altLang="en-US" sz="2400" dirty="0"/>
                    </a:p>
                  </a:txBody>
                  <a:tcPr>
                    <a:lnL w="12700" cap="flat" cmpd="sng" algn="ctr">
                      <a:solidFill>
                        <a:schemeClr val="accent4">
                          <a:lumMod val="10000"/>
                        </a:schemeClr>
                      </a:solidFill>
                      <a:prstDash val="solid"/>
                      <a:round/>
                      <a:headEnd type="none" w="med" len="med"/>
                      <a:tailEnd type="none" w="med" len="med"/>
                    </a:lnL>
                    <a:lnR w="12700" cap="flat" cmpd="sng" algn="ctr">
                      <a:solidFill>
                        <a:schemeClr val="accent4">
                          <a:lumMod val="10000"/>
                        </a:schemeClr>
                      </a:solidFill>
                      <a:prstDash val="solid"/>
                      <a:round/>
                      <a:headEnd type="none" w="med" len="med"/>
                      <a:tailEnd type="none" w="med" len="me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tcPr>
                </a:tc>
                <a:tc gridSpan="3">
                  <a:txBody>
                    <a:bodyPr/>
                    <a:lstStyle/>
                    <a:p>
                      <a:pPr>
                        <a:buFont typeface="Wingdings" pitchFamily="2" charset="2"/>
                        <a:buNone/>
                        <a:defRPr/>
                      </a:pPr>
                      <a:r>
                        <a:rPr lang="ja-JP" altLang="en-US" sz="2000" dirty="0" smtClean="0"/>
                        <a:t>別のクラスのオブジェクトを、</a:t>
                      </a:r>
                      <a:endParaRPr lang="en-US" altLang="ja-JP" sz="2000" dirty="0" smtClean="0"/>
                    </a:p>
                    <a:p>
                      <a:pPr>
                        <a:buFont typeface="Wingdings" pitchFamily="2" charset="2"/>
                        <a:buNone/>
                        <a:defRPr/>
                      </a:pPr>
                      <a:r>
                        <a:rPr lang="ja-JP" altLang="en-US" sz="2000" dirty="0" smtClean="0"/>
                        <a:t>関数の引数、戻り値、関数内部で使用する。</a:t>
                      </a:r>
                      <a:endParaRPr kumimoji="1" lang="ja-JP" altLang="en-US" sz="2000" dirty="0"/>
                    </a:p>
                  </a:txBody>
                  <a:tcPr>
                    <a:lnL w="12700" cap="flat" cmpd="sng" algn="ctr">
                      <a:solidFill>
                        <a:schemeClr val="accent4">
                          <a:lumMod val="10000"/>
                        </a:schemeClr>
                      </a:solidFill>
                      <a:prstDash val="solid"/>
                      <a:round/>
                      <a:headEnd type="none" w="med" len="med"/>
                      <a:tailEnd type="none" w="med" len="med"/>
                    </a:lnL>
                    <a:lnR w="12700" cap="flat" cmpd="sng" algn="ctr">
                      <a:solidFill>
                        <a:schemeClr val="accent4">
                          <a:lumMod val="10000"/>
                        </a:schemeClr>
                      </a:solidFill>
                      <a:prstDash val="solid"/>
                      <a:round/>
                      <a:headEnd type="none" w="med" len="med"/>
                      <a:tailEnd type="none" w="med" len="me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5"/>
                  </a:ext>
                </a:extLst>
              </a:tr>
              <a:tr h="623668">
                <a:tc>
                  <a:txBody>
                    <a:bodyPr/>
                    <a:lstStyle/>
                    <a:p>
                      <a:r>
                        <a:rPr kumimoji="1" lang="ja-JP" altLang="en-US" sz="2400" dirty="0" smtClean="0"/>
                        <a:t>実装</a:t>
                      </a:r>
                      <a:r>
                        <a:rPr kumimoji="1" lang="en-US" altLang="ja-JP" sz="2400" dirty="0" smtClean="0"/>
                        <a:t>(realization)</a:t>
                      </a:r>
                      <a:endParaRPr kumimoji="1" lang="ja-JP" altLang="en-US" sz="2400" dirty="0"/>
                    </a:p>
                  </a:txBody>
                  <a:tcPr anchor="ctr">
                    <a:lnL w="12700" cap="flat" cmpd="sng" algn="ctr">
                      <a:solidFill>
                        <a:schemeClr val="accent4">
                          <a:lumMod val="10000"/>
                        </a:schemeClr>
                      </a:solidFill>
                      <a:prstDash val="solid"/>
                      <a:round/>
                      <a:headEnd type="none" w="med" len="med"/>
                      <a:tailEnd type="none" w="med" len="med"/>
                    </a:lnL>
                    <a:lnR w="12700" cap="flat" cmpd="sng" algn="ctr">
                      <a:solidFill>
                        <a:schemeClr val="accent4">
                          <a:lumMod val="10000"/>
                        </a:schemeClr>
                      </a:solidFill>
                      <a:prstDash val="solid"/>
                      <a:round/>
                      <a:headEnd type="none" w="med" len="med"/>
                      <a:tailEnd type="none" w="med" len="me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tcPr>
                </a:tc>
                <a:tc>
                  <a:txBody>
                    <a:bodyPr/>
                    <a:lstStyle/>
                    <a:p>
                      <a:endParaRPr kumimoji="1" lang="ja-JP" altLang="en-US" sz="2400" dirty="0"/>
                    </a:p>
                  </a:txBody>
                  <a:tcPr anchor="ctr">
                    <a:lnL w="12700" cap="flat" cmpd="sng" algn="ctr">
                      <a:solidFill>
                        <a:schemeClr val="accent4">
                          <a:lumMod val="10000"/>
                        </a:schemeClr>
                      </a:solidFill>
                      <a:prstDash val="solid"/>
                      <a:round/>
                      <a:headEnd type="none" w="med" len="med"/>
                      <a:tailEnd type="none" w="med" len="med"/>
                    </a:lnL>
                    <a:lnR w="12700" cap="flat" cmpd="sng" algn="ctr">
                      <a:solidFill>
                        <a:schemeClr val="accent4">
                          <a:lumMod val="10000"/>
                        </a:schemeClr>
                      </a:solidFill>
                      <a:prstDash val="solid"/>
                      <a:round/>
                      <a:headEnd type="none" w="med" len="med"/>
                      <a:tailEnd type="none" w="med" len="me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tcPr>
                </a:tc>
                <a:tc gridSpan="3">
                  <a:txBody>
                    <a:bodyPr/>
                    <a:lstStyle/>
                    <a:p>
                      <a:pPr>
                        <a:buFont typeface="Wingdings" pitchFamily="2" charset="2"/>
                        <a:buNone/>
                        <a:defRPr/>
                      </a:pPr>
                      <a:r>
                        <a:rPr kumimoji="1" lang="ja-JP" altLang="en-US" sz="2000" dirty="0" smtClean="0"/>
                        <a:t>インタフェースの機能を実装する。</a:t>
                      </a:r>
                      <a:endParaRPr kumimoji="1" lang="ja-JP" altLang="en-US" sz="2000" dirty="0"/>
                    </a:p>
                  </a:txBody>
                  <a:tcPr anchor="ctr">
                    <a:lnL w="12700" cap="flat" cmpd="sng" algn="ctr">
                      <a:solidFill>
                        <a:schemeClr val="accent4">
                          <a:lumMod val="10000"/>
                        </a:schemeClr>
                      </a:solidFill>
                      <a:prstDash val="solid"/>
                      <a:round/>
                      <a:headEnd type="none" w="med" len="med"/>
                      <a:tailEnd type="none" w="med" len="med"/>
                    </a:lnL>
                    <a:lnR w="12700" cap="flat" cmpd="sng" algn="ctr">
                      <a:solidFill>
                        <a:schemeClr val="accent4">
                          <a:lumMod val="10000"/>
                        </a:schemeClr>
                      </a:solidFill>
                      <a:prstDash val="solid"/>
                      <a:round/>
                      <a:headEnd type="none" w="med" len="med"/>
                      <a:tailEnd type="none" w="med" len="me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6"/>
                  </a:ext>
                </a:extLst>
              </a:tr>
            </a:tbl>
          </a:graphicData>
        </a:graphic>
      </p:graphicFrame>
      <p:sp>
        <p:nvSpPr>
          <p:cNvPr id="6" name="二等辺三角形 5"/>
          <p:cNvSpPr/>
          <p:nvPr/>
        </p:nvSpPr>
        <p:spPr>
          <a:xfrm rot="5400000">
            <a:off x="3527312" y="2683339"/>
            <a:ext cx="430342" cy="35719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8" name="直線コネクタ 7"/>
          <p:cNvCxnSpPr/>
          <p:nvPr/>
        </p:nvCxnSpPr>
        <p:spPr>
          <a:xfrm>
            <a:off x="3063822" y="2861077"/>
            <a:ext cx="500066"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a:off x="3149774" y="4419241"/>
            <a:ext cx="642942" cy="1588"/>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a:off x="3153434" y="5374395"/>
            <a:ext cx="642942" cy="1588"/>
          </a:xfrm>
          <a:prstGeom prst="straightConnector1">
            <a:avLst/>
          </a:prstGeom>
          <a:ln w="38100">
            <a:solidFill>
              <a:schemeClr val="tx1"/>
            </a:solidFill>
            <a:prstDash val="sysDash"/>
            <a:tailEnd type="arrow" w="lg" len="lg"/>
          </a:ln>
        </p:spPr>
        <p:style>
          <a:lnRef idx="1">
            <a:schemeClr val="accent1"/>
          </a:lnRef>
          <a:fillRef idx="0">
            <a:schemeClr val="accent1"/>
          </a:fillRef>
          <a:effectRef idx="0">
            <a:schemeClr val="accent1"/>
          </a:effectRef>
          <a:fontRef idx="minor">
            <a:schemeClr val="tx1"/>
          </a:fontRef>
        </p:style>
      </p:cxnSp>
      <p:sp>
        <p:nvSpPr>
          <p:cNvPr id="19" name="二等辺三角形 18"/>
          <p:cNvSpPr/>
          <p:nvPr/>
        </p:nvSpPr>
        <p:spPr>
          <a:xfrm rot="5400000">
            <a:off x="3570401" y="6006085"/>
            <a:ext cx="430342" cy="35719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0" name="直線コネクタ 19"/>
          <p:cNvCxnSpPr/>
          <p:nvPr/>
        </p:nvCxnSpPr>
        <p:spPr>
          <a:xfrm>
            <a:off x="3106911" y="6202063"/>
            <a:ext cx="500066" cy="1588"/>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3178399" y="3879567"/>
            <a:ext cx="642942" cy="1588"/>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4" name="フローチャート : 判断 13"/>
          <p:cNvSpPr/>
          <p:nvPr/>
        </p:nvSpPr>
        <p:spPr>
          <a:xfrm>
            <a:off x="3071707" y="3737261"/>
            <a:ext cx="428628" cy="285752"/>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6" name="直線矢印コネクタ 15"/>
          <p:cNvCxnSpPr/>
          <p:nvPr/>
        </p:nvCxnSpPr>
        <p:spPr>
          <a:xfrm>
            <a:off x="3178399" y="3416348"/>
            <a:ext cx="642942" cy="1588"/>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2" name="フローチャート : 判断 11"/>
          <p:cNvSpPr/>
          <p:nvPr/>
        </p:nvSpPr>
        <p:spPr>
          <a:xfrm>
            <a:off x="3062376" y="3267113"/>
            <a:ext cx="428628" cy="285752"/>
          </a:xfrm>
          <a:prstGeom prst="flowChartDecision">
            <a:avLst/>
          </a:prstGeom>
          <a:solidFill>
            <a:schemeClr val="accent4">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564522" y="1429951"/>
            <a:ext cx="8166168" cy="400110"/>
          </a:xfrm>
          <a:prstGeom prst="rect">
            <a:avLst/>
          </a:prstGeom>
        </p:spPr>
        <p:txBody>
          <a:bodyPr wrap="square">
            <a:spAutoFit/>
          </a:bodyPr>
          <a:lstStyle/>
          <a:p>
            <a:r>
              <a:rPr lang="ja-JP" altLang="en-US" sz="2000" dirty="0" smtClean="0"/>
              <a:t>リンクの矢印には、それぞれ区別するために記号が決められています。</a:t>
            </a:r>
            <a:endParaRPr lang="ja-JP" altLang="en-US" sz="2000" dirty="0"/>
          </a:p>
        </p:txBody>
      </p:sp>
    </p:spTree>
    <p:extLst>
      <p:ext uri="{BB962C8B-B14F-4D97-AF65-F5344CB8AC3E}">
        <p14:creationId xmlns:p14="http://schemas.microsoft.com/office/powerpoint/2010/main" val="34712673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Grp="1" noChangeArrowheads="1"/>
          </p:cNvSpPr>
          <p:nvPr>
            <p:ph type="title"/>
          </p:nvPr>
        </p:nvSpPr>
        <p:spPr/>
        <p:txBody>
          <a:bodyPr/>
          <a:lstStyle/>
          <a:p>
            <a:pPr eaLnBrk="1" hangingPunct="1"/>
            <a:r>
              <a:rPr lang="ja-JP" altLang="en-US" dirty="0" smtClean="0"/>
              <a:t>汎化</a:t>
            </a:r>
            <a:r>
              <a:rPr lang="en-US" altLang="ja-JP" dirty="0" smtClean="0"/>
              <a:t>(generalization)</a:t>
            </a:r>
            <a:endParaRPr lang="ja-JP" altLang="en-US" dirty="0" smtClean="0"/>
          </a:p>
        </p:txBody>
      </p:sp>
      <p:sp>
        <p:nvSpPr>
          <p:cNvPr id="48131" name="Text Box 8"/>
          <p:cNvSpPr txBox="1">
            <a:spLocks noChangeArrowheads="1"/>
          </p:cNvSpPr>
          <p:nvPr/>
        </p:nvSpPr>
        <p:spPr bwMode="auto">
          <a:xfrm>
            <a:off x="196443" y="1404705"/>
            <a:ext cx="8751114" cy="400110"/>
          </a:xfrm>
          <a:prstGeom prst="rect">
            <a:avLst/>
          </a:prstGeom>
          <a:ln>
            <a:noFill/>
          </a:ln>
          <a:extLst/>
        </p:spPr>
        <p:style>
          <a:lnRef idx="2">
            <a:schemeClr val="dk1"/>
          </a:lnRef>
          <a:fillRef idx="1">
            <a:schemeClr val="lt1"/>
          </a:fillRef>
          <a:effectRef idx="0">
            <a:schemeClr val="dk1"/>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sz="2000" dirty="0"/>
              <a:t>矢印の</a:t>
            </a:r>
            <a:r>
              <a:rPr lang="ja-JP" altLang="en-US" sz="2000" dirty="0" smtClean="0"/>
              <a:t>先のクラスが</a:t>
            </a:r>
            <a:r>
              <a:rPr lang="ja-JP" altLang="en-US" sz="2000" dirty="0"/>
              <a:t>、矢印の元のクラスを</a:t>
            </a:r>
            <a:r>
              <a:rPr lang="ja-JP" altLang="en-US" sz="2000" dirty="0">
                <a:solidFill>
                  <a:srgbClr val="FF0000"/>
                </a:solidFill>
              </a:rPr>
              <a:t>一般化する</a:t>
            </a:r>
            <a:r>
              <a:rPr lang="ja-JP" altLang="en-US" sz="2000" dirty="0" smtClean="0"/>
              <a:t>関係を「汎化」といいます。</a:t>
            </a:r>
            <a:endParaRPr lang="ja-JP" altLang="en-US" sz="2000" dirty="0"/>
          </a:p>
        </p:txBody>
      </p:sp>
      <p:pic>
        <p:nvPicPr>
          <p:cNvPr id="4813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827338"/>
            <a:ext cx="5219700"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正方形/長方形 1"/>
          <p:cNvSpPr/>
          <p:nvPr/>
        </p:nvSpPr>
        <p:spPr>
          <a:xfrm>
            <a:off x="345543" y="1909694"/>
            <a:ext cx="8186898" cy="707886"/>
          </a:xfrm>
          <a:prstGeom prst="rect">
            <a:avLst/>
          </a:prstGeom>
        </p:spPr>
        <p:txBody>
          <a:bodyPr wrap="square">
            <a:spAutoFit/>
          </a:bodyPr>
          <a:lstStyle/>
          <a:p>
            <a:r>
              <a:rPr lang="ja-JP" altLang="en-US" sz="2000" dirty="0" smtClean="0"/>
              <a:t>一般化とはオブジェクト指向でいう</a:t>
            </a:r>
            <a:r>
              <a:rPr lang="ja-JP" altLang="en-US" sz="2000" dirty="0" smtClean="0">
                <a:solidFill>
                  <a:srgbClr val="FF0000"/>
                </a:solidFill>
              </a:rPr>
              <a:t>サブクラス</a:t>
            </a:r>
            <a:r>
              <a:rPr lang="ja-JP" altLang="en-US" sz="2000" dirty="0">
                <a:solidFill>
                  <a:srgbClr val="FF0000"/>
                </a:solidFill>
              </a:rPr>
              <a:t>から</a:t>
            </a:r>
            <a:r>
              <a:rPr lang="ja-JP" altLang="en-US" sz="2000" dirty="0" smtClean="0">
                <a:solidFill>
                  <a:srgbClr val="FF0000"/>
                </a:solidFill>
              </a:rPr>
              <a:t>みたスーパークラス</a:t>
            </a:r>
            <a:r>
              <a:rPr lang="ja-JP" altLang="en-US" sz="2000" dirty="0"/>
              <a:t>の関係に</a:t>
            </a:r>
            <a:r>
              <a:rPr lang="ja-JP" altLang="en-US" sz="2000" dirty="0" smtClean="0"/>
              <a:t>なります。</a:t>
            </a:r>
            <a:endParaRPr lang="ja-JP" altLang="en-US" sz="2000" dirty="0"/>
          </a:p>
        </p:txBody>
      </p:sp>
    </p:spTree>
    <p:extLst>
      <p:ext uri="{BB962C8B-B14F-4D97-AF65-F5344CB8AC3E}">
        <p14:creationId xmlns:p14="http://schemas.microsoft.com/office/powerpoint/2010/main" val="238572563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ja-JP" altLang="en-US" dirty="0" smtClean="0"/>
              <a:t>合成</a:t>
            </a:r>
            <a:r>
              <a:rPr lang="en-US" altLang="ja-JP" dirty="0" smtClean="0"/>
              <a:t>(composition)</a:t>
            </a:r>
            <a:endParaRPr lang="ja-JP" altLang="en-US" dirty="0" smtClean="0"/>
          </a:p>
        </p:txBody>
      </p:sp>
      <p:sp>
        <p:nvSpPr>
          <p:cNvPr id="47107" name="Text Box 3"/>
          <p:cNvSpPr txBox="1">
            <a:spLocks noChangeArrowheads="1"/>
          </p:cNvSpPr>
          <p:nvPr/>
        </p:nvSpPr>
        <p:spPr bwMode="auto">
          <a:xfrm>
            <a:off x="1452830" y="1301174"/>
            <a:ext cx="5977919" cy="707886"/>
          </a:xfrm>
          <a:prstGeom prst="rect">
            <a:avLst/>
          </a:prstGeom>
          <a:ln>
            <a:noFill/>
          </a:ln>
          <a:extLst/>
        </p:spPr>
        <p:style>
          <a:lnRef idx="2">
            <a:schemeClr val="dk1"/>
          </a:lnRef>
          <a:fillRef idx="1">
            <a:schemeClr val="lt1"/>
          </a:fillRef>
          <a:effectRef idx="0">
            <a:schemeClr val="dk1"/>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sz="2000" dirty="0" smtClean="0"/>
              <a:t>集約の関係のあるクラス間に、</a:t>
            </a:r>
            <a:r>
              <a:rPr lang="ja-JP" altLang="en-US" sz="2000" dirty="0" smtClean="0">
                <a:solidFill>
                  <a:srgbClr val="FF0000"/>
                </a:solidFill>
              </a:rPr>
              <a:t>生存関係がある</a:t>
            </a:r>
            <a:r>
              <a:rPr lang="ja-JP" altLang="en-US" sz="2000" dirty="0" smtClean="0"/>
              <a:t>関係を</a:t>
            </a:r>
            <a:endParaRPr lang="en-US" altLang="ja-JP" sz="2000" dirty="0" smtClean="0"/>
          </a:p>
          <a:p>
            <a:pPr eaLnBrk="1" hangingPunct="1"/>
            <a:r>
              <a:rPr lang="ja-JP" altLang="en-US" sz="2000" dirty="0" smtClean="0"/>
              <a:t>「合成（コンポジション</a:t>
            </a:r>
            <a:r>
              <a:rPr lang="en-US" altLang="ja-JP" sz="2000" dirty="0" smtClean="0"/>
              <a:t>,</a:t>
            </a:r>
            <a:r>
              <a:rPr lang="ja-JP" altLang="en-US" sz="2000" dirty="0" smtClean="0"/>
              <a:t>完全集約）」といいます。</a:t>
            </a:r>
            <a:endParaRPr lang="en-US" altLang="ja-JP" sz="2000" dirty="0"/>
          </a:p>
        </p:txBody>
      </p:sp>
      <p:sp>
        <p:nvSpPr>
          <p:cNvPr id="47108" name="Rectangle 16"/>
          <p:cNvSpPr>
            <a:spLocks noChangeArrowheads="1"/>
          </p:cNvSpPr>
          <p:nvPr/>
        </p:nvSpPr>
        <p:spPr bwMode="auto">
          <a:xfrm>
            <a:off x="932708" y="5949280"/>
            <a:ext cx="7754092" cy="707886"/>
          </a:xfrm>
          <a:prstGeom prst="rect">
            <a:avLst/>
          </a:prstGeom>
          <a:ln/>
          <a:extLst/>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2000" dirty="0" smtClean="0"/>
              <a:t>Car</a:t>
            </a:r>
            <a:r>
              <a:rPr lang="ja-JP" altLang="en-US" sz="2000" dirty="0"/>
              <a:t>が消えると、構成要素である</a:t>
            </a:r>
            <a:r>
              <a:rPr lang="en-US" altLang="ja-JP" sz="2000" dirty="0"/>
              <a:t>Tire</a:t>
            </a:r>
            <a:r>
              <a:rPr lang="ja-JP" altLang="en-US" sz="2000" dirty="0"/>
              <a:t>も</a:t>
            </a:r>
            <a:r>
              <a:rPr lang="en-US" altLang="ja-JP" sz="2000" dirty="0"/>
              <a:t>Handle</a:t>
            </a:r>
            <a:r>
              <a:rPr lang="ja-JP" altLang="en-US" sz="2000" dirty="0"/>
              <a:t>も存在しなくなる。</a:t>
            </a:r>
            <a:endParaRPr lang="en-US" altLang="ja-JP" sz="2000" dirty="0"/>
          </a:p>
          <a:p>
            <a:r>
              <a:rPr lang="ja-JP" altLang="en-US" sz="2000" dirty="0" smtClean="0"/>
              <a:t>（＝</a:t>
            </a:r>
            <a:r>
              <a:rPr lang="en-US" altLang="ja-JP" sz="2000" dirty="0" smtClean="0"/>
              <a:t>Car</a:t>
            </a:r>
            <a:r>
              <a:rPr lang="ja-JP" altLang="en-US" sz="2000" dirty="0" smtClean="0"/>
              <a:t>が</a:t>
            </a:r>
            <a:r>
              <a:rPr lang="ja-JP" altLang="en-US" sz="2000" dirty="0"/>
              <a:t>存在しない世界で、</a:t>
            </a:r>
            <a:r>
              <a:rPr lang="en-US" altLang="ja-JP" sz="2000" dirty="0"/>
              <a:t>Handle</a:t>
            </a:r>
            <a:r>
              <a:rPr lang="ja-JP" altLang="en-US" sz="2000" dirty="0"/>
              <a:t>や</a:t>
            </a:r>
            <a:r>
              <a:rPr lang="en-US" altLang="ja-JP" sz="2000" dirty="0"/>
              <a:t>Tire</a:t>
            </a:r>
            <a:r>
              <a:rPr lang="ja-JP" altLang="en-US" sz="2000" dirty="0"/>
              <a:t>を他で利用することはない）</a:t>
            </a:r>
          </a:p>
        </p:txBody>
      </p:sp>
      <p:pic>
        <p:nvPicPr>
          <p:cNvPr id="47109"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2346" y="2623391"/>
            <a:ext cx="6000750"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110" name="正方形/長方形 1"/>
          <p:cNvSpPr>
            <a:spLocks noChangeArrowheads="1"/>
          </p:cNvSpPr>
          <p:nvPr/>
        </p:nvSpPr>
        <p:spPr bwMode="auto">
          <a:xfrm>
            <a:off x="352963" y="2196603"/>
            <a:ext cx="85395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ja-JP" altLang="en-US" sz="2000" dirty="0"/>
              <a:t>生存</a:t>
            </a:r>
            <a:r>
              <a:rPr lang="ja-JP" altLang="en-US" sz="2000" dirty="0" smtClean="0"/>
              <a:t>関係とは</a:t>
            </a:r>
            <a:r>
              <a:rPr lang="ja-JP" altLang="en-US" sz="2000" dirty="0" smtClean="0">
                <a:solidFill>
                  <a:srgbClr val="FF0000"/>
                </a:solidFill>
              </a:rPr>
              <a:t>矢印の元クラスが</a:t>
            </a:r>
            <a:r>
              <a:rPr lang="ja-JP" altLang="en-US" sz="2000" dirty="0">
                <a:solidFill>
                  <a:srgbClr val="FF0000"/>
                </a:solidFill>
              </a:rPr>
              <a:t>消える</a:t>
            </a:r>
            <a:r>
              <a:rPr lang="ja-JP" altLang="en-US" sz="2000" dirty="0" smtClean="0">
                <a:solidFill>
                  <a:srgbClr val="FF0000"/>
                </a:solidFill>
              </a:rPr>
              <a:t>と、矢印の先のクラス</a:t>
            </a:r>
            <a:r>
              <a:rPr lang="ja-JP" altLang="en-US" sz="2000" dirty="0">
                <a:solidFill>
                  <a:srgbClr val="FF0000"/>
                </a:solidFill>
              </a:rPr>
              <a:t>も</a:t>
            </a:r>
            <a:r>
              <a:rPr lang="ja-JP" altLang="en-US" sz="2000" dirty="0" smtClean="0">
                <a:solidFill>
                  <a:srgbClr val="FF0000"/>
                </a:solidFill>
              </a:rPr>
              <a:t>消える</a:t>
            </a:r>
            <a:r>
              <a:rPr lang="ja-JP" altLang="en-US" sz="2000" dirty="0" smtClean="0"/>
              <a:t>関係です。</a:t>
            </a:r>
            <a:endParaRPr lang="ja-JP" altLang="en-US" sz="2000" dirty="0"/>
          </a:p>
        </p:txBody>
      </p:sp>
    </p:spTree>
    <p:extLst>
      <p:ext uri="{BB962C8B-B14F-4D97-AF65-F5344CB8AC3E}">
        <p14:creationId xmlns:p14="http://schemas.microsoft.com/office/powerpoint/2010/main" val="203939867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ChangeArrowheads="1"/>
          </p:cNvSpPr>
          <p:nvPr>
            <p:ph type="title"/>
          </p:nvPr>
        </p:nvSpPr>
        <p:spPr/>
        <p:txBody>
          <a:bodyPr/>
          <a:lstStyle/>
          <a:p>
            <a:pPr eaLnBrk="1" hangingPunct="1"/>
            <a:r>
              <a:rPr lang="ja-JP" altLang="en-US" dirty="0" smtClean="0"/>
              <a:t>集約</a:t>
            </a:r>
            <a:r>
              <a:rPr lang="en-US" altLang="ja-JP" dirty="0" smtClean="0"/>
              <a:t>(aggregation)</a:t>
            </a:r>
            <a:endParaRPr lang="ja-JP" altLang="en-US" dirty="0" smtClean="0"/>
          </a:p>
        </p:txBody>
      </p:sp>
      <p:sp>
        <p:nvSpPr>
          <p:cNvPr id="46083" name="Text Box 5"/>
          <p:cNvSpPr txBox="1">
            <a:spLocks noChangeArrowheads="1"/>
          </p:cNvSpPr>
          <p:nvPr/>
        </p:nvSpPr>
        <p:spPr bwMode="auto">
          <a:xfrm>
            <a:off x="899592" y="1312240"/>
            <a:ext cx="7027886" cy="400110"/>
          </a:xfrm>
          <a:prstGeom prst="rect">
            <a:avLst/>
          </a:prstGeom>
          <a:ln>
            <a:noFill/>
          </a:ln>
          <a:extLst/>
        </p:spPr>
        <p:style>
          <a:lnRef idx="2">
            <a:schemeClr val="dk1"/>
          </a:lnRef>
          <a:fillRef idx="1">
            <a:schemeClr val="lt1"/>
          </a:fillRef>
          <a:effectRef idx="0">
            <a:schemeClr val="dk1"/>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sz="2000" dirty="0"/>
              <a:t>クラス間</a:t>
            </a:r>
            <a:r>
              <a:rPr lang="ja-JP" altLang="en-US" sz="2000" dirty="0" smtClean="0"/>
              <a:t>の</a:t>
            </a:r>
            <a:r>
              <a:rPr lang="ja-JP" altLang="en-US" sz="2000" dirty="0"/>
              <a:t>関連</a:t>
            </a:r>
            <a:r>
              <a:rPr lang="ja-JP" altLang="en-US" sz="2000" dirty="0" smtClean="0"/>
              <a:t>が</a:t>
            </a:r>
            <a:r>
              <a:rPr lang="ja-JP" altLang="en-US" sz="2000" dirty="0"/>
              <a:t>、</a:t>
            </a:r>
            <a:r>
              <a:rPr lang="ja-JP" altLang="en-US" sz="2000" dirty="0">
                <a:solidFill>
                  <a:srgbClr val="FF0000"/>
                </a:solidFill>
              </a:rPr>
              <a:t>全体と部分</a:t>
            </a:r>
            <a:r>
              <a:rPr lang="ja-JP" altLang="en-US" sz="2000" dirty="0"/>
              <a:t>に</a:t>
            </a:r>
            <a:r>
              <a:rPr lang="ja-JP" altLang="en-US" sz="2000" dirty="0" smtClean="0"/>
              <a:t>なる関連を「集約」といいます。</a:t>
            </a:r>
            <a:endParaRPr lang="ja-JP" altLang="en-US" sz="2000" dirty="0"/>
          </a:p>
        </p:txBody>
      </p:sp>
      <p:sp>
        <p:nvSpPr>
          <p:cNvPr id="46084" name="Text Box 30"/>
          <p:cNvSpPr txBox="1">
            <a:spLocks noChangeArrowheads="1"/>
          </p:cNvSpPr>
          <p:nvPr/>
        </p:nvSpPr>
        <p:spPr bwMode="auto">
          <a:xfrm>
            <a:off x="683568" y="5497417"/>
            <a:ext cx="7382087" cy="707886"/>
          </a:xfrm>
          <a:prstGeom prst="rect">
            <a:avLst/>
          </a:prstGeom>
          <a:ln/>
          <a:extLst/>
        </p:spPr>
        <p:style>
          <a:lnRef idx="2">
            <a:schemeClr val="accent3"/>
          </a:lnRef>
          <a:fillRef idx="1">
            <a:schemeClr val="lt1"/>
          </a:fillRef>
          <a:effectRef idx="0">
            <a:schemeClr val="accent3"/>
          </a:effectRef>
          <a:fontRef idx="minor">
            <a:schemeClr val="dk1"/>
          </a:fontRef>
        </p:style>
        <p:txBody>
          <a:bodyPr wrap="squar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sz="2000" dirty="0" smtClean="0"/>
              <a:t>上</a:t>
            </a:r>
            <a:r>
              <a:rPr lang="ja-JP" altLang="en-US" sz="2000" dirty="0"/>
              <a:t>の例では、電子マネーが消えてもお客は消えるとは限らないし</a:t>
            </a:r>
            <a:r>
              <a:rPr lang="ja-JP" altLang="en-US" sz="2000" dirty="0" smtClean="0"/>
              <a:t>、</a:t>
            </a:r>
            <a:endParaRPr lang="en-US" altLang="ja-JP" sz="2000" dirty="0" smtClean="0"/>
          </a:p>
          <a:p>
            <a:pPr eaLnBrk="1" hangingPunct="1"/>
            <a:r>
              <a:rPr lang="ja-JP" altLang="en-US" sz="2000" dirty="0" smtClean="0"/>
              <a:t>お客</a:t>
            </a:r>
            <a:r>
              <a:rPr lang="ja-JP" altLang="en-US" sz="2000" dirty="0"/>
              <a:t>が消えても、電子マネーは消えるとは限らない。</a:t>
            </a:r>
          </a:p>
        </p:txBody>
      </p:sp>
      <p:pic>
        <p:nvPicPr>
          <p:cNvPr id="46085"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3738" y="2564904"/>
            <a:ext cx="504825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正方形/長方形 1"/>
          <p:cNvSpPr/>
          <p:nvPr/>
        </p:nvSpPr>
        <p:spPr>
          <a:xfrm>
            <a:off x="827584" y="1916249"/>
            <a:ext cx="7650058" cy="707886"/>
          </a:xfrm>
          <a:prstGeom prst="rect">
            <a:avLst/>
          </a:prstGeom>
        </p:spPr>
        <p:txBody>
          <a:bodyPr wrap="square">
            <a:spAutoFit/>
          </a:bodyPr>
          <a:lstStyle/>
          <a:p>
            <a:r>
              <a:rPr lang="ja-JP" altLang="en-US" sz="2000" dirty="0"/>
              <a:t>矢印の元のクラスが、矢印の先のクラスを要素として</a:t>
            </a:r>
            <a:r>
              <a:rPr lang="ja-JP" altLang="en-US" sz="2000" dirty="0" smtClean="0"/>
              <a:t>いる関連です。</a:t>
            </a:r>
            <a:endParaRPr lang="en-US" altLang="ja-JP" sz="2000" dirty="0"/>
          </a:p>
          <a:p>
            <a:r>
              <a:rPr lang="ja-JP" altLang="en-US" sz="2000" dirty="0"/>
              <a:t>集約</a:t>
            </a:r>
            <a:r>
              <a:rPr lang="ja-JP" altLang="en-US" sz="2000" dirty="0" smtClean="0"/>
              <a:t>の関連では</a:t>
            </a:r>
            <a:r>
              <a:rPr lang="ja-JP" altLang="en-US" sz="2000" dirty="0"/>
              <a:t>、互いのクラスに</a:t>
            </a:r>
            <a:r>
              <a:rPr lang="ja-JP" altLang="en-US" sz="2000" dirty="0">
                <a:solidFill>
                  <a:srgbClr val="FF0000"/>
                </a:solidFill>
              </a:rPr>
              <a:t>生存関係</a:t>
            </a:r>
            <a:r>
              <a:rPr lang="ja-JP" altLang="en-US" sz="2000" dirty="0" smtClean="0">
                <a:solidFill>
                  <a:srgbClr val="FF0000"/>
                </a:solidFill>
              </a:rPr>
              <a:t>はありません</a:t>
            </a:r>
            <a:r>
              <a:rPr lang="ja-JP" altLang="en-US" sz="2000" dirty="0" smtClean="0"/>
              <a:t>。</a:t>
            </a:r>
            <a:endParaRPr lang="ja-JP" altLang="en-US" sz="2000" dirty="0"/>
          </a:p>
        </p:txBody>
      </p:sp>
      <p:sp>
        <p:nvSpPr>
          <p:cNvPr id="3" name="正方形/長方形 2"/>
          <p:cNvSpPr/>
          <p:nvPr/>
        </p:nvSpPr>
        <p:spPr>
          <a:xfrm>
            <a:off x="419251" y="5123438"/>
            <a:ext cx="1861407" cy="369332"/>
          </a:xfrm>
          <a:prstGeom prst="rect">
            <a:avLst/>
          </a:prstGeom>
        </p:spPr>
        <p:txBody>
          <a:bodyPr wrap="none">
            <a:spAutoFit/>
          </a:bodyPr>
          <a:lstStyle/>
          <a:p>
            <a:r>
              <a:rPr lang="ja-JP" altLang="en-US" dirty="0"/>
              <a:t>生存関係とは・・・</a:t>
            </a:r>
            <a:endParaRPr lang="en-US" altLang="ja-JP" dirty="0"/>
          </a:p>
        </p:txBody>
      </p:sp>
    </p:spTree>
    <p:extLst>
      <p:ext uri="{BB962C8B-B14F-4D97-AF65-F5344CB8AC3E}">
        <p14:creationId xmlns:p14="http://schemas.microsoft.com/office/powerpoint/2010/main" val="199814113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コネクタ 5"/>
          <p:cNvCxnSpPr/>
          <p:nvPr/>
        </p:nvCxnSpPr>
        <p:spPr>
          <a:xfrm>
            <a:off x="683568" y="2204864"/>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683568" y="4797152"/>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1470907" y="2852936"/>
            <a:ext cx="5983947" cy="784830"/>
          </a:xfrm>
          <a:prstGeom prst="rect">
            <a:avLst/>
          </a:prstGeom>
          <a:noFill/>
        </p:spPr>
        <p:txBody>
          <a:bodyPr wrap="none" rtlCol="0">
            <a:spAutoFit/>
          </a:bodyPr>
          <a:lstStyle/>
          <a:p>
            <a:pPr algn="ctr"/>
            <a:r>
              <a:rPr kumimoji="1" lang="en-US" altLang="ja-JP" sz="4500" dirty="0" smtClean="0">
                <a:effectLst>
                  <a:outerShdw blurRad="38100" dist="38100" dir="2700000" algn="tl">
                    <a:srgbClr val="000000">
                      <a:alpha val="43137"/>
                    </a:srgbClr>
                  </a:outerShdw>
                </a:effectLst>
              </a:rPr>
              <a:t>(6)</a:t>
            </a:r>
            <a:r>
              <a:rPr kumimoji="1" lang="ja-JP" altLang="en-US" sz="4500" dirty="0" smtClean="0">
                <a:effectLst>
                  <a:outerShdw blurRad="38100" dist="38100" dir="2700000" algn="tl">
                    <a:srgbClr val="000000">
                      <a:alpha val="43137"/>
                    </a:srgbClr>
                  </a:outerShdw>
                </a:effectLst>
              </a:rPr>
              <a:t>関連と</a:t>
            </a:r>
            <a:r>
              <a:rPr kumimoji="1" lang="en-US" altLang="ja-JP" sz="4500" dirty="0" smtClean="0">
                <a:effectLst>
                  <a:outerShdw blurRad="38100" dist="38100" dir="2700000" algn="tl">
                    <a:srgbClr val="000000">
                      <a:alpha val="43137"/>
                    </a:srgbClr>
                  </a:outerShdw>
                </a:effectLst>
              </a:rPr>
              <a:t>Java</a:t>
            </a:r>
            <a:r>
              <a:rPr kumimoji="1" lang="ja-JP" altLang="en-US" sz="4500" dirty="0" smtClean="0">
                <a:effectLst>
                  <a:outerShdw blurRad="38100" dist="38100" dir="2700000" algn="tl">
                    <a:srgbClr val="000000">
                      <a:alpha val="43137"/>
                    </a:srgbClr>
                  </a:outerShdw>
                </a:effectLst>
              </a:rPr>
              <a:t>プログラム</a:t>
            </a:r>
            <a:endParaRPr kumimoji="1" lang="ja-JP" altLang="en-US" sz="45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981717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ja-JP" altLang="en-US" dirty="0" smtClean="0"/>
              <a:t>（１）関連</a:t>
            </a:r>
            <a:endParaRPr lang="ja-JP" altLang="en-US" dirty="0"/>
          </a:p>
        </p:txBody>
      </p:sp>
      <p:sp>
        <p:nvSpPr>
          <p:cNvPr id="3" name="コンテンツ プレースホルダ 2"/>
          <p:cNvSpPr>
            <a:spLocks noGrp="1"/>
          </p:cNvSpPr>
          <p:nvPr>
            <p:ph idx="1"/>
          </p:nvPr>
        </p:nvSpPr>
        <p:spPr>
          <a:xfrm>
            <a:off x="1043608" y="1556792"/>
            <a:ext cx="7972028" cy="4871142"/>
          </a:xfrm>
        </p:spPr>
        <p:txBody>
          <a:bodyPr/>
          <a:lstStyle/>
          <a:p>
            <a:pPr>
              <a:buFont typeface="Wingdings" pitchFamily="2" charset="2"/>
              <a:buNone/>
              <a:defRPr/>
            </a:pPr>
            <a:r>
              <a:rPr lang="en-US" altLang="ja-JP" sz="2400" dirty="0" smtClean="0"/>
              <a:t> class Road{</a:t>
            </a:r>
          </a:p>
          <a:p>
            <a:pPr>
              <a:buFont typeface="Wingdings" pitchFamily="2" charset="2"/>
              <a:buNone/>
              <a:defRPr/>
            </a:pPr>
            <a:r>
              <a:rPr lang="ja-JP" altLang="en-US" sz="2400" dirty="0" smtClean="0"/>
              <a:t>　　・・・</a:t>
            </a:r>
            <a:endParaRPr lang="en-US" altLang="ja-JP" sz="2400" dirty="0" smtClean="0"/>
          </a:p>
          <a:p>
            <a:pPr>
              <a:buFont typeface="Wingdings" pitchFamily="2" charset="2"/>
              <a:buNone/>
              <a:defRPr/>
            </a:pPr>
            <a:r>
              <a:rPr lang="en-US" altLang="ja-JP" sz="2400" dirty="0" smtClean="0"/>
              <a:t> }</a:t>
            </a:r>
          </a:p>
          <a:p>
            <a:pPr>
              <a:buFont typeface="Wingdings" pitchFamily="2" charset="2"/>
              <a:buNone/>
              <a:defRPr/>
            </a:pPr>
            <a:endParaRPr lang="en-US" altLang="ja-JP" sz="2000" dirty="0" smtClean="0"/>
          </a:p>
          <a:p>
            <a:pPr>
              <a:buFont typeface="Wingdings" pitchFamily="2" charset="2"/>
              <a:buNone/>
              <a:defRPr/>
            </a:pPr>
            <a:endParaRPr lang="en-US" altLang="ja-JP" sz="2000" dirty="0" smtClean="0"/>
          </a:p>
          <a:p>
            <a:pPr>
              <a:buFont typeface="Wingdings" pitchFamily="2" charset="2"/>
              <a:buNone/>
              <a:defRPr/>
            </a:pPr>
            <a:r>
              <a:rPr lang="en-US" altLang="ja-JP" sz="2400" dirty="0" smtClean="0"/>
              <a:t> class Car{</a:t>
            </a:r>
          </a:p>
          <a:p>
            <a:pPr>
              <a:buFont typeface="Wingdings" pitchFamily="2" charset="2"/>
              <a:buNone/>
              <a:defRPr/>
            </a:pPr>
            <a:r>
              <a:rPr lang="en-US" altLang="ja-JP" sz="2400" dirty="0" smtClean="0"/>
              <a:t>   </a:t>
            </a:r>
            <a:r>
              <a:rPr lang="ja-JP" altLang="en-US" sz="2400" dirty="0" smtClean="0"/>
              <a:t>  </a:t>
            </a:r>
            <a:r>
              <a:rPr lang="en-US" altLang="ja-JP" sz="2400" dirty="0" smtClean="0">
                <a:solidFill>
                  <a:srgbClr val="FF0000"/>
                </a:solidFill>
              </a:rPr>
              <a:t>Road </a:t>
            </a:r>
            <a:r>
              <a:rPr lang="en-US" altLang="ja-JP" sz="2400" dirty="0" err="1" smtClean="0">
                <a:solidFill>
                  <a:srgbClr val="FF0000"/>
                </a:solidFill>
              </a:rPr>
              <a:t>road</a:t>
            </a:r>
            <a:r>
              <a:rPr lang="en-US" altLang="ja-JP" sz="2400" dirty="0" smtClean="0"/>
              <a:t>;</a:t>
            </a:r>
            <a:br>
              <a:rPr lang="en-US" altLang="ja-JP" sz="2400" dirty="0" smtClean="0"/>
            </a:br>
            <a:r>
              <a:rPr lang="ja-JP" altLang="en-US" sz="2400" dirty="0" smtClean="0"/>
              <a:t> </a:t>
            </a:r>
            <a:r>
              <a:rPr lang="en-US" altLang="ja-JP" sz="2400" dirty="0" smtClean="0">
                <a:solidFill>
                  <a:srgbClr val="FF0000"/>
                </a:solidFill>
              </a:rPr>
              <a:t>public void </a:t>
            </a:r>
            <a:r>
              <a:rPr lang="en-US" altLang="ja-JP" sz="2400" dirty="0" err="1" smtClean="0">
                <a:solidFill>
                  <a:srgbClr val="FF0000"/>
                </a:solidFill>
              </a:rPr>
              <a:t>setRoad</a:t>
            </a:r>
            <a:r>
              <a:rPr lang="en-US" altLang="ja-JP" sz="2400" dirty="0" smtClean="0">
                <a:solidFill>
                  <a:srgbClr val="FF0000"/>
                </a:solidFill>
              </a:rPr>
              <a:t> </a:t>
            </a:r>
            <a:r>
              <a:rPr lang="en-US" altLang="ja-JP" sz="2400" dirty="0" smtClean="0"/>
              <a:t>(Road road){</a:t>
            </a:r>
          </a:p>
          <a:p>
            <a:pPr>
              <a:buFont typeface="Wingdings" pitchFamily="2" charset="2"/>
              <a:buNone/>
              <a:defRPr/>
            </a:pPr>
            <a:r>
              <a:rPr lang="ja-JP" altLang="en-US" sz="2400" dirty="0" smtClean="0"/>
              <a:t>　    </a:t>
            </a:r>
            <a:r>
              <a:rPr lang="en-US" altLang="ja-JP" sz="2400" dirty="0" smtClean="0"/>
              <a:t>road = r;</a:t>
            </a:r>
            <a:br>
              <a:rPr lang="en-US" altLang="ja-JP" sz="2400" dirty="0" smtClean="0"/>
            </a:br>
            <a:r>
              <a:rPr lang="ja-JP" altLang="en-US" sz="2400" dirty="0" smtClean="0"/>
              <a:t> </a:t>
            </a:r>
            <a:r>
              <a:rPr lang="en-US" altLang="ja-JP" sz="2400" dirty="0" smtClean="0"/>
              <a:t>}</a:t>
            </a:r>
          </a:p>
          <a:p>
            <a:pPr>
              <a:buFont typeface="Wingdings" pitchFamily="2" charset="2"/>
              <a:buNone/>
              <a:defRPr/>
            </a:pPr>
            <a:r>
              <a:rPr lang="en-US" altLang="ja-JP" sz="2400" dirty="0" smtClean="0"/>
              <a:t> }</a:t>
            </a:r>
            <a:endParaRPr lang="ja-JP" altLang="en-US" sz="2400" dirty="0" smtClean="0"/>
          </a:p>
        </p:txBody>
      </p:sp>
      <p:pic>
        <p:nvPicPr>
          <p:cNvPr id="4098" name="Picture 2"/>
          <p:cNvPicPr>
            <a:picLocks noChangeAspect="1" noChangeArrowheads="1"/>
          </p:cNvPicPr>
          <p:nvPr/>
        </p:nvPicPr>
        <p:blipFill>
          <a:blip r:embed="rId2"/>
          <a:srcRect/>
          <a:stretch>
            <a:fillRect/>
          </a:stretch>
        </p:blipFill>
        <p:spPr bwMode="auto">
          <a:xfrm>
            <a:off x="6315540" y="1257964"/>
            <a:ext cx="2557476" cy="3562979"/>
          </a:xfrm>
          <a:prstGeom prst="rect">
            <a:avLst/>
          </a:prstGeom>
          <a:noFill/>
          <a:ln w="9525">
            <a:noFill/>
            <a:miter lim="800000"/>
            <a:headEnd/>
            <a:tailEnd/>
          </a:ln>
          <a:effectLst/>
        </p:spPr>
      </p:pic>
    </p:spTree>
    <p:extLst>
      <p:ext uri="{BB962C8B-B14F-4D97-AF65-F5344CB8AC3E}">
        <p14:creationId xmlns:p14="http://schemas.microsoft.com/office/powerpoint/2010/main" val="20178096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ja-JP" altLang="en-US" dirty="0" smtClean="0"/>
              <a:t>（２）汎化</a:t>
            </a:r>
            <a:endParaRPr lang="ja-JP" altLang="en-US" dirty="0"/>
          </a:p>
        </p:txBody>
      </p:sp>
      <p:sp>
        <p:nvSpPr>
          <p:cNvPr id="3" name="コンテンツ プレースホルダ 2"/>
          <p:cNvSpPr>
            <a:spLocks noGrp="1"/>
          </p:cNvSpPr>
          <p:nvPr>
            <p:ph idx="1"/>
          </p:nvPr>
        </p:nvSpPr>
        <p:spPr>
          <a:xfrm>
            <a:off x="1835696" y="1628800"/>
            <a:ext cx="6215062" cy="3500437"/>
          </a:xfrm>
        </p:spPr>
        <p:txBody>
          <a:bodyPr>
            <a:normAutofit lnSpcReduction="10000"/>
          </a:bodyPr>
          <a:lstStyle/>
          <a:p>
            <a:pPr>
              <a:buFont typeface="Wingdings" pitchFamily="2" charset="2"/>
              <a:buNone/>
              <a:defRPr/>
            </a:pPr>
            <a:r>
              <a:rPr lang="en-US" altLang="ja-JP" sz="2400" dirty="0" smtClean="0"/>
              <a:t> class vehicle{</a:t>
            </a:r>
          </a:p>
          <a:p>
            <a:pPr>
              <a:buFont typeface="Wingdings" pitchFamily="2" charset="2"/>
              <a:buNone/>
              <a:defRPr/>
            </a:pPr>
            <a:r>
              <a:rPr lang="ja-JP" altLang="en-US" sz="2400" dirty="0" smtClean="0"/>
              <a:t>　　・・・</a:t>
            </a:r>
            <a:endParaRPr lang="en-US" altLang="ja-JP" sz="2400" dirty="0" smtClean="0"/>
          </a:p>
          <a:p>
            <a:pPr>
              <a:buFont typeface="Wingdings" pitchFamily="2" charset="2"/>
              <a:buNone/>
              <a:defRPr/>
            </a:pPr>
            <a:r>
              <a:rPr lang="en-US" altLang="ja-JP" sz="2400" dirty="0" smtClean="0"/>
              <a:t> }</a:t>
            </a:r>
          </a:p>
          <a:p>
            <a:pPr>
              <a:buFont typeface="Wingdings" pitchFamily="2" charset="2"/>
              <a:buNone/>
              <a:defRPr/>
            </a:pPr>
            <a:endParaRPr lang="en-US" altLang="ja-JP" sz="2400" dirty="0" smtClean="0"/>
          </a:p>
          <a:p>
            <a:pPr>
              <a:buFont typeface="Wingdings" pitchFamily="2" charset="2"/>
              <a:buNone/>
              <a:defRPr/>
            </a:pPr>
            <a:endParaRPr lang="en-US" altLang="ja-JP" sz="2400" dirty="0" smtClean="0"/>
          </a:p>
          <a:p>
            <a:pPr>
              <a:buFont typeface="Wingdings" pitchFamily="2" charset="2"/>
              <a:buNone/>
              <a:defRPr/>
            </a:pPr>
            <a:r>
              <a:rPr lang="en-US" altLang="ja-JP" sz="2400" dirty="0" smtClean="0"/>
              <a:t> class Car </a:t>
            </a:r>
            <a:r>
              <a:rPr lang="en-US" altLang="ja-JP" sz="2400" dirty="0" smtClean="0">
                <a:solidFill>
                  <a:srgbClr val="FF0000"/>
                </a:solidFill>
              </a:rPr>
              <a:t>extends vehicle</a:t>
            </a:r>
            <a:r>
              <a:rPr lang="en-US" altLang="ja-JP" sz="2400" dirty="0" smtClean="0"/>
              <a:t>{</a:t>
            </a:r>
          </a:p>
          <a:p>
            <a:pPr>
              <a:buFont typeface="Wingdings" pitchFamily="2" charset="2"/>
              <a:buNone/>
              <a:defRPr/>
            </a:pPr>
            <a:r>
              <a:rPr lang="ja-JP" altLang="en-US" sz="2400" dirty="0" smtClean="0"/>
              <a:t>　　・・・</a:t>
            </a:r>
            <a:endParaRPr lang="en-US" altLang="ja-JP" sz="2400" dirty="0" smtClean="0"/>
          </a:p>
          <a:p>
            <a:pPr>
              <a:buFont typeface="Wingdings" pitchFamily="2" charset="2"/>
              <a:buNone/>
              <a:defRPr/>
            </a:pPr>
            <a:r>
              <a:rPr lang="en-US" altLang="ja-JP" sz="2400" dirty="0" smtClean="0"/>
              <a:t> }  </a:t>
            </a:r>
            <a:endParaRPr lang="ja-JP" altLang="en-US" sz="2400" dirty="0"/>
          </a:p>
        </p:txBody>
      </p:sp>
      <p:pic>
        <p:nvPicPr>
          <p:cNvPr id="1026" name="Picture 2"/>
          <p:cNvPicPr>
            <a:picLocks noChangeAspect="1" noChangeArrowheads="1"/>
          </p:cNvPicPr>
          <p:nvPr/>
        </p:nvPicPr>
        <p:blipFill>
          <a:blip r:embed="rId2"/>
          <a:srcRect/>
          <a:stretch>
            <a:fillRect/>
          </a:stretch>
        </p:blipFill>
        <p:spPr bwMode="auto">
          <a:xfrm>
            <a:off x="6301026" y="1256832"/>
            <a:ext cx="2571764" cy="3600470"/>
          </a:xfrm>
          <a:prstGeom prst="rect">
            <a:avLst/>
          </a:prstGeom>
          <a:noFill/>
          <a:ln w="9525">
            <a:noFill/>
            <a:miter lim="800000"/>
            <a:headEnd/>
            <a:tailEnd/>
          </a:ln>
          <a:effectLst/>
        </p:spPr>
      </p:pic>
    </p:spTree>
    <p:extLst>
      <p:ext uri="{BB962C8B-B14F-4D97-AF65-F5344CB8AC3E}">
        <p14:creationId xmlns:p14="http://schemas.microsoft.com/office/powerpoint/2010/main" val="3536489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角丸四角形 35"/>
          <p:cNvSpPr/>
          <p:nvPr/>
        </p:nvSpPr>
        <p:spPr>
          <a:xfrm>
            <a:off x="-756592" y="1833207"/>
            <a:ext cx="9793087" cy="4836153"/>
          </a:xfrm>
          <a:prstGeom prst="roundRect">
            <a:avLst>
              <a:gd name="adj" fmla="val 980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3" name="円/楕円 2"/>
          <p:cNvSpPr/>
          <p:nvPr/>
        </p:nvSpPr>
        <p:spPr>
          <a:xfrm>
            <a:off x="2405683" y="2420888"/>
            <a:ext cx="5481053" cy="230063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8198" name="Text Box 8"/>
          <p:cNvSpPr txBox="1">
            <a:spLocks noChangeArrowheads="1"/>
          </p:cNvSpPr>
          <p:nvPr/>
        </p:nvSpPr>
        <p:spPr bwMode="auto">
          <a:xfrm>
            <a:off x="3897244" y="3284984"/>
            <a:ext cx="2805576" cy="461665"/>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dirty="0" smtClean="0"/>
              <a:t>クラス間の相互作用</a:t>
            </a:r>
            <a:endParaRPr lang="ja-JP" altLang="en-US" sz="2400" dirty="0"/>
          </a:p>
        </p:txBody>
      </p:sp>
      <p:sp>
        <p:nvSpPr>
          <p:cNvPr id="8200" name="Text Box 10"/>
          <p:cNvSpPr txBox="1">
            <a:spLocks noChangeArrowheads="1"/>
          </p:cNvSpPr>
          <p:nvPr/>
        </p:nvSpPr>
        <p:spPr bwMode="auto">
          <a:xfrm>
            <a:off x="3120823" y="3822512"/>
            <a:ext cx="4309193" cy="461665"/>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dirty="0" smtClean="0"/>
              <a:t>実行順序・時系列的な相互作用</a:t>
            </a:r>
            <a:endParaRPr lang="ja-JP" altLang="en-US" sz="2400" dirty="0"/>
          </a:p>
        </p:txBody>
      </p:sp>
      <p:sp>
        <p:nvSpPr>
          <p:cNvPr id="8202" name="Text Box 12"/>
          <p:cNvSpPr txBox="1">
            <a:spLocks noChangeArrowheads="1"/>
          </p:cNvSpPr>
          <p:nvPr/>
        </p:nvSpPr>
        <p:spPr bwMode="auto">
          <a:xfrm>
            <a:off x="3923928" y="2728778"/>
            <a:ext cx="2702984" cy="461665"/>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dirty="0" smtClean="0"/>
              <a:t>クラス設計、抽象化</a:t>
            </a:r>
            <a:endParaRPr lang="ja-JP" altLang="en-US" sz="2400" dirty="0"/>
          </a:p>
        </p:txBody>
      </p:sp>
      <p:sp>
        <p:nvSpPr>
          <p:cNvPr id="35" name="コンテンツ プレースホルダー 1"/>
          <p:cNvSpPr>
            <a:spLocks noGrp="1"/>
          </p:cNvSpPr>
          <p:nvPr>
            <p:ph idx="1"/>
          </p:nvPr>
        </p:nvSpPr>
        <p:spPr>
          <a:xfrm>
            <a:off x="563906" y="329313"/>
            <a:ext cx="7659924" cy="1296144"/>
          </a:xfrm>
        </p:spPr>
        <p:txBody>
          <a:bodyPr>
            <a:normAutofit fontScale="92500" lnSpcReduction="10000"/>
          </a:bodyPr>
          <a:lstStyle/>
          <a:p>
            <a:r>
              <a:rPr lang="ja-JP" altLang="en-US" sz="2200" dirty="0" smtClean="0"/>
              <a:t>オブジェクトの分析をもとに、相互作用や拡張クラスを考慮しながらクラスを設計します。</a:t>
            </a:r>
            <a:endParaRPr lang="en-US" altLang="ja-JP" sz="2200" dirty="0" smtClean="0"/>
          </a:p>
          <a:p>
            <a:r>
              <a:rPr lang="ja-JP" altLang="en-US" sz="2200" dirty="0" smtClean="0"/>
              <a:t>全ての必要なステップについて、設計したクラス間の時系列的な相互作用を設計します。</a:t>
            </a:r>
            <a:endParaRPr lang="en-US" altLang="ja-JP" sz="2200" dirty="0" smtClean="0"/>
          </a:p>
          <a:p>
            <a:pPr marL="109728" indent="0">
              <a:buNone/>
            </a:pPr>
            <a:endParaRPr lang="en-US" altLang="ja-JP" sz="2200" dirty="0" smtClean="0"/>
          </a:p>
        </p:txBody>
      </p:sp>
      <p:cxnSp>
        <p:nvCxnSpPr>
          <p:cNvPr id="6" name="直線矢印コネクタ 5"/>
          <p:cNvCxnSpPr/>
          <p:nvPr/>
        </p:nvCxnSpPr>
        <p:spPr>
          <a:xfrm flipV="1">
            <a:off x="2336578" y="4175152"/>
            <a:ext cx="324318" cy="28700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44" name="直線矢印コネクタ 43"/>
          <p:cNvCxnSpPr/>
          <p:nvPr/>
        </p:nvCxnSpPr>
        <p:spPr>
          <a:xfrm flipH="1" flipV="1">
            <a:off x="7634454" y="4131018"/>
            <a:ext cx="272669" cy="228745"/>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37" name="Text Box 4"/>
          <p:cNvSpPr txBox="1">
            <a:spLocks noChangeArrowheads="1"/>
          </p:cNvSpPr>
          <p:nvPr/>
        </p:nvSpPr>
        <p:spPr bwMode="auto">
          <a:xfrm>
            <a:off x="3850822" y="2055771"/>
            <a:ext cx="2590774"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sz="2800" dirty="0" smtClean="0"/>
              <a:t>ふるまいの設計</a:t>
            </a:r>
            <a:endParaRPr lang="ja-JP" altLang="en-US" sz="2800" dirty="0"/>
          </a:p>
        </p:txBody>
      </p:sp>
      <p:sp>
        <p:nvSpPr>
          <p:cNvPr id="20" name="Text Box 5"/>
          <p:cNvSpPr txBox="1">
            <a:spLocks noChangeArrowheads="1"/>
          </p:cNvSpPr>
          <p:nvPr/>
        </p:nvSpPr>
        <p:spPr bwMode="auto">
          <a:xfrm>
            <a:off x="6981595" y="4400455"/>
            <a:ext cx="1896673" cy="461665"/>
          </a:xfrm>
          <a:prstGeom prst="rect">
            <a:avLst/>
          </a:prstGeom>
          <a:solidFill>
            <a:srgbClr val="FFFF00"/>
          </a:solidFill>
          <a:ln w="9525">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dirty="0" smtClean="0"/>
              <a:t>シーケンス図</a:t>
            </a:r>
            <a:endParaRPr lang="ja-JP" altLang="en-US" sz="2400" dirty="0"/>
          </a:p>
        </p:txBody>
      </p:sp>
      <p:sp>
        <p:nvSpPr>
          <p:cNvPr id="21" name="Text Box 7"/>
          <p:cNvSpPr txBox="1">
            <a:spLocks noChangeArrowheads="1"/>
          </p:cNvSpPr>
          <p:nvPr/>
        </p:nvSpPr>
        <p:spPr bwMode="auto">
          <a:xfrm>
            <a:off x="1181113" y="4488159"/>
            <a:ext cx="2794355" cy="461665"/>
          </a:xfrm>
          <a:prstGeom prst="rect">
            <a:avLst/>
          </a:prstGeom>
          <a:solidFill>
            <a:srgbClr val="FFFF00"/>
          </a:solidFill>
          <a:ln w="9525">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dirty="0" smtClean="0"/>
              <a:t>コミュニケーション図</a:t>
            </a:r>
            <a:endParaRPr lang="ja-JP" altLang="en-US" sz="2400" dirty="0"/>
          </a:p>
        </p:txBody>
      </p:sp>
      <p:pic>
        <p:nvPicPr>
          <p:cNvPr id="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369" y="5013176"/>
            <a:ext cx="2198523" cy="757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 Box 5"/>
          <p:cNvSpPr txBox="1">
            <a:spLocks noChangeArrowheads="1"/>
          </p:cNvSpPr>
          <p:nvPr/>
        </p:nvSpPr>
        <p:spPr bwMode="auto">
          <a:xfrm>
            <a:off x="4393868" y="5107076"/>
            <a:ext cx="1874838" cy="466725"/>
          </a:xfrm>
          <a:prstGeom prst="rect">
            <a:avLst/>
          </a:prstGeom>
          <a:solidFill>
            <a:srgbClr val="FFFF00"/>
          </a:solidFill>
          <a:ln w="9525">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a:solidFill>
                  <a:srgbClr val="FF0066"/>
                </a:solidFill>
              </a:rPr>
              <a:t>設計</a:t>
            </a:r>
            <a:r>
              <a:rPr lang="ja-JP" altLang="en-US" sz="2400"/>
              <a:t>クラス図</a:t>
            </a:r>
          </a:p>
        </p:txBody>
      </p:sp>
      <p:pic>
        <p:nvPicPr>
          <p:cNvPr id="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4100" y="5013176"/>
            <a:ext cx="1589828" cy="82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3665" y="5656329"/>
            <a:ext cx="875243" cy="8309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3" name="直線矢印コネクタ 32"/>
          <p:cNvCxnSpPr/>
          <p:nvPr/>
        </p:nvCxnSpPr>
        <p:spPr>
          <a:xfrm flipV="1">
            <a:off x="5364088" y="4721522"/>
            <a:ext cx="0" cy="385554"/>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39" name="Text Box 4"/>
          <p:cNvSpPr txBox="1">
            <a:spLocks noChangeArrowheads="1"/>
          </p:cNvSpPr>
          <p:nvPr/>
        </p:nvSpPr>
        <p:spPr bwMode="auto">
          <a:xfrm>
            <a:off x="7653355" y="2005388"/>
            <a:ext cx="1261884" cy="83099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dirty="0" smtClean="0"/>
              <a:t>プログラ</a:t>
            </a:r>
            <a:endParaRPr lang="en-US" altLang="ja-JP" dirty="0" smtClean="0"/>
          </a:p>
          <a:p>
            <a:pPr eaLnBrk="1" hangingPunct="1"/>
            <a:r>
              <a:rPr lang="ja-JP" altLang="en-US" dirty="0" smtClean="0"/>
              <a:t>ミング</a:t>
            </a:r>
            <a:endParaRPr lang="ja-JP" altLang="en-US" dirty="0"/>
          </a:p>
        </p:txBody>
      </p:sp>
      <p:sp>
        <p:nvSpPr>
          <p:cNvPr id="22" name="左右矢印 21"/>
          <p:cNvSpPr/>
          <p:nvPr/>
        </p:nvSpPr>
        <p:spPr>
          <a:xfrm>
            <a:off x="0" y="2116308"/>
            <a:ext cx="3736283" cy="418994"/>
          </a:xfrm>
          <a:prstGeom prst="lef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23" name="左右矢印 22"/>
          <p:cNvSpPr/>
          <p:nvPr/>
        </p:nvSpPr>
        <p:spPr>
          <a:xfrm>
            <a:off x="6530311" y="2114281"/>
            <a:ext cx="1001788" cy="418994"/>
          </a:xfrm>
          <a:prstGeom prst="lef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1946297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ja-JP" altLang="en-US" dirty="0" smtClean="0"/>
              <a:t>（３）集約</a:t>
            </a:r>
            <a:endParaRPr lang="ja-JP" altLang="en-US" dirty="0"/>
          </a:p>
        </p:txBody>
      </p:sp>
      <p:sp>
        <p:nvSpPr>
          <p:cNvPr id="3" name="コンテンツ プレースホルダ 2"/>
          <p:cNvSpPr>
            <a:spLocks noGrp="1"/>
          </p:cNvSpPr>
          <p:nvPr>
            <p:ph idx="1"/>
          </p:nvPr>
        </p:nvSpPr>
        <p:spPr>
          <a:xfrm>
            <a:off x="827584" y="1484784"/>
            <a:ext cx="7059252" cy="4429156"/>
          </a:xfrm>
        </p:spPr>
        <p:txBody>
          <a:bodyPr>
            <a:normAutofit lnSpcReduction="10000"/>
          </a:bodyPr>
          <a:lstStyle/>
          <a:p>
            <a:pPr>
              <a:buFont typeface="Wingdings" pitchFamily="2" charset="2"/>
              <a:buNone/>
              <a:defRPr/>
            </a:pPr>
            <a:r>
              <a:rPr lang="en-US" altLang="ja-JP" sz="2400" dirty="0" smtClean="0"/>
              <a:t> class Navigator{</a:t>
            </a:r>
          </a:p>
          <a:p>
            <a:pPr>
              <a:buFont typeface="Wingdings" pitchFamily="2" charset="2"/>
              <a:buNone/>
              <a:defRPr/>
            </a:pPr>
            <a:r>
              <a:rPr lang="ja-JP" altLang="en-US" sz="2400" dirty="0" smtClean="0"/>
              <a:t>　　・・・</a:t>
            </a:r>
            <a:endParaRPr lang="en-US" altLang="ja-JP" sz="2400" dirty="0" smtClean="0"/>
          </a:p>
          <a:p>
            <a:pPr>
              <a:buFont typeface="Wingdings" pitchFamily="2" charset="2"/>
              <a:buNone/>
              <a:defRPr/>
            </a:pPr>
            <a:r>
              <a:rPr lang="en-US" altLang="ja-JP" sz="2400" dirty="0" smtClean="0"/>
              <a:t> }</a:t>
            </a:r>
          </a:p>
          <a:p>
            <a:pPr>
              <a:buFont typeface="Wingdings" pitchFamily="2" charset="2"/>
              <a:buNone/>
              <a:defRPr/>
            </a:pPr>
            <a:endParaRPr lang="en-US" altLang="ja-JP" sz="2000" dirty="0" smtClean="0"/>
          </a:p>
          <a:p>
            <a:pPr>
              <a:buFont typeface="Wingdings" pitchFamily="2" charset="2"/>
              <a:buNone/>
              <a:defRPr/>
            </a:pPr>
            <a:endParaRPr lang="en-US" altLang="ja-JP" sz="2000" dirty="0" smtClean="0"/>
          </a:p>
          <a:p>
            <a:pPr>
              <a:buFont typeface="Wingdings" pitchFamily="2" charset="2"/>
              <a:buNone/>
              <a:defRPr/>
            </a:pPr>
            <a:r>
              <a:rPr lang="en-US" altLang="ja-JP" sz="2400" dirty="0" smtClean="0"/>
              <a:t> class Car{</a:t>
            </a:r>
          </a:p>
          <a:p>
            <a:pPr>
              <a:buFont typeface="Wingdings" pitchFamily="2" charset="2"/>
              <a:buNone/>
              <a:defRPr/>
            </a:pPr>
            <a:r>
              <a:rPr lang="en-US" altLang="ja-JP" sz="2400" dirty="0" smtClean="0"/>
              <a:t>   </a:t>
            </a:r>
            <a:r>
              <a:rPr lang="ja-JP" altLang="en-US" sz="2400" dirty="0" smtClean="0"/>
              <a:t>  </a:t>
            </a:r>
            <a:r>
              <a:rPr lang="en-US" altLang="ja-JP" sz="2400" dirty="0" smtClean="0">
                <a:solidFill>
                  <a:srgbClr val="FF0000"/>
                </a:solidFill>
              </a:rPr>
              <a:t>Navigator </a:t>
            </a:r>
            <a:r>
              <a:rPr lang="en-US" altLang="ja-JP" sz="2400" dirty="0" err="1" smtClean="0">
                <a:solidFill>
                  <a:srgbClr val="FF0000"/>
                </a:solidFill>
              </a:rPr>
              <a:t>navigator</a:t>
            </a:r>
            <a:r>
              <a:rPr lang="en-US" altLang="ja-JP" sz="2400" dirty="0" smtClean="0"/>
              <a:t>;</a:t>
            </a:r>
            <a:br>
              <a:rPr lang="en-US" altLang="ja-JP" sz="2400" dirty="0" smtClean="0"/>
            </a:br>
            <a:r>
              <a:rPr lang="ja-JP" altLang="en-US" sz="2400" dirty="0" smtClean="0"/>
              <a:t> </a:t>
            </a:r>
            <a:r>
              <a:rPr lang="en-US" altLang="ja-JP" sz="2400" dirty="0" smtClean="0">
                <a:solidFill>
                  <a:srgbClr val="FF0000"/>
                </a:solidFill>
              </a:rPr>
              <a:t>public void </a:t>
            </a:r>
            <a:r>
              <a:rPr lang="en-US" altLang="ja-JP" sz="2400" dirty="0" err="1" smtClean="0">
                <a:solidFill>
                  <a:srgbClr val="FF0000"/>
                </a:solidFill>
              </a:rPr>
              <a:t>setNavigator</a:t>
            </a:r>
            <a:r>
              <a:rPr lang="en-US" altLang="ja-JP" sz="2400" dirty="0" smtClean="0"/>
              <a:t>(Navigator  n){</a:t>
            </a:r>
          </a:p>
          <a:p>
            <a:pPr>
              <a:buFont typeface="Wingdings" pitchFamily="2" charset="2"/>
              <a:buNone/>
              <a:defRPr/>
            </a:pPr>
            <a:r>
              <a:rPr lang="en-US" altLang="ja-JP" sz="2400" dirty="0" smtClean="0"/>
              <a:t>    </a:t>
            </a:r>
            <a:r>
              <a:rPr lang="ja-JP" altLang="en-US" sz="2400" dirty="0" smtClean="0"/>
              <a:t>      </a:t>
            </a:r>
            <a:r>
              <a:rPr lang="en-US" altLang="ja-JP" sz="2400" dirty="0" smtClean="0"/>
              <a:t>navigator = n;</a:t>
            </a:r>
            <a:br>
              <a:rPr lang="en-US" altLang="ja-JP" sz="2400" dirty="0" smtClean="0"/>
            </a:br>
            <a:r>
              <a:rPr lang="ja-JP" altLang="en-US" sz="2400" dirty="0" smtClean="0"/>
              <a:t> </a:t>
            </a:r>
            <a:r>
              <a:rPr lang="en-US" altLang="ja-JP" sz="2400" dirty="0" smtClean="0"/>
              <a:t>}</a:t>
            </a:r>
          </a:p>
          <a:p>
            <a:pPr>
              <a:buFont typeface="Wingdings" pitchFamily="2" charset="2"/>
              <a:buNone/>
              <a:defRPr/>
            </a:pPr>
            <a:r>
              <a:rPr lang="en-US" altLang="ja-JP" sz="2400" dirty="0" smtClean="0"/>
              <a:t> }</a:t>
            </a:r>
            <a:endParaRPr lang="ja-JP" altLang="en-US" sz="2400" dirty="0" smtClean="0"/>
          </a:p>
        </p:txBody>
      </p:sp>
      <p:pic>
        <p:nvPicPr>
          <p:cNvPr id="3074" name="Picture 2"/>
          <p:cNvPicPr>
            <a:picLocks noChangeAspect="1" noChangeArrowheads="1"/>
          </p:cNvPicPr>
          <p:nvPr/>
        </p:nvPicPr>
        <p:blipFill>
          <a:blip r:embed="rId2"/>
          <a:srcRect/>
          <a:stretch>
            <a:fillRect/>
          </a:stretch>
        </p:blipFill>
        <p:spPr bwMode="auto">
          <a:xfrm>
            <a:off x="6116872" y="1256832"/>
            <a:ext cx="2762265" cy="3463455"/>
          </a:xfrm>
          <a:prstGeom prst="rect">
            <a:avLst/>
          </a:prstGeom>
          <a:noFill/>
          <a:ln w="9525">
            <a:noFill/>
            <a:miter lim="800000"/>
            <a:headEnd/>
            <a:tailEnd/>
          </a:ln>
          <a:effectLst/>
        </p:spPr>
      </p:pic>
    </p:spTree>
    <p:extLst>
      <p:ext uri="{BB962C8B-B14F-4D97-AF65-F5344CB8AC3E}">
        <p14:creationId xmlns:p14="http://schemas.microsoft.com/office/powerpoint/2010/main" val="3390380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ja-JP" altLang="en-US" dirty="0" smtClean="0"/>
              <a:t>（４）合成</a:t>
            </a:r>
            <a:endParaRPr lang="ja-JP" altLang="en-US" dirty="0"/>
          </a:p>
        </p:txBody>
      </p:sp>
      <p:sp>
        <p:nvSpPr>
          <p:cNvPr id="3" name="コンテンツ プレースホルダ 2"/>
          <p:cNvSpPr>
            <a:spLocks noGrp="1"/>
          </p:cNvSpPr>
          <p:nvPr>
            <p:ph idx="1"/>
          </p:nvPr>
        </p:nvSpPr>
        <p:spPr>
          <a:xfrm>
            <a:off x="1763688" y="1251934"/>
            <a:ext cx="5072097" cy="4500594"/>
          </a:xfrm>
        </p:spPr>
        <p:txBody>
          <a:bodyPr/>
          <a:lstStyle/>
          <a:p>
            <a:pPr>
              <a:buFont typeface="Wingdings" pitchFamily="2" charset="2"/>
              <a:buNone/>
              <a:defRPr/>
            </a:pPr>
            <a:r>
              <a:rPr lang="en-US" altLang="ja-JP" sz="2400" dirty="0" smtClean="0"/>
              <a:t> class Handle{</a:t>
            </a:r>
          </a:p>
          <a:p>
            <a:pPr>
              <a:buFont typeface="Wingdings" pitchFamily="2" charset="2"/>
              <a:buNone/>
              <a:defRPr/>
            </a:pPr>
            <a:r>
              <a:rPr lang="ja-JP" altLang="en-US" sz="2400" dirty="0" smtClean="0"/>
              <a:t>　　・・・</a:t>
            </a:r>
            <a:endParaRPr lang="en-US" altLang="ja-JP" sz="2400" dirty="0" smtClean="0"/>
          </a:p>
          <a:p>
            <a:pPr>
              <a:buFont typeface="Wingdings" pitchFamily="2" charset="2"/>
              <a:buNone/>
              <a:defRPr/>
            </a:pPr>
            <a:r>
              <a:rPr lang="en-US" altLang="ja-JP" sz="2400" dirty="0" smtClean="0"/>
              <a:t> }</a:t>
            </a:r>
          </a:p>
          <a:p>
            <a:pPr>
              <a:buFont typeface="Wingdings" pitchFamily="2" charset="2"/>
              <a:buNone/>
              <a:defRPr/>
            </a:pPr>
            <a:endParaRPr lang="en-US" altLang="ja-JP" sz="2000" dirty="0" smtClean="0"/>
          </a:p>
          <a:p>
            <a:pPr>
              <a:buFont typeface="Wingdings" pitchFamily="2" charset="2"/>
              <a:buNone/>
              <a:defRPr/>
            </a:pPr>
            <a:r>
              <a:rPr lang="en-US" altLang="ja-JP" sz="2400" dirty="0" smtClean="0"/>
              <a:t> class Car{</a:t>
            </a:r>
          </a:p>
          <a:p>
            <a:pPr>
              <a:buFont typeface="Wingdings" pitchFamily="2" charset="2"/>
              <a:buNone/>
              <a:defRPr/>
            </a:pPr>
            <a:r>
              <a:rPr lang="en-US" altLang="ja-JP" sz="2400" dirty="0" smtClean="0"/>
              <a:t>   </a:t>
            </a:r>
            <a:r>
              <a:rPr lang="ja-JP" altLang="en-US" sz="2400" dirty="0" smtClean="0"/>
              <a:t>  </a:t>
            </a:r>
            <a:r>
              <a:rPr lang="en-US" altLang="ja-JP" sz="2400" dirty="0" smtClean="0">
                <a:solidFill>
                  <a:srgbClr val="FF0000"/>
                </a:solidFill>
              </a:rPr>
              <a:t>Handle handle</a:t>
            </a:r>
            <a:r>
              <a:rPr lang="en-US" altLang="ja-JP" sz="2400" dirty="0" smtClean="0"/>
              <a:t>;</a:t>
            </a:r>
          </a:p>
          <a:p>
            <a:pPr>
              <a:buFont typeface="Wingdings" pitchFamily="2" charset="2"/>
              <a:buNone/>
              <a:defRPr/>
            </a:pPr>
            <a:r>
              <a:rPr lang="ja-JP" altLang="en-US" sz="2400" dirty="0" smtClean="0"/>
              <a:t>　 </a:t>
            </a:r>
            <a:r>
              <a:rPr lang="en-US" altLang="ja-JP" sz="2400" dirty="0" smtClean="0">
                <a:solidFill>
                  <a:srgbClr val="FF0000"/>
                </a:solidFill>
              </a:rPr>
              <a:t>public Car( Handle  h)</a:t>
            </a:r>
            <a:r>
              <a:rPr lang="en-US" altLang="ja-JP" sz="2400" dirty="0" smtClean="0"/>
              <a:t>{</a:t>
            </a:r>
          </a:p>
          <a:p>
            <a:pPr>
              <a:buFont typeface="Wingdings" pitchFamily="2" charset="2"/>
              <a:buNone/>
              <a:defRPr/>
            </a:pPr>
            <a:r>
              <a:rPr lang="en-US" altLang="ja-JP" sz="2400" dirty="0" smtClean="0"/>
              <a:t>       </a:t>
            </a:r>
            <a:r>
              <a:rPr lang="ja-JP" altLang="en-US" sz="2400" dirty="0" smtClean="0"/>
              <a:t>  </a:t>
            </a:r>
            <a:r>
              <a:rPr lang="en-US" altLang="ja-JP" sz="2400" dirty="0" smtClean="0"/>
              <a:t>handle = h;</a:t>
            </a:r>
          </a:p>
          <a:p>
            <a:pPr>
              <a:buFont typeface="Wingdings" pitchFamily="2" charset="2"/>
              <a:buNone/>
              <a:defRPr/>
            </a:pPr>
            <a:r>
              <a:rPr lang="en-US" altLang="ja-JP" sz="2400" dirty="0" smtClean="0"/>
              <a:t>   </a:t>
            </a:r>
            <a:r>
              <a:rPr lang="ja-JP" altLang="en-US" sz="2400" dirty="0" smtClean="0"/>
              <a:t>  </a:t>
            </a:r>
            <a:r>
              <a:rPr lang="en-US" altLang="ja-JP" sz="2400" dirty="0" smtClean="0"/>
              <a:t>}</a:t>
            </a:r>
          </a:p>
          <a:p>
            <a:pPr>
              <a:buFont typeface="Wingdings" pitchFamily="2" charset="2"/>
              <a:buNone/>
              <a:defRPr/>
            </a:pPr>
            <a:r>
              <a:rPr lang="en-US" altLang="ja-JP" sz="2400" dirty="0" smtClean="0"/>
              <a:t> }</a:t>
            </a:r>
            <a:endParaRPr lang="ja-JP" altLang="en-US" sz="2400" dirty="0" smtClean="0"/>
          </a:p>
        </p:txBody>
      </p:sp>
      <p:pic>
        <p:nvPicPr>
          <p:cNvPr id="2050" name="Picture 2"/>
          <p:cNvPicPr>
            <a:picLocks noChangeAspect="1" noChangeArrowheads="1"/>
          </p:cNvPicPr>
          <p:nvPr/>
        </p:nvPicPr>
        <p:blipFill>
          <a:blip r:embed="rId2"/>
          <a:srcRect/>
          <a:stretch>
            <a:fillRect/>
          </a:stretch>
        </p:blipFill>
        <p:spPr bwMode="auto">
          <a:xfrm>
            <a:off x="6515340" y="1256832"/>
            <a:ext cx="2366975" cy="2929617"/>
          </a:xfrm>
          <a:prstGeom prst="rect">
            <a:avLst/>
          </a:prstGeom>
          <a:noFill/>
          <a:ln w="9525">
            <a:noFill/>
            <a:miter lim="800000"/>
            <a:headEnd/>
            <a:tailEnd/>
          </a:ln>
          <a:effectLst/>
        </p:spPr>
      </p:pic>
    </p:spTree>
    <p:extLst>
      <p:ext uri="{BB962C8B-B14F-4D97-AF65-F5344CB8AC3E}">
        <p14:creationId xmlns:p14="http://schemas.microsoft.com/office/powerpoint/2010/main" val="387586733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コネクタ 5"/>
          <p:cNvCxnSpPr/>
          <p:nvPr/>
        </p:nvCxnSpPr>
        <p:spPr>
          <a:xfrm>
            <a:off x="683568" y="2204864"/>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683568" y="4797152"/>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937730" y="2852936"/>
            <a:ext cx="7050328" cy="1477328"/>
          </a:xfrm>
          <a:prstGeom prst="rect">
            <a:avLst/>
          </a:prstGeom>
          <a:noFill/>
        </p:spPr>
        <p:txBody>
          <a:bodyPr wrap="none" rtlCol="0">
            <a:spAutoFit/>
          </a:bodyPr>
          <a:lstStyle/>
          <a:p>
            <a:pPr algn="ctr"/>
            <a:r>
              <a:rPr kumimoji="1" lang="en-US" altLang="ja-JP" sz="4500" dirty="0" smtClean="0">
                <a:effectLst>
                  <a:outerShdw blurRad="38100" dist="38100" dir="2700000" algn="tl">
                    <a:srgbClr val="000000">
                      <a:alpha val="43137"/>
                    </a:srgbClr>
                  </a:outerShdw>
                </a:effectLst>
              </a:rPr>
              <a:t>(7)</a:t>
            </a:r>
            <a:r>
              <a:rPr kumimoji="1" lang="en-US" altLang="ja-JP" sz="4500" dirty="0" err="1" smtClean="0">
                <a:effectLst>
                  <a:outerShdw blurRad="38100" dist="38100" dir="2700000" algn="tl">
                    <a:srgbClr val="000000">
                      <a:alpha val="43137"/>
                    </a:srgbClr>
                  </a:outerShdw>
                </a:effectLst>
              </a:rPr>
              <a:t>astah</a:t>
            </a:r>
            <a:r>
              <a:rPr kumimoji="1" lang="en-US" altLang="ja-JP" sz="4500" dirty="0" smtClean="0">
                <a:effectLst>
                  <a:outerShdw blurRad="38100" dist="38100" dir="2700000" algn="tl">
                    <a:srgbClr val="000000">
                      <a:alpha val="43137"/>
                    </a:srgbClr>
                  </a:outerShdw>
                </a:effectLst>
              </a:rPr>
              <a:t>*</a:t>
            </a:r>
            <a:r>
              <a:rPr kumimoji="1" lang="ja-JP" altLang="en-US" sz="4500" dirty="0" smtClean="0">
                <a:effectLst>
                  <a:outerShdw blurRad="38100" dist="38100" dir="2700000" algn="tl">
                    <a:srgbClr val="000000">
                      <a:alpha val="43137"/>
                    </a:srgbClr>
                  </a:outerShdw>
                </a:effectLst>
              </a:rPr>
              <a:t>による</a:t>
            </a:r>
            <a:endParaRPr kumimoji="1" lang="en-US" altLang="ja-JP" sz="4500" dirty="0" smtClean="0">
              <a:effectLst>
                <a:outerShdw blurRad="38100" dist="38100" dir="2700000" algn="tl">
                  <a:srgbClr val="000000">
                    <a:alpha val="43137"/>
                  </a:srgbClr>
                </a:outerShdw>
              </a:effectLst>
            </a:endParaRPr>
          </a:p>
          <a:p>
            <a:pPr algn="ctr"/>
            <a:r>
              <a:rPr kumimoji="1" lang="ja-JP" altLang="en-US" sz="4500" dirty="0" smtClean="0">
                <a:effectLst>
                  <a:outerShdw blurRad="38100" dist="38100" dir="2700000" algn="tl">
                    <a:srgbClr val="000000">
                      <a:alpha val="43137"/>
                    </a:srgbClr>
                  </a:outerShdw>
                </a:effectLst>
              </a:rPr>
              <a:t>クラス図→プログラム</a:t>
            </a:r>
            <a:r>
              <a:rPr lang="ja-JP" altLang="en-US" sz="4500" dirty="0" smtClean="0">
                <a:effectLst>
                  <a:outerShdw blurRad="38100" dist="38100" dir="2700000" algn="tl">
                    <a:srgbClr val="000000">
                      <a:alpha val="43137"/>
                    </a:srgbClr>
                  </a:outerShdw>
                </a:effectLst>
              </a:rPr>
              <a:t>の作成</a:t>
            </a:r>
            <a:endParaRPr kumimoji="1" lang="ja-JP" altLang="en-US" sz="45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356238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jsdb\【吉田】\【実験】\H27OOP\09_UML(1)\SampleX\Game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90" y="1924760"/>
            <a:ext cx="4045606" cy="287580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Kjsdb\【吉田】\【実験】\H27OOP\09_UML(1)\SampleX\Game0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1952103"/>
            <a:ext cx="4048782" cy="2878063"/>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p:cNvSpPr/>
          <p:nvPr/>
        </p:nvSpPr>
        <p:spPr>
          <a:xfrm>
            <a:off x="1682760" y="4938356"/>
            <a:ext cx="1236749" cy="369332"/>
          </a:xfrm>
          <a:prstGeom prst="rect">
            <a:avLst/>
          </a:prstGeom>
        </p:spPr>
        <p:txBody>
          <a:bodyPr wrap="none">
            <a:spAutoFit/>
          </a:bodyPr>
          <a:lstStyle/>
          <a:p>
            <a:r>
              <a:rPr lang="en-US" altLang="ja-JP" dirty="0" smtClean="0"/>
              <a:t>game01.jar</a:t>
            </a:r>
            <a:endParaRPr lang="ja-JP" altLang="en-US" dirty="0"/>
          </a:p>
        </p:txBody>
      </p:sp>
      <p:sp>
        <p:nvSpPr>
          <p:cNvPr id="8" name="正方形/長方形 7"/>
          <p:cNvSpPr/>
          <p:nvPr/>
        </p:nvSpPr>
        <p:spPr>
          <a:xfrm>
            <a:off x="6194040" y="4995299"/>
            <a:ext cx="1236749" cy="369332"/>
          </a:xfrm>
          <a:prstGeom prst="rect">
            <a:avLst/>
          </a:prstGeom>
        </p:spPr>
        <p:txBody>
          <a:bodyPr wrap="none">
            <a:spAutoFit/>
          </a:bodyPr>
          <a:lstStyle/>
          <a:p>
            <a:r>
              <a:rPr lang="en-US" altLang="ja-JP" dirty="0" smtClean="0"/>
              <a:t>game02.jar</a:t>
            </a:r>
            <a:endParaRPr lang="ja-JP" altLang="en-US" dirty="0"/>
          </a:p>
        </p:txBody>
      </p:sp>
      <p:sp>
        <p:nvSpPr>
          <p:cNvPr id="7" name="テキスト ボックス 6"/>
          <p:cNvSpPr txBox="1"/>
          <p:nvPr/>
        </p:nvSpPr>
        <p:spPr>
          <a:xfrm>
            <a:off x="1208739" y="5661248"/>
            <a:ext cx="6726521" cy="369332"/>
          </a:xfrm>
          <a:prstGeom prst="rect">
            <a:avLst/>
          </a:prstGeom>
          <a:noFill/>
        </p:spPr>
        <p:txBody>
          <a:bodyPr wrap="none" rtlCol="0">
            <a:spAutoFit/>
          </a:bodyPr>
          <a:lstStyle/>
          <a:p>
            <a:r>
              <a:rPr lang="ja-JP" altLang="en-US" dirty="0" smtClean="0"/>
              <a:t>動作させてみて、世界にどんなオブジェクトがあるか、考えてみよう。</a:t>
            </a:r>
            <a:endParaRPr kumimoji="1" lang="ja-JP" altLang="en-US" dirty="0"/>
          </a:p>
        </p:txBody>
      </p:sp>
    </p:spTree>
    <p:extLst>
      <p:ext uri="{BB962C8B-B14F-4D97-AF65-F5344CB8AC3E}">
        <p14:creationId xmlns:p14="http://schemas.microsoft.com/office/powerpoint/2010/main" val="39661931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astah</a:t>
            </a:r>
            <a:r>
              <a:rPr kumimoji="1" lang="ja-JP" altLang="en-US" dirty="0" smtClean="0"/>
              <a:t>によるモデル→プログラム</a:t>
            </a:r>
            <a:endParaRPr kumimoji="1" lang="ja-JP" altLang="en-US" dirty="0"/>
          </a:p>
        </p:txBody>
      </p:sp>
      <p:sp>
        <p:nvSpPr>
          <p:cNvPr id="4" name="テキスト ボックス 3"/>
          <p:cNvSpPr txBox="1"/>
          <p:nvPr/>
        </p:nvSpPr>
        <p:spPr>
          <a:xfrm>
            <a:off x="4577897" y="2859271"/>
            <a:ext cx="3982655" cy="1200329"/>
          </a:xfrm>
          <a:prstGeom prst="rect">
            <a:avLst/>
          </a:prstGeom>
          <a:noFill/>
        </p:spPr>
        <p:txBody>
          <a:bodyPr wrap="square" rtlCol="0">
            <a:spAutoFit/>
          </a:bodyPr>
          <a:lstStyle/>
          <a:p>
            <a:r>
              <a:rPr kumimoji="1" lang="ja-JP" altLang="en-US" dirty="0" smtClean="0"/>
              <a:t>配布用フォルダ</a:t>
            </a:r>
            <a:r>
              <a:rPr lang="ja-JP" altLang="en-US" dirty="0" smtClean="0"/>
              <a:t>の</a:t>
            </a:r>
            <a:r>
              <a:rPr lang="ja-JP" altLang="en-US" dirty="0"/>
              <a:t>「</a:t>
            </a:r>
            <a:r>
              <a:rPr lang="en-US" altLang="ja-JP" dirty="0" smtClean="0"/>
              <a:t>OOP_UML(1)</a:t>
            </a:r>
            <a:r>
              <a:rPr lang="ja-JP" altLang="en-US" dirty="0" smtClean="0"/>
              <a:t>例</a:t>
            </a:r>
            <a:r>
              <a:rPr lang="en-US" altLang="ja-JP" dirty="0" smtClean="0"/>
              <a:t>1</a:t>
            </a:r>
            <a:r>
              <a:rPr lang="ja-JP" altLang="en-US" dirty="0" smtClean="0"/>
              <a:t>～</a:t>
            </a:r>
            <a:r>
              <a:rPr lang="en-US" altLang="ja-JP" dirty="0" smtClean="0"/>
              <a:t>.</a:t>
            </a:r>
            <a:r>
              <a:rPr lang="en-US" altLang="ja-JP" dirty="0" err="1" smtClean="0"/>
              <a:t>asta</a:t>
            </a:r>
            <a:r>
              <a:rPr lang="ja-JP" altLang="en-US" dirty="0" smtClean="0"/>
              <a:t>」を開いてみてください。</a:t>
            </a:r>
            <a:endParaRPr lang="en-US" altLang="ja-JP" dirty="0" smtClean="0"/>
          </a:p>
          <a:p>
            <a:endParaRPr kumimoji="1" lang="en-US" altLang="ja-JP" dirty="0"/>
          </a:p>
          <a:p>
            <a:r>
              <a:rPr lang="en-US" altLang="ja-JP" dirty="0" smtClean="0"/>
              <a:t>Player</a:t>
            </a:r>
            <a:r>
              <a:rPr lang="ja-JP" altLang="en-US" dirty="0" smtClean="0"/>
              <a:t>のクラス図をつくってみましょう。</a:t>
            </a:r>
            <a:endParaRPr kumimoji="1" lang="ja-JP" altLang="en-US" dirty="0"/>
          </a:p>
        </p:txBody>
      </p:sp>
      <p:pic>
        <p:nvPicPr>
          <p:cNvPr id="5" name="図 4"/>
          <p:cNvPicPr>
            <a:picLocks noChangeAspect="1"/>
          </p:cNvPicPr>
          <p:nvPr/>
        </p:nvPicPr>
        <p:blipFill>
          <a:blip r:embed="rId2"/>
          <a:stretch>
            <a:fillRect/>
          </a:stretch>
        </p:blipFill>
        <p:spPr>
          <a:xfrm>
            <a:off x="852236" y="2492896"/>
            <a:ext cx="3362325" cy="4171950"/>
          </a:xfrm>
          <a:prstGeom prst="rect">
            <a:avLst/>
          </a:prstGeom>
        </p:spPr>
      </p:pic>
      <p:sp>
        <p:nvSpPr>
          <p:cNvPr id="6" name="テキスト ボックス 5"/>
          <p:cNvSpPr txBox="1"/>
          <p:nvPr/>
        </p:nvSpPr>
        <p:spPr>
          <a:xfrm>
            <a:off x="849221" y="1171915"/>
            <a:ext cx="7419760" cy="707886"/>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kumimoji="1" lang="en-US" altLang="ja-JP" sz="2000" dirty="0" err="1" smtClean="0"/>
              <a:t>astah</a:t>
            </a:r>
            <a:r>
              <a:rPr kumimoji="1" lang="ja-JP" altLang="en-US" sz="2000" dirty="0" smtClean="0"/>
              <a:t>では、モデルから</a:t>
            </a:r>
            <a:r>
              <a:rPr kumimoji="1" lang="en-US" altLang="ja-JP" sz="2000" dirty="0" smtClean="0"/>
              <a:t>Java</a:t>
            </a:r>
            <a:r>
              <a:rPr kumimoji="1" lang="ja-JP" altLang="en-US" sz="2000" dirty="0" smtClean="0"/>
              <a:t>プログラムを半</a:t>
            </a:r>
            <a:r>
              <a:rPr lang="ja-JP" altLang="en-US" sz="2000" dirty="0" smtClean="0"/>
              <a:t>自動的に作成することができます。</a:t>
            </a:r>
            <a:endParaRPr kumimoji="1" lang="ja-JP" altLang="en-US" sz="2000" dirty="0"/>
          </a:p>
        </p:txBody>
      </p:sp>
    </p:spTree>
    <p:extLst>
      <p:ext uri="{BB962C8B-B14F-4D97-AF65-F5344CB8AC3E}">
        <p14:creationId xmlns:p14="http://schemas.microsoft.com/office/powerpoint/2010/main" val="37673529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792172" y="58247"/>
            <a:ext cx="5535490" cy="646331"/>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kumimoji="1" lang="ja-JP" altLang="en-US" sz="3600" dirty="0" smtClean="0"/>
              <a:t>クラス図→</a:t>
            </a:r>
            <a:r>
              <a:rPr kumimoji="1" lang="en-US" altLang="ja-JP" sz="3600" dirty="0" smtClean="0"/>
              <a:t>Java</a:t>
            </a:r>
            <a:r>
              <a:rPr kumimoji="1" lang="ja-JP" altLang="en-US" sz="3600" dirty="0" smtClean="0"/>
              <a:t>コードの作成</a:t>
            </a:r>
            <a:endParaRPr kumimoji="1" lang="ja-JP" altLang="en-US" sz="3600" dirty="0"/>
          </a:p>
        </p:txBody>
      </p:sp>
      <p:sp>
        <p:nvSpPr>
          <p:cNvPr id="4" name="テキスト ボックス 3"/>
          <p:cNvSpPr txBox="1"/>
          <p:nvPr/>
        </p:nvSpPr>
        <p:spPr>
          <a:xfrm>
            <a:off x="107504" y="980728"/>
            <a:ext cx="4344394" cy="369332"/>
          </a:xfrm>
          <a:prstGeom prst="rect">
            <a:avLst/>
          </a:prstGeom>
          <a:noFill/>
        </p:spPr>
        <p:txBody>
          <a:bodyPr wrap="none" rtlCol="0">
            <a:spAutoFit/>
          </a:bodyPr>
          <a:lstStyle/>
          <a:p>
            <a:r>
              <a:rPr kumimoji="1" lang="ja-JP" altLang="en-US" dirty="0" smtClean="0"/>
              <a:t>ツール</a:t>
            </a:r>
            <a:r>
              <a:rPr lang="ja-JP" altLang="en-US" dirty="0" smtClean="0"/>
              <a:t>＞</a:t>
            </a:r>
            <a:r>
              <a:rPr lang="en-US" altLang="ja-JP" dirty="0" smtClean="0"/>
              <a:t>Java</a:t>
            </a:r>
            <a:r>
              <a:rPr lang="ja-JP" altLang="en-US" dirty="0" smtClean="0"/>
              <a:t>＞</a:t>
            </a:r>
            <a:r>
              <a:rPr lang="en-US" altLang="ja-JP" dirty="0" smtClean="0"/>
              <a:t>Java</a:t>
            </a:r>
            <a:r>
              <a:rPr lang="ja-JP" altLang="en-US" dirty="0" smtClean="0"/>
              <a:t>スケルトンコードの作成</a:t>
            </a:r>
            <a:endParaRPr kumimoji="1" lang="ja-JP" altLang="en-US" dirty="0"/>
          </a:p>
        </p:txBody>
      </p:sp>
      <p:pic>
        <p:nvPicPr>
          <p:cNvPr id="3" name="図 2"/>
          <p:cNvPicPr>
            <a:picLocks noChangeAspect="1"/>
          </p:cNvPicPr>
          <p:nvPr/>
        </p:nvPicPr>
        <p:blipFill>
          <a:blip r:embed="rId2"/>
          <a:stretch>
            <a:fillRect/>
          </a:stretch>
        </p:blipFill>
        <p:spPr>
          <a:xfrm>
            <a:off x="207431" y="4311680"/>
            <a:ext cx="4919557" cy="2181435"/>
          </a:xfrm>
          <a:prstGeom prst="rect">
            <a:avLst/>
          </a:prstGeom>
        </p:spPr>
      </p:pic>
      <p:pic>
        <p:nvPicPr>
          <p:cNvPr id="5" name="図 4"/>
          <p:cNvPicPr>
            <a:picLocks noChangeAspect="1"/>
          </p:cNvPicPr>
          <p:nvPr/>
        </p:nvPicPr>
        <p:blipFill>
          <a:blip r:embed="rId3"/>
          <a:stretch>
            <a:fillRect/>
          </a:stretch>
        </p:blipFill>
        <p:spPr>
          <a:xfrm>
            <a:off x="5830982" y="1347501"/>
            <a:ext cx="2993360" cy="5373216"/>
          </a:xfrm>
          <a:prstGeom prst="rect">
            <a:avLst/>
          </a:prstGeom>
        </p:spPr>
      </p:pic>
      <p:sp>
        <p:nvSpPr>
          <p:cNvPr id="8" name="テキスト ボックス 7"/>
          <p:cNvSpPr txBox="1"/>
          <p:nvPr/>
        </p:nvSpPr>
        <p:spPr>
          <a:xfrm>
            <a:off x="176532" y="3672165"/>
            <a:ext cx="5568319" cy="646331"/>
          </a:xfrm>
          <a:prstGeom prst="rect">
            <a:avLst/>
          </a:prstGeom>
          <a:noFill/>
        </p:spPr>
        <p:txBody>
          <a:bodyPr wrap="none" rtlCol="0">
            <a:spAutoFit/>
          </a:bodyPr>
          <a:lstStyle/>
          <a:p>
            <a:r>
              <a:rPr lang="ja-JP" altLang="en-US" dirty="0" smtClean="0"/>
              <a:t>出力するフォルダを選択し、選択ボタン</a:t>
            </a:r>
            <a:endParaRPr lang="en-US" altLang="ja-JP" dirty="0" smtClean="0"/>
          </a:p>
          <a:p>
            <a:r>
              <a:rPr lang="en-US" altLang="ja-JP" dirty="0" smtClean="0"/>
              <a:t>Java</a:t>
            </a:r>
            <a:r>
              <a:rPr lang="ja-JP" altLang="en-US" dirty="0" smtClean="0"/>
              <a:t>ファイル選択画面で候補リストから選択リストに移動</a:t>
            </a:r>
            <a:endParaRPr lang="en-US" altLang="ja-JP" dirty="0" smtClean="0"/>
          </a:p>
        </p:txBody>
      </p:sp>
      <p:pic>
        <p:nvPicPr>
          <p:cNvPr id="9" name="図 8"/>
          <p:cNvPicPr>
            <a:picLocks noChangeAspect="1"/>
          </p:cNvPicPr>
          <p:nvPr/>
        </p:nvPicPr>
        <p:blipFill>
          <a:blip r:embed="rId4"/>
          <a:stretch>
            <a:fillRect/>
          </a:stretch>
        </p:blipFill>
        <p:spPr>
          <a:xfrm>
            <a:off x="235852" y="1347501"/>
            <a:ext cx="5128091" cy="1793468"/>
          </a:xfrm>
          <a:prstGeom prst="rect">
            <a:avLst/>
          </a:prstGeom>
        </p:spPr>
      </p:pic>
    </p:spTree>
    <p:extLst>
      <p:ext uri="{BB962C8B-B14F-4D97-AF65-F5344CB8AC3E}">
        <p14:creationId xmlns:p14="http://schemas.microsoft.com/office/powerpoint/2010/main" val="265250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コネクタ 5"/>
          <p:cNvCxnSpPr/>
          <p:nvPr/>
        </p:nvCxnSpPr>
        <p:spPr>
          <a:xfrm>
            <a:off x="683568" y="2204864"/>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683568" y="4797152"/>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937728" y="2852936"/>
            <a:ext cx="7050328" cy="1477328"/>
          </a:xfrm>
          <a:prstGeom prst="rect">
            <a:avLst/>
          </a:prstGeom>
          <a:noFill/>
        </p:spPr>
        <p:txBody>
          <a:bodyPr wrap="none" rtlCol="0">
            <a:spAutoFit/>
          </a:bodyPr>
          <a:lstStyle/>
          <a:p>
            <a:pPr algn="ctr"/>
            <a:r>
              <a:rPr kumimoji="1" lang="en-US" altLang="ja-JP" sz="4500" dirty="0" smtClean="0">
                <a:effectLst>
                  <a:outerShdw blurRad="38100" dist="38100" dir="2700000" algn="tl">
                    <a:srgbClr val="000000">
                      <a:alpha val="43137"/>
                    </a:srgbClr>
                  </a:outerShdw>
                </a:effectLst>
              </a:rPr>
              <a:t>(8)</a:t>
            </a:r>
            <a:r>
              <a:rPr kumimoji="1" lang="en-US" altLang="ja-JP" sz="4500" dirty="0" err="1" smtClean="0">
                <a:effectLst>
                  <a:outerShdw blurRad="38100" dist="38100" dir="2700000" algn="tl">
                    <a:srgbClr val="000000">
                      <a:alpha val="43137"/>
                    </a:srgbClr>
                  </a:outerShdw>
                </a:effectLst>
              </a:rPr>
              <a:t>astah</a:t>
            </a:r>
            <a:r>
              <a:rPr kumimoji="1" lang="en-US" altLang="ja-JP" sz="4500" dirty="0" smtClean="0">
                <a:effectLst>
                  <a:outerShdw blurRad="38100" dist="38100" dir="2700000" algn="tl">
                    <a:srgbClr val="000000">
                      <a:alpha val="43137"/>
                    </a:srgbClr>
                  </a:outerShdw>
                </a:effectLst>
              </a:rPr>
              <a:t>*</a:t>
            </a:r>
            <a:r>
              <a:rPr kumimoji="1" lang="ja-JP" altLang="en-US" sz="4500" dirty="0" smtClean="0">
                <a:effectLst>
                  <a:outerShdw blurRad="38100" dist="38100" dir="2700000" algn="tl">
                    <a:srgbClr val="000000">
                      <a:alpha val="43137"/>
                    </a:srgbClr>
                  </a:outerShdw>
                </a:effectLst>
              </a:rPr>
              <a:t>による</a:t>
            </a:r>
            <a:endParaRPr kumimoji="1" lang="en-US" altLang="ja-JP" sz="4500" dirty="0" smtClean="0">
              <a:effectLst>
                <a:outerShdw blurRad="38100" dist="38100" dir="2700000" algn="tl">
                  <a:srgbClr val="000000">
                    <a:alpha val="43137"/>
                  </a:srgbClr>
                </a:outerShdw>
              </a:effectLst>
            </a:endParaRPr>
          </a:p>
          <a:p>
            <a:pPr algn="ctr"/>
            <a:r>
              <a:rPr kumimoji="1" lang="ja-JP" altLang="en-US" sz="4500" dirty="0" smtClean="0">
                <a:effectLst>
                  <a:outerShdw blurRad="38100" dist="38100" dir="2700000" algn="tl">
                    <a:srgbClr val="000000">
                      <a:alpha val="43137"/>
                    </a:srgbClr>
                  </a:outerShdw>
                </a:effectLst>
              </a:rPr>
              <a:t>プログラム→クラス図</a:t>
            </a:r>
            <a:r>
              <a:rPr lang="ja-JP" altLang="en-US" sz="4500" dirty="0" smtClean="0">
                <a:effectLst>
                  <a:outerShdw blurRad="38100" dist="38100" dir="2700000" algn="tl">
                    <a:srgbClr val="000000">
                      <a:alpha val="43137"/>
                    </a:srgbClr>
                  </a:outerShdw>
                </a:effectLst>
              </a:rPr>
              <a:t>の作成</a:t>
            </a:r>
            <a:endParaRPr kumimoji="1" lang="ja-JP" altLang="en-US" sz="45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093045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astah</a:t>
            </a:r>
            <a:r>
              <a:rPr kumimoji="1" lang="ja-JP" altLang="en-US" dirty="0" smtClean="0"/>
              <a:t>によるプログラム→モデル</a:t>
            </a:r>
            <a:endParaRPr kumimoji="1" lang="ja-JP" altLang="en-US" dirty="0"/>
          </a:p>
        </p:txBody>
      </p:sp>
      <p:sp>
        <p:nvSpPr>
          <p:cNvPr id="4" name="テキスト ボックス 3"/>
          <p:cNvSpPr txBox="1"/>
          <p:nvPr/>
        </p:nvSpPr>
        <p:spPr>
          <a:xfrm>
            <a:off x="395536" y="2204864"/>
            <a:ext cx="8352928" cy="2554545"/>
          </a:xfrm>
          <a:prstGeom prst="rect">
            <a:avLst/>
          </a:prstGeom>
          <a:noFill/>
        </p:spPr>
        <p:txBody>
          <a:bodyPr wrap="square" rtlCol="0">
            <a:spAutoFit/>
          </a:bodyPr>
          <a:lstStyle/>
          <a:p>
            <a:r>
              <a:rPr kumimoji="1" lang="ja-JP" altLang="en-US" sz="2000" dirty="0" smtClean="0"/>
              <a:t>配布用フォルダ</a:t>
            </a:r>
            <a:r>
              <a:rPr lang="ja-JP" altLang="en-US" sz="2000" dirty="0" smtClean="0"/>
              <a:t>の</a:t>
            </a:r>
            <a:r>
              <a:rPr lang="en-US" altLang="ja-JP" sz="2000" dirty="0" smtClean="0"/>
              <a:t>Java</a:t>
            </a:r>
            <a:r>
              <a:rPr lang="ja-JP" altLang="en-US" sz="2000" dirty="0" smtClean="0"/>
              <a:t>プログラム「</a:t>
            </a:r>
            <a:r>
              <a:rPr lang="en-US" altLang="ja-JP" sz="2000" dirty="0" smtClean="0"/>
              <a:t>game01</a:t>
            </a:r>
            <a:r>
              <a:rPr lang="ja-JP" altLang="en-US" sz="2000" dirty="0" smtClean="0"/>
              <a:t>」「</a:t>
            </a:r>
            <a:r>
              <a:rPr lang="en-US" altLang="ja-JP" sz="2000" dirty="0" smtClean="0"/>
              <a:t>game02</a:t>
            </a:r>
            <a:r>
              <a:rPr lang="ja-JP" altLang="en-US" sz="2000" dirty="0" smtClean="0"/>
              <a:t>」を</a:t>
            </a:r>
            <a:r>
              <a:rPr lang="en-US" altLang="ja-JP" sz="2000" dirty="0" smtClean="0"/>
              <a:t>eclipse</a:t>
            </a:r>
            <a:r>
              <a:rPr lang="ja-JP" altLang="en-US" sz="2000" dirty="0" smtClean="0"/>
              <a:t>で開いてみてください。</a:t>
            </a:r>
            <a:endParaRPr lang="en-US" altLang="ja-JP" sz="2000" dirty="0" smtClean="0"/>
          </a:p>
          <a:p>
            <a:pPr marL="457200" indent="-457200">
              <a:buFont typeface="+mj-lt"/>
              <a:buAutoNum type="arabicPeriod"/>
            </a:pPr>
            <a:r>
              <a:rPr lang="en-US" altLang="ja-JP" sz="2000" dirty="0" smtClean="0"/>
              <a:t>Java</a:t>
            </a:r>
            <a:r>
              <a:rPr lang="ja-JP" altLang="en-US" sz="2000" dirty="0" smtClean="0"/>
              <a:t>プロジェクト「</a:t>
            </a:r>
            <a:r>
              <a:rPr lang="en-US" altLang="ja-JP" sz="2000" dirty="0" smtClean="0"/>
              <a:t>OOP</a:t>
            </a:r>
            <a:r>
              <a:rPr lang="ja-JP" altLang="en-US" sz="2000" dirty="0" smtClean="0"/>
              <a:t>」にパッケージ「</a:t>
            </a:r>
            <a:r>
              <a:rPr lang="en-US" altLang="ja-JP" sz="2000" dirty="0" smtClean="0"/>
              <a:t>game01</a:t>
            </a:r>
            <a:r>
              <a:rPr lang="ja-JP" altLang="en-US" sz="2000" dirty="0" smtClean="0"/>
              <a:t>」「</a:t>
            </a:r>
            <a:r>
              <a:rPr lang="en-US" altLang="ja-JP" sz="2000" dirty="0" smtClean="0"/>
              <a:t>game02</a:t>
            </a:r>
            <a:r>
              <a:rPr lang="ja-JP" altLang="en-US" sz="2000" dirty="0" smtClean="0"/>
              <a:t>」を作成し、ファイルをコピー</a:t>
            </a:r>
            <a:endParaRPr lang="en-US" altLang="ja-JP" sz="2000" dirty="0" smtClean="0"/>
          </a:p>
          <a:p>
            <a:pPr marL="457200" indent="-457200">
              <a:buFont typeface="+mj-lt"/>
              <a:buAutoNum type="arabicPeriod"/>
            </a:pPr>
            <a:r>
              <a:rPr kumimoji="1" lang="ja-JP" altLang="en-US" sz="2000" dirty="0" smtClean="0"/>
              <a:t>「</a:t>
            </a:r>
            <a:r>
              <a:rPr kumimoji="1" lang="en-US" altLang="ja-JP" sz="2000" dirty="0" smtClean="0"/>
              <a:t>OOP</a:t>
            </a:r>
            <a:r>
              <a:rPr kumimoji="1" lang="ja-JP" altLang="en-US" sz="2000" dirty="0" smtClean="0"/>
              <a:t>」に「</a:t>
            </a:r>
            <a:r>
              <a:rPr kumimoji="1" lang="en-US" altLang="ja-JP" sz="2000" dirty="0" err="1" smtClean="0"/>
              <a:t>img</a:t>
            </a:r>
            <a:r>
              <a:rPr kumimoji="1" lang="ja-JP" altLang="en-US" sz="2000" dirty="0" smtClean="0"/>
              <a:t>」フォルダを作成し、</a:t>
            </a:r>
            <a:r>
              <a:rPr kumimoji="1" lang="en-US" altLang="ja-JP" sz="2000" dirty="0" err="1" smtClean="0"/>
              <a:t>img</a:t>
            </a:r>
            <a:r>
              <a:rPr kumimoji="1" lang="ja-JP" altLang="en-US" sz="2000" dirty="0" smtClean="0"/>
              <a:t>フォルダのファイルをコピー</a:t>
            </a:r>
            <a:endParaRPr lang="en-US" altLang="ja-JP" sz="2000" dirty="0" smtClean="0"/>
          </a:p>
          <a:p>
            <a:pPr marL="457200" indent="-457200">
              <a:buFont typeface="+mj-lt"/>
              <a:buAutoNum type="arabicPeriod"/>
            </a:pPr>
            <a:r>
              <a:rPr lang="ja-JP" altLang="en-US" sz="2000" dirty="0" smtClean="0"/>
              <a:t>プログラムの動作確認</a:t>
            </a:r>
            <a:endParaRPr lang="en-US" altLang="ja-JP" sz="2000" dirty="0" smtClean="0"/>
          </a:p>
          <a:p>
            <a:endParaRPr lang="en-US" altLang="ja-JP" sz="2000" dirty="0" smtClean="0"/>
          </a:p>
          <a:p>
            <a:r>
              <a:rPr kumimoji="1" lang="ja-JP" altLang="en-US" sz="2000" dirty="0" smtClean="0"/>
              <a:t>これらのプログラムを</a:t>
            </a:r>
            <a:r>
              <a:rPr kumimoji="1" lang="en-US" altLang="ja-JP" sz="2000" dirty="0" err="1" smtClean="0"/>
              <a:t>astah</a:t>
            </a:r>
            <a:r>
              <a:rPr kumimoji="1" lang="ja-JP" altLang="en-US" sz="2000" dirty="0" smtClean="0"/>
              <a:t>で読み込んで、クラス図を自動作成してみましょう。</a:t>
            </a:r>
            <a:endParaRPr kumimoji="1" lang="ja-JP" altLang="en-US" sz="2000" dirty="0"/>
          </a:p>
        </p:txBody>
      </p:sp>
      <p:sp>
        <p:nvSpPr>
          <p:cNvPr id="6" name="テキスト ボックス 5"/>
          <p:cNvSpPr txBox="1"/>
          <p:nvPr/>
        </p:nvSpPr>
        <p:spPr>
          <a:xfrm>
            <a:off x="457200" y="1379634"/>
            <a:ext cx="8174376" cy="400110"/>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kumimoji="1" lang="en-US" altLang="ja-JP" sz="2000" dirty="0" err="1" smtClean="0"/>
              <a:t>astah</a:t>
            </a:r>
            <a:r>
              <a:rPr kumimoji="1" lang="ja-JP" altLang="en-US" sz="2000" dirty="0" smtClean="0"/>
              <a:t>では、</a:t>
            </a:r>
            <a:r>
              <a:rPr kumimoji="1" lang="en-US" altLang="ja-JP" sz="2000" dirty="0" smtClean="0"/>
              <a:t>Java</a:t>
            </a:r>
            <a:r>
              <a:rPr kumimoji="1" lang="ja-JP" altLang="en-US" sz="2000" dirty="0" smtClean="0"/>
              <a:t>プログラムからクラス図を自動的に</a:t>
            </a:r>
            <a:r>
              <a:rPr lang="ja-JP" altLang="en-US" sz="2000" dirty="0" smtClean="0"/>
              <a:t>作成することができます。</a:t>
            </a:r>
            <a:endParaRPr kumimoji="1" lang="ja-JP" altLang="en-US" sz="2000" dirty="0"/>
          </a:p>
        </p:txBody>
      </p:sp>
    </p:spTree>
    <p:extLst>
      <p:ext uri="{BB962C8B-B14F-4D97-AF65-F5344CB8AC3E}">
        <p14:creationId xmlns:p14="http://schemas.microsoft.com/office/powerpoint/2010/main" val="24220013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0615" y="1232942"/>
            <a:ext cx="3123740" cy="923330"/>
          </a:xfrm>
          <a:prstGeom prst="rect">
            <a:avLst/>
          </a:prstGeom>
          <a:noFill/>
        </p:spPr>
        <p:txBody>
          <a:bodyPr wrap="none" rtlCol="0">
            <a:spAutoFit/>
          </a:bodyPr>
          <a:lstStyle/>
          <a:p>
            <a:r>
              <a:rPr kumimoji="1" lang="ja-JP" altLang="en-US" dirty="0" smtClean="0"/>
              <a:t>ツール→</a:t>
            </a:r>
            <a:r>
              <a:rPr kumimoji="1" lang="en-US" altLang="ja-JP" dirty="0" smtClean="0"/>
              <a:t>Java</a:t>
            </a:r>
          </a:p>
          <a:p>
            <a:r>
              <a:rPr kumimoji="1" lang="ja-JP" altLang="en-US" dirty="0" smtClean="0"/>
              <a:t>→</a:t>
            </a:r>
            <a:r>
              <a:rPr kumimoji="1" lang="en-US" altLang="ja-JP" dirty="0" smtClean="0"/>
              <a:t>Java</a:t>
            </a:r>
            <a:r>
              <a:rPr kumimoji="1" lang="ja-JP" altLang="en-US" dirty="0" smtClean="0"/>
              <a:t>ソースコードの読み込み</a:t>
            </a:r>
            <a:endParaRPr kumimoji="1" lang="en-US" altLang="ja-JP" dirty="0" smtClean="0"/>
          </a:p>
          <a:p>
            <a:endParaRPr kumimoji="1" lang="ja-JP" altLang="en-US" dirty="0"/>
          </a:p>
        </p:txBody>
      </p:sp>
      <p:pic>
        <p:nvPicPr>
          <p:cNvPr id="3" name="図 2"/>
          <p:cNvPicPr>
            <a:picLocks noChangeAspect="1"/>
          </p:cNvPicPr>
          <p:nvPr/>
        </p:nvPicPr>
        <p:blipFill>
          <a:blip r:embed="rId2"/>
          <a:stretch>
            <a:fillRect/>
          </a:stretch>
        </p:blipFill>
        <p:spPr>
          <a:xfrm>
            <a:off x="3131840" y="764803"/>
            <a:ext cx="5715000" cy="2114550"/>
          </a:xfrm>
          <a:prstGeom prst="rect">
            <a:avLst/>
          </a:prstGeom>
        </p:spPr>
      </p:pic>
      <p:sp>
        <p:nvSpPr>
          <p:cNvPr id="4" name="テキスト ボックス 3"/>
          <p:cNvSpPr txBox="1"/>
          <p:nvPr/>
        </p:nvSpPr>
        <p:spPr>
          <a:xfrm>
            <a:off x="116090" y="2624410"/>
            <a:ext cx="5660524" cy="923330"/>
          </a:xfrm>
          <a:prstGeom prst="rect">
            <a:avLst/>
          </a:prstGeom>
          <a:noFill/>
        </p:spPr>
        <p:txBody>
          <a:bodyPr wrap="none" rtlCol="0">
            <a:spAutoFit/>
          </a:bodyPr>
          <a:lstStyle/>
          <a:p>
            <a:r>
              <a:rPr lang="ja-JP" altLang="en-US" dirty="0"/>
              <a:t>プロジェクト</a:t>
            </a:r>
            <a:r>
              <a:rPr kumimoji="1" lang="ja-JP" altLang="en-US" dirty="0" smtClean="0"/>
              <a:t>フォルダを選択</a:t>
            </a:r>
            <a:endParaRPr kumimoji="1" lang="en-US" altLang="ja-JP" dirty="0" smtClean="0"/>
          </a:p>
          <a:p>
            <a:r>
              <a:rPr lang="ja-JP" altLang="en-US" dirty="0" smtClean="0"/>
              <a:t>候補リストを選択リストに移動（</a:t>
            </a:r>
            <a:r>
              <a:rPr kumimoji="1" lang="ja-JP" altLang="en-US" dirty="0" smtClean="0"/>
              <a:t>「</a:t>
            </a:r>
            <a:r>
              <a:rPr kumimoji="1" lang="en-US" altLang="ja-JP" dirty="0" smtClean="0"/>
              <a:t>&gt;&gt;</a:t>
            </a:r>
            <a:r>
              <a:rPr kumimoji="1" lang="ja-JP" altLang="en-US" dirty="0" smtClean="0"/>
              <a:t>」ボタンですべて移動）</a:t>
            </a:r>
            <a:endParaRPr kumimoji="1" lang="en-US" altLang="ja-JP" dirty="0" smtClean="0"/>
          </a:p>
          <a:p>
            <a:r>
              <a:rPr lang="ja-JP" altLang="en-US" dirty="0" smtClean="0"/>
              <a:t>了解ボタンをクリック</a:t>
            </a:r>
            <a:endParaRPr kumimoji="1" lang="ja-JP" altLang="en-US" dirty="0"/>
          </a:p>
        </p:txBody>
      </p:sp>
      <p:pic>
        <p:nvPicPr>
          <p:cNvPr id="5" name="図 4"/>
          <p:cNvPicPr>
            <a:picLocks noChangeAspect="1"/>
          </p:cNvPicPr>
          <p:nvPr/>
        </p:nvPicPr>
        <p:blipFill>
          <a:blip r:embed="rId3"/>
          <a:stretch>
            <a:fillRect/>
          </a:stretch>
        </p:blipFill>
        <p:spPr>
          <a:xfrm>
            <a:off x="191122" y="3501008"/>
            <a:ext cx="4457700" cy="2924175"/>
          </a:xfrm>
          <a:prstGeom prst="rect">
            <a:avLst/>
          </a:prstGeom>
        </p:spPr>
      </p:pic>
      <p:pic>
        <p:nvPicPr>
          <p:cNvPr id="6" name="図 5"/>
          <p:cNvPicPr>
            <a:picLocks noChangeAspect="1"/>
          </p:cNvPicPr>
          <p:nvPr/>
        </p:nvPicPr>
        <p:blipFill>
          <a:blip r:embed="rId4"/>
          <a:stretch>
            <a:fillRect/>
          </a:stretch>
        </p:blipFill>
        <p:spPr>
          <a:xfrm>
            <a:off x="5093832" y="3501008"/>
            <a:ext cx="3543300" cy="1333500"/>
          </a:xfrm>
          <a:prstGeom prst="rect">
            <a:avLst/>
          </a:prstGeom>
        </p:spPr>
      </p:pic>
      <p:sp>
        <p:nvSpPr>
          <p:cNvPr id="7" name="テキスト ボックス 6"/>
          <p:cNvSpPr txBox="1"/>
          <p:nvPr/>
        </p:nvSpPr>
        <p:spPr>
          <a:xfrm>
            <a:off x="5082488" y="4814286"/>
            <a:ext cx="2637260" cy="369332"/>
          </a:xfrm>
          <a:prstGeom prst="rect">
            <a:avLst/>
          </a:prstGeom>
          <a:noFill/>
        </p:spPr>
        <p:txBody>
          <a:bodyPr wrap="none" rtlCol="0">
            <a:spAutoFit/>
          </a:bodyPr>
          <a:lstStyle/>
          <a:p>
            <a:r>
              <a:rPr kumimoji="1" lang="en-US" altLang="ja-JP" dirty="0" smtClean="0"/>
              <a:t>Done</a:t>
            </a:r>
            <a:r>
              <a:rPr kumimoji="1" lang="ja-JP" altLang="en-US" dirty="0" smtClean="0"/>
              <a:t>が出たら</a:t>
            </a:r>
            <a:r>
              <a:rPr kumimoji="1" lang="en-US" altLang="ja-JP" dirty="0" smtClean="0"/>
              <a:t>Close</a:t>
            </a:r>
            <a:r>
              <a:rPr kumimoji="1" lang="ja-JP" altLang="en-US" dirty="0" smtClean="0"/>
              <a:t>ボタン</a:t>
            </a:r>
            <a:endParaRPr kumimoji="1" lang="ja-JP" altLang="en-US" dirty="0"/>
          </a:p>
        </p:txBody>
      </p:sp>
      <p:sp>
        <p:nvSpPr>
          <p:cNvPr id="8" name="テキスト ボックス 7"/>
          <p:cNvSpPr txBox="1"/>
          <p:nvPr/>
        </p:nvSpPr>
        <p:spPr>
          <a:xfrm>
            <a:off x="191122" y="6425183"/>
            <a:ext cx="3017173" cy="369332"/>
          </a:xfrm>
          <a:prstGeom prst="rect">
            <a:avLst/>
          </a:prstGeom>
          <a:noFill/>
        </p:spPr>
        <p:txBody>
          <a:bodyPr wrap="none" rtlCol="0">
            <a:spAutoFit/>
          </a:bodyPr>
          <a:lstStyle/>
          <a:p>
            <a:r>
              <a:rPr lang="ja-JP" altLang="en-US" dirty="0" smtClean="0"/>
              <a:t>そのまま了解ボタンをクリック</a:t>
            </a:r>
            <a:endParaRPr kumimoji="1" lang="ja-JP" altLang="en-US" dirty="0"/>
          </a:p>
        </p:txBody>
      </p:sp>
      <p:pic>
        <p:nvPicPr>
          <p:cNvPr id="9" name="図 8"/>
          <p:cNvPicPr>
            <a:picLocks noChangeAspect="1"/>
          </p:cNvPicPr>
          <p:nvPr/>
        </p:nvPicPr>
        <p:blipFill>
          <a:blip r:embed="rId5"/>
          <a:stretch>
            <a:fillRect/>
          </a:stretch>
        </p:blipFill>
        <p:spPr>
          <a:xfrm>
            <a:off x="5186984" y="5236561"/>
            <a:ext cx="1438275" cy="1590675"/>
          </a:xfrm>
          <a:prstGeom prst="rect">
            <a:avLst/>
          </a:prstGeom>
        </p:spPr>
      </p:pic>
      <p:sp>
        <p:nvSpPr>
          <p:cNvPr id="10" name="テキスト ボックス 9"/>
          <p:cNvSpPr txBox="1"/>
          <p:nvPr/>
        </p:nvSpPr>
        <p:spPr>
          <a:xfrm>
            <a:off x="6625259" y="6249047"/>
            <a:ext cx="1569660" cy="369332"/>
          </a:xfrm>
          <a:prstGeom prst="rect">
            <a:avLst/>
          </a:prstGeom>
          <a:noFill/>
        </p:spPr>
        <p:txBody>
          <a:bodyPr wrap="none" rtlCol="0">
            <a:spAutoFit/>
          </a:bodyPr>
          <a:lstStyle/>
          <a:p>
            <a:r>
              <a:rPr kumimoji="1" lang="ja-JP" altLang="en-US" dirty="0" smtClean="0"/>
              <a:t>読み込み完了</a:t>
            </a:r>
            <a:endParaRPr kumimoji="1" lang="ja-JP" altLang="en-US" dirty="0"/>
          </a:p>
        </p:txBody>
      </p:sp>
      <p:sp>
        <p:nvSpPr>
          <p:cNvPr id="11" name="テキスト ボックス 10"/>
          <p:cNvSpPr txBox="1"/>
          <p:nvPr/>
        </p:nvSpPr>
        <p:spPr>
          <a:xfrm>
            <a:off x="2196572" y="80090"/>
            <a:ext cx="4391652"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ja-JP" sz="2800" dirty="0" smtClean="0"/>
              <a:t>Java</a:t>
            </a:r>
            <a:r>
              <a:rPr lang="ja-JP" altLang="en-US" sz="2800" dirty="0" smtClean="0"/>
              <a:t>プロジェクトの読み込み</a:t>
            </a:r>
            <a:endParaRPr kumimoji="1" lang="ja-JP" altLang="en-US" sz="2800" dirty="0"/>
          </a:p>
        </p:txBody>
      </p:sp>
    </p:spTree>
    <p:extLst>
      <p:ext uri="{BB962C8B-B14F-4D97-AF65-F5344CB8AC3E}">
        <p14:creationId xmlns:p14="http://schemas.microsoft.com/office/powerpoint/2010/main" val="21787233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475656" y="156266"/>
            <a:ext cx="6221575" cy="523220"/>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ja-JP" altLang="en-US" sz="2800" dirty="0" smtClean="0"/>
              <a:t>クラス図の</a:t>
            </a:r>
            <a:r>
              <a:rPr kumimoji="1" lang="ja-JP" altLang="en-US" sz="2800" dirty="0" smtClean="0"/>
              <a:t>自動</a:t>
            </a:r>
            <a:r>
              <a:rPr lang="ja-JP" altLang="en-US" sz="2800" dirty="0" smtClean="0"/>
              <a:t>作成</a:t>
            </a:r>
            <a:r>
              <a:rPr lang="ja-JP" altLang="en-US" sz="2800" dirty="0"/>
              <a:t>（関連</a:t>
            </a:r>
            <a:r>
              <a:rPr lang="ja-JP" altLang="en-US" sz="2800" dirty="0" smtClean="0"/>
              <a:t>クラス</a:t>
            </a:r>
            <a:r>
              <a:rPr lang="ja-JP" altLang="en-US" sz="2800" dirty="0"/>
              <a:t>も</a:t>
            </a:r>
            <a:r>
              <a:rPr lang="ja-JP" altLang="en-US" sz="2800" dirty="0" smtClean="0"/>
              <a:t>含む</a:t>
            </a:r>
            <a:r>
              <a:rPr lang="ja-JP" altLang="en-US" sz="2800" dirty="0"/>
              <a:t>）</a:t>
            </a:r>
            <a:endParaRPr kumimoji="1" lang="ja-JP" altLang="en-US" sz="2800" dirty="0"/>
          </a:p>
        </p:txBody>
      </p:sp>
      <p:pic>
        <p:nvPicPr>
          <p:cNvPr id="3" name="図 2"/>
          <p:cNvPicPr>
            <a:picLocks noChangeAspect="1"/>
          </p:cNvPicPr>
          <p:nvPr/>
        </p:nvPicPr>
        <p:blipFill>
          <a:blip r:embed="rId2"/>
          <a:stretch>
            <a:fillRect/>
          </a:stretch>
        </p:blipFill>
        <p:spPr>
          <a:xfrm>
            <a:off x="107504" y="1429325"/>
            <a:ext cx="4019550" cy="3429000"/>
          </a:xfrm>
          <a:prstGeom prst="rect">
            <a:avLst/>
          </a:prstGeom>
        </p:spPr>
      </p:pic>
      <p:sp>
        <p:nvSpPr>
          <p:cNvPr id="4" name="テキスト ボックス 3"/>
          <p:cNvSpPr txBox="1"/>
          <p:nvPr/>
        </p:nvSpPr>
        <p:spPr>
          <a:xfrm>
            <a:off x="107504" y="980728"/>
            <a:ext cx="6014788" cy="369332"/>
          </a:xfrm>
          <a:prstGeom prst="rect">
            <a:avLst/>
          </a:prstGeom>
          <a:noFill/>
        </p:spPr>
        <p:txBody>
          <a:bodyPr wrap="none" rtlCol="0">
            <a:spAutoFit/>
          </a:bodyPr>
          <a:lstStyle/>
          <a:p>
            <a:r>
              <a:rPr lang="ja-JP" altLang="en-US" dirty="0" smtClean="0"/>
              <a:t>構造ツリー</a:t>
            </a:r>
            <a:r>
              <a:rPr lang="ja-JP" altLang="en-US" dirty="0"/>
              <a:t>の</a:t>
            </a:r>
            <a:r>
              <a:rPr kumimoji="1" lang="ja-JP" altLang="en-US" dirty="0" smtClean="0"/>
              <a:t>クラス名</a:t>
            </a:r>
            <a:r>
              <a:rPr kumimoji="1" lang="ja-JP" altLang="en-US" dirty="0" smtClean="0"/>
              <a:t>で右クリック＞クラス図を自動作成する</a:t>
            </a:r>
            <a:endParaRPr kumimoji="1" lang="ja-JP" altLang="en-US" dirty="0"/>
          </a:p>
        </p:txBody>
      </p:sp>
      <p:pic>
        <p:nvPicPr>
          <p:cNvPr id="5" name="図 4"/>
          <p:cNvPicPr>
            <a:picLocks noChangeAspect="1"/>
          </p:cNvPicPr>
          <p:nvPr/>
        </p:nvPicPr>
        <p:blipFill>
          <a:blip r:embed="rId3"/>
          <a:stretch>
            <a:fillRect/>
          </a:stretch>
        </p:blipFill>
        <p:spPr>
          <a:xfrm>
            <a:off x="4336038" y="3559324"/>
            <a:ext cx="4743450" cy="2933700"/>
          </a:xfrm>
          <a:prstGeom prst="rect">
            <a:avLst/>
          </a:prstGeom>
        </p:spPr>
      </p:pic>
    </p:spTree>
    <p:extLst>
      <p:ext uri="{BB962C8B-B14F-4D97-AF65-F5344CB8AC3E}">
        <p14:creationId xmlns:p14="http://schemas.microsoft.com/office/powerpoint/2010/main" val="3475552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a:bodyPr>
          <a:lstStyle/>
          <a:p>
            <a:r>
              <a:rPr lang="ja-JP" altLang="en-US" sz="2200" dirty="0" smtClean="0"/>
              <a:t>効率的なオブジェクト指向開発のために、システムやそのモデルを説明する「設計図」が用いられます。</a:t>
            </a:r>
            <a:endParaRPr lang="en-US" altLang="ja-JP" sz="2200" dirty="0" smtClean="0"/>
          </a:p>
          <a:p>
            <a:r>
              <a:rPr kumimoji="1" lang="ja-JP" altLang="en-US" sz="2200" dirty="0" smtClean="0">
                <a:solidFill>
                  <a:srgbClr val="FF0000"/>
                </a:solidFill>
              </a:rPr>
              <a:t>世界で通用する共通</a:t>
            </a:r>
            <a:r>
              <a:rPr lang="ja-JP" altLang="en-US" sz="2200" dirty="0" smtClean="0">
                <a:solidFill>
                  <a:srgbClr val="FF0000"/>
                </a:solidFill>
              </a:rPr>
              <a:t>の設計図として</a:t>
            </a:r>
            <a:r>
              <a:rPr lang="en-US" altLang="ja-JP" sz="2200" dirty="0" smtClean="0"/>
              <a:t>UML</a:t>
            </a:r>
            <a:r>
              <a:rPr lang="ja-JP" altLang="en-US" sz="2200" dirty="0" smtClean="0"/>
              <a:t>が規格化されています。</a:t>
            </a:r>
            <a:endParaRPr lang="en-US" altLang="ja-JP" sz="2200" dirty="0" smtClean="0"/>
          </a:p>
          <a:p>
            <a:r>
              <a:rPr lang="ja-JP" altLang="en-US" sz="2200" dirty="0" smtClean="0"/>
              <a:t>前のスライドにあるように、オブジェクト指向開発の</a:t>
            </a:r>
            <a:r>
              <a:rPr lang="ja-JP" altLang="en-US" sz="2200" dirty="0"/>
              <a:t>各段階</a:t>
            </a:r>
            <a:r>
              <a:rPr lang="ja-JP" altLang="en-US" sz="2200" dirty="0" smtClean="0"/>
              <a:t>に合った、様々な種類の</a:t>
            </a:r>
            <a:r>
              <a:rPr lang="en-US" altLang="ja-JP" sz="2200" dirty="0" smtClean="0"/>
              <a:t>UML</a:t>
            </a:r>
            <a:r>
              <a:rPr lang="ja-JP" altLang="en-US" sz="2200" dirty="0" smtClean="0"/>
              <a:t>図が用いられています。</a:t>
            </a:r>
            <a:endParaRPr lang="en-US" altLang="ja-JP" sz="2200" dirty="0" smtClean="0"/>
          </a:p>
        </p:txBody>
      </p:sp>
      <p:sp>
        <p:nvSpPr>
          <p:cNvPr id="3" name="タイトル 2"/>
          <p:cNvSpPr>
            <a:spLocks noGrp="1"/>
          </p:cNvSpPr>
          <p:nvPr>
            <p:ph type="title"/>
          </p:nvPr>
        </p:nvSpPr>
        <p:spPr/>
        <p:txBody>
          <a:bodyPr/>
          <a:lstStyle/>
          <a:p>
            <a:r>
              <a:rPr kumimoji="1" lang="ja-JP" altLang="en-US" dirty="0" smtClean="0"/>
              <a:t>オブジェクト指向の設計図：</a:t>
            </a:r>
            <a:r>
              <a:rPr kumimoji="1" lang="en-US" altLang="ja-JP" dirty="0" smtClean="0"/>
              <a:t>UML</a:t>
            </a:r>
            <a:endParaRPr kumimoji="1" lang="ja-JP" alt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166" y="4683577"/>
            <a:ext cx="1691906" cy="742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0860" y="5481588"/>
            <a:ext cx="1114425" cy="105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872" y="4634376"/>
            <a:ext cx="2198523" cy="757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2258" y="5425641"/>
            <a:ext cx="1231527" cy="1169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0232" y="4540997"/>
            <a:ext cx="1589828" cy="82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25777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683568" y="1212413"/>
            <a:ext cx="3963775" cy="5480219"/>
          </a:xfrm>
          <a:prstGeom prst="rect">
            <a:avLst/>
          </a:prstGeom>
        </p:spPr>
      </p:pic>
      <p:sp>
        <p:nvSpPr>
          <p:cNvPr id="5" name="テキスト ボックス 4"/>
          <p:cNvSpPr txBox="1"/>
          <p:nvPr/>
        </p:nvSpPr>
        <p:spPr>
          <a:xfrm>
            <a:off x="251520" y="810289"/>
            <a:ext cx="5540299" cy="369332"/>
          </a:xfrm>
          <a:prstGeom prst="rect">
            <a:avLst/>
          </a:prstGeom>
          <a:noFill/>
        </p:spPr>
        <p:txBody>
          <a:bodyPr wrap="none" rtlCol="0">
            <a:spAutoFit/>
          </a:bodyPr>
          <a:lstStyle/>
          <a:p>
            <a:r>
              <a:rPr kumimoji="1" lang="ja-JP" altLang="en-US" dirty="0" smtClean="0"/>
              <a:t>クラス図で、クラスの上で右</a:t>
            </a:r>
            <a:r>
              <a:rPr kumimoji="1" lang="ja-JP" altLang="en-US" dirty="0" smtClean="0"/>
              <a:t>クリック＞属性区画の表示</a:t>
            </a:r>
            <a:endParaRPr kumimoji="1" lang="ja-JP" altLang="en-US" dirty="0"/>
          </a:p>
        </p:txBody>
      </p:sp>
      <p:sp>
        <p:nvSpPr>
          <p:cNvPr id="6" name="テキスト ボックス 5"/>
          <p:cNvSpPr txBox="1"/>
          <p:nvPr/>
        </p:nvSpPr>
        <p:spPr>
          <a:xfrm>
            <a:off x="1835696" y="116632"/>
            <a:ext cx="5421677" cy="523220"/>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altLang="ja-JP" sz="2800" dirty="0" smtClean="0"/>
              <a:t>Java</a:t>
            </a:r>
            <a:r>
              <a:rPr lang="ja-JP" altLang="en-US" sz="2800" dirty="0" smtClean="0"/>
              <a:t>プログラム→分析クラスの作成</a:t>
            </a:r>
            <a:endParaRPr kumimoji="1" lang="ja-JP" altLang="en-US" sz="2800" dirty="0"/>
          </a:p>
        </p:txBody>
      </p:sp>
      <p:pic>
        <p:nvPicPr>
          <p:cNvPr id="7" name="図 6"/>
          <p:cNvPicPr>
            <a:picLocks noChangeAspect="1"/>
          </p:cNvPicPr>
          <p:nvPr/>
        </p:nvPicPr>
        <p:blipFill>
          <a:blip r:embed="rId3"/>
          <a:stretch>
            <a:fillRect/>
          </a:stretch>
        </p:blipFill>
        <p:spPr>
          <a:xfrm>
            <a:off x="4932040" y="1350058"/>
            <a:ext cx="2476500" cy="1762125"/>
          </a:xfrm>
          <a:prstGeom prst="rect">
            <a:avLst/>
          </a:prstGeom>
        </p:spPr>
      </p:pic>
    </p:spTree>
    <p:extLst>
      <p:ext uri="{BB962C8B-B14F-4D97-AF65-F5344CB8AC3E}">
        <p14:creationId xmlns:p14="http://schemas.microsoft.com/office/powerpoint/2010/main" val="48464111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483768" y="116632"/>
            <a:ext cx="3959738" cy="523220"/>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ja-JP" altLang="en-US" sz="2800" dirty="0" smtClean="0"/>
              <a:t>詳細クラス図の</a:t>
            </a:r>
            <a:r>
              <a:rPr kumimoji="1" lang="ja-JP" altLang="en-US" sz="2800" dirty="0" smtClean="0"/>
              <a:t>自動</a:t>
            </a:r>
            <a:r>
              <a:rPr lang="ja-JP" altLang="en-US" sz="2800" dirty="0" smtClean="0"/>
              <a:t>作成</a:t>
            </a:r>
            <a:endParaRPr kumimoji="1" lang="ja-JP" altLang="en-US" sz="2800" dirty="0"/>
          </a:p>
        </p:txBody>
      </p:sp>
      <p:sp>
        <p:nvSpPr>
          <p:cNvPr id="4" name="テキスト ボックス 3"/>
          <p:cNvSpPr txBox="1"/>
          <p:nvPr/>
        </p:nvSpPr>
        <p:spPr>
          <a:xfrm>
            <a:off x="107504" y="980728"/>
            <a:ext cx="6439583" cy="369332"/>
          </a:xfrm>
          <a:prstGeom prst="rect">
            <a:avLst/>
          </a:prstGeom>
          <a:noFill/>
        </p:spPr>
        <p:txBody>
          <a:bodyPr wrap="none" rtlCol="0">
            <a:spAutoFit/>
          </a:bodyPr>
          <a:lstStyle/>
          <a:p>
            <a:r>
              <a:rPr kumimoji="1" lang="ja-JP" altLang="en-US" dirty="0" smtClean="0"/>
              <a:t>構造ツリーのクラス名</a:t>
            </a:r>
            <a:r>
              <a:rPr kumimoji="1" lang="ja-JP" altLang="en-US" dirty="0" smtClean="0"/>
              <a:t>で右クリック＞詳細クラス図を自動作成する</a:t>
            </a:r>
            <a:endParaRPr kumimoji="1" lang="ja-JP" altLang="en-US" dirty="0"/>
          </a:p>
        </p:txBody>
      </p:sp>
      <p:pic>
        <p:nvPicPr>
          <p:cNvPr id="6" name="図 5"/>
          <p:cNvPicPr>
            <a:picLocks noChangeAspect="1"/>
          </p:cNvPicPr>
          <p:nvPr/>
        </p:nvPicPr>
        <p:blipFill>
          <a:blip r:embed="rId2"/>
          <a:stretch>
            <a:fillRect/>
          </a:stretch>
        </p:blipFill>
        <p:spPr>
          <a:xfrm>
            <a:off x="183695" y="1350060"/>
            <a:ext cx="3724275" cy="3638550"/>
          </a:xfrm>
          <a:prstGeom prst="rect">
            <a:avLst/>
          </a:prstGeom>
        </p:spPr>
      </p:pic>
      <p:pic>
        <p:nvPicPr>
          <p:cNvPr id="7" name="図 6"/>
          <p:cNvPicPr>
            <a:picLocks noChangeAspect="1"/>
          </p:cNvPicPr>
          <p:nvPr/>
        </p:nvPicPr>
        <p:blipFill>
          <a:blip r:embed="rId3"/>
          <a:stretch>
            <a:fillRect/>
          </a:stretch>
        </p:blipFill>
        <p:spPr>
          <a:xfrm>
            <a:off x="4716016" y="3602722"/>
            <a:ext cx="3286125" cy="2771775"/>
          </a:xfrm>
          <a:prstGeom prst="rect">
            <a:avLst/>
          </a:prstGeom>
        </p:spPr>
      </p:pic>
    </p:spTree>
    <p:extLst>
      <p:ext uri="{BB962C8B-B14F-4D97-AF65-F5344CB8AC3E}">
        <p14:creationId xmlns:p14="http://schemas.microsoft.com/office/powerpoint/2010/main" val="31176298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197773" y="141110"/>
            <a:ext cx="6773008" cy="523220"/>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ja-JP" altLang="en-US" sz="2800" dirty="0" smtClean="0"/>
              <a:t>プロジェクト全体の詳細クラス図の</a:t>
            </a:r>
            <a:r>
              <a:rPr kumimoji="1" lang="ja-JP" altLang="en-US" sz="2800" dirty="0" smtClean="0"/>
              <a:t>自動</a:t>
            </a:r>
            <a:r>
              <a:rPr lang="ja-JP" altLang="en-US" sz="2800" dirty="0" smtClean="0"/>
              <a:t>作成</a:t>
            </a:r>
            <a:endParaRPr kumimoji="1" lang="ja-JP" altLang="en-US" sz="2800" dirty="0"/>
          </a:p>
        </p:txBody>
      </p:sp>
      <p:sp>
        <p:nvSpPr>
          <p:cNvPr id="4" name="テキスト ボックス 3"/>
          <p:cNvSpPr txBox="1"/>
          <p:nvPr/>
        </p:nvSpPr>
        <p:spPr>
          <a:xfrm>
            <a:off x="107504" y="980728"/>
            <a:ext cx="6722225" cy="369332"/>
          </a:xfrm>
          <a:prstGeom prst="rect">
            <a:avLst/>
          </a:prstGeom>
          <a:noFill/>
        </p:spPr>
        <p:txBody>
          <a:bodyPr wrap="none" rtlCol="0">
            <a:spAutoFit/>
          </a:bodyPr>
          <a:lstStyle/>
          <a:p>
            <a:r>
              <a:rPr lang="en-US" altLang="ja-JP" dirty="0" smtClean="0"/>
              <a:t>game02</a:t>
            </a:r>
            <a:r>
              <a:rPr lang="ja-JP" altLang="en-US" dirty="0" err="1" smtClean="0"/>
              <a:t>ー</a:t>
            </a:r>
            <a:r>
              <a:rPr lang="en-US" altLang="ja-JP" dirty="0" smtClean="0"/>
              <a:t>Game02</a:t>
            </a:r>
            <a:r>
              <a:rPr lang="ja-JP" altLang="en-US" dirty="0" smtClean="0"/>
              <a:t>クラスで</a:t>
            </a:r>
            <a:r>
              <a:rPr kumimoji="1" lang="ja-JP" altLang="en-US" dirty="0" smtClean="0"/>
              <a:t>右クリック＞詳細クラス図を自動作成する</a:t>
            </a:r>
            <a:endParaRPr kumimoji="1" lang="ja-JP" altLang="en-US" dirty="0"/>
          </a:p>
        </p:txBody>
      </p:sp>
      <p:pic>
        <p:nvPicPr>
          <p:cNvPr id="5" name="図 4"/>
          <p:cNvPicPr>
            <a:picLocks noChangeAspect="1"/>
          </p:cNvPicPr>
          <p:nvPr/>
        </p:nvPicPr>
        <p:blipFill>
          <a:blip r:embed="rId2"/>
          <a:stretch>
            <a:fillRect/>
          </a:stretch>
        </p:blipFill>
        <p:spPr>
          <a:xfrm>
            <a:off x="323528" y="1412776"/>
            <a:ext cx="3876675" cy="3676650"/>
          </a:xfrm>
          <a:prstGeom prst="rect">
            <a:avLst/>
          </a:prstGeom>
        </p:spPr>
      </p:pic>
      <p:sp>
        <p:nvSpPr>
          <p:cNvPr id="8" name="テキスト ボックス 7"/>
          <p:cNvSpPr txBox="1"/>
          <p:nvPr/>
        </p:nvSpPr>
        <p:spPr>
          <a:xfrm>
            <a:off x="179512" y="5733256"/>
            <a:ext cx="8472390" cy="646331"/>
          </a:xfrm>
          <a:prstGeom prst="rect">
            <a:avLst/>
          </a:prstGeom>
          <a:noFill/>
        </p:spPr>
        <p:txBody>
          <a:bodyPr wrap="square" rtlCol="0">
            <a:spAutoFit/>
          </a:bodyPr>
          <a:lstStyle/>
          <a:p>
            <a:r>
              <a:rPr kumimoji="1" lang="en-US" altLang="ja-JP" dirty="0" smtClean="0"/>
              <a:t>game02</a:t>
            </a:r>
            <a:r>
              <a:rPr kumimoji="1" lang="ja-JP" altLang="en-US" dirty="0" smtClean="0"/>
              <a:t>フォルダで右クリックしてプロジェクト全体の詳細クラス図を自動作成することもできますが、</a:t>
            </a:r>
            <a:r>
              <a:rPr kumimoji="1" lang="en-US" altLang="ja-JP" dirty="0" smtClean="0"/>
              <a:t>Java</a:t>
            </a:r>
            <a:r>
              <a:rPr kumimoji="1" lang="ja-JP" altLang="en-US" dirty="0" smtClean="0"/>
              <a:t>言語自体のコードも入るので冗長になります。</a:t>
            </a:r>
            <a:endParaRPr kumimoji="1" lang="ja-JP" altLang="en-US" dirty="0"/>
          </a:p>
        </p:txBody>
      </p:sp>
    </p:spTree>
    <p:extLst>
      <p:ext uri="{BB962C8B-B14F-4D97-AF65-F5344CB8AC3E}">
        <p14:creationId xmlns:p14="http://schemas.microsoft.com/office/powerpoint/2010/main" val="259702336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分析クラス図</a:t>
            </a:r>
            <a:r>
              <a:rPr lang="ja-JP" altLang="en-US" dirty="0" smtClean="0"/>
              <a:t>の例</a:t>
            </a:r>
            <a:endParaRPr kumimoji="1" lang="ja-JP" altLang="en-US" dirty="0"/>
          </a:p>
        </p:txBody>
      </p:sp>
      <p:pic>
        <p:nvPicPr>
          <p:cNvPr id="4" name="図 3"/>
          <p:cNvPicPr>
            <a:picLocks noChangeAspect="1"/>
          </p:cNvPicPr>
          <p:nvPr/>
        </p:nvPicPr>
        <p:blipFill>
          <a:blip r:embed="rId2"/>
          <a:stretch>
            <a:fillRect/>
          </a:stretch>
        </p:blipFill>
        <p:spPr>
          <a:xfrm>
            <a:off x="47625" y="1340768"/>
            <a:ext cx="9048750" cy="5438775"/>
          </a:xfrm>
          <a:prstGeom prst="rect">
            <a:avLst/>
          </a:prstGeom>
        </p:spPr>
      </p:pic>
      <p:sp>
        <p:nvSpPr>
          <p:cNvPr id="3" name="テキスト ボックス 2"/>
          <p:cNvSpPr txBox="1"/>
          <p:nvPr/>
        </p:nvSpPr>
        <p:spPr>
          <a:xfrm>
            <a:off x="251520" y="1417638"/>
            <a:ext cx="3700052" cy="646331"/>
          </a:xfrm>
          <a:prstGeom prst="rect">
            <a:avLst/>
          </a:prstGeom>
          <a:noFill/>
        </p:spPr>
        <p:txBody>
          <a:bodyPr wrap="none" rtlCol="0">
            <a:spAutoFit/>
          </a:bodyPr>
          <a:lstStyle/>
          <a:p>
            <a:r>
              <a:rPr lang="ja-JP" altLang="en-US" dirty="0"/>
              <a:t>特</a:t>
            </a:r>
            <a:r>
              <a:rPr lang="ja-JP" altLang="en-US" dirty="0" smtClean="0"/>
              <a:t>に重要な部分のみ表示することが</a:t>
            </a:r>
            <a:endParaRPr lang="en-US" altLang="ja-JP" dirty="0" smtClean="0"/>
          </a:p>
          <a:p>
            <a:r>
              <a:rPr lang="ja-JP" altLang="en-US" dirty="0" smtClean="0"/>
              <a:t>閲覧性のよさにつながります。</a:t>
            </a:r>
            <a:endParaRPr kumimoji="1" lang="ja-JP" altLang="en-US" dirty="0"/>
          </a:p>
        </p:txBody>
      </p:sp>
    </p:spTree>
    <p:extLst>
      <p:ext uri="{BB962C8B-B14F-4D97-AF65-F5344CB8AC3E}">
        <p14:creationId xmlns:p14="http://schemas.microsoft.com/office/powerpoint/2010/main" val="3426132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設計（詳細）クラス図の例</a:t>
            </a:r>
            <a:endParaRPr kumimoji="1" lang="ja-JP" altLang="en-US" dirty="0"/>
          </a:p>
        </p:txBody>
      </p:sp>
      <p:pic>
        <p:nvPicPr>
          <p:cNvPr id="4" name="図 3"/>
          <p:cNvPicPr>
            <a:picLocks noChangeAspect="1"/>
          </p:cNvPicPr>
          <p:nvPr/>
        </p:nvPicPr>
        <p:blipFill>
          <a:blip r:embed="rId2"/>
          <a:stretch>
            <a:fillRect/>
          </a:stretch>
        </p:blipFill>
        <p:spPr>
          <a:xfrm>
            <a:off x="683568" y="1412776"/>
            <a:ext cx="7776864" cy="5291138"/>
          </a:xfrm>
          <a:prstGeom prst="rect">
            <a:avLst/>
          </a:prstGeom>
        </p:spPr>
      </p:pic>
      <p:sp>
        <p:nvSpPr>
          <p:cNvPr id="5" name="テキスト ボックス 4"/>
          <p:cNvSpPr txBox="1"/>
          <p:nvPr/>
        </p:nvSpPr>
        <p:spPr>
          <a:xfrm>
            <a:off x="395536" y="1556792"/>
            <a:ext cx="3397084" cy="369332"/>
          </a:xfrm>
          <a:prstGeom prst="rect">
            <a:avLst/>
          </a:prstGeom>
          <a:noFill/>
        </p:spPr>
        <p:txBody>
          <a:bodyPr wrap="none" rtlCol="0">
            <a:spAutoFit/>
          </a:bodyPr>
          <a:lstStyle/>
          <a:p>
            <a:r>
              <a:rPr lang="ja-JP" altLang="en-US" dirty="0" smtClean="0"/>
              <a:t>すべて表示させるとこうなります。</a:t>
            </a:r>
            <a:endParaRPr kumimoji="1" lang="ja-JP" altLang="en-US" dirty="0"/>
          </a:p>
        </p:txBody>
      </p:sp>
    </p:spTree>
    <p:extLst>
      <p:ext uri="{BB962C8B-B14F-4D97-AF65-F5344CB8AC3E}">
        <p14:creationId xmlns:p14="http://schemas.microsoft.com/office/powerpoint/2010/main" val="173857385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タイトル 1"/>
          <p:cNvSpPr>
            <a:spLocks noGrp="1"/>
          </p:cNvSpPr>
          <p:nvPr>
            <p:ph type="title"/>
          </p:nvPr>
        </p:nvSpPr>
        <p:spPr/>
        <p:txBody>
          <a:bodyPr/>
          <a:lstStyle/>
          <a:p>
            <a:r>
              <a:rPr lang="ja-JP" altLang="en-US" dirty="0" smtClean="0"/>
              <a:t>本日のおさらい</a:t>
            </a:r>
          </a:p>
        </p:txBody>
      </p:sp>
      <p:sp>
        <p:nvSpPr>
          <p:cNvPr id="3" name="コンテンツ プレースホルダー 2"/>
          <p:cNvSpPr>
            <a:spLocks noGrp="1"/>
          </p:cNvSpPr>
          <p:nvPr>
            <p:ph idx="1"/>
          </p:nvPr>
        </p:nvSpPr>
        <p:spPr/>
        <p:txBody>
          <a:bodyPr>
            <a:normAutofit/>
          </a:bodyPr>
          <a:lstStyle/>
          <a:p>
            <a:pPr eaLnBrk="1" hangingPunct="1">
              <a:defRPr/>
            </a:pPr>
            <a:r>
              <a:rPr lang="en-US" altLang="ja-JP" sz="2400" dirty="0" smtClean="0"/>
              <a:t>UML</a:t>
            </a:r>
            <a:r>
              <a:rPr lang="ja-JP" altLang="en-US" sz="2400" dirty="0" smtClean="0"/>
              <a:t>は、オブジェクト指向によるモデリングを行うための</a:t>
            </a:r>
            <a:r>
              <a:rPr lang="ja-JP" altLang="en-US" sz="2400" dirty="0" smtClean="0">
                <a:solidFill>
                  <a:srgbClr val="FF0000"/>
                </a:solidFill>
              </a:rPr>
              <a:t>世界標準</a:t>
            </a:r>
            <a:r>
              <a:rPr lang="ja-JP" altLang="en-US" sz="2400" dirty="0" smtClean="0"/>
              <a:t>の「</a:t>
            </a:r>
            <a:r>
              <a:rPr lang="ja-JP" altLang="en-US" sz="2400" dirty="0" smtClean="0">
                <a:solidFill>
                  <a:srgbClr val="FF0000"/>
                </a:solidFill>
              </a:rPr>
              <a:t>ダイアグラム（図）</a:t>
            </a:r>
            <a:r>
              <a:rPr lang="ja-JP" altLang="en-US" sz="2400" dirty="0" smtClean="0"/>
              <a:t>」の表記方法。</a:t>
            </a:r>
            <a:endParaRPr lang="en-US" altLang="ja-JP" sz="2400" dirty="0" smtClean="0"/>
          </a:p>
          <a:p>
            <a:pPr eaLnBrk="1" hangingPunct="1">
              <a:defRPr/>
            </a:pPr>
            <a:r>
              <a:rPr lang="en-US" altLang="ja-JP" sz="2400" dirty="0" smtClean="0"/>
              <a:t>UML</a:t>
            </a:r>
            <a:r>
              <a:rPr lang="ja-JP" altLang="en-US" sz="2400" dirty="0" smtClean="0"/>
              <a:t>のダイアグラムには、大きく分けて「</a:t>
            </a:r>
            <a:r>
              <a:rPr lang="ja-JP" altLang="en-US" sz="2400" dirty="0" smtClean="0">
                <a:solidFill>
                  <a:srgbClr val="FF0000"/>
                </a:solidFill>
              </a:rPr>
              <a:t>ストラクチャーダイアグラム</a:t>
            </a:r>
            <a:r>
              <a:rPr lang="ja-JP" altLang="en-US" sz="2400" dirty="0" smtClean="0"/>
              <a:t>」と「</a:t>
            </a:r>
            <a:r>
              <a:rPr lang="ja-JP" altLang="en-US" sz="2400" dirty="0" smtClean="0">
                <a:solidFill>
                  <a:srgbClr val="FF0000"/>
                </a:solidFill>
              </a:rPr>
              <a:t>ビヘイビアーダイアグラム</a:t>
            </a:r>
            <a:r>
              <a:rPr lang="ja-JP" altLang="en-US" sz="2400" dirty="0" smtClean="0"/>
              <a:t>」がある。</a:t>
            </a:r>
            <a:endParaRPr lang="en-US" altLang="ja-JP" sz="2400" dirty="0" smtClean="0"/>
          </a:p>
          <a:p>
            <a:pPr eaLnBrk="1" hangingPunct="1">
              <a:defRPr/>
            </a:pPr>
            <a:r>
              <a:rPr lang="ja-JP" altLang="en-US" sz="2400" dirty="0" smtClean="0"/>
              <a:t>ストラクチャーダイアグラムでは、「</a:t>
            </a:r>
            <a:r>
              <a:rPr lang="ja-JP" altLang="en-US" sz="2400" dirty="0" smtClean="0">
                <a:solidFill>
                  <a:srgbClr val="FF0000"/>
                </a:solidFill>
              </a:rPr>
              <a:t>オブジェクト図</a:t>
            </a:r>
            <a:r>
              <a:rPr lang="ja-JP" altLang="en-US" sz="2400" dirty="0" smtClean="0"/>
              <a:t>」「</a:t>
            </a:r>
            <a:r>
              <a:rPr lang="ja-JP" altLang="en-US" sz="2400" dirty="0" smtClean="0">
                <a:solidFill>
                  <a:srgbClr val="FF0000"/>
                </a:solidFill>
              </a:rPr>
              <a:t>クラス図</a:t>
            </a:r>
            <a:r>
              <a:rPr lang="ja-JP" altLang="en-US" sz="2400" dirty="0" smtClean="0"/>
              <a:t>」が最も重要である。</a:t>
            </a:r>
            <a:endParaRPr lang="en-US" altLang="ja-JP" sz="2400" dirty="0" smtClean="0"/>
          </a:p>
          <a:p>
            <a:pPr lvl="1">
              <a:defRPr/>
            </a:pPr>
            <a:r>
              <a:rPr lang="ja-JP" altLang="en-US" sz="2000" dirty="0" smtClean="0"/>
              <a:t>オブジェクト図で、システムに登場するオブジェクトを分析し、情報の流れを整理できる。</a:t>
            </a:r>
            <a:endParaRPr lang="en-US" altLang="ja-JP" sz="2000" dirty="0" smtClean="0"/>
          </a:p>
          <a:p>
            <a:pPr lvl="1">
              <a:defRPr/>
            </a:pPr>
            <a:r>
              <a:rPr lang="ja-JP" altLang="en-US" sz="2000" dirty="0" smtClean="0"/>
              <a:t>クラス図で、更にオブジェクト指向プログラミングに近い形で分析・整理することができ、クラス間の様々な関係を表現できる。</a:t>
            </a:r>
            <a:endParaRPr lang="en-US" altLang="ja-JP" sz="2000" dirty="0" smtClean="0"/>
          </a:p>
        </p:txBody>
      </p:sp>
    </p:spTree>
    <p:extLst>
      <p:ext uri="{BB962C8B-B14F-4D97-AF65-F5344CB8AC3E}">
        <p14:creationId xmlns:p14="http://schemas.microsoft.com/office/powerpoint/2010/main" val="259985257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2052" y="-201978"/>
            <a:ext cx="8229600" cy="1143000"/>
          </a:xfrm>
        </p:spPr>
        <p:txBody>
          <a:bodyPr/>
          <a:lstStyle/>
          <a:p>
            <a:r>
              <a:rPr kumimoji="1" lang="ja-JP" altLang="en-US" dirty="0" smtClean="0"/>
              <a:t>（参考）４階層による</a:t>
            </a:r>
            <a:r>
              <a:rPr kumimoji="1" lang="en-US" altLang="ja-JP" dirty="0" smtClean="0"/>
              <a:t>UML</a:t>
            </a:r>
            <a:r>
              <a:rPr kumimoji="1" lang="ja-JP" altLang="en-US" dirty="0" smtClean="0"/>
              <a:t>定義</a:t>
            </a:r>
            <a:endParaRPr kumimoji="1" lang="ja-JP" altLang="en-US" dirty="0"/>
          </a:p>
        </p:txBody>
      </p:sp>
      <p:sp>
        <p:nvSpPr>
          <p:cNvPr id="3" name="テキスト ボックス 2"/>
          <p:cNvSpPr txBox="1"/>
          <p:nvPr/>
        </p:nvSpPr>
        <p:spPr>
          <a:xfrm>
            <a:off x="395536" y="1628800"/>
            <a:ext cx="2029723" cy="369332"/>
          </a:xfrm>
          <a:prstGeom prst="rect">
            <a:avLst/>
          </a:prstGeom>
          <a:noFill/>
        </p:spPr>
        <p:txBody>
          <a:bodyPr wrap="none" rtlCol="0">
            <a:spAutoFit/>
          </a:bodyPr>
          <a:lstStyle/>
          <a:p>
            <a:r>
              <a:rPr kumimoji="1" lang="ja-JP" altLang="en-US" u="sng" dirty="0" smtClean="0">
                <a:solidFill>
                  <a:srgbClr val="FF0000"/>
                </a:solidFill>
              </a:rPr>
              <a:t>メタメタモデル（</a:t>
            </a:r>
            <a:r>
              <a:rPr kumimoji="1" lang="en-US" altLang="ja-JP" u="sng" dirty="0" smtClean="0">
                <a:solidFill>
                  <a:srgbClr val="FF0000"/>
                </a:solidFill>
              </a:rPr>
              <a:t>M3)</a:t>
            </a:r>
            <a:endParaRPr kumimoji="1" lang="ja-JP" altLang="en-US" u="sng" dirty="0">
              <a:solidFill>
                <a:srgbClr val="FF0000"/>
              </a:solidFill>
            </a:endParaRPr>
          </a:p>
        </p:txBody>
      </p:sp>
      <p:sp>
        <p:nvSpPr>
          <p:cNvPr id="4" name="テキスト ボックス 3"/>
          <p:cNvSpPr txBox="1"/>
          <p:nvPr/>
        </p:nvSpPr>
        <p:spPr>
          <a:xfrm>
            <a:off x="403677" y="2464552"/>
            <a:ext cx="1686680" cy="369332"/>
          </a:xfrm>
          <a:prstGeom prst="rect">
            <a:avLst/>
          </a:prstGeom>
          <a:noFill/>
        </p:spPr>
        <p:txBody>
          <a:bodyPr wrap="none" rtlCol="0">
            <a:spAutoFit/>
          </a:bodyPr>
          <a:lstStyle/>
          <a:p>
            <a:r>
              <a:rPr kumimoji="1" lang="ja-JP" altLang="en-US" u="sng" dirty="0" smtClean="0">
                <a:solidFill>
                  <a:srgbClr val="FF0000"/>
                </a:solidFill>
              </a:rPr>
              <a:t>メタモデル（</a:t>
            </a:r>
            <a:r>
              <a:rPr kumimoji="1" lang="en-US" altLang="ja-JP" u="sng" dirty="0" smtClean="0">
                <a:solidFill>
                  <a:srgbClr val="FF0000"/>
                </a:solidFill>
              </a:rPr>
              <a:t>M2)</a:t>
            </a:r>
            <a:endParaRPr kumimoji="1" lang="ja-JP" altLang="en-US" u="sng" dirty="0">
              <a:solidFill>
                <a:srgbClr val="FF0000"/>
              </a:solidFill>
            </a:endParaRPr>
          </a:p>
        </p:txBody>
      </p:sp>
      <p:sp>
        <p:nvSpPr>
          <p:cNvPr id="5" name="テキスト ボックス 4"/>
          <p:cNvSpPr txBox="1"/>
          <p:nvPr/>
        </p:nvSpPr>
        <p:spPr>
          <a:xfrm>
            <a:off x="438670" y="4333700"/>
            <a:ext cx="1343638" cy="369332"/>
          </a:xfrm>
          <a:prstGeom prst="rect">
            <a:avLst/>
          </a:prstGeom>
          <a:noFill/>
        </p:spPr>
        <p:txBody>
          <a:bodyPr wrap="none" rtlCol="0">
            <a:spAutoFit/>
          </a:bodyPr>
          <a:lstStyle/>
          <a:p>
            <a:r>
              <a:rPr kumimoji="1" lang="ja-JP" altLang="en-US" u="sng" dirty="0" smtClean="0">
                <a:solidFill>
                  <a:srgbClr val="FF0000"/>
                </a:solidFill>
              </a:rPr>
              <a:t>モデル（</a:t>
            </a:r>
            <a:r>
              <a:rPr kumimoji="1" lang="en-US" altLang="ja-JP" u="sng" dirty="0" smtClean="0">
                <a:solidFill>
                  <a:srgbClr val="FF0000"/>
                </a:solidFill>
              </a:rPr>
              <a:t>M1)</a:t>
            </a:r>
            <a:endParaRPr kumimoji="1" lang="ja-JP" altLang="en-US" u="sng" dirty="0">
              <a:solidFill>
                <a:srgbClr val="FF0000"/>
              </a:solidFill>
            </a:endParaRPr>
          </a:p>
        </p:txBody>
      </p:sp>
      <p:sp>
        <p:nvSpPr>
          <p:cNvPr id="6" name="テキスト ボックス 5"/>
          <p:cNvSpPr txBox="1"/>
          <p:nvPr/>
        </p:nvSpPr>
        <p:spPr>
          <a:xfrm>
            <a:off x="432008" y="5360239"/>
            <a:ext cx="2489784" cy="369332"/>
          </a:xfrm>
          <a:prstGeom prst="rect">
            <a:avLst/>
          </a:prstGeom>
          <a:noFill/>
        </p:spPr>
        <p:txBody>
          <a:bodyPr wrap="none" rtlCol="0">
            <a:spAutoFit/>
          </a:bodyPr>
          <a:lstStyle/>
          <a:p>
            <a:r>
              <a:rPr kumimoji="1" lang="ja-JP" altLang="en-US" u="sng" dirty="0" smtClean="0">
                <a:solidFill>
                  <a:srgbClr val="FF0000"/>
                </a:solidFill>
              </a:rPr>
              <a:t>ユーザオブジェクト（</a:t>
            </a:r>
            <a:r>
              <a:rPr kumimoji="1" lang="en-US" altLang="ja-JP" u="sng" dirty="0" smtClean="0">
                <a:solidFill>
                  <a:srgbClr val="FF0000"/>
                </a:solidFill>
              </a:rPr>
              <a:t>M0)</a:t>
            </a:r>
            <a:endParaRPr kumimoji="1" lang="ja-JP" altLang="en-US" u="sng" dirty="0">
              <a:solidFill>
                <a:srgbClr val="FF0000"/>
              </a:solidFill>
            </a:endParaRPr>
          </a:p>
        </p:txBody>
      </p:sp>
      <p:sp>
        <p:nvSpPr>
          <p:cNvPr id="7" name="正方形/長方形 6"/>
          <p:cNvSpPr/>
          <p:nvPr/>
        </p:nvSpPr>
        <p:spPr>
          <a:xfrm>
            <a:off x="6118193" y="3428163"/>
            <a:ext cx="1008112"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クラス</a:t>
            </a:r>
            <a:endParaRPr kumimoji="1" lang="ja-JP" altLang="en-US" dirty="0"/>
          </a:p>
        </p:txBody>
      </p:sp>
      <p:sp>
        <p:nvSpPr>
          <p:cNvPr id="8" name="正方形/長方形 7"/>
          <p:cNvSpPr/>
          <p:nvPr/>
        </p:nvSpPr>
        <p:spPr>
          <a:xfrm>
            <a:off x="6831923" y="4264607"/>
            <a:ext cx="1008112"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操作</a:t>
            </a:r>
            <a:endParaRPr kumimoji="1" lang="ja-JP" altLang="en-US" dirty="0"/>
          </a:p>
        </p:txBody>
      </p:sp>
      <p:sp>
        <p:nvSpPr>
          <p:cNvPr id="9" name="正方形/長方形 8"/>
          <p:cNvSpPr/>
          <p:nvPr/>
        </p:nvSpPr>
        <p:spPr>
          <a:xfrm>
            <a:off x="5391763" y="4264607"/>
            <a:ext cx="1008112"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属性</a:t>
            </a:r>
            <a:endParaRPr kumimoji="1" lang="ja-JP" altLang="en-US" dirty="0"/>
          </a:p>
        </p:txBody>
      </p:sp>
      <p:sp>
        <p:nvSpPr>
          <p:cNvPr id="10" name="フローチャート: 判断 9"/>
          <p:cNvSpPr/>
          <p:nvPr/>
        </p:nvSpPr>
        <p:spPr>
          <a:xfrm rot="5400000">
            <a:off x="6514237" y="3769843"/>
            <a:ext cx="216024" cy="144016"/>
          </a:xfrm>
          <a:prstGeom prst="flowChartDecisio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カギ線コネクタ 12"/>
          <p:cNvCxnSpPr>
            <a:stCxn id="9" idx="0"/>
            <a:endCxn id="8" idx="0"/>
          </p:cNvCxnSpPr>
          <p:nvPr/>
        </p:nvCxnSpPr>
        <p:spPr>
          <a:xfrm rot="5400000" flipH="1" flipV="1">
            <a:off x="6615899" y="3544527"/>
            <a:ext cx="12700" cy="1440160"/>
          </a:xfrm>
          <a:prstGeom prst="bentConnector3">
            <a:avLst>
              <a:gd name="adj1" fmla="val 180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10" idx="3"/>
          </p:cNvCxnSpPr>
          <p:nvPr/>
        </p:nvCxnSpPr>
        <p:spPr>
          <a:xfrm>
            <a:off x="6622249" y="3949863"/>
            <a:ext cx="0" cy="987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430046" y="1925604"/>
            <a:ext cx="6655989" cy="1200329"/>
          </a:xfrm>
          <a:prstGeom prst="rect">
            <a:avLst/>
          </a:prstGeom>
          <a:noFill/>
        </p:spPr>
        <p:txBody>
          <a:bodyPr wrap="none" rtlCol="0">
            <a:spAutoFit/>
          </a:bodyPr>
          <a:lstStyle/>
          <a:p>
            <a:r>
              <a:rPr lang="ja-JP" altLang="en-US" dirty="0" smtClean="0"/>
              <a:t>メタモデルの一般的な意味を</a:t>
            </a:r>
            <a:r>
              <a:rPr lang="en-US" altLang="ja-JP" dirty="0" smtClean="0"/>
              <a:t>UML</a:t>
            </a:r>
            <a:r>
              <a:rPr lang="ja-JP" altLang="en-US" dirty="0" smtClean="0"/>
              <a:t>の図で定義する</a:t>
            </a:r>
            <a:endParaRPr lang="en-US" altLang="ja-JP" dirty="0" smtClean="0"/>
          </a:p>
          <a:p>
            <a:r>
              <a:rPr lang="ja-JP" altLang="en-US" dirty="0" smtClean="0">
                <a:solidFill>
                  <a:srgbClr val="00B0F0"/>
                </a:solidFill>
              </a:rPr>
              <a:t>例「</a:t>
            </a:r>
            <a:r>
              <a:rPr lang="en-US" altLang="ja-JP" dirty="0" smtClean="0">
                <a:solidFill>
                  <a:srgbClr val="00B0F0"/>
                </a:solidFill>
              </a:rPr>
              <a:t>『</a:t>
            </a:r>
            <a:r>
              <a:rPr lang="ja-JP" altLang="en-US" dirty="0" smtClean="0">
                <a:solidFill>
                  <a:srgbClr val="00B0F0"/>
                </a:solidFill>
              </a:rPr>
              <a:t>モデル要素</a:t>
            </a:r>
            <a:r>
              <a:rPr lang="en-US" altLang="ja-JP" dirty="0" smtClean="0">
                <a:solidFill>
                  <a:srgbClr val="00B0F0"/>
                </a:solidFill>
              </a:rPr>
              <a:t>』</a:t>
            </a:r>
            <a:r>
              <a:rPr lang="ja-JP" altLang="en-US" dirty="0" smtClean="0">
                <a:solidFill>
                  <a:srgbClr val="00B0F0"/>
                </a:solidFill>
              </a:rPr>
              <a:t>とは・・・</a:t>
            </a:r>
            <a:r>
              <a:rPr lang="en-US" altLang="ja-JP" dirty="0" smtClean="0">
                <a:solidFill>
                  <a:srgbClr val="00B0F0"/>
                </a:solidFill>
              </a:rPr>
              <a:t>『</a:t>
            </a:r>
            <a:r>
              <a:rPr lang="ja-JP" altLang="en-US" dirty="0">
                <a:solidFill>
                  <a:srgbClr val="00B0F0"/>
                </a:solidFill>
              </a:rPr>
              <a:t>名前空間</a:t>
            </a:r>
            <a:r>
              <a:rPr kumimoji="1" lang="en-US" altLang="ja-JP" dirty="0" smtClean="0">
                <a:solidFill>
                  <a:srgbClr val="00B0F0"/>
                </a:solidFill>
              </a:rPr>
              <a:t>』</a:t>
            </a:r>
            <a:r>
              <a:rPr kumimoji="1" lang="ja-JP" altLang="en-US" dirty="0" smtClean="0">
                <a:solidFill>
                  <a:srgbClr val="00B0F0"/>
                </a:solidFill>
              </a:rPr>
              <a:t>とは・・・」</a:t>
            </a:r>
            <a:endParaRPr kumimoji="1" lang="en-US" altLang="ja-JP" dirty="0" smtClean="0">
              <a:solidFill>
                <a:srgbClr val="00B0F0"/>
              </a:solidFill>
            </a:endParaRPr>
          </a:p>
          <a:p>
            <a:r>
              <a:rPr lang="ja-JP" altLang="en-US" dirty="0"/>
              <a:t>　</a:t>
            </a:r>
            <a:r>
              <a:rPr lang="ja-JP" altLang="en-US" dirty="0" smtClean="0"/>
              <a:t>　　　　　　　　　　　　　↑</a:t>
            </a:r>
            <a:r>
              <a:rPr lang="en-US" altLang="ja-JP" dirty="0" smtClean="0"/>
              <a:t>『M2</a:t>
            </a:r>
            <a:r>
              <a:rPr lang="ja-JP" altLang="en-US" dirty="0" smtClean="0"/>
              <a:t>の構成</a:t>
            </a:r>
            <a:r>
              <a:rPr kumimoji="1" lang="ja-JP" altLang="en-US" dirty="0" smtClean="0"/>
              <a:t>要素</a:t>
            </a:r>
            <a:r>
              <a:rPr kumimoji="1" lang="en-US" altLang="ja-JP" dirty="0" smtClean="0"/>
              <a:t>』</a:t>
            </a:r>
            <a:r>
              <a:rPr kumimoji="1" lang="ja-JP" altLang="en-US" dirty="0" smtClean="0"/>
              <a:t>を言葉と</a:t>
            </a:r>
            <a:r>
              <a:rPr kumimoji="1" lang="en-US" altLang="ja-JP" dirty="0" smtClean="0"/>
              <a:t>UML</a:t>
            </a:r>
            <a:r>
              <a:rPr kumimoji="1" lang="ja-JP" altLang="en-US" dirty="0" smtClean="0"/>
              <a:t>の図で説明</a:t>
            </a:r>
            <a:endParaRPr kumimoji="1" lang="en-US" altLang="ja-JP" dirty="0" smtClean="0"/>
          </a:p>
          <a:p>
            <a:r>
              <a:rPr lang="ja-JP" altLang="en-US" dirty="0"/>
              <a:t>　</a:t>
            </a:r>
            <a:r>
              <a:rPr lang="ja-JP" altLang="en-US" dirty="0" smtClean="0"/>
              <a:t>　　　　　　　　　　　　　　　　</a:t>
            </a:r>
            <a:endParaRPr kumimoji="1" lang="ja-JP" altLang="en-US" sz="1600" dirty="0"/>
          </a:p>
        </p:txBody>
      </p:sp>
      <p:sp>
        <p:nvSpPr>
          <p:cNvPr id="17" name="テキスト ボックス 16"/>
          <p:cNvSpPr txBox="1"/>
          <p:nvPr/>
        </p:nvSpPr>
        <p:spPr>
          <a:xfrm>
            <a:off x="438670" y="2796584"/>
            <a:ext cx="7667484" cy="923330"/>
          </a:xfrm>
          <a:prstGeom prst="rect">
            <a:avLst/>
          </a:prstGeom>
          <a:noFill/>
        </p:spPr>
        <p:txBody>
          <a:bodyPr wrap="none" rtlCol="0">
            <a:spAutoFit/>
          </a:bodyPr>
          <a:lstStyle/>
          <a:p>
            <a:r>
              <a:rPr lang="en-US" altLang="ja-JP" dirty="0" smtClean="0"/>
              <a:t>UML</a:t>
            </a:r>
            <a:r>
              <a:rPr lang="ja-JP" altLang="en-US" dirty="0" smtClean="0"/>
              <a:t>の図の一般的な意味を</a:t>
            </a:r>
            <a:r>
              <a:rPr lang="en-US" altLang="ja-JP" dirty="0" smtClean="0"/>
              <a:t>UML</a:t>
            </a:r>
            <a:r>
              <a:rPr lang="ja-JP" altLang="en-US" dirty="0" smtClean="0"/>
              <a:t>の図で定義する</a:t>
            </a:r>
            <a:endParaRPr lang="en-US" altLang="ja-JP" dirty="0" smtClean="0"/>
          </a:p>
          <a:p>
            <a:r>
              <a:rPr lang="ja-JP" altLang="en-US" dirty="0" smtClean="0">
                <a:solidFill>
                  <a:srgbClr val="00B0F0"/>
                </a:solidFill>
              </a:rPr>
              <a:t>例「</a:t>
            </a:r>
            <a:r>
              <a:rPr lang="en-US" altLang="ja-JP" dirty="0" smtClean="0">
                <a:solidFill>
                  <a:srgbClr val="00B0F0"/>
                </a:solidFill>
              </a:rPr>
              <a:t>『</a:t>
            </a:r>
            <a:r>
              <a:rPr lang="ja-JP" altLang="en-US" dirty="0" smtClean="0">
                <a:solidFill>
                  <a:srgbClr val="00B0F0"/>
                </a:solidFill>
              </a:rPr>
              <a:t>クラス</a:t>
            </a:r>
            <a:r>
              <a:rPr lang="en-US" altLang="ja-JP" dirty="0" smtClean="0">
                <a:solidFill>
                  <a:srgbClr val="00B0F0"/>
                </a:solidFill>
              </a:rPr>
              <a:t>』</a:t>
            </a:r>
            <a:r>
              <a:rPr lang="ja-JP" altLang="en-US" dirty="0" smtClean="0">
                <a:solidFill>
                  <a:srgbClr val="00B0F0"/>
                </a:solidFill>
              </a:rPr>
              <a:t>とは複数の</a:t>
            </a:r>
            <a:r>
              <a:rPr lang="en-US" altLang="ja-JP" dirty="0" smtClean="0">
                <a:solidFill>
                  <a:srgbClr val="00B0F0"/>
                </a:solidFill>
              </a:rPr>
              <a:t>『</a:t>
            </a:r>
            <a:r>
              <a:rPr lang="ja-JP" altLang="en-US" dirty="0" smtClean="0">
                <a:solidFill>
                  <a:srgbClr val="00B0F0"/>
                </a:solidFill>
              </a:rPr>
              <a:t>属性</a:t>
            </a:r>
            <a:r>
              <a:rPr lang="en-US" altLang="ja-JP" dirty="0" smtClean="0">
                <a:solidFill>
                  <a:srgbClr val="00B0F0"/>
                </a:solidFill>
              </a:rPr>
              <a:t>』</a:t>
            </a:r>
            <a:r>
              <a:rPr lang="ja-JP" altLang="en-US" dirty="0" smtClean="0">
                <a:solidFill>
                  <a:srgbClr val="00B0F0"/>
                </a:solidFill>
              </a:rPr>
              <a:t>と</a:t>
            </a:r>
            <a:r>
              <a:rPr lang="en-US" altLang="ja-JP" dirty="0" smtClean="0">
                <a:solidFill>
                  <a:srgbClr val="00B0F0"/>
                </a:solidFill>
              </a:rPr>
              <a:t>『</a:t>
            </a:r>
            <a:r>
              <a:rPr lang="ja-JP" altLang="en-US" dirty="0" smtClean="0">
                <a:solidFill>
                  <a:srgbClr val="00B0F0"/>
                </a:solidFill>
              </a:rPr>
              <a:t>操作</a:t>
            </a:r>
            <a:r>
              <a:rPr lang="en-US" altLang="ja-JP" dirty="0" smtClean="0">
                <a:solidFill>
                  <a:srgbClr val="00B0F0"/>
                </a:solidFill>
              </a:rPr>
              <a:t>』</a:t>
            </a:r>
            <a:r>
              <a:rPr lang="ja-JP" altLang="en-US" dirty="0" smtClean="0">
                <a:solidFill>
                  <a:srgbClr val="00B0F0"/>
                </a:solidFill>
              </a:rPr>
              <a:t>をモデル要素に持っているもので・・・</a:t>
            </a:r>
            <a:r>
              <a:rPr kumimoji="1" lang="ja-JP" altLang="en-US" dirty="0" smtClean="0">
                <a:solidFill>
                  <a:srgbClr val="00B0F0"/>
                </a:solidFill>
              </a:rPr>
              <a:t>」</a:t>
            </a:r>
            <a:endParaRPr kumimoji="1" lang="en-US" altLang="ja-JP" dirty="0" smtClean="0">
              <a:solidFill>
                <a:srgbClr val="00B0F0"/>
              </a:solidFill>
            </a:endParaRPr>
          </a:p>
          <a:p>
            <a:r>
              <a:rPr lang="ja-JP" altLang="en-US" dirty="0" smtClean="0"/>
              <a:t>　　↑</a:t>
            </a:r>
            <a:r>
              <a:rPr lang="en-US" altLang="ja-JP" dirty="0" smtClean="0"/>
              <a:t>『M1</a:t>
            </a:r>
            <a:r>
              <a:rPr lang="ja-JP" altLang="en-US" dirty="0" smtClean="0"/>
              <a:t>の構成要素</a:t>
            </a:r>
            <a:r>
              <a:rPr lang="en-US" altLang="ja-JP" dirty="0" smtClean="0"/>
              <a:t>』</a:t>
            </a:r>
            <a:r>
              <a:rPr lang="ja-JP" altLang="en-US" dirty="0" smtClean="0"/>
              <a:t>を言葉と</a:t>
            </a:r>
            <a:r>
              <a:rPr lang="en-US" altLang="ja-JP" dirty="0" smtClean="0"/>
              <a:t>UML</a:t>
            </a:r>
            <a:r>
              <a:rPr lang="ja-JP" altLang="en-US" dirty="0" smtClean="0"/>
              <a:t>の図で説明</a:t>
            </a:r>
            <a:endParaRPr kumimoji="1" lang="ja-JP" altLang="en-US" dirty="0"/>
          </a:p>
        </p:txBody>
      </p:sp>
      <p:sp>
        <p:nvSpPr>
          <p:cNvPr id="18" name="テキスト ボックス 17"/>
          <p:cNvSpPr txBox="1"/>
          <p:nvPr/>
        </p:nvSpPr>
        <p:spPr>
          <a:xfrm>
            <a:off x="450328" y="4627589"/>
            <a:ext cx="6277681" cy="646331"/>
          </a:xfrm>
          <a:prstGeom prst="rect">
            <a:avLst/>
          </a:prstGeom>
          <a:noFill/>
        </p:spPr>
        <p:txBody>
          <a:bodyPr wrap="none" rtlCol="0">
            <a:spAutoFit/>
          </a:bodyPr>
          <a:lstStyle/>
          <a:p>
            <a:r>
              <a:rPr kumimoji="1" lang="ja-JP" altLang="en-US" dirty="0" smtClean="0"/>
              <a:t>現実世界のモデル　あるいは　メタモデルの実例（インスタンス）</a:t>
            </a:r>
            <a:endParaRPr lang="en-US" altLang="ja-JP" dirty="0"/>
          </a:p>
          <a:p>
            <a:r>
              <a:rPr kumimoji="1" lang="ja-JP" altLang="en-US" dirty="0" smtClean="0">
                <a:solidFill>
                  <a:srgbClr val="00B0F0"/>
                </a:solidFill>
              </a:rPr>
              <a:t>例「</a:t>
            </a:r>
            <a:r>
              <a:rPr kumimoji="1" lang="en-US" altLang="ja-JP" dirty="0" smtClean="0">
                <a:solidFill>
                  <a:srgbClr val="00B0F0"/>
                </a:solidFill>
              </a:rPr>
              <a:t>『</a:t>
            </a:r>
            <a:r>
              <a:rPr kumimoji="1" lang="ja-JP" altLang="en-US" dirty="0" smtClean="0">
                <a:solidFill>
                  <a:srgbClr val="00B0F0"/>
                </a:solidFill>
              </a:rPr>
              <a:t>レストラン</a:t>
            </a:r>
            <a:r>
              <a:rPr kumimoji="1" lang="en-US" altLang="ja-JP" dirty="0" smtClean="0">
                <a:solidFill>
                  <a:srgbClr val="00B0F0"/>
                </a:solidFill>
              </a:rPr>
              <a:t>』</a:t>
            </a:r>
            <a:r>
              <a:rPr kumimoji="1" lang="ja-JP" altLang="en-US" dirty="0" smtClean="0">
                <a:solidFill>
                  <a:srgbClr val="00B0F0"/>
                </a:solidFill>
              </a:rPr>
              <a:t>の</a:t>
            </a:r>
            <a:r>
              <a:rPr kumimoji="1" lang="en-US" altLang="ja-JP" dirty="0" smtClean="0">
                <a:solidFill>
                  <a:srgbClr val="00B0F0"/>
                </a:solidFill>
              </a:rPr>
              <a:t>『</a:t>
            </a:r>
            <a:r>
              <a:rPr kumimoji="1" lang="ja-JP" altLang="en-US" dirty="0" smtClean="0">
                <a:solidFill>
                  <a:srgbClr val="00B0F0"/>
                </a:solidFill>
              </a:rPr>
              <a:t>オブジェクト図</a:t>
            </a:r>
            <a:r>
              <a:rPr kumimoji="1" lang="en-US" altLang="ja-JP" dirty="0" smtClean="0">
                <a:solidFill>
                  <a:srgbClr val="00B0F0"/>
                </a:solidFill>
              </a:rPr>
              <a:t>』</a:t>
            </a:r>
            <a:r>
              <a:rPr kumimoji="1" lang="ja-JP" altLang="en-US" dirty="0" smtClean="0">
                <a:solidFill>
                  <a:srgbClr val="00B0F0"/>
                </a:solidFill>
              </a:rPr>
              <a:t>を</a:t>
            </a:r>
            <a:r>
              <a:rPr kumimoji="1" lang="en-US" altLang="ja-JP" dirty="0" smtClean="0">
                <a:solidFill>
                  <a:srgbClr val="00B0F0"/>
                </a:solidFill>
              </a:rPr>
              <a:t>『</a:t>
            </a:r>
            <a:r>
              <a:rPr kumimoji="1" lang="ja-JP" altLang="en-US" dirty="0" smtClean="0">
                <a:solidFill>
                  <a:srgbClr val="00B0F0"/>
                </a:solidFill>
              </a:rPr>
              <a:t>クラス図</a:t>
            </a:r>
            <a:r>
              <a:rPr kumimoji="1" lang="en-US" altLang="ja-JP" dirty="0" smtClean="0">
                <a:solidFill>
                  <a:srgbClr val="00B0F0"/>
                </a:solidFill>
              </a:rPr>
              <a:t>』</a:t>
            </a:r>
            <a:r>
              <a:rPr lang="ja-JP" altLang="en-US" dirty="0" smtClean="0">
                <a:solidFill>
                  <a:srgbClr val="00B0F0"/>
                </a:solidFill>
              </a:rPr>
              <a:t>で書くと</a:t>
            </a:r>
            <a:r>
              <a:rPr kumimoji="1" lang="ja-JP" altLang="en-US" dirty="0" smtClean="0">
                <a:solidFill>
                  <a:srgbClr val="00B0F0"/>
                </a:solidFill>
              </a:rPr>
              <a:t>・・・」</a:t>
            </a:r>
            <a:endParaRPr kumimoji="1" lang="ja-JP" altLang="en-US" dirty="0">
              <a:solidFill>
                <a:srgbClr val="00B0F0"/>
              </a:solidFill>
            </a:endParaRPr>
          </a:p>
        </p:txBody>
      </p:sp>
      <p:sp>
        <p:nvSpPr>
          <p:cNvPr id="19" name="テキスト ボックス 18"/>
          <p:cNvSpPr txBox="1"/>
          <p:nvPr/>
        </p:nvSpPr>
        <p:spPr>
          <a:xfrm>
            <a:off x="450328" y="5689553"/>
            <a:ext cx="6702476" cy="646331"/>
          </a:xfrm>
          <a:prstGeom prst="rect">
            <a:avLst/>
          </a:prstGeom>
          <a:noFill/>
        </p:spPr>
        <p:txBody>
          <a:bodyPr wrap="none" rtlCol="0">
            <a:spAutoFit/>
          </a:bodyPr>
          <a:lstStyle/>
          <a:p>
            <a:r>
              <a:rPr kumimoji="1" lang="ja-JP" altLang="en-US" dirty="0" smtClean="0"/>
              <a:t>現実世界を要素表現する方法　あるいは　</a:t>
            </a:r>
            <a:r>
              <a:rPr kumimoji="1" lang="en-US" altLang="ja-JP" dirty="0" smtClean="0"/>
              <a:t>M1</a:t>
            </a:r>
            <a:r>
              <a:rPr kumimoji="1" lang="ja-JP" altLang="en-US" dirty="0" smtClean="0"/>
              <a:t>の実例（インスタンス）</a:t>
            </a:r>
            <a:endParaRPr lang="en-US" altLang="ja-JP" dirty="0"/>
          </a:p>
          <a:p>
            <a:r>
              <a:rPr kumimoji="1" lang="ja-JP" altLang="en-US" dirty="0" smtClean="0">
                <a:solidFill>
                  <a:srgbClr val="00B0F0"/>
                </a:solidFill>
              </a:rPr>
              <a:t>例</a:t>
            </a:r>
            <a:r>
              <a:rPr lang="ja-JP" altLang="en-US" dirty="0" smtClean="0">
                <a:solidFill>
                  <a:srgbClr val="00B0F0"/>
                </a:solidFill>
              </a:rPr>
              <a:t>「</a:t>
            </a:r>
            <a:r>
              <a:rPr lang="en-US" altLang="ja-JP" dirty="0" smtClean="0">
                <a:solidFill>
                  <a:srgbClr val="00B0F0"/>
                </a:solidFill>
              </a:rPr>
              <a:t>『</a:t>
            </a:r>
            <a:r>
              <a:rPr lang="ja-JP" altLang="en-US" dirty="0" smtClean="0">
                <a:solidFill>
                  <a:srgbClr val="00B0F0"/>
                </a:solidFill>
              </a:rPr>
              <a:t>レストラン</a:t>
            </a:r>
            <a:r>
              <a:rPr lang="en-US" altLang="ja-JP" dirty="0" smtClean="0">
                <a:solidFill>
                  <a:srgbClr val="00B0F0"/>
                </a:solidFill>
              </a:rPr>
              <a:t>』</a:t>
            </a:r>
            <a:r>
              <a:rPr lang="ja-JP" altLang="en-US" dirty="0" smtClean="0">
                <a:solidFill>
                  <a:srgbClr val="00B0F0"/>
                </a:solidFill>
              </a:rPr>
              <a:t>を</a:t>
            </a:r>
            <a:r>
              <a:rPr lang="en-US" altLang="ja-JP" dirty="0" smtClean="0">
                <a:solidFill>
                  <a:srgbClr val="00B0F0"/>
                </a:solidFill>
              </a:rPr>
              <a:t>『</a:t>
            </a:r>
            <a:r>
              <a:rPr kumimoji="1" lang="ja-JP" altLang="en-US" dirty="0" smtClean="0">
                <a:solidFill>
                  <a:srgbClr val="00B0F0"/>
                </a:solidFill>
              </a:rPr>
              <a:t>オブジェクト図</a:t>
            </a:r>
            <a:r>
              <a:rPr kumimoji="1" lang="en-US" altLang="ja-JP" dirty="0" smtClean="0">
                <a:solidFill>
                  <a:srgbClr val="00B0F0"/>
                </a:solidFill>
              </a:rPr>
              <a:t>』</a:t>
            </a:r>
            <a:r>
              <a:rPr kumimoji="1" lang="ja-JP" altLang="en-US" dirty="0" smtClean="0">
                <a:solidFill>
                  <a:srgbClr val="00B0F0"/>
                </a:solidFill>
              </a:rPr>
              <a:t>で表現すると・・・」</a:t>
            </a:r>
            <a:endParaRPr kumimoji="1" lang="ja-JP" altLang="en-US" dirty="0">
              <a:solidFill>
                <a:srgbClr val="00B0F0"/>
              </a:solidFill>
            </a:endParaRPr>
          </a:p>
        </p:txBody>
      </p:sp>
      <p:sp>
        <p:nvSpPr>
          <p:cNvPr id="20" name="テキスト ボックス 19"/>
          <p:cNvSpPr txBox="1"/>
          <p:nvPr/>
        </p:nvSpPr>
        <p:spPr>
          <a:xfrm>
            <a:off x="130988" y="939508"/>
            <a:ext cx="8651727" cy="646331"/>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ltLang="ja-JP" dirty="0" smtClean="0"/>
              <a:t>OMG</a:t>
            </a:r>
            <a:r>
              <a:rPr lang="ja-JP" altLang="en-US" dirty="0" smtClean="0"/>
              <a:t>は</a:t>
            </a:r>
            <a:r>
              <a:rPr kumimoji="1" lang="ja-JP" altLang="en-US" dirty="0" smtClean="0"/>
              <a:t>「</a:t>
            </a:r>
            <a:r>
              <a:rPr kumimoji="1" lang="en-US" altLang="ja-JP" dirty="0" smtClean="0"/>
              <a:t>UML</a:t>
            </a:r>
            <a:r>
              <a:rPr kumimoji="1" lang="ja-JP" altLang="en-US" dirty="0" smtClean="0"/>
              <a:t>自身</a:t>
            </a:r>
            <a:r>
              <a:rPr lang="ja-JP" altLang="en-US" dirty="0" smtClean="0"/>
              <a:t>で</a:t>
            </a:r>
            <a:r>
              <a:rPr lang="en-US" altLang="ja-JP" dirty="0" smtClean="0"/>
              <a:t>UML</a:t>
            </a:r>
            <a:r>
              <a:rPr lang="ja-JP" altLang="en-US" dirty="0" smtClean="0"/>
              <a:t>を定義する」ことを目指しています。</a:t>
            </a:r>
            <a:endParaRPr lang="en-US" altLang="ja-JP" dirty="0" smtClean="0"/>
          </a:p>
          <a:p>
            <a:r>
              <a:rPr kumimoji="1" lang="ja-JP" altLang="en-US" dirty="0" smtClean="0"/>
              <a:t>このため、</a:t>
            </a:r>
            <a:r>
              <a:rPr kumimoji="1" lang="en-US" altLang="ja-JP" dirty="0" smtClean="0"/>
              <a:t>UML</a:t>
            </a:r>
            <a:r>
              <a:rPr kumimoji="1" lang="ja-JP" altLang="en-US" dirty="0" smtClean="0"/>
              <a:t>の定義には以下の「意味論の４階層」全てにおける定義を含んでいます。</a:t>
            </a:r>
            <a:endParaRPr kumimoji="1" lang="ja-JP" altLang="en-US" dirty="0"/>
          </a:p>
        </p:txBody>
      </p:sp>
      <p:cxnSp>
        <p:nvCxnSpPr>
          <p:cNvPr id="23" name="直線矢印コネクタ 22"/>
          <p:cNvCxnSpPr/>
          <p:nvPr/>
        </p:nvCxnSpPr>
        <p:spPr>
          <a:xfrm>
            <a:off x="285545" y="1770170"/>
            <a:ext cx="0" cy="3863349"/>
          </a:xfrm>
          <a:prstGeom prst="straightConnector1">
            <a:avLst/>
          </a:prstGeom>
          <a:ln w="76200">
            <a:solidFill>
              <a:schemeClr val="accent2">
                <a:lumMod val="75000"/>
              </a:schemeClr>
            </a:solidFill>
            <a:tailEnd type="triangle"/>
          </a:ln>
        </p:spPr>
        <p:style>
          <a:lnRef idx="3">
            <a:schemeClr val="accent4"/>
          </a:lnRef>
          <a:fillRef idx="0">
            <a:schemeClr val="accent4"/>
          </a:fillRef>
          <a:effectRef idx="2">
            <a:schemeClr val="accent4"/>
          </a:effectRef>
          <a:fontRef idx="minor">
            <a:schemeClr val="tx1"/>
          </a:fontRef>
        </p:style>
      </p:cxnSp>
      <p:sp>
        <p:nvSpPr>
          <p:cNvPr id="24" name="テキスト ボックス 23"/>
          <p:cNvSpPr txBox="1"/>
          <p:nvPr/>
        </p:nvSpPr>
        <p:spPr>
          <a:xfrm rot="5400000">
            <a:off x="-1129133" y="3324934"/>
            <a:ext cx="2520242" cy="369332"/>
          </a:xfrm>
          <a:prstGeom prst="rect">
            <a:avLst/>
          </a:prstGeom>
          <a:noFill/>
        </p:spPr>
        <p:txBody>
          <a:bodyPr wrap="none" rtlCol="0">
            <a:spAutoFit/>
          </a:bodyPr>
          <a:lstStyle/>
          <a:p>
            <a:r>
              <a:rPr kumimoji="1" lang="ja-JP" altLang="en-US" dirty="0" smtClean="0">
                <a:solidFill>
                  <a:srgbClr val="C00000"/>
                </a:solidFill>
              </a:rPr>
              <a:t>インスタンス化（実例化）</a:t>
            </a:r>
            <a:endParaRPr kumimoji="1" lang="ja-JP" altLang="en-US" dirty="0">
              <a:solidFill>
                <a:srgbClr val="C00000"/>
              </a:solidFill>
            </a:endParaRPr>
          </a:p>
        </p:txBody>
      </p:sp>
      <p:cxnSp>
        <p:nvCxnSpPr>
          <p:cNvPr id="25" name="直線矢印コネクタ 24"/>
          <p:cNvCxnSpPr/>
          <p:nvPr/>
        </p:nvCxnSpPr>
        <p:spPr>
          <a:xfrm flipV="1">
            <a:off x="8494457" y="1770171"/>
            <a:ext cx="0" cy="3959400"/>
          </a:xfrm>
          <a:prstGeom prst="straightConnector1">
            <a:avLst/>
          </a:prstGeom>
          <a:ln w="76200">
            <a:solidFill>
              <a:srgbClr val="0070C0"/>
            </a:solidFill>
            <a:tailEnd type="triangle"/>
          </a:ln>
        </p:spPr>
        <p:style>
          <a:lnRef idx="3">
            <a:schemeClr val="accent4"/>
          </a:lnRef>
          <a:fillRef idx="0">
            <a:schemeClr val="accent4"/>
          </a:fillRef>
          <a:effectRef idx="2">
            <a:schemeClr val="accent4"/>
          </a:effectRef>
          <a:fontRef idx="minor">
            <a:schemeClr val="tx1"/>
          </a:fontRef>
        </p:style>
      </p:cxnSp>
      <p:sp>
        <p:nvSpPr>
          <p:cNvPr id="29" name="テキスト ボックス 28"/>
          <p:cNvSpPr txBox="1"/>
          <p:nvPr/>
        </p:nvSpPr>
        <p:spPr>
          <a:xfrm rot="16200000">
            <a:off x="7680291" y="3433711"/>
            <a:ext cx="1997663" cy="369332"/>
          </a:xfrm>
          <a:prstGeom prst="rect">
            <a:avLst/>
          </a:prstGeom>
          <a:noFill/>
        </p:spPr>
        <p:txBody>
          <a:bodyPr wrap="none" rtlCol="0">
            <a:spAutoFit/>
          </a:bodyPr>
          <a:lstStyle/>
          <a:p>
            <a:r>
              <a:rPr kumimoji="1" lang="ja-JP" altLang="en-US" dirty="0" smtClean="0">
                <a:solidFill>
                  <a:srgbClr val="0070C0"/>
                </a:solidFill>
              </a:rPr>
              <a:t>モデル化（抽象化）</a:t>
            </a:r>
            <a:endParaRPr kumimoji="1" lang="ja-JP" altLang="en-US" dirty="0">
              <a:solidFill>
                <a:srgbClr val="0070C0"/>
              </a:solidFill>
            </a:endParaRPr>
          </a:p>
        </p:txBody>
      </p:sp>
      <p:sp>
        <p:nvSpPr>
          <p:cNvPr id="30" name="テキスト ボックス 29"/>
          <p:cNvSpPr txBox="1"/>
          <p:nvPr/>
        </p:nvSpPr>
        <p:spPr>
          <a:xfrm>
            <a:off x="5622129" y="3974821"/>
            <a:ext cx="300082" cy="369332"/>
          </a:xfrm>
          <a:prstGeom prst="rect">
            <a:avLst/>
          </a:prstGeom>
          <a:noFill/>
        </p:spPr>
        <p:txBody>
          <a:bodyPr wrap="none" rtlCol="0">
            <a:spAutoFit/>
          </a:bodyPr>
          <a:lstStyle/>
          <a:p>
            <a:r>
              <a:rPr kumimoji="1" lang="en-US" altLang="ja-JP" dirty="0" smtClean="0"/>
              <a:t>*</a:t>
            </a:r>
            <a:endParaRPr kumimoji="1" lang="ja-JP" altLang="en-US" dirty="0"/>
          </a:p>
        </p:txBody>
      </p:sp>
      <p:sp>
        <p:nvSpPr>
          <p:cNvPr id="31" name="テキスト ボックス 30"/>
          <p:cNvSpPr txBox="1"/>
          <p:nvPr/>
        </p:nvSpPr>
        <p:spPr>
          <a:xfrm>
            <a:off x="7335979" y="3949863"/>
            <a:ext cx="300082" cy="369332"/>
          </a:xfrm>
          <a:prstGeom prst="rect">
            <a:avLst/>
          </a:prstGeom>
          <a:noFill/>
        </p:spPr>
        <p:txBody>
          <a:bodyPr wrap="none" rtlCol="0">
            <a:spAutoFit/>
          </a:bodyPr>
          <a:lstStyle/>
          <a:p>
            <a:r>
              <a:rPr kumimoji="1" lang="en-US" altLang="ja-JP" dirty="0" smtClean="0"/>
              <a:t>*</a:t>
            </a:r>
            <a:endParaRPr kumimoji="1" lang="ja-JP" altLang="en-US" dirty="0"/>
          </a:p>
        </p:txBody>
      </p:sp>
      <p:sp>
        <p:nvSpPr>
          <p:cNvPr id="32" name="テキスト ボックス 31"/>
          <p:cNvSpPr txBox="1"/>
          <p:nvPr/>
        </p:nvSpPr>
        <p:spPr>
          <a:xfrm>
            <a:off x="1198556" y="6458387"/>
            <a:ext cx="6662401"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ja-JP" altLang="en-US" dirty="0"/>
              <a:t>本日</a:t>
            </a:r>
            <a:r>
              <a:rPr lang="ja-JP" altLang="en-US" dirty="0" smtClean="0"/>
              <a:t>の説明は、以上のような</a:t>
            </a:r>
            <a:r>
              <a:rPr lang="en-US" altLang="ja-JP" dirty="0" smtClean="0"/>
              <a:t>UML</a:t>
            </a:r>
            <a:r>
              <a:rPr lang="ja-JP" altLang="en-US" dirty="0" smtClean="0"/>
              <a:t>の定義の概略にあたるものです。</a:t>
            </a:r>
            <a:endParaRPr kumimoji="1" lang="ja-JP" altLang="en-US" dirty="0"/>
          </a:p>
        </p:txBody>
      </p:sp>
      <p:sp>
        <p:nvSpPr>
          <p:cNvPr id="34" name="正方形/長方形 33"/>
          <p:cNvSpPr/>
          <p:nvPr/>
        </p:nvSpPr>
        <p:spPr>
          <a:xfrm>
            <a:off x="9048" y="605192"/>
            <a:ext cx="7933763" cy="369332"/>
          </a:xfrm>
          <a:prstGeom prst="rect">
            <a:avLst/>
          </a:prstGeom>
        </p:spPr>
        <p:txBody>
          <a:bodyPr wrap="square">
            <a:spAutoFit/>
          </a:bodyPr>
          <a:lstStyle/>
          <a:p>
            <a:r>
              <a:rPr lang="ja-JP" altLang="en-US" dirty="0" smtClean="0"/>
              <a:t>「</a:t>
            </a:r>
            <a:r>
              <a:rPr lang="en-US" altLang="ja-JP" dirty="0" smtClean="0"/>
              <a:t>OMG</a:t>
            </a:r>
            <a:r>
              <a:rPr lang="ja-JP" altLang="en-US" dirty="0" smtClean="0"/>
              <a:t>は</a:t>
            </a:r>
            <a:r>
              <a:rPr lang="en-US" altLang="ja-JP" dirty="0" smtClean="0"/>
              <a:t>UML</a:t>
            </a:r>
            <a:r>
              <a:rPr lang="ja-JP" altLang="en-US" dirty="0" smtClean="0"/>
              <a:t>を明確</a:t>
            </a:r>
            <a:r>
              <a:rPr lang="ja-JP" altLang="en-US" dirty="0"/>
              <a:t>な記号と意味論で定義して</a:t>
            </a:r>
            <a:r>
              <a:rPr lang="ja-JP" altLang="en-US" dirty="0" smtClean="0"/>
              <a:t>いる」と</a:t>
            </a:r>
            <a:r>
              <a:rPr lang="ja-JP" altLang="en-US" dirty="0"/>
              <a:t>言いましたが・・・</a:t>
            </a:r>
          </a:p>
        </p:txBody>
      </p:sp>
    </p:spTree>
    <p:extLst>
      <p:ext uri="{BB962C8B-B14F-4D97-AF65-F5344CB8AC3E}">
        <p14:creationId xmlns:p14="http://schemas.microsoft.com/office/powerpoint/2010/main" val="1884285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title"/>
          </p:nvPr>
        </p:nvSpPr>
        <p:spPr/>
        <p:txBody>
          <a:bodyPr/>
          <a:lstStyle/>
          <a:p>
            <a:pPr eaLnBrk="1" hangingPunct="1"/>
            <a:r>
              <a:rPr lang="ja-JP" altLang="en-US" dirty="0" smtClean="0"/>
              <a:t>本日の予定</a:t>
            </a:r>
          </a:p>
        </p:txBody>
      </p:sp>
      <p:sp>
        <p:nvSpPr>
          <p:cNvPr id="6148" name="Text Box 8"/>
          <p:cNvSpPr txBox="1">
            <a:spLocks noChangeArrowheads="1"/>
          </p:cNvSpPr>
          <p:nvPr/>
        </p:nvSpPr>
        <p:spPr bwMode="auto">
          <a:xfrm>
            <a:off x="625143" y="1417638"/>
            <a:ext cx="633218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marL="742950" indent="-742950" eaLnBrk="1" hangingPunct="1">
              <a:buAutoNum type="arabicParenBoth"/>
            </a:pPr>
            <a:r>
              <a:rPr lang="en-US" altLang="ja-JP" sz="4000" dirty="0" smtClean="0"/>
              <a:t>UML</a:t>
            </a:r>
            <a:r>
              <a:rPr lang="ja-JP" altLang="en-US" sz="4000" dirty="0" smtClean="0"/>
              <a:t>とは</a:t>
            </a:r>
            <a:endParaRPr lang="en-US" altLang="ja-JP" sz="4000" dirty="0"/>
          </a:p>
          <a:p>
            <a:pPr eaLnBrk="1" hangingPunct="1"/>
            <a:r>
              <a:rPr lang="en-US" altLang="ja-JP" sz="4000" dirty="0" smtClean="0">
                <a:solidFill>
                  <a:srgbClr val="FF0000"/>
                </a:solidFill>
              </a:rPr>
              <a:t>(2)</a:t>
            </a:r>
            <a:r>
              <a:rPr lang="ja-JP" altLang="en-US" sz="4000" dirty="0" smtClean="0">
                <a:solidFill>
                  <a:srgbClr val="FF0000"/>
                </a:solidFill>
              </a:rPr>
              <a:t>ユースケース図</a:t>
            </a:r>
            <a:endParaRPr lang="en-US" altLang="ja-JP" sz="4000" dirty="0" smtClean="0">
              <a:solidFill>
                <a:srgbClr val="FF0000"/>
              </a:solidFill>
            </a:endParaRPr>
          </a:p>
          <a:p>
            <a:pPr eaLnBrk="1" hangingPunct="1"/>
            <a:r>
              <a:rPr lang="en-US" altLang="ja-JP" sz="4000" dirty="0" smtClean="0">
                <a:solidFill>
                  <a:srgbClr val="FF0000"/>
                </a:solidFill>
              </a:rPr>
              <a:t>(3)</a:t>
            </a:r>
            <a:r>
              <a:rPr lang="ja-JP" altLang="en-US" sz="4000" dirty="0" smtClean="0">
                <a:solidFill>
                  <a:srgbClr val="FF0000"/>
                </a:solidFill>
              </a:rPr>
              <a:t>オブジェクト図</a:t>
            </a:r>
            <a:endParaRPr lang="en-US" altLang="ja-JP" sz="4000" dirty="0" smtClean="0">
              <a:solidFill>
                <a:srgbClr val="FF0000"/>
              </a:solidFill>
            </a:endParaRPr>
          </a:p>
          <a:p>
            <a:pPr eaLnBrk="1" hangingPunct="1"/>
            <a:r>
              <a:rPr lang="en-US" altLang="ja-JP" sz="4000" dirty="0" smtClean="0">
                <a:solidFill>
                  <a:srgbClr val="FF0000"/>
                </a:solidFill>
              </a:rPr>
              <a:t>(4)</a:t>
            </a:r>
            <a:r>
              <a:rPr lang="ja-JP" altLang="en-US" sz="4000" dirty="0" smtClean="0">
                <a:solidFill>
                  <a:srgbClr val="FF0000"/>
                </a:solidFill>
              </a:rPr>
              <a:t>クラス図</a:t>
            </a:r>
            <a:endParaRPr lang="en-US" altLang="ja-JP" sz="4000" dirty="0" smtClean="0">
              <a:solidFill>
                <a:srgbClr val="FF0000"/>
              </a:solidFill>
            </a:endParaRPr>
          </a:p>
          <a:p>
            <a:pPr eaLnBrk="1" hangingPunct="1"/>
            <a:r>
              <a:rPr lang="en-US" altLang="ja-JP" sz="4000" dirty="0" smtClean="0"/>
              <a:t>(5)</a:t>
            </a:r>
            <a:r>
              <a:rPr lang="ja-JP" altLang="en-US" sz="4000" dirty="0" smtClean="0"/>
              <a:t>クラスの関連</a:t>
            </a:r>
            <a:endParaRPr lang="en-US" altLang="ja-JP" sz="4000" dirty="0" smtClean="0"/>
          </a:p>
          <a:p>
            <a:pPr eaLnBrk="1" hangingPunct="1"/>
            <a:r>
              <a:rPr lang="en-US" altLang="ja-JP" sz="4000" dirty="0" smtClean="0"/>
              <a:t>(6)</a:t>
            </a:r>
            <a:r>
              <a:rPr lang="ja-JP" altLang="en-US" sz="4000" dirty="0" smtClean="0"/>
              <a:t>クラスの関連とプログラム</a:t>
            </a:r>
            <a:endParaRPr lang="en-US" altLang="ja-JP" sz="4000" dirty="0" smtClean="0"/>
          </a:p>
          <a:p>
            <a:pPr eaLnBrk="1" hangingPunct="1"/>
            <a:r>
              <a:rPr lang="en-US" altLang="ja-JP" dirty="0" smtClean="0"/>
              <a:t>(7)</a:t>
            </a:r>
            <a:r>
              <a:rPr lang="en-US" altLang="ja-JP" dirty="0" err="1" smtClean="0"/>
              <a:t>astah</a:t>
            </a:r>
            <a:r>
              <a:rPr lang="ja-JP" altLang="en-US" dirty="0" smtClean="0"/>
              <a:t>によるクラス図→プログラム</a:t>
            </a:r>
            <a:endParaRPr lang="en-US" altLang="ja-JP" dirty="0" smtClean="0"/>
          </a:p>
          <a:p>
            <a:pPr eaLnBrk="1" hangingPunct="1"/>
            <a:r>
              <a:rPr lang="en-US" altLang="ja-JP" dirty="0" smtClean="0"/>
              <a:t>(8)</a:t>
            </a:r>
            <a:r>
              <a:rPr lang="en-US" altLang="ja-JP" dirty="0" err="1" smtClean="0"/>
              <a:t>astah</a:t>
            </a:r>
            <a:r>
              <a:rPr lang="ja-JP" altLang="en-US" dirty="0" smtClean="0"/>
              <a:t>によるプログラム→クラス図</a:t>
            </a:r>
            <a:endParaRPr lang="en-US" altLang="ja-JP" dirty="0" smtClean="0"/>
          </a:p>
        </p:txBody>
      </p:sp>
    </p:spTree>
    <p:extLst>
      <p:ext uri="{BB962C8B-B14F-4D97-AF65-F5344CB8AC3E}">
        <p14:creationId xmlns:p14="http://schemas.microsoft.com/office/powerpoint/2010/main" val="12668316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638</TotalTime>
  <Words>5104</Words>
  <Application>Microsoft Office PowerPoint</Application>
  <PresentationFormat>画面に合わせる (4:3)</PresentationFormat>
  <Paragraphs>709</Paragraphs>
  <Slides>86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86</vt:i4>
      </vt:variant>
    </vt:vector>
  </HeadingPairs>
  <TitlesOfParts>
    <vt:vector size="91" baseType="lpstr">
      <vt:lpstr>ＭＳ Ｐゴシック</vt:lpstr>
      <vt:lpstr>Arial</vt:lpstr>
      <vt:lpstr>Calibri</vt:lpstr>
      <vt:lpstr>Wingdings</vt:lpstr>
      <vt:lpstr>Office テーマ</vt:lpstr>
      <vt:lpstr>PowerPoint プレゼンテーション</vt:lpstr>
      <vt:lpstr>PowerPoint プレゼンテーション</vt:lpstr>
      <vt:lpstr>ウォーターフォール・モデル</vt:lpstr>
      <vt:lpstr>オブジェクト指向開発</vt:lpstr>
      <vt:lpstr>PowerPoint プレゼンテーション</vt:lpstr>
      <vt:lpstr>PowerPoint プレゼンテーション</vt:lpstr>
      <vt:lpstr>PowerPoint プレゼンテーション</vt:lpstr>
      <vt:lpstr>オブジェクト指向の設計図：UML</vt:lpstr>
      <vt:lpstr>本日の予定</vt:lpstr>
      <vt:lpstr>PowerPoint プレゼンテーション</vt:lpstr>
      <vt:lpstr>UMLとは</vt:lpstr>
      <vt:lpstr>設計図＝ダイアグラム：例</vt:lpstr>
      <vt:lpstr>UMLの特徴(1/5)</vt:lpstr>
      <vt:lpstr>UMLの特徴(2/5)</vt:lpstr>
      <vt:lpstr>UMLの特徴(3/5)</vt:lpstr>
      <vt:lpstr>UMLの特徴(4/5)</vt:lpstr>
      <vt:lpstr>UMLの特徴(5/5)</vt:lpstr>
      <vt:lpstr>他の分野の設計図との違い</vt:lpstr>
      <vt:lpstr>UMLの種類</vt:lpstr>
      <vt:lpstr>ストラクチャーダイヤグラム</vt:lpstr>
      <vt:lpstr>ビヘイビアーダイヤグラム</vt:lpstr>
      <vt:lpstr>PowerPoint プレゼンテーション</vt:lpstr>
      <vt:lpstr>ダイアグラム</vt:lpstr>
      <vt:lpstr>ユースケース</vt:lpstr>
      <vt:lpstr>UMLモデリングツールの紹介 「astah* (アスター) 」</vt:lpstr>
      <vt:lpstr>astahを使ってユースケース図を作成してみよう</vt:lpstr>
      <vt:lpstr>PowerPoint プレゼンテーション</vt:lpstr>
      <vt:lpstr>PowerPoint プレゼンテーション</vt:lpstr>
      <vt:lpstr>ユースケース図・モデル・関連 まとめ</vt:lpstr>
      <vt:lpstr>PowerPoint プレゼンテーション</vt:lpstr>
      <vt:lpstr>ダイアグラム</vt:lpstr>
      <vt:lpstr>「オブジェクト」を図で表現すると</vt:lpstr>
      <vt:lpstr>オブジェクト間のやり取り</vt:lpstr>
      <vt:lpstr>オブジェクトの協調動作</vt:lpstr>
      <vt:lpstr>オブジェクト図とは</vt:lpstr>
      <vt:lpstr>例：開店前のレストランのオブジェクト図</vt:lpstr>
      <vt:lpstr>例：開店後のレストランのオブジェクト図</vt:lpstr>
      <vt:lpstr>オブジェクト図の要素</vt:lpstr>
      <vt:lpstr>オブジェクト図の例</vt:lpstr>
      <vt:lpstr>オブジェクト図のリンク</vt:lpstr>
      <vt:lpstr>astahによるオブジェクト図の作成</vt:lpstr>
      <vt:lpstr>PowerPoint プレゼンテーション</vt:lpstr>
      <vt:lpstr>PowerPoint プレゼンテーション</vt:lpstr>
      <vt:lpstr>PowerPoint プレゼンテーション</vt:lpstr>
      <vt:lpstr>オブジェクト図　まとめ</vt:lpstr>
      <vt:lpstr>PowerPoint プレゼンテーション</vt:lpstr>
      <vt:lpstr>ダイアグラム</vt:lpstr>
      <vt:lpstr>クラス図</vt:lpstr>
      <vt:lpstr>分析クラス図</vt:lpstr>
      <vt:lpstr>設計（詳細）クラス図</vt:lpstr>
      <vt:lpstr>設計クラスの要素</vt:lpstr>
      <vt:lpstr>実際の設計クラスの記述</vt:lpstr>
      <vt:lpstr>設計クラス図とプログラム</vt:lpstr>
      <vt:lpstr>astahによるクラス図の作成</vt:lpstr>
      <vt:lpstr>PowerPoint プレゼンテーション</vt:lpstr>
      <vt:lpstr>PowerPoint プレゼンテーション</vt:lpstr>
      <vt:lpstr>クラス図　まとめ</vt:lpstr>
      <vt:lpstr>PowerPoint プレゼンテーション</vt:lpstr>
      <vt:lpstr>関連</vt:lpstr>
      <vt:lpstr>関連の特性や種類</vt:lpstr>
      <vt:lpstr>誘導可能性</vt:lpstr>
      <vt:lpstr>多重度</vt:lpstr>
      <vt:lpstr>関連の記号</vt:lpstr>
      <vt:lpstr>汎化(generalization)</vt:lpstr>
      <vt:lpstr>合成(composition)</vt:lpstr>
      <vt:lpstr>集約(aggregation)</vt:lpstr>
      <vt:lpstr>PowerPoint プレゼンテーション</vt:lpstr>
      <vt:lpstr>（１）関連</vt:lpstr>
      <vt:lpstr>（２）汎化</vt:lpstr>
      <vt:lpstr>（３）集約</vt:lpstr>
      <vt:lpstr>（４）合成</vt:lpstr>
      <vt:lpstr>PowerPoint プレゼンテーション</vt:lpstr>
      <vt:lpstr>PowerPoint プレゼンテーション</vt:lpstr>
      <vt:lpstr>astahによるモデル→プログラム</vt:lpstr>
      <vt:lpstr>PowerPoint プレゼンテーション</vt:lpstr>
      <vt:lpstr>PowerPoint プレゼンテーション</vt:lpstr>
      <vt:lpstr>astahによるプログラム→モデル</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分析クラス図の例</vt:lpstr>
      <vt:lpstr>設計（詳細）クラス図の例</vt:lpstr>
      <vt:lpstr>本日のおさらい</vt:lpstr>
      <vt:lpstr>（参考）４階層によるUML定義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 (1) アクセス制限</dc:title>
  <dc:creator>unehara</dc:creator>
  <cp:lastModifiedBy>畦原 宗之</cp:lastModifiedBy>
  <cp:revision>122</cp:revision>
  <dcterms:created xsi:type="dcterms:W3CDTF">2013-05-08T02:44:44Z</dcterms:created>
  <dcterms:modified xsi:type="dcterms:W3CDTF">2019-06-17T03:18:02Z</dcterms:modified>
</cp:coreProperties>
</file>