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67" r:id="rId2"/>
    <p:sldId id="738" r:id="rId3"/>
    <p:sldId id="739" r:id="rId4"/>
    <p:sldId id="740" r:id="rId5"/>
    <p:sldId id="741" r:id="rId6"/>
    <p:sldId id="743" r:id="rId7"/>
    <p:sldId id="748" r:id="rId8"/>
    <p:sldId id="747" r:id="rId9"/>
    <p:sldId id="744" r:id="rId1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00FFFF"/>
    <a:srgbClr val="FF99FF"/>
    <a:srgbClr val="99FF99"/>
    <a:srgbClr val="FFCCFF"/>
    <a:srgbClr val="008000"/>
    <a:srgbClr val="FFFF99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１７ 日</a:t>
            </a:r>
            <a:r>
              <a:rPr lang="ja-JP" altLang="en-US" sz="2400" dirty="0" smtClean="0"/>
              <a:t>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73163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smtClean="0">
                <a:latin typeface="+mn-ea"/>
                <a:ea typeface="+mn-ea"/>
              </a:rPr>
              <a:t>（</a:t>
            </a:r>
            <a:r>
              <a:rPr lang="en-US" altLang="ja-JP" sz="4800" smtClean="0">
                <a:latin typeface="+mn-ea"/>
                <a:ea typeface="+mn-ea"/>
              </a:rPr>
              <a:t>Game_</a:t>
            </a:r>
            <a:r>
              <a:rPr lang="ja-JP" altLang="en-US" sz="4800" smtClean="0">
                <a:latin typeface="+mn-ea"/>
                <a:ea typeface="+mn-ea"/>
              </a:rPr>
              <a:t>インタフェース準備）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z="3200" dirty="0" smtClean="0">
                <a:solidFill>
                  <a:srgbClr val="FFFF00"/>
                </a:solidFill>
              </a:rPr>
              <a:t>何</a:t>
            </a:r>
            <a:r>
              <a:rPr lang="ja-JP" altLang="en-US" sz="3200" dirty="0">
                <a:solidFill>
                  <a:srgbClr val="FFFF00"/>
                </a:solidFill>
              </a:rPr>
              <a:t>のため</a:t>
            </a:r>
            <a:r>
              <a:rPr lang="ja-JP" altLang="en-US" sz="3200" dirty="0" smtClean="0">
                <a:solidFill>
                  <a:srgbClr val="FFFF00"/>
                </a:solidFill>
              </a:rPr>
              <a:t>にソフトウェアを</a:t>
            </a:r>
            <a:r>
              <a:rPr lang="ja-JP" altLang="en-US" sz="3200" dirty="0">
                <a:solidFill>
                  <a:srgbClr val="FFFF00"/>
                </a:solidFill>
              </a:rPr>
              <a:t>作るのか？</a:t>
            </a:r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359235" y="1600519"/>
            <a:ext cx="8408071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 dirty="0" smtClean="0"/>
              <a:t>対象世界</a:t>
            </a:r>
            <a:r>
              <a:rPr lang="ja-JP" altLang="en-US" sz="2800" dirty="0"/>
              <a:t>（現実世界、仮想世界）</a:t>
            </a:r>
            <a:r>
              <a:rPr lang="ja-JP" altLang="en-US" sz="2800" dirty="0" smtClean="0"/>
              <a:t>と相互</a:t>
            </a:r>
            <a:r>
              <a:rPr lang="ja-JP" altLang="en-US" sz="2800" dirty="0"/>
              <a:t>作用を行うため</a:t>
            </a:r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2917853" y="2176583"/>
            <a:ext cx="33009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dirty="0"/>
              <a:t>対象世界を制御する</a:t>
            </a:r>
            <a:endParaRPr lang="en-US" altLang="ja-JP" sz="2800" dirty="0"/>
          </a:p>
          <a:p>
            <a:pPr eaLnBrk="1" hangingPunct="1"/>
            <a:r>
              <a:rPr lang="ja-JP" altLang="en-US" sz="2800" dirty="0"/>
              <a:t>対象世界を観察する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071670" y="3659280"/>
            <a:ext cx="4357719" cy="16430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9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86311"/>
            <a:ext cx="12350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 9"/>
          <p:cNvSpPr/>
          <p:nvPr/>
        </p:nvSpPr>
        <p:spPr>
          <a:xfrm>
            <a:off x="6923088" y="3873599"/>
            <a:ext cx="1935162" cy="1571625"/>
          </a:xfrm>
          <a:prstGeom prst="cloud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2" name="テキスト ボックス 7"/>
          <p:cNvSpPr txBox="1">
            <a:spLocks noChangeArrowheads="1"/>
          </p:cNvSpPr>
          <p:nvPr/>
        </p:nvSpPr>
        <p:spPr bwMode="auto">
          <a:xfrm>
            <a:off x="7234238" y="4016474"/>
            <a:ext cx="1403350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/>
              <a:t>現実世界</a:t>
            </a:r>
            <a:endParaRPr lang="en-US" altLang="ja-JP" sz="2400"/>
          </a:p>
          <a:p>
            <a:pPr eaLnBrk="1" hangingPunct="1"/>
            <a:r>
              <a:rPr lang="en-US" altLang="ja-JP" sz="2400"/>
              <a:t>or</a:t>
            </a:r>
          </a:p>
          <a:p>
            <a:pPr eaLnBrk="1" hangingPunct="1"/>
            <a:r>
              <a:rPr lang="ja-JP" altLang="en-US" sz="2400"/>
              <a:t>仮想世界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400550" y="4059336"/>
            <a:ext cx="1443038" cy="928688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4" name="テキスト ボックス 9"/>
          <p:cNvSpPr txBox="1">
            <a:spLocks noChangeArrowheads="1"/>
          </p:cNvSpPr>
          <p:nvPr/>
        </p:nvSpPr>
        <p:spPr bwMode="auto">
          <a:xfrm>
            <a:off x="4532313" y="4292699"/>
            <a:ext cx="120015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ja-JP" altLang="en-US" sz="2800">
                <a:solidFill>
                  <a:srgbClr val="FF0000"/>
                </a:solidFill>
              </a:rPr>
              <a:t>モデル</a:t>
            </a:r>
          </a:p>
        </p:txBody>
      </p:sp>
      <p:sp>
        <p:nvSpPr>
          <p:cNvPr id="15" name="テキスト ボックス 11"/>
          <p:cNvSpPr txBox="1">
            <a:spLocks noChangeArrowheads="1"/>
          </p:cNvSpPr>
          <p:nvPr/>
        </p:nvSpPr>
        <p:spPr bwMode="auto">
          <a:xfrm>
            <a:off x="214313" y="3516411"/>
            <a:ext cx="1404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ja-JP" altLang="en-US" sz="2800" b="1"/>
              <a:t>ユーザ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2600325" y="4045049"/>
            <a:ext cx="914400" cy="914400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7" name="テキスト ボックス 13"/>
          <p:cNvSpPr txBox="1">
            <a:spLocks noChangeArrowheads="1"/>
          </p:cNvSpPr>
          <p:nvPr/>
        </p:nvSpPr>
        <p:spPr bwMode="auto">
          <a:xfrm>
            <a:off x="2770188" y="4273649"/>
            <a:ext cx="53975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en-US" altLang="ja-JP" sz="2800">
                <a:solidFill>
                  <a:srgbClr val="FF0000"/>
                </a:solidFill>
              </a:rPr>
              <a:t>UI</a:t>
            </a:r>
            <a:endParaRPr lang="ja-JP" altLang="en-US" sz="2800">
              <a:solidFill>
                <a:srgbClr val="FF0000"/>
              </a:solidFill>
            </a:endParaRPr>
          </a:p>
        </p:txBody>
      </p:sp>
      <p:sp>
        <p:nvSpPr>
          <p:cNvPr id="18" name="左右矢印 17"/>
          <p:cNvSpPr/>
          <p:nvPr/>
        </p:nvSpPr>
        <p:spPr>
          <a:xfrm>
            <a:off x="1714500" y="4246661"/>
            <a:ext cx="785813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9" name="左右矢印 18"/>
          <p:cNvSpPr/>
          <p:nvPr/>
        </p:nvSpPr>
        <p:spPr>
          <a:xfrm>
            <a:off x="3585710" y="4230786"/>
            <a:ext cx="728662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0" name="左右矢印 19"/>
          <p:cNvSpPr/>
          <p:nvPr/>
        </p:nvSpPr>
        <p:spPr>
          <a:xfrm>
            <a:off x="5929313" y="4230786"/>
            <a:ext cx="928687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28912" y="3278932"/>
            <a:ext cx="2857520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ja-JP" altLang="en-US" sz="2800" b="1" dirty="0">
                <a:ln w="50800">
                  <a:solidFill>
                    <a:srgbClr val="FF0000"/>
                  </a:solidFill>
                </a:ln>
                <a:solidFill>
                  <a:schemeClr val="bg1">
                    <a:shade val="50000"/>
                  </a:schemeClr>
                </a:solidFill>
              </a:rPr>
              <a:t>ソフトウェア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7062788" y="5586437"/>
            <a:ext cx="1685925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本当の</a:t>
            </a:r>
            <a:br>
              <a:rPr lang="ja-JP" altLang="en-US" b="1" dirty="0"/>
            </a:br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4330700" y="5586437"/>
            <a:ext cx="1698625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モデル化された</a:t>
            </a:r>
          </a:p>
          <a:p>
            <a:pPr algn="ctr" eaLnBrk="1" hangingPunct="1"/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2192338" y="5586437"/>
            <a:ext cx="1549400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ユーザが見る</a:t>
            </a:r>
          </a:p>
          <a:p>
            <a:pPr algn="ctr" eaLnBrk="1" hangingPunct="1"/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947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 rot="16200000">
            <a:off x="4876273" y="2412627"/>
            <a:ext cx="3927958" cy="3960440"/>
          </a:xfrm>
          <a:prstGeom prst="ellipse">
            <a:avLst/>
          </a:prstGeom>
          <a:solidFill>
            <a:srgbClr val="00FF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" name="角丸四角形 32"/>
          <p:cNvSpPr/>
          <p:nvPr/>
        </p:nvSpPr>
        <p:spPr bwMode="auto">
          <a:xfrm>
            <a:off x="5004048" y="3962462"/>
            <a:ext cx="1606803" cy="1050714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 bwMode="auto">
          <a:xfrm>
            <a:off x="6537022" y="5177142"/>
            <a:ext cx="1606803" cy="988162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 bwMode="auto">
          <a:xfrm>
            <a:off x="6527497" y="2780928"/>
            <a:ext cx="1606803" cy="963431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86116" y="2428868"/>
            <a:ext cx="1130300" cy="3940173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471837" y="2500306"/>
            <a:ext cx="1130300" cy="3856520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7325" y="-71454"/>
            <a:ext cx="8786813" cy="1143000"/>
          </a:xfrm>
        </p:spPr>
        <p:txBody>
          <a:bodyPr/>
          <a:lstStyle/>
          <a:p>
            <a:pPr eaLnBrk="1" hangingPunct="1"/>
            <a:r>
              <a:rPr lang="en-US" altLang="ja-JP" sz="4000" dirty="0" smtClean="0">
                <a:solidFill>
                  <a:srgbClr val="08B7BF"/>
                </a:solidFill>
              </a:rPr>
              <a:t>Model---View---Controller</a:t>
            </a:r>
            <a:r>
              <a:rPr lang="ja-JP" altLang="en-US" sz="4000" dirty="0" smtClean="0">
                <a:solidFill>
                  <a:srgbClr val="08B7BF"/>
                </a:solidFill>
              </a:rPr>
              <a:t>パターン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928662" y="4642042"/>
            <a:ext cx="27146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760762" y="2890176"/>
            <a:ext cx="554037" cy="306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>
                <a:solidFill>
                  <a:schemeClr val="bg1"/>
                </a:solidFill>
              </a:rPr>
              <a:t>ユーザインターフェース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015010" y="4641846"/>
            <a:ext cx="989038" cy="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143371" y="3448050"/>
            <a:ext cx="2480549" cy="2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4071934" y="5733256"/>
            <a:ext cx="264544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896089" y="3638832"/>
            <a:ext cx="7329" cy="202241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453160" y="4869161"/>
            <a:ext cx="277600" cy="75907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6463530" y="3646361"/>
            <a:ext cx="257809" cy="80980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03653" y="4167609"/>
            <a:ext cx="554037" cy="9175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/>
              <a:t>ユーザ</a:t>
            </a:r>
          </a:p>
        </p:txBody>
      </p:sp>
      <p:sp>
        <p:nvSpPr>
          <p:cNvPr id="15383" name="テキスト ボックス 22"/>
          <p:cNvSpPr txBox="1">
            <a:spLocks noChangeArrowheads="1"/>
          </p:cNvSpPr>
          <p:nvPr/>
        </p:nvSpPr>
        <p:spPr bwMode="auto">
          <a:xfrm>
            <a:off x="6217352" y="2248352"/>
            <a:ext cx="107156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Model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4" name="テキスト ボックス 23"/>
          <p:cNvSpPr txBox="1">
            <a:spLocks noChangeArrowheads="1"/>
          </p:cNvSpPr>
          <p:nvPr/>
        </p:nvSpPr>
        <p:spPr bwMode="auto">
          <a:xfrm>
            <a:off x="1541249" y="2252658"/>
            <a:ext cx="1014412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View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5" name="テキスト ボックス 24"/>
          <p:cNvSpPr txBox="1">
            <a:spLocks noChangeArrowheads="1"/>
          </p:cNvSpPr>
          <p:nvPr/>
        </p:nvSpPr>
        <p:spPr bwMode="auto">
          <a:xfrm>
            <a:off x="3071802" y="2252658"/>
            <a:ext cx="157162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Controller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6" name="テキスト ボックス 25"/>
          <p:cNvSpPr txBox="1">
            <a:spLocks noChangeArrowheads="1"/>
          </p:cNvSpPr>
          <p:nvPr/>
        </p:nvSpPr>
        <p:spPr bwMode="auto">
          <a:xfrm>
            <a:off x="1357290" y="1572234"/>
            <a:ext cx="6429420" cy="400110"/>
          </a:xfrm>
          <a:prstGeom prst="rect">
            <a:avLst/>
          </a:prstGeom>
          <a:solidFill>
            <a:srgbClr val="00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存する部分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」と</a:t>
            </a:r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存しない部分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」を</a:t>
            </a:r>
            <a:r>
              <a:rPr lang="ja-JP" altLang="en-US" sz="2000" b="1" dirty="0">
                <a:solidFill>
                  <a:srgbClr val="FF0000"/>
                </a:solidFill>
              </a:rPr>
              <a:t>分離する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615873" y="2882342"/>
            <a:ext cx="486030" cy="304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メ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イ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ン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プ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ロ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グ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ラ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ム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623920" y="3238723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30495" y="28618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079633" y="4469050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56328" y="40921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666180" y="5641128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72755" y="5258908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49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01625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オブジェクト指向によるソフトウェア</a:t>
            </a:r>
            <a:endParaRPr kumimoji="1" lang="ja-JP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80079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2030185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5220072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336917" y="1934938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199505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V="1">
            <a:off x="7049611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560267" y="2708920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2789906" y="4020021"/>
            <a:ext cx="3582294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735883" y="3789040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592286" y="4760700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3581994" y="3140968"/>
            <a:ext cx="1903728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2021132" y="5500684"/>
            <a:ext cx="998214" cy="10308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165229" y="5526285"/>
            <a:ext cx="862369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7045035" y="3539917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2042667" y="3501008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316202" y="1931690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9552" y="2705672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884107" y="4310393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107457" y="5084375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44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x.images-amazon.com/images/I/41G7ZXFCR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70" y="1916832"/>
            <a:ext cx="5492134" cy="3240360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35769"/>
          </a:xfrm>
        </p:spPr>
        <p:txBody>
          <a:bodyPr/>
          <a:lstStyle/>
          <a:p>
            <a:r>
              <a:rPr lang="ja-JP" altLang="en-US" smtClean="0"/>
              <a:t>オブジェクト指向プログラミング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3267" y="5301208"/>
            <a:ext cx="4211409" cy="1015663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１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部品を作る方法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２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部品を組み合わせる方法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３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部品を交換（できるように）する方法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45219" y="1412776"/>
            <a:ext cx="4875053" cy="40011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部品を組み合わせてソフトウェアを構築する</a:t>
            </a:r>
            <a:endParaRPr kumimoji="1" lang="ja-JP" altLang="en-US" sz="20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4908" y="5301208"/>
            <a:ext cx="3488455" cy="707886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sz="2000" smtClean="0"/>
              <a:t>オブジェクト指向プログラミング</a:t>
            </a:r>
            <a:endParaRPr lang="en-US" altLang="ja-JP" sz="2000" smtClean="0"/>
          </a:p>
          <a:p>
            <a:pPr algn="r"/>
            <a:r>
              <a:rPr lang="ja-JP" altLang="en-US" sz="2000" smtClean="0"/>
              <a:t>に必要な技術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587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2"/>
          <p:cNvSpPr txBox="1">
            <a:spLocks/>
          </p:cNvSpPr>
          <p:nvPr/>
        </p:nvSpPr>
        <p:spPr bwMode="auto">
          <a:xfrm>
            <a:off x="251520" y="1484784"/>
            <a:ext cx="8676456" cy="69728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res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」で右クリックし、「新規」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‐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「Ａｎｄｒｏｉｄリソース・ディレクトリー」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をクリック。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6221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（準備）ファイルのコピー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49532" b="25571"/>
          <a:stretch/>
        </p:blipFill>
        <p:spPr>
          <a:xfrm>
            <a:off x="3041794" y="1916832"/>
            <a:ext cx="5904656" cy="471684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5" name="右矢印 14"/>
          <p:cNvSpPr/>
          <p:nvPr/>
        </p:nvSpPr>
        <p:spPr>
          <a:xfrm flipH="1" flipV="1">
            <a:off x="4177125" y="5589240"/>
            <a:ext cx="412623" cy="488665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flipH="1" flipV="1">
            <a:off x="5581499" y="4066087"/>
            <a:ext cx="412623" cy="488665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flipH="1" flipV="1">
            <a:off x="8483859" y="4260990"/>
            <a:ext cx="412623" cy="488665"/>
          </a:xfrm>
          <a:prstGeom prst="rightArrow">
            <a:avLst/>
          </a:prstGeom>
          <a:solidFill>
            <a:srgbClr val="00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4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2"/>
          <p:cNvSpPr txBox="1">
            <a:spLocks/>
          </p:cNvSpPr>
          <p:nvPr/>
        </p:nvSpPr>
        <p:spPr bwMode="auto">
          <a:xfrm>
            <a:off x="251520" y="1484784"/>
            <a:ext cx="8676456" cy="126322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以下のウィンドウが表示されるので、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「ディレクトリー名」を「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」とし、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「リソース・タイプ」で「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」を選択して、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6221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（準備）ファイルのコピー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48010"/>
            <a:ext cx="6704856" cy="3927130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 flipH="1" flipV="1">
            <a:off x="3707904" y="2896816"/>
            <a:ext cx="412623" cy="488665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flipH="1" flipV="1">
            <a:off x="8515353" y="3212976"/>
            <a:ext cx="412623" cy="488665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5400000" flipV="1">
            <a:off x="6561051" y="5868977"/>
            <a:ext cx="412623" cy="505819"/>
          </a:xfrm>
          <a:prstGeom prst="rightArrow">
            <a:avLst/>
          </a:prstGeom>
          <a:solidFill>
            <a:srgbClr val="00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2"/>
          <p:cNvSpPr txBox="1">
            <a:spLocks/>
          </p:cNvSpPr>
          <p:nvPr/>
        </p:nvSpPr>
        <p:spPr bwMode="auto">
          <a:xfrm>
            <a:off x="251520" y="1484783"/>
            <a:ext cx="8676456" cy="31861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③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res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‐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に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以下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６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のファイルを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コピー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する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（他の人がコピーできなくなるので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「移動」しないこと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）。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bgm.mp3</a:t>
            </a: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broken.mp3</a:t>
            </a:r>
          </a:p>
          <a:p>
            <a:pPr algn="l"/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coin.mp3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platform.mp3</a:t>
            </a: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spring.mp3</a:t>
            </a: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　・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ufo.mp3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④ 下のウィンドウが表示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されるので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」をクリック。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右矢印 8"/>
          <p:cNvSpPr/>
          <p:nvPr/>
        </p:nvSpPr>
        <p:spPr>
          <a:xfrm flipV="1">
            <a:off x="6012160" y="5106475"/>
            <a:ext cx="412623" cy="708787"/>
          </a:xfrm>
          <a:prstGeom prst="right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6221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（準備）ファイルのコピー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51" y="4797152"/>
            <a:ext cx="6524625" cy="1724025"/>
          </a:xfrm>
          <a:prstGeom prst="rect">
            <a:avLst/>
          </a:prstGeom>
        </p:spPr>
      </p:pic>
      <p:sp>
        <p:nvSpPr>
          <p:cNvPr id="15" name="右矢印 14"/>
          <p:cNvSpPr/>
          <p:nvPr/>
        </p:nvSpPr>
        <p:spPr>
          <a:xfrm rot="5400000" flipV="1">
            <a:off x="6392422" y="5675631"/>
            <a:ext cx="412623" cy="505819"/>
          </a:xfrm>
          <a:prstGeom prst="rightArrow">
            <a:avLst/>
          </a:prstGeom>
          <a:solidFill>
            <a:srgbClr val="00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153" t="9621" r="80399" b="45578"/>
          <a:stretch/>
        </p:blipFill>
        <p:spPr>
          <a:xfrm>
            <a:off x="5868144" y="1444279"/>
            <a:ext cx="3096344" cy="4072953"/>
          </a:xfrm>
          <a:prstGeom prst="rect">
            <a:avLst/>
          </a:prstGeom>
        </p:spPr>
      </p:pic>
      <p:sp>
        <p:nvSpPr>
          <p:cNvPr id="12" name="テキスト ボックス 4"/>
          <p:cNvSpPr txBox="1">
            <a:spLocks noChangeArrowheads="1"/>
          </p:cNvSpPr>
          <p:nvPr/>
        </p:nvSpPr>
        <p:spPr bwMode="auto">
          <a:xfrm>
            <a:off x="1900189" y="260648"/>
            <a:ext cx="6221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800" smtClean="0">
                <a:solidFill>
                  <a:schemeClr val="accent2"/>
                </a:solidFill>
                <a:ea typeface="HGP明朝E" pitchFamily="18" charset="-128"/>
              </a:rPr>
              <a:t>（準備）ファイルのコピー</a:t>
            </a:r>
            <a:endParaRPr lang="ja-JP" altLang="en-US" sz="48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 bwMode="auto">
          <a:xfrm>
            <a:off x="251520" y="1484785"/>
            <a:ext cx="5040560" cy="43204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⑤ すると以下のようにファイルがコピーされる。</a:t>
            </a:r>
            <a:endParaRPr lang="en-US" altLang="ja-JP" sz="200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1153" t="58290" r="80399" b="32905"/>
          <a:stretch/>
        </p:blipFill>
        <p:spPr>
          <a:xfrm>
            <a:off x="5865811" y="5536268"/>
            <a:ext cx="3096344" cy="80047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6321630" y="4895536"/>
            <a:ext cx="1202698" cy="126976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9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4675</TotalTime>
  <Words>262</Words>
  <Application>Microsoft Office PowerPoint</Application>
  <PresentationFormat>画面に合わせる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HGP明朝E</vt:lpstr>
      <vt:lpstr>ＭＳ Ｐゴシック</vt:lpstr>
      <vt:lpstr>ＭＳ Ｐ明朝</vt:lpstr>
      <vt:lpstr>Arial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何のためにソフトウェアを作るのか？</vt:lpstr>
      <vt:lpstr>Model---View---Controllerパターン</vt:lpstr>
      <vt:lpstr>オブジェクト指向によるソフトウェア</vt:lpstr>
      <vt:lpstr>オブジェクト指向プログラミング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446</cp:revision>
  <dcterms:created xsi:type="dcterms:W3CDTF">2005-04-17T07:16:32Z</dcterms:created>
  <dcterms:modified xsi:type="dcterms:W3CDTF">2019-06-14T06:42:04Z</dcterms:modified>
</cp:coreProperties>
</file>