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67" r:id="rId2"/>
    <p:sldId id="704" r:id="rId3"/>
    <p:sldId id="734" r:id="rId4"/>
    <p:sldId id="749" r:id="rId5"/>
    <p:sldId id="728" r:id="rId6"/>
    <p:sldId id="737" r:id="rId7"/>
    <p:sldId id="735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32" r:id="rId17"/>
    <p:sldId id="731" r:id="rId18"/>
    <p:sldId id="713" r:id="rId19"/>
    <p:sldId id="714" r:id="rId20"/>
    <p:sldId id="715" r:id="rId21"/>
    <p:sldId id="716" r:id="rId22"/>
    <p:sldId id="717" r:id="rId2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99FF"/>
    <a:srgbClr val="99FF99"/>
    <a:srgbClr val="FFCCFF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１７ 日</a:t>
            </a:r>
            <a:r>
              <a:rPr lang="ja-JP" altLang="en-US" sz="2400" dirty="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3163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インタフェース）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18219"/>
          <a:stretch/>
        </p:blipFill>
        <p:spPr>
          <a:xfrm>
            <a:off x="1947919" y="2780928"/>
            <a:ext cx="6966265" cy="381642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784976" cy="136815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class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ではなく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Interface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が作成される。以下のように記述しよう。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これが（コンセントの）規格だ。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このコンセント（？）では「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onOverlap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( )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」を呼び出すと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電力が提供される（この場合、効果音が鳴る）」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510301" y="3951684"/>
            <a:ext cx="3806115" cy="19739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251520" y="188640"/>
            <a:ext cx="864096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（１） 規格を定義する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                       モデル（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OnOverlapListener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）の作成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91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9402" t="15495" r="30239" b="19941"/>
          <a:stretch/>
        </p:blipFill>
        <p:spPr>
          <a:xfrm>
            <a:off x="3299600" y="2793702"/>
            <a:ext cx="5544354" cy="385024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784976" cy="138092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次に「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クラス」にコンセントを取り付け、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コンセントに電力供給装置を接続できる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（＝イベントリスナーを参照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できる）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　よう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に修正しよう。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なんと！この処理は「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」を参照できるようにしたときと同じではないか！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79512" y="188640"/>
            <a:ext cx="8784976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700" dirty="0" smtClean="0">
                <a:solidFill>
                  <a:schemeClr val="accent2"/>
                </a:solidFill>
                <a:latin typeface="+mj-ea"/>
                <a:ea typeface="+mj-ea"/>
              </a:rPr>
              <a:t>（２－１） </a:t>
            </a:r>
            <a:r>
              <a:rPr lang="ja-JP" altLang="en-US" sz="2700" smtClean="0">
                <a:solidFill>
                  <a:schemeClr val="accent2"/>
                </a:solidFill>
                <a:latin typeface="+mj-ea"/>
                <a:ea typeface="+mj-ea"/>
              </a:rPr>
              <a:t>コンセントに電力供給装置を接続できる</a:t>
            </a:r>
            <a:r>
              <a:rPr lang="ja-JP" altLang="en-US" sz="2700" dirty="0" smtClean="0">
                <a:solidFill>
                  <a:schemeClr val="accent2"/>
                </a:solidFill>
                <a:latin typeface="+mj-ea"/>
                <a:ea typeface="+mj-ea"/>
              </a:rPr>
              <a:t>ようにする</a:t>
            </a:r>
            <a:endParaRPr lang="en-US" altLang="ja-JP" sz="27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7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                                 モデル（</a:t>
            </a:r>
            <a:r>
              <a:rPr lang="en-US" altLang="ja-JP" sz="27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27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7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563888" y="3164556"/>
            <a:ext cx="3240360" cy="238067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3888" y="4793902"/>
            <a:ext cx="5112568" cy="50730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9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9100" t="14751" r="32087" b="17335"/>
          <a:stretch/>
        </p:blipFill>
        <p:spPr>
          <a:xfrm>
            <a:off x="3828379" y="2852936"/>
            <a:ext cx="5064102" cy="381642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784976" cy="136815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① 最後に、このイベントリスナーを呼び出す処理を記述しよう。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今回は、プレーヤをジャンプさせる</a:t>
            </a: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時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に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イベントリスナーを実行したい（＝効果音を鳴らしてもらいたい）ので、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以下のように記述する。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572000" y="5941793"/>
            <a:ext cx="3168352" cy="216024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（２－２） コンセントを使う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                                 モデル（</a:t>
            </a:r>
            <a:r>
              <a:rPr lang="en-US" altLang="ja-JP" sz="2800" dirty="0" smtClean="0">
                <a:solidFill>
                  <a:schemeClr val="accent2"/>
                </a:solidFill>
                <a:latin typeface="+mj-ea"/>
                <a:ea typeface="+mj-ea"/>
              </a:rPr>
              <a:t>Platform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9553" t="11603" r="46928" b="18781"/>
          <a:stretch/>
        </p:blipFill>
        <p:spPr>
          <a:xfrm>
            <a:off x="5076057" y="2363237"/>
            <a:ext cx="3827666" cy="430612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93610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① 次にコントローラ側（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）を修正する。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今回は効果音を使用したいので、はじめに効果音を読み込んでおく必要がある。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  そのために冒頭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のリソースの変数宣言のところ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に以下を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追加しよう。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（３－０） 効果音ファイルを読み込む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コントローラ　</a:t>
            </a:r>
            <a:r>
              <a:rPr lang="en-US" altLang="ja-JP" sz="2800" dirty="0" smtClean="0">
                <a:solidFill>
                  <a:schemeClr val="accent2"/>
                </a:solidFill>
                <a:latin typeface="+mj-ea"/>
                <a:ea typeface="+mj-ea"/>
              </a:rPr>
              <a:t>(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364088" y="5733256"/>
            <a:ext cx="1584176" cy="43204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0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8930" t="9615" r="37201" b="9340"/>
          <a:stretch/>
        </p:blipFill>
        <p:spPr>
          <a:xfrm>
            <a:off x="3635896" y="2420888"/>
            <a:ext cx="5213301" cy="424847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93610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② そして、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onCreate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で効果音を読み込む。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効果音の読み込みは、画像の読み込みとほぼ同様だ。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以下を記述しよう。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851920" y="6165304"/>
            <a:ext cx="2808312" cy="43204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（３－０） 効果音ファイルを読み込む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コントローラ　</a:t>
            </a:r>
            <a:r>
              <a:rPr lang="en-US" altLang="ja-JP" sz="2800" dirty="0" smtClean="0">
                <a:solidFill>
                  <a:schemeClr val="accent2"/>
                </a:solidFill>
                <a:latin typeface="+mj-ea"/>
                <a:ea typeface="+mj-ea"/>
              </a:rPr>
              <a:t>(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5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216024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① それで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コンセントに電力を供給する装置（効果音発生装置）を作り、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それをコンセントに接続しよう。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そうすれば（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は）いつでもコンセントを使えるようになる。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ただし今回は（２）→（１）の順で実装しよう。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そうすると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AndroidStudio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が手伝ってくれるのだ。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（３－１） コンセントに電力供給装置を接続する。</a:t>
            </a:r>
            <a:endParaRPr lang="en-US" altLang="ja-JP" sz="280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>
                <a:solidFill>
                  <a:schemeClr val="accent2"/>
                </a:solidFill>
                <a:latin typeface="+mj-ea"/>
                <a:ea typeface="+mj-ea"/>
              </a:rPr>
              <a:t>　</a:t>
            </a:r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37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381642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② 以下を記述しよう。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platform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」に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（この場合は、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PlatformOnOverlapListener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をセット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する。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PlatformOnOverlapListener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まだ作成していないが、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「コンセント」に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「電力を供給する装置」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（この場合は、効果音発生装置）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だ。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9041" t="11475" r="47449" b="6708"/>
          <a:stretch/>
        </p:blipFill>
        <p:spPr>
          <a:xfrm>
            <a:off x="3779912" y="1435478"/>
            <a:ext cx="5112568" cy="520750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3" name="正方形/長方形 12"/>
          <p:cNvSpPr/>
          <p:nvPr/>
        </p:nvSpPr>
        <p:spPr bwMode="auto">
          <a:xfrm>
            <a:off x="3995936" y="4149080"/>
            <a:ext cx="4824536" cy="60244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（３－１） コンセントに電力供給装置を接続する。</a:t>
            </a:r>
            <a:endParaRPr lang="en-US" altLang="ja-JP" sz="280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>
                <a:solidFill>
                  <a:schemeClr val="accent2"/>
                </a:solidFill>
                <a:latin typeface="+mj-ea"/>
                <a:ea typeface="+mj-ea"/>
              </a:rPr>
              <a:t>　</a:t>
            </a:r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92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 bwMode="auto">
          <a:xfrm>
            <a:off x="4355976" y="4941168"/>
            <a:ext cx="4392488" cy="602440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 bwMode="auto">
          <a:xfrm>
            <a:off x="213702" y="1412776"/>
            <a:ext cx="8678778" cy="100470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①エラーが発生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している（赤い文字の）ところにカーソルを移動して「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Alt+Enter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」を押すと、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 以下の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ように修正候補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が表示されるので、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 「インナー 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class …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を作成する」をクリックしよう。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9092" t="12310" r="33322" b="17189"/>
          <a:stretch/>
        </p:blipFill>
        <p:spPr>
          <a:xfrm>
            <a:off x="2051720" y="2382174"/>
            <a:ext cx="6464805" cy="428718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左矢印 7"/>
          <p:cNvSpPr/>
          <p:nvPr/>
        </p:nvSpPr>
        <p:spPr bwMode="auto">
          <a:xfrm>
            <a:off x="8388425" y="5373300"/>
            <a:ext cx="504056" cy="34061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2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6411" t="20138" r="32680" b="17129"/>
          <a:stretch/>
        </p:blipFill>
        <p:spPr>
          <a:xfrm>
            <a:off x="1259632" y="2411034"/>
            <a:ext cx="7632848" cy="425832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93610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② すると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自動的にイベントリスナーが生成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される。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さらに</a:t>
            </a:r>
            <a:r>
              <a:rPr lang="ja-JP" altLang="en-US" sz="1800" dirty="0" err="1" smtClean="0">
                <a:solidFill>
                  <a:schemeClr val="tx1"/>
                </a:solidFill>
                <a:latin typeface="+mn-ea"/>
                <a:ea typeface="+mn-ea"/>
              </a:rPr>
              <a:t>。。。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475656" y="5877272"/>
            <a:ext cx="5832648" cy="504056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7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5971" t="19292" r="33568" b="6295"/>
          <a:stretch/>
        </p:blipFill>
        <p:spPr>
          <a:xfrm>
            <a:off x="1907704" y="1964837"/>
            <a:ext cx="7056784" cy="470452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③ エラーが発生している行で「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Alt+Enter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」を押して「メソッドの実装」をクリック。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7" name="左矢印 6"/>
          <p:cNvSpPr/>
          <p:nvPr/>
        </p:nvSpPr>
        <p:spPr bwMode="auto">
          <a:xfrm>
            <a:off x="7092280" y="5517232"/>
            <a:ext cx="504056" cy="34061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556792"/>
            <a:ext cx="2734164" cy="4938764"/>
          </a:xfrm>
          <a:prstGeom prst="rect">
            <a:avLst/>
          </a:prstGeom>
        </p:spPr>
      </p:pic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4000" smtClean="0">
                <a:solidFill>
                  <a:srgbClr val="FFFF00"/>
                </a:solidFill>
              </a:rPr>
              <a:t>２</a:t>
            </a:r>
            <a:r>
              <a:rPr lang="ja-JP" altLang="en-US" sz="4000" smtClean="0">
                <a:solidFill>
                  <a:srgbClr val="FFFF00"/>
                </a:solidFill>
                <a:effectLst/>
              </a:rPr>
              <a:t>．</a:t>
            </a:r>
            <a:r>
              <a:rPr lang="ja-JP" altLang="en-US" sz="4000" dirty="0" smtClean="0">
                <a:solidFill>
                  <a:srgbClr val="FFFF00"/>
                </a:solidFill>
                <a:effectLst/>
              </a:rPr>
              <a:t>効果音を</a:t>
            </a:r>
            <a:r>
              <a:rPr lang="ja-JP" altLang="en-US" sz="4000" dirty="0" smtClean="0">
                <a:solidFill>
                  <a:srgbClr val="FFFF00"/>
                </a:solidFill>
              </a:rPr>
              <a:t>鳴らそう</a:t>
            </a:r>
            <a:endParaRPr lang="ja-JP" altLang="en-US" sz="4000" dirty="0" smtClean="0">
              <a:solidFill>
                <a:srgbClr val="FFFF00"/>
              </a:solidFill>
              <a:effectLst/>
            </a:endParaRPr>
          </a:p>
        </p:txBody>
      </p:sp>
      <p:pic>
        <p:nvPicPr>
          <p:cNvPr id="2" name="図 1" descr="... &lt;strong&gt;音符&lt;/strong&gt;, 8分&lt;strong&gt;音符&lt;/strong&gt;, 黒色 / ブラック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72" y="4185653"/>
            <a:ext cx="180000" cy="251459"/>
          </a:xfrm>
          <a:prstGeom prst="rect">
            <a:avLst/>
          </a:prstGeom>
        </p:spPr>
      </p:pic>
      <p:sp>
        <p:nvSpPr>
          <p:cNvPr id="6" name="下カーブ矢印 5"/>
          <p:cNvSpPr/>
          <p:nvPr/>
        </p:nvSpPr>
        <p:spPr bwMode="auto">
          <a:xfrm>
            <a:off x="4788024" y="4425672"/>
            <a:ext cx="288032" cy="227464"/>
          </a:xfrm>
          <a:prstGeom prst="curvedDownArrow">
            <a:avLst/>
          </a:prstGeom>
          <a:solidFill>
            <a:srgbClr val="FF0000"/>
          </a:solidFill>
          <a:ln w="28575">
            <a:noFill/>
            <a:round/>
            <a:headEnd type="none" w="lg" len="lg"/>
            <a:tailEnd type="non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4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64807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以下のウィンドウ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が表示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される。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」をクリックしよう。</a:t>
            </a: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02" y="1484784"/>
            <a:ext cx="3562716" cy="5197478"/>
          </a:xfrm>
          <a:prstGeom prst="rect">
            <a:avLst/>
          </a:prstGeom>
        </p:spPr>
      </p:pic>
      <p:sp>
        <p:nvSpPr>
          <p:cNvPr id="7" name="左矢印 6"/>
          <p:cNvSpPr/>
          <p:nvPr/>
        </p:nvSpPr>
        <p:spPr bwMode="auto">
          <a:xfrm rot="16200000">
            <a:off x="7226752" y="5841352"/>
            <a:ext cx="504056" cy="340616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4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23042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⑤ すると以下のような記述が追加される。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これが「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イベントリスナー」すなわち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電力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供給装置（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この場合は効果音発生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装置）だ。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　よく見ると、「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implements onOverlapListener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」と記述されており、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この「イベントリスナー」が最初に作成した「コンセントの規格 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OnOverlapListener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に従っていることが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示されている。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5917" t="20518" r="31848" b="6989"/>
          <a:stretch/>
        </p:blipFill>
        <p:spPr>
          <a:xfrm>
            <a:off x="2915816" y="2852936"/>
            <a:ext cx="6048672" cy="381642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3131840" y="5517232"/>
            <a:ext cx="4752528" cy="1008112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18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6339" t="70806" r="44355" b="7088"/>
          <a:stretch/>
        </p:blipFill>
        <p:spPr>
          <a:xfrm>
            <a:off x="683568" y="4149080"/>
            <a:ext cx="8209514" cy="1993739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208823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最後に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イベントが発生したときの処理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すなわち効果音を鳴らす処理を記述しよう。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効果音を鳴らすのはとても簡単だ。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処理の内容も想像がつくと思うが、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ここでは、さっき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load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としておいた音声の中の「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platformSound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最大ボリューム（ 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1.0f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）で鳴らしている。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1790064" y="5067600"/>
            <a:ext cx="4392488" cy="31440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59817" y="6337368"/>
            <a:ext cx="40222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実機にヘッドホンをつけて動作を確認！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4"/>
          <p:cNvSpPr txBox="1">
            <a:spLocks noChangeArrowheads="1"/>
          </p:cNvSpPr>
          <p:nvPr/>
        </p:nvSpPr>
        <p:spPr bwMode="auto">
          <a:xfrm>
            <a:off x="260312" y="188640"/>
            <a:ext cx="86321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smtClean="0">
                <a:solidFill>
                  <a:schemeClr val="accent2"/>
                </a:solidFill>
                <a:latin typeface="+mj-ea"/>
                <a:ea typeface="+mj-ea"/>
              </a:rPr>
              <a:t>（３－２） 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コンセントに電力を供給する装置を用意する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　　　　　　　　　　　 コントローラ（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MainActivity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）の修正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43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03984"/>
            <a:ext cx="8678778" cy="525658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BGM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はとても簡単だった。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効果音も簡単？と思うかもしれないが、実はそうでも無い。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というのも「効果音」は「コントローラ」が担当するのだが、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「効果音を鳴らすタイミング」は「モデル」だけが知っている。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そして「コントローラ」と「モデル」の間には厚い壁がある。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MVC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の大原則によって、「モデル」はユーザインタフェースに依存してはいけない。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もちろん音だって、例外ではない。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だってそうだろう？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「効果音」と一緒に「画面にも何か表示させたいな」と思ったら？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あるいは「効果音」のかわりに「端末をバイブさせたいな」って思ったら？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そんなこと（？）で、いちいち「モデル」を煩わせてはいけない。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そういうのは「コントローラ（かビュー）」の仕事だ。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でも「コントローラ」は、いつ「効果音」を鳴らしたら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良いんだろう？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この「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」と｛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」の壁を越えるために「インタフェース」を利用する。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ちょっと難しいが、よく使われる仕組みなのでできたら理解して欲しい。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1835696" y="344850"/>
            <a:ext cx="548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（０） 効果音を鳴らすには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8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 bwMode="auto">
          <a:xfrm>
            <a:off x="2977360" y="2725504"/>
            <a:ext cx="2559187" cy="349555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251520" y="2743842"/>
            <a:ext cx="2559187" cy="829174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2447" y="2564904"/>
            <a:ext cx="177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6559" y="2564904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17654" y="140348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72303" y="140348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23432" y="1403484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0090" y="1763524"/>
            <a:ext cx="1515158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（静的な）</a:t>
            </a:r>
            <a:r>
              <a:rPr kumimoji="1" lang="en-US" altLang="ja-JP" smtClean="0"/>
              <a:t>UI</a:t>
            </a:r>
          </a:p>
          <a:p>
            <a:r>
              <a:rPr kumimoji="1" lang="ja-JP" altLang="en-US" smtClean="0"/>
              <a:t>に関する</a:t>
            </a:r>
            <a:r>
              <a:rPr kumimoji="1" lang="ja-JP" altLang="en-US" dirty="0" smtClean="0"/>
              <a:t>記述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80992" y="1763524"/>
            <a:ext cx="2140330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26703" y="1763524"/>
            <a:ext cx="2263761" cy="646331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576" y="3077506"/>
            <a:ext cx="238879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静的な</a:t>
            </a:r>
            <a:r>
              <a:rPr kumimoji="1" lang="en-US" altLang="ja-JP" dirty="0" smtClean="0">
                <a:latin typeface="+mj-ea"/>
                <a:ea typeface="+mj-ea"/>
              </a:rPr>
              <a:t>UI</a:t>
            </a:r>
            <a:r>
              <a:rPr kumimoji="1" lang="ja-JP" altLang="en-US" dirty="0" smtClean="0">
                <a:latin typeface="+mj-ea"/>
                <a:ea typeface="+mj-ea"/>
              </a:rPr>
              <a:t>に関する記述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382739" y="2998624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画像の読み込み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26780" y="3419708"/>
            <a:ext cx="14847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ビューの取得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617056" y="5445224"/>
            <a:ext cx="12939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latin typeface="+mj-ea"/>
                <a:ea typeface="+mj-ea"/>
              </a:rPr>
              <a:t>画面</a:t>
            </a:r>
            <a:r>
              <a:rPr kumimoji="1" lang="ja-JP" altLang="en-US" smtClean="0">
                <a:latin typeface="+mj-ea"/>
                <a:ea typeface="+mj-ea"/>
              </a:rPr>
              <a:t>表示</a:t>
            </a:r>
            <a:endParaRPr kumimoji="1" lang="en-US" altLang="ja-JP" smtClean="0">
              <a:latin typeface="+mj-ea"/>
              <a:ea typeface="+mj-ea"/>
            </a:endParaRPr>
          </a:p>
          <a:p>
            <a:pPr algn="ctr"/>
            <a:r>
              <a:rPr lang="en-US" altLang="ja-JP" smtClean="0">
                <a:latin typeface="+mj-ea"/>
                <a:ea typeface="+mj-ea"/>
              </a:rPr>
              <a:t>updateView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9698" y="4725144"/>
            <a:ext cx="1729961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+mj-ea"/>
                <a:ea typeface="+mj-ea"/>
              </a:rPr>
              <a:t>（時間を</a:t>
            </a:r>
            <a:r>
              <a:rPr lang="ja-JP" altLang="en-US" smtClean="0">
                <a:latin typeface="+mj-ea"/>
                <a:ea typeface="+mj-ea"/>
              </a:rPr>
              <a:t>進める）</a:t>
            </a:r>
            <a:endParaRPr lang="en-US" altLang="ja-JP" smtClean="0">
              <a:latin typeface="+mj-ea"/>
              <a:ea typeface="+mj-ea"/>
            </a:endParaRPr>
          </a:p>
          <a:p>
            <a:pPr algn="ctr"/>
            <a:r>
              <a:rPr kumimoji="1" lang="en-US" altLang="ja-JP" smtClean="0">
                <a:latin typeface="+mj-ea"/>
                <a:ea typeface="+mj-ea"/>
              </a:rPr>
              <a:t>updateModel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64959" y="3861048"/>
            <a:ext cx="2008883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latin typeface="+mj-ea"/>
                <a:ea typeface="+mj-ea"/>
              </a:rPr>
              <a:t>オブジェクトの生成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283288" y="4252446"/>
            <a:ext cx="728872" cy="7053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9" idx="3"/>
          </p:cNvCxnSpPr>
          <p:nvPr/>
        </p:nvCxnSpPr>
        <p:spPr>
          <a:xfrm>
            <a:off x="2810707" y="3158429"/>
            <a:ext cx="575144" cy="26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7" idx="1"/>
          </p:cNvCxnSpPr>
          <p:nvPr/>
        </p:nvCxnSpPr>
        <p:spPr>
          <a:xfrm>
            <a:off x="2810707" y="3306981"/>
            <a:ext cx="716073" cy="29739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 bwMode="auto">
          <a:xfrm>
            <a:off x="5833311" y="4957752"/>
            <a:ext cx="3059169" cy="12973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 bwMode="auto">
          <a:xfrm>
            <a:off x="6173760" y="2889776"/>
            <a:ext cx="2559187" cy="163960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6256" y="2636912"/>
            <a:ext cx="1144865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World.java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68746" y="4797152"/>
            <a:ext cx="143500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Platform.java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33143" y="5284370"/>
            <a:ext cx="288732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Platform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08984" y="3070701"/>
            <a:ext cx="2289408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</a:t>
            </a:r>
            <a:r>
              <a:rPr kumimoji="1" lang="en-US" altLang="ja-JP" dirty="0" smtClean="0">
                <a:latin typeface="+mj-ea"/>
                <a:ea typeface="+mj-ea"/>
              </a:rPr>
              <a:t>Jumper</a:t>
            </a:r>
            <a:r>
              <a:rPr kumimoji="1" lang="ja-JP" altLang="en-US" dirty="0" smtClean="0">
                <a:latin typeface="+mj-ea"/>
                <a:ea typeface="+mj-ea"/>
              </a:rPr>
              <a:t>の）世界全体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の情報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43855" y="5732756"/>
            <a:ext cx="227979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Platform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48284" y="3790781"/>
            <a:ext cx="2015295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（コントローラへの）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アクセッサ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24442" y="4293096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音楽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5706544" y="1410035"/>
            <a:ext cx="0" cy="496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吹き出し 42"/>
          <p:cNvSpPr/>
          <p:nvPr/>
        </p:nvSpPr>
        <p:spPr bwMode="auto">
          <a:xfrm>
            <a:off x="5416278" y="6278573"/>
            <a:ext cx="3476202" cy="390787"/>
          </a:xfrm>
          <a:prstGeom prst="wedgeRoundRectCallout">
            <a:avLst>
              <a:gd name="adj1" fmla="val 9123"/>
              <a:gd name="adj2" fmla="val -91799"/>
              <a:gd name="adj3" fmla="val 16667"/>
            </a:avLst>
          </a:prstGeom>
          <a:solidFill>
            <a:srgbClr val="FF99FF"/>
          </a:solidFill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r>
              <a:rPr lang="en-US" altLang="ja-JP" dirty="0" smtClean="0"/>
              <a:t>Platform</a:t>
            </a:r>
            <a:r>
              <a:rPr lang="ja-JP" altLang="en-US" dirty="0" smtClean="0"/>
              <a:t>が</a:t>
            </a:r>
            <a:r>
              <a:rPr lang="en-US" altLang="ja-JP" dirty="0" smtClean="0"/>
              <a:t>player</a:t>
            </a:r>
            <a:r>
              <a:rPr lang="ja-JP" altLang="en-US" dirty="0" smtClean="0"/>
              <a:t>と接触したら</a:t>
            </a:r>
            <a:r>
              <a:rPr lang="ja-JP" altLang="en-US" dirty="0" err="1" smtClean="0"/>
              <a:t>。。。</a:t>
            </a:r>
            <a:endParaRPr kumimoji="1" lang="ja-JP" altLang="en-US" dirty="0"/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664826" y="4293096"/>
            <a:ext cx="2235720" cy="431048"/>
          </a:xfrm>
          <a:prstGeom prst="wedgeRoundRectCallout">
            <a:avLst>
              <a:gd name="adj1" fmla="val 95052"/>
              <a:gd name="adj2" fmla="val -14293"/>
              <a:gd name="adj3" fmla="val 16667"/>
            </a:avLst>
          </a:prstGeom>
          <a:solidFill>
            <a:srgbClr val="FF99FF"/>
          </a:solidFill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r>
              <a:rPr lang="ja-JP" altLang="en-US" dirty="0" smtClean="0"/>
              <a:t>効果音を鳴らしたい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40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/>
        </p:nvCxnSpPr>
        <p:spPr>
          <a:xfrm>
            <a:off x="5338899" y="225016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05" y="1492171"/>
            <a:ext cx="1515994" cy="15159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25745" y="764704"/>
            <a:ext cx="2188420" cy="646331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１．コンセントの規格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     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を定義する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b="14269"/>
          <a:stretch/>
        </p:blipFill>
        <p:spPr>
          <a:xfrm flipH="1">
            <a:off x="6698296" y="3006538"/>
            <a:ext cx="1865102" cy="11976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312087" y="834971"/>
            <a:ext cx="2196435" cy="92333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２．コンセントに</a:t>
            </a:r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  接続する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機器を用意する。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" y="1771075"/>
            <a:ext cx="1242805" cy="1152128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67544" y="834971"/>
            <a:ext cx="2263761" cy="92333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３ コンセントに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（電力を）供給する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仕組みを用意する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。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5" name="直線コネクタ 14"/>
          <p:cNvCxnSpPr>
            <a:endCxn id="10" idx="0"/>
          </p:cNvCxnSpPr>
          <p:nvPr/>
        </p:nvCxnSpPr>
        <p:spPr>
          <a:xfrm flipH="1">
            <a:off x="6678838" y="3870001"/>
            <a:ext cx="246308" cy="62815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7382422" y="3787299"/>
            <a:ext cx="421796" cy="71085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4800" y="3208235"/>
            <a:ext cx="1566542" cy="1028696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cxnSp>
        <p:nvCxnSpPr>
          <p:cNvPr id="22" name="直線コネクタ 21"/>
          <p:cNvCxnSpPr>
            <a:endCxn id="4" idx="1"/>
          </p:cNvCxnSpPr>
          <p:nvPr/>
        </p:nvCxnSpPr>
        <p:spPr>
          <a:xfrm>
            <a:off x="2411760" y="225016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4" idx="1"/>
          </p:cNvCxnSpPr>
          <p:nvPr/>
        </p:nvCxnSpPr>
        <p:spPr>
          <a:xfrm flipV="1">
            <a:off x="2411760" y="2250168"/>
            <a:ext cx="1411145" cy="168114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「イラスト 家電製品　」の画像検索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31" y="1771075"/>
            <a:ext cx="146978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4" idx="3"/>
            <a:endCxn id="8" idx="3"/>
          </p:cNvCxnSpPr>
          <p:nvPr/>
        </p:nvCxnSpPr>
        <p:spPr>
          <a:xfrm>
            <a:off x="5338899" y="2250168"/>
            <a:ext cx="1359399" cy="146635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266150" y="5149402"/>
            <a:ext cx="2601994" cy="646331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４．（２の機器と３の機器）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 を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接続する。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2728" y="5877272"/>
            <a:ext cx="6981398" cy="830997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インタフェースを決めておくと、</a:t>
            </a:r>
            <a:endParaRPr kumimoji="1" lang="en-US" altLang="ja-JP" sz="16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サービスを提供する人と</a:t>
            </a:r>
            <a:r>
              <a:rPr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サービスを利用する人を分離できる。</a:t>
            </a:r>
            <a:endParaRPr kumimoji="1" lang="en-US" altLang="ja-JP" sz="16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さらに（そのインタフェースに適合している）</a:t>
            </a:r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部品を簡単に交換できるようになる。</a:t>
            </a:r>
            <a:endParaRPr kumimoji="1" lang="ja-JP" altLang="en-US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0" y="116632"/>
            <a:ext cx="9144000" cy="11398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3200" kern="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インタフェースの仕組み</a:t>
            </a:r>
            <a:endParaRPr lang="ja-JP" altLang="en-US" sz="3200" kern="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77364" y="4416612"/>
            <a:ext cx="1402948" cy="1200329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lang="en-US" altLang="ja-JP" dirty="0" smtClean="0"/>
              <a:t>‐</a:t>
            </a:r>
            <a:r>
              <a:rPr lang="ja-JP" altLang="en-US" dirty="0" smtClean="0"/>
              <a:t>１</a:t>
            </a:r>
            <a:endParaRPr lang="en-US" altLang="ja-JP" dirty="0" smtClean="0"/>
          </a:p>
          <a:p>
            <a:r>
              <a:rPr kumimoji="1" lang="ja-JP" altLang="en-US" dirty="0" smtClean="0"/>
              <a:t> コンセントに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接続できる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ようにする。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81390" y="4416611"/>
            <a:ext cx="1483098" cy="1477328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lang="en-US" altLang="ja-JP" dirty="0" smtClean="0"/>
              <a:t>‐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コンセント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（から供給</a:t>
            </a:r>
            <a:endParaRPr kumimoji="1" lang="en-US" altLang="ja-JP" dirty="0" smtClean="0"/>
          </a:p>
          <a:p>
            <a:r>
              <a:rPr lang="ja-JP" altLang="en-US" dirty="0" smtClean="0"/>
              <a:t>  </a:t>
            </a:r>
            <a:r>
              <a:rPr kumimoji="1" lang="ja-JP" altLang="en-US" dirty="0" smtClean="0"/>
              <a:t>される電力）</a:t>
            </a:r>
            <a:endParaRPr kumimoji="1" lang="en-US" altLang="ja-JP" dirty="0" smtClean="0"/>
          </a:p>
          <a:p>
            <a:r>
              <a:rPr lang="ja-JP" altLang="en-US" dirty="0" smtClean="0"/>
              <a:t>を使う。</a:t>
            </a:r>
            <a:endParaRPr kumimoji="1" lang="en-US" altLang="ja-JP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5986" y="3331151"/>
            <a:ext cx="2943434" cy="923330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lang="en-US" altLang="ja-JP" dirty="0" smtClean="0"/>
              <a:t>‐</a:t>
            </a:r>
            <a:r>
              <a:rPr lang="ja-JP" altLang="en-US" dirty="0" smtClean="0"/>
              <a:t>１</a:t>
            </a:r>
            <a:endParaRPr lang="en-US" altLang="ja-JP" dirty="0" smtClean="0"/>
          </a:p>
          <a:p>
            <a:r>
              <a:rPr kumimoji="1" lang="ja-JP" altLang="en-US" dirty="0" smtClean="0"/>
              <a:t> コンセントに電力を供給する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装置を用意する。</a:t>
            </a:r>
            <a:endParaRPr kumimoji="1" lang="en-US" altLang="ja-JP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9320" y="4293096"/>
            <a:ext cx="2954655" cy="1477328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lang="en-US" altLang="ja-JP" dirty="0" smtClean="0"/>
              <a:t>‐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（コンセントに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機器が接続された時の）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動作（＝電力供給の仕組み）</a:t>
            </a:r>
            <a:endParaRPr kumimoji="1" lang="en-US" altLang="ja-JP" dirty="0" smtClean="0"/>
          </a:p>
          <a:p>
            <a:r>
              <a:rPr lang="ja-JP" altLang="en-US" dirty="0" smtClean="0"/>
              <a:t>を用意する。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4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4572000" y="1268760"/>
            <a:ext cx="0" cy="536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329600" y="6165304"/>
            <a:ext cx="504056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338899" y="361200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51520" y="188640"/>
            <a:ext cx="864096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 smtClean="0">
                <a:solidFill>
                  <a:schemeClr val="accent2"/>
                </a:solidFill>
                <a:latin typeface="+mj-ea"/>
                <a:ea typeface="+mj-ea"/>
              </a:rPr>
              <a:t>インタフェースの仕組み</a:t>
            </a:r>
            <a:endParaRPr lang="ja-JP" altLang="en-US" sz="4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05" y="2854011"/>
            <a:ext cx="1515994" cy="151599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525745" y="1412776"/>
            <a:ext cx="2188420" cy="646331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１．コンセントの規格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     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を定義する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b="14269"/>
          <a:stretch/>
        </p:blipFill>
        <p:spPr>
          <a:xfrm flipH="1">
            <a:off x="6698296" y="5111639"/>
            <a:ext cx="1865102" cy="119768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312087" y="1483043"/>
            <a:ext cx="2196435" cy="92333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２．コンセントに</a:t>
            </a:r>
            <a: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  接続する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　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機器を用意する。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" y="3132915"/>
            <a:ext cx="1242805" cy="115212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467544" y="1483043"/>
            <a:ext cx="2263761" cy="92333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３ コンセントに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（電力を）供給する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仕組みを用意する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。</a:t>
            </a:r>
            <a:endParaRPr kumimoji="1" lang="ja-JP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4800" y="5136608"/>
            <a:ext cx="1566542" cy="1028696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cxnSp>
        <p:nvCxnSpPr>
          <p:cNvPr id="14" name="直線コネクタ 13"/>
          <p:cNvCxnSpPr/>
          <p:nvPr/>
        </p:nvCxnSpPr>
        <p:spPr>
          <a:xfrm>
            <a:off x="2348544" y="2970248"/>
            <a:ext cx="141114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6" idx="1"/>
          </p:cNvCxnSpPr>
          <p:nvPr/>
        </p:nvCxnSpPr>
        <p:spPr>
          <a:xfrm flipV="1">
            <a:off x="2411760" y="3612008"/>
            <a:ext cx="1411145" cy="168114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「イラスト 家電製品　」の画像検索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13" y="3140968"/>
            <a:ext cx="146978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372200" y="2492896"/>
            <a:ext cx="2304256" cy="828000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Platform.java</a:t>
            </a:r>
            <a:endParaRPr lang="en-US" altLang="ja-JP" dirty="0">
              <a:latin typeface="+mj-ea"/>
              <a:ea typeface="+mj-ea"/>
            </a:endParaRPr>
          </a:p>
          <a:p>
            <a:endParaRPr kumimoji="1" lang="en-US" altLang="ja-JP" sz="1600" dirty="0" smtClean="0">
              <a:latin typeface="+mj-ea"/>
              <a:ea typeface="+mj-ea"/>
            </a:endParaRPr>
          </a:p>
          <a:p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0264" y="2285664"/>
            <a:ext cx="1992853" cy="646331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インタフェース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err="1" smtClean="0">
                <a:latin typeface="+mj-ea"/>
                <a:ea typeface="+mj-ea"/>
              </a:rPr>
              <a:t>OnOverlapListener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 flipH="1" flipV="1">
            <a:off x="5714056" y="2516962"/>
            <a:ext cx="632730" cy="632730"/>
          </a:xfrm>
          <a:prstGeom prst="rect">
            <a:avLst/>
          </a:prstGeom>
        </p:spPr>
      </p:pic>
      <p:cxnSp>
        <p:nvCxnSpPr>
          <p:cNvPr id="21" name="直線コネクタ 20"/>
          <p:cNvCxnSpPr>
            <a:stCxn id="6" idx="3"/>
            <a:endCxn id="9" idx="3"/>
          </p:cNvCxnSpPr>
          <p:nvPr/>
        </p:nvCxnSpPr>
        <p:spPr>
          <a:xfrm>
            <a:off x="5338899" y="3612008"/>
            <a:ext cx="1359397" cy="209847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512473" y="2896764"/>
            <a:ext cx="2047355" cy="338554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ea"/>
                <a:ea typeface="+mj-ea"/>
              </a:rPr>
              <a:t>Player</a:t>
            </a:r>
            <a:r>
              <a:rPr kumimoji="1" lang="ja-JP" altLang="en-US" sz="1600" dirty="0" err="1" smtClean="0">
                <a:latin typeface="+mj-ea"/>
                <a:ea typeface="+mj-ea"/>
              </a:rPr>
              <a:t>とぶつかった</a:t>
            </a:r>
            <a:r>
              <a:rPr kumimoji="1" lang="ja-JP" altLang="en-US" sz="1600" dirty="0" smtClean="0">
                <a:latin typeface="+mj-ea"/>
                <a:ea typeface="+mj-ea"/>
              </a:rPr>
              <a:t>！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6183391" y="3010490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88304" y="2636912"/>
            <a:ext cx="2813591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PlatformOnOverlapListener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9512" y="4421508"/>
            <a:ext cx="2427268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j-ea"/>
                <a:ea typeface="+mj-ea"/>
              </a:rPr>
              <a:t>Coin</a:t>
            </a:r>
            <a:r>
              <a:rPr kumimoji="1" lang="en-US" altLang="ja-JP" dirty="0" err="1" smtClean="0">
                <a:latin typeface="+mj-ea"/>
                <a:ea typeface="+mj-ea"/>
              </a:rPr>
              <a:t>OnOverlapListener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59632" y="3018492"/>
            <a:ext cx="1747051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   </a:t>
            </a:r>
            <a:r>
              <a:rPr kumimoji="1" lang="en-US" altLang="ja-JP" dirty="0" err="1" smtClean="0">
                <a:latin typeface="+mj-ea"/>
                <a:ea typeface="+mj-ea"/>
              </a:rPr>
              <a:t>Platform.mp3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7" name="図 26" descr="... &lt;strong&gt;音符&lt;/strong&gt;, 8分&lt;strong&gt;音符&lt;/strong&gt;, 黒色 / ブラック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30" y="3068960"/>
            <a:ext cx="180000" cy="251459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228068" y="4781548"/>
            <a:ext cx="1381735" cy="369332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   </a:t>
            </a:r>
            <a:r>
              <a:rPr kumimoji="1" lang="en-US" altLang="ja-JP" dirty="0" err="1" smtClean="0">
                <a:latin typeface="+mj-ea"/>
                <a:ea typeface="+mj-ea"/>
              </a:rPr>
              <a:t>Coin.mp3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9" name="図 28" descr="... &lt;strong&gt;音符&lt;/strong&gt;, 8分&lt;strong&gt;音符&lt;/strong&gt;, 黒色 / ブラック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48" y="4840808"/>
            <a:ext cx="180000" cy="251459"/>
          </a:xfrm>
          <a:prstGeom prst="rect">
            <a:avLst/>
          </a:prstGeom>
        </p:spPr>
      </p:pic>
      <p:cxnSp>
        <p:nvCxnSpPr>
          <p:cNvPr id="30" name="直線コネクタ 29"/>
          <p:cNvCxnSpPr/>
          <p:nvPr/>
        </p:nvCxnSpPr>
        <p:spPr>
          <a:xfrm flipV="1">
            <a:off x="3006040" y="2708920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3005408" y="2780928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2613110" y="4502808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2612478" y="4574816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10">
            <a:biLevel thresh="75000"/>
          </a:blip>
          <a:srcRect l="50000"/>
          <a:stretch/>
        </p:blipFill>
        <p:spPr>
          <a:xfrm>
            <a:off x="3137970" y="2348880"/>
            <a:ext cx="333489" cy="493565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10">
            <a:biLevel thresh="75000"/>
          </a:blip>
          <a:srcRect l="50000"/>
          <a:stretch/>
        </p:blipFill>
        <p:spPr>
          <a:xfrm>
            <a:off x="2726343" y="4120662"/>
            <a:ext cx="333489" cy="493565"/>
          </a:xfrm>
          <a:prstGeom prst="rect">
            <a:avLst/>
          </a:prstGeom>
        </p:spPr>
      </p:pic>
      <p:sp>
        <p:nvSpPr>
          <p:cNvPr id="36" name="テキスト ボックス 35"/>
          <p:cNvSpPr txBox="1"/>
          <p:nvPr/>
        </p:nvSpPr>
        <p:spPr>
          <a:xfrm>
            <a:off x="3266150" y="4653136"/>
            <a:ext cx="2601994" cy="646331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４．（２の機器と３の機器）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　 を</a:t>
            </a:r>
            <a:r>
              <a:rPr kumimoji="1"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接続する。</a:t>
            </a:r>
            <a:endParaRPr kumimoji="1"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04852" y="4486778"/>
            <a:ext cx="2232000" cy="861774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+mj-ea"/>
                <a:ea typeface="+mj-ea"/>
              </a:rPr>
              <a:t>Coin.java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sz="1600" dirty="0">
              <a:latin typeface="+mj-ea"/>
              <a:ea typeface="+mj-ea"/>
            </a:endParaRPr>
          </a:p>
          <a:p>
            <a:endParaRPr kumimoji="1" lang="ja-JP" altLang="en-US" sz="1600" dirty="0">
              <a:latin typeface="+mj-ea"/>
              <a:ea typeface="+mj-ea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 flipH="1" flipV="1">
            <a:off x="6046708" y="4510844"/>
            <a:ext cx="632730" cy="63273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6845125" y="4890646"/>
            <a:ext cx="2047355" cy="338554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ea"/>
                <a:ea typeface="+mj-ea"/>
              </a:rPr>
              <a:t>Player</a:t>
            </a:r>
            <a:r>
              <a:rPr kumimoji="1" lang="ja-JP" altLang="en-US" sz="1600" dirty="0" err="1" smtClean="0">
                <a:latin typeface="+mj-ea"/>
                <a:ea typeface="+mj-ea"/>
              </a:rPr>
              <a:t>とぶつかった</a:t>
            </a:r>
            <a:r>
              <a:rPr kumimoji="1" lang="ja-JP" altLang="en-US" sz="1600" dirty="0" smtClean="0">
                <a:latin typeface="+mj-ea"/>
                <a:ea typeface="+mj-ea"/>
              </a:rPr>
              <a:t>！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 flipV="1">
            <a:off x="6516043" y="5004372"/>
            <a:ext cx="3290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60312" y="836712"/>
            <a:ext cx="1548822" cy="5232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sz="2800" dirty="0">
              <a:latin typeface="ＭＳ Ｐゴシック" panose="020B060007020508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21152" y="836712"/>
            <a:ext cx="1066318" cy="5232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sz="2800" dirty="0">
              <a:latin typeface="ＭＳ Ｐゴシック" panose="020B060007020508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5715672"/>
            <a:ext cx="2122697" cy="92333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Model</a:t>
            </a:r>
            <a:r>
              <a:rPr lang="ja-JP" altLang="en-US" dirty="0" smtClean="0">
                <a:latin typeface="+mj-ea"/>
                <a:ea typeface="+mj-ea"/>
              </a:rPr>
              <a:t>は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必要</a:t>
            </a:r>
            <a:r>
              <a:rPr kumimoji="1" lang="ja-JP" altLang="en-US" dirty="0" smtClean="0">
                <a:latin typeface="+mj-ea"/>
                <a:ea typeface="+mj-ea"/>
              </a:rPr>
              <a:t>になったときに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サービスを</a:t>
            </a:r>
            <a:r>
              <a:rPr lang="ja-JP" altLang="en-US" dirty="0">
                <a:latin typeface="+mj-ea"/>
                <a:ea typeface="+mj-ea"/>
              </a:rPr>
              <a:t>要求</a:t>
            </a:r>
            <a:r>
              <a:rPr lang="ja-JP" altLang="en-US" dirty="0" smtClean="0">
                <a:latin typeface="+mj-ea"/>
                <a:ea typeface="+mj-ea"/>
              </a:rPr>
              <a:t>する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314079" y="5700398"/>
            <a:ext cx="2122697" cy="923330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>
                <a:latin typeface="+mj-ea"/>
                <a:ea typeface="+mj-ea"/>
              </a:rPr>
              <a:t>Controller</a:t>
            </a:r>
            <a:r>
              <a:rPr lang="ja-JP" altLang="en-US" dirty="0" smtClean="0">
                <a:latin typeface="+mj-ea"/>
                <a:ea typeface="+mj-ea"/>
              </a:rPr>
              <a:t>は</a:t>
            </a:r>
            <a:endParaRPr lang="en-US" altLang="ja-JP" dirty="0" smtClean="0">
              <a:latin typeface="+mj-ea"/>
              <a:ea typeface="+mj-ea"/>
            </a:endParaRPr>
          </a:p>
          <a:p>
            <a:pPr algn="r"/>
            <a:r>
              <a:rPr kumimoji="1" lang="ja-JP" altLang="en-US" dirty="0" smtClean="0">
                <a:latin typeface="+mj-ea"/>
                <a:ea typeface="+mj-ea"/>
              </a:rPr>
              <a:t>要求されたら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r"/>
            <a:r>
              <a:rPr kumimoji="1" lang="ja-JP" altLang="en-US" dirty="0" smtClean="0">
                <a:latin typeface="+mj-ea"/>
                <a:ea typeface="+mj-ea"/>
              </a:rPr>
              <a:t>サービスを提供する</a:t>
            </a:r>
            <a:endParaRPr kumimoji="1" lang="en-US" altLang="ja-JP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0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51"/>
          <p:cNvSpPr/>
          <p:nvPr/>
        </p:nvSpPr>
        <p:spPr bwMode="auto">
          <a:xfrm>
            <a:off x="4716907" y="2077431"/>
            <a:ext cx="4175573" cy="242994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 bwMode="auto">
          <a:xfrm>
            <a:off x="251520" y="2149440"/>
            <a:ext cx="2807421" cy="415988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3322688" y="260648"/>
            <a:ext cx="25106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 smtClean="0">
                <a:solidFill>
                  <a:srgbClr val="00B0F0"/>
                </a:solidFill>
                <a:latin typeface="+mj-ea"/>
                <a:ea typeface="+mj-ea"/>
              </a:rPr>
              <a:t>MVC</a:t>
            </a:r>
            <a:r>
              <a:rPr lang="ja-JP" altLang="en-US" sz="3600" dirty="0" smtClean="0">
                <a:solidFill>
                  <a:srgbClr val="00B0F0"/>
                </a:solidFill>
                <a:latin typeface="+mj-ea"/>
                <a:ea typeface="+mj-ea"/>
              </a:rPr>
              <a:t>の構成</a:t>
            </a:r>
            <a:endParaRPr lang="en-US" altLang="ja-JP" sz="3600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0719" y="1988840"/>
            <a:ext cx="1802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0312" y="1052736"/>
            <a:ext cx="1059906" cy="369332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17909" y="1052736"/>
            <a:ext cx="774571" cy="369332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43744" y="1916832"/>
            <a:ext cx="143500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Platform.java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4488" y="1412776"/>
            <a:ext cx="3667992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存しないアルゴリズムの記述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1520" y="1412776"/>
            <a:ext cx="3615092" cy="369332"/>
          </a:xfrm>
          <a:prstGeom prst="rect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の橋渡し</a:t>
            </a:r>
            <a:r>
              <a:rPr lang="ja-JP" altLang="en-US" dirty="0" smtClean="0"/>
              <a:t>の処理を記述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3390" y="2404050"/>
            <a:ext cx="2887329" cy="369332"/>
          </a:xfrm>
          <a:prstGeom prst="rect">
            <a:avLst/>
          </a:prstGeom>
          <a:solidFill>
            <a:srgbClr val="FF99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Platform</a:t>
            </a:r>
            <a:r>
              <a:rPr kumimoji="1" lang="ja-JP" altLang="en-US" dirty="0" smtClean="0">
                <a:latin typeface="+mj-ea"/>
                <a:ea typeface="+mj-ea"/>
              </a:rPr>
              <a:t>が管理すべき情報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60032" y="3275692"/>
            <a:ext cx="2279790" cy="369332"/>
          </a:xfrm>
          <a:prstGeom prst="rect">
            <a:avLst/>
          </a:prstGeom>
          <a:solidFill>
            <a:srgbClr val="FF99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j-ea"/>
                <a:ea typeface="+mj-ea"/>
              </a:rPr>
              <a:t>Platform</a:t>
            </a:r>
            <a:r>
              <a:rPr kumimoji="1" lang="ja-JP" altLang="en-US" dirty="0" smtClean="0">
                <a:latin typeface="+mj-ea"/>
                <a:ea typeface="+mj-ea"/>
              </a:rPr>
              <a:t>ができること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7251" y="2422629"/>
            <a:ext cx="1162498" cy="3385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>
                <a:latin typeface="+mj-ea"/>
                <a:ea typeface="+mj-ea"/>
              </a:rPr>
              <a:t>onCreate</a:t>
            </a:r>
            <a:r>
              <a:rPr kumimoji="1" lang="en-US" altLang="ja-JP" sz="1600" dirty="0" smtClean="0">
                <a:latin typeface="+mj-ea"/>
                <a:ea typeface="+mj-ea"/>
              </a:rPr>
              <a:t>( )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5940" y="4523636"/>
            <a:ext cx="3796231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err="1" smtClean="0">
                <a:latin typeface="+mj-ea"/>
                <a:ea typeface="+mj-ea"/>
              </a:rPr>
              <a:t>ｐ</a:t>
            </a:r>
            <a:r>
              <a:rPr lang="en-US" altLang="ja-JP" sz="1600" dirty="0" err="1" smtClean="0">
                <a:latin typeface="+mj-ea"/>
                <a:ea typeface="+mj-ea"/>
              </a:rPr>
              <a:t>rivate</a:t>
            </a:r>
            <a:r>
              <a:rPr lang="en-US" altLang="ja-JP" sz="1600" dirty="0" smtClean="0">
                <a:latin typeface="+mj-ea"/>
                <a:ea typeface="+mj-ea"/>
              </a:rPr>
              <a:t> class </a:t>
            </a:r>
            <a:r>
              <a:rPr lang="en-US" altLang="ja-JP" sz="1600" dirty="0" err="1" smtClean="0">
                <a:latin typeface="+mj-ea"/>
                <a:ea typeface="+mj-ea"/>
              </a:rPr>
              <a:t>PlatformOnOverlapListener</a:t>
            </a:r>
            <a:r>
              <a:rPr lang="ja-JP" altLang="en-US" sz="1600" dirty="0" smtClean="0">
                <a:latin typeface="+mj-ea"/>
                <a:ea typeface="+mj-ea"/>
              </a:rPr>
              <a:t>｛</a:t>
            </a:r>
            <a:endParaRPr lang="en-US" altLang="ja-JP" sz="1600" dirty="0" smtClean="0">
              <a:latin typeface="+mj-ea"/>
              <a:ea typeface="+mj-ea"/>
            </a:endParaRPr>
          </a:p>
          <a:p>
            <a:pPr algn="ctr"/>
            <a:endParaRPr kumimoji="1" lang="en-US" altLang="ja-JP" sz="1600" dirty="0">
              <a:latin typeface="+mj-ea"/>
              <a:ea typeface="+mj-ea"/>
            </a:endParaRPr>
          </a:p>
          <a:p>
            <a:pPr algn="ctr"/>
            <a:endParaRPr lang="en-US" altLang="ja-JP" sz="1600" dirty="0" smtClean="0">
              <a:latin typeface="+mj-ea"/>
              <a:ea typeface="+mj-ea"/>
            </a:endParaRPr>
          </a:p>
          <a:p>
            <a:pPr algn="ctr"/>
            <a:endParaRPr lang="en-US" altLang="ja-JP" sz="1600" dirty="0" smtClean="0">
              <a:latin typeface="+mj-ea"/>
              <a:ea typeface="+mj-ea"/>
            </a:endParaRPr>
          </a:p>
          <a:p>
            <a:pPr algn="ctr"/>
            <a:endParaRPr kumimoji="1" lang="en-US" altLang="ja-JP" sz="1600" dirty="0" smtClean="0">
              <a:latin typeface="+mj-ea"/>
              <a:ea typeface="+mj-ea"/>
            </a:endParaRPr>
          </a:p>
          <a:p>
            <a:r>
              <a:rPr kumimoji="1" lang="en-US" altLang="ja-JP" sz="1600" dirty="0" smtClean="0">
                <a:latin typeface="+mj-ea"/>
                <a:ea typeface="+mj-ea"/>
              </a:rPr>
              <a:t>}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3275856" y="2313144"/>
            <a:ext cx="0" cy="126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 bwMode="auto">
          <a:xfrm>
            <a:off x="4644008" y="5583350"/>
            <a:ext cx="3143886" cy="72597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744146" y="5390300"/>
            <a:ext cx="2924198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ＭＳ Ｐゴシック" panose="020B0600070205080204" pitchFamily="50" charset="-128"/>
              </a:rPr>
              <a:t>Interface</a:t>
            </a:r>
            <a:r>
              <a:rPr lang="ja-JP" altLang="en-US" dirty="0" smtClean="0">
                <a:latin typeface="ＭＳ Ｐゴシック" panose="020B0600070205080204" pitchFamily="50" charset="-128"/>
              </a:rPr>
              <a:t> </a:t>
            </a:r>
            <a:r>
              <a:rPr lang="en-US" altLang="ja-JP" dirty="0" err="1" smtClean="0">
                <a:latin typeface="ＭＳ Ｐゴシック" panose="020B0600070205080204" pitchFamily="50" charset="-128"/>
              </a:rPr>
              <a:t>OnOverlapListener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515915" y="5842596"/>
            <a:ext cx="13708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latin typeface="+mj-ea"/>
                <a:ea typeface="+mj-ea"/>
              </a:rPr>
              <a:t>onOverlap</a:t>
            </a:r>
            <a:r>
              <a:rPr kumimoji="1" lang="en-US" altLang="ja-JP" dirty="0" smtClean="0">
                <a:latin typeface="+mj-ea"/>
                <a:ea typeface="+mj-ea"/>
              </a:rPr>
              <a:t>( )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4572000" y="4077072"/>
            <a:ext cx="0" cy="262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268040" y="3555432"/>
            <a:ext cx="1330396" cy="530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974967" y="6012577"/>
            <a:ext cx="1917513" cy="58477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１．コンセントの規格</a:t>
            </a:r>
            <a:endParaRPr kumimoji="1" lang="en-US" altLang="ja-JP" sz="16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     </a:t>
            </a:r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を定義する</a:t>
            </a:r>
            <a:endParaRPr kumimoji="1" lang="ja-JP" altLang="en-US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347864" y="2276872"/>
            <a:ext cx="1415772" cy="1323439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２</a:t>
            </a:r>
            <a:r>
              <a:rPr lang="en-US" altLang="ja-JP" sz="1600" dirty="0" smtClean="0"/>
              <a:t>‐</a:t>
            </a:r>
            <a:r>
              <a:rPr lang="ja-JP" altLang="en-US" sz="1600" dirty="0" smtClean="0"/>
              <a:t>１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 コンセントに</a:t>
            </a:r>
            <a:endParaRPr kumimoji="1" lang="en-US" altLang="ja-JP" sz="1600" dirty="0" smtClean="0"/>
          </a:p>
          <a:p>
            <a:r>
              <a:rPr kumimoji="1" lang="ja-JP" altLang="en-US" sz="1600" smtClean="0"/>
              <a:t>電力供給装置</a:t>
            </a:r>
            <a:endParaRPr kumimoji="1" lang="en-US" altLang="ja-JP" sz="1600" dirty="0" smtClean="0"/>
          </a:p>
          <a:p>
            <a:r>
              <a:rPr kumimoji="1" lang="ja-JP" altLang="en-US" sz="1600" smtClean="0"/>
              <a:t>を接続できる</a:t>
            </a:r>
            <a:endParaRPr kumimoji="1" lang="en-US" altLang="ja-JP" sz="1600" smtClean="0"/>
          </a:p>
          <a:p>
            <a:r>
              <a:rPr kumimoji="1" lang="ja-JP" altLang="en-US" sz="1600" smtClean="0"/>
              <a:t>ようにする</a:t>
            </a:r>
            <a:r>
              <a:rPr kumimoji="1" lang="ja-JP" altLang="en-US" sz="1600" dirty="0" smtClean="0"/>
              <a:t>。</a:t>
            </a:r>
            <a:endParaRPr kumimoji="1" lang="en-US" altLang="ja-JP" sz="16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56912" y="4639430"/>
            <a:ext cx="3624710" cy="584775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２</a:t>
            </a:r>
            <a:r>
              <a:rPr lang="en-US" altLang="ja-JP" sz="1600" dirty="0" smtClean="0"/>
              <a:t>‐</a:t>
            </a:r>
            <a:r>
              <a:rPr lang="ja-JP" altLang="en-US" sz="1600" dirty="0" smtClean="0"/>
              <a:t>２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コンセント（から供給される電力）</a:t>
            </a:r>
            <a:r>
              <a:rPr lang="ja-JP" altLang="en-US" sz="1600" dirty="0" smtClean="0"/>
              <a:t>を使う。</a:t>
            </a:r>
            <a:endParaRPr kumimoji="1" lang="en-US" altLang="ja-JP" sz="16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985768" y="2852936"/>
            <a:ext cx="3834704" cy="3385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+mj-ea"/>
                <a:ea typeface="+mj-ea"/>
              </a:rPr>
              <a:t>「リスナー」を覚えるための変数を用意する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69738" y="3720934"/>
            <a:ext cx="3850734" cy="3385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+mj-ea"/>
                <a:ea typeface="+mj-ea"/>
              </a:rPr>
              <a:t>「リスナー」を覚えられるようにする（</a:t>
            </a:r>
            <a:r>
              <a:rPr kumimoji="1" lang="en-US" altLang="ja-JP" sz="1600" dirty="0" smtClean="0">
                <a:latin typeface="+mj-ea"/>
                <a:ea typeface="+mj-ea"/>
              </a:rPr>
              <a:t>setter</a:t>
            </a:r>
            <a:r>
              <a:rPr kumimoji="1" lang="ja-JP" altLang="en-US" sz="1600" dirty="0" smtClean="0">
                <a:latin typeface="+mj-ea"/>
                <a:ea typeface="+mj-ea"/>
              </a:rPr>
              <a:t>）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983530" y="4107350"/>
            <a:ext cx="3278462" cy="33855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+mj-ea"/>
                <a:ea typeface="+mj-ea"/>
              </a:rPr>
              <a:t>「</a:t>
            </a:r>
            <a:r>
              <a:rPr kumimoji="1" lang="en-US" altLang="ja-JP" sz="1600" dirty="0" smtClean="0">
                <a:latin typeface="+mj-ea"/>
                <a:ea typeface="+mj-ea"/>
              </a:rPr>
              <a:t>move()</a:t>
            </a:r>
            <a:r>
              <a:rPr kumimoji="1" lang="ja-JP" altLang="en-US" sz="1600" dirty="0" smtClean="0">
                <a:latin typeface="+mj-ea"/>
                <a:ea typeface="+mj-ea"/>
              </a:rPr>
              <a:t>」の中でリスナーを呼び出す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cxnSp>
        <p:nvCxnSpPr>
          <p:cNvPr id="67" name="直線コネクタ 66"/>
          <p:cNvCxnSpPr/>
          <p:nvPr/>
        </p:nvCxnSpPr>
        <p:spPr>
          <a:xfrm>
            <a:off x="4572000" y="1268760"/>
            <a:ext cx="0" cy="72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3275856" y="1970352"/>
            <a:ext cx="1296144" cy="3693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2" idx="3"/>
            <a:endCxn id="64" idx="1"/>
          </p:cNvCxnSpPr>
          <p:nvPr/>
        </p:nvCxnSpPr>
        <p:spPr>
          <a:xfrm>
            <a:off x="4763636" y="2938592"/>
            <a:ext cx="222132" cy="836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2" idx="2"/>
            <a:endCxn id="65" idx="1"/>
          </p:cNvCxnSpPr>
          <p:nvPr/>
        </p:nvCxnSpPr>
        <p:spPr>
          <a:xfrm>
            <a:off x="4055750" y="3600311"/>
            <a:ext cx="913988" cy="289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7931293" y="4444828"/>
            <a:ext cx="0" cy="2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648848" y="4922151"/>
            <a:ext cx="2196435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+mj-ea"/>
                <a:ea typeface="+mj-ea"/>
              </a:rPr>
              <a:t>public void </a:t>
            </a:r>
            <a:r>
              <a:rPr lang="en-US" altLang="ja-JP" sz="1600" dirty="0" err="1" smtClean="0">
                <a:latin typeface="+mj-ea"/>
                <a:ea typeface="+mj-ea"/>
              </a:rPr>
              <a:t>onOverlap</a:t>
            </a:r>
            <a:r>
              <a:rPr lang="en-US" altLang="ja-JP" sz="1600" dirty="0" smtClean="0">
                <a:latin typeface="+mj-ea"/>
                <a:ea typeface="+mj-ea"/>
              </a:rPr>
              <a:t>(){</a:t>
            </a:r>
          </a:p>
          <a:p>
            <a:endParaRPr lang="en-US" altLang="ja-JP" sz="1600" dirty="0" smtClean="0">
              <a:latin typeface="+mj-ea"/>
              <a:ea typeface="+mj-ea"/>
            </a:endParaRPr>
          </a:p>
          <a:p>
            <a:r>
              <a:rPr kumimoji="1" lang="en-US" altLang="ja-JP" sz="1600" dirty="0">
                <a:latin typeface="+mj-ea"/>
                <a:ea typeface="+mj-ea"/>
              </a:rPr>
              <a:t>}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78317" y="2865604"/>
            <a:ext cx="2337499" cy="584775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４．（２の機器と３の機器）</a:t>
            </a:r>
            <a:endParaRPr kumimoji="1" lang="en-US" altLang="ja-JP" sz="1600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　 を</a:t>
            </a:r>
            <a:r>
              <a:rPr kumimoji="1" lang="ja-JP" altLang="en-US" sz="1600" dirty="0" smtClean="0">
                <a:solidFill>
                  <a:schemeClr val="accent4">
                    <a:lumMod val="10000"/>
                  </a:schemeClr>
                </a:solidFill>
              </a:rPr>
              <a:t>接続する。</a:t>
            </a:r>
            <a:endParaRPr kumimoji="1" lang="en-US" altLang="ja-JP" sz="1600" dirty="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79512" y="3780329"/>
            <a:ext cx="4150495" cy="584775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３</a:t>
            </a:r>
            <a:r>
              <a:rPr lang="en-US" altLang="ja-JP" sz="1600" dirty="0" smtClean="0"/>
              <a:t>‐</a:t>
            </a:r>
            <a:r>
              <a:rPr lang="ja-JP" altLang="en-US" sz="1600" dirty="0" smtClean="0"/>
              <a:t>１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 コンセントに電力を供給する装置を用意する。</a:t>
            </a:r>
            <a:endParaRPr kumimoji="1" lang="en-US" altLang="ja-JP" sz="1600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83048" y="5838363"/>
            <a:ext cx="3744936" cy="830997"/>
          </a:xfrm>
          <a:prstGeom prst="rect">
            <a:avLst/>
          </a:prstGeom>
          <a:solidFill>
            <a:srgbClr val="99FF99"/>
          </a:solidFill>
          <a:ln w="12700">
            <a:solidFill>
              <a:srgbClr val="0000FF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３</a:t>
            </a:r>
            <a:r>
              <a:rPr lang="en-US" altLang="ja-JP" sz="1600" dirty="0" smtClean="0"/>
              <a:t>‐</a:t>
            </a:r>
            <a:r>
              <a:rPr lang="ja-JP" altLang="en-US" sz="1600" dirty="0" smtClean="0"/>
              <a:t>２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（コンセントに機器が接続された時の）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動作（＝電力供給の仕組み）</a:t>
            </a:r>
            <a:r>
              <a:rPr lang="ja-JP" altLang="en-US" sz="1600" dirty="0" smtClean="0"/>
              <a:t>を用意する。</a:t>
            </a:r>
            <a:endParaRPr kumimoji="1" lang="en-US" altLang="ja-JP" sz="1600" dirty="0" smtClean="0"/>
          </a:p>
        </p:txBody>
      </p:sp>
      <p:cxnSp>
        <p:nvCxnSpPr>
          <p:cNvPr id="75" name="直線コネクタ 74"/>
          <p:cNvCxnSpPr/>
          <p:nvPr/>
        </p:nvCxnSpPr>
        <p:spPr>
          <a:xfrm>
            <a:off x="1691680" y="4365104"/>
            <a:ext cx="0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187624" y="5480392"/>
            <a:ext cx="0" cy="360000"/>
          </a:xfrm>
          <a:prstGeom prst="line">
            <a:avLst/>
          </a:prstGeom>
          <a:ln w="28575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 bwMode="auto">
          <a:xfrm>
            <a:off x="1038500" y="5296213"/>
            <a:ext cx="948558" cy="211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784976" cy="1656184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モデル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で何かが起こったことを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に伝えるために、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 イベントリスナー（＝コンセント）を使用する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 まずはイベントリスナー（＝コンセント）の規格を作成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 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models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」で右クリックして「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新規」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Java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クラス」をクリック。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251520" y="188640"/>
            <a:ext cx="864096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（１） 規格を定義する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                       モデル（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OnOverlapListener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）の作成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6253" b="57659"/>
          <a:stretch/>
        </p:blipFill>
        <p:spPr>
          <a:xfrm>
            <a:off x="645973" y="3212976"/>
            <a:ext cx="8237715" cy="3168352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6123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784976" cy="100811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②以下のウィンドウが開くので、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「名前」を「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OnOverlapListener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「種類」を「</a:t>
            </a:r>
            <a:r>
              <a:rPr lang="en-US" altLang="ja-JP" sz="2000" dirty="0" smtClean="0">
                <a:solidFill>
                  <a:srgbClr val="FF0000"/>
                </a:solidFill>
                <a:latin typeface="+mn-ea"/>
                <a:ea typeface="+mn-ea"/>
              </a:rPr>
              <a:t>Interface</a:t>
            </a:r>
            <a:r>
              <a:rPr lang="ja-JP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」にして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OK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」をクリックする。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251520" y="188640"/>
            <a:ext cx="8640960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（１） 規格を定義する</a:t>
            </a:r>
            <a:endParaRPr lang="en-US" altLang="ja-JP" sz="2800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　　　                       モデル（</a:t>
            </a:r>
            <a:r>
              <a:rPr lang="en-US" altLang="ja-JP" sz="2800" dirty="0" err="1" smtClean="0">
                <a:solidFill>
                  <a:schemeClr val="accent2"/>
                </a:solidFill>
                <a:latin typeface="+mj-ea"/>
                <a:ea typeface="+mj-ea"/>
              </a:rPr>
              <a:t>OnOverlapListener</a:t>
            </a:r>
            <a:r>
              <a:rPr lang="ja-JP" altLang="en-US" sz="2800" dirty="0" smtClean="0">
                <a:solidFill>
                  <a:schemeClr val="accent2"/>
                </a:solidFill>
                <a:latin typeface="+mj-ea"/>
                <a:ea typeface="+mj-ea"/>
              </a:rPr>
              <a:t>）の作成</a:t>
            </a:r>
            <a:endParaRPr lang="ja-JP" altLang="en-US" sz="28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492896"/>
            <a:ext cx="5191125" cy="4105275"/>
          </a:xfrm>
          <a:prstGeom prst="rect">
            <a:avLst/>
          </a:prstGeom>
        </p:spPr>
      </p:pic>
      <p:sp>
        <p:nvSpPr>
          <p:cNvPr id="5" name="左矢印 4"/>
          <p:cNvSpPr/>
          <p:nvPr/>
        </p:nvSpPr>
        <p:spPr bwMode="auto">
          <a:xfrm>
            <a:off x="4788024" y="2835352"/>
            <a:ext cx="504056" cy="34061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矢印 6"/>
          <p:cNvSpPr/>
          <p:nvPr/>
        </p:nvSpPr>
        <p:spPr bwMode="auto">
          <a:xfrm>
            <a:off x="6915534" y="3186705"/>
            <a:ext cx="504056" cy="340616"/>
          </a:xfrm>
          <a:prstGeom prst="leftArrow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 bwMode="auto">
          <a:xfrm rot="16200000">
            <a:off x="4602028" y="5814976"/>
            <a:ext cx="504056" cy="340616"/>
          </a:xfrm>
          <a:prstGeom prst="lef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4727</TotalTime>
  <Words>846</Words>
  <Application>Microsoft Office PowerPoint</Application>
  <PresentationFormat>画面に合わせる (4:3)</PresentationFormat>
  <Paragraphs>183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1" baseType="lpstr">
      <vt:lpstr>HGP明朝E</vt:lpstr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２．効果音を鳴らそう</vt:lpstr>
      <vt:lpstr>① BGMはとても簡単だった。 　　効果音も簡単？と思うかもしれないが、実はそうでも無い。  　　というのも「効果音」は「コントローラ」が担当するのだが、 　　「効果音を鳴らすタイミング」は「モデル」だけが知っている。 　　そして「コントローラ」と「モデル」の間には厚い壁がある。  　　MVCの大原則によって、「モデル」はユーザインタフェースに依存してはいけない。 　　もちろん音だって、例外ではない。 　　だってそうだろう？ 　　「効果音」と一緒に「画面にも何か表示させたいな」と思ったら？ 　　あるいは「効果音」のかわりに「端末をバイブさせたいな」って思ったら？ 　　そんなこと（？）で、いちいち「モデル」を煩わせてはいけない。  　　そういうのは「コントローラ（かビュー）」の仕事だ。 　　でも「コントローラ」は、いつ「効果音」を鳴らしたら良いんだろう？  　　この「M」と｛C」の壁を越えるために「インタフェース」を利用する。 　　ちょっと難しいが、よく使われる仕組みなのでできたら理解して欲しい。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 モデルで何かが起こったことをMainActivityに伝えるために、 　  イベントリスナー（＝コンセント）を使用する。  　  まずはイベントリスナー（＝コンセント）の規格を作成しよう。 　  「models」で右クリックして「新規」-「Java クラス」をクリック。</vt:lpstr>
      <vt:lpstr>②以下のウィンドウが開くので、 　 「名前」を「OnOverlapListener」 　 「種類」を「Interface」にして、「OK」をクリックする。 </vt:lpstr>
      <vt:lpstr>③ classではなくInterfaceが作成される。以下のように記述しよう。 　　これが（コンセントの）規格だ。 　　このコンセント（？）では「onOverlap( )」を呼び出すと 　　電力が提供される（この場合、効果音が鳴る）」</vt:lpstr>
      <vt:lpstr>① 次に「Platformクラス」にコンセントを取り付け、 　　コンセントに電力供給装置を接続できる（＝イベントリスナーを参照できる） 　　ように修正しよう。 　　なんと！この処理は「player」を参照できるようにしたときと同じではないか！</vt:lpstr>
      <vt:lpstr>① 最後に、このイベントリスナーを呼び出す処理を記述しよう。 　  今回は、プレーヤをジャンプさせる時に 　　イベントリスナーを実行したい（＝効果音を鳴らしてもらいたい）ので、 　  以下のように記述する。</vt:lpstr>
      <vt:lpstr>① 次にコントローラ側（MainActivity）を修正する。 　  今回は効果音を使用したいので、はじめに効果音を読み込んでおく必要がある。 　  そのために冒頭のリソースの変数宣言のところに以下を追加しよう。 　 </vt:lpstr>
      <vt:lpstr>② そして、onCreateで効果音を読み込む。 　　効果音の読み込みは、画像の読み込みとほぼ同様だ。 　  以下を記述しよう。 　 </vt:lpstr>
      <vt:lpstr>① それでは、 　　(1) コンセントに電力を供給する装置（効果音発生装置）を作り、 　　(2) それをコンセントに接続しよう。 　　そうすれば（Platformは）いつでもコンセントを使えるようになる。  　　ただし今回は（２）→（１）の順で実装しよう。 　　そうするとAndroidStudioが手伝ってくれるのだ。 　　</vt:lpstr>
      <vt:lpstr>② 以下を記述しよう。  　　「platform」に 　　（この場合は、 　　　PlatformOnOverlapListener） 　　をセットする。  　　PlatformOnOverlapListenerは 　　まだ作成していないが、 　　「コンセント」に 　　「電力を供給する装置」 　　（この場合は、効果音発生装置） 　　だ。  　　  </vt:lpstr>
      <vt:lpstr>PowerPoint プレゼンテーション</vt:lpstr>
      <vt:lpstr>② すると自動的にイベントリスナーが生成される。 　　 　　さらに。。。</vt:lpstr>
      <vt:lpstr>③ エラーが発生している行で「Alt+Enter」を押して「メソッドの実装」をクリック。 </vt:lpstr>
      <vt:lpstr>④ 以下のウィンドウが表示される。 　　「OK」をクリックしよう。</vt:lpstr>
      <vt:lpstr>⑤ すると以下のような記述が追加される。 　　これが「イベントリスナー」すなわち電力供給装置（この場合は効果音発生装置）だ。  　　よく見ると、「implements onOverlapListener」と記述されており、 　　この「イベントリスナー」が最初に作成した「コンセントの規格 OnOverlapListener」 　　に従っていることが 　　示されている。 </vt:lpstr>
      <vt:lpstr>⑥ 最後にイベントが発生したときの処理 　　すなわち効果音を鳴らす処理を記述しよう。 　  効果音を鳴らすのはとても簡単だ。  　　処理の内容も想像がつくと思うが、 　　ここでは、さっきloadとしておいた音声の中の「platformSound」を 　　最大ボリューム（ 1.0f ）で鳴らしている。 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451</cp:revision>
  <dcterms:created xsi:type="dcterms:W3CDTF">2005-04-17T07:16:32Z</dcterms:created>
  <dcterms:modified xsi:type="dcterms:W3CDTF">2019-06-14T06:14:35Z</dcterms:modified>
</cp:coreProperties>
</file>