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4" r:id="rId3"/>
    <p:sldId id="439" r:id="rId4"/>
    <p:sldId id="440" r:id="rId5"/>
    <p:sldId id="515" r:id="rId6"/>
    <p:sldId id="516" r:id="rId7"/>
    <p:sldId id="449" r:id="rId8"/>
    <p:sldId id="450" r:id="rId9"/>
    <p:sldId id="451" r:id="rId10"/>
  </p:sldIdLst>
  <p:sldSz cx="9144000" cy="6858000" type="screen4x3"/>
  <p:notesSz cx="9942513" cy="6811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66FF"/>
    <a:srgbClr val="00FFFF"/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DC18FE1-C1FA-427D-BEEF-CD475CCD21E0}" type="datetime1">
              <a:rPr lang="ja-JP" altLang="en-US"/>
              <a:pPr>
                <a:defRPr/>
              </a:pPr>
              <a:t>2019/7/9</a:t>
            </a:fld>
            <a:endParaRPr lang="en-US" altLang="ja-JP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0650"/>
            <a:ext cx="43100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70650"/>
            <a:ext cx="43100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2" tIns="46136" rIns="92272" bIns="46136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885CF62-4DB2-4D6B-89B5-6F411273FFE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37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4CE4BD-7222-4677-8114-00DE32E83E4B}" type="datetime1">
              <a:rPr lang="ja-JP" altLang="en-US"/>
              <a:pPr>
                <a:defRPr/>
              </a:pPr>
              <a:t>2019/7/9</a:t>
            </a:fld>
            <a:endParaRPr lang="en-US" altLang="ja-JP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5187" cy="255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35325"/>
            <a:ext cx="7954963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70650"/>
            <a:ext cx="43084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D6B0FAA-C0DB-47D5-87B4-05B394DD6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90728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DB442EF-5767-4089-867C-710825B57941}" type="datetime1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2019/7/9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250A-695F-40EB-AAC7-AEF2AE0AA1AD}" type="slidenum">
              <a:rPr lang="ja-JP" altLang="en-US" smtClean="0">
                <a:latin typeface="Times New Roman" pitchFamily="18" charset="0"/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4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4A64-4A7C-4CE6-8E36-BC0737EE7A0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AE5A-EEAE-42A8-9346-33858CDE9A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0C3C-A7CB-442A-9F80-BF4813F5C3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BB939-3CD3-4849-9A86-7D4F3CEC15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599F-0A6C-48E5-889E-8DCC1C5BAB3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4D62-E21A-4AE8-9DBD-2A6634D2FD5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3E64B-A00B-4D83-8D26-BDD8425B3A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15951-EF41-4885-BB19-21D67F1DC79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E3472-9F74-4D3A-A18F-A6BB4AA4D03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60CD-2ED4-4C29-8371-A377886DCAF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6652-3B22-45A2-ABD9-726508235AE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9C1AC-4A71-438E-A4ED-93DA18F761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ja-JP" altLang="en-US">
                  <a:ea typeface="ＭＳ Ｐゴシック" charset="-128"/>
                </a:endParaRPr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9 w 717"/>
                <a:gd name="T1" fmla="*/ 845 h 845"/>
                <a:gd name="T2" fmla="*/ 719 w 717"/>
                <a:gd name="T3" fmla="*/ 821 h 845"/>
                <a:gd name="T4" fmla="*/ 576 w 717"/>
                <a:gd name="T5" fmla="*/ 605 h 845"/>
                <a:gd name="T6" fmla="*/ 407 w 717"/>
                <a:gd name="T7" fmla="*/ 396 h 845"/>
                <a:gd name="T8" fmla="*/ 222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10 w 717"/>
                <a:gd name="T15" fmla="*/ 198 h 845"/>
                <a:gd name="T16" fmla="*/ 401 w 717"/>
                <a:gd name="T17" fmla="*/ 408 h 845"/>
                <a:gd name="T18" fmla="*/ 570 w 717"/>
                <a:gd name="T19" fmla="*/ 623 h 845"/>
                <a:gd name="T20" fmla="*/ 719 w 717"/>
                <a:gd name="T21" fmla="*/ 845 h 845"/>
                <a:gd name="T22" fmla="*/ 71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8 w 407"/>
                <a:gd name="T1" fmla="*/ 414 h 414"/>
                <a:gd name="T2" fmla="*/ 408 w 407"/>
                <a:gd name="T3" fmla="*/ 396 h 414"/>
                <a:gd name="T4" fmla="*/ 223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7 w 407"/>
                <a:gd name="T13" fmla="*/ 204 h 414"/>
                <a:gd name="T14" fmla="*/ 408 w 407"/>
                <a:gd name="T15" fmla="*/ 414 h 414"/>
                <a:gd name="T16" fmla="*/ 408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>
                <a:ea typeface="ＭＳ Ｐゴシック" charset="-128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8 w 586"/>
                <a:gd name="T1" fmla="*/ 0 h 599"/>
                <a:gd name="T2" fmla="*/ 570 w 586"/>
                <a:gd name="T3" fmla="*/ 0 h 599"/>
                <a:gd name="T4" fmla="*/ 408 w 586"/>
                <a:gd name="T5" fmla="*/ 132 h 599"/>
                <a:gd name="T6" fmla="*/ 258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8 w 586"/>
                <a:gd name="T17" fmla="*/ 282 h 599"/>
                <a:gd name="T18" fmla="*/ 414 w 586"/>
                <a:gd name="T19" fmla="*/ 138 h 599"/>
                <a:gd name="T20" fmla="*/ 588 w 586"/>
                <a:gd name="T21" fmla="*/ 0 h 599"/>
                <a:gd name="T22" fmla="*/ 58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70 w 269"/>
                <a:gd name="T1" fmla="*/ 0 h 252"/>
                <a:gd name="T2" fmla="*/ 252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70 w 269"/>
                <a:gd name="T15" fmla="*/ 0 h 252"/>
                <a:gd name="T16" fmla="*/ 270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defRPr>
            </a:lvl1pPr>
          </a:lstStyle>
          <a:p>
            <a:pPr>
              <a:defRPr/>
            </a:pPr>
            <a:fld id="{7576057F-7FF4-4AE4-8C4F-6BDFEBA5B7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2376487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600" dirty="0" smtClean="0"/>
              <a:t>オブジェクト指向プログラミング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（</a:t>
            </a:r>
            <a:r>
              <a:rPr lang="ja-JP" altLang="en-US" sz="3600" smtClean="0"/>
              <a:t>１３</a:t>
            </a:r>
            <a:r>
              <a:rPr lang="ja-JP" altLang="en-US" sz="3600" smtClean="0"/>
              <a:t>） インタフェース（０）</a:t>
            </a:r>
            <a:endParaRPr lang="ja-JP" altLang="en-US" sz="36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令和 元 年 ７ 月 １５日 （</a:t>
            </a:r>
            <a:r>
              <a:rPr lang="ja-JP" altLang="en-US" dirty="0" smtClean="0"/>
              <a:t>月）</a:t>
            </a:r>
          </a:p>
          <a:p>
            <a:pPr eaLnBrk="1" hangingPunct="1">
              <a:defRPr/>
            </a:pPr>
            <a:r>
              <a:rPr lang="ja-JP" altLang="en-US" dirty="0" smtClean="0"/>
              <a:t>情報・経営システム工学専攻　吉田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20975"/>
            <a:ext cx="8229600" cy="1139825"/>
          </a:xfrm>
          <a:noFill/>
        </p:spPr>
        <p:txBody>
          <a:bodyPr/>
          <a:lstStyle/>
          <a:p>
            <a:r>
              <a:rPr lang="ja-JP" altLang="en-US" sz="4000" dirty="0" smtClean="0">
                <a:effectLst/>
              </a:rPr>
              <a:t>復習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ソフトウェアの特徴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800225" y="1285875"/>
            <a:ext cx="5500688" cy="25717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rgbClr val="00FF00"/>
                </a:solidFill>
              </a:rPr>
              <a:t>通常の製品</a:t>
            </a:r>
            <a:r>
              <a:rPr lang="en-US" altLang="ja-JP" dirty="0" smtClean="0">
                <a:solidFill>
                  <a:srgbClr val="00FF00"/>
                </a:solidFill>
              </a:rPr>
              <a:t/>
            </a:r>
            <a:br>
              <a:rPr lang="en-US" altLang="ja-JP" dirty="0" smtClean="0">
                <a:solidFill>
                  <a:srgbClr val="00FF00"/>
                </a:solidFill>
              </a:rPr>
            </a:br>
            <a:r>
              <a:rPr lang="ja-JP" altLang="en-US" sz="2800" dirty="0" smtClean="0"/>
              <a:t>製品完成後の変更は困難。</a:t>
            </a:r>
            <a:r>
              <a:rPr lang="en-US" altLang="ja-JP" dirty="0" smtClean="0">
                <a:solidFill>
                  <a:srgbClr val="00FF00"/>
                </a:solidFill>
              </a:rPr>
              <a:t/>
            </a:r>
            <a:br>
              <a:rPr lang="en-US" altLang="ja-JP" dirty="0" smtClean="0">
                <a:solidFill>
                  <a:srgbClr val="00FF00"/>
                </a:solidFill>
              </a:rPr>
            </a:br>
            <a:endParaRPr lang="en-US" altLang="ja-JP" sz="1600" dirty="0" smtClean="0">
              <a:solidFill>
                <a:srgbClr val="00FF00"/>
              </a:solidFill>
            </a:endParaRPr>
          </a:p>
          <a:p>
            <a:pPr>
              <a:defRPr/>
            </a:pPr>
            <a:r>
              <a:rPr lang="ja-JP" altLang="en-US" dirty="0" smtClean="0">
                <a:solidFill>
                  <a:srgbClr val="00FF00"/>
                </a:solidFill>
              </a:rPr>
              <a:t>ソフトウェア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800" dirty="0" smtClean="0"/>
              <a:t>製品完成後でも変更が可能。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5888" y="4345285"/>
            <a:ext cx="6365875" cy="5238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</a:rPr>
              <a:t>完成後もソフトウェア製品は変化し続ける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0345" y="5776769"/>
            <a:ext cx="615264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</a:rPr>
              <a:t>ソフトウェアには柔軟性と拡張性が必要</a:t>
            </a:r>
          </a:p>
        </p:txBody>
      </p:sp>
      <p:sp>
        <p:nvSpPr>
          <p:cNvPr id="6" name="下矢印 5"/>
          <p:cNvSpPr/>
          <p:nvPr/>
        </p:nvSpPr>
        <p:spPr>
          <a:xfrm>
            <a:off x="4143375" y="5085184"/>
            <a:ext cx="857250" cy="428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625" y="277813"/>
            <a:ext cx="8590855" cy="1139825"/>
          </a:xfrm>
        </p:spPr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301625" y="1859781"/>
            <a:ext cx="3550295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113909" y="2150962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180079" y="1628800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2030185" y="2600460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66296" y="2924944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5220072" y="1859781"/>
            <a:ext cx="3550295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133335" y="2150962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199505" y="1628800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7049611" y="2600460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485722" y="2924944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2789906" y="4236045"/>
            <a:ext cx="3582294" cy="2073275"/>
          </a:xfrm>
          <a:prstGeom prst="roundRect">
            <a:avLst/>
          </a:prstGeom>
          <a:solidFill>
            <a:sysClr val="window" lastClr="FFFFFF"/>
          </a:solidFill>
          <a:ln w="28575">
            <a:solidFill>
              <a:sysClr val="windowText" lastClr="00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676010" y="4527226"/>
            <a:ext cx="1832553" cy="461665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管理情報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735883" y="4005064"/>
            <a:ext cx="1700213" cy="461962"/>
          </a:xfrm>
          <a:prstGeom prst="rect">
            <a:avLst/>
          </a:prstGeom>
          <a:solidFill>
            <a:srgbClr val="00FFFF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オブジェクト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4592286" y="4976724"/>
            <a:ext cx="0" cy="324484"/>
          </a:xfrm>
          <a:prstGeom prst="straightConnector1">
            <a:avLst/>
          </a:prstGeom>
          <a:noFill/>
          <a:ln w="44450" cap="flat" cmpd="sng" algn="ctr">
            <a:solidFill>
              <a:srgbClr val="FF0000"/>
            </a:solidFill>
            <a:prstDash val="solid"/>
            <a:tailEnd type="triangle" w="lg" len="lg"/>
          </a:ln>
          <a:effectLst/>
        </p:spPr>
      </p:cxn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28397" y="5301208"/>
            <a:ext cx="3127779" cy="830997"/>
          </a:xfrm>
          <a:prstGeom prst="rect">
            <a:avLst/>
          </a:prstGeom>
          <a:solidFill>
            <a:srgbClr val="0F6FC6"/>
          </a:solidFill>
          <a:ln w="9525">
            <a:solidFill>
              <a:srgbClr val="04617B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　（情報管理に必要な）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担当作業　</a:t>
            </a:r>
            <a:endParaRPr kumimoji="1" lang="ja-JP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581994" y="3356992"/>
            <a:ext cx="1903728" cy="0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1" name="直線矢印コネクタ 50"/>
          <p:cNvCxnSpPr/>
          <p:nvPr/>
        </p:nvCxnSpPr>
        <p:spPr>
          <a:xfrm flipH="1">
            <a:off x="2021132" y="5716708"/>
            <a:ext cx="998214" cy="10308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3" name="直線矢印コネクタ 52"/>
          <p:cNvCxnSpPr/>
          <p:nvPr/>
        </p:nvCxnSpPr>
        <p:spPr>
          <a:xfrm flipV="1">
            <a:off x="6165229" y="5742309"/>
            <a:ext cx="862369" cy="0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6" name="直線矢印コネクタ 55"/>
          <p:cNvCxnSpPr/>
          <p:nvPr/>
        </p:nvCxnSpPr>
        <p:spPr>
          <a:xfrm flipH="1">
            <a:off x="7045035" y="3755941"/>
            <a:ext cx="0" cy="2009984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57" name="直線矢印コネクタ 56"/>
          <p:cNvCxnSpPr/>
          <p:nvPr/>
        </p:nvCxnSpPr>
        <p:spPr>
          <a:xfrm flipH="1">
            <a:off x="2042667" y="3717032"/>
            <a:ext cx="0" cy="2009984"/>
          </a:xfrm>
          <a:prstGeom prst="straightConnector1">
            <a:avLst/>
          </a:prstGeom>
          <a:noFill/>
          <a:ln w="76200" cap="flat" cmpd="sng" algn="ctr">
            <a:solidFill>
              <a:srgbClr val="FF9900"/>
            </a:solidFill>
            <a:prstDash val="solid"/>
            <a:headEnd type="triangl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84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844824"/>
            <a:ext cx="54921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dirty="0"/>
              <a:t>部品</a:t>
            </a:r>
            <a:r>
              <a:rPr lang="ja-JP" altLang="en-US" dirty="0" smtClean="0"/>
              <a:t>を組み合わせて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ソフトウェアを構築する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7864" y="5301208"/>
            <a:ext cx="7996100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</a:rPr>
              <a:t>「部品の組み合わせ」を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変えて、ソフトウェアを変更できる。</a:t>
            </a:r>
            <a:endParaRPr lang="en-US" altLang="ja-JP" sz="2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ja-JP" altLang="en-US" sz="2400" dirty="0" smtClean="0">
                <a:solidFill>
                  <a:srgbClr val="FF0000"/>
                </a:solidFill>
              </a:rPr>
              <a:t>ただし</a:t>
            </a:r>
            <a:r>
              <a:rPr lang="ja-JP" altLang="en-US" sz="2400" dirty="0">
                <a:solidFill>
                  <a:srgbClr val="FF0000"/>
                </a:solidFill>
              </a:rPr>
              <a:t>そのためには</a:t>
            </a:r>
            <a:r>
              <a:rPr lang="ja-JP" altLang="en-US" sz="2400" dirty="0" smtClean="0">
                <a:solidFill>
                  <a:srgbClr val="FF0000"/>
                </a:solidFill>
              </a:rPr>
              <a:t>、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ja-JP" altLang="en-US" sz="2400" dirty="0" smtClean="0">
                <a:solidFill>
                  <a:srgbClr val="FF0000"/>
                </a:solidFill>
              </a:rPr>
              <a:t>「組み合わせ」の変更を考慮して、「</a:t>
            </a:r>
            <a:r>
              <a:rPr lang="ja-JP" altLang="en-US" sz="2400" dirty="0">
                <a:solidFill>
                  <a:srgbClr val="FF0000"/>
                </a:solidFill>
              </a:rPr>
              <a:t>部品</a:t>
            </a:r>
            <a:r>
              <a:rPr lang="ja-JP" altLang="en-US" sz="2400" dirty="0" smtClean="0">
                <a:solidFill>
                  <a:srgbClr val="FF0000"/>
                </a:solidFill>
              </a:rPr>
              <a:t>」を</a:t>
            </a:r>
            <a:r>
              <a:rPr lang="ja-JP" altLang="en-US" sz="2400" dirty="0">
                <a:solidFill>
                  <a:srgbClr val="FF0000"/>
                </a:solidFill>
              </a:rPr>
              <a:t>作る必要が</a:t>
            </a:r>
            <a:r>
              <a:rPr lang="ja-JP" altLang="en-US" sz="2400" dirty="0" smtClean="0">
                <a:solidFill>
                  <a:srgbClr val="FF0000"/>
                </a:solidFill>
              </a:rPr>
              <a:t>ある。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多態性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2875" y="4284663"/>
            <a:ext cx="4357688" cy="163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Dog extends Animal{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String cry(){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return “</a:t>
            </a: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わんわん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”;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 dirty="0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3438" y="4286250"/>
            <a:ext cx="4429125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Cat extends Animal{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String cry(){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return “</a:t>
            </a:r>
            <a:r>
              <a:rPr lang="ja-JP" altLang="en-US" sz="2000" b="1" dirty="0" err="1" smtClean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にゃんにゃん</a:t>
            </a:r>
            <a:r>
              <a:rPr lang="en-US" altLang="ja-JP" sz="2000" b="1" dirty="0" smtClean="0">
                <a:solidFill>
                  <a:srgbClr val="000000"/>
                </a:solidFill>
                <a:latin typeface="+mj-lt"/>
                <a:ea typeface="ＭＳ 明朝" pitchFamily="17" charset="-128"/>
              </a:rPr>
              <a:t>”;</a:t>
            </a:r>
            <a:endParaRPr lang="en-US" altLang="ja-JP" sz="2000" b="1" dirty="0">
              <a:solidFill>
                <a:srgbClr val="000000"/>
              </a:solidFill>
              <a:latin typeface="+mj-lt"/>
              <a:ea typeface="ＭＳ 明朝" pitchFamily="17" charset="-128"/>
            </a:endParaRPr>
          </a:p>
          <a:p>
            <a:pPr>
              <a:defRPr/>
            </a:pPr>
            <a:r>
              <a:rPr lang="ja-JP" altLang="en-US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 dirty="0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6063" y="1825625"/>
            <a:ext cx="3571875" cy="163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public class Animal 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public String  cry() {</a:t>
            </a:r>
          </a:p>
          <a:p>
            <a:pPr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　　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return </a:t>
            </a:r>
            <a:r>
              <a:rPr lang="en-US" altLang="ja-JP" sz="2000" b="1" dirty="0" smtClean="0">
                <a:solidFill>
                  <a:srgbClr val="FF0000"/>
                </a:solidFill>
                <a:latin typeface="+mj-lt"/>
                <a:ea typeface="ＭＳ 明朝" pitchFamily="17" charset="-128"/>
              </a:rPr>
              <a:t>“”;</a:t>
            </a:r>
            <a:endParaRPr lang="en-US" altLang="ja-JP" sz="2000" b="1" dirty="0">
              <a:solidFill>
                <a:srgbClr val="FF0000"/>
              </a:solidFill>
              <a:latin typeface="+mj-lt"/>
              <a:ea typeface="ＭＳ 明朝" pitchFamily="17" charset="-128"/>
            </a:endParaRPr>
          </a:p>
          <a:p>
            <a:pPr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　　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  <a:ea typeface="ＭＳ 明朝" pitchFamily="17" charset="-128"/>
              </a:rPr>
              <a:t>}</a:t>
            </a:r>
          </a:p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latin typeface="+mj-lt"/>
                <a:ea typeface="ＭＳ 明朝" pitchFamily="17" charset="-128"/>
              </a:rPr>
              <a:t>}  </a:t>
            </a:r>
            <a:endParaRPr lang="ja-JP" altLang="en-US" sz="2000" b="1" dirty="0">
              <a:solidFill>
                <a:srgbClr val="000000"/>
              </a:solidFill>
              <a:latin typeface="+mj-lt"/>
              <a:ea typeface="ＭＳ 明朝" pitchFamily="17" charset="-128"/>
            </a:endParaRPr>
          </a:p>
        </p:txBody>
      </p:sp>
      <p:sp>
        <p:nvSpPr>
          <p:cNvPr id="10" name="二等辺三角形 9"/>
          <p:cNvSpPr/>
          <p:nvPr/>
        </p:nvSpPr>
        <p:spPr>
          <a:xfrm rot="5400000">
            <a:off x="2393157" y="2848769"/>
            <a:ext cx="500062" cy="2857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1041400" y="3629026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684338" y="2998788"/>
            <a:ext cx="785812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二等辺三角形 12"/>
          <p:cNvSpPr/>
          <p:nvPr/>
        </p:nvSpPr>
        <p:spPr>
          <a:xfrm rot="16200000" flipH="1">
            <a:off x="6250781" y="2863057"/>
            <a:ext cx="500063" cy="2857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rot="16200000" flipH="1">
            <a:off x="6786562" y="3643313"/>
            <a:ext cx="1285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6643688" y="3013075"/>
            <a:ext cx="78581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800350" y="1455738"/>
            <a:ext cx="428625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親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57725" y="3913188"/>
            <a:ext cx="428625" cy="36988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子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7163" y="3914775"/>
            <a:ext cx="428625" cy="36988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子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17538" y="4643438"/>
            <a:ext cx="3382962" cy="100012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118100" y="4643438"/>
            <a:ext cx="3382963" cy="100012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94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継承の利用</a:t>
            </a:r>
            <a:endParaRPr lang="ja-JP" altLang="en-US" dirty="0"/>
          </a:p>
        </p:txBody>
      </p:sp>
      <p:sp>
        <p:nvSpPr>
          <p:cNvPr id="26627" name="テキスト ボックス 5"/>
          <p:cNvSpPr txBox="1">
            <a:spLocks noChangeArrowheads="1"/>
          </p:cNvSpPr>
          <p:nvPr/>
        </p:nvSpPr>
        <p:spPr bwMode="auto">
          <a:xfrm>
            <a:off x="1691680" y="4149080"/>
            <a:ext cx="1928733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実装が</a:t>
            </a: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容易。</a:t>
            </a:r>
            <a:endParaRPr lang="en-US" altLang="ja-JP" sz="24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25527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1691680" y="4799185"/>
            <a:ext cx="6918882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実行中に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、親と子の関係</a:t>
            </a: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を変更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することは</a:t>
            </a: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できない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。</a:t>
            </a:r>
            <a:endParaRPr lang="en-US" altLang="ja-JP" sz="24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1691680" y="5459782"/>
            <a:ext cx="5134739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実装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する処理の内容</a:t>
            </a: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が変化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しないこと</a:t>
            </a:r>
            <a:endParaRPr lang="en-US" altLang="ja-JP" sz="24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  <a:p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が明確な場合に適して</a:t>
            </a:r>
            <a:r>
              <a:rPr lang="ja-JP" altLang="en-US" sz="2400" dirty="0" smtClean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いる</a:t>
            </a:r>
            <a:r>
              <a:rPr lang="ja-JP" altLang="en-US" sz="2400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。</a:t>
            </a:r>
            <a:endParaRPr lang="en-US" altLang="ja-JP" sz="2400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23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委譲の利用</a:t>
            </a:r>
            <a:endParaRPr lang="ja-JP" altLang="en-US"/>
          </a:p>
        </p:txBody>
      </p:sp>
      <p:sp>
        <p:nvSpPr>
          <p:cNvPr id="27652" name="テキスト ボックス 4"/>
          <p:cNvSpPr txBox="1">
            <a:spLocks noChangeArrowheads="1"/>
          </p:cNvSpPr>
          <p:nvPr/>
        </p:nvSpPr>
        <p:spPr bwMode="auto">
          <a:xfrm>
            <a:off x="969963" y="4437112"/>
            <a:ext cx="7199312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継承に比べると実装は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複雑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。</a:t>
            </a:r>
            <a:endParaRPr lang="en-US" altLang="ja-JP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5201" y="1528631"/>
            <a:ext cx="1996089" cy="1008112"/>
          </a:xfrm>
          <a:prstGeom prst="roundRect">
            <a:avLst/>
          </a:prstGeom>
          <a:solidFill>
            <a:srgbClr val="FF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24" y="1286563"/>
            <a:ext cx="4733478" cy="307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983961" y="5721285"/>
            <a:ext cx="7199312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実装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する処理の内容が変化する可能性がある場合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に柔軟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に対応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できる。</a:t>
            </a:r>
            <a:endParaRPr lang="ja-JP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969963" y="5085184"/>
            <a:ext cx="7199312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実行中でも</a:t>
            </a:r>
            <a:r>
              <a:rPr lang="ja-JP" altLang="en-US" sz="2400">
                <a:solidFill>
                  <a:schemeClr val="accent4">
                    <a:lumMod val="10000"/>
                  </a:schemeClr>
                </a:solidFill>
              </a:rPr>
              <a:t>、委譲する相手（友達）を変更できる</a:t>
            </a:r>
            <a:r>
              <a:rPr lang="ja-JP" altLang="en-US" sz="2400" smtClean="0">
                <a:solidFill>
                  <a:schemeClr val="accent4">
                    <a:lumMod val="10000"/>
                  </a:schemeClr>
                </a:solidFill>
              </a:rPr>
              <a:t>。</a:t>
            </a:r>
            <a:endParaRPr lang="en-US" altLang="ja-JP" sz="240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継承と委譲の比較</a:t>
            </a:r>
            <a:endParaRPr lang="ja-JP" altLang="en-US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26755"/>
              </p:ext>
            </p:extLst>
          </p:nvPr>
        </p:nvGraphicFramePr>
        <p:xfrm>
          <a:off x="1393303" y="1772816"/>
          <a:ext cx="634704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継承</a:t>
                      </a:r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委譲</a:t>
                      </a:r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実装</a:t>
                      </a:r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容易</a:t>
                      </a:r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やや複雑</a:t>
                      </a:r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柔軟性</a:t>
                      </a:r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低い</a:t>
                      </a:r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3200" smtClean="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3200" smtClean="0">
                          <a:solidFill>
                            <a:schemeClr val="accent4">
                              <a:lumMod val="10000"/>
                            </a:schemeClr>
                          </a:solidFill>
                        </a:rPr>
                        <a:t>高い</a:t>
                      </a:r>
                      <a:endParaRPr kumimoji="1" lang="ja-JP" altLang="en-US" sz="3200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528270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5617</TotalTime>
  <Words>205</Words>
  <Application>Microsoft Office PowerPoint</Application>
  <PresentationFormat>画面に合わせる 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ＭＳ Ｐ明朝</vt:lpstr>
      <vt:lpstr>ＭＳ 明朝</vt:lpstr>
      <vt:lpstr>Arial</vt:lpstr>
      <vt:lpstr>Times New Roman</vt:lpstr>
      <vt:lpstr>Verdana</vt:lpstr>
      <vt:lpstr>Wingdings</vt:lpstr>
      <vt:lpstr>Globe</vt:lpstr>
      <vt:lpstr>オブジェクト指向プログラミング  （１３） インタフェース（０）</vt:lpstr>
      <vt:lpstr>復習</vt:lpstr>
      <vt:lpstr>ソフトウェアの特徴</vt:lpstr>
      <vt:lpstr>オブジェクト指向によるソフトウェア</vt:lpstr>
      <vt:lpstr>部品を組み合わせて ソフトウェアを構築する</vt:lpstr>
      <vt:lpstr>多態性</vt:lpstr>
      <vt:lpstr>継承の利用</vt:lpstr>
      <vt:lpstr>委譲の利用</vt:lpstr>
      <vt:lpstr>継承と委譲の比較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fyoshida</dc:creator>
  <cp:lastModifiedBy>administrator</cp:lastModifiedBy>
  <cp:revision>230</cp:revision>
  <dcterms:created xsi:type="dcterms:W3CDTF">1601-01-01T00:00:00Z</dcterms:created>
  <dcterms:modified xsi:type="dcterms:W3CDTF">2019-07-09T07:45:20Z</dcterms:modified>
</cp:coreProperties>
</file>