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8" r:id="rId2"/>
    <p:sldId id="264" r:id="rId3"/>
    <p:sldId id="268" r:id="rId4"/>
    <p:sldId id="262" r:id="rId5"/>
    <p:sldId id="269" r:id="rId6"/>
  </p:sldIdLst>
  <p:sldSz cx="10693400" cy="7561263"/>
  <p:notesSz cx="9939338" cy="6807200"/>
  <p:defaultTextStyle>
    <a:defPPr>
      <a:defRPr lang="ja-JP"/>
    </a:defPPr>
    <a:lvl1pPr marL="0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497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2993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490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5987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483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8980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476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1973" algn="l" defTabSz="104299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4660"/>
  </p:normalViewPr>
  <p:slideViewPr>
    <p:cSldViewPr>
      <p:cViewPr varScale="1">
        <p:scale>
          <a:sx n="105" d="100"/>
          <a:sy n="105" d="100"/>
        </p:scale>
        <p:origin x="662" y="82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30286" y="1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D6B1-3914-4532-B62E-6F9BA2A67A84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65808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30286" y="6465808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A1818-FB0C-44D3-B8F9-CDE57A633D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45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4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18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4671" y="302803"/>
            <a:ext cx="7039821" cy="64515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41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9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9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4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9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2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9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9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2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692534"/>
            <a:ext cx="4724776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97" indent="0">
              <a:buNone/>
              <a:defRPr sz="2300" b="1"/>
            </a:lvl2pPr>
            <a:lvl3pPr marL="1042993" indent="0">
              <a:buNone/>
              <a:defRPr sz="2100" b="1"/>
            </a:lvl3pPr>
            <a:lvl4pPr marL="1564490" indent="0">
              <a:buNone/>
              <a:defRPr sz="1800" b="1"/>
            </a:lvl4pPr>
            <a:lvl5pPr marL="2085987" indent="0">
              <a:buNone/>
              <a:defRPr sz="1800" b="1"/>
            </a:lvl5pPr>
            <a:lvl6pPr marL="2607483" indent="0">
              <a:buNone/>
              <a:defRPr sz="1800" b="1"/>
            </a:lvl6pPr>
            <a:lvl7pPr marL="3128980" indent="0">
              <a:buNone/>
              <a:defRPr sz="1800" b="1"/>
            </a:lvl7pPr>
            <a:lvl8pPr marL="3650476" indent="0">
              <a:buNone/>
              <a:defRPr sz="1800" b="1"/>
            </a:lvl8pPr>
            <a:lvl9pPr marL="4171973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6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099" y="1692534"/>
            <a:ext cx="4726632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97" indent="0">
              <a:buNone/>
              <a:defRPr sz="2300" b="1"/>
            </a:lvl2pPr>
            <a:lvl3pPr marL="1042993" indent="0">
              <a:buNone/>
              <a:defRPr sz="2100" b="1"/>
            </a:lvl3pPr>
            <a:lvl4pPr marL="1564490" indent="0">
              <a:buNone/>
              <a:defRPr sz="1800" b="1"/>
            </a:lvl4pPr>
            <a:lvl5pPr marL="2085987" indent="0">
              <a:buNone/>
              <a:defRPr sz="1800" b="1"/>
            </a:lvl5pPr>
            <a:lvl6pPr marL="2607483" indent="0">
              <a:buNone/>
              <a:defRPr sz="1800" b="1"/>
            </a:lvl6pPr>
            <a:lvl7pPr marL="3128980" indent="0">
              <a:buNone/>
              <a:defRPr sz="1800" b="1"/>
            </a:lvl7pPr>
            <a:lvl8pPr marL="3650476" indent="0">
              <a:buNone/>
              <a:defRPr sz="1800" b="1"/>
            </a:lvl8pPr>
            <a:lvl9pPr marL="4171973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17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30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90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0823" y="301051"/>
            <a:ext cx="5977907" cy="645332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497" indent="0">
              <a:buNone/>
              <a:defRPr sz="1400"/>
            </a:lvl2pPr>
            <a:lvl3pPr marL="1042993" indent="0">
              <a:buNone/>
              <a:defRPr sz="1100"/>
            </a:lvl3pPr>
            <a:lvl4pPr marL="1564490" indent="0">
              <a:buNone/>
              <a:defRPr sz="1000"/>
            </a:lvl4pPr>
            <a:lvl5pPr marL="2085987" indent="0">
              <a:buNone/>
              <a:defRPr sz="1000"/>
            </a:lvl5pPr>
            <a:lvl6pPr marL="2607483" indent="0">
              <a:buNone/>
              <a:defRPr sz="1000"/>
            </a:lvl6pPr>
            <a:lvl7pPr marL="3128980" indent="0">
              <a:buNone/>
              <a:defRPr sz="1000"/>
            </a:lvl7pPr>
            <a:lvl8pPr marL="3650476" indent="0">
              <a:buNone/>
              <a:defRPr sz="1000"/>
            </a:lvl8pPr>
            <a:lvl9pPr marL="4171973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7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981" y="5292885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497" indent="0">
              <a:buNone/>
              <a:defRPr sz="3200"/>
            </a:lvl2pPr>
            <a:lvl3pPr marL="1042993" indent="0">
              <a:buNone/>
              <a:defRPr sz="2700"/>
            </a:lvl3pPr>
            <a:lvl4pPr marL="1564490" indent="0">
              <a:buNone/>
              <a:defRPr sz="2300"/>
            </a:lvl4pPr>
            <a:lvl5pPr marL="2085987" indent="0">
              <a:buNone/>
              <a:defRPr sz="2300"/>
            </a:lvl5pPr>
            <a:lvl6pPr marL="2607483" indent="0">
              <a:buNone/>
              <a:defRPr sz="2300"/>
            </a:lvl6pPr>
            <a:lvl7pPr marL="3128980" indent="0">
              <a:buNone/>
              <a:defRPr sz="2300"/>
            </a:lvl7pPr>
            <a:lvl8pPr marL="3650476" indent="0">
              <a:buNone/>
              <a:defRPr sz="2300"/>
            </a:lvl8pPr>
            <a:lvl9pPr marL="4171973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497" indent="0">
              <a:buNone/>
              <a:defRPr sz="1400"/>
            </a:lvl2pPr>
            <a:lvl3pPr marL="1042993" indent="0">
              <a:buNone/>
              <a:defRPr sz="1100"/>
            </a:lvl3pPr>
            <a:lvl4pPr marL="1564490" indent="0">
              <a:buNone/>
              <a:defRPr sz="1000"/>
            </a:lvl4pPr>
            <a:lvl5pPr marL="2085987" indent="0">
              <a:buNone/>
              <a:defRPr sz="1000"/>
            </a:lvl5pPr>
            <a:lvl6pPr marL="2607483" indent="0">
              <a:buNone/>
              <a:defRPr sz="1000"/>
            </a:lvl6pPr>
            <a:lvl7pPr marL="3128980" indent="0">
              <a:buNone/>
              <a:defRPr sz="1000"/>
            </a:lvl7pPr>
            <a:lvl8pPr marL="3650476" indent="0">
              <a:buNone/>
              <a:defRPr sz="1000"/>
            </a:lvl8pPr>
            <a:lvl9pPr marL="4171973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3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299" tIns="52150" rIns="104299" bIns="521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104299" tIns="52150" rIns="104299" bIns="521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4671" y="7008172"/>
            <a:ext cx="2495126" cy="402567"/>
          </a:xfrm>
          <a:prstGeom prst="rect">
            <a:avLst/>
          </a:prstGeom>
        </p:spPr>
        <p:txBody>
          <a:bodyPr vert="horz" lIns="104299" tIns="52150" rIns="104299" bIns="5215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4874-1CD8-4E52-B007-1E594B43C7D2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4" cy="402567"/>
          </a:xfrm>
          <a:prstGeom prst="rect">
            <a:avLst/>
          </a:prstGeom>
        </p:spPr>
        <p:txBody>
          <a:bodyPr vert="horz" lIns="104299" tIns="52150" rIns="104299" bIns="5215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63604" y="7008172"/>
            <a:ext cx="2495126" cy="402567"/>
          </a:xfrm>
          <a:prstGeom prst="rect">
            <a:avLst/>
          </a:prstGeom>
        </p:spPr>
        <p:txBody>
          <a:bodyPr vert="horz" lIns="104299" tIns="52150" rIns="104299" bIns="5215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BC6B-EB32-4FB1-943E-A9C516F1B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2993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22" indent="-391122" algn="l" defTabSz="1042993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32" indent="-325935" algn="l" defTabSz="1042993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742" indent="-260748" algn="l" defTabSz="1042993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238" indent="-260748" algn="l" defTabSz="1042993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735" indent="-260748" algn="l" defTabSz="1042993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32" indent="-260748" algn="l" defTabSz="1042993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728" indent="-260748" algn="l" defTabSz="1042993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225" indent="-260748" algn="l" defTabSz="1042993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721" indent="-260748" algn="l" defTabSz="1042993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97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93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90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87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83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980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476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73" algn="l" defTabSz="104299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6215"/>
            <a:ext cx="9624060" cy="126021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オブジェクト指向プログラミング　期末試験</a:t>
            </a:r>
            <a:endParaRPr lang="ja-JP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70143" y="972319"/>
            <a:ext cx="8171869" cy="54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ClrTx/>
            </a:pPr>
            <a:r>
              <a:rPr lang="ja-JP" altLang="en-US" sz="1800" kern="1400" dirty="0">
                <a:solidFill>
                  <a:srgbClr val="FF0000"/>
                </a:solidFill>
                <a:effectLst/>
              </a:rPr>
              <a:t>試験</a:t>
            </a:r>
            <a:r>
              <a:rPr lang="ja-JP" altLang="en-US" sz="1800" kern="1400" dirty="0" smtClean="0">
                <a:solidFill>
                  <a:srgbClr val="FF0000"/>
                </a:solidFill>
                <a:effectLst/>
              </a:rPr>
              <a:t>時間</a:t>
            </a:r>
            <a:r>
              <a:rPr lang="ja-JP" altLang="en-US" sz="1800" kern="1400" smtClean="0">
                <a:solidFill>
                  <a:srgbClr val="FF0000"/>
                </a:solidFill>
                <a:effectLst/>
              </a:rPr>
              <a:t>　</a:t>
            </a:r>
            <a:r>
              <a:rPr lang="ja-JP" altLang="en-US" sz="1800" kern="1400" smtClean="0">
                <a:solidFill>
                  <a:srgbClr val="FF0000"/>
                </a:solidFill>
                <a:effectLst/>
              </a:rPr>
              <a:t>６０分（もしかしたら７０分）</a:t>
            </a:r>
            <a:endParaRPr lang="en-US" altLang="ja-JP" sz="1800" kern="1400" dirty="0" smtClean="0">
              <a:solidFill>
                <a:srgbClr val="FF0000"/>
              </a:solidFill>
              <a:effectLst/>
            </a:endParaRPr>
          </a:p>
          <a:p>
            <a:pPr marL="0" indent="0">
              <a:buClrTx/>
              <a:buNone/>
            </a:pPr>
            <a:endParaRPr lang="en-US" altLang="ja-JP" sz="1800" kern="1400" dirty="0" smtClean="0">
              <a:effectLst/>
            </a:endParaRPr>
          </a:p>
          <a:p>
            <a:pPr>
              <a:buClrTx/>
            </a:pPr>
            <a:r>
              <a:rPr lang="ja-JP" altLang="en-US" sz="1800" kern="1400" dirty="0" smtClean="0">
                <a:effectLst/>
              </a:rPr>
              <a:t>配布するもの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・注意事項</a:t>
            </a:r>
            <a:r>
              <a:rPr lang="ja-JP" altLang="en-US" sz="1800" kern="1400" smtClean="0">
                <a:effectLst/>
              </a:rPr>
              <a:t>　　１部</a:t>
            </a:r>
            <a:r>
              <a:rPr lang="ja-JP" altLang="en-US" sz="1800" kern="1400" dirty="0" smtClean="0">
                <a:effectLst/>
              </a:rPr>
              <a:t>（この書類です。持ち帰ってかまいません）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・問題冊子</a:t>
            </a:r>
            <a:r>
              <a:rPr lang="ja-JP" altLang="en-US" sz="1800" kern="1400" smtClean="0">
                <a:effectLst/>
              </a:rPr>
              <a:t>　　１部（回収します）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・解答用紙</a:t>
            </a:r>
            <a:r>
              <a:rPr lang="ja-JP" altLang="en-US" sz="1800" kern="1400" smtClean="0">
                <a:effectLst/>
              </a:rPr>
              <a:t>　　２枚</a:t>
            </a:r>
            <a:r>
              <a:rPr lang="ja-JP" altLang="en-US" sz="1800" kern="1400" dirty="0" smtClean="0">
                <a:effectLst/>
              </a:rPr>
              <a:t>（回収</a:t>
            </a:r>
            <a:r>
              <a:rPr lang="ja-JP" altLang="en-US" sz="1800" kern="1400" smtClean="0">
                <a:effectLst/>
              </a:rPr>
              <a:t>します）</a:t>
            </a:r>
            <a:r>
              <a:rPr lang="en-US" altLang="ja-JP" sz="1800" kern="1400">
                <a:effectLst/>
              </a:rPr>
              <a:t/>
            </a:r>
            <a:br>
              <a:rPr lang="en-US" altLang="ja-JP" sz="1800" kern="1400">
                <a:effectLst/>
              </a:rPr>
            </a:br>
            <a:r>
              <a:rPr lang="ja-JP" altLang="en-US" sz="1800" kern="1400" smtClean="0">
                <a:effectLst/>
              </a:rPr>
              <a:t>・ヒントカード　１枚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endParaRPr lang="en-US" altLang="ja-JP" sz="1800" kern="1400" dirty="0" smtClean="0">
              <a:effectLst/>
            </a:endParaRPr>
          </a:p>
          <a:p>
            <a:pPr>
              <a:buClrTx/>
            </a:pPr>
            <a:r>
              <a:rPr lang="ja-JP" altLang="en-US" sz="1800" kern="1400" dirty="0" smtClean="0">
                <a:effectLst/>
              </a:rPr>
              <a:t>試験</a:t>
            </a:r>
            <a:r>
              <a:rPr lang="ja-JP" altLang="en-US" sz="1800" kern="1400" dirty="0">
                <a:effectLst/>
              </a:rPr>
              <a:t>の</a:t>
            </a:r>
            <a:r>
              <a:rPr lang="ja-JP" altLang="en-US" sz="1800" kern="1400" dirty="0" smtClean="0">
                <a:effectLst/>
              </a:rPr>
              <a:t>流れ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①</a:t>
            </a:r>
            <a:r>
              <a:rPr lang="ja-JP" altLang="en-US" sz="1800" kern="1400" dirty="0" smtClean="0">
                <a:solidFill>
                  <a:srgbClr val="0000FF"/>
                </a:solidFill>
                <a:effectLst/>
              </a:rPr>
              <a:t>注意事項、</a:t>
            </a:r>
            <a:r>
              <a:rPr lang="ja-JP" altLang="en-US" sz="1800" kern="1400" smtClean="0">
                <a:solidFill>
                  <a:srgbClr val="0000FF"/>
                </a:solidFill>
                <a:effectLst/>
              </a:rPr>
              <a:t>解答用紙、ヒントカードの</a:t>
            </a:r>
            <a:r>
              <a:rPr lang="ja-JP" altLang="en-US" sz="1800" kern="1400" dirty="0" smtClean="0">
                <a:solidFill>
                  <a:srgbClr val="0000FF"/>
                </a:solidFill>
                <a:effectLst/>
              </a:rPr>
              <a:t>配布</a:t>
            </a:r>
            <a:r>
              <a:rPr lang="en-US" altLang="ja-JP" sz="1800" kern="1400" dirty="0">
                <a:effectLst/>
              </a:rPr>
              <a:t/>
            </a:r>
            <a:br>
              <a:rPr lang="en-US" altLang="ja-JP" sz="1800" kern="1400" dirty="0">
                <a:effectLst/>
              </a:rPr>
            </a:br>
            <a:r>
              <a:rPr lang="ja-JP" altLang="en-US" sz="1800" kern="1400" dirty="0" smtClean="0">
                <a:effectLst/>
              </a:rPr>
              <a:t>②注意事項等の説明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③</a:t>
            </a:r>
            <a:r>
              <a:rPr lang="ja-JP" altLang="en-US" sz="1800" kern="1400" dirty="0" smtClean="0">
                <a:solidFill>
                  <a:srgbClr val="0000FF"/>
                </a:solidFill>
                <a:effectLst/>
              </a:rPr>
              <a:t>問題冊子の配布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　 </a:t>
            </a:r>
            <a:r>
              <a:rPr lang="ja-JP" altLang="en-US" sz="1800" kern="1400" dirty="0" smtClean="0">
                <a:solidFill>
                  <a:srgbClr val="FF0000"/>
                </a:solidFill>
                <a:effectLst/>
              </a:rPr>
              <a:t>（解答開始の合図があるまで問題冊子を開いてはいけません）</a:t>
            </a:r>
            <a:r>
              <a:rPr lang="en-US" altLang="ja-JP" sz="1800" kern="1400" dirty="0">
                <a:solidFill>
                  <a:srgbClr val="FF0000"/>
                </a:solidFill>
                <a:effectLst/>
              </a:rPr>
              <a:t/>
            </a:r>
            <a:br>
              <a:rPr lang="en-US" altLang="ja-JP" sz="1800" kern="1400" dirty="0">
                <a:solidFill>
                  <a:srgbClr val="FF0000"/>
                </a:solidFill>
                <a:effectLst/>
              </a:rPr>
            </a:br>
            <a:r>
              <a:rPr lang="ja-JP" altLang="en-US" sz="1800" kern="1400" dirty="0" smtClean="0">
                <a:effectLst/>
              </a:rPr>
              <a:t>④（はじめの合図で）解答開始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⑤（おわりの合図で）解答終了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r>
              <a:rPr lang="ja-JP" altLang="en-US" sz="1800" kern="1400" dirty="0" smtClean="0">
                <a:effectLst/>
              </a:rPr>
              <a:t>⑥</a:t>
            </a:r>
            <a:r>
              <a:rPr lang="ja-JP" altLang="en-US" sz="1800" kern="1400" dirty="0" smtClean="0">
                <a:solidFill>
                  <a:srgbClr val="0000FF"/>
                </a:solidFill>
                <a:effectLst/>
              </a:rPr>
              <a:t>解答用紙の回収</a:t>
            </a:r>
            <a:r>
              <a:rPr lang="en-US" altLang="ja-JP" sz="1800" kern="1400" dirty="0" smtClean="0">
                <a:solidFill>
                  <a:srgbClr val="0000FF"/>
                </a:solidFill>
                <a:effectLst/>
              </a:rPr>
              <a:t/>
            </a:r>
            <a:br>
              <a:rPr lang="en-US" altLang="ja-JP" sz="1800" kern="1400" dirty="0" smtClean="0">
                <a:solidFill>
                  <a:srgbClr val="0000FF"/>
                </a:solidFill>
                <a:effectLst/>
              </a:rPr>
            </a:br>
            <a:r>
              <a:rPr lang="ja-JP" altLang="en-US" sz="1800" kern="1400" dirty="0" smtClean="0">
                <a:effectLst/>
              </a:rPr>
              <a:t>⑦</a:t>
            </a:r>
            <a:r>
              <a:rPr lang="ja-JP" altLang="en-US" sz="1800" kern="1400" dirty="0" smtClean="0">
                <a:solidFill>
                  <a:srgbClr val="FF0000"/>
                </a:solidFill>
                <a:effectLst/>
              </a:rPr>
              <a:t>解答用紙の枚数を確認後、</a:t>
            </a:r>
            <a:r>
              <a:rPr lang="ja-JP" altLang="en-US" sz="1800" kern="1400" dirty="0" smtClean="0">
                <a:effectLst/>
              </a:rPr>
              <a:t>解散</a:t>
            </a:r>
            <a:r>
              <a:rPr lang="en-US" altLang="ja-JP" sz="1800" kern="1400" dirty="0" smtClean="0">
                <a:effectLst/>
              </a:rPr>
              <a:t/>
            </a:r>
            <a:br>
              <a:rPr lang="en-US" altLang="ja-JP" sz="1800" kern="1400" dirty="0" smtClean="0">
                <a:effectLst/>
              </a:rPr>
            </a:br>
            <a:endParaRPr lang="en-US" altLang="ja-JP" sz="1800" kern="1400" dirty="0">
              <a:effectLst/>
            </a:endParaRPr>
          </a:p>
          <a:p>
            <a:pPr>
              <a:buClrTx/>
            </a:pPr>
            <a:r>
              <a:rPr lang="ja-JP" altLang="en-US" sz="1800" kern="1400" dirty="0" smtClean="0">
                <a:effectLst/>
              </a:rPr>
              <a:t>終了</a:t>
            </a:r>
            <a:r>
              <a:rPr lang="ja-JP" altLang="en-US" sz="1800" kern="1400" dirty="0">
                <a:effectLst/>
              </a:rPr>
              <a:t>時刻よりも前に解答が終了した人は、</a:t>
            </a:r>
            <a:br>
              <a:rPr lang="ja-JP" altLang="en-US" sz="1800" kern="1400" dirty="0">
                <a:effectLst/>
              </a:rPr>
            </a:br>
            <a:r>
              <a:rPr lang="ja-JP" altLang="en-US" sz="1800" kern="1400" dirty="0">
                <a:effectLst/>
              </a:rPr>
              <a:t>問題冊子と解答用紙を提出して、退出することができます。</a:t>
            </a:r>
            <a:br>
              <a:rPr lang="ja-JP" altLang="en-US" sz="1800" kern="1400" dirty="0">
                <a:effectLst/>
              </a:rPr>
            </a:br>
            <a:r>
              <a:rPr lang="ja-JP" altLang="en-US" sz="1800" kern="1400" dirty="0">
                <a:effectLst/>
              </a:rPr>
              <a:t>一度退出したら、終了時刻まで再入場はできません。</a:t>
            </a:r>
          </a:p>
          <a:p>
            <a:pPr>
              <a:buClrTx/>
            </a:pPr>
            <a:endParaRPr lang="en-US" altLang="ja-JP" sz="1800" kern="1400" dirty="0" smtClean="0">
              <a:effectLst/>
            </a:endParaRPr>
          </a:p>
          <a:p>
            <a:pPr>
              <a:buClrTx/>
            </a:pPr>
            <a:endParaRPr lang="en-US" altLang="ja-JP" sz="1800" kern="1400" dirty="0" smtClean="0">
              <a:effectLst/>
            </a:endParaRPr>
          </a:p>
          <a:p>
            <a:pPr>
              <a:buClrTx/>
            </a:pPr>
            <a:endParaRPr lang="en-US" altLang="ja-JP" sz="1800" kern="1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298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78820" y="1305570"/>
            <a:ext cx="4608512" cy="4679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6215"/>
            <a:ext cx="9624060" cy="126021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注意事項</a:t>
            </a:r>
            <a:endParaRPr lang="ja-JP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36237" y="1332359"/>
            <a:ext cx="8802951" cy="54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ja-JP" altLang="en-US" sz="2400" kern="1400" dirty="0" smtClean="0">
                <a:solidFill>
                  <a:srgbClr val="FF0000"/>
                </a:solidFill>
                <a:effectLst/>
              </a:rPr>
              <a:t>不正行為は、絶対に行わないこと。</a:t>
            </a:r>
            <a:endParaRPr lang="en-US" altLang="ja-JP" sz="2400" kern="1400" dirty="0" smtClean="0">
              <a:solidFill>
                <a:srgbClr val="FF0000"/>
              </a:solidFill>
              <a:effectLst/>
            </a:endParaRPr>
          </a:p>
          <a:p>
            <a:endParaRPr lang="en-US" altLang="ja-JP" sz="2400" kern="1400" dirty="0" smtClean="0">
              <a:effectLst/>
            </a:endParaRPr>
          </a:p>
          <a:p>
            <a:r>
              <a:rPr lang="ja-JP" altLang="en-US" sz="2400" kern="1400" dirty="0" smtClean="0">
                <a:effectLst/>
              </a:rPr>
              <a:t>教科書等の資料の持ち込みは禁止です。</a:t>
            </a:r>
            <a:endParaRPr lang="en-US" altLang="ja-JP" sz="2400" kern="1400" dirty="0" smtClean="0">
              <a:effectLst/>
            </a:endParaRPr>
          </a:p>
          <a:p>
            <a:endParaRPr lang="en-US" altLang="ja-JP" sz="2400" kern="1400" dirty="0" smtClean="0">
              <a:effectLst/>
            </a:endParaRPr>
          </a:p>
          <a:p>
            <a:r>
              <a:rPr lang="en-US" altLang="ja-JP" sz="2400" kern="1400" dirty="0" smtClean="0">
                <a:effectLst/>
              </a:rPr>
              <a:t>PC</a:t>
            </a:r>
            <a:r>
              <a:rPr lang="ja-JP" altLang="en-US" sz="2400" kern="1400" dirty="0" smtClean="0">
                <a:effectLst/>
              </a:rPr>
              <a:t>・携帯</a:t>
            </a:r>
            <a:r>
              <a:rPr lang="ja-JP" altLang="en-US" sz="2400" kern="1400" dirty="0">
                <a:effectLst/>
              </a:rPr>
              <a:t>等</a:t>
            </a:r>
            <a:r>
              <a:rPr lang="ja-JP" altLang="en-US" sz="2400" kern="1400" dirty="0" smtClean="0">
                <a:effectLst/>
              </a:rPr>
              <a:t>の電子機器は、必ず、電源</a:t>
            </a:r>
            <a:r>
              <a:rPr lang="ja-JP" altLang="en-US" sz="2400" kern="1400" dirty="0">
                <a:effectLst/>
              </a:rPr>
              <a:t>は</a:t>
            </a:r>
            <a:r>
              <a:rPr lang="ja-JP" altLang="en-US" sz="2400" kern="1400" dirty="0" smtClean="0">
                <a:effectLst/>
              </a:rPr>
              <a:t>切ってください。</a:t>
            </a:r>
            <a:r>
              <a:rPr lang="en-US" altLang="ja-JP" sz="2400" kern="1400" dirty="0" smtClean="0">
                <a:effectLst/>
              </a:rPr>
              <a:t/>
            </a:r>
            <a:br>
              <a:rPr lang="en-US" altLang="ja-JP" sz="2400" kern="1400" dirty="0" smtClean="0">
                <a:effectLst/>
              </a:rPr>
            </a:br>
            <a:r>
              <a:rPr lang="ja-JP" altLang="en-US" sz="2400" kern="1400" dirty="0" smtClean="0">
                <a:effectLst/>
              </a:rPr>
              <a:t>電源</a:t>
            </a:r>
            <a:r>
              <a:rPr lang="ja-JP" altLang="en-US" sz="2400" kern="1400" dirty="0">
                <a:effectLst/>
              </a:rPr>
              <a:t>が入っている</a:t>
            </a:r>
            <a:r>
              <a:rPr lang="en-US" altLang="ja-JP" sz="2400" kern="1400" dirty="0" smtClean="0">
                <a:effectLst/>
              </a:rPr>
              <a:t>PC</a:t>
            </a:r>
            <a:r>
              <a:rPr lang="ja-JP" altLang="en-US" sz="2400" kern="1400" dirty="0" smtClean="0">
                <a:effectLst/>
              </a:rPr>
              <a:t>・携帯等の電子機器を</a:t>
            </a:r>
            <a:r>
              <a:rPr lang="ja-JP" altLang="en-US" sz="2400" kern="1400" dirty="0">
                <a:effectLst/>
              </a:rPr>
              <a:t>発見した場合は</a:t>
            </a:r>
            <a:r>
              <a:rPr lang="ja-JP" altLang="en-US" sz="2400" kern="1400" dirty="0" smtClean="0">
                <a:effectLst/>
              </a:rPr>
              <a:t>、</a:t>
            </a:r>
            <a:r>
              <a:rPr lang="en-US" altLang="ja-JP" sz="2400" kern="1400" dirty="0" smtClean="0">
                <a:effectLst/>
              </a:rPr>
              <a:t/>
            </a:r>
            <a:br>
              <a:rPr lang="en-US" altLang="ja-JP" sz="2400" kern="1400" dirty="0" smtClean="0">
                <a:effectLst/>
              </a:rPr>
            </a:br>
            <a:r>
              <a:rPr lang="ja-JP" altLang="en-US" sz="2400" kern="1400" dirty="0" smtClean="0">
                <a:effectLst/>
              </a:rPr>
              <a:t>不正</a:t>
            </a:r>
            <a:r>
              <a:rPr lang="ja-JP" altLang="en-US" sz="2400" kern="1400" dirty="0">
                <a:effectLst/>
              </a:rPr>
              <a:t>行為となることが</a:t>
            </a:r>
            <a:r>
              <a:rPr lang="ja-JP" altLang="en-US" sz="2400" kern="1400">
                <a:effectLst/>
              </a:rPr>
              <a:t>あります</a:t>
            </a:r>
            <a:r>
              <a:rPr lang="ja-JP" altLang="en-US" sz="2400" kern="1400" smtClean="0">
                <a:effectLst/>
              </a:rPr>
              <a:t>。</a:t>
            </a:r>
            <a:r>
              <a:rPr lang="en-US" altLang="ja-JP" sz="2400" kern="1400">
                <a:effectLst/>
              </a:rPr>
              <a:t/>
            </a:r>
            <a:br>
              <a:rPr lang="en-US" altLang="ja-JP" sz="2400" kern="1400">
                <a:effectLst/>
              </a:rPr>
            </a:br>
            <a:r>
              <a:rPr lang="ja-JP" altLang="en-US" sz="2400" kern="1400" smtClean="0">
                <a:effectLst/>
              </a:rPr>
              <a:t>ただし、エリアス君、ロベルト君は</a:t>
            </a:r>
            <a:r>
              <a:rPr lang="en-US" altLang="ja-JP" sz="2400" kern="1400">
                <a:effectLst/>
              </a:rPr>
              <a:t/>
            </a:r>
            <a:br>
              <a:rPr lang="en-US" altLang="ja-JP" sz="2400" kern="1400">
                <a:effectLst/>
              </a:rPr>
            </a:br>
            <a:r>
              <a:rPr lang="ja-JP" altLang="en-US" sz="2400" kern="1400" smtClean="0">
                <a:effectLst/>
              </a:rPr>
              <a:t>翻訳機の翻訳機能のみ使用してかまいません。</a:t>
            </a:r>
            <a:endParaRPr lang="en-US" altLang="ja-JP" sz="2400" kern="1400" dirty="0">
              <a:effectLst/>
            </a:endParaRPr>
          </a:p>
          <a:p>
            <a:endParaRPr lang="en-US" altLang="ja-JP" sz="2400" kern="1400" dirty="0">
              <a:effectLst/>
            </a:endParaRPr>
          </a:p>
          <a:p>
            <a:r>
              <a:rPr lang="ja-JP" altLang="en-US" sz="2400" kern="1400" dirty="0">
                <a:solidFill>
                  <a:srgbClr val="FF0000"/>
                </a:solidFill>
                <a:effectLst/>
              </a:rPr>
              <a:t>解答用紙に、必ず、氏名と学籍番号を記入してください。</a:t>
            </a:r>
            <a:br>
              <a:rPr lang="ja-JP" altLang="en-US" sz="2400" kern="1400" dirty="0">
                <a:solidFill>
                  <a:srgbClr val="FF0000"/>
                </a:solidFill>
                <a:effectLst/>
              </a:rPr>
            </a:br>
            <a:endParaRPr lang="en-US" altLang="ja-JP" sz="2400" kern="1400" dirty="0" smtClean="0">
              <a:solidFill>
                <a:srgbClr val="FF0000"/>
              </a:solidFill>
              <a:effectLst/>
            </a:endParaRPr>
          </a:p>
          <a:p>
            <a:r>
              <a:rPr lang="ja-JP" altLang="en-US" sz="2400" kern="1400" dirty="0" smtClean="0">
                <a:effectLst/>
              </a:rPr>
              <a:t>解答</a:t>
            </a:r>
            <a:r>
              <a:rPr lang="ja-JP" altLang="en-US" sz="2400" kern="1400" dirty="0">
                <a:effectLst/>
              </a:rPr>
              <a:t>用紙は</a:t>
            </a:r>
            <a:r>
              <a:rPr lang="ja-JP" altLang="en-US" sz="2400" kern="1400" dirty="0" smtClean="0">
                <a:effectLst/>
              </a:rPr>
              <a:t>、回収後は一切修正できません。</a:t>
            </a:r>
            <a:r>
              <a:rPr lang="en-US" altLang="ja-JP" sz="2400" kern="1400" dirty="0" smtClean="0">
                <a:effectLst/>
              </a:rPr>
              <a:t/>
            </a:r>
            <a:br>
              <a:rPr lang="en-US" altLang="ja-JP" sz="2400" kern="1400" dirty="0" smtClean="0">
                <a:effectLst/>
              </a:rPr>
            </a:br>
            <a:endParaRPr lang="en-US" altLang="ja-JP" sz="2400" kern="1400" dirty="0" smtClean="0">
              <a:effectLst/>
            </a:endParaRPr>
          </a:p>
          <a:p>
            <a:pPr marL="0" indent="0">
              <a:buNone/>
            </a:pPr>
            <a:endParaRPr lang="ja-JP" altLang="en-US" sz="2400" kern="1400" dirty="0">
              <a:effectLst/>
            </a:endParaRPr>
          </a:p>
          <a:p>
            <a:endParaRPr lang="en-US" altLang="ja-JP" sz="2400" kern="1400" dirty="0" smtClean="0">
              <a:effectLst/>
            </a:endParaRPr>
          </a:p>
          <a:p>
            <a:pPr marL="0" indent="0">
              <a:buNone/>
            </a:pPr>
            <a:endParaRPr lang="en-US" altLang="ja-JP" sz="2400" kern="1400" dirty="0">
              <a:effectLst/>
            </a:endParaRPr>
          </a:p>
          <a:p>
            <a:pPr eaLnBrk="1" hangingPunct="1"/>
            <a:endParaRPr lang="ja-JP" altLang="en-US" sz="24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51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6215"/>
            <a:ext cx="9624060" cy="126021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クロスワードパズル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注意事項</a:t>
            </a:r>
            <a:endParaRPr lang="ja-JP" altLang="en-US" sz="32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28340"/>
              </p:ext>
            </p:extLst>
          </p:nvPr>
        </p:nvGraphicFramePr>
        <p:xfrm>
          <a:off x="162124" y="1188343"/>
          <a:ext cx="10297144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カタカナ・クロスワードパズル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アルファベット・クロスワードパズル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記入方法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・記入する解答用紙の種類・場所を確認し、正しいマスに記入すること。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1042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・マスからはみ出さないように記入すること。</a:t>
                      </a:r>
                    </a:p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・読みやすいように、なるべくていねいに記入すること。</a:t>
                      </a:r>
                      <a:endParaRPr kumimoji="1" lang="en-US" altLang="ja-JP" sz="16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・紛らわしい文字は、注意して記入してください。</a:t>
                      </a:r>
                      <a:endParaRPr kumimoji="1" lang="ja-JP" altLang="en-US" sz="16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1896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記入できる文字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各マスには、以下を１文字だけ記入すること。</a:t>
                      </a:r>
                    </a:p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　・カタカナ</a:t>
                      </a:r>
                    </a:p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　・ひらがな</a:t>
                      </a:r>
                    </a:p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　・句点（、 ）</a:t>
                      </a:r>
                    </a:p>
                    <a:p>
                      <a:pPr marL="0" marR="0" indent="0" algn="l" defTabSz="1042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　・横棒（－） </a:t>
                      </a:r>
                      <a:r>
                        <a:rPr kumimoji="1" lang="en-US" altLang="ja-JP" sz="1600" dirty="0" smtClean="0">
                          <a:latin typeface="+mj-ea"/>
                          <a:ea typeface="+mj-ea"/>
                        </a:rPr>
                        <a:t>or  </a:t>
                      </a:r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縦棒（｜）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hangingPunct="1">
                        <a:buNone/>
                      </a:pP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各マスには、以下を１文字だけ記入すること。</a:t>
                      </a:r>
                      <a:endParaRPr lang="en-US" altLang="ja-JP" sz="16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eaLnBrk="1" hangingPunct="1">
                        <a:buNone/>
                      </a:pP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　・英字（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A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～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Z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）</a:t>
                      </a:r>
                      <a:endParaRPr lang="en-US" altLang="ja-JP" sz="16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eaLnBrk="1" hangingPunct="1">
                        <a:buNone/>
                      </a:pP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　・数字（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～９）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</a:br>
                      <a:endParaRPr lang="en-US" altLang="ja-JP" sz="16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特別な文字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hangingPunct="1">
                        <a:buNone/>
                      </a:pP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・小さい文字（ょ、っ、等）は、１文字とします。</a:t>
                      </a:r>
                      <a:endParaRPr lang="en-US" altLang="ja-JP" sz="16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eaLnBrk="1" hangingPunct="1">
                        <a:buNone/>
                      </a:pPr>
                      <a:r>
                        <a:rPr lang="ja-JP" altLang="en-US" sz="16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・濁音（だ、等）、半濁音（ぱ、等）は、１文字とします。</a:t>
                      </a:r>
                      <a:endParaRPr kumimoji="1" lang="ja-JP" altLang="en-US" sz="1600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紛らわしい文字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例：シとツ、ヌとス、ぬとめ、等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例：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I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と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J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と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L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と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ja-JP" altLang="en-US" sz="1600" dirty="0" err="1" smtClean="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B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と８、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とＯとＤ、ＵとＶ、等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文字の混在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42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カタカナとひらがなが混在しても構いません。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42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大文字と小文字が混在しても構いません。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文字の区別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・カタカタとひらがなは、区別しません。</a:t>
                      </a:r>
                      <a:endParaRPr kumimoji="1" lang="en-US" altLang="ja-JP" sz="160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160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大きい文字と小さい文字は、区別しません。</a:t>
                      </a:r>
                      <a:endParaRPr kumimoji="1" lang="en-US" altLang="ja-JP" sz="1600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1042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・横棒（－）と縦棒（｜）は、区別しません。</a:t>
                      </a:r>
                      <a:endParaRPr lang="en-US" altLang="ja-JP" sz="1600" dirty="0" smtClean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・大文字と小文字は、区別しません。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771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</a:rPr>
                        <a:t>その他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eaLnBrk="1" hangingPunct="1">
                        <a:buNone/>
                      </a:pP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問題用紙に印刷された文字を記入する</a:t>
                      </a:r>
                      <a:r>
                        <a:rPr lang="ja-JP" altLang="en-US" sz="1600" smtClean="0">
                          <a:effectLst/>
                          <a:latin typeface="+mj-ea"/>
                          <a:ea typeface="+mj-ea"/>
                        </a:rPr>
                        <a:t>場合、</a:t>
                      </a:r>
                      <a:endParaRPr lang="en-US" altLang="ja-JP" sz="160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eaLnBrk="1" hangingPunct="1">
                        <a:buNone/>
                      </a:pPr>
                      <a:r>
                        <a:rPr lang="ja-JP" altLang="en-US" sz="1600" smtClean="0">
                          <a:effectLst/>
                          <a:latin typeface="+mj-ea"/>
                          <a:ea typeface="+mj-ea"/>
                        </a:rPr>
                        <a:t>印刷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された文字自体が区別しにくいことがあります（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>l</a:t>
                      </a:r>
                      <a:r>
                        <a:rPr lang="ja-JP" altLang="en-US" sz="1600" dirty="0" err="1" smtClean="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など）。</a:t>
                      </a:r>
                      <a: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ja-JP" sz="1600" dirty="0" smtClean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その場合に</a:t>
                      </a:r>
                      <a:r>
                        <a:rPr lang="ja-JP" altLang="en-US" sz="1600" smtClean="0">
                          <a:effectLst/>
                          <a:latin typeface="+mj-ea"/>
                          <a:ea typeface="+mj-ea"/>
                        </a:rPr>
                        <a:t>は、印刷</a:t>
                      </a:r>
                      <a:r>
                        <a:rPr lang="ja-JP" altLang="en-US" sz="1600" dirty="0" smtClean="0">
                          <a:effectLst/>
                          <a:latin typeface="+mj-ea"/>
                          <a:ea typeface="+mj-ea"/>
                        </a:rPr>
                        <a:t>されている文字に最も近いと思う文字を記入してください。</a:t>
                      </a:r>
                      <a:endParaRPr kumimoji="1" lang="ja-JP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6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6215"/>
            <a:ext cx="9624060" cy="126021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期末試験の</a:t>
            </a:r>
            <a:r>
              <a:rPr lang="ja-JP" altLang="en-US" sz="3200" dirty="0" smtClean="0"/>
              <a:t>得点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6140" y="900311"/>
            <a:ext cx="7821707" cy="5491414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ja-JP" altLang="en-US" sz="2000" dirty="0" smtClean="0"/>
              <a:t>●計算式</a:t>
            </a:r>
            <a:endParaRPr lang="en-US" altLang="ja-JP" sz="2000" dirty="0" smtClean="0"/>
          </a:p>
          <a:p>
            <a:r>
              <a:rPr lang="ja-JP" altLang="en-US" sz="2000"/>
              <a:t>　　</a:t>
            </a:r>
            <a:r>
              <a:rPr lang="ja-JP" altLang="en-US" sz="2000" smtClean="0"/>
              <a:t>　　　　　　　　　　　    正解したマス（ヒントのマスを除く）の数</a:t>
            </a:r>
            <a:endParaRPr lang="en-US" altLang="ja-JP" sz="2000" smtClean="0"/>
          </a:p>
          <a:p>
            <a:r>
              <a:rPr lang="ja-JP" altLang="en-US" sz="2000"/>
              <a:t>　期末試験の</a:t>
            </a:r>
            <a:r>
              <a:rPr lang="ja-JP" altLang="en-US" sz="2000" smtClean="0"/>
              <a:t>得点 ＝ </a:t>
            </a:r>
            <a:r>
              <a:rPr lang="en-US" altLang="ja-JP" sz="2000" smtClean="0"/>
              <a:t>-------------------------------------------------------  ×</a:t>
            </a:r>
            <a:r>
              <a:rPr lang="ja-JP" altLang="en-US" sz="2000" smtClean="0"/>
              <a:t> １００</a:t>
            </a:r>
            <a:endParaRPr lang="en-US" altLang="ja-JP" sz="2000" smtClean="0"/>
          </a:p>
          <a:p>
            <a:r>
              <a:rPr lang="en-US" altLang="ja-JP" sz="2000"/>
              <a:t> </a:t>
            </a:r>
            <a:r>
              <a:rPr lang="en-US" altLang="ja-JP" sz="2000" smtClean="0"/>
              <a:t>                                         </a:t>
            </a:r>
            <a:r>
              <a:rPr lang="ja-JP" altLang="en-US" sz="2000" smtClean="0"/>
              <a:t>すべてのマス（ヒントのマスを除く）の数</a:t>
            </a:r>
            <a:endParaRPr lang="en-US" altLang="ja-JP" sz="2000" dirty="0" smtClean="0"/>
          </a:p>
          <a:p>
            <a:r>
              <a:rPr lang="ja-JP" altLang="en-US" sz="1000" dirty="0"/>
              <a:t/>
            </a:r>
            <a:br>
              <a:rPr lang="ja-JP" altLang="en-US" sz="1000" dirty="0"/>
            </a:br>
            <a:r>
              <a:rPr lang="ja-JP" altLang="en-US" sz="2000" smtClean="0"/>
              <a:t>　</a:t>
            </a:r>
            <a:r>
              <a:rPr lang="en-US" altLang="ja-JP" sz="2000" smtClean="0"/>
              <a:t>※</a:t>
            </a:r>
            <a:r>
              <a:rPr lang="ja-JP" altLang="en-US" sz="2000" smtClean="0"/>
              <a:t>得点</a:t>
            </a:r>
            <a:r>
              <a:rPr lang="ja-JP" altLang="en-US" sz="2000" dirty="0"/>
              <a:t>の分布によっては</a:t>
            </a:r>
            <a:r>
              <a:rPr lang="ja-JP" altLang="en-US" sz="2000" dirty="0" smtClean="0"/>
              <a:t>、平均</a:t>
            </a:r>
            <a:r>
              <a:rPr lang="ja-JP" altLang="en-US" sz="2000" dirty="0"/>
              <a:t>、分散を調整する場合があります。</a:t>
            </a:r>
            <a:br>
              <a:rPr lang="ja-JP" altLang="en-US" sz="2000" dirty="0"/>
            </a:br>
            <a:endParaRPr lang="ja-JP" altLang="en-US" sz="2000" dirty="0"/>
          </a:p>
          <a:p>
            <a:r>
              <a:rPr lang="ja-JP" altLang="en-US" sz="2000" smtClean="0"/>
              <a:t>●得点</a:t>
            </a:r>
            <a:endParaRPr lang="en-US" altLang="ja-JP" sz="2000" dirty="0"/>
          </a:p>
          <a:p>
            <a:r>
              <a:rPr lang="ja-JP" altLang="en-US" sz="2000" dirty="0"/>
              <a:t>・個別にはお教えしません。</a:t>
            </a:r>
            <a:endParaRPr lang="en-US" altLang="ja-JP" sz="2000" dirty="0"/>
          </a:p>
          <a:p>
            <a:r>
              <a:rPr lang="ja-JP" altLang="en-US" sz="2000" dirty="0" smtClean="0"/>
              <a:t>・解答用紙に「</a:t>
            </a:r>
            <a:r>
              <a:rPr lang="ja-JP" altLang="en-US" sz="2000" dirty="0"/>
              <a:t>秘密のキーワード」を記入した人のみ公開します</a:t>
            </a:r>
            <a:r>
              <a:rPr lang="ja-JP" altLang="en-US" sz="2000" dirty="0" smtClean="0"/>
              <a:t>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・「秘密のキーワード」を記入しなかった人は公開しません。</a:t>
            </a:r>
            <a:endParaRPr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ja-JP" altLang="en-US" sz="2000" dirty="0"/>
              <a:t>「秘密のキーワード」</a:t>
            </a:r>
            <a:r>
              <a:rPr lang="ja-JP" altLang="en-US" sz="2000" dirty="0" smtClean="0"/>
              <a:t>が他の</a:t>
            </a:r>
            <a:r>
              <a:rPr lang="ja-JP" altLang="en-US" sz="2000" dirty="0"/>
              <a:t>人と重複しても対応はしません。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●公開時期</a:t>
            </a:r>
            <a:endParaRPr lang="en-US" altLang="ja-JP" sz="2000" dirty="0"/>
          </a:p>
          <a:p>
            <a:r>
              <a:rPr lang="en-US" altLang="ja-JP" sz="2000" smtClean="0"/>
              <a:t>8/6</a:t>
            </a:r>
            <a:r>
              <a:rPr lang="ja-JP" altLang="en-US" sz="2000" smtClean="0"/>
              <a:t>頃</a:t>
            </a:r>
            <a:r>
              <a:rPr lang="ja-JP" altLang="en-US" sz="2000" dirty="0" smtClean="0"/>
              <a:t>？（</a:t>
            </a:r>
            <a:r>
              <a:rPr lang="ja-JP" altLang="en-US" sz="2000" dirty="0"/>
              <a:t>公開したら、</a:t>
            </a:r>
            <a:r>
              <a:rPr lang="en-US" altLang="ja-JP" sz="2000" dirty="0"/>
              <a:t>B3</a:t>
            </a:r>
            <a:r>
              <a:rPr lang="ja-JP" altLang="en-US" sz="2000" dirty="0"/>
              <a:t>全員に</a:t>
            </a:r>
            <a:r>
              <a:rPr lang="en-US" altLang="ja-JP" sz="2000" dirty="0"/>
              <a:t>Email</a:t>
            </a:r>
            <a:r>
              <a:rPr lang="ja-JP" altLang="en-US" sz="2000" dirty="0"/>
              <a:t>で連絡します）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●公開場所</a:t>
            </a:r>
            <a:endParaRPr lang="en-US" altLang="ja-JP" sz="2000" dirty="0"/>
          </a:p>
          <a:p>
            <a:r>
              <a:rPr lang="en-US" altLang="ja-JP" sz="2000" dirty="0"/>
              <a:t>MIS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B3</a:t>
            </a:r>
            <a:r>
              <a:rPr lang="ja-JP" altLang="en-US" sz="2000" dirty="0" smtClean="0"/>
              <a:t>共通フォルダ（</a:t>
            </a:r>
            <a:r>
              <a:rPr lang="ja-JP" altLang="en-US" sz="2000" dirty="0"/>
              <a:t>詳細な場所は、</a:t>
            </a:r>
            <a:r>
              <a:rPr lang="en-US" altLang="ja-JP" sz="2000" dirty="0"/>
              <a:t>Email</a:t>
            </a:r>
            <a:r>
              <a:rPr lang="ja-JP" altLang="en-US" sz="2000" dirty="0"/>
              <a:t>に記載します）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84123"/>
              </p:ext>
            </p:extLst>
          </p:nvPr>
        </p:nvGraphicFramePr>
        <p:xfrm>
          <a:off x="7401928" y="4827810"/>
          <a:ext cx="3057340" cy="248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秘密のキーワード</a:t>
                      </a:r>
                      <a:endParaRPr kumimoji="1" lang="ja-JP" alt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得点</a:t>
                      </a:r>
                      <a:endParaRPr kumimoji="1" lang="ja-JP" altLang="en-US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XTAKOPY</a:t>
                      </a:r>
                      <a:r>
                        <a:rPr kumimoji="1" lang="ja-JP" altLang="en-US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２２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85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SKY</a:t>
                      </a:r>
                      <a:r>
                        <a:rPr kumimoji="1" lang="ja-JP" altLang="en-US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４</a:t>
                      </a:r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G932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kumimoji="1" lang="en-US" altLang="ja-JP" sz="2000" b="0" cap="none" spc="0" dirty="0" err="1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OWATTAorz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72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kumimoji="1" lang="en-US" altLang="ja-JP" sz="2000" b="0" cap="none" spc="0" dirty="0" err="1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OWATTAorz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L7HV4SQQ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cap="none" spc="0" dirty="0" smtClean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kumimoji="1" lang="ja-JP" altLang="en-US" sz="2000" b="0" cap="none" spc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6934" marR="106934" marT="50408" marB="50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7362924" y="4445253"/>
            <a:ext cx="31470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（期末試験の得点公開例）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83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6140" y="1622324"/>
            <a:ext cx="10081120" cy="496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ja-JP" altLang="en-US" sz="2400" kern="1400" dirty="0" smtClean="0">
                <a:effectLst/>
              </a:rPr>
              <a:t>解答用紙の番号は、左から右、上から下、に昇順で記入してあります。</a:t>
            </a:r>
            <a:endParaRPr lang="en-US" altLang="ja-JP" sz="2400" kern="1400" dirty="0" smtClean="0">
              <a:effectLst/>
            </a:endParaRPr>
          </a:p>
          <a:p>
            <a:endParaRPr lang="en-US" altLang="ja-JP" sz="2400" kern="1400" dirty="0" smtClean="0">
              <a:effectLst/>
            </a:endParaRPr>
          </a:p>
          <a:p>
            <a:r>
              <a:rPr lang="ja-JP" altLang="en-US" sz="2400" kern="1400" dirty="0" smtClean="0">
                <a:effectLst/>
              </a:rPr>
              <a:t>どの問題に解答したかわかるように、</a:t>
            </a:r>
            <a:r>
              <a:rPr lang="en-US" altLang="ja-JP" sz="2400" kern="1400" dirty="0" smtClean="0">
                <a:effectLst/>
              </a:rPr>
              <a:t/>
            </a:r>
            <a:br>
              <a:rPr lang="en-US" altLang="ja-JP" sz="2400" kern="1400" dirty="0" smtClean="0">
                <a:effectLst/>
              </a:rPr>
            </a:br>
            <a:r>
              <a:rPr lang="ja-JP" altLang="en-US" sz="2400" kern="1400" dirty="0" smtClean="0">
                <a:effectLst/>
              </a:rPr>
              <a:t>問題用紙の各欄にも解答を記入しておくとよいかも。</a:t>
            </a:r>
            <a:endParaRPr lang="en-US" altLang="ja-JP" sz="2400" kern="1400" dirty="0" smtClean="0">
              <a:effectLst/>
            </a:endParaRPr>
          </a:p>
          <a:p>
            <a:endParaRPr lang="en-US" altLang="ja-JP" sz="2400" kern="1400" dirty="0">
              <a:effectLst/>
            </a:endParaRPr>
          </a:p>
          <a:p>
            <a:r>
              <a:rPr lang="ja-JP" altLang="en-US" sz="2400" kern="1400" dirty="0">
                <a:effectLst/>
              </a:rPr>
              <a:t>わからなかったら飛ばして、後で解答用紙を見直してみるといいかも。</a:t>
            </a:r>
          </a:p>
          <a:p>
            <a:endParaRPr lang="en-US" altLang="ja-JP" sz="2400" kern="1400" dirty="0" smtClean="0">
              <a:effectLst/>
            </a:endParaRPr>
          </a:p>
          <a:p>
            <a:r>
              <a:rPr lang="ja-JP" altLang="en-US" sz="2400" kern="1400" dirty="0" smtClean="0">
                <a:effectLst/>
              </a:rPr>
              <a:t>文字数もヒントになるかも。</a:t>
            </a:r>
            <a:r>
              <a:rPr lang="en-US" altLang="ja-JP" sz="2400" kern="1400" dirty="0" smtClean="0">
                <a:effectLst/>
              </a:rPr>
              <a:t/>
            </a:r>
            <a:br>
              <a:rPr lang="en-US" altLang="ja-JP" sz="2400" kern="1400" dirty="0" smtClean="0">
                <a:effectLst/>
              </a:rPr>
            </a:br>
            <a:endParaRPr lang="en-US" altLang="ja-JP" sz="2400" kern="1400" dirty="0">
              <a:effectLst/>
            </a:endParaRPr>
          </a:p>
          <a:p>
            <a:r>
              <a:rPr lang="ja-JP" altLang="en-US" sz="2400" kern="1400" dirty="0" smtClean="0">
                <a:effectLst/>
              </a:rPr>
              <a:t>解答の候補が複数ある場合には、</a:t>
            </a:r>
            <a:r>
              <a:rPr lang="en-US" altLang="ja-JP" sz="2400" kern="1400" dirty="0" smtClean="0">
                <a:effectLst/>
              </a:rPr>
              <a:t/>
            </a:r>
            <a:br>
              <a:rPr lang="en-US" altLang="ja-JP" sz="2400" kern="1400" dirty="0" smtClean="0">
                <a:effectLst/>
              </a:rPr>
            </a:br>
            <a:r>
              <a:rPr lang="ja-JP" altLang="en-US" sz="2400" kern="1400" dirty="0" smtClean="0">
                <a:effectLst/>
              </a:rPr>
              <a:t>解答用紙から、そのうちの１文字でもわかれば、答えを絞り込めるかも。</a:t>
            </a:r>
            <a:endParaRPr lang="ja-JP" altLang="en-US" sz="2400" kern="1400" dirty="0">
              <a:effectLst/>
            </a:endParaRPr>
          </a:p>
          <a:p>
            <a:endParaRPr lang="en-US" altLang="ja-JP" sz="2400" kern="1400" dirty="0" smtClean="0">
              <a:effectLst/>
            </a:endParaRPr>
          </a:p>
          <a:p>
            <a:pPr marL="0" indent="0">
              <a:buNone/>
            </a:pPr>
            <a:endParaRPr lang="en-US" altLang="ja-JP" sz="2400" kern="1400" dirty="0">
              <a:effectLst/>
            </a:endParaRPr>
          </a:p>
          <a:p>
            <a:pPr eaLnBrk="1" hangingPunct="1"/>
            <a:endParaRPr lang="ja-JP" altLang="en-US" sz="24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95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371</Words>
  <Application>Microsoft Office PowerPoint</Application>
  <PresentationFormat>ユーザー設定</PresentationFormat>
  <Paragraphs>91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Wingdings</vt:lpstr>
      <vt:lpstr>Office ​​テーマ</vt:lpstr>
      <vt:lpstr>オブジェクト指向プログラミング　期末試験</vt:lpstr>
      <vt:lpstr>注意事項</vt:lpstr>
      <vt:lpstr>クロスワードパズルの注意事項</vt:lpstr>
      <vt:lpstr>期末試験の得点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 富美男</dc:creator>
  <cp:lastModifiedBy>吉田 富美男</cp:lastModifiedBy>
  <cp:revision>51</cp:revision>
  <cp:lastPrinted>2017-07-28T09:36:57Z</cp:lastPrinted>
  <dcterms:created xsi:type="dcterms:W3CDTF">2014-07-30T12:41:30Z</dcterms:created>
  <dcterms:modified xsi:type="dcterms:W3CDTF">2019-07-15T03:22:48Z</dcterms:modified>
</cp:coreProperties>
</file>