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56" r:id="rId2"/>
    <p:sldId id="427" r:id="rId3"/>
    <p:sldId id="465" r:id="rId4"/>
    <p:sldId id="514" r:id="rId5"/>
    <p:sldId id="445" r:id="rId6"/>
    <p:sldId id="481" r:id="rId7"/>
    <p:sldId id="476" r:id="rId8"/>
    <p:sldId id="512" r:id="rId9"/>
    <p:sldId id="484" r:id="rId10"/>
    <p:sldId id="466" r:id="rId11"/>
    <p:sldId id="467" r:id="rId12"/>
    <p:sldId id="468" r:id="rId13"/>
    <p:sldId id="471" r:id="rId14"/>
    <p:sldId id="473" r:id="rId15"/>
    <p:sldId id="487" r:id="rId16"/>
    <p:sldId id="428" r:id="rId17"/>
    <p:sldId id="429" r:id="rId18"/>
    <p:sldId id="509" r:id="rId19"/>
    <p:sldId id="360" r:id="rId20"/>
    <p:sldId id="431" r:id="rId21"/>
    <p:sldId id="411" r:id="rId22"/>
    <p:sldId id="454" r:id="rId23"/>
    <p:sldId id="455" r:id="rId24"/>
    <p:sldId id="365" r:id="rId25"/>
    <p:sldId id="366" r:id="rId26"/>
  </p:sldIdLst>
  <p:sldSz cx="9144000" cy="6858000" type="screen4x3"/>
  <p:notesSz cx="9942513" cy="68119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66FF"/>
    <a:srgbClr val="00FFFF"/>
    <a:srgbClr val="FF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6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DC18FE1-C1FA-427D-BEEF-CD475CCD21E0}" type="datetime1">
              <a:rPr lang="ja-JP" altLang="en-US"/>
              <a:pPr>
                <a:defRPr/>
              </a:pPr>
              <a:t>2019/7/10</a:t>
            </a:fld>
            <a:endParaRPr lang="en-US" altLang="ja-JP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065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7065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D885CF62-4DB2-4D6B-89B5-6F411273FFE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377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34CE4BD-7222-4677-8114-00DE32E83E4B}" type="datetime1">
              <a:rPr lang="ja-JP" altLang="en-US"/>
              <a:pPr>
                <a:defRPr/>
              </a:pPr>
              <a:t>2019/7/10</a:t>
            </a:fld>
            <a:endParaRPr lang="en-US" altLang="ja-JP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5187" cy="255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35325"/>
            <a:ext cx="7954963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4D6B0FAA-C0DB-47D5-87B4-05B394DD600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90728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B442EF-5767-4089-867C-710825B57941}" type="datetime1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2019/7/10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2250A-695F-40EB-AAC7-AEF2AE0AA1AD}" type="slidenum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47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79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479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4A64-4A7C-4CE6-8E36-BC0737EE7A0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8AE5A-EEAE-42A8-9346-33858CDE9A0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0C3C-A7CB-442A-9F80-BF4813F5C3F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B939-3CD3-4849-9A86-7D4F3CEC15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599F-0A6C-48E5-889E-8DCC1C5BAB3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4D62-E21A-4AE8-9DBD-2A6634D2FD5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3E64B-A00B-4D83-8D26-BDD8425B3AA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15951-EF41-4885-BB19-21D67F1DC79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E3472-9F74-4D3A-A18F-A6BB4AA4D03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60CD-2ED4-4C29-8371-A377886DCAF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D6652-3B22-45A2-ABD9-726508235AE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9C1AC-4A71-438E-A4ED-93DA18F761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373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373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7374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75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376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376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6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7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fld id="{7576057F-7FF4-4AE4-8C4F-6BDFEBA5B7C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376487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3600" dirty="0" smtClean="0"/>
              <a:t>オブジェクト指向プログラミング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（</a:t>
            </a:r>
            <a:r>
              <a:rPr lang="ja-JP" altLang="en-US" sz="3600" smtClean="0"/>
              <a:t>１３） インタフェース（１）</a:t>
            </a:r>
            <a:endParaRPr lang="ja-JP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令和 元 年 ７ 月 １５日 （</a:t>
            </a:r>
            <a:r>
              <a:rPr lang="ja-JP" altLang="en-US" dirty="0" smtClean="0"/>
              <a:t>月）</a:t>
            </a:r>
          </a:p>
          <a:p>
            <a:pPr eaLnBrk="1" hangingPunct="1">
              <a:defRPr/>
            </a:pPr>
            <a:r>
              <a:rPr lang="ja-JP" altLang="en-US" dirty="0" smtClean="0"/>
              <a:t>情報・経営システム工学専攻　吉田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39825"/>
          </a:xfrm>
        </p:spPr>
        <p:txBody>
          <a:bodyPr/>
          <a:lstStyle/>
          <a:p>
            <a:r>
              <a:rPr lang="ja-JP" altLang="en-US" sz="3600" smtClean="0"/>
              <a:t>インタフェースによる分割</a:t>
            </a:r>
            <a:r>
              <a:rPr lang="en-US" altLang="ja-JP" sz="3600" smtClean="0"/>
              <a:t/>
            </a:r>
            <a:br>
              <a:rPr lang="en-US" altLang="ja-JP" sz="3600" smtClean="0"/>
            </a:br>
            <a:r>
              <a:rPr lang="ja-JP" altLang="en-US" sz="3600" smtClean="0"/>
              <a:t>（安全性の向上）</a:t>
            </a:r>
            <a:endParaRPr kumimoji="1" lang="ja-JP" altLang="en-US" sz="36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8092428" cy="41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方体 3"/>
          <p:cNvSpPr/>
          <p:nvPr/>
        </p:nvSpPr>
        <p:spPr>
          <a:xfrm>
            <a:off x="827584" y="2564904"/>
            <a:ext cx="1800200" cy="2736304"/>
          </a:xfrm>
          <a:prstGeom prst="cube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 flipH="1">
            <a:off x="3851920" y="1556792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/>
          <p:cNvSpPr/>
          <p:nvPr/>
        </p:nvSpPr>
        <p:spPr>
          <a:xfrm rot="5400000">
            <a:off x="2185155" y="3173860"/>
            <a:ext cx="741241" cy="576064"/>
          </a:xfrm>
          <a:prstGeom prst="can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995936" y="2132856"/>
            <a:ext cx="144016" cy="741242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39265"/>
            <a:ext cx="829141" cy="7418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54" y="2416896"/>
            <a:ext cx="1190588" cy="107152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29" name="テキスト ボックス 28"/>
          <p:cNvSpPr txBox="1"/>
          <p:nvPr/>
        </p:nvSpPr>
        <p:spPr>
          <a:xfrm>
            <a:off x="4240117" y="158218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13531" y="257951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4" name="直方体 23"/>
          <p:cNvSpPr/>
          <p:nvPr/>
        </p:nvSpPr>
        <p:spPr>
          <a:xfrm flipH="1">
            <a:off x="4211960" y="4149080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355976" y="4725144"/>
            <a:ext cx="144016" cy="741242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16016" y="4174472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player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026" name="Picture 2" descr="\\Kjsdb\【吉田】\【実験】\H27OOP\12_継承と委譲\play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6916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直方体 34"/>
          <p:cNvSpPr/>
          <p:nvPr/>
        </p:nvSpPr>
        <p:spPr>
          <a:xfrm flipH="1">
            <a:off x="6516216" y="2780928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092280" y="2806320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baby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028" name="Picture 4" descr="http://www.megmug.net/baby1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10" y="3554354"/>
            <a:ext cx="1275515" cy="11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79511" y="56927"/>
            <a:ext cx="8964488" cy="1139825"/>
          </a:xfrm>
        </p:spPr>
        <p:txBody>
          <a:bodyPr/>
          <a:lstStyle/>
          <a:p>
            <a:r>
              <a:rPr lang="ja-JP" altLang="en-US" sz="4000"/>
              <a:t>インタフェースによる分割</a:t>
            </a:r>
            <a:br>
              <a:rPr lang="ja-JP" altLang="en-US" sz="4000"/>
            </a:br>
            <a:r>
              <a:rPr lang="ja-JP" altLang="en-US" sz="4000"/>
              <a:t>（安全性の向上）</a:t>
            </a:r>
            <a:endParaRPr kumimoji="1" lang="ja-JP" altLang="en-US" sz="4000"/>
          </a:p>
        </p:txBody>
      </p:sp>
      <p:sp>
        <p:nvSpPr>
          <p:cNvPr id="19" name="平行四辺形 18"/>
          <p:cNvSpPr/>
          <p:nvPr/>
        </p:nvSpPr>
        <p:spPr>
          <a:xfrm rot="5400000">
            <a:off x="6195052" y="3827916"/>
            <a:ext cx="1037878" cy="180513"/>
          </a:xfrm>
          <a:prstGeom prst="parallelogram">
            <a:avLst>
              <a:gd name="adj" fmla="val 102664"/>
            </a:avLst>
          </a:prstGeom>
          <a:solidFill>
            <a:schemeClr val="tx1">
              <a:lumMod val="65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方体 19"/>
          <p:cNvSpPr/>
          <p:nvPr/>
        </p:nvSpPr>
        <p:spPr>
          <a:xfrm>
            <a:off x="2248432" y="4064373"/>
            <a:ext cx="608076" cy="588764"/>
          </a:xfrm>
          <a:prstGeom prst="cube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0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511" y="56927"/>
            <a:ext cx="8964488" cy="1139825"/>
          </a:xfrm>
        </p:spPr>
        <p:txBody>
          <a:bodyPr/>
          <a:lstStyle/>
          <a:p>
            <a:r>
              <a:rPr lang="ja-JP" altLang="en-US" sz="4000"/>
              <a:t>インタフェースによる分割</a:t>
            </a:r>
            <a:br>
              <a:rPr lang="ja-JP" altLang="en-US" sz="4000"/>
            </a:br>
            <a:r>
              <a:rPr lang="ja-JP" altLang="en-US" sz="4000"/>
              <a:t>（安全性の向上）</a:t>
            </a:r>
            <a:endParaRPr kumimoji="1" lang="ja-JP" altLang="en-US" sz="4000"/>
          </a:p>
        </p:txBody>
      </p:sp>
      <p:sp>
        <p:nvSpPr>
          <p:cNvPr id="6" name="直方体 5"/>
          <p:cNvSpPr/>
          <p:nvPr/>
        </p:nvSpPr>
        <p:spPr>
          <a:xfrm flipH="1">
            <a:off x="4788024" y="1268760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932040" y="1916832"/>
            <a:ext cx="144016" cy="741242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58" y="2200872"/>
            <a:ext cx="1190588" cy="107152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29" name="テキスト ボックス 28"/>
          <p:cNvSpPr txBox="1"/>
          <p:nvPr/>
        </p:nvSpPr>
        <p:spPr>
          <a:xfrm>
            <a:off x="5176221" y="1294152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dragon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4" name="直方体 23"/>
          <p:cNvSpPr/>
          <p:nvPr/>
        </p:nvSpPr>
        <p:spPr>
          <a:xfrm flipH="1">
            <a:off x="5148064" y="3645024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5292080" y="4221088"/>
            <a:ext cx="144016" cy="741242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52120" y="3670416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player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026" name="Picture 2" descr="\\Kjsdb\【吉田】\【実験】\H27OOP\12_継承と委譲\play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6510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直方体 34"/>
          <p:cNvSpPr/>
          <p:nvPr/>
        </p:nvSpPr>
        <p:spPr>
          <a:xfrm flipH="1">
            <a:off x="7164288" y="2564904"/>
            <a:ext cx="1800200" cy="2232248"/>
          </a:xfrm>
          <a:prstGeom prst="cube">
            <a:avLst>
              <a:gd name="adj" fmla="val 23896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740352" y="259029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baby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" name="平行四辺形 11"/>
          <p:cNvSpPr/>
          <p:nvPr/>
        </p:nvSpPr>
        <p:spPr>
          <a:xfrm rot="5400000">
            <a:off x="6851917" y="3648732"/>
            <a:ext cx="1037878" cy="180513"/>
          </a:xfrm>
          <a:prstGeom prst="parallelogram">
            <a:avLst>
              <a:gd name="adj" fmla="val 102664"/>
            </a:avLst>
          </a:prstGeom>
          <a:solidFill>
            <a:schemeClr val="tx1">
              <a:lumMod val="65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http://www.megmug.net/baby1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682" y="3338330"/>
            <a:ext cx="1275515" cy="11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平行四辺形 12"/>
          <p:cNvSpPr/>
          <p:nvPr/>
        </p:nvSpPr>
        <p:spPr>
          <a:xfrm rot="16200000" flipH="1">
            <a:off x="2494327" y="3060964"/>
            <a:ext cx="2188260" cy="476062"/>
          </a:xfrm>
          <a:prstGeom prst="parallelogram">
            <a:avLst>
              <a:gd name="adj" fmla="val 110497"/>
            </a:avLst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90384" y="5006485"/>
            <a:ext cx="1537600" cy="646331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mtClean="0"/>
              <a:t>インタフェース</a:t>
            </a:r>
            <a:endParaRPr lang="en-US" altLang="ja-JP" smtClean="0"/>
          </a:p>
          <a:p>
            <a:pPr algn="ctr"/>
            <a:r>
              <a:rPr kumimoji="1" lang="ja-JP" altLang="en-US" smtClean="0"/>
              <a:t>（規格）</a:t>
            </a:r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3654479" y="4070381"/>
            <a:ext cx="0" cy="922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柱 41"/>
          <p:cNvSpPr/>
          <p:nvPr/>
        </p:nvSpPr>
        <p:spPr>
          <a:xfrm rot="5400000">
            <a:off x="3455867" y="2963546"/>
            <a:ext cx="741241" cy="576064"/>
          </a:xfrm>
          <a:prstGeom prst="can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>
            <a:spLocks noChangeArrowheads="1"/>
          </p:cNvSpPr>
          <p:nvPr/>
        </p:nvSpPr>
        <p:spPr bwMode="auto">
          <a:xfrm>
            <a:off x="2023672" y="6033482"/>
            <a:ext cx="5112567" cy="707886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1" smtClean="0">
                <a:solidFill>
                  <a:srgbClr val="000000"/>
                </a:solidFill>
                <a:latin typeface="+mn-ea"/>
                <a:ea typeface="+mn-ea"/>
              </a:rPr>
              <a:t>インタフェースを明確にしておくことによって、</a:t>
            </a:r>
            <a:endParaRPr lang="en-US" altLang="ja-JP" sz="2000" b="1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ja-JP" altLang="en-US" sz="2000" b="1" smtClean="0">
                <a:solidFill>
                  <a:srgbClr val="000000"/>
                </a:solidFill>
                <a:latin typeface="+mn-ea"/>
                <a:ea typeface="+mn-ea"/>
              </a:rPr>
              <a:t>間違って接続してしまうことを回避できる。</a:t>
            </a:r>
            <a:endParaRPr lang="en-US" altLang="ja-JP" sz="2000" b="1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直方体 27"/>
          <p:cNvSpPr/>
          <p:nvPr/>
        </p:nvSpPr>
        <p:spPr>
          <a:xfrm>
            <a:off x="611560" y="2564904"/>
            <a:ext cx="1800200" cy="2736304"/>
          </a:xfrm>
          <a:prstGeom prst="cube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 rot="5400000">
            <a:off x="1969131" y="3173860"/>
            <a:ext cx="741241" cy="576064"/>
          </a:xfrm>
          <a:prstGeom prst="can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39265"/>
            <a:ext cx="829141" cy="74186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36" name="テキスト ボックス 35"/>
          <p:cNvSpPr txBox="1"/>
          <p:nvPr/>
        </p:nvSpPr>
        <p:spPr>
          <a:xfrm>
            <a:off x="1197507" y="257951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fire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8" name="直方体 37"/>
          <p:cNvSpPr/>
          <p:nvPr/>
        </p:nvSpPr>
        <p:spPr>
          <a:xfrm>
            <a:off x="2032408" y="4064373"/>
            <a:ext cx="608076" cy="588764"/>
          </a:xfrm>
          <a:prstGeom prst="cube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3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雲 4"/>
          <p:cNvSpPr/>
          <p:nvPr/>
        </p:nvSpPr>
        <p:spPr>
          <a:xfrm>
            <a:off x="457200" y="1268760"/>
            <a:ext cx="8229600" cy="504056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627784" y="2224783"/>
            <a:ext cx="0" cy="163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雲 19"/>
          <p:cNvSpPr/>
          <p:nvPr/>
        </p:nvSpPr>
        <p:spPr>
          <a:xfrm>
            <a:off x="1321245" y="2220053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3048097" y="2917651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雲 21"/>
          <p:cNvSpPr/>
          <p:nvPr/>
        </p:nvSpPr>
        <p:spPr>
          <a:xfrm>
            <a:off x="1765173" y="4390642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922708" y="2848074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雲 23"/>
          <p:cNvSpPr/>
          <p:nvPr/>
        </p:nvSpPr>
        <p:spPr>
          <a:xfrm>
            <a:off x="6489830" y="3859109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6516216" y="1700808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2" idx="0"/>
          </p:cNvCxnSpPr>
          <p:nvPr/>
        </p:nvCxnSpPr>
        <p:spPr>
          <a:xfrm flipV="1">
            <a:off x="2868511" y="3915084"/>
            <a:ext cx="655647" cy="97961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1" idx="0"/>
            <a:endCxn id="23" idx="2"/>
          </p:cNvCxnSpPr>
          <p:nvPr/>
        </p:nvCxnSpPr>
        <p:spPr>
          <a:xfrm flipV="1">
            <a:off x="4151435" y="3352130"/>
            <a:ext cx="774698" cy="6957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3" idx="0"/>
          </p:cNvCxnSpPr>
          <p:nvPr/>
        </p:nvCxnSpPr>
        <p:spPr>
          <a:xfrm flipV="1">
            <a:off x="6026046" y="2724109"/>
            <a:ext cx="1087618" cy="62802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4" idx="2"/>
            <a:endCxn id="23" idx="1"/>
          </p:cNvCxnSpPr>
          <p:nvPr/>
        </p:nvCxnSpPr>
        <p:spPr>
          <a:xfrm flipH="1" flipV="1">
            <a:off x="5474837" y="3855113"/>
            <a:ext cx="1018418" cy="50805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雲 43"/>
          <p:cNvSpPr/>
          <p:nvPr/>
        </p:nvSpPr>
        <p:spPr>
          <a:xfrm>
            <a:off x="1041978" y="3352130"/>
            <a:ext cx="1104258" cy="1008112"/>
          </a:xfrm>
          <a:prstGeom prst="cloud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stCxn id="44" idx="0"/>
            <a:endCxn id="21" idx="2"/>
          </p:cNvCxnSpPr>
          <p:nvPr/>
        </p:nvCxnSpPr>
        <p:spPr>
          <a:xfrm flipV="1">
            <a:off x="2145316" y="3421707"/>
            <a:ext cx="906206" cy="434479"/>
          </a:xfrm>
          <a:prstGeom prst="line">
            <a:avLst/>
          </a:prstGeom>
          <a:ln w="28575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雲 47"/>
          <p:cNvSpPr/>
          <p:nvPr/>
        </p:nvSpPr>
        <p:spPr>
          <a:xfrm>
            <a:off x="3143706" y="1713540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雲 49"/>
          <p:cNvSpPr/>
          <p:nvPr/>
        </p:nvSpPr>
        <p:spPr>
          <a:xfrm>
            <a:off x="5208403" y="4368970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>
            <a:stCxn id="50" idx="3"/>
            <a:endCxn id="23" idx="1"/>
          </p:cNvCxnSpPr>
          <p:nvPr/>
        </p:nvCxnSpPr>
        <p:spPr>
          <a:xfrm flipH="1" flipV="1">
            <a:off x="5474837" y="3855113"/>
            <a:ext cx="285695" cy="57149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 rot="473484">
            <a:off x="1404279" y="2216277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 rot="473484">
            <a:off x="3190448" y="168074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 rot="473484">
            <a:off x="3121146" y="2892982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 rot="473484">
            <a:off x="1129206" y="3605766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smtClean="0">
                <a:solidFill>
                  <a:srgbClr val="0000FF"/>
                </a:solidFill>
              </a:rPr>
              <a:t>Ne</a:t>
            </a:r>
            <a:r>
              <a:rPr lang="en-US" altLang="ja-JP" sz="2800">
                <a:solidFill>
                  <a:srgbClr val="0000FF"/>
                </a:solidFill>
              </a:rPr>
              <a:t>w</a:t>
            </a:r>
            <a:endParaRPr kumimoji="1" lang="ja-JP" altLang="en-US" sz="2800">
              <a:solidFill>
                <a:srgbClr val="0000FF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 rot="473484">
            <a:off x="1869388" y="4344124"/>
            <a:ext cx="8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 rot="473484">
            <a:off x="5273608" y="435945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 rot="473484">
            <a:off x="6527615" y="386188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 rot="473484">
            <a:off x="4975915" y="2822365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 rot="473484">
            <a:off x="6627798" y="164985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91458" y="6269250"/>
            <a:ext cx="7739619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インタフェースを見極めれば、柔軟なシステムが構築できる</a:t>
            </a:r>
            <a:endParaRPr kumimoji="1" lang="ja-JP" altLang="en-US" sz="240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>
            <a:off x="4248770" y="2277624"/>
            <a:ext cx="716607" cy="92924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乗算 2"/>
          <p:cNvSpPr/>
          <p:nvPr/>
        </p:nvSpPr>
        <p:spPr>
          <a:xfrm rot="526366">
            <a:off x="1405327" y="2217388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2368908" y="2858151"/>
            <a:ext cx="743060" cy="42000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79511" y="56927"/>
            <a:ext cx="8964488" cy="1139825"/>
          </a:xfrm>
        </p:spPr>
        <p:txBody>
          <a:bodyPr/>
          <a:lstStyle/>
          <a:p>
            <a:r>
              <a:rPr lang="ja-JP" altLang="en-US" sz="4000"/>
              <a:t>インタフェースによる分割</a:t>
            </a:r>
            <a:br>
              <a:rPr lang="ja-JP" altLang="en-US" sz="4000"/>
            </a:br>
            <a:r>
              <a:rPr lang="ja-JP" altLang="en-US" sz="4000" smtClean="0"/>
              <a:t>（適切なインタフェースの重要性）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70848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雲 4"/>
          <p:cNvSpPr/>
          <p:nvPr/>
        </p:nvSpPr>
        <p:spPr>
          <a:xfrm>
            <a:off x="457200" y="1268760"/>
            <a:ext cx="8229600" cy="504056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雲 19"/>
          <p:cNvSpPr/>
          <p:nvPr/>
        </p:nvSpPr>
        <p:spPr>
          <a:xfrm>
            <a:off x="1321245" y="2220053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3048097" y="2917651"/>
            <a:ext cx="1104258" cy="1008112"/>
          </a:xfrm>
          <a:prstGeom prst="cloud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雲 21"/>
          <p:cNvSpPr/>
          <p:nvPr/>
        </p:nvSpPr>
        <p:spPr>
          <a:xfrm>
            <a:off x="1765173" y="4390642"/>
            <a:ext cx="1104258" cy="1008112"/>
          </a:xfrm>
          <a:prstGeom prst="cloud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922708" y="2848074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雲 23"/>
          <p:cNvSpPr/>
          <p:nvPr/>
        </p:nvSpPr>
        <p:spPr>
          <a:xfrm>
            <a:off x="6489830" y="3859109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6516216" y="1700808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20" idx="0"/>
            <a:endCxn id="21" idx="2"/>
          </p:cNvCxnSpPr>
          <p:nvPr/>
        </p:nvCxnSpPr>
        <p:spPr>
          <a:xfrm>
            <a:off x="2424583" y="2724109"/>
            <a:ext cx="626939" cy="697598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0"/>
          </p:cNvCxnSpPr>
          <p:nvPr/>
        </p:nvCxnSpPr>
        <p:spPr>
          <a:xfrm flipV="1">
            <a:off x="2868511" y="3915084"/>
            <a:ext cx="655647" cy="97961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1" idx="0"/>
            <a:endCxn id="23" idx="2"/>
          </p:cNvCxnSpPr>
          <p:nvPr/>
        </p:nvCxnSpPr>
        <p:spPr>
          <a:xfrm flipV="1">
            <a:off x="4151435" y="3352130"/>
            <a:ext cx="774698" cy="6957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3" idx="0"/>
          </p:cNvCxnSpPr>
          <p:nvPr/>
        </p:nvCxnSpPr>
        <p:spPr>
          <a:xfrm flipV="1">
            <a:off x="6026046" y="2724109"/>
            <a:ext cx="1087618" cy="62802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4" idx="2"/>
            <a:endCxn id="23" idx="1"/>
          </p:cNvCxnSpPr>
          <p:nvPr/>
        </p:nvCxnSpPr>
        <p:spPr>
          <a:xfrm flipH="1" flipV="1">
            <a:off x="5474837" y="3855113"/>
            <a:ext cx="1018418" cy="50805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雲 47"/>
          <p:cNvSpPr/>
          <p:nvPr/>
        </p:nvSpPr>
        <p:spPr>
          <a:xfrm>
            <a:off x="3143706" y="1713540"/>
            <a:ext cx="1104258" cy="1008112"/>
          </a:xfrm>
          <a:prstGeom prst="cloud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雲 49"/>
          <p:cNvSpPr/>
          <p:nvPr/>
        </p:nvSpPr>
        <p:spPr>
          <a:xfrm>
            <a:off x="5208403" y="4368970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>
            <a:stCxn id="50" idx="3"/>
            <a:endCxn id="23" idx="1"/>
          </p:cNvCxnSpPr>
          <p:nvPr/>
        </p:nvCxnSpPr>
        <p:spPr>
          <a:xfrm flipH="1" flipV="1">
            <a:off x="5474837" y="3855113"/>
            <a:ext cx="285695" cy="57149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 rot="473484">
            <a:off x="1404279" y="2216277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 rot="473484">
            <a:off x="3190448" y="168074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FF0000"/>
                </a:solidFill>
              </a:rPr>
              <a:t>！</a:t>
            </a:r>
            <a:endParaRPr kumimoji="1" lang="ja-JP" altLang="en-US" sz="600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 rot="473484">
            <a:off x="3121146" y="2892982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FF0000"/>
                </a:solidFill>
              </a:rPr>
              <a:t>！</a:t>
            </a:r>
            <a:endParaRPr kumimoji="1" lang="ja-JP" altLang="en-US" sz="6000">
              <a:solidFill>
                <a:srgbClr val="FF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 rot="473484">
            <a:off x="1869388" y="4344124"/>
            <a:ext cx="8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smtClean="0">
                <a:solidFill>
                  <a:srgbClr val="FF0000"/>
                </a:solidFill>
              </a:rPr>
              <a:t>！</a:t>
            </a:r>
            <a:endParaRPr kumimoji="1" lang="ja-JP" altLang="en-US" sz="6000">
              <a:solidFill>
                <a:srgbClr val="FF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 rot="473484">
            <a:off x="5273608" y="435945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 rot="473484">
            <a:off x="6527615" y="386188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 rot="473484">
            <a:off x="4975915" y="2822365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 rot="473484">
            <a:off x="6627798" y="164985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99212" y="6364868"/>
            <a:ext cx="8177244" cy="400110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間違った場所にインタフェースをつくると、機能の変更・更新が困難になる</a:t>
            </a:r>
            <a:endParaRPr kumimoji="1" lang="ja-JP" altLang="en-US" sz="200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>
            <a:off x="4248770" y="2277624"/>
            <a:ext cx="716607" cy="92924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765173" y="1988840"/>
            <a:ext cx="862611" cy="34469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乗算 37"/>
          <p:cNvSpPr/>
          <p:nvPr/>
        </p:nvSpPr>
        <p:spPr>
          <a:xfrm rot="526366">
            <a:off x="1405327" y="2217388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2401653" y="2217596"/>
            <a:ext cx="696245" cy="21864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タイトル 1"/>
          <p:cNvSpPr>
            <a:spLocks noGrp="1"/>
          </p:cNvSpPr>
          <p:nvPr>
            <p:ph type="title"/>
          </p:nvPr>
        </p:nvSpPr>
        <p:spPr>
          <a:xfrm>
            <a:off x="79511" y="56927"/>
            <a:ext cx="8964488" cy="1139825"/>
          </a:xfrm>
        </p:spPr>
        <p:txBody>
          <a:bodyPr/>
          <a:lstStyle/>
          <a:p>
            <a:r>
              <a:rPr lang="ja-JP" altLang="en-US" sz="4000"/>
              <a:t>インタフェースによる分割</a:t>
            </a:r>
            <a:br>
              <a:rPr lang="ja-JP" altLang="en-US" sz="4000"/>
            </a:br>
            <a:r>
              <a:rPr lang="ja-JP" altLang="en-US" sz="4000" smtClean="0"/>
              <a:t>（適切なインタフェースの重要性）</a:t>
            </a:r>
            <a:endParaRPr kumimoji="1" lang="ja-JP" altLang="en-US" sz="400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18022" y="5847655"/>
            <a:ext cx="7287571" cy="461665"/>
          </a:xfrm>
          <a:prstGeom prst="rect">
            <a:avLst/>
          </a:prstGeom>
          <a:solidFill>
            <a:srgbClr val="FF66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ただし、ただ適当に「分ければ良い」というわけではない</a:t>
            </a:r>
            <a:endParaRPr lang="ja-JP" altLang="en-US" sz="240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606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4" y="1750476"/>
            <a:ext cx="8712405" cy="3731671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 flipV="1">
            <a:off x="4561755" y="1556792"/>
            <a:ext cx="0" cy="41413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28894" y="1317660"/>
            <a:ext cx="8712969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友達の条件（＝インタフェース（</a:t>
            </a:r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Friend</a:t>
            </a:r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））を明確にすることで友達を交換しやすくなった！</a:t>
            </a:r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9511" y="56927"/>
            <a:ext cx="8964488" cy="1139825"/>
          </a:xfrm>
        </p:spPr>
        <p:txBody>
          <a:bodyPr/>
          <a:lstStyle/>
          <a:p>
            <a:r>
              <a:rPr lang="ja-JP" altLang="en-US" sz="4000"/>
              <a:t>インタフェースによる分割</a:t>
            </a:r>
            <a:br>
              <a:rPr lang="ja-JP" altLang="en-US" sz="4000"/>
            </a:br>
            <a:r>
              <a:rPr lang="ja-JP" altLang="en-US" sz="4000" smtClean="0"/>
              <a:t>（適切なインタフェースの重要性）</a:t>
            </a:r>
            <a:endParaRPr kumimoji="1" lang="ja-JP" altLang="en-US" sz="40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5144" y="5589240"/>
            <a:ext cx="8698463" cy="369332"/>
          </a:xfrm>
          <a:prstGeom prst="rect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mtClean="0"/>
              <a:t>しかし「友達の条件」を変更すると、のび太君だけでなく全ての友達も影響を受けてしまう。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93113" y="241986"/>
            <a:ext cx="1199367" cy="307777"/>
          </a:xfrm>
          <a:prstGeom prst="rect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</a:t>
            </a:r>
            <a:r>
              <a:rPr kumimoji="1"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13_sample01</a:t>
            </a:r>
            <a:endParaRPr kumimoji="1" lang="ja-JP" altLang="en-US" sz="140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>
            <a:spLocks noChangeArrowheads="1"/>
          </p:cNvSpPr>
          <p:nvPr/>
        </p:nvSpPr>
        <p:spPr bwMode="auto">
          <a:xfrm>
            <a:off x="224846" y="6033482"/>
            <a:ext cx="8667633" cy="707886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1" smtClean="0">
                <a:solidFill>
                  <a:srgbClr val="000000"/>
                </a:solidFill>
                <a:latin typeface="+mn-ea"/>
                <a:ea typeface="+mn-ea"/>
              </a:rPr>
              <a:t>インタフェースはシステムの</a:t>
            </a:r>
            <a:r>
              <a:rPr lang="ja-JP" altLang="en-US" sz="2000" b="1" smtClean="0">
                <a:solidFill>
                  <a:srgbClr val="FF0000"/>
                </a:solidFill>
                <a:latin typeface="+mn-ea"/>
                <a:ea typeface="+mn-ea"/>
              </a:rPr>
              <a:t>変わらない部分</a:t>
            </a:r>
            <a:r>
              <a:rPr lang="ja-JP" altLang="en-US" sz="2000" b="1" smtClean="0">
                <a:solidFill>
                  <a:srgbClr val="000000"/>
                </a:solidFill>
                <a:latin typeface="+mn-ea"/>
                <a:ea typeface="+mn-ea"/>
              </a:rPr>
              <a:t>を表わす。</a:t>
            </a:r>
            <a:endParaRPr lang="en-US" altLang="ja-JP" sz="2000" b="1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ja-JP" altLang="en-US" sz="2000" b="1" smtClean="0">
                <a:solidFill>
                  <a:srgbClr val="000000"/>
                </a:solidFill>
                <a:latin typeface="+mn-ea"/>
                <a:ea typeface="+mn-ea"/>
              </a:rPr>
              <a:t>インタフェースを決めるには、「プログラミングの技術」＋</a:t>
            </a:r>
            <a:r>
              <a:rPr lang="en-US" altLang="ja-JP" sz="2000" b="1" smtClean="0">
                <a:solidFill>
                  <a:srgbClr val="000000"/>
                </a:solidFill>
                <a:latin typeface="+mn-ea"/>
                <a:ea typeface="+mn-ea"/>
              </a:rPr>
              <a:t>α</a:t>
            </a:r>
            <a:r>
              <a:rPr lang="ja-JP" altLang="en-US" sz="2000" b="1" smtClean="0">
                <a:solidFill>
                  <a:srgbClr val="000000"/>
                </a:solidFill>
                <a:latin typeface="+mn-ea"/>
                <a:ea typeface="+mn-ea"/>
              </a:rPr>
              <a:t>が必要</a:t>
            </a:r>
            <a:endParaRPr lang="en-US" altLang="ja-JP" sz="2000" b="1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22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インタフェースの特徴</a:t>
            </a:r>
            <a:endParaRPr lang="ja-JP" altLang="en-US"/>
          </a:p>
        </p:txBody>
      </p:sp>
      <p:sp>
        <p:nvSpPr>
          <p:cNvPr id="8" name="テキスト ボックス 3"/>
          <p:cNvSpPr txBox="1">
            <a:spLocks noChangeArrowheads="1"/>
          </p:cNvSpPr>
          <p:nvPr/>
        </p:nvSpPr>
        <p:spPr bwMode="auto">
          <a:xfrm>
            <a:off x="1429590" y="2113692"/>
            <a:ext cx="6276077" cy="5232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smtClean="0">
                <a:solidFill>
                  <a:schemeClr val="accent4">
                    <a:lumMod val="10000"/>
                  </a:schemeClr>
                </a:solidFill>
              </a:rPr>
              <a:t>部品を交換できるようにする</a:t>
            </a:r>
            <a:endParaRPr lang="ja-JP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テキスト ボックス 12"/>
          <p:cNvSpPr txBox="1">
            <a:spLocks noChangeArrowheads="1"/>
          </p:cNvSpPr>
          <p:nvPr/>
        </p:nvSpPr>
        <p:spPr bwMode="auto">
          <a:xfrm>
            <a:off x="1429591" y="4345940"/>
            <a:ext cx="6276077" cy="5232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smtClean="0">
                <a:solidFill>
                  <a:schemeClr val="accent4">
                    <a:lumMod val="10000"/>
                  </a:schemeClr>
                </a:solidFill>
              </a:rPr>
              <a:t>間違った使い方をできないようにする</a:t>
            </a:r>
            <a:endParaRPr lang="ja-JP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4" name="テキスト ボックス 3"/>
          <p:cNvSpPr txBox="1">
            <a:spLocks noChangeArrowheads="1"/>
          </p:cNvSpPr>
          <p:nvPr/>
        </p:nvSpPr>
        <p:spPr bwMode="auto">
          <a:xfrm>
            <a:off x="1440488" y="3193812"/>
            <a:ext cx="6276077" cy="523220"/>
          </a:xfrm>
          <a:prstGeom prst="rect">
            <a:avLst/>
          </a:prstGeom>
          <a:solidFill>
            <a:schemeClr val="tx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smtClean="0">
                <a:solidFill>
                  <a:schemeClr val="accent4">
                    <a:lumMod val="10000"/>
                  </a:schemeClr>
                </a:solidFill>
              </a:rPr>
              <a:t>間違った部品に交換できないようにする</a:t>
            </a:r>
            <a:endParaRPr lang="ja-JP" altLang="en-US" sz="2800" b="1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8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クラスとインタフェース</a:t>
            </a:r>
            <a:endParaRPr lang="ja-JP" altLang="en-US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258763" y="1481857"/>
            <a:ext cx="8643937" cy="5043487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「変化しないもの」と「変化するもの」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「変化しないもの」  </a:t>
            </a:r>
            <a:r>
              <a:rPr lang="en-US" altLang="ja-JP" smtClean="0">
                <a:sym typeface="Wingdings" pitchFamily="2" charset="2"/>
              </a:rPr>
              <a:t> </a:t>
            </a:r>
            <a:r>
              <a:rPr lang="ja-JP" altLang="en-US" smtClean="0">
                <a:sym typeface="Wingdings" pitchFamily="2" charset="2"/>
              </a:rPr>
              <a:t>インタフェース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「変化するもの」    </a:t>
            </a:r>
            <a:r>
              <a:rPr lang="ja-JP" altLang="en-US" sz="1000" smtClean="0"/>
              <a:t> </a:t>
            </a:r>
            <a:r>
              <a:rPr lang="en-US" altLang="ja-JP" smtClean="0">
                <a:sym typeface="Wingdings" pitchFamily="2" charset="2"/>
              </a:rPr>
              <a:t></a:t>
            </a:r>
            <a:r>
              <a:rPr lang="ja-JP" altLang="en-US" smtClean="0"/>
              <a:t> </a:t>
            </a:r>
            <a:r>
              <a:rPr lang="ja-JP" altLang="en-US" smtClean="0">
                <a:sym typeface="Wingdings" pitchFamily="2" charset="2"/>
              </a:rPr>
              <a:t>クラス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z="1400" smtClean="0"/>
          </a:p>
          <a:p>
            <a:pPr>
              <a:defRPr/>
            </a:pPr>
            <a:r>
              <a:rPr lang="ja-JP" altLang="en-US" b="1" smtClean="0">
                <a:solidFill>
                  <a:srgbClr val="FF0000"/>
                </a:solidFill>
              </a:rPr>
              <a:t>注意点</a:t>
            </a:r>
            <a:endParaRPr lang="en-US" altLang="ja-JP" b="1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クラスを交換するのは容易。</a:t>
            </a:r>
            <a:endParaRPr lang="en-US" altLang="ja-JP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インタフェースの変更は困難。</a:t>
            </a:r>
            <a:r>
              <a:rPr lang="en-US" altLang="ja-JP" smtClean="0">
                <a:solidFill>
                  <a:srgbClr val="FFFF00"/>
                </a:solidFill>
              </a:rPr>
              <a:t/>
            </a:r>
            <a:br>
              <a:rPr lang="en-US" altLang="ja-JP" smtClean="0">
                <a:solidFill>
                  <a:srgbClr val="FFFF00"/>
                </a:solidFill>
              </a:rPr>
            </a:br>
            <a:r>
              <a:rPr lang="ja-JP" altLang="en-US" smtClean="0"/>
              <a:t>インタフェースを変更すると、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関連する全てのクラスを修正しなければならない。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6125344"/>
            <a:ext cx="3818674" cy="461665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何かを交換できるようにする</a:t>
            </a:r>
            <a:endParaRPr kumimoji="1" lang="ja-JP" altLang="en-US" sz="24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70839" y="6125344"/>
            <a:ext cx="4121641" cy="461665"/>
          </a:xfrm>
          <a:prstGeom prst="rect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何かを交換できないようにする</a:t>
            </a:r>
            <a:endParaRPr kumimoji="1" lang="ja-JP" altLang="en-US" sz="24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" name="等号 10"/>
          <p:cNvSpPr/>
          <p:nvPr/>
        </p:nvSpPr>
        <p:spPr>
          <a:xfrm>
            <a:off x="4132484" y="6042992"/>
            <a:ext cx="576064" cy="626368"/>
          </a:xfrm>
          <a:prstGeom prst="mathEqual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1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システムを構築するために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268760"/>
            <a:ext cx="8786812" cy="453072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00FF00"/>
                </a:solidFill>
              </a:rPr>
              <a:t>複雑な問題を、より簡単な問題へ分割する。</a:t>
            </a:r>
            <a:r>
              <a:rPr lang="en-US" altLang="ja-JP" smtClean="0">
                <a:solidFill>
                  <a:srgbClr val="00FF00"/>
                </a:solidFill>
              </a:rPr>
              <a:t/>
            </a:r>
            <a:br>
              <a:rPr lang="en-US" altLang="ja-JP" smtClean="0">
                <a:solidFill>
                  <a:srgbClr val="00FF00"/>
                </a:solidFill>
              </a:rPr>
            </a:br>
            <a:r>
              <a:rPr lang="ja-JP" altLang="en-US" smtClean="0"/>
              <a:t>プログラミングだけではなく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様々な処理の分析にも適用可能。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>
              <a:defRPr/>
            </a:pPr>
            <a:r>
              <a:rPr lang="ja-JP" altLang="en-US" smtClean="0">
                <a:solidFill>
                  <a:srgbClr val="00FF00"/>
                </a:solidFill>
              </a:rPr>
              <a:t>「変化しないもの」</a:t>
            </a:r>
            <a:r>
              <a:rPr lang="ja-JP" altLang="en-US" smtClean="0"/>
              <a:t>と</a:t>
            </a:r>
            <a:r>
              <a:rPr lang="ja-JP" altLang="en-US" smtClean="0">
                <a:solidFill>
                  <a:srgbClr val="00FF00"/>
                </a:solidFill>
              </a:rPr>
              <a:t>「変化するもの」</a:t>
            </a:r>
            <a:r>
              <a:rPr lang="ja-JP" altLang="en-US" smtClean="0"/>
              <a:t>を見極める。</a:t>
            </a:r>
            <a:endParaRPr lang="en-US" altLang="ja-JP" smtClean="0"/>
          </a:p>
          <a:p>
            <a:pPr lvl="1">
              <a:buFontTx/>
              <a:buNone/>
              <a:defRPr/>
            </a:pPr>
            <a:r>
              <a:rPr lang="ja-JP" altLang="en-US" smtClean="0"/>
              <a:t>そのために必要なもの</a:t>
            </a:r>
            <a:endParaRPr lang="en-US" altLang="ja-JP" smtClean="0"/>
          </a:p>
          <a:p>
            <a:pPr lvl="1">
              <a:buFontTx/>
              <a:buNone/>
              <a:defRPr/>
            </a:pPr>
            <a:r>
              <a:rPr lang="ja-JP" altLang="en-US" smtClean="0"/>
              <a:t>（１）対象となる分野の知識と経験</a:t>
            </a:r>
            <a:endParaRPr lang="en-US" altLang="ja-JP" smtClean="0"/>
          </a:p>
          <a:p>
            <a:pPr lvl="1">
              <a:buFontTx/>
              <a:buNone/>
              <a:defRPr/>
            </a:pPr>
            <a:r>
              <a:rPr lang="ja-JP" altLang="en-US" smtClean="0"/>
              <a:t>（２）オブジェクト指向に関する知識と経験</a:t>
            </a:r>
            <a:endParaRPr lang="en-US" altLang="ja-JP" smtClean="0"/>
          </a:p>
          <a:p>
            <a:pPr lvl="1">
              <a:buFontTx/>
              <a:buNone/>
              <a:defRPr/>
            </a:pP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8715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20975"/>
            <a:ext cx="8229600" cy="1139825"/>
          </a:xfrm>
          <a:noFill/>
        </p:spPr>
        <p:txBody>
          <a:bodyPr/>
          <a:lstStyle/>
          <a:p>
            <a:r>
              <a:rPr lang="ja-JP" altLang="en-US" sz="4000" smtClean="0">
                <a:effectLst/>
              </a:rPr>
              <a:t>インタフェースの記述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オブジェクト指向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41300" y="1600200"/>
            <a:ext cx="8643938" cy="4757738"/>
          </a:xfrm>
        </p:spPr>
        <p:txBody>
          <a:bodyPr/>
          <a:lstStyle/>
          <a:p>
            <a:pPr>
              <a:defRPr/>
            </a:pPr>
            <a:r>
              <a:rPr lang="ja-JP" altLang="en-US" smtClean="0"/>
              <a:t>基本技術（どのように部品を作るか）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クラス（、属性、メソッド）</a:t>
            </a:r>
            <a:endParaRPr lang="en-US" altLang="ja-JP" smtClean="0"/>
          </a:p>
          <a:p>
            <a:pPr lvl="1">
              <a:defRPr/>
            </a:pPr>
            <a:r>
              <a:rPr lang="en-US" altLang="ja-JP" smtClean="0"/>
              <a:t>private , public, protected</a:t>
            </a:r>
          </a:p>
          <a:p>
            <a:pPr lvl="1">
              <a:defRPr/>
            </a:pPr>
            <a:r>
              <a:rPr lang="ja-JP" altLang="en-US" smtClean="0"/>
              <a:t>コンストラクタ、オーバーライド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カプセル化、継承、多態性（ポリモーフィズム）</a:t>
            </a:r>
            <a:endParaRPr lang="en-US" altLang="ja-JP" smtClean="0"/>
          </a:p>
          <a:p>
            <a:pPr>
              <a:defRPr/>
            </a:pPr>
            <a:r>
              <a:rPr lang="ja-JP" altLang="en-US" smtClean="0"/>
              <a:t>応用技術（どのように部品を組み合わせるか）</a:t>
            </a:r>
            <a:endParaRPr lang="en-US" altLang="ja-JP" smtClean="0"/>
          </a:p>
          <a:p>
            <a:pPr lvl="1">
              <a:defRPr/>
            </a:pPr>
            <a:r>
              <a:rPr lang="ja-JP" altLang="en-US"/>
              <a:t>継承と委譲</a:t>
            </a:r>
            <a:endParaRPr lang="en-US" altLang="ja-JP"/>
          </a:p>
          <a:p>
            <a:pPr lvl="1">
              <a:defRPr/>
            </a:pPr>
            <a:r>
              <a:rPr lang="ja-JP" altLang="en-US" smtClean="0">
                <a:solidFill>
                  <a:srgbClr val="FFFF00"/>
                </a:solidFill>
              </a:rPr>
              <a:t>インタフェース</a:t>
            </a:r>
            <a:endParaRPr lang="en-US" altLang="ja-JP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ja-JP" altLang="en-US" smtClean="0"/>
              <a:t>デザインパターン</a:t>
            </a:r>
          </a:p>
        </p:txBody>
      </p:sp>
    </p:spTree>
    <p:extLst>
      <p:ext uri="{BB962C8B-B14F-4D97-AF65-F5344CB8AC3E}">
        <p14:creationId xmlns:p14="http://schemas.microsoft.com/office/powerpoint/2010/main" val="117953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Dog</a:t>
            </a:r>
            <a:r>
              <a:rPr lang="ja-JP" altLang="en-US" smtClean="0"/>
              <a:t>と</a:t>
            </a:r>
            <a:r>
              <a:rPr lang="en-US" altLang="ja-JP" smtClean="0"/>
              <a:t>Cat</a:t>
            </a:r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2875" y="4284663"/>
            <a:ext cx="4357688" cy="163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class Dog extends Animal{</a:t>
            </a:r>
          </a:p>
          <a:p>
            <a:pPr>
              <a:defRPr/>
            </a:pPr>
            <a:r>
              <a:rPr lang="ja-JP" altLang="en-US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String cry(){</a:t>
            </a:r>
          </a:p>
          <a:p>
            <a:pPr>
              <a:defRPr/>
            </a:pPr>
            <a:r>
              <a:rPr lang="ja-JP" altLang="en-US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　　</a:t>
            </a: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return “</a:t>
            </a:r>
            <a:r>
              <a:rPr lang="ja-JP" altLang="en-US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わんわん</a:t>
            </a: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”;</a:t>
            </a:r>
          </a:p>
          <a:p>
            <a:pPr>
              <a:defRPr/>
            </a:pPr>
            <a:r>
              <a:rPr lang="ja-JP" altLang="en-US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}</a:t>
            </a:r>
          </a:p>
          <a:p>
            <a:pPr>
              <a:defRPr/>
            </a:pP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}  </a:t>
            </a:r>
            <a:endParaRPr lang="ja-JP" altLang="en-US" sz="2000" b="1">
              <a:solidFill>
                <a:srgbClr val="000000"/>
              </a:solidFill>
              <a:latin typeface="+mj-lt"/>
              <a:ea typeface="ＭＳ 明朝" pitchFamily="17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3438" y="4286250"/>
            <a:ext cx="4429125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class Cat extends Animal{</a:t>
            </a:r>
          </a:p>
          <a:p>
            <a:pPr>
              <a:defRPr/>
            </a:pPr>
            <a:r>
              <a:rPr lang="ja-JP" altLang="en-US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String cry(){</a:t>
            </a:r>
          </a:p>
          <a:p>
            <a:pPr>
              <a:defRPr/>
            </a:pPr>
            <a:r>
              <a:rPr lang="ja-JP" altLang="en-US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　　</a:t>
            </a: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return “</a:t>
            </a:r>
            <a:r>
              <a:rPr lang="ja-JP" altLang="en-US" sz="2000" b="1" smtClean="0">
                <a:solidFill>
                  <a:srgbClr val="000000"/>
                </a:solidFill>
                <a:latin typeface="+mj-lt"/>
                <a:ea typeface="ＭＳ 明朝" pitchFamily="17" charset="-128"/>
              </a:rPr>
              <a:t>にゃんにゃん</a:t>
            </a:r>
            <a:r>
              <a:rPr lang="en-US" altLang="ja-JP" sz="2000" b="1" smtClean="0">
                <a:solidFill>
                  <a:srgbClr val="000000"/>
                </a:solidFill>
                <a:latin typeface="+mj-lt"/>
                <a:ea typeface="ＭＳ 明朝" pitchFamily="17" charset="-128"/>
              </a:rPr>
              <a:t>”;</a:t>
            </a:r>
            <a:endParaRPr lang="en-US" altLang="ja-JP" sz="2000" b="1">
              <a:solidFill>
                <a:srgbClr val="000000"/>
              </a:solidFill>
              <a:latin typeface="+mj-lt"/>
              <a:ea typeface="ＭＳ 明朝" pitchFamily="17" charset="-128"/>
            </a:endParaRPr>
          </a:p>
          <a:p>
            <a:pPr>
              <a:defRPr/>
            </a:pPr>
            <a:r>
              <a:rPr lang="ja-JP" altLang="en-US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}</a:t>
            </a:r>
          </a:p>
          <a:p>
            <a:pPr>
              <a:defRPr/>
            </a:pP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}  </a:t>
            </a:r>
            <a:endParaRPr lang="ja-JP" altLang="en-US" sz="2000" b="1">
              <a:solidFill>
                <a:srgbClr val="000000"/>
              </a:solidFill>
              <a:latin typeface="+mj-lt"/>
              <a:ea typeface="ＭＳ 明朝" pitchFamily="17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6063" y="1825625"/>
            <a:ext cx="3571875" cy="163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class Animal {</a:t>
            </a:r>
          </a:p>
          <a:p>
            <a:pPr>
              <a:defRPr/>
            </a:pPr>
            <a:r>
              <a:rPr lang="ja-JP" altLang="en-US" sz="2000" b="1">
                <a:solidFill>
                  <a:srgbClr val="FF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>
                <a:solidFill>
                  <a:srgbClr val="FF0000"/>
                </a:solidFill>
                <a:latin typeface="+mj-lt"/>
                <a:ea typeface="ＭＳ 明朝" pitchFamily="17" charset="-128"/>
              </a:rPr>
              <a:t>public String  cry() {</a:t>
            </a:r>
          </a:p>
          <a:p>
            <a:pPr>
              <a:defRPr/>
            </a:pPr>
            <a:r>
              <a:rPr lang="ja-JP" altLang="en-US" sz="2000" b="1">
                <a:solidFill>
                  <a:srgbClr val="FF0000"/>
                </a:solidFill>
                <a:latin typeface="+mj-lt"/>
                <a:ea typeface="ＭＳ 明朝" pitchFamily="17" charset="-128"/>
              </a:rPr>
              <a:t>　　　　</a:t>
            </a:r>
            <a:r>
              <a:rPr lang="en-US" altLang="ja-JP" sz="2000" b="1">
                <a:solidFill>
                  <a:srgbClr val="FF0000"/>
                </a:solidFill>
                <a:latin typeface="+mj-lt"/>
                <a:ea typeface="ＭＳ 明朝" pitchFamily="17" charset="-128"/>
              </a:rPr>
              <a:t>return </a:t>
            </a:r>
            <a:r>
              <a:rPr lang="en-US" altLang="ja-JP" sz="2000" b="1" smtClean="0">
                <a:solidFill>
                  <a:srgbClr val="FF0000"/>
                </a:solidFill>
                <a:latin typeface="+mj-lt"/>
                <a:ea typeface="ＭＳ 明朝" pitchFamily="17" charset="-128"/>
              </a:rPr>
              <a:t>“”;</a:t>
            </a:r>
            <a:endParaRPr lang="en-US" altLang="ja-JP" sz="2000" b="1">
              <a:solidFill>
                <a:srgbClr val="FF0000"/>
              </a:solidFill>
              <a:latin typeface="+mj-lt"/>
              <a:ea typeface="ＭＳ 明朝" pitchFamily="17" charset="-128"/>
            </a:endParaRPr>
          </a:p>
          <a:p>
            <a:pPr>
              <a:defRPr/>
            </a:pPr>
            <a:r>
              <a:rPr lang="ja-JP" altLang="en-US" sz="2000" b="1">
                <a:solidFill>
                  <a:srgbClr val="FF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>
                <a:solidFill>
                  <a:srgbClr val="FF0000"/>
                </a:solidFill>
                <a:latin typeface="+mj-lt"/>
                <a:ea typeface="ＭＳ 明朝" pitchFamily="17" charset="-128"/>
              </a:rPr>
              <a:t>}</a:t>
            </a:r>
          </a:p>
          <a:p>
            <a:pPr>
              <a:defRPr/>
            </a:pPr>
            <a:r>
              <a:rPr lang="en-US" altLang="ja-JP" sz="2000" b="1">
                <a:solidFill>
                  <a:srgbClr val="000000"/>
                </a:solidFill>
                <a:latin typeface="+mj-lt"/>
                <a:ea typeface="ＭＳ 明朝" pitchFamily="17" charset="-128"/>
              </a:rPr>
              <a:t>}  </a:t>
            </a:r>
            <a:endParaRPr lang="ja-JP" altLang="en-US" sz="2000" b="1">
              <a:solidFill>
                <a:srgbClr val="000000"/>
              </a:solidFill>
              <a:latin typeface="+mj-lt"/>
              <a:ea typeface="ＭＳ 明朝" pitchFamily="17" charset="-128"/>
            </a:endParaRPr>
          </a:p>
        </p:txBody>
      </p:sp>
      <p:sp>
        <p:nvSpPr>
          <p:cNvPr id="10" name="二等辺三角形 9"/>
          <p:cNvSpPr/>
          <p:nvPr/>
        </p:nvSpPr>
        <p:spPr>
          <a:xfrm rot="5400000">
            <a:off x="2393157" y="2848769"/>
            <a:ext cx="500062" cy="2857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rot="16200000" flipH="1">
            <a:off x="1041400" y="3629026"/>
            <a:ext cx="12858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684338" y="2998788"/>
            <a:ext cx="785812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二等辺三角形 12"/>
          <p:cNvSpPr/>
          <p:nvPr/>
        </p:nvSpPr>
        <p:spPr>
          <a:xfrm rot="16200000" flipH="1">
            <a:off x="6250781" y="2863057"/>
            <a:ext cx="500063" cy="2857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rot="16200000" flipH="1">
            <a:off x="6786562" y="3643313"/>
            <a:ext cx="12858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643688" y="3013075"/>
            <a:ext cx="7858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800350" y="1455738"/>
            <a:ext cx="428625" cy="36988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親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57725" y="3913188"/>
            <a:ext cx="428625" cy="36988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子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7163" y="3914775"/>
            <a:ext cx="428625" cy="36988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>
                <a:solidFill>
                  <a:schemeClr val="accent4">
                    <a:lumMod val="10000"/>
                  </a:schemeClr>
                </a:solidFill>
              </a:rPr>
              <a:t>子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17538" y="4643438"/>
            <a:ext cx="3382962" cy="100012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5118100" y="4643438"/>
            <a:ext cx="3382963" cy="100012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680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「クラス」を使った場合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20978" y="241986"/>
            <a:ext cx="1289135" cy="307777"/>
          </a:xfrm>
          <a:prstGeom prst="rect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</a:t>
            </a:r>
            <a:r>
              <a:rPr kumimoji="1"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13_sample021</a:t>
            </a:r>
            <a:endParaRPr kumimoji="1" lang="ja-JP" altLang="en-US" sz="140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28750"/>
            <a:ext cx="44672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70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「抽象クラス」を使った場合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20978" y="241986"/>
            <a:ext cx="1289135" cy="307777"/>
          </a:xfrm>
          <a:prstGeom prst="rect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</a:t>
            </a:r>
            <a:r>
              <a:rPr kumimoji="1"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13_sample022</a:t>
            </a:r>
            <a:endParaRPr kumimoji="1" lang="ja-JP" altLang="en-US" sz="140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268760"/>
            <a:ext cx="48291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37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「Ｉｎｔｅｒｆａｃｅ」を使った場合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20978" y="241986"/>
            <a:ext cx="1289135" cy="307777"/>
          </a:xfrm>
          <a:prstGeom prst="rect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</a:t>
            </a:r>
            <a:r>
              <a:rPr kumimoji="1" lang="en-US" altLang="ja-JP" sz="140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13_sample023</a:t>
            </a:r>
            <a:endParaRPr kumimoji="1" lang="ja-JP" altLang="en-US" sz="140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514822"/>
            <a:ext cx="43243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32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インタフェースの例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3861048"/>
            <a:ext cx="7958138" cy="2476500"/>
          </a:xfrm>
          <a:ln>
            <a:solidFill>
              <a:srgbClr val="00B050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ja-JP" altLang="en-US" smtClean="0"/>
              <a:t>Ｉｎｔｅｒｆａｃｅ　</a:t>
            </a:r>
            <a:r>
              <a:rPr lang="en-US" altLang="ja-JP" smtClean="0"/>
              <a:t>IUser{</a:t>
            </a:r>
            <a:br>
              <a:rPr lang="en-US" altLang="ja-JP" smtClean="0"/>
            </a:br>
            <a:r>
              <a:rPr lang="en-US" altLang="ja-JP" smtClean="0"/>
              <a:t>  public void </a:t>
            </a:r>
            <a:r>
              <a:rPr lang="en-US" altLang="ja-JP" err="1" smtClean="0"/>
              <a:t>payMoney</a:t>
            </a:r>
            <a:r>
              <a:rPr lang="en-US" altLang="ja-JP" smtClean="0"/>
              <a:t>(</a:t>
            </a:r>
            <a:r>
              <a:rPr lang="en-US" altLang="ja-JP" err="1" smtClean="0"/>
              <a:t>int</a:t>
            </a:r>
            <a:r>
              <a:rPr lang="en-US" altLang="ja-JP" smtClean="0"/>
              <a:t> money);</a:t>
            </a:r>
            <a:br>
              <a:rPr lang="en-US" altLang="ja-JP" smtClean="0"/>
            </a:br>
            <a:r>
              <a:rPr lang="en-US" altLang="ja-JP" smtClean="0"/>
              <a:t>  public Item </a:t>
            </a:r>
            <a:r>
              <a:rPr lang="en-US" altLang="ja-JP" err="1" smtClean="0"/>
              <a:t>getItem</a:t>
            </a:r>
            <a:r>
              <a:rPr lang="en-US" altLang="ja-JP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smtClean="0"/>
              <a:t>}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1761" y="1671395"/>
            <a:ext cx="4120039" cy="156966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b="1" smtClean="0">
                <a:latin typeface="ＭＳ Ｐ明朝" pitchFamily="18" charset="-128"/>
                <a:ea typeface="ＭＳ Ｐ明朝" pitchFamily="18" charset="-128"/>
              </a:rPr>
              <a:t>店員とのインタフェース</a:t>
            </a:r>
            <a:endParaRPr lang="en-US" altLang="ja-JP" sz="3200" b="1" smtClean="0">
              <a:latin typeface="ＭＳ Ｐ明朝" pitchFamily="18" charset="-128"/>
              <a:ea typeface="ＭＳ Ｐ明朝" pitchFamily="18" charset="-128"/>
            </a:endParaRPr>
          </a:p>
          <a:p>
            <a:r>
              <a:rPr kumimoji="1" lang="ja-JP" altLang="en-US" sz="3200" b="1" smtClean="0">
                <a:latin typeface="ＭＳ Ｐ明朝" pitchFamily="18" charset="-128"/>
                <a:ea typeface="ＭＳ Ｐ明朝" pitchFamily="18" charset="-128"/>
              </a:rPr>
              <a:t>・お金を支払う</a:t>
            </a:r>
            <a:endParaRPr kumimoji="1" lang="en-US" altLang="ja-JP" sz="3200" b="1" smtClean="0">
              <a:latin typeface="ＭＳ Ｐ明朝" pitchFamily="18" charset="-128"/>
              <a:ea typeface="ＭＳ Ｐ明朝" pitchFamily="18" charset="-128"/>
            </a:endParaRPr>
          </a:p>
          <a:p>
            <a:r>
              <a:rPr lang="ja-JP" altLang="en-US" sz="3200" b="1" smtClean="0">
                <a:latin typeface="ＭＳ Ｐ明朝" pitchFamily="18" charset="-128"/>
                <a:ea typeface="ＭＳ Ｐ明朝" pitchFamily="18" charset="-128"/>
              </a:rPr>
              <a:t>・商品をもらう</a:t>
            </a:r>
            <a:endParaRPr kumimoji="1" lang="ja-JP" altLang="en-US" sz="3200" b="1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329464" y="3241055"/>
            <a:ext cx="484632" cy="54636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インタフェースとクラス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600200"/>
            <a:ext cx="8715375" cy="453072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solidFill>
                  <a:srgbClr val="00FF00"/>
                </a:solidFill>
              </a:rPr>
              <a:t>インタフェース</a:t>
            </a:r>
            <a:endParaRPr lang="en-US" altLang="ja-JP" smtClean="0">
              <a:solidFill>
                <a:srgbClr val="00FF00"/>
              </a:solidFill>
            </a:endParaRPr>
          </a:p>
          <a:p>
            <a:pPr lvl="1">
              <a:defRPr/>
            </a:pPr>
            <a:r>
              <a:rPr lang="ja-JP" altLang="en-US" smtClean="0"/>
              <a:t>部品が持つ機能（メソッド）のみを定義したもの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「その部品がどういう機能を持つか」を示す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「その機能をどうやって実現するか」は示さない</a:t>
            </a:r>
            <a:endParaRPr lang="en-US" altLang="ja-JP" smtClean="0"/>
          </a:p>
          <a:p>
            <a:pPr>
              <a:defRPr/>
            </a:pPr>
            <a:r>
              <a:rPr lang="ja-JP" altLang="en-US" smtClean="0">
                <a:solidFill>
                  <a:srgbClr val="00FF00"/>
                </a:solidFill>
              </a:rPr>
              <a:t>クラス</a:t>
            </a:r>
            <a:endParaRPr lang="en-US" altLang="ja-JP" smtClean="0">
              <a:solidFill>
                <a:srgbClr val="00FF00"/>
              </a:solidFill>
            </a:endParaRPr>
          </a:p>
          <a:p>
            <a:pPr lvl="1">
              <a:defRPr/>
            </a:pPr>
            <a:r>
              <a:rPr lang="ja-JP" altLang="en-US" smtClean="0"/>
              <a:t>部品そのものを定義したもの</a:t>
            </a:r>
            <a:endParaRPr lang="en-US" altLang="ja-JP" smtClean="0"/>
          </a:p>
          <a:p>
            <a:pPr lvl="1">
              <a:defRPr/>
            </a:pPr>
            <a:r>
              <a:rPr lang="ja-JP" altLang="en-US" smtClean="0"/>
              <a:t>「機能をどうやって実現するか」を具体的に示す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20975"/>
            <a:ext cx="8229600" cy="1139825"/>
          </a:xfrm>
          <a:noFill/>
        </p:spPr>
        <p:txBody>
          <a:bodyPr/>
          <a:lstStyle/>
          <a:p>
            <a:r>
              <a:rPr lang="ja-JP" altLang="en-US" sz="4000" smtClean="0">
                <a:effectLst/>
              </a:rPr>
              <a:t>インタフェースの重要性</a:t>
            </a:r>
          </a:p>
        </p:txBody>
      </p:sp>
    </p:spTree>
    <p:extLst>
      <p:ext uri="{BB962C8B-B14F-4D97-AF65-F5344CB8AC3E}">
        <p14:creationId xmlns:p14="http://schemas.microsoft.com/office/powerpoint/2010/main" val="37837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1139825"/>
          </a:xfrm>
        </p:spPr>
        <p:txBody>
          <a:bodyPr/>
          <a:lstStyle/>
          <a:p>
            <a:r>
              <a:rPr lang="ja-JP" altLang="en-US" sz="4000" smtClean="0"/>
              <a:t>複雑なシステム</a:t>
            </a:r>
            <a:endParaRPr kumimoji="1" lang="ja-JP" altLang="en-US" sz="4000" dirty="0"/>
          </a:p>
        </p:txBody>
      </p:sp>
      <p:sp>
        <p:nvSpPr>
          <p:cNvPr id="20" name="雲 19"/>
          <p:cNvSpPr/>
          <p:nvPr/>
        </p:nvSpPr>
        <p:spPr>
          <a:xfrm>
            <a:off x="1057351" y="1932021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2784203" y="2629619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雲 21"/>
          <p:cNvSpPr/>
          <p:nvPr/>
        </p:nvSpPr>
        <p:spPr>
          <a:xfrm>
            <a:off x="1501279" y="4102610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658814" y="2560042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雲 23"/>
          <p:cNvSpPr/>
          <p:nvPr/>
        </p:nvSpPr>
        <p:spPr>
          <a:xfrm>
            <a:off x="6225936" y="3571077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6252322" y="1412776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雲 25"/>
          <p:cNvSpPr/>
          <p:nvPr/>
        </p:nvSpPr>
        <p:spPr>
          <a:xfrm>
            <a:off x="2867946" y="1414066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4385111" y="4315878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雲 35"/>
          <p:cNvSpPr/>
          <p:nvPr/>
        </p:nvSpPr>
        <p:spPr>
          <a:xfrm>
            <a:off x="827584" y="3076504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雲 37"/>
          <p:cNvSpPr/>
          <p:nvPr/>
        </p:nvSpPr>
        <p:spPr>
          <a:xfrm>
            <a:off x="1931842" y="2075001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雲 38"/>
          <p:cNvSpPr/>
          <p:nvPr/>
        </p:nvSpPr>
        <p:spPr>
          <a:xfrm>
            <a:off x="1769080" y="3128802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雲 39"/>
          <p:cNvSpPr/>
          <p:nvPr/>
        </p:nvSpPr>
        <p:spPr>
          <a:xfrm>
            <a:off x="2866830" y="3617309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雲 40"/>
          <p:cNvSpPr/>
          <p:nvPr/>
        </p:nvSpPr>
        <p:spPr>
          <a:xfrm>
            <a:off x="3227986" y="4492372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雲 41"/>
          <p:cNvSpPr/>
          <p:nvPr/>
        </p:nvSpPr>
        <p:spPr>
          <a:xfrm>
            <a:off x="4042885" y="3527341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雲 42"/>
          <p:cNvSpPr/>
          <p:nvPr/>
        </p:nvSpPr>
        <p:spPr>
          <a:xfrm>
            <a:off x="3854669" y="2107765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雲 43"/>
          <p:cNvSpPr/>
          <p:nvPr/>
        </p:nvSpPr>
        <p:spPr>
          <a:xfrm>
            <a:off x="5100194" y="1808738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雲 44"/>
          <p:cNvSpPr/>
          <p:nvPr/>
        </p:nvSpPr>
        <p:spPr>
          <a:xfrm>
            <a:off x="5919167" y="2169352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雲 45"/>
          <p:cNvSpPr/>
          <p:nvPr/>
        </p:nvSpPr>
        <p:spPr>
          <a:xfrm>
            <a:off x="5460234" y="2762645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雲 46"/>
          <p:cNvSpPr/>
          <p:nvPr/>
        </p:nvSpPr>
        <p:spPr>
          <a:xfrm>
            <a:off x="6612362" y="2842996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雲 47"/>
          <p:cNvSpPr/>
          <p:nvPr/>
        </p:nvSpPr>
        <p:spPr>
          <a:xfrm>
            <a:off x="5134410" y="3821970"/>
            <a:ext cx="530442" cy="433987"/>
          </a:xfrm>
          <a:prstGeom prst="cloud">
            <a:avLst/>
          </a:prstGeom>
          <a:solidFill>
            <a:schemeClr val="tx1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雲 48"/>
          <p:cNvSpPr/>
          <p:nvPr/>
        </p:nvSpPr>
        <p:spPr>
          <a:xfrm>
            <a:off x="6011025" y="4676271"/>
            <a:ext cx="530442" cy="433987"/>
          </a:xfrm>
          <a:prstGeom prst="cloud">
            <a:avLst/>
          </a:prstGeom>
          <a:solidFill>
            <a:srgbClr val="FFCCFF"/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rgbClr val="FF0000"/>
                </a:solidFill>
              </a:rPr>
              <a:t>！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50" name="直線矢印コネクタ 49"/>
          <p:cNvCxnSpPr>
            <a:stCxn id="26" idx="2"/>
          </p:cNvCxnSpPr>
          <p:nvPr/>
        </p:nvCxnSpPr>
        <p:spPr>
          <a:xfrm flipH="1">
            <a:off x="1535798" y="1631060"/>
            <a:ext cx="1333793" cy="35778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>
            <a:off x="1273918" y="2436966"/>
            <a:ext cx="757803" cy="72045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20" idx="1"/>
            <a:endCxn id="21" idx="2"/>
          </p:cNvCxnSpPr>
          <p:nvPr/>
        </p:nvCxnSpPr>
        <p:spPr>
          <a:xfrm>
            <a:off x="1322572" y="2365546"/>
            <a:ext cx="1463276" cy="48106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21" idx="3"/>
          </p:cNvCxnSpPr>
          <p:nvPr/>
        </p:nvCxnSpPr>
        <p:spPr>
          <a:xfrm>
            <a:off x="2441411" y="2301218"/>
            <a:ext cx="608013" cy="3532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6" idx="1"/>
            <a:endCxn id="22" idx="3"/>
          </p:cNvCxnSpPr>
          <p:nvPr/>
        </p:nvCxnSpPr>
        <p:spPr>
          <a:xfrm>
            <a:off x="1092805" y="3510029"/>
            <a:ext cx="673695" cy="61739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40" idx="2"/>
          </p:cNvCxnSpPr>
          <p:nvPr/>
        </p:nvCxnSpPr>
        <p:spPr>
          <a:xfrm>
            <a:off x="2243216" y="3400373"/>
            <a:ext cx="625259" cy="43393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22" idx="3"/>
            <a:endCxn id="39" idx="1"/>
          </p:cNvCxnSpPr>
          <p:nvPr/>
        </p:nvCxnSpPr>
        <p:spPr>
          <a:xfrm flipV="1">
            <a:off x="1766500" y="3562327"/>
            <a:ext cx="267801" cy="5650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40" idx="1"/>
          </p:cNvCxnSpPr>
          <p:nvPr/>
        </p:nvCxnSpPr>
        <p:spPr>
          <a:xfrm flipH="1" flipV="1">
            <a:off x="3132051" y="4050834"/>
            <a:ext cx="349750" cy="45668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21" idx="0"/>
          </p:cNvCxnSpPr>
          <p:nvPr/>
        </p:nvCxnSpPr>
        <p:spPr>
          <a:xfrm flipH="1" flipV="1">
            <a:off x="3314203" y="2846613"/>
            <a:ext cx="802263" cy="73384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26" idx="0"/>
          </p:cNvCxnSpPr>
          <p:nvPr/>
        </p:nvCxnSpPr>
        <p:spPr>
          <a:xfrm flipH="1" flipV="1">
            <a:off x="3397946" y="1631060"/>
            <a:ext cx="562440" cy="5763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endCxn id="43" idx="2"/>
          </p:cNvCxnSpPr>
          <p:nvPr/>
        </p:nvCxnSpPr>
        <p:spPr>
          <a:xfrm flipV="1">
            <a:off x="3053700" y="2324759"/>
            <a:ext cx="802614" cy="31575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endCxn id="26" idx="0"/>
          </p:cNvCxnSpPr>
          <p:nvPr/>
        </p:nvCxnSpPr>
        <p:spPr>
          <a:xfrm flipH="1" flipV="1">
            <a:off x="3397946" y="1631060"/>
            <a:ext cx="1718094" cy="3601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V="1">
            <a:off x="5092308" y="2215585"/>
            <a:ext cx="225841" cy="34445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43" idx="0"/>
          </p:cNvCxnSpPr>
          <p:nvPr/>
        </p:nvCxnSpPr>
        <p:spPr>
          <a:xfrm flipH="1" flipV="1">
            <a:off x="4384669" y="2324759"/>
            <a:ext cx="555682" cy="465918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25" idx="1"/>
            <a:endCxn id="47" idx="3"/>
          </p:cNvCxnSpPr>
          <p:nvPr/>
        </p:nvCxnSpPr>
        <p:spPr>
          <a:xfrm>
            <a:off x="6517543" y="1846301"/>
            <a:ext cx="360040" cy="102150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endCxn id="46" idx="2"/>
          </p:cNvCxnSpPr>
          <p:nvPr/>
        </p:nvCxnSpPr>
        <p:spPr>
          <a:xfrm flipV="1">
            <a:off x="4561619" y="2979639"/>
            <a:ext cx="900260" cy="74871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48" idx="3"/>
          </p:cNvCxnSpPr>
          <p:nvPr/>
        </p:nvCxnSpPr>
        <p:spPr>
          <a:xfrm>
            <a:off x="4935374" y="2986496"/>
            <a:ext cx="464257" cy="860288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45" idx="2"/>
          </p:cNvCxnSpPr>
          <p:nvPr/>
        </p:nvCxnSpPr>
        <p:spPr>
          <a:xfrm>
            <a:off x="5486798" y="2129773"/>
            <a:ext cx="434014" cy="25657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endCxn id="25" idx="2"/>
          </p:cNvCxnSpPr>
          <p:nvPr/>
        </p:nvCxnSpPr>
        <p:spPr>
          <a:xfrm flipV="1">
            <a:off x="5581860" y="1629770"/>
            <a:ext cx="672107" cy="23940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25" idx="2"/>
          </p:cNvCxnSpPr>
          <p:nvPr/>
        </p:nvCxnSpPr>
        <p:spPr>
          <a:xfrm>
            <a:off x="3379280" y="1558328"/>
            <a:ext cx="2874687" cy="7144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endCxn id="43" idx="1"/>
          </p:cNvCxnSpPr>
          <p:nvPr/>
        </p:nvCxnSpPr>
        <p:spPr>
          <a:xfrm flipV="1">
            <a:off x="3617968" y="2541290"/>
            <a:ext cx="501922" cy="19046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27" idx="2"/>
            <a:endCxn id="41" idx="0"/>
          </p:cNvCxnSpPr>
          <p:nvPr/>
        </p:nvCxnSpPr>
        <p:spPr>
          <a:xfrm flipH="1">
            <a:off x="3757986" y="4532872"/>
            <a:ext cx="628770" cy="1764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49" idx="2"/>
          </p:cNvCxnSpPr>
          <p:nvPr/>
        </p:nvCxnSpPr>
        <p:spPr>
          <a:xfrm flipH="1" flipV="1">
            <a:off x="4888120" y="4576192"/>
            <a:ext cx="1124550" cy="31707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49" idx="3"/>
          </p:cNvCxnSpPr>
          <p:nvPr/>
        </p:nvCxnSpPr>
        <p:spPr>
          <a:xfrm flipV="1">
            <a:off x="6276246" y="3986228"/>
            <a:ext cx="186936" cy="71485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H="1">
            <a:off x="5581725" y="3125488"/>
            <a:ext cx="1052725" cy="8358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46" idx="3"/>
          </p:cNvCxnSpPr>
          <p:nvPr/>
        </p:nvCxnSpPr>
        <p:spPr>
          <a:xfrm flipH="1" flipV="1">
            <a:off x="5393290" y="2232019"/>
            <a:ext cx="332165" cy="5554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endCxn id="46" idx="0"/>
          </p:cNvCxnSpPr>
          <p:nvPr/>
        </p:nvCxnSpPr>
        <p:spPr>
          <a:xfrm flipH="1" flipV="1">
            <a:off x="5990234" y="2979639"/>
            <a:ext cx="653324" cy="76865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 flipV="1">
            <a:off x="5553566" y="4168315"/>
            <a:ext cx="531443" cy="55519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48" idx="2"/>
            <a:endCxn id="42" idx="0"/>
          </p:cNvCxnSpPr>
          <p:nvPr/>
        </p:nvCxnSpPr>
        <p:spPr>
          <a:xfrm flipH="1" flipV="1">
            <a:off x="4572885" y="3744335"/>
            <a:ext cx="563170" cy="29462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42" idx="2"/>
          </p:cNvCxnSpPr>
          <p:nvPr/>
        </p:nvCxnSpPr>
        <p:spPr>
          <a:xfrm flipH="1">
            <a:off x="3366761" y="3744335"/>
            <a:ext cx="677769" cy="4108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角丸四角形吹き出し 118"/>
          <p:cNvSpPr/>
          <p:nvPr/>
        </p:nvSpPr>
        <p:spPr>
          <a:xfrm>
            <a:off x="6291080" y="5157192"/>
            <a:ext cx="2745416" cy="612648"/>
          </a:xfrm>
          <a:prstGeom prst="wedgeRoundRectCallout">
            <a:avLst>
              <a:gd name="adj1" fmla="val -42771"/>
              <a:gd name="adj2" fmla="val -83963"/>
              <a:gd name="adj3" fmla="val 16667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rgbClr val="000000"/>
                </a:solidFill>
              </a:rPr>
              <a:t>あれ？うまく動かないぞ。</a:t>
            </a:r>
            <a:r>
              <a:rPr lang="ja-JP" altLang="en-US" smtClean="0">
                <a:solidFill>
                  <a:srgbClr val="000000"/>
                </a:solidFill>
              </a:rPr>
              <a:t>何が</a:t>
            </a:r>
            <a:r>
              <a:rPr lang="ja-JP" altLang="en-US">
                <a:solidFill>
                  <a:srgbClr val="000000"/>
                </a:solidFill>
              </a:rPr>
              <a:t>悪</a:t>
            </a:r>
            <a:r>
              <a:rPr lang="ja-JP" altLang="en-US" smtClean="0">
                <a:solidFill>
                  <a:srgbClr val="000000"/>
                </a:solidFill>
              </a:rPr>
              <a:t>いんだろう。。。？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cxnSp>
        <p:nvCxnSpPr>
          <p:cNvPr id="129" name="直線矢印コネクタ 128"/>
          <p:cNvCxnSpPr>
            <a:endCxn id="38" idx="1"/>
          </p:cNvCxnSpPr>
          <p:nvPr/>
        </p:nvCxnSpPr>
        <p:spPr>
          <a:xfrm flipV="1">
            <a:off x="1989530" y="2508526"/>
            <a:ext cx="207533" cy="67862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endCxn id="41" idx="2"/>
          </p:cNvCxnSpPr>
          <p:nvPr/>
        </p:nvCxnSpPr>
        <p:spPr>
          <a:xfrm>
            <a:off x="2011798" y="4373951"/>
            <a:ext cx="1217833" cy="3354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flipV="1">
            <a:off x="1992386" y="3936419"/>
            <a:ext cx="942404" cy="28891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ãè«ãã¢ã¤ã³ã³ãèµ¤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0" y="1963621"/>
            <a:ext cx="350875" cy="3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/>
          <p:cNvSpPr txBox="1"/>
          <p:nvPr/>
        </p:nvSpPr>
        <p:spPr>
          <a:xfrm>
            <a:off x="251520" y="5877272"/>
            <a:ext cx="8640960" cy="830997"/>
          </a:xfrm>
          <a:prstGeom prst="rect">
            <a:avLst/>
          </a:prstGeom>
          <a:solidFill>
            <a:srgbClr val="FF66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システムの機能が増えるにつれて、システムは急速に複雑になり管理できなくなる。</a:t>
            </a:r>
            <a:endParaRPr lang="ja-JP" altLang="en-US" sz="240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568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雲 5"/>
          <p:cNvSpPr/>
          <p:nvPr/>
        </p:nvSpPr>
        <p:spPr>
          <a:xfrm>
            <a:off x="457200" y="1052736"/>
            <a:ext cx="8229600" cy="489654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3667501" y="2505628"/>
            <a:ext cx="422" cy="31646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39825"/>
          </a:xfrm>
        </p:spPr>
        <p:txBody>
          <a:bodyPr/>
          <a:lstStyle/>
          <a:p>
            <a:r>
              <a:rPr lang="ja-JP" altLang="en-US" sz="3600" smtClean="0"/>
              <a:t>高凝集、疎結合</a:t>
            </a:r>
            <a:endParaRPr kumimoji="1" lang="ja-JP" altLang="en-US" sz="36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5517232"/>
            <a:ext cx="864096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どのシステムにも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「密接に結びついている部品」と「あまり結びついていない部品」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がある</a:t>
            </a:r>
            <a:endParaRPr lang="ja-JP" altLang="en-US" sz="24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雲 13"/>
          <p:cNvSpPr/>
          <p:nvPr/>
        </p:nvSpPr>
        <p:spPr>
          <a:xfrm>
            <a:off x="1321245" y="2004029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3048097" y="2701627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雲 15"/>
          <p:cNvSpPr/>
          <p:nvPr/>
        </p:nvSpPr>
        <p:spPr>
          <a:xfrm>
            <a:off x="1765173" y="4174618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雲 16"/>
          <p:cNvSpPr/>
          <p:nvPr/>
        </p:nvSpPr>
        <p:spPr>
          <a:xfrm>
            <a:off x="4922708" y="2632050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雲 17"/>
          <p:cNvSpPr/>
          <p:nvPr/>
        </p:nvSpPr>
        <p:spPr>
          <a:xfrm>
            <a:off x="6489830" y="3643085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6516216" y="1484784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6" idx="0"/>
          </p:cNvCxnSpPr>
          <p:nvPr/>
        </p:nvCxnSpPr>
        <p:spPr>
          <a:xfrm flipV="1">
            <a:off x="2868511" y="3699060"/>
            <a:ext cx="655647" cy="97961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0"/>
            <a:endCxn id="17" idx="2"/>
          </p:cNvCxnSpPr>
          <p:nvPr/>
        </p:nvCxnSpPr>
        <p:spPr>
          <a:xfrm flipV="1">
            <a:off x="4151435" y="3136106"/>
            <a:ext cx="774698" cy="6957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5926859" y="2300642"/>
            <a:ext cx="665817" cy="50900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5878327" y="3383065"/>
            <a:ext cx="769568" cy="369833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5" idx="2"/>
          </p:cNvCxnSpPr>
          <p:nvPr/>
        </p:nvCxnSpPr>
        <p:spPr>
          <a:xfrm flipV="1">
            <a:off x="2145316" y="3205683"/>
            <a:ext cx="906206" cy="434479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雲 25"/>
          <p:cNvSpPr/>
          <p:nvPr/>
        </p:nvSpPr>
        <p:spPr>
          <a:xfrm>
            <a:off x="3143706" y="1497516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4649005" y="4387886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7" idx="3"/>
            <a:endCxn id="17" idx="1"/>
          </p:cNvCxnSpPr>
          <p:nvPr/>
        </p:nvCxnSpPr>
        <p:spPr>
          <a:xfrm flipV="1">
            <a:off x="5201134" y="3639089"/>
            <a:ext cx="273703" cy="80643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 rot="473484">
            <a:off x="1404279" y="200025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 rot="473484">
            <a:off x="3190448" y="146472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473484">
            <a:off x="3121146" y="267695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 rot="473484">
            <a:off x="1869388" y="4128100"/>
            <a:ext cx="8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 rot="473484">
            <a:off x="4714210" y="437837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 rot="473484">
            <a:off x="6527615" y="364585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473484">
            <a:off x="4975915" y="260634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 rot="473484">
            <a:off x="6627798" y="143383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 flipV="1">
            <a:off x="2431202" y="2132856"/>
            <a:ext cx="753435" cy="402976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雲 45"/>
          <p:cNvSpPr/>
          <p:nvPr/>
        </p:nvSpPr>
        <p:spPr>
          <a:xfrm>
            <a:off x="1091478" y="3148512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 rot="473484">
            <a:off x="1174512" y="3144736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 flipH="1" flipV="1">
            <a:off x="1763688" y="2933958"/>
            <a:ext cx="0" cy="26259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1987803" y="3933056"/>
            <a:ext cx="206022" cy="27753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2139870" y="2310720"/>
            <a:ext cx="1127407" cy="100744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160040" y="2407467"/>
            <a:ext cx="20472" cy="123162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5617961" y="2486930"/>
            <a:ext cx="1342193" cy="199057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5712270" y="4326319"/>
            <a:ext cx="811243" cy="33109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3923928" y="1484784"/>
            <a:ext cx="1224136" cy="369794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2491931" y="2381602"/>
            <a:ext cx="785987" cy="1793016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雲 38"/>
          <p:cNvSpPr/>
          <p:nvPr/>
        </p:nvSpPr>
        <p:spPr>
          <a:xfrm>
            <a:off x="5211922" y="1556792"/>
            <a:ext cx="3680558" cy="468052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 5"/>
          <p:cNvSpPr/>
          <p:nvPr/>
        </p:nvSpPr>
        <p:spPr>
          <a:xfrm>
            <a:off x="251520" y="1484784"/>
            <a:ext cx="3927587" cy="4536504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3171981" y="2937676"/>
            <a:ext cx="231626" cy="31646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39825"/>
          </a:xfrm>
        </p:spPr>
        <p:txBody>
          <a:bodyPr/>
          <a:lstStyle/>
          <a:p>
            <a:r>
              <a:rPr lang="ja-JP" altLang="en-US" sz="3600" smtClean="0"/>
              <a:t>サブシステムへの分割</a:t>
            </a:r>
            <a:endParaRPr kumimoji="1" lang="ja-JP" altLang="en-US" sz="36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3648" y="875891"/>
            <a:ext cx="6364242" cy="830997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システムの境界（インタフェース）を見つけて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システムを分割できれば、複雑度が減少する。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4" name="雲 13"/>
          <p:cNvSpPr/>
          <p:nvPr/>
        </p:nvSpPr>
        <p:spPr>
          <a:xfrm>
            <a:off x="1057351" y="2436077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2784203" y="3133675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雲 15"/>
          <p:cNvSpPr/>
          <p:nvPr/>
        </p:nvSpPr>
        <p:spPr>
          <a:xfrm>
            <a:off x="1501279" y="4606666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雲 16"/>
          <p:cNvSpPr/>
          <p:nvPr/>
        </p:nvSpPr>
        <p:spPr>
          <a:xfrm>
            <a:off x="5736029" y="3064098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雲 17"/>
          <p:cNvSpPr/>
          <p:nvPr/>
        </p:nvSpPr>
        <p:spPr>
          <a:xfrm>
            <a:off x="7303151" y="4075133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7329537" y="1916832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6" idx="0"/>
          </p:cNvCxnSpPr>
          <p:nvPr/>
        </p:nvCxnSpPr>
        <p:spPr>
          <a:xfrm flipV="1">
            <a:off x="2604617" y="4131108"/>
            <a:ext cx="655647" cy="97961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179107" y="3568154"/>
            <a:ext cx="1030565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6740180" y="2732690"/>
            <a:ext cx="665817" cy="50900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6691648" y="3815113"/>
            <a:ext cx="769568" cy="369833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endCxn id="15" idx="2"/>
          </p:cNvCxnSpPr>
          <p:nvPr/>
        </p:nvCxnSpPr>
        <p:spPr>
          <a:xfrm flipV="1">
            <a:off x="1881422" y="3637731"/>
            <a:ext cx="906206" cy="434479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雲 25"/>
          <p:cNvSpPr/>
          <p:nvPr/>
        </p:nvSpPr>
        <p:spPr>
          <a:xfrm>
            <a:off x="2574240" y="1929564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7" idx="3"/>
            <a:endCxn id="17" idx="1"/>
          </p:cNvCxnSpPr>
          <p:nvPr/>
        </p:nvCxnSpPr>
        <p:spPr>
          <a:xfrm flipV="1">
            <a:off x="6014455" y="4071137"/>
            <a:ext cx="273703" cy="806437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 rot="473484">
            <a:off x="1140385" y="243230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 rot="473484">
            <a:off x="2620982" y="1896772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473484">
            <a:off x="2857252" y="3109006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 rot="473484">
            <a:off x="1605494" y="4560148"/>
            <a:ext cx="8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 rot="473484">
            <a:off x="7340936" y="4077907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rot="473484">
            <a:off x="5789236" y="303838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 rot="473484">
            <a:off x="7441119" y="186587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 flipV="1">
            <a:off x="2167308" y="2636912"/>
            <a:ext cx="437309" cy="330968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雲 45"/>
          <p:cNvSpPr/>
          <p:nvPr/>
        </p:nvSpPr>
        <p:spPr>
          <a:xfrm>
            <a:off x="827584" y="3580560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 rot="473484">
            <a:off x="910618" y="357678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48" name="直線コネクタ 47"/>
          <p:cNvCxnSpPr/>
          <p:nvPr/>
        </p:nvCxnSpPr>
        <p:spPr>
          <a:xfrm flipH="1" flipV="1">
            <a:off x="1499794" y="3366006"/>
            <a:ext cx="0" cy="26259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1723909" y="4365104"/>
            <a:ext cx="206022" cy="277531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1875977" y="2839515"/>
            <a:ext cx="947385" cy="91070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973361" y="2839515"/>
            <a:ext cx="20472" cy="1231622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6431282" y="2918978"/>
            <a:ext cx="1342193" cy="199057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6525591" y="4758367"/>
            <a:ext cx="811243" cy="331094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雲 26"/>
          <p:cNvSpPr/>
          <p:nvPr/>
        </p:nvSpPr>
        <p:spPr>
          <a:xfrm>
            <a:off x="5699990" y="4579325"/>
            <a:ext cx="1104258" cy="1008112"/>
          </a:xfrm>
          <a:prstGeom prst="cloud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 rot="473484">
            <a:off x="5765195" y="456980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smtClean="0">
                <a:solidFill>
                  <a:srgbClr val="0000FF"/>
                </a:solidFill>
              </a:rPr>
              <a:t>？</a:t>
            </a:r>
            <a:endParaRPr kumimoji="1" lang="ja-JP" altLang="en-US" sz="6000">
              <a:solidFill>
                <a:srgbClr val="0000FF"/>
              </a:solidFill>
            </a:endParaRPr>
          </a:p>
        </p:txBody>
      </p:sp>
      <p:cxnSp>
        <p:nvCxnSpPr>
          <p:cNvPr id="51" name="直線コネクタ 50"/>
          <p:cNvCxnSpPr>
            <a:endCxn id="30" idx="2"/>
          </p:cNvCxnSpPr>
          <p:nvPr/>
        </p:nvCxnSpPr>
        <p:spPr>
          <a:xfrm flipV="1">
            <a:off x="2267744" y="2907626"/>
            <a:ext cx="760569" cy="169904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439600" y="1876096"/>
            <a:ext cx="492443" cy="341632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イ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ン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タ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フ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ェ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｜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endParaRPr lang="en-US" altLang="ja-JP" sz="80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ス</a:t>
            </a:r>
            <a:endParaRPr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/>
        </p:nvCxnSpPr>
        <p:spPr>
          <a:xfrm>
            <a:off x="5338899" y="2671088"/>
            <a:ext cx="141114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05" y="1913091"/>
            <a:ext cx="1515994" cy="15159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10596" y="1409035"/>
            <a:ext cx="2367956" cy="461665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コンセントの規格</a:t>
            </a:r>
            <a:endParaRPr kumimoji="1"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b="14269"/>
          <a:stretch/>
        </p:blipFill>
        <p:spPr>
          <a:xfrm flipH="1">
            <a:off x="6698298" y="3649739"/>
            <a:ext cx="1518951" cy="97539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2" y="2191995"/>
            <a:ext cx="1242805" cy="115212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4800" y="3629155"/>
            <a:ext cx="1566542" cy="1028696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cxnSp>
        <p:nvCxnSpPr>
          <p:cNvPr id="22" name="直線コネクタ 21"/>
          <p:cNvCxnSpPr>
            <a:endCxn id="4" idx="1"/>
          </p:cNvCxnSpPr>
          <p:nvPr/>
        </p:nvCxnSpPr>
        <p:spPr>
          <a:xfrm>
            <a:off x="2411760" y="2671088"/>
            <a:ext cx="141114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4" idx="1"/>
          </p:cNvCxnSpPr>
          <p:nvPr/>
        </p:nvCxnSpPr>
        <p:spPr>
          <a:xfrm flipV="1">
            <a:off x="2411760" y="2671088"/>
            <a:ext cx="1411145" cy="168114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「イラスト 家電製品　」の画像検索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31" y="2191995"/>
            <a:ext cx="146978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/>
          <p:cNvCxnSpPr>
            <a:stCxn id="4" idx="3"/>
            <a:endCxn id="8" idx="3"/>
          </p:cNvCxnSpPr>
          <p:nvPr/>
        </p:nvCxnSpPr>
        <p:spPr>
          <a:xfrm>
            <a:off x="5338899" y="2671088"/>
            <a:ext cx="1359399" cy="146635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1"/>
          <p:cNvSpPr txBox="1">
            <a:spLocks/>
          </p:cNvSpPr>
          <p:nvPr/>
        </p:nvSpPr>
        <p:spPr>
          <a:xfrm>
            <a:off x="0" y="116632"/>
            <a:ext cx="9144000" cy="113982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3600" kern="0" smtClean="0"/>
              <a:t>インタフェースによる分割</a:t>
            </a:r>
            <a:endParaRPr lang="en-US" altLang="ja-JP" sz="3600" kern="0" smtClean="0"/>
          </a:p>
          <a:p>
            <a:r>
              <a:rPr lang="ja-JP" altLang="en-US" sz="3600" kern="0" smtClean="0"/>
              <a:t>（独立性の向上）</a:t>
            </a:r>
            <a:endParaRPr lang="ja-JP" altLang="en-US" sz="3600" ker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520" y="4793411"/>
            <a:ext cx="4214530" cy="461665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コンセントに電力を供給する人</a:t>
            </a:r>
            <a:endParaRPr kumimoji="1"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66250" y="4793411"/>
            <a:ext cx="2626230" cy="461665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コンセントを使う人</a:t>
            </a:r>
            <a:endParaRPr kumimoji="1"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301" y="5251835"/>
            <a:ext cx="4099675" cy="830997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コンセントに何が接続されるか</a:t>
            </a:r>
            <a:endParaRPr kumimoji="1"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考えなくて良い。</a:t>
            </a:r>
            <a:endParaRPr kumimoji="1"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86855" y="5262299"/>
            <a:ext cx="4205625" cy="830997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どうやって電力が供給されるか</a:t>
            </a:r>
            <a:endParaRPr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考えなくて良い</a:t>
            </a:r>
            <a:endParaRPr kumimoji="1" lang="en-US" altLang="ja-JP" sz="24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66001" y="6207695"/>
            <a:ext cx="7826181" cy="461665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お互いに、コンセントの向こう側のことは考えなくて良い！</a:t>
            </a:r>
            <a:endParaRPr kumimoji="1" lang="ja-JP" altLang="en-US" sz="240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1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/>
        </p:nvCxnSpPr>
        <p:spPr>
          <a:xfrm>
            <a:off x="4572000" y="1688505"/>
            <a:ext cx="0" cy="46928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779912" y="1268760"/>
            <a:ext cx="1582484" cy="461665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chemeClr val="accent4">
                    <a:lumMod val="10000"/>
                  </a:schemeClr>
                </a:solidFill>
              </a:rPr>
              <a:t>Interface</a:t>
            </a:r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2746400" y="2530813"/>
            <a:ext cx="1076505" cy="10038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338899" y="2530813"/>
            <a:ext cx="1359399" cy="146635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1"/>
          <p:cNvSpPr txBox="1">
            <a:spLocks/>
          </p:cNvSpPr>
          <p:nvPr/>
        </p:nvSpPr>
        <p:spPr>
          <a:xfrm>
            <a:off x="0" y="116632"/>
            <a:ext cx="9144000" cy="113982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3600" kern="0" smtClean="0"/>
              <a:t>インタフェースによる分割</a:t>
            </a:r>
            <a:endParaRPr lang="en-US" altLang="ja-JP" sz="3600" kern="0" smtClean="0"/>
          </a:p>
          <a:p>
            <a:r>
              <a:rPr lang="ja-JP" altLang="en-US" sz="3600" kern="0" smtClean="0"/>
              <a:t>（独立性の向上）</a:t>
            </a:r>
            <a:endParaRPr lang="ja-JP" altLang="en-US" sz="3600" ker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60032" y="5242963"/>
            <a:ext cx="3494450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インタフェースのサービスを使う人</a:t>
            </a:r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6931" y="5215405"/>
            <a:ext cx="3917038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インタフェースにサービスを提供する人</a:t>
            </a:r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497" y="5562922"/>
            <a:ext cx="4248472" cy="707886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だれがいつ何のために</a:t>
            </a:r>
            <a:endParaRPr kumimoji="1" lang="en-US" altLang="ja-JP" sz="20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20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その関数を呼び出すか考えなくて良い</a:t>
            </a:r>
            <a:endParaRPr kumimoji="1" lang="en-US" altLang="ja-JP" sz="20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860032" y="5573386"/>
            <a:ext cx="4248472" cy="707886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だれがどういうふうに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その関数を実行するか</a:t>
            </a:r>
            <a:r>
              <a:rPr kumimoji="1" lang="ja-JP" altLang="en-US" sz="20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考えなくて良い</a:t>
            </a:r>
            <a:endParaRPr kumimoji="1" lang="en-US" altLang="ja-JP" sz="20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9552" y="6351711"/>
            <a:ext cx="8089074" cy="461665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お互いに、インタフェースの向こう側のことは考えなくて良い！</a:t>
            </a:r>
            <a:endParaRPr kumimoji="1" lang="ja-JP" altLang="en-US" sz="24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46400" y="1704549"/>
            <a:ext cx="3662669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accent4">
                    <a:lumMod val="10000"/>
                  </a:schemeClr>
                </a:solidFill>
              </a:rPr>
              <a:t>public i</a:t>
            </a:r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nterface</a:t>
            </a:r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　</a:t>
            </a:r>
            <a:r>
              <a:rPr kumimoji="1" lang="en-US" altLang="ja-JP" smtClean="0">
                <a:solidFill>
                  <a:schemeClr val="accent4">
                    <a:lumMod val="10000"/>
                  </a:schemeClr>
                </a:solidFill>
              </a:rPr>
              <a:t>Friend</a:t>
            </a:r>
            <a:r>
              <a:rPr kumimoji="1" lang="ja-JP" altLang="en-US" smtClean="0">
                <a:solidFill>
                  <a:schemeClr val="accent4">
                    <a:lumMod val="10000"/>
                  </a:schemeClr>
                </a:solidFill>
              </a:rPr>
              <a:t>｛</a:t>
            </a:r>
            <a:endParaRPr kumimoji="1" lang="en-US" altLang="ja-JP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　　</a:t>
            </a:r>
            <a:r>
              <a:rPr lang="en-US" altLang="ja-JP" smtClean="0">
                <a:solidFill>
                  <a:schemeClr val="accent4">
                    <a:lumMod val="10000"/>
                  </a:schemeClr>
                </a:solidFill>
              </a:rPr>
              <a:t>public String getAverage();</a:t>
            </a:r>
          </a:p>
          <a:p>
            <a:r>
              <a:rPr lang="ja-JP" altLang="en-US" smtClean="0">
                <a:solidFill>
                  <a:schemeClr val="accent4">
                    <a:lumMod val="10000"/>
                  </a:schemeClr>
                </a:solidFill>
              </a:rPr>
              <a:t>｝</a:t>
            </a:r>
            <a:endParaRPr kumimoji="1" lang="ja-JP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60032" y="2872968"/>
            <a:ext cx="4216026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public class Nobita{</a:t>
            </a:r>
          </a:p>
          <a:p>
            <a:r>
              <a:rPr kumimoji="1" lang="en-US" altLang="ja-JP" sz="160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kumimoji="1"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   Friend friend;</a:t>
            </a:r>
          </a:p>
          <a:p>
            <a:r>
              <a:rPr lang="ja-JP" altLang="en-US" sz="1600" smtClean="0">
                <a:solidFill>
                  <a:schemeClr val="accent4">
                    <a:lumMod val="10000"/>
                  </a:schemeClr>
                </a:solidFill>
              </a:rPr>
              <a:t>　　</a:t>
            </a:r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public void setFriend(Friend friend){</a:t>
            </a:r>
          </a:p>
          <a:p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        this.friend = friend;</a:t>
            </a:r>
          </a:p>
          <a:p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    }</a:t>
            </a:r>
          </a:p>
          <a:p>
            <a:r>
              <a:rPr lang="en-US" altLang="ja-JP" sz="160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   public String getAverage(){</a:t>
            </a:r>
          </a:p>
          <a:p>
            <a:r>
              <a:rPr lang="en-US" altLang="ja-JP" sz="160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       return friend.getAverage();</a:t>
            </a:r>
          </a:p>
          <a:p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    }</a:t>
            </a:r>
          </a:p>
          <a:p>
            <a:r>
              <a:rPr lang="en-US" altLang="ja-JP" sz="1600">
                <a:solidFill>
                  <a:schemeClr val="accent4">
                    <a:lumMod val="10000"/>
                  </a:schemeClr>
                </a:solidFill>
              </a:rPr>
              <a:t>}</a:t>
            </a:r>
            <a:endParaRPr kumimoji="1" lang="ja-JP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3153" y="2872968"/>
            <a:ext cx="3680816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public class Doraemon{</a:t>
            </a:r>
          </a:p>
          <a:p>
            <a:r>
              <a:rPr lang="ja-JP" altLang="en-US" sz="1600" smtClean="0">
                <a:solidFill>
                  <a:schemeClr val="accent4">
                    <a:lumMod val="10000"/>
                  </a:schemeClr>
                </a:solidFill>
              </a:rPr>
              <a:t>　　</a:t>
            </a:r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public String getAverage( ){</a:t>
            </a:r>
          </a:p>
          <a:p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        return “50</a:t>
            </a:r>
            <a:r>
              <a:rPr lang="ja-JP" altLang="en-US" sz="1600" smtClean="0">
                <a:solidFill>
                  <a:schemeClr val="accent4">
                    <a:lumMod val="10000"/>
                  </a:schemeClr>
                </a:solidFill>
              </a:rPr>
              <a:t>点だったような。。。</a:t>
            </a:r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”;</a:t>
            </a:r>
          </a:p>
          <a:p>
            <a:r>
              <a:rPr lang="en-US" altLang="ja-JP" sz="1600" smtClean="0">
                <a:solidFill>
                  <a:schemeClr val="accent4">
                    <a:lumMod val="10000"/>
                  </a:schemeClr>
                </a:solidFill>
              </a:rPr>
              <a:t>    };</a:t>
            </a:r>
          </a:p>
          <a:p>
            <a:r>
              <a:rPr lang="en-US" altLang="ja-JP" sz="1600">
                <a:solidFill>
                  <a:schemeClr val="accent4">
                    <a:lumMod val="10000"/>
                  </a:schemeClr>
                </a:solidFill>
              </a:rPr>
              <a:t>}</a:t>
            </a:r>
            <a:endParaRPr kumimoji="1" lang="ja-JP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04248" y="1850306"/>
            <a:ext cx="1899879" cy="646331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この関数しか</a:t>
            </a:r>
            <a:endParaRPr kumimoji="1" lang="en-US" altLang="ja-JP" smtClean="0"/>
          </a:p>
          <a:p>
            <a:r>
              <a:rPr kumimoji="1" lang="ja-JP" altLang="en-US" smtClean="0"/>
              <a:t>呼び出さないよ！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6397601" y="2170088"/>
            <a:ext cx="41012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0137" y="1842215"/>
            <a:ext cx="1678665" cy="646331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この関数なら</a:t>
            </a:r>
            <a:endParaRPr kumimoji="1" lang="en-US" altLang="ja-JP" smtClean="0"/>
          </a:p>
          <a:p>
            <a:r>
              <a:rPr kumimoji="1" lang="ja-JP" altLang="en-US" smtClean="0"/>
              <a:t>実行できるよ！</a:t>
            </a:r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2361671" y="2168347"/>
            <a:ext cx="41012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7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39825"/>
          </a:xfrm>
        </p:spPr>
        <p:txBody>
          <a:bodyPr/>
          <a:lstStyle/>
          <a:p>
            <a:r>
              <a:rPr lang="ja-JP" altLang="en-US" sz="3600"/>
              <a:t>分割</a:t>
            </a:r>
            <a:r>
              <a:rPr lang="ja-JP" altLang="en-US" sz="3600" smtClean="0"/>
              <a:t>して統治せよ</a:t>
            </a:r>
            <a:endParaRPr kumimoji="1" lang="ja-JP" altLang="en-US" sz="36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1391" y="1268760"/>
            <a:ext cx="7741223" cy="954107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80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複雑で</a:t>
            </a:r>
            <a:r>
              <a:rPr lang="ja-JP" altLang="en-US" sz="28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大きなシステムを、</a:t>
            </a:r>
            <a:endParaRPr lang="en-US" altLang="ja-JP" sz="2800" smtClean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28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より単純で小さなサブシステムに分割</a:t>
            </a:r>
            <a:r>
              <a:rPr lang="ja-JP" altLang="en-US" sz="280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して</a:t>
            </a:r>
            <a:r>
              <a:rPr lang="ja-JP" altLang="en-US" sz="28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解決する</a:t>
            </a:r>
            <a:endParaRPr lang="ja-JP" altLang="en-US" sz="28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77703" y="2564904"/>
            <a:ext cx="4588114" cy="523220"/>
          </a:xfrm>
          <a:prstGeom prst="rect">
            <a:avLst/>
          </a:prstGeom>
          <a:solidFill>
            <a:srgbClr val="66FFFF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800" smtClean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システムを分割できれば。。。</a:t>
            </a:r>
            <a:endParaRPr lang="ja-JP" altLang="en-US" sz="28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3300" y="3068960"/>
            <a:ext cx="8905923" cy="230832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smtClean="0">
                <a:solidFill>
                  <a:srgbClr val="0000FF"/>
                </a:solidFill>
              </a:rPr>
              <a:t>・システムはより理解しやすくなる</a:t>
            </a:r>
            <a:endParaRPr lang="en-US" altLang="ja-JP" sz="2400" b="1" smtClean="0">
              <a:solidFill>
                <a:srgbClr val="0000FF"/>
              </a:solidFill>
            </a:endParaRPr>
          </a:p>
          <a:p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　</a:t>
            </a: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・・・・・・・・・・・・システムの構成、サブシステムの役割が明確になる</a:t>
            </a:r>
            <a:endParaRPr lang="en-US" altLang="ja-JP" sz="2400" smtClean="0">
              <a:solidFill>
                <a:srgbClr val="FF0000"/>
              </a:solidFill>
            </a:endParaRPr>
          </a:p>
          <a:p>
            <a:r>
              <a:rPr lang="ja-JP" altLang="en-US" sz="2400" b="1">
                <a:solidFill>
                  <a:srgbClr val="0000FF"/>
                </a:solidFill>
              </a:rPr>
              <a:t>・システムはより柔軟になる</a:t>
            </a:r>
          </a:p>
          <a:p>
            <a:r>
              <a:rPr lang="ja-JP" altLang="en-US" sz="2400" b="1">
                <a:solidFill>
                  <a:srgbClr val="0000FF"/>
                </a:solidFill>
              </a:rPr>
              <a:t>　</a:t>
            </a:r>
            <a:r>
              <a:rPr lang="ja-JP" altLang="en-US" sz="2400" b="1">
                <a:solidFill>
                  <a:schemeClr val="accent4">
                    <a:lumMod val="10000"/>
                  </a:schemeClr>
                </a:solidFill>
              </a:rPr>
              <a:t>・・・・・・・・・・・サブシステムの交換が容易になり、</a:t>
            </a:r>
            <a:r>
              <a:rPr lang="ja-JP" altLang="en-US" sz="2400" b="1">
                <a:solidFill>
                  <a:srgbClr val="FF0000"/>
                </a:solidFill>
              </a:rPr>
              <a:t>独立性も高くなる</a:t>
            </a:r>
          </a:p>
          <a:p>
            <a:r>
              <a:rPr lang="ja-JP" altLang="en-US" sz="2400" b="1" smtClean="0">
                <a:solidFill>
                  <a:srgbClr val="0000FF"/>
                </a:solidFill>
              </a:rPr>
              <a:t>・</a:t>
            </a:r>
            <a:r>
              <a:rPr lang="ja-JP" altLang="en-US" sz="2400" b="1">
                <a:solidFill>
                  <a:srgbClr val="0000FF"/>
                </a:solidFill>
              </a:rPr>
              <a:t>システムはより確実に動作する</a:t>
            </a:r>
          </a:p>
          <a:p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　・・・・・・・・・・・・・・・・・・・・・・・・障害</a:t>
            </a: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が発生しにくく</a:t>
            </a: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、</a:t>
            </a:r>
            <a:r>
              <a:rPr lang="ja-JP" altLang="en-US" sz="2400" smtClean="0">
                <a:solidFill>
                  <a:srgbClr val="FF0000"/>
                </a:solidFill>
              </a:rPr>
              <a:t>安全性も高くなる</a:t>
            </a:r>
            <a:endParaRPr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5643</TotalTime>
  <Words>762</Words>
  <Application>Microsoft Office PowerPoint</Application>
  <PresentationFormat>画面に合わせる (4:3)</PresentationFormat>
  <Paragraphs>211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ＭＳ Ｐゴシック</vt:lpstr>
      <vt:lpstr>ＭＳ Ｐ明朝</vt:lpstr>
      <vt:lpstr>ＭＳ 明朝</vt:lpstr>
      <vt:lpstr>Arial</vt:lpstr>
      <vt:lpstr>Times New Roman</vt:lpstr>
      <vt:lpstr>Verdana</vt:lpstr>
      <vt:lpstr>Wingdings</vt:lpstr>
      <vt:lpstr>Globe</vt:lpstr>
      <vt:lpstr>オブジェクト指向プログラミング  （１３） インタフェース（１）</vt:lpstr>
      <vt:lpstr>オブジェクト指向</vt:lpstr>
      <vt:lpstr>インタフェースの重要性</vt:lpstr>
      <vt:lpstr>複雑なシステム</vt:lpstr>
      <vt:lpstr>高凝集、疎結合</vt:lpstr>
      <vt:lpstr>サブシステムへの分割</vt:lpstr>
      <vt:lpstr>PowerPoint プレゼンテーション</vt:lpstr>
      <vt:lpstr>PowerPoint プレゼンテーション</vt:lpstr>
      <vt:lpstr>分割して統治せよ</vt:lpstr>
      <vt:lpstr>インタフェースによる分割 （安全性の向上）</vt:lpstr>
      <vt:lpstr>インタフェースによる分割 （安全性の向上）</vt:lpstr>
      <vt:lpstr>インタフェースによる分割 （安全性の向上）</vt:lpstr>
      <vt:lpstr>インタフェースによる分割 （適切なインタフェースの重要性）</vt:lpstr>
      <vt:lpstr>インタフェースによる分割 （適切なインタフェースの重要性）</vt:lpstr>
      <vt:lpstr>インタフェースによる分割 （適切なインタフェースの重要性）</vt:lpstr>
      <vt:lpstr>インタフェースの特徴</vt:lpstr>
      <vt:lpstr>クラスとインタフェース</vt:lpstr>
      <vt:lpstr>システムを構築するために</vt:lpstr>
      <vt:lpstr>インタフェースの記述</vt:lpstr>
      <vt:lpstr>DogとCat</vt:lpstr>
      <vt:lpstr>「クラス」を使った場合</vt:lpstr>
      <vt:lpstr>「抽象クラス」を使った場合</vt:lpstr>
      <vt:lpstr>「Ｉｎｔｅｒｆａｃｅ」を使った場合</vt:lpstr>
      <vt:lpstr>インタフェースの例</vt:lpstr>
      <vt:lpstr>インタフェースとクラス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fyoshida</dc:creator>
  <cp:lastModifiedBy>吉田 富美男</cp:lastModifiedBy>
  <cp:revision>234</cp:revision>
  <dcterms:created xsi:type="dcterms:W3CDTF">1601-01-01T00:00:00Z</dcterms:created>
  <dcterms:modified xsi:type="dcterms:W3CDTF">2019-07-10T05:22:31Z</dcterms:modified>
</cp:coreProperties>
</file>