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8" r:id="rId3"/>
    <p:sldId id="367" r:id="rId4"/>
    <p:sldId id="369" r:id="rId5"/>
    <p:sldId id="370" r:id="rId6"/>
    <p:sldId id="371" r:id="rId7"/>
    <p:sldId id="372" r:id="rId8"/>
    <p:sldId id="373" r:id="rId9"/>
    <p:sldId id="374" r:id="rId10"/>
    <p:sldId id="405" r:id="rId11"/>
    <p:sldId id="380" r:id="rId12"/>
    <p:sldId id="381" r:id="rId13"/>
    <p:sldId id="384" r:id="rId14"/>
    <p:sldId id="425" r:id="rId15"/>
    <p:sldId id="424" r:id="rId16"/>
    <p:sldId id="434" r:id="rId17"/>
    <p:sldId id="386" r:id="rId18"/>
    <p:sldId id="387" r:id="rId19"/>
    <p:sldId id="388" r:id="rId20"/>
    <p:sldId id="392" r:id="rId21"/>
    <p:sldId id="393" r:id="rId22"/>
    <p:sldId id="394" r:id="rId23"/>
    <p:sldId id="395" r:id="rId24"/>
    <p:sldId id="396" r:id="rId25"/>
    <p:sldId id="397" r:id="rId26"/>
    <p:sldId id="436" r:id="rId27"/>
    <p:sldId id="475" r:id="rId28"/>
    <p:sldId id="410" r:id="rId29"/>
    <p:sldId id="413" r:id="rId30"/>
    <p:sldId id="403" r:id="rId31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66FF"/>
    <a:srgbClr val="00FFFF"/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2019/7/9</a:t>
            </a:fld>
            <a:endParaRPr lang="en-US" altLang="ja-JP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37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2019/7/9</a:t>
            </a:fld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9072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2019/7/9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4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dirty="0" smtClean="0"/>
              <a:t>オブジェクト指向プログラミング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</a:t>
            </a:r>
            <a:r>
              <a:rPr lang="ja-JP" altLang="en-US" sz="3600" smtClean="0"/>
              <a:t>１３） インタフェース（２）</a:t>
            </a:r>
            <a:endParaRPr lang="ja-JP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１５日 （</a:t>
            </a:r>
            <a:r>
              <a:rPr lang="ja-JP" altLang="en-US" dirty="0" smtClean="0"/>
              <a:t>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インタフェースの性質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857375"/>
            <a:ext cx="8643937" cy="4457700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インタフェースにはプログラムを記述しない。</a:t>
            </a:r>
            <a:endParaRPr lang="en-US" altLang="ja-JP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インタフェースは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変数の型（＝オブジェクトの入れ物）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として指定できる。</a:t>
            </a:r>
            <a:endParaRPr lang="en-US" altLang="ja-JP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/>
              <a:t>クラス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（複数の）インターフェイス</a:t>
            </a:r>
            <a:r>
              <a:rPr lang="ja-JP" altLang="en-US"/>
              <a:t>を実装できる。</a:t>
            </a:r>
            <a:endParaRPr lang="en-US" altLang="ja-JP"/>
          </a:p>
          <a:p>
            <a:pPr>
              <a:defRPr/>
            </a:pPr>
            <a:r>
              <a:rPr lang="ja-JP" altLang="en-US"/>
              <a:t>インターフェイスは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（複数の）インターフェイス</a:t>
            </a:r>
            <a:r>
              <a:rPr lang="ja-JP" altLang="en-US"/>
              <a:t>を継承できる</a:t>
            </a:r>
            <a:r>
              <a:rPr lang="ja-JP" altLang="en-US" smtClean="0"/>
              <a:t>。</a:t>
            </a:r>
            <a:endParaRPr lang="en-US" altLang="ja-JP"/>
          </a:p>
          <a:p>
            <a:pPr>
              <a:defRPr/>
            </a:pPr>
            <a:endParaRPr lang="en-US" altLang="ja-JP" smtClean="0"/>
          </a:p>
          <a:p>
            <a:pPr>
              <a:buFont typeface="Wingdings" pitchFamily="2" charset="2"/>
              <a:buNone/>
              <a:defRPr/>
            </a:pP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014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85963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Ｓｔｅｐ２　店舗拡大</a:t>
            </a:r>
            <a:endParaRPr lang="ja-JP" altLang="en-US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8788" y="36464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「店長、高級ピザ屋はどうでしょう？」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クラス図</a:t>
            </a:r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0" y="1417638"/>
            <a:ext cx="8828930" cy="52308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ja-JP" err="1" smtClean="0"/>
              <a:t>PizzaShopGold</a:t>
            </a:r>
            <a:r>
              <a:rPr lang="en-US" altLang="ja-JP" smtClean="0"/>
              <a:t>(1/2)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2925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public class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PizzaShopGold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 implements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IPizzaOrder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IPizza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 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String </a:t>
            </a:r>
            <a:r>
              <a:rPr lang="en-US" altLang="ja-JP" sz="1800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userSize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String </a:t>
            </a:r>
            <a:r>
              <a:rPr lang="en-US" altLang="ja-JP" sz="1800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userTopping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String </a:t>
            </a:r>
            <a:r>
              <a:rPr lang="en-US" altLang="ja-JP" sz="1800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userAddress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;</a:t>
            </a:r>
          </a:p>
          <a:p>
            <a:pPr marL="0" indent="0">
              <a:buNone/>
            </a:pPr>
            <a:endParaRPr lang="ja-JP" altLang="en-US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void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setSize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(String size) {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userSize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=size;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void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setTopping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(String topping) {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userTopping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=topping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void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setAddress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(String address) {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userAddress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=address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ja-JP" err="1" smtClean="0"/>
              <a:t>PizzaShopGold</a:t>
            </a:r>
            <a:r>
              <a:rPr lang="en-US" altLang="ja-JP" smtClean="0"/>
              <a:t>(2/2)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279513" y="980728"/>
            <a:ext cx="8568952" cy="56886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int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getTime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() {</a:t>
            </a: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return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60;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ja-JP" altLang="en-US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int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getPrice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() {</a:t>
            </a: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return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5000;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ja-JP" altLang="en-US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void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makePizza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() {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pizza=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new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Pizza();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pizza.makeBase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userSize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+"</a:t>
            </a:r>
            <a:r>
              <a:rPr lang="ja-JP" altLang="en-US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の天然素材生地を作りました。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pizza.addTopping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("</a:t>
            </a:r>
            <a:r>
              <a:rPr lang="ja-JP" altLang="en-US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超高級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"+</a:t>
            </a:r>
            <a:r>
              <a:rPr lang="en-US" altLang="ja-JP" sz="1800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userTopping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+"</a:t>
            </a:r>
            <a:r>
              <a:rPr lang="ja-JP" altLang="en-US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をトッピングしました。</a:t>
            </a: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public </a:t>
            </a:r>
            <a:r>
              <a:rPr lang="en-US" altLang="ja-JP" sz="1800" b="1" err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IPizza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 delivery(){</a:t>
            </a:r>
          </a:p>
          <a:p>
            <a:pPr marL="0" indent="0">
              <a:buNone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	return </a:t>
            </a:r>
            <a:r>
              <a:rPr lang="en-US" altLang="ja-JP" sz="1800" b="1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pizza;</a:t>
            </a:r>
          </a:p>
          <a:p>
            <a:pPr marL="0" indent="0">
              <a:buNone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	}</a:t>
            </a:r>
            <a:endParaRPr lang="en-US" altLang="ja-JP" sz="180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ja-JP" sz="1800">
                <a:solidFill>
                  <a:schemeClr val="accent4">
                    <a:lumMod val="10000"/>
                  </a:schemeClr>
                </a:solidFill>
                <a:effectLst/>
                <a:latin typeface="+mn-ea"/>
              </a:rPr>
              <a:t>}</a:t>
            </a:r>
            <a:endParaRPr lang="en-US" altLang="ja-JP" sz="1800" smtClean="0">
              <a:solidFill>
                <a:schemeClr val="accent4">
                  <a:lumMod val="1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86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main</a:t>
            </a:r>
            <a:r>
              <a:rPr lang="ja-JP" altLang="en-US" smtClean="0"/>
              <a:t>クラスの変更箇所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29250"/>
          </a:xfrm>
          <a:solidFill>
            <a:schemeClr val="tx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class 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Kantoku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static void main(String[] 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args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IPizzaOrder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shop=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new </a:t>
            </a:r>
            <a:r>
              <a:rPr lang="en-US" altLang="ja-JP" sz="1800" b="1" err="1" smtClean="0">
                <a:solidFill>
                  <a:srgbClr val="FF0000"/>
                </a:solidFill>
                <a:effectLst/>
              </a:rPr>
              <a:t>PizzaShopGold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shop.setSize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("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ラージサイズ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shop.setTopping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(“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マッシュルーム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shop.setAddress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("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長岡市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 time=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shop.getTime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(time);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 price=</a:t>
            </a:r>
            <a:r>
              <a:rPr lang="en-US" altLang="ja-JP" sz="18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shop.getPrice</a:t>
            </a:r>
            <a:r>
              <a:rPr lang="en-US" altLang="ja-JP" sz="18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(price);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shop.makePizza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endParaRPr lang="en-US" altLang="ja-JP" sz="180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pizza=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shop.delivery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pizza.getProperties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404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インタフェースの特徴</a:t>
            </a:r>
          </a:p>
        </p:txBody>
      </p:sp>
      <p:sp>
        <p:nvSpPr>
          <p:cNvPr id="16" name="テキスト ボックス 3"/>
          <p:cNvSpPr txBox="1">
            <a:spLocks noChangeArrowheads="1"/>
          </p:cNvSpPr>
          <p:nvPr/>
        </p:nvSpPr>
        <p:spPr bwMode="auto">
          <a:xfrm>
            <a:off x="1429590" y="2113692"/>
            <a:ext cx="6276077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部品を交換できるようにする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テキスト ボックス 12"/>
          <p:cNvSpPr txBox="1">
            <a:spLocks noChangeArrowheads="1"/>
          </p:cNvSpPr>
          <p:nvPr/>
        </p:nvSpPr>
        <p:spPr bwMode="auto">
          <a:xfrm>
            <a:off x="1429591" y="4345940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間違った使い方をできないようにする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テキスト ボックス 3"/>
          <p:cNvSpPr txBox="1">
            <a:spLocks noChangeArrowheads="1"/>
          </p:cNvSpPr>
          <p:nvPr/>
        </p:nvSpPr>
        <p:spPr bwMode="auto">
          <a:xfrm>
            <a:off x="1440488" y="3193812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間違った部品に交換できないようにする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3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Ｓｔｅｐ３　効率化の波</a:t>
            </a:r>
            <a:endParaRPr lang="ja-JP" altLang="en-US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8788" y="36464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「店長、無駄が多いような気がするのですが</a:t>
            </a:r>
            <a:r>
              <a:rPr lang="ja-JP" altLang="en-US" sz="4000" kern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。。。</a:t>
            </a: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」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共通する機能の抽出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300163"/>
            <a:ext cx="8643937" cy="3557587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店舗に共通の機能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全ての属性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以下の操作</a:t>
            </a:r>
            <a:endParaRPr lang="en-US" altLang="ja-JP" smtClean="0"/>
          </a:p>
          <a:p>
            <a:pPr lvl="2">
              <a:defRPr/>
            </a:pPr>
            <a:r>
              <a:rPr lang="en-US" altLang="ja-JP" err="1" smtClean="0"/>
              <a:t>setSize</a:t>
            </a:r>
            <a:endParaRPr lang="en-US" altLang="ja-JP" smtClean="0"/>
          </a:p>
          <a:p>
            <a:pPr lvl="2">
              <a:defRPr/>
            </a:pPr>
            <a:r>
              <a:rPr lang="en-US" altLang="ja-JP" err="1" smtClean="0"/>
              <a:t>setTopping</a:t>
            </a:r>
            <a:endParaRPr lang="en-US" altLang="ja-JP" smtClean="0"/>
          </a:p>
          <a:p>
            <a:pPr lvl="2">
              <a:defRPr/>
            </a:pPr>
            <a:r>
              <a:rPr lang="en-US" altLang="ja-JP" err="1" smtClean="0"/>
              <a:t>setAddress</a:t>
            </a:r>
            <a:endParaRPr lang="en-US" altLang="ja-JP" smtClean="0"/>
          </a:p>
          <a:p>
            <a:pPr lvl="2">
              <a:defRPr/>
            </a:pPr>
            <a:r>
              <a:rPr lang="en-US" altLang="ja-JP" smtClean="0"/>
              <a:t>Delivery</a:t>
            </a: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500563" y="1285875"/>
            <a:ext cx="4714875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ja-JP" altLang="en-US" sz="3200" ker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店舗ごとに異なる機能</a:t>
            </a:r>
            <a:endParaRPr lang="en-US" altLang="ja-JP" sz="32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ja-JP" altLang="en-US" sz="2800" ker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以下の操作</a:t>
            </a:r>
            <a:endParaRPr lang="en-US" altLang="ja-JP" sz="28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ja-JP" sz="2400" kern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getTime</a:t>
            </a:r>
            <a:endParaRPr lang="en-US" altLang="ja-JP" sz="24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ja-JP" sz="2400" kern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getPrice</a:t>
            </a:r>
            <a:endParaRPr lang="en-US" altLang="ja-JP" sz="24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ja-JP" sz="2400" kern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mekePizza</a:t>
            </a:r>
            <a:endParaRPr lang="en-US" altLang="ja-JP" sz="24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ja-JP" sz="2800" ker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/>
            </a:r>
            <a:br>
              <a:rPr lang="en-US" altLang="ja-JP" sz="2800" ker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endParaRPr lang="en-US" altLang="ja-JP" sz="28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1873250" y="4786313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7363" y="5572125"/>
            <a:ext cx="3248025" cy="46196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抽象クラスに実装する。</a:t>
            </a:r>
          </a:p>
        </p:txBody>
      </p:sp>
      <p:sp>
        <p:nvSpPr>
          <p:cNvPr id="13" name="下矢印 12"/>
          <p:cNvSpPr/>
          <p:nvPr/>
        </p:nvSpPr>
        <p:spPr>
          <a:xfrm>
            <a:off x="6302375" y="4786313"/>
            <a:ext cx="484188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72025" y="5572125"/>
            <a:ext cx="3556000" cy="830263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（抽象クラスを継承した）</a:t>
            </a:r>
            <a:endParaRPr lang="en-US" altLang="ja-JP" sz="240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個々のクラスに実装する。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4" y="1291549"/>
            <a:ext cx="7849344" cy="54586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クラス図</a:t>
            </a:r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2483768" y="4367957"/>
            <a:ext cx="1131080" cy="357187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39752" y="6093296"/>
            <a:ext cx="648072" cy="357187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875" y="5746030"/>
            <a:ext cx="2404826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異なる機能（＝関数）を</a:t>
            </a:r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それぞれのクラス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に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実装</a:t>
            </a: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する。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8113" y="4089846"/>
            <a:ext cx="2648482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共通する機能（＝関数）を</a:t>
            </a:r>
            <a:endParaRPr lang="en-US" altLang="ja-JP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抽象クラス</a:t>
            </a: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に</a:t>
            </a:r>
            <a:endParaRPr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実装</a:t>
            </a: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する。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smtClean="0">
                <a:effectLst/>
              </a:rPr>
              <a:t>インタフェースの使用例</a:t>
            </a:r>
          </a:p>
        </p:txBody>
      </p:sp>
    </p:spTree>
    <p:extLst>
      <p:ext uri="{BB962C8B-B14F-4D97-AF65-F5344CB8AC3E}">
        <p14:creationId xmlns:p14="http://schemas.microsoft.com/office/powerpoint/2010/main" val="404680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抽象クラスの利用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857375"/>
            <a:ext cx="8643937" cy="4457700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抽象クラス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>
                <a:solidFill>
                  <a:srgbClr val="FF0000"/>
                </a:solidFill>
              </a:rPr>
              <a:t>共通の機能</a:t>
            </a:r>
            <a:r>
              <a:rPr lang="ja-JP" altLang="en-US" smtClean="0"/>
              <a:t>を実装する。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>
              <a:defRPr/>
            </a:pPr>
            <a:r>
              <a:rPr lang="ja-JP" altLang="en-US" smtClean="0"/>
              <a:t>個々のクラス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抽象クラスを継承し、</a:t>
            </a:r>
            <a:r>
              <a:rPr lang="ja-JP" altLang="en-US" smtClean="0">
                <a:solidFill>
                  <a:srgbClr val="FF0000"/>
                </a:solidFill>
              </a:rPr>
              <a:t>異なる機能だけ</a:t>
            </a:r>
            <a:r>
              <a:rPr lang="ja-JP" altLang="en-US" smtClean="0"/>
              <a:t>を実装する。</a:t>
            </a:r>
            <a:endParaRPr lang="en-US" altLang="ja-JP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Ｓｔｅｐ４　もっと安全に</a:t>
            </a:r>
            <a:endParaRPr lang="ja-JP" altLang="en-US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8788" y="36464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「店長、最近、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自分で髪の毛をトッピングして、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料金を踏み倒そうとするお客さんが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いるんですが</a:t>
            </a:r>
            <a:r>
              <a:rPr lang="ja-JP" altLang="en-US" sz="4000" kern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。。。</a:t>
            </a: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」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260840" cy="50493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Y</a:t>
            </a:r>
            <a:r>
              <a:rPr lang="ja-JP" altLang="en-US" smtClean="0"/>
              <a:t>君の戦略</a:t>
            </a:r>
            <a:endParaRPr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6802821" y="1818098"/>
            <a:ext cx="648072" cy="357187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04248" y="467897"/>
            <a:ext cx="2140330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600" b="1" err="1">
                <a:solidFill>
                  <a:schemeClr val="accent4">
                    <a:lumMod val="10000"/>
                  </a:schemeClr>
                </a:solidFill>
              </a:rPr>
              <a:t>Ipizza</a:t>
            </a:r>
            <a:r>
              <a:rPr lang="ja-JP" altLang="en-US" sz="1600" b="1">
                <a:solidFill>
                  <a:schemeClr val="accent4">
                    <a:lumMod val="10000"/>
                  </a:schemeClr>
                </a:solidFill>
              </a:rPr>
              <a:t>では、</a:t>
            </a:r>
            <a:endParaRPr lang="en-US" altLang="ja-JP" sz="1600" b="1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1600" b="1">
                <a:solidFill>
                  <a:schemeClr val="accent4">
                    <a:lumMod val="10000"/>
                  </a:schemeClr>
                </a:solidFill>
              </a:rPr>
              <a:t>・プロパティを表示する</a:t>
            </a:r>
            <a:endParaRPr lang="en-US" altLang="ja-JP" sz="1600" b="1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1600" b="1" smtClean="0">
                <a:solidFill>
                  <a:schemeClr val="accent4">
                    <a:lumMod val="10000"/>
                  </a:schemeClr>
                </a:solidFill>
              </a:rPr>
              <a:t>以外にも、</a:t>
            </a:r>
            <a:endParaRPr lang="en-US" altLang="ja-JP" sz="1600" b="1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1600" b="1" smtClean="0">
                <a:solidFill>
                  <a:schemeClr val="accent4">
                    <a:lumMod val="10000"/>
                  </a:schemeClr>
                </a:solidFill>
              </a:rPr>
              <a:t>・</a:t>
            </a:r>
            <a:r>
              <a:rPr lang="ja-JP" altLang="en-US" sz="1600" b="1">
                <a:solidFill>
                  <a:schemeClr val="accent4">
                    <a:lumMod val="10000"/>
                  </a:schemeClr>
                </a:solidFill>
              </a:rPr>
              <a:t>生地を作る</a:t>
            </a:r>
            <a:endParaRPr lang="en-US" altLang="ja-JP" sz="1600" b="1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1600" b="1">
                <a:solidFill>
                  <a:schemeClr val="accent4">
                    <a:lumMod val="10000"/>
                  </a:schemeClr>
                </a:solidFill>
              </a:rPr>
              <a:t>・トッピングする</a:t>
            </a:r>
            <a:endParaRPr lang="en-US" altLang="ja-JP" sz="1600" b="1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1600" b="1" smtClean="0">
                <a:solidFill>
                  <a:schemeClr val="accent4">
                    <a:lumMod val="10000"/>
                  </a:schemeClr>
                </a:solidFill>
              </a:rPr>
              <a:t>機能</a:t>
            </a:r>
            <a:r>
              <a:rPr lang="ja-JP" altLang="en-US" sz="1600" b="1">
                <a:solidFill>
                  <a:schemeClr val="accent4">
                    <a:lumMod val="10000"/>
                  </a:schemeClr>
                </a:solidFill>
              </a:rPr>
              <a:t>が使える！</a:t>
            </a:r>
            <a:endParaRPr lang="en-US" altLang="ja-JP" sz="1600" b="1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39826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Y</a:t>
            </a:r>
            <a:r>
              <a:rPr lang="ja-JP" altLang="en-US" smtClean="0"/>
              <a:t>君の戦略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81674"/>
            <a:ext cx="8229600" cy="5949950"/>
          </a:xfrm>
          <a:solidFill>
            <a:schemeClr val="tx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class 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Kantoku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static void main(String[] 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args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Ipizzashop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shop=new 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PizzaShopGold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shop.setSize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("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ラージサイズ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shop.setTopping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("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海老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shop.setAddress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("</a:t>
            </a: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長岡市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");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time=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shop.getTime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(time);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price=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shop.getPrice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(price);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shop.makePizza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2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endParaRPr lang="en-US" altLang="ja-JP" sz="120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pizza=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shop.delivery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        </a:t>
            </a:r>
            <a:r>
              <a:rPr lang="en-US" altLang="ja-JP" sz="1800" err="1" smtClean="0">
                <a:solidFill>
                  <a:srgbClr val="FF0000"/>
                </a:solidFill>
                <a:effectLst/>
              </a:rPr>
              <a:t>pizza.addTopping</a:t>
            </a:r>
            <a:r>
              <a:rPr lang="en-US" altLang="ja-JP" sz="1800" smtClean="0">
                <a:solidFill>
                  <a:srgbClr val="FF0000"/>
                </a:solidFill>
                <a:effectLst/>
              </a:rPr>
              <a:t>(“</a:t>
            </a:r>
            <a:r>
              <a:rPr lang="ja-JP" altLang="en-US" sz="1800" smtClean="0">
                <a:solidFill>
                  <a:srgbClr val="FF0000"/>
                </a:solidFill>
                <a:effectLst/>
              </a:rPr>
              <a:t>髪の毛をトッピングしました。</a:t>
            </a:r>
            <a:r>
              <a:rPr lang="en-US" altLang="ja-JP" sz="1800" smtClean="0">
                <a:solidFill>
                  <a:srgbClr val="FF0000"/>
                </a:solidFill>
                <a:effectLst/>
              </a:rPr>
              <a:t>”);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</a:t>
            </a:r>
            <a:r>
              <a:rPr lang="en-US" altLang="ja-JP" sz="1800" i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pizza.getProperties</a:t>
            </a:r>
            <a:r>
              <a:rPr lang="en-US" altLang="ja-JP" sz="1800" i="1" smtClean="0">
                <a:solidFill>
                  <a:schemeClr val="accent4">
                    <a:lumMod val="10000"/>
                  </a:schemeClr>
                </a:solidFill>
                <a:effectLst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　　</a:t>
            </a:r>
            <a:r>
              <a:rPr lang="en-US" altLang="ja-JP" sz="1800" err="1" smtClean="0">
                <a:solidFill>
                  <a:srgbClr val="FF0000"/>
                </a:solidFill>
                <a:effectLst/>
              </a:rPr>
              <a:t>System.</a:t>
            </a:r>
            <a:r>
              <a:rPr lang="en-US" altLang="ja-JP" sz="1800" i="1" err="1" smtClean="0">
                <a:solidFill>
                  <a:srgbClr val="FF0000"/>
                </a:solidFill>
                <a:effectLst/>
              </a:rPr>
              <a:t>out.println</a:t>
            </a:r>
            <a:r>
              <a:rPr lang="en-US" altLang="ja-JP" sz="1800" i="1" smtClean="0">
                <a:solidFill>
                  <a:srgbClr val="FF0000"/>
                </a:solidFill>
                <a:effectLst/>
              </a:rPr>
              <a:t>(“</a:t>
            </a:r>
            <a:r>
              <a:rPr lang="ja-JP" altLang="en-US" sz="1800" smtClean="0">
                <a:solidFill>
                  <a:srgbClr val="FF0000"/>
                </a:solidFill>
                <a:effectLst/>
              </a:rPr>
              <a:t>髪の毛が入ったピザにお金なんか払えません</a:t>
            </a:r>
            <a:r>
              <a:rPr lang="en-US" altLang="ja-JP" sz="1800" i="1" smtClean="0">
                <a:solidFill>
                  <a:srgbClr val="FF0000"/>
                </a:solidFill>
                <a:effectLst/>
              </a:rPr>
              <a:t>”);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18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クラス図</a:t>
            </a:r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284723"/>
            <a:ext cx="7524621" cy="53786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インタフェースの分離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3429000"/>
          </a:xfrm>
          <a:solidFill>
            <a:schemeClr val="tx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interface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IPizzaReference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String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getProperties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altLang="ja-JP" sz="200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ja-JP" sz="2000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interface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 extends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IPizzaReference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void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makeBase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(String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str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　　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public void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addTopping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(String </a:t>
            </a:r>
            <a:r>
              <a:rPr lang="en-US" altLang="ja-JP" sz="2000" b="1" err="1" smtClean="0">
                <a:solidFill>
                  <a:schemeClr val="accent4">
                    <a:lumMod val="10000"/>
                  </a:schemeClr>
                </a:solidFill>
                <a:effectLst/>
              </a:rPr>
              <a:t>str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制限された</a:t>
            </a:r>
            <a:r>
              <a:rPr lang="ja-JP" altLang="en-US" smtClean="0"/>
              <a:t>インタフェースの利用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3429000"/>
          </a:xfrm>
          <a:solidFill>
            <a:schemeClr val="tx1"/>
          </a:solidFill>
        </p:spPr>
        <p:txBody>
          <a:bodyPr/>
          <a:lstStyle/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public interface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IPizzaOrder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{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void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setSize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(String size);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void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setTopping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(String topping);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void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setAddress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(String address);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getPrice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int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getTime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void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makePizza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();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</a:t>
            </a:r>
            <a:r>
              <a:rPr lang="en-US" altLang="ja-JP" sz="2000" b="1" err="1">
                <a:solidFill>
                  <a:srgbClr val="FF0000"/>
                </a:solidFill>
                <a:effectLst/>
              </a:rPr>
              <a:t>IPizzaReference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delivery();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7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メインプログラムの修正</a:t>
            </a:r>
            <a:endParaRPr lang="ja-JP" altLang="en-US"/>
          </a:p>
        </p:txBody>
      </p:sp>
      <p:sp>
        <p:nvSpPr>
          <p:cNvPr id="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3657576"/>
          </a:xfrm>
          <a:solidFill>
            <a:schemeClr val="tx1"/>
          </a:solidFill>
        </p:spPr>
        <p:txBody>
          <a:bodyPr/>
          <a:lstStyle/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public class Sample13_031 {</a:t>
            </a:r>
          </a:p>
          <a:p>
            <a:pPr>
              <a:buNone/>
              <a:defRPr/>
            </a:pPr>
            <a:endParaRPr lang="en-US" altLang="ja-JP" sz="2000" b="1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public static void main(String[] 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args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) {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	</a:t>
            </a:r>
            <a:r>
              <a:rPr lang="en-US" altLang="ja-JP" sz="2000" b="1" err="1">
                <a:solidFill>
                  <a:schemeClr val="accent4">
                    <a:lumMod val="10000"/>
                  </a:schemeClr>
                </a:solidFill>
                <a:effectLst/>
              </a:rPr>
              <a:t>IPizzaOrder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shop;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		</a:t>
            </a:r>
            <a:r>
              <a:rPr lang="en-US" altLang="ja-JP" sz="2000" b="1" err="1">
                <a:solidFill>
                  <a:srgbClr val="FF0000"/>
                </a:solidFill>
                <a:effectLst/>
              </a:rPr>
              <a:t>IPizzaReference</a:t>
            </a: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 pizza;</a:t>
            </a:r>
          </a:p>
          <a:p>
            <a:pPr>
              <a:buNone/>
              <a:defRPr/>
            </a:pPr>
            <a:endParaRPr lang="en-US" altLang="ja-JP" sz="2000" b="1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None/>
              <a:defRPr/>
            </a:pP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		(</a:t>
            </a:r>
            <a:r>
              <a:rPr lang="ja-JP" altLang="en-US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省略</a:t>
            </a: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)</a:t>
            </a:r>
          </a:p>
          <a:p>
            <a:pPr>
              <a:buNone/>
              <a:defRPr/>
            </a:pPr>
            <a:r>
              <a:rPr lang="en-US" altLang="ja-JP" sz="2000" b="1" smtClean="0">
                <a:solidFill>
                  <a:schemeClr val="accent4">
                    <a:lumMod val="10000"/>
                  </a:schemeClr>
                </a:solidFill>
                <a:effectLst/>
              </a:rPr>
              <a:t>	}</a:t>
            </a:r>
          </a:p>
          <a:p>
            <a:pPr>
              <a:buNone/>
              <a:defRPr/>
            </a:pPr>
            <a:r>
              <a:rPr lang="en-US" altLang="ja-JP" sz="2000" b="1">
                <a:solidFill>
                  <a:schemeClr val="accent4">
                    <a:lumMod val="10000"/>
                  </a:schemeClr>
                </a:solidFill>
                <a:effectLst/>
              </a:rPr>
              <a:t>}</a:t>
            </a:r>
            <a:endParaRPr lang="en-US" altLang="ja-JP" sz="2000" b="1" smtClean="0">
              <a:solidFill>
                <a:schemeClr val="accent4">
                  <a:lumMod val="10000"/>
                </a:schemeClr>
              </a:solidFill>
              <a:effectLst/>
            </a:endParaRPr>
          </a:p>
          <a:p>
            <a:pPr>
              <a:buNone/>
              <a:defRPr/>
            </a:pPr>
            <a:endParaRPr lang="en-US" altLang="ja-JP" sz="2000" b="1">
              <a:solidFill>
                <a:schemeClr val="accent4">
                  <a:lumMod val="1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95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インタフェースの性質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857375"/>
            <a:ext cx="8643937" cy="4457700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インタフェースにはプログラムを記述しない。</a:t>
            </a:r>
            <a:endParaRPr lang="en-US" altLang="ja-JP" smtClean="0"/>
          </a:p>
          <a:p>
            <a:pPr>
              <a:defRPr/>
            </a:pPr>
            <a:r>
              <a:rPr lang="ja-JP" altLang="en-US" smtClean="0"/>
              <a:t>インタフェースは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変数の型（＝オブジェクトの入れ物）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として指定できる。</a:t>
            </a:r>
            <a:endParaRPr lang="en-US" altLang="ja-JP" smtClean="0"/>
          </a:p>
          <a:p>
            <a:pPr>
              <a:defRPr/>
            </a:pPr>
            <a:r>
              <a:rPr lang="ja-JP" altLang="en-US">
                <a:solidFill>
                  <a:srgbClr val="FFFF00"/>
                </a:solidFill>
              </a:rPr>
              <a:t>クラス</a:t>
            </a:r>
            <a:r>
              <a:rPr lang="ja-JP" altLang="en-US" smtClean="0">
                <a:solidFill>
                  <a:srgbClr val="FFFF00"/>
                </a:solidFill>
              </a:rPr>
              <a:t>は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（複数の）インターフェイス</a:t>
            </a:r>
            <a:r>
              <a:rPr lang="ja-JP" altLang="en-US">
                <a:solidFill>
                  <a:srgbClr val="FFFF00"/>
                </a:solidFill>
              </a:rPr>
              <a:t>を実装できる。</a:t>
            </a:r>
            <a:endParaRPr lang="en-US" altLang="ja-JP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>
                <a:solidFill>
                  <a:srgbClr val="FFFF00"/>
                </a:solidFill>
              </a:rPr>
              <a:t>インターフェイスは</a:t>
            </a:r>
            <a:r>
              <a:rPr lang="en-US" altLang="ja-JP">
                <a:solidFill>
                  <a:srgbClr val="FFFF00"/>
                </a:solidFill>
              </a:rPr>
              <a:t/>
            </a:r>
            <a:br>
              <a:rPr lang="en-US" altLang="ja-JP">
                <a:solidFill>
                  <a:srgbClr val="FFFF00"/>
                </a:solidFill>
              </a:rPr>
            </a:br>
            <a:r>
              <a:rPr lang="ja-JP" altLang="en-US" smtClean="0">
                <a:solidFill>
                  <a:srgbClr val="FFFF00"/>
                </a:solidFill>
              </a:rPr>
              <a:t>（複数の）インターフェイス</a:t>
            </a:r>
            <a:r>
              <a:rPr lang="ja-JP" altLang="en-US">
                <a:solidFill>
                  <a:srgbClr val="FFFF00"/>
                </a:solidFill>
              </a:rPr>
              <a:t>を継承できる</a:t>
            </a:r>
            <a:r>
              <a:rPr lang="ja-JP" altLang="en-US" smtClean="0">
                <a:solidFill>
                  <a:srgbClr val="FFFF00"/>
                </a:solidFill>
              </a:rPr>
              <a:t>。</a:t>
            </a:r>
            <a:endParaRPr lang="en-US" altLang="ja-JP">
              <a:solidFill>
                <a:srgbClr val="FFFF00"/>
              </a:solidFill>
            </a:endParaRPr>
          </a:p>
          <a:p>
            <a:pPr>
              <a:defRPr/>
            </a:pPr>
            <a:endParaRPr lang="en-US" altLang="ja-JP" smtClean="0"/>
          </a:p>
          <a:p>
            <a:pPr>
              <a:buFont typeface="Wingdings" pitchFamily="2" charset="2"/>
              <a:buNone/>
              <a:defRPr/>
            </a:pP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666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インタフェースの特徴</a:t>
            </a:r>
          </a:p>
        </p:txBody>
      </p:sp>
      <p:sp>
        <p:nvSpPr>
          <p:cNvPr id="16" name="テキスト ボックス 3"/>
          <p:cNvSpPr txBox="1">
            <a:spLocks noChangeArrowheads="1"/>
          </p:cNvSpPr>
          <p:nvPr/>
        </p:nvSpPr>
        <p:spPr bwMode="auto">
          <a:xfrm>
            <a:off x="1429590" y="2113692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部品を交換できるようにする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テキスト ボックス 12"/>
          <p:cNvSpPr txBox="1">
            <a:spLocks noChangeArrowheads="1"/>
          </p:cNvSpPr>
          <p:nvPr/>
        </p:nvSpPr>
        <p:spPr bwMode="auto">
          <a:xfrm>
            <a:off x="1429591" y="4345940"/>
            <a:ext cx="6276077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間違った使い方をできないようにする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テキスト ボックス 3"/>
          <p:cNvSpPr txBox="1">
            <a:spLocks noChangeArrowheads="1"/>
          </p:cNvSpPr>
          <p:nvPr/>
        </p:nvSpPr>
        <p:spPr bwMode="auto">
          <a:xfrm>
            <a:off x="1440488" y="3193812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間違った部品に交換できないようにする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8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85963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Ｓｔｅｐ１　ピザ屋開業</a:t>
            </a:r>
            <a:endParaRPr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458788" y="36464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「ピザ屋でも始めるか</a:t>
            </a:r>
            <a:r>
              <a:rPr lang="ja-JP" altLang="en-US" sz="4000" kern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。。。</a:t>
            </a:r>
            <a:r>
              <a:rPr lang="ja-JP" altLang="en-US" sz="4000" ker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」</a:t>
            </a:r>
            <a:endParaRPr lang="en-US" altLang="ja-JP" sz="4000" ker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インタフェース設計の注意点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271588"/>
            <a:ext cx="8643937" cy="5043487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「変化しないもの」と「変化するもの」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「変化しないもの」  </a:t>
            </a:r>
            <a:r>
              <a:rPr lang="en-US" altLang="ja-JP" smtClean="0">
                <a:sym typeface="Wingdings" pitchFamily="2" charset="2"/>
              </a:rPr>
              <a:t> </a:t>
            </a:r>
            <a:r>
              <a:rPr lang="ja-JP" altLang="en-US" smtClean="0">
                <a:sym typeface="Wingdings" pitchFamily="2" charset="2"/>
              </a:rPr>
              <a:t>インタフェース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「変化するもの」    </a:t>
            </a:r>
            <a:r>
              <a:rPr lang="ja-JP" altLang="en-US" sz="1000" smtClean="0"/>
              <a:t> </a:t>
            </a:r>
            <a:r>
              <a:rPr lang="en-US" altLang="ja-JP" smtClean="0">
                <a:sym typeface="Wingdings" pitchFamily="2" charset="2"/>
              </a:rPr>
              <a:t></a:t>
            </a:r>
            <a:r>
              <a:rPr lang="ja-JP" altLang="en-US" smtClean="0"/>
              <a:t> </a:t>
            </a:r>
            <a:r>
              <a:rPr lang="ja-JP" altLang="en-US" smtClean="0">
                <a:sym typeface="Wingdings" pitchFamily="2" charset="2"/>
              </a:rPr>
              <a:t>クラス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400" smtClean="0"/>
          </a:p>
          <a:p>
            <a:pPr>
              <a:defRPr/>
            </a:pPr>
            <a:r>
              <a:rPr lang="ja-JP" altLang="en-US" b="1" smtClean="0">
                <a:solidFill>
                  <a:srgbClr val="FF0000"/>
                </a:solidFill>
              </a:rPr>
              <a:t>注意点</a:t>
            </a:r>
            <a:endParaRPr lang="en-US" altLang="ja-JP" b="1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クラスを交換するのは容易。</a:t>
            </a:r>
            <a:endParaRPr lang="en-US" altLang="ja-JP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インタフェースの変更は困難。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/>
              <a:t>インタフェースを変更すると、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関連する全てのクラスを修正しなければならない。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ピザ屋に必要なこと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686300"/>
          </a:xfrm>
        </p:spPr>
        <p:txBody>
          <a:bodyPr/>
          <a:lstStyle/>
          <a:p>
            <a:pPr>
              <a:defRPr/>
            </a:pPr>
            <a:r>
              <a:rPr lang="ja-JP" altLang="en-US" sz="2800" smtClean="0">
                <a:solidFill>
                  <a:srgbClr val="FFFF00"/>
                </a:solidFill>
              </a:rPr>
              <a:t>お店に電話をかける。</a:t>
            </a:r>
            <a:endParaRPr lang="en-US" altLang="ja-JP" sz="280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 sz="2800" smtClean="0"/>
              <a:t>「お電話ありがとうございます。」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>
                <a:solidFill>
                  <a:srgbClr val="FFFF00"/>
                </a:solidFill>
              </a:rPr>
              <a:t>「ラージピザを注文したいのですが。」</a:t>
            </a:r>
            <a:endParaRPr lang="en-US" altLang="ja-JP" sz="280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 sz="2800" smtClean="0"/>
              <a:t>「トッピングは何にいたしましょう？」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>
                <a:solidFill>
                  <a:srgbClr val="FFFF00"/>
                </a:solidFill>
              </a:rPr>
              <a:t>「マッシュルームで。」</a:t>
            </a:r>
            <a:endParaRPr lang="en-US" altLang="ja-JP" sz="280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 sz="2800" smtClean="0"/>
              <a:t>「ご住所をお教えください。」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>
                <a:solidFill>
                  <a:srgbClr val="FFFF00"/>
                </a:solidFill>
              </a:rPr>
              <a:t>「長岡市上富岡町１６０３－１です。」</a:t>
            </a:r>
            <a:endParaRPr lang="en-US" altLang="ja-JP" sz="280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ja-JP" altLang="en-US" sz="2800" smtClean="0"/>
              <a:t>「合計で１２００円になります。」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「３０分でお届けします。以上でよろしいでしょうか。」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>
                <a:solidFill>
                  <a:srgbClr val="FFFF00"/>
                </a:solidFill>
              </a:rPr>
              <a:t>「それでお願いします。」</a:t>
            </a:r>
            <a:endParaRPr lang="ja-JP" alt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defRPr/>
            </a:pPr>
            <a:r>
              <a:rPr lang="ja-JP" altLang="en-US" sz="3200"/>
              <a:t>「ピザ注文」に必要な機能（＝</a:t>
            </a:r>
            <a:r>
              <a:rPr lang="ja-JP" altLang="en-US" sz="3200">
                <a:solidFill>
                  <a:srgbClr val="FFFF00"/>
                </a:solidFill>
              </a:rPr>
              <a:t>インタフェース</a:t>
            </a:r>
            <a:r>
              <a:rPr lang="ja-JP" altLang="en-US" sz="3200"/>
              <a:t>）</a:t>
            </a:r>
            <a:endParaRPr lang="en-US" altLang="ja-JP" sz="32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401416" y="1985594"/>
            <a:ext cx="5842992" cy="4277071"/>
          </a:xfrm>
        </p:spPr>
        <p:txBody>
          <a:bodyPr/>
          <a:lstStyle/>
          <a:p>
            <a:pPr>
              <a:defRPr/>
            </a:pPr>
            <a:r>
              <a:rPr lang="ja-JP" altLang="en-US" sz="2800" smtClean="0"/>
              <a:t>サイズを伝える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トッピングを伝える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住所を伝える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価格を聞く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到着までの時間を聞く</a:t>
            </a:r>
          </a:p>
          <a:p>
            <a:pPr>
              <a:defRPr/>
            </a:pPr>
            <a:r>
              <a:rPr lang="ja-JP" altLang="en-US" sz="2800" smtClean="0"/>
              <a:t>ピザを作る</a:t>
            </a:r>
          </a:p>
          <a:p>
            <a:pPr>
              <a:defRPr/>
            </a:pPr>
            <a:r>
              <a:rPr lang="ja-JP" altLang="en-US" sz="2800" smtClean="0"/>
              <a:t>ピザを配達する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defRPr/>
            </a:pPr>
            <a:r>
              <a:rPr lang="ja-JP" altLang="en-US" sz="3600"/>
              <a:t>「ピザ」に必要な機能（＝</a:t>
            </a:r>
            <a:r>
              <a:rPr lang="ja-JP" altLang="en-US" sz="3600">
                <a:solidFill>
                  <a:srgbClr val="FFFF00"/>
                </a:solidFill>
              </a:rPr>
              <a:t>インターフェイス</a:t>
            </a:r>
            <a:r>
              <a:rPr lang="ja-JP" altLang="en-US" sz="3600"/>
              <a:t>）</a:t>
            </a:r>
            <a:endParaRPr lang="en-US" altLang="ja-JP" sz="36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410747" y="1996054"/>
            <a:ext cx="5194920" cy="3079799"/>
          </a:xfrm>
        </p:spPr>
        <p:txBody>
          <a:bodyPr/>
          <a:lstStyle/>
          <a:p>
            <a:pPr>
              <a:defRPr/>
            </a:pPr>
            <a:r>
              <a:rPr lang="ja-JP" altLang="en-US" sz="2800" smtClean="0"/>
              <a:t>生地を用意する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トッピングを追加する</a:t>
            </a:r>
            <a:endParaRPr lang="en-US" altLang="ja-JP" sz="2800" smtClean="0"/>
          </a:p>
          <a:p>
            <a:pPr>
              <a:defRPr/>
            </a:pPr>
            <a:r>
              <a:rPr lang="ja-JP" altLang="en-US" sz="2800" smtClean="0"/>
              <a:t>プロパティーを見る</a:t>
            </a:r>
            <a:r>
              <a:rPr lang="ja-JP" altLang="en-US" smtClean="0"/>
              <a:t/>
            </a:r>
            <a:br>
              <a:rPr lang="ja-JP" altLang="en-US" smtClean="0"/>
            </a:br>
            <a:endParaRPr lang="en-US" altLang="ja-JP" smtClean="0"/>
          </a:p>
          <a:p>
            <a:pPr marL="0" indent="0">
              <a:buNone/>
              <a:defRPr/>
            </a:pPr>
            <a:endParaRPr lang="en-US" altLang="ja-JP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ピザ注文のインタフェース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8291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Interface </a:t>
            </a:r>
            <a:r>
              <a:rPr lang="en-US" altLang="ja-JP" sz="2800" err="1" smtClean="0"/>
              <a:t>IPizzaOrder</a:t>
            </a:r>
            <a:r>
              <a:rPr lang="en-US" altLang="ja-JP" sz="280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    public void </a:t>
            </a:r>
            <a:r>
              <a:rPr lang="en-US" altLang="ja-JP" sz="2800" err="1" smtClean="0"/>
              <a:t>setSize</a:t>
            </a:r>
            <a:r>
              <a:rPr lang="en-US" altLang="ja-JP" sz="2800" smtClean="0"/>
              <a:t>(String size);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    public void </a:t>
            </a:r>
            <a:r>
              <a:rPr lang="en-US" altLang="ja-JP" sz="2800" err="1" smtClean="0"/>
              <a:t>setTopping</a:t>
            </a:r>
            <a:r>
              <a:rPr lang="en-US" altLang="ja-JP" sz="2800" smtClean="0"/>
              <a:t>(String topping);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    public void </a:t>
            </a:r>
            <a:r>
              <a:rPr lang="en-US" altLang="ja-JP" sz="2800" err="1" smtClean="0"/>
              <a:t>setAddress</a:t>
            </a:r>
            <a:r>
              <a:rPr lang="en-US" altLang="ja-JP" sz="2800" smtClean="0"/>
              <a:t>(String address);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800" smtClean="0"/>
              <a:t>　　</a:t>
            </a:r>
            <a:r>
              <a:rPr lang="en-US" altLang="ja-JP" sz="2800" smtClean="0"/>
              <a:t>public </a:t>
            </a:r>
            <a:r>
              <a:rPr lang="en-US" altLang="ja-JP" sz="2800" err="1" smtClean="0"/>
              <a:t>int</a:t>
            </a:r>
            <a:r>
              <a:rPr lang="en-US" altLang="ja-JP" sz="2800" smtClean="0"/>
              <a:t>  </a:t>
            </a:r>
            <a:r>
              <a:rPr lang="en-US" altLang="ja-JP" sz="2800" err="1" smtClean="0"/>
              <a:t>getPrice</a:t>
            </a:r>
            <a:r>
              <a:rPr lang="en-US" altLang="ja-JP" sz="280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    public </a:t>
            </a:r>
            <a:r>
              <a:rPr lang="en-US" altLang="ja-JP" sz="2800" err="1" smtClean="0"/>
              <a:t>int</a:t>
            </a:r>
            <a:r>
              <a:rPr lang="en-US" altLang="ja-JP" sz="2800" smtClean="0"/>
              <a:t> </a:t>
            </a:r>
            <a:r>
              <a:rPr lang="en-US" altLang="ja-JP" sz="2800" err="1" smtClean="0"/>
              <a:t>getTime</a:t>
            </a:r>
            <a:r>
              <a:rPr lang="en-US" altLang="ja-JP" sz="280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800" smtClean="0"/>
              <a:t>　　</a:t>
            </a:r>
            <a:r>
              <a:rPr lang="en-US" altLang="ja-JP" sz="2800" smtClean="0"/>
              <a:t>public void </a:t>
            </a:r>
            <a:r>
              <a:rPr lang="en-US" altLang="ja-JP" sz="2800" err="1" smtClean="0"/>
              <a:t>makePizza</a:t>
            </a:r>
            <a:r>
              <a:rPr lang="en-US" altLang="ja-JP" sz="280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2800" smtClean="0"/>
              <a:t>　　</a:t>
            </a:r>
            <a:r>
              <a:rPr lang="en-US" altLang="ja-JP" sz="2800" smtClean="0"/>
              <a:t>public </a:t>
            </a:r>
            <a:r>
              <a:rPr lang="en-US" altLang="ja-JP" sz="2800" err="1" smtClean="0"/>
              <a:t>IPizza</a:t>
            </a:r>
            <a:r>
              <a:rPr lang="en-US" altLang="ja-JP" sz="2800" smtClean="0"/>
              <a:t> delivery();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80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ピザのインタフェース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44650"/>
            <a:ext cx="8229600" cy="42322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2400" smtClean="0"/>
              <a:t>Interface </a:t>
            </a:r>
            <a:r>
              <a:rPr lang="en-US" altLang="ja-JP" sz="2400" err="1" smtClean="0"/>
              <a:t>IPizza</a:t>
            </a:r>
            <a:r>
              <a:rPr lang="en-US" altLang="ja-JP" sz="240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smtClean="0"/>
              <a:t>    public void </a:t>
            </a:r>
            <a:r>
              <a:rPr lang="en-US" altLang="ja-JP" sz="2400" err="1" smtClean="0"/>
              <a:t>makeBase</a:t>
            </a:r>
            <a:r>
              <a:rPr lang="en-US" altLang="ja-JP" sz="2400" smtClean="0"/>
              <a:t>(String </a:t>
            </a:r>
            <a:r>
              <a:rPr lang="en-US" altLang="ja-JP" sz="2400" err="1" smtClean="0"/>
              <a:t>str</a:t>
            </a:r>
            <a:r>
              <a:rPr lang="en-US" altLang="ja-JP" sz="240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smtClean="0"/>
              <a:t>    public void </a:t>
            </a:r>
            <a:r>
              <a:rPr lang="en-US" altLang="ja-JP" sz="2400" err="1" smtClean="0"/>
              <a:t>addTopping</a:t>
            </a:r>
            <a:r>
              <a:rPr lang="en-US" altLang="ja-JP" sz="2400" smtClean="0"/>
              <a:t>(String </a:t>
            </a:r>
            <a:r>
              <a:rPr lang="en-US" altLang="ja-JP" sz="2400" err="1" smtClean="0"/>
              <a:t>str</a:t>
            </a:r>
            <a:r>
              <a:rPr lang="en-US" altLang="ja-JP" sz="240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smtClean="0"/>
              <a:t>    public String </a:t>
            </a:r>
            <a:r>
              <a:rPr lang="en-US" altLang="ja-JP" sz="2400" err="1" smtClean="0"/>
              <a:t>getProperties</a:t>
            </a:r>
            <a:r>
              <a:rPr lang="en-US" altLang="ja-JP" sz="240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z="2400" smtClean="0"/>
              <a:t>}</a:t>
            </a:r>
            <a:endParaRPr lang="ja-JP" alt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クラス図</a:t>
            </a: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20978" y="241986"/>
            <a:ext cx="1289135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</a:t>
            </a:r>
            <a:r>
              <a:rPr kumimoji="1"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13_sample031</a:t>
            </a:r>
            <a:endParaRPr kumimoji="1" lang="ja-JP" altLang="en-US" sz="140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9941"/>
            <a:ext cx="8658593" cy="5531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5674</TotalTime>
  <Words>563</Words>
  <Application>Microsoft Office PowerPoint</Application>
  <PresentationFormat>画面に合わせる (4:3)</PresentationFormat>
  <Paragraphs>225</Paragraphs>
  <Slides>30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ＭＳ Ｐ明朝</vt:lpstr>
      <vt:lpstr>Arial</vt:lpstr>
      <vt:lpstr>Times New Roman</vt:lpstr>
      <vt:lpstr>Verdana</vt:lpstr>
      <vt:lpstr>Wingdings</vt:lpstr>
      <vt:lpstr>Globe</vt:lpstr>
      <vt:lpstr>オブジェクト指向プログラミング  （１３） インタフェース（２）</vt:lpstr>
      <vt:lpstr>インタフェースの使用例</vt:lpstr>
      <vt:lpstr>Ｓｔｅｐ１　ピザ屋開業</vt:lpstr>
      <vt:lpstr>ピザ屋に必要なこと</vt:lpstr>
      <vt:lpstr>「ピザ注文」に必要な機能（＝インタフェース）</vt:lpstr>
      <vt:lpstr>「ピザ」に必要な機能（＝インターフェイス）</vt:lpstr>
      <vt:lpstr>ピザ注文のインタフェース</vt:lpstr>
      <vt:lpstr>ピザのインタフェース</vt:lpstr>
      <vt:lpstr>クラス図</vt:lpstr>
      <vt:lpstr>インタフェースの性質</vt:lpstr>
      <vt:lpstr>Ｓｔｅｐ２　店舗拡大</vt:lpstr>
      <vt:lpstr>クラス図</vt:lpstr>
      <vt:lpstr>PizzaShopGold(1/2)</vt:lpstr>
      <vt:lpstr>PizzaShopGold(2/2)</vt:lpstr>
      <vt:lpstr>mainクラスの変更箇所</vt:lpstr>
      <vt:lpstr>インタフェースの特徴</vt:lpstr>
      <vt:lpstr>Ｓｔｅｐ３　効率化の波</vt:lpstr>
      <vt:lpstr>共通する機能の抽出</vt:lpstr>
      <vt:lpstr>クラス図</vt:lpstr>
      <vt:lpstr>抽象クラスの利用</vt:lpstr>
      <vt:lpstr>Ｓｔｅｐ４　もっと安全に</vt:lpstr>
      <vt:lpstr>Y君の戦略</vt:lpstr>
      <vt:lpstr>Y君の戦略</vt:lpstr>
      <vt:lpstr>クラス図</vt:lpstr>
      <vt:lpstr>インタフェースの分離</vt:lpstr>
      <vt:lpstr>制限されたインタフェースの利用</vt:lpstr>
      <vt:lpstr>メインプログラムの修正</vt:lpstr>
      <vt:lpstr>インタフェースの性質</vt:lpstr>
      <vt:lpstr>インタフェースの特徴</vt:lpstr>
      <vt:lpstr>インタフェース設計の注意点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administrator</cp:lastModifiedBy>
  <cp:revision>234</cp:revision>
  <dcterms:created xsi:type="dcterms:W3CDTF">1601-01-01T00:00:00Z</dcterms:created>
  <dcterms:modified xsi:type="dcterms:W3CDTF">2019-07-09T09:19:07Z</dcterms:modified>
</cp:coreProperties>
</file>