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329" r:id="rId2"/>
    <p:sldId id="322" r:id="rId3"/>
    <p:sldId id="280" r:id="rId4"/>
    <p:sldId id="281" r:id="rId5"/>
    <p:sldId id="282" r:id="rId6"/>
    <p:sldId id="285" r:id="rId7"/>
    <p:sldId id="286" r:id="rId8"/>
    <p:sldId id="287" r:id="rId9"/>
    <p:sldId id="288" r:id="rId10"/>
    <p:sldId id="289" r:id="rId11"/>
    <p:sldId id="320" r:id="rId12"/>
    <p:sldId id="324" r:id="rId13"/>
    <p:sldId id="292" r:id="rId14"/>
    <p:sldId id="294" r:id="rId15"/>
    <p:sldId id="295" r:id="rId16"/>
    <p:sldId id="296" r:id="rId17"/>
    <p:sldId id="297" r:id="rId18"/>
    <p:sldId id="298" r:id="rId19"/>
    <p:sldId id="299" r:id="rId20"/>
    <p:sldId id="300" r:id="rId21"/>
    <p:sldId id="301" r:id="rId22"/>
    <p:sldId id="302" r:id="rId23"/>
    <p:sldId id="325" r:id="rId24"/>
    <p:sldId id="305" r:id="rId25"/>
    <p:sldId id="307" r:id="rId26"/>
    <p:sldId id="309" r:id="rId27"/>
    <p:sldId id="310" r:id="rId28"/>
    <p:sldId id="311" r:id="rId29"/>
    <p:sldId id="312" r:id="rId30"/>
    <p:sldId id="313" r:id="rId31"/>
    <p:sldId id="316" r:id="rId32"/>
    <p:sldId id="317" r:id="rId33"/>
    <p:sldId id="328" r:id="rId34"/>
    <p:sldId id="319" r:id="rId35"/>
    <p:sldId id="290" r:id="rId36"/>
    <p:sldId id="318"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2" autoAdjust="0"/>
    <p:restoredTop sz="94231" autoAdjust="0"/>
  </p:normalViewPr>
  <p:slideViewPr>
    <p:cSldViewPr>
      <p:cViewPr varScale="1">
        <p:scale>
          <a:sx n="90" d="100"/>
          <a:sy n="90" d="100"/>
        </p:scale>
        <p:origin x="76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9D847C-1A2A-4A40-9782-E8E753EB0D92}" type="datetimeFigureOut">
              <a:rPr kumimoji="1" lang="ja-JP" altLang="en-US" smtClean="0"/>
              <a:t>2018/5/17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1F8C5C-B6E9-4531-B848-FB6FB08CEF45}" type="slidenum">
              <a:rPr kumimoji="1" lang="ja-JP" altLang="en-US" smtClean="0"/>
              <a:t>‹#›</a:t>
            </a:fld>
            <a:endParaRPr kumimoji="1" lang="ja-JP" altLang="en-US"/>
          </a:p>
        </p:txBody>
      </p:sp>
    </p:spTree>
    <p:extLst>
      <p:ext uri="{BB962C8B-B14F-4D97-AF65-F5344CB8AC3E}">
        <p14:creationId xmlns:p14="http://schemas.microsoft.com/office/powerpoint/2010/main" val="10282990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61F8C5C-B6E9-4531-B848-FB6FB08CEF45}" type="slidenum">
              <a:rPr kumimoji="1" lang="ja-JP" altLang="en-US" smtClean="0"/>
              <a:t>11</a:t>
            </a:fld>
            <a:endParaRPr kumimoji="1" lang="ja-JP" altLang="en-US"/>
          </a:p>
        </p:txBody>
      </p:sp>
    </p:spTree>
    <p:extLst>
      <p:ext uri="{BB962C8B-B14F-4D97-AF65-F5344CB8AC3E}">
        <p14:creationId xmlns:p14="http://schemas.microsoft.com/office/powerpoint/2010/main" val="401005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61F8C5C-B6E9-4531-B848-FB6FB08CEF45}" type="slidenum">
              <a:rPr kumimoji="1" lang="ja-JP" altLang="en-US" smtClean="0"/>
              <a:t>34</a:t>
            </a:fld>
            <a:endParaRPr kumimoji="1" lang="ja-JP" altLang="en-US"/>
          </a:p>
        </p:txBody>
      </p:sp>
    </p:spTree>
    <p:extLst>
      <p:ext uri="{BB962C8B-B14F-4D97-AF65-F5344CB8AC3E}">
        <p14:creationId xmlns:p14="http://schemas.microsoft.com/office/powerpoint/2010/main" val="4010056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E90ED720-0104-4369-84BC-D37694168613}" type="datetimeFigureOut">
              <a:rPr kumimoji="1" lang="ja-JP" altLang="en-US" smtClean="0"/>
              <a:t>2018/5/17</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タイトル 6"/>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2018/5/17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2018/5/17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6" name="タイトル 5"/>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2018/5/17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p>
            <a:fld id="{E90ED720-0104-4369-84BC-D37694168613}" type="datetimeFigureOut">
              <a:rPr kumimoji="1" lang="ja-JP" altLang="en-US" smtClean="0"/>
              <a:t>2018/5/17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E90ED720-0104-4369-84BC-D37694168613}" type="datetimeFigureOut">
              <a:rPr kumimoji="1" lang="ja-JP" altLang="en-US" smtClean="0"/>
              <a:t>2018/5/17</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90ED720-0104-4369-84BC-D37694168613}" type="datetimeFigureOut">
              <a:rPr kumimoji="1" lang="ja-JP" altLang="en-US" smtClean="0"/>
              <a:t>2018/5/17</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83768" y="5603783"/>
            <a:ext cx="3929281" cy="830997"/>
          </a:xfrm>
          <a:prstGeom prst="rect">
            <a:avLst/>
          </a:prstGeom>
          <a:noFill/>
        </p:spPr>
        <p:txBody>
          <a:bodyPr wrap="none" rtlCol="0">
            <a:spAutoFit/>
          </a:bodyPr>
          <a:lstStyle/>
          <a:p>
            <a:pPr algn="ctr"/>
            <a:r>
              <a:rPr kumimoji="1" lang="ja-JP" altLang="en-US" sz="2400" dirty="0" smtClean="0">
                <a:effectLst>
                  <a:outerShdw blurRad="38100" dist="38100" dir="2700000" algn="tl">
                    <a:srgbClr val="000000">
                      <a:alpha val="43137"/>
                    </a:srgbClr>
                  </a:outerShdw>
                </a:effectLst>
              </a:rPr>
              <a:t>情報・経営システム工学専攻</a:t>
            </a:r>
            <a:endParaRPr kumimoji="1" lang="en-US" altLang="ja-JP" sz="2400" dirty="0" smtClean="0">
              <a:effectLst>
                <a:outerShdw blurRad="38100" dist="38100" dir="2700000" algn="tl">
                  <a:srgbClr val="000000">
                    <a:alpha val="43137"/>
                  </a:srgbClr>
                </a:outerShdw>
              </a:effectLst>
            </a:endParaRPr>
          </a:p>
          <a:p>
            <a:pPr algn="ctr"/>
            <a:r>
              <a:rPr kumimoji="1" lang="ja-JP" altLang="en-US" sz="2400" dirty="0" smtClean="0">
                <a:effectLst>
                  <a:outerShdw blurRad="38100" dist="38100" dir="2700000" algn="tl">
                    <a:srgbClr val="000000">
                      <a:alpha val="43137"/>
                    </a:srgbClr>
                  </a:outerShdw>
                </a:effectLst>
              </a:rPr>
              <a:t>畦原</a:t>
            </a:r>
            <a:endParaRPr kumimoji="1" lang="ja-JP" altLang="en-US" sz="2400" dirty="0">
              <a:effectLst>
                <a:outerShdw blurRad="38100" dist="38100" dir="2700000" algn="tl">
                  <a:srgbClr val="000000">
                    <a:alpha val="43137"/>
                  </a:srgbClr>
                </a:outerShdw>
              </a:effectLst>
            </a:endParaRPr>
          </a:p>
        </p:txBody>
      </p:sp>
      <p:cxnSp>
        <p:nvCxnSpPr>
          <p:cNvPr id="5" name="直線コネクタ 4"/>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683568" y="508518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779912" y="1681644"/>
            <a:ext cx="4807726" cy="523220"/>
          </a:xfrm>
          <a:prstGeom prst="rect">
            <a:avLst/>
          </a:prstGeom>
        </p:spPr>
        <p:txBody>
          <a:bodyPr wrap="none">
            <a:spAutoFit/>
          </a:bodyPr>
          <a:lstStyle/>
          <a:p>
            <a:r>
              <a:rPr lang="ja-JP" altLang="en-US" sz="2800" dirty="0" smtClean="0">
                <a:effectLst>
                  <a:outerShdw blurRad="38100" dist="38100" dir="2700000" algn="tl">
                    <a:srgbClr val="000000">
                      <a:alpha val="43137"/>
                    </a:srgbClr>
                  </a:outerShdw>
                </a:effectLst>
              </a:rPr>
              <a:t>オブジェクト指向プログラミング</a:t>
            </a:r>
            <a:endParaRPr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5227522" y="2771820"/>
            <a:ext cx="3126177" cy="523220"/>
          </a:xfrm>
          <a:prstGeom prst="rect">
            <a:avLst/>
          </a:prstGeom>
        </p:spPr>
        <p:txBody>
          <a:bodyPr wrap="none">
            <a:spAutoFit/>
          </a:bodyPr>
          <a:lstStyle/>
          <a:p>
            <a:pPr algn="r"/>
            <a:r>
              <a:rPr lang="ja-JP" altLang="en-US" sz="2800" dirty="0" smtClean="0"/>
              <a:t>オブジェクト指向</a:t>
            </a:r>
            <a:r>
              <a:rPr lang="en-US" altLang="ja-JP" sz="2800" dirty="0" smtClean="0"/>
              <a:t>(1)</a:t>
            </a:r>
            <a:endParaRPr lang="en-US" altLang="ja-JP" sz="2800" dirty="0"/>
          </a:p>
        </p:txBody>
      </p:sp>
      <p:sp>
        <p:nvSpPr>
          <p:cNvPr id="9" name="正方形/長方形 8"/>
          <p:cNvSpPr/>
          <p:nvPr/>
        </p:nvSpPr>
        <p:spPr>
          <a:xfrm>
            <a:off x="2910245" y="3508052"/>
            <a:ext cx="3015569" cy="707886"/>
          </a:xfrm>
          <a:prstGeom prst="rect">
            <a:avLst/>
          </a:prstGeom>
        </p:spPr>
        <p:txBody>
          <a:bodyPr wrap="none">
            <a:spAutoFit/>
          </a:bodyPr>
          <a:lstStyle/>
          <a:p>
            <a:pPr algn="r"/>
            <a:r>
              <a:rPr lang="ja-JP" altLang="en-US" sz="4000" dirty="0" smtClean="0">
                <a:effectLst>
                  <a:outerShdw blurRad="38100" dist="38100" dir="2700000" algn="tl">
                    <a:srgbClr val="000000">
                      <a:alpha val="43137"/>
                    </a:srgbClr>
                  </a:outerShdw>
                </a:effectLst>
              </a:rPr>
              <a:t>クラスの基本</a:t>
            </a:r>
            <a:endParaRPr lang="ja-JP" alt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20994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ja-JP" altLang="en-US" sz="4000" smtClean="0"/>
              <a:t>オブジェクト指向とは</a:t>
            </a:r>
          </a:p>
        </p:txBody>
      </p:sp>
      <p:sp>
        <p:nvSpPr>
          <p:cNvPr id="2" name="正方形/長方形 1"/>
          <p:cNvSpPr/>
          <p:nvPr/>
        </p:nvSpPr>
        <p:spPr>
          <a:xfrm>
            <a:off x="754063" y="1371600"/>
            <a:ext cx="7696200" cy="83099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ja-JP" altLang="en-US" sz="2400" dirty="0"/>
              <a:t>システムのふるまいを、「オブジェクト同士の相互</a:t>
            </a:r>
            <a:r>
              <a:rPr lang="ja-JP" altLang="en-US" sz="2400" dirty="0" smtClean="0"/>
              <a:t>作用（メッセージパッシング）」</a:t>
            </a:r>
            <a:r>
              <a:rPr lang="ja-JP" altLang="en-US" sz="2400" dirty="0"/>
              <a:t>として</a:t>
            </a:r>
            <a:r>
              <a:rPr lang="ja-JP" altLang="en-US" sz="2400" dirty="0" smtClean="0"/>
              <a:t>とらえる概念です。</a:t>
            </a:r>
            <a:endParaRPr lang="en-US" altLang="ja-JP" sz="2400" dirty="0"/>
          </a:p>
        </p:txBody>
      </p:sp>
      <p:sp>
        <p:nvSpPr>
          <p:cNvPr id="11268" name="正方形/長方形 2"/>
          <p:cNvSpPr>
            <a:spLocks noChangeArrowheads="1"/>
          </p:cNvSpPr>
          <p:nvPr/>
        </p:nvSpPr>
        <p:spPr bwMode="auto">
          <a:xfrm>
            <a:off x="899592" y="2348880"/>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dirty="0"/>
              <a:t>オブジェクト（</a:t>
            </a:r>
            <a:r>
              <a:rPr lang="en-US" altLang="ja-JP" dirty="0"/>
              <a:t>object</a:t>
            </a:r>
            <a:r>
              <a:rPr lang="ja-JP" altLang="en-US" dirty="0"/>
              <a:t>）とは</a:t>
            </a:r>
            <a:r>
              <a:rPr lang="ja-JP" altLang="en-US" dirty="0" smtClean="0"/>
              <a:t>、「モノ」、「対象」と</a:t>
            </a:r>
            <a:r>
              <a:rPr lang="ja-JP" altLang="en-US" dirty="0"/>
              <a:t>いった意味。</a:t>
            </a:r>
            <a:endParaRPr lang="en-US" altLang="ja-JP" dirty="0"/>
          </a:p>
        </p:txBody>
      </p:sp>
      <p:sp>
        <p:nvSpPr>
          <p:cNvPr id="4" name="正方形/長方形 3"/>
          <p:cNvSpPr/>
          <p:nvPr/>
        </p:nvSpPr>
        <p:spPr>
          <a:xfrm>
            <a:off x="152400" y="3606552"/>
            <a:ext cx="8839200" cy="273921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ja-JP" altLang="en-US" sz="2000" dirty="0"/>
              <a:t>システムを作り上げる初期段階から、システムを</a:t>
            </a:r>
            <a:r>
              <a:rPr lang="ja-JP" altLang="en-US" sz="2000" dirty="0">
                <a:solidFill>
                  <a:srgbClr val="FF0000"/>
                </a:solidFill>
              </a:rPr>
              <a:t>オブジェクトの相互作用としてとらえながら</a:t>
            </a:r>
            <a:r>
              <a:rPr lang="ja-JP" altLang="en-US" sz="2000" dirty="0" smtClean="0"/>
              <a:t>、</a:t>
            </a:r>
            <a:endParaRPr lang="en-US" altLang="ja-JP" sz="2000" dirty="0" smtClean="0"/>
          </a:p>
          <a:p>
            <a:pPr>
              <a:defRPr/>
            </a:pPr>
            <a:endParaRPr lang="en-US" altLang="ja-JP" sz="2000" dirty="0"/>
          </a:p>
          <a:p>
            <a:pPr marL="514350" indent="-514350">
              <a:buFont typeface="+mj-lt"/>
              <a:buAutoNum type="arabicPeriod"/>
              <a:defRPr/>
            </a:pPr>
            <a:r>
              <a:rPr lang="ja-JP" altLang="en-US" sz="2400" dirty="0"/>
              <a:t>要件定義をオブジェクト指向で分析し、</a:t>
            </a:r>
            <a:endParaRPr lang="en-US" altLang="ja-JP" sz="2400" dirty="0"/>
          </a:p>
          <a:p>
            <a:pPr marL="514350" indent="-514350">
              <a:buFont typeface="+mj-lt"/>
              <a:buAutoNum type="arabicPeriod"/>
              <a:defRPr/>
            </a:pPr>
            <a:r>
              <a:rPr lang="ja-JP" altLang="en-US" sz="2400" dirty="0"/>
              <a:t>オブジェクト指向でシステムを設計し、</a:t>
            </a:r>
            <a:endParaRPr lang="en-US" altLang="ja-JP" sz="2400" dirty="0"/>
          </a:p>
          <a:p>
            <a:pPr marL="514350" indent="-514350">
              <a:buFont typeface="+mj-lt"/>
              <a:buAutoNum type="arabicPeriod"/>
              <a:defRPr/>
            </a:pPr>
            <a:r>
              <a:rPr lang="ja-JP" altLang="en-US" sz="2400" dirty="0"/>
              <a:t>オブジェクト指向プログラミング言語でシステムを</a:t>
            </a:r>
            <a:r>
              <a:rPr lang="ja-JP" altLang="en-US" sz="2400" dirty="0" smtClean="0"/>
              <a:t>作成する</a:t>
            </a:r>
            <a:endParaRPr lang="en-US" altLang="ja-JP" sz="2400" dirty="0" smtClean="0"/>
          </a:p>
          <a:p>
            <a:pPr>
              <a:defRPr/>
            </a:pPr>
            <a:endParaRPr lang="en-US" altLang="ja-JP" sz="2000" dirty="0" smtClean="0"/>
          </a:p>
          <a:p>
            <a:pPr>
              <a:defRPr/>
            </a:pPr>
            <a:r>
              <a:rPr lang="ja-JP" altLang="en-US" sz="2000" dirty="0" smtClean="0"/>
              <a:t>という事をします。</a:t>
            </a:r>
            <a:endParaRPr lang="ja-JP" altLang="en-US" sz="2000" dirty="0"/>
          </a:p>
        </p:txBody>
      </p:sp>
      <p:sp>
        <p:nvSpPr>
          <p:cNvPr id="11270" name="正方形/長方形 5"/>
          <p:cNvSpPr>
            <a:spLocks noChangeArrowheads="1"/>
          </p:cNvSpPr>
          <p:nvPr/>
        </p:nvSpPr>
        <p:spPr bwMode="auto">
          <a:xfrm>
            <a:off x="152400" y="2996952"/>
            <a:ext cx="3105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t>オブジェクト</a:t>
            </a:r>
            <a:r>
              <a:rPr lang="ja-JP" altLang="en-US" sz="2400" dirty="0" smtClean="0"/>
              <a:t>指向では</a:t>
            </a:r>
            <a:r>
              <a:rPr lang="ja-JP" altLang="en-US" sz="2400" dirty="0"/>
              <a:t>、</a:t>
            </a:r>
            <a:endParaRPr lang="en-US" altLang="ja-JP" sz="2400" dirty="0"/>
          </a:p>
        </p:txBody>
      </p:sp>
    </p:spTree>
    <p:extLst>
      <p:ext uri="{BB962C8B-B14F-4D97-AF65-F5344CB8AC3E}">
        <p14:creationId xmlns:p14="http://schemas.microsoft.com/office/powerpoint/2010/main" val="1728426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1340768"/>
            <a:ext cx="8517632" cy="3312368"/>
          </a:xfrm>
        </p:spPr>
        <p:txBody>
          <a:bodyPr>
            <a:normAutofit/>
          </a:bodyPr>
          <a:lstStyle/>
          <a:p>
            <a:pPr marL="109728" indent="0">
              <a:buNone/>
            </a:pPr>
            <a:r>
              <a:rPr kumimoji="1" lang="ja-JP" altLang="en-US" sz="2400" dirty="0" smtClean="0"/>
              <a:t>「戸棚を作りたい」なら、ふつう、</a:t>
            </a:r>
            <a:endParaRPr kumimoji="1" lang="en-US" altLang="ja-JP" sz="2400" dirty="0" smtClean="0"/>
          </a:p>
          <a:p>
            <a:pPr marL="109728" indent="0">
              <a:buNone/>
            </a:pPr>
            <a:endParaRPr kumimoji="1" lang="en-US" altLang="ja-JP" sz="2400" dirty="0" smtClean="0"/>
          </a:p>
          <a:p>
            <a:pPr marL="624078" indent="-514350">
              <a:buFont typeface="+mj-lt"/>
              <a:buAutoNum type="arabicPeriod"/>
            </a:pPr>
            <a:r>
              <a:rPr kumimoji="1" lang="ja-JP" altLang="en-US" sz="2400" dirty="0" smtClean="0"/>
              <a:t>穴が等間隔に空いてる板</a:t>
            </a:r>
            <a:r>
              <a:rPr lang="ja-JP" altLang="en-US" sz="2400" dirty="0"/>
              <a:t>や、</a:t>
            </a:r>
            <a:r>
              <a:rPr kumimoji="1" lang="ja-JP" altLang="en-US" sz="2400" dirty="0" smtClean="0"/>
              <a:t>ノコギリやネジやドライバーを用意する</a:t>
            </a:r>
            <a:endParaRPr kumimoji="1" lang="en-US" altLang="ja-JP" sz="2400" dirty="0" smtClean="0"/>
          </a:p>
          <a:p>
            <a:pPr marL="624078" indent="-514350">
              <a:buFont typeface="+mj-lt"/>
              <a:buAutoNum type="arabicPeriod"/>
            </a:pPr>
            <a:r>
              <a:rPr kumimoji="1" lang="ja-JP" altLang="en-US" sz="2400" dirty="0" smtClean="0"/>
              <a:t>それらを組み合わせて使って、戸棚を組み立てる</a:t>
            </a:r>
            <a:endParaRPr kumimoji="1" lang="en-US" altLang="ja-JP" sz="2400" dirty="0" smtClean="0"/>
          </a:p>
          <a:p>
            <a:pPr marL="109728" indent="0">
              <a:buNone/>
            </a:pPr>
            <a:endParaRPr lang="en-US" altLang="ja-JP" sz="2400" dirty="0" smtClean="0"/>
          </a:p>
          <a:p>
            <a:pPr marL="109728" indent="0">
              <a:buNone/>
            </a:pPr>
            <a:r>
              <a:rPr lang="ja-JP" altLang="en-US" sz="2400" dirty="0" smtClean="0"/>
              <a:t>という順番でやります。</a:t>
            </a:r>
            <a:endParaRPr lang="en-US" altLang="ja-JP" sz="2400" dirty="0" smtClean="0"/>
          </a:p>
          <a:p>
            <a:pPr marL="109728" indent="0">
              <a:buNone/>
            </a:pPr>
            <a:endParaRPr lang="en-US" altLang="ja-JP" sz="2400" dirty="0" smtClean="0"/>
          </a:p>
        </p:txBody>
      </p:sp>
      <p:sp>
        <p:nvSpPr>
          <p:cNvPr id="3" name="タイトル 2"/>
          <p:cNvSpPr>
            <a:spLocks noGrp="1"/>
          </p:cNvSpPr>
          <p:nvPr>
            <p:ph type="title"/>
          </p:nvPr>
        </p:nvSpPr>
        <p:spPr/>
        <p:txBody>
          <a:bodyPr>
            <a:normAutofit fontScale="90000"/>
          </a:bodyPr>
          <a:lstStyle/>
          <a:p>
            <a:pPr algn="ctr"/>
            <a:r>
              <a:rPr kumimoji="1" lang="ja-JP" altLang="en-US" sz="4000" dirty="0" smtClean="0"/>
              <a:t>早い話、「オブジェクト指向」って何なの？</a:t>
            </a:r>
            <a:endParaRPr kumimoji="1" lang="ja-JP" altLang="en-US" sz="4000" dirty="0"/>
          </a:p>
        </p:txBody>
      </p:sp>
      <p:sp>
        <p:nvSpPr>
          <p:cNvPr id="6" name="テキスト ボックス 5"/>
          <p:cNvSpPr txBox="1"/>
          <p:nvPr/>
        </p:nvSpPr>
        <p:spPr>
          <a:xfrm>
            <a:off x="660376" y="4509120"/>
            <a:ext cx="7704856" cy="1200329"/>
          </a:xfrm>
          <a:prstGeom prst="rect">
            <a:avLst/>
          </a:prstGeom>
          <a:no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ja-JP" altLang="en-US" sz="2400" dirty="0"/>
              <a:t>「オブジェクト指向」とは、目的を達成するために</a:t>
            </a:r>
            <a:r>
              <a:rPr lang="ja-JP" altLang="en-US" sz="2400" dirty="0" smtClean="0"/>
              <a:t>、「こう</a:t>
            </a:r>
            <a:r>
              <a:rPr lang="ja-JP" altLang="en-US" sz="2400" dirty="0"/>
              <a:t>いう自然</a:t>
            </a:r>
            <a:r>
              <a:rPr lang="ja-JP" altLang="en-US" sz="2400" dirty="0" smtClean="0"/>
              <a:t>な流れで考えようよ」という、プログラミングのための思考の方法です。</a:t>
            </a:r>
            <a:endParaRPr lang="en-US" altLang="ja-JP" sz="2400" dirty="0"/>
          </a:p>
        </p:txBody>
      </p:sp>
      <p:sp>
        <p:nvSpPr>
          <p:cNvPr id="7" name="テキスト ボックス 6"/>
          <p:cNvSpPr txBox="1"/>
          <p:nvPr/>
        </p:nvSpPr>
        <p:spPr>
          <a:xfrm>
            <a:off x="524271" y="6070370"/>
            <a:ext cx="8023450"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2000" dirty="0" smtClean="0"/>
              <a:t>まずはオブジェクト指向プログラミング言語のしくみについて学びましょう。</a:t>
            </a:r>
            <a:endParaRPr kumimoji="1" lang="ja-JP" altLang="en-US" sz="2000" dirty="0"/>
          </a:p>
        </p:txBody>
      </p:sp>
    </p:spTree>
    <p:extLst>
      <p:ext uri="{BB962C8B-B14F-4D97-AF65-F5344CB8AC3E}">
        <p14:creationId xmlns:p14="http://schemas.microsoft.com/office/powerpoint/2010/main" val="239628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644376" y="2852936"/>
            <a:ext cx="1636987"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クラス</a:t>
            </a:r>
            <a:endParaRPr kumimoji="1" lang="ja-JP" altLang="en-US" sz="4500" dirty="0">
              <a:effectLst>
                <a:outerShdw blurRad="38100" dist="38100" dir="2700000" algn="tl">
                  <a:srgbClr val="000000">
                    <a:alpha val="43137"/>
                  </a:srgbClr>
                </a:outerShdw>
              </a:effectLst>
            </a:endParaRPr>
          </a:p>
        </p:txBody>
      </p:sp>
      <p:sp>
        <p:nvSpPr>
          <p:cNvPr id="2" name="正方形/長方形 1"/>
          <p:cNvSpPr/>
          <p:nvPr/>
        </p:nvSpPr>
        <p:spPr>
          <a:xfrm>
            <a:off x="3347864" y="4437112"/>
            <a:ext cx="5688632" cy="2308324"/>
          </a:xfrm>
          <a:prstGeom prst="rect">
            <a:avLst/>
          </a:prstGeom>
        </p:spPr>
        <p:txBody>
          <a:bodyPr wrap="square">
            <a:spAutoFit/>
          </a:bodyPr>
          <a:lstStyle/>
          <a:p>
            <a:pPr marL="609600" indent="-609600">
              <a:buFontTx/>
              <a:buAutoNum type="arabicPeriod"/>
            </a:pPr>
            <a:r>
              <a:rPr lang="ja-JP" altLang="en-US" sz="2400" dirty="0"/>
              <a:t>クラスの仕様の決定</a:t>
            </a:r>
          </a:p>
          <a:p>
            <a:pPr marL="609600" indent="-609600">
              <a:buFontTx/>
              <a:buAutoNum type="arabicPeriod"/>
            </a:pPr>
            <a:r>
              <a:rPr lang="ja-JP" altLang="en-US" sz="2400" dirty="0"/>
              <a:t>クラスの作成</a:t>
            </a:r>
          </a:p>
          <a:p>
            <a:pPr marL="609600" indent="-609600">
              <a:buFontTx/>
              <a:buAutoNum type="arabicPeriod"/>
            </a:pPr>
            <a:r>
              <a:rPr lang="ja-JP" altLang="en-US" sz="2400" dirty="0"/>
              <a:t>クラスの実装</a:t>
            </a:r>
          </a:p>
          <a:p>
            <a:pPr marL="609600" indent="-609600"/>
            <a:r>
              <a:rPr lang="ja-JP" altLang="en-US" sz="2400" dirty="0"/>
              <a:t>　　　メンバ（フィールド、メソッド）の実装</a:t>
            </a:r>
          </a:p>
          <a:p>
            <a:pPr marL="609600" indent="-609600">
              <a:buFontTx/>
              <a:buAutoNum type="arabicPeriod" startAt="4"/>
            </a:pPr>
            <a:r>
              <a:rPr lang="ja-JP" altLang="en-US" sz="2400" dirty="0"/>
              <a:t>クラスの入出力機能（</a:t>
            </a:r>
            <a:r>
              <a:rPr lang="en-US" altLang="ja-JP" sz="2400" dirty="0"/>
              <a:t>set</a:t>
            </a:r>
            <a:r>
              <a:rPr lang="ja-JP" altLang="en-US" sz="2400" dirty="0"/>
              <a:t>～</a:t>
            </a:r>
            <a:r>
              <a:rPr lang="en-US" altLang="ja-JP" sz="2400" dirty="0"/>
              <a:t>,get</a:t>
            </a:r>
            <a:r>
              <a:rPr lang="ja-JP" altLang="en-US" sz="2400" dirty="0"/>
              <a:t>～）</a:t>
            </a:r>
          </a:p>
          <a:p>
            <a:pPr marL="609600" indent="-609600">
              <a:buFontTx/>
              <a:buAutoNum type="arabicPeriod" startAt="4"/>
            </a:pPr>
            <a:r>
              <a:rPr lang="ja-JP" altLang="en-US" sz="2400" dirty="0"/>
              <a:t>クラスの初期化機能（コンストラクタ）</a:t>
            </a:r>
          </a:p>
        </p:txBody>
      </p:sp>
    </p:spTree>
    <p:extLst>
      <p:ext uri="{BB962C8B-B14F-4D97-AF65-F5344CB8AC3E}">
        <p14:creationId xmlns:p14="http://schemas.microsoft.com/office/powerpoint/2010/main" val="201964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1803656"/>
          </a:xfrm>
        </p:spPr>
        <p:txBody>
          <a:bodyPr>
            <a:normAutofit/>
          </a:bodyPr>
          <a:lstStyle/>
          <a:p>
            <a:pPr>
              <a:defRPr/>
            </a:pPr>
            <a:r>
              <a:rPr lang="ja-JP" altLang="en-US" sz="2400" dirty="0"/>
              <a:t>クラスは</a:t>
            </a:r>
            <a:r>
              <a:rPr lang="ja-JP" altLang="en-US" sz="2400" dirty="0" smtClean="0"/>
              <a:t>、簡単に言えば、「</a:t>
            </a:r>
            <a:r>
              <a:rPr lang="ja-JP" altLang="en-US" sz="2400" dirty="0"/>
              <a:t>情報」や「機能」を持った</a:t>
            </a:r>
            <a:r>
              <a:rPr lang="ja-JP" altLang="en-US" sz="2400" dirty="0" smtClean="0"/>
              <a:t>、「</a:t>
            </a:r>
            <a:r>
              <a:rPr lang="ja-JP" altLang="en-US" sz="2400" dirty="0" smtClean="0">
                <a:solidFill>
                  <a:srgbClr val="FF0066"/>
                </a:solidFill>
              </a:rPr>
              <a:t>モノ</a:t>
            </a:r>
            <a:r>
              <a:rPr lang="ja-JP" altLang="en-US" sz="2400" dirty="0">
                <a:solidFill>
                  <a:srgbClr val="FF0066"/>
                </a:solidFill>
              </a:rPr>
              <a:t>の</a:t>
            </a:r>
            <a:r>
              <a:rPr lang="ja-JP" altLang="en-US" sz="2400" u="sng" dirty="0" smtClean="0">
                <a:solidFill>
                  <a:srgbClr val="FF0066"/>
                </a:solidFill>
              </a:rPr>
              <a:t>設計図</a:t>
            </a:r>
            <a:r>
              <a:rPr lang="ja-JP" altLang="en-US" sz="2400" dirty="0" smtClean="0">
                <a:solidFill>
                  <a:srgbClr val="FF0066"/>
                </a:solidFill>
              </a:rPr>
              <a:t>」</a:t>
            </a:r>
            <a:r>
              <a:rPr lang="ja-JP" altLang="en-US" sz="2400" dirty="0" smtClean="0"/>
              <a:t>と</a:t>
            </a:r>
            <a:r>
              <a:rPr lang="ja-JP" altLang="en-US" sz="2400" dirty="0"/>
              <a:t>とらえることができます</a:t>
            </a:r>
            <a:r>
              <a:rPr lang="ja-JP" altLang="en-US" sz="2400" dirty="0" smtClean="0"/>
              <a:t>。</a:t>
            </a:r>
            <a:endParaRPr lang="en-US" altLang="ja-JP" sz="2400" dirty="0" smtClean="0"/>
          </a:p>
          <a:p>
            <a:pPr>
              <a:defRPr/>
            </a:pPr>
            <a:endParaRPr lang="en-US" altLang="ja-JP" sz="2400" dirty="0"/>
          </a:p>
          <a:p>
            <a:pPr>
              <a:defRPr/>
            </a:pPr>
            <a:r>
              <a:rPr lang="ja-JP" altLang="en-US" sz="2400" dirty="0" smtClean="0"/>
              <a:t>「パソコンクラス」を設計しながら、クラスを理解しましょう。</a:t>
            </a:r>
            <a:endParaRPr lang="ja-JP" altLang="en-US" sz="2400" dirty="0"/>
          </a:p>
          <a:p>
            <a:endParaRPr kumimoji="1" lang="ja-JP" altLang="en-US" sz="2400" dirty="0"/>
          </a:p>
        </p:txBody>
      </p:sp>
      <p:sp>
        <p:nvSpPr>
          <p:cNvPr id="14338" name="Rectangle 2"/>
          <p:cNvSpPr>
            <a:spLocks noGrp="1" noChangeArrowheads="1"/>
          </p:cNvSpPr>
          <p:nvPr>
            <p:ph type="title"/>
          </p:nvPr>
        </p:nvSpPr>
        <p:spPr/>
        <p:txBody>
          <a:bodyPr/>
          <a:lstStyle/>
          <a:p>
            <a:pPr eaLnBrk="1" hangingPunct="1"/>
            <a:r>
              <a:rPr lang="ja-JP" altLang="en-US" smtClean="0"/>
              <a:t>クラス</a:t>
            </a:r>
          </a:p>
        </p:txBody>
      </p:sp>
      <p:pic>
        <p:nvPicPr>
          <p:cNvPr id="14342"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3717032"/>
            <a:ext cx="1905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3" name="Text Box 13"/>
          <p:cNvSpPr txBox="1">
            <a:spLocks noChangeArrowheads="1"/>
          </p:cNvSpPr>
          <p:nvPr/>
        </p:nvSpPr>
        <p:spPr bwMode="auto">
          <a:xfrm>
            <a:off x="3200400" y="5469632"/>
            <a:ext cx="2309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a:t>パソコンクラス</a:t>
            </a:r>
          </a:p>
        </p:txBody>
      </p:sp>
    </p:spTree>
    <p:extLst>
      <p:ext uri="{BB962C8B-B14F-4D97-AF65-F5344CB8AC3E}">
        <p14:creationId xmlns:p14="http://schemas.microsoft.com/office/powerpoint/2010/main" val="1831028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3652145"/>
          </a:xfrm>
        </p:spPr>
        <p:txBody>
          <a:bodyPr>
            <a:normAutofit/>
          </a:bodyPr>
          <a:lstStyle/>
          <a:p>
            <a:r>
              <a:rPr lang="ja-JP" altLang="en-US" sz="2200" dirty="0" smtClean="0"/>
              <a:t>つまり、「どんなことができるパソコンにしたいか」を考えるということです。</a:t>
            </a:r>
            <a:endParaRPr lang="en-US" altLang="ja-JP" sz="2200" dirty="0" smtClean="0"/>
          </a:p>
          <a:p>
            <a:pPr lvl="1">
              <a:defRPr/>
            </a:pPr>
            <a:endParaRPr lang="en-US" altLang="ja-JP" sz="2200" dirty="0" smtClean="0"/>
          </a:p>
          <a:p>
            <a:pPr lvl="1">
              <a:defRPr/>
            </a:pPr>
            <a:r>
              <a:rPr lang="ja-JP" altLang="en-US" sz="2200" dirty="0" smtClean="0"/>
              <a:t>とりあえず</a:t>
            </a:r>
            <a:r>
              <a:rPr lang="ja-JP" altLang="en-US" sz="2200" dirty="0"/>
              <a:t>、メモリを装備して、数字を記憶させたい</a:t>
            </a:r>
          </a:p>
          <a:p>
            <a:pPr lvl="1">
              <a:defRPr/>
            </a:pPr>
            <a:r>
              <a:rPr lang="ja-JP" altLang="en-US" sz="2200" dirty="0" smtClean="0"/>
              <a:t>足し算</a:t>
            </a:r>
            <a:r>
              <a:rPr lang="ja-JP" altLang="en-US" sz="2200" dirty="0"/>
              <a:t>、引き算くらいはできるパソコンに</a:t>
            </a:r>
            <a:r>
              <a:rPr lang="ja-JP" altLang="en-US" sz="2200" dirty="0" smtClean="0"/>
              <a:t>したい</a:t>
            </a:r>
            <a:endParaRPr lang="en-US" altLang="ja-JP" sz="2200" dirty="0" smtClean="0"/>
          </a:p>
          <a:p>
            <a:pPr lvl="1">
              <a:defRPr/>
            </a:pPr>
            <a:r>
              <a:rPr lang="ja-JP" altLang="en-US" sz="2200" dirty="0"/>
              <a:t>・・・</a:t>
            </a:r>
            <a:endParaRPr lang="en-US" altLang="ja-JP" sz="2200" dirty="0" smtClean="0"/>
          </a:p>
          <a:p>
            <a:pPr>
              <a:defRPr/>
            </a:pPr>
            <a:endParaRPr lang="en-US" altLang="ja-JP" sz="2200" dirty="0"/>
          </a:p>
          <a:p>
            <a:pPr>
              <a:defRPr/>
            </a:pPr>
            <a:r>
              <a:rPr lang="ja-JP" altLang="en-US" sz="2200" dirty="0" smtClean="0"/>
              <a:t>と</a:t>
            </a:r>
            <a:r>
              <a:rPr lang="ja-JP" altLang="en-US" sz="2200" dirty="0"/>
              <a:t>いうことで</a:t>
            </a:r>
            <a:r>
              <a:rPr lang="ja-JP" altLang="en-US" sz="2200" dirty="0" smtClean="0"/>
              <a:t>、</a:t>
            </a:r>
            <a:r>
              <a:rPr lang="ja-JP" altLang="en-US" sz="2200" dirty="0"/>
              <a:t>パソコンクラス「</a:t>
            </a:r>
            <a:r>
              <a:rPr lang="en-US" altLang="ja-JP" sz="2200" dirty="0" err="1"/>
              <a:t>ClassPC</a:t>
            </a:r>
            <a:r>
              <a:rPr lang="ja-JP" altLang="en-US" sz="2200" dirty="0"/>
              <a:t>」にできることは</a:t>
            </a:r>
            <a:r>
              <a:rPr lang="ja-JP" altLang="en-US" sz="2200" dirty="0" smtClean="0"/>
              <a:t>、当面、次</a:t>
            </a:r>
            <a:r>
              <a:rPr lang="ja-JP" altLang="en-US" sz="2200" dirty="0"/>
              <a:t>の２つに決定しました。</a:t>
            </a:r>
          </a:p>
          <a:p>
            <a:pPr lvl="1">
              <a:defRPr/>
            </a:pPr>
            <a:endParaRPr lang="ja-JP" altLang="en-US" sz="2200" dirty="0"/>
          </a:p>
          <a:p>
            <a:endParaRPr kumimoji="1" lang="ja-JP" altLang="en-US" sz="2200" dirty="0"/>
          </a:p>
        </p:txBody>
      </p:sp>
      <p:sp>
        <p:nvSpPr>
          <p:cNvPr id="16386" name="Rectangle 4"/>
          <p:cNvSpPr>
            <a:spLocks noGrp="1" noChangeArrowheads="1"/>
          </p:cNvSpPr>
          <p:nvPr>
            <p:ph type="title"/>
          </p:nvPr>
        </p:nvSpPr>
        <p:spPr/>
        <p:txBody>
          <a:bodyPr/>
          <a:lstStyle/>
          <a:p>
            <a:pPr eaLnBrk="1" hangingPunct="1"/>
            <a:r>
              <a:rPr lang="ja-JP" altLang="en-US" smtClean="0"/>
              <a:t>クラスの仕様の決定</a:t>
            </a:r>
          </a:p>
        </p:txBody>
      </p:sp>
      <p:pic>
        <p:nvPicPr>
          <p:cNvPr id="1638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4948807"/>
            <a:ext cx="190500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3" name="Text Box 10"/>
          <p:cNvSpPr txBox="1">
            <a:spLocks noChangeArrowheads="1"/>
          </p:cNvSpPr>
          <p:nvPr/>
        </p:nvSpPr>
        <p:spPr bwMode="auto">
          <a:xfrm>
            <a:off x="1619672" y="5166164"/>
            <a:ext cx="4150495" cy="83099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ja-JP" altLang="en-US" sz="2400" dirty="0" smtClean="0"/>
              <a:t>・数字を記憶させておく</a:t>
            </a:r>
            <a:r>
              <a:rPr lang="ja-JP" altLang="en-US" sz="2400" dirty="0" smtClean="0">
                <a:solidFill>
                  <a:srgbClr val="FF0066"/>
                </a:solidFill>
              </a:rPr>
              <a:t>メモリー</a:t>
            </a:r>
          </a:p>
          <a:p>
            <a:pPr eaLnBrk="1" hangingPunct="1">
              <a:defRPr/>
            </a:pPr>
            <a:r>
              <a:rPr lang="ja-JP" altLang="en-US" sz="2400" dirty="0" smtClean="0"/>
              <a:t>・足し算、引き算の</a:t>
            </a:r>
            <a:r>
              <a:rPr lang="ja-JP" altLang="en-US" sz="2400" dirty="0" smtClean="0">
                <a:solidFill>
                  <a:srgbClr val="FF0066"/>
                </a:solidFill>
              </a:rPr>
              <a:t>機能</a:t>
            </a:r>
          </a:p>
        </p:txBody>
      </p:sp>
    </p:spTree>
    <p:extLst>
      <p:ext uri="{BB962C8B-B14F-4D97-AF65-F5344CB8AC3E}">
        <p14:creationId xmlns:p14="http://schemas.microsoft.com/office/powerpoint/2010/main" val="3967064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199" y="1481329"/>
            <a:ext cx="8524867" cy="795543"/>
          </a:xfrm>
        </p:spPr>
        <p:txBody>
          <a:bodyPr>
            <a:normAutofit fontScale="77500" lnSpcReduction="20000"/>
          </a:bodyPr>
          <a:lstStyle/>
          <a:p>
            <a:r>
              <a:rPr lang="ja-JP" altLang="en-US" sz="2800" dirty="0"/>
              <a:t>当面の仕様が決まったので、プログラムでクラスを書いてみましょう</a:t>
            </a:r>
            <a:r>
              <a:rPr lang="ja-JP" altLang="en-US" sz="2800" dirty="0" smtClean="0"/>
              <a:t>。</a:t>
            </a:r>
            <a:endParaRPr lang="en-US" altLang="ja-JP" sz="2800" dirty="0" smtClean="0"/>
          </a:p>
          <a:p>
            <a:r>
              <a:rPr lang="en-US" altLang="ja-JP" sz="2800" dirty="0" smtClean="0"/>
              <a:t>Java</a:t>
            </a:r>
            <a:r>
              <a:rPr lang="ja-JP" altLang="en-US" sz="2800" dirty="0" smtClean="0"/>
              <a:t>では、次のような形で、</a:t>
            </a:r>
            <a:r>
              <a:rPr lang="ja-JP" altLang="en-US" sz="2800" u="sng" dirty="0" smtClean="0"/>
              <a:t>仕様を実装した内容を</a:t>
            </a:r>
            <a:r>
              <a:rPr lang="ja-JP" altLang="en-US" sz="2800" u="sng" dirty="0" smtClean="0">
                <a:solidFill>
                  <a:srgbClr val="FF0000"/>
                </a:solidFill>
              </a:rPr>
              <a:t>列挙</a:t>
            </a:r>
            <a:r>
              <a:rPr lang="ja-JP" altLang="en-US" sz="2800" u="sng" dirty="0" smtClean="0"/>
              <a:t>していきます</a:t>
            </a:r>
            <a:r>
              <a:rPr lang="ja-JP" altLang="en-US" sz="2800" dirty="0" smtClean="0"/>
              <a:t>。</a:t>
            </a:r>
            <a:endParaRPr lang="en-US" altLang="ja-JP" sz="2800" dirty="0" smtClean="0"/>
          </a:p>
          <a:p>
            <a:endParaRPr kumimoji="1" lang="ja-JP" altLang="en-US" dirty="0"/>
          </a:p>
        </p:txBody>
      </p:sp>
      <p:sp>
        <p:nvSpPr>
          <p:cNvPr id="17410" name="Rectangle 2"/>
          <p:cNvSpPr>
            <a:spLocks noGrp="1" noChangeArrowheads="1"/>
          </p:cNvSpPr>
          <p:nvPr>
            <p:ph type="title"/>
          </p:nvPr>
        </p:nvSpPr>
        <p:spPr/>
        <p:txBody>
          <a:bodyPr/>
          <a:lstStyle/>
          <a:p>
            <a:pPr eaLnBrk="1" hangingPunct="1"/>
            <a:r>
              <a:rPr lang="ja-JP" altLang="en-US" smtClean="0"/>
              <a:t>クラスの作成</a:t>
            </a:r>
          </a:p>
        </p:txBody>
      </p:sp>
      <p:sp>
        <p:nvSpPr>
          <p:cNvPr id="17411" name="Text Box 3"/>
          <p:cNvSpPr txBox="1">
            <a:spLocks noChangeArrowheads="1"/>
          </p:cNvSpPr>
          <p:nvPr/>
        </p:nvSpPr>
        <p:spPr bwMode="auto">
          <a:xfrm>
            <a:off x="1371600" y="2420888"/>
            <a:ext cx="3228975" cy="3387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2400" dirty="0" smtClean="0"/>
              <a:t>public class </a:t>
            </a:r>
            <a:r>
              <a:rPr lang="en-US" altLang="ja-JP" sz="2400" dirty="0" err="1" smtClean="0"/>
              <a:t>ClassPC</a:t>
            </a:r>
            <a:r>
              <a:rPr lang="en-US" altLang="ja-JP" sz="2400" dirty="0" smtClean="0"/>
              <a:t> {</a:t>
            </a:r>
          </a:p>
          <a:p>
            <a:pPr eaLnBrk="1" hangingPunct="1">
              <a:defRPr/>
            </a:pPr>
            <a:r>
              <a:rPr lang="en-US" altLang="ja-JP" sz="2400" dirty="0" smtClean="0"/>
              <a:t>     </a:t>
            </a:r>
            <a:r>
              <a:rPr lang="ja-JP" altLang="en-US" sz="2400" dirty="0" smtClean="0">
                <a:solidFill>
                  <a:srgbClr val="FF0066"/>
                </a:solidFill>
              </a:rPr>
              <a:t>メモリー</a:t>
            </a:r>
          </a:p>
          <a:p>
            <a:pPr eaLnBrk="1" hangingPunct="1">
              <a:defRPr/>
            </a:pPr>
            <a:endParaRPr lang="ja-JP" altLang="en-US" sz="2400" dirty="0" smtClean="0">
              <a:solidFill>
                <a:srgbClr val="FF0066"/>
              </a:solidFill>
            </a:endParaRPr>
          </a:p>
          <a:p>
            <a:pPr eaLnBrk="1" hangingPunct="1">
              <a:defRPr/>
            </a:pPr>
            <a:r>
              <a:rPr lang="ja-JP" altLang="en-US" sz="2400" dirty="0" smtClean="0">
                <a:solidFill>
                  <a:srgbClr val="FF0066"/>
                </a:solidFill>
              </a:rPr>
              <a:t>　　足し算</a:t>
            </a:r>
          </a:p>
          <a:p>
            <a:pPr eaLnBrk="1" hangingPunct="1">
              <a:defRPr/>
            </a:pPr>
            <a:endParaRPr lang="ja-JP" altLang="en-US" sz="2400" dirty="0" smtClean="0">
              <a:solidFill>
                <a:srgbClr val="FF0066"/>
              </a:solidFill>
            </a:endParaRPr>
          </a:p>
          <a:p>
            <a:pPr eaLnBrk="1" hangingPunct="1">
              <a:defRPr/>
            </a:pPr>
            <a:r>
              <a:rPr lang="ja-JP" altLang="en-US" sz="2400" dirty="0" smtClean="0">
                <a:solidFill>
                  <a:srgbClr val="FF0066"/>
                </a:solidFill>
              </a:rPr>
              <a:t>     引き算</a:t>
            </a:r>
          </a:p>
          <a:p>
            <a:pPr eaLnBrk="1" hangingPunct="1">
              <a:defRPr/>
            </a:pPr>
            <a:endParaRPr lang="ja-JP" altLang="en-US" sz="2400" dirty="0" smtClean="0">
              <a:solidFill>
                <a:srgbClr val="FF0066"/>
              </a:solidFill>
            </a:endParaRPr>
          </a:p>
          <a:p>
            <a:pPr eaLnBrk="1" hangingPunct="1">
              <a:defRPr/>
            </a:pPr>
            <a:r>
              <a:rPr lang="ja-JP" altLang="en-US" sz="2400" dirty="0" smtClean="0">
                <a:solidFill>
                  <a:srgbClr val="FF0066"/>
                </a:solidFill>
              </a:rPr>
              <a:t>　　・・・	</a:t>
            </a:r>
          </a:p>
          <a:p>
            <a:pPr eaLnBrk="1" hangingPunct="1">
              <a:defRPr/>
            </a:pPr>
            <a:r>
              <a:rPr lang="en-US" altLang="ja-JP" sz="2400" dirty="0" smtClean="0"/>
              <a:t>}</a:t>
            </a:r>
          </a:p>
        </p:txBody>
      </p:sp>
      <p:sp>
        <p:nvSpPr>
          <p:cNvPr id="4" name="右矢印 3"/>
          <p:cNvSpPr/>
          <p:nvPr/>
        </p:nvSpPr>
        <p:spPr>
          <a:xfrm flipH="1">
            <a:off x="4625056" y="3209637"/>
            <a:ext cx="72008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右矢印 11"/>
          <p:cNvSpPr/>
          <p:nvPr/>
        </p:nvSpPr>
        <p:spPr>
          <a:xfrm rot="5400000" flipH="1">
            <a:off x="4478211" y="4418680"/>
            <a:ext cx="2491834"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414" name="Text Box 10"/>
          <p:cNvSpPr txBox="1">
            <a:spLocks noChangeArrowheads="1"/>
          </p:cNvSpPr>
          <p:nvPr/>
        </p:nvSpPr>
        <p:spPr bwMode="auto">
          <a:xfrm>
            <a:off x="5362472" y="3895888"/>
            <a:ext cx="3249608" cy="1477328"/>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1800" dirty="0">
                <a:solidFill>
                  <a:srgbClr val="0000FF"/>
                </a:solidFill>
              </a:rPr>
              <a:t>eclipse</a:t>
            </a:r>
            <a:r>
              <a:rPr lang="ja-JP" altLang="en-US" sz="1800" dirty="0" err="1">
                <a:solidFill>
                  <a:srgbClr val="0000FF"/>
                </a:solidFill>
              </a:rPr>
              <a:t>での</a:t>
            </a:r>
            <a:r>
              <a:rPr lang="ja-JP" altLang="en-US" sz="1800" dirty="0">
                <a:solidFill>
                  <a:srgbClr val="0000FF"/>
                </a:solidFill>
              </a:rPr>
              <a:t>クラスの作成方法：</a:t>
            </a:r>
          </a:p>
          <a:p>
            <a:pPr eaLnBrk="1" hangingPunct="1"/>
            <a:r>
              <a:rPr lang="ja-JP" altLang="en-US" sz="1800" dirty="0">
                <a:solidFill>
                  <a:srgbClr val="0000FF"/>
                </a:solidFill>
              </a:rPr>
              <a:t>プロジェクトの所で右クリック</a:t>
            </a:r>
          </a:p>
          <a:p>
            <a:pPr eaLnBrk="1" hangingPunct="1"/>
            <a:r>
              <a:rPr lang="ja-JP" altLang="en-US" sz="1800" dirty="0">
                <a:solidFill>
                  <a:srgbClr val="0000FF"/>
                </a:solidFill>
              </a:rPr>
              <a:t>→「新規」</a:t>
            </a:r>
          </a:p>
          <a:p>
            <a:pPr eaLnBrk="1" hangingPunct="1"/>
            <a:r>
              <a:rPr lang="ja-JP" altLang="en-US" sz="1800" dirty="0">
                <a:solidFill>
                  <a:srgbClr val="0000FF"/>
                </a:solidFill>
              </a:rPr>
              <a:t>→「</a:t>
            </a:r>
            <a:r>
              <a:rPr lang="en-US" altLang="ja-JP" sz="1800" dirty="0">
                <a:solidFill>
                  <a:srgbClr val="0000FF"/>
                </a:solidFill>
              </a:rPr>
              <a:t>Java</a:t>
            </a:r>
            <a:r>
              <a:rPr lang="ja-JP" altLang="en-US" sz="1800" dirty="0">
                <a:solidFill>
                  <a:srgbClr val="0000FF"/>
                </a:solidFill>
              </a:rPr>
              <a:t>クラス」</a:t>
            </a:r>
            <a:endParaRPr lang="en-US" altLang="ja-JP" sz="1800" dirty="0">
              <a:solidFill>
                <a:srgbClr val="0000FF"/>
              </a:solidFill>
            </a:endParaRPr>
          </a:p>
          <a:p>
            <a:pPr eaLnBrk="1" hangingPunct="1"/>
            <a:r>
              <a:rPr lang="en-US" altLang="ja-JP" sz="1800" dirty="0">
                <a:solidFill>
                  <a:srgbClr val="0000FF"/>
                </a:solidFill>
              </a:rPr>
              <a:t>※main</a:t>
            </a:r>
            <a:r>
              <a:rPr lang="en-US" altLang="ja-JP" sz="1800" dirty="0" smtClean="0">
                <a:solidFill>
                  <a:srgbClr val="0000FF"/>
                </a:solidFill>
              </a:rPr>
              <a:t>()</a:t>
            </a:r>
            <a:r>
              <a:rPr lang="ja-JP" altLang="en-US" sz="1800" dirty="0" smtClean="0">
                <a:solidFill>
                  <a:srgbClr val="0000FF"/>
                </a:solidFill>
              </a:rPr>
              <a:t>の作成は不要</a:t>
            </a:r>
            <a:endParaRPr lang="ja-JP" altLang="en-US" sz="1800" dirty="0">
              <a:solidFill>
                <a:srgbClr val="0000FF"/>
              </a:solidFill>
            </a:endParaRPr>
          </a:p>
        </p:txBody>
      </p:sp>
      <p:sp>
        <p:nvSpPr>
          <p:cNvPr id="17415" name="Text Box 11"/>
          <p:cNvSpPr txBox="1">
            <a:spLocks noChangeArrowheads="1"/>
          </p:cNvSpPr>
          <p:nvPr/>
        </p:nvSpPr>
        <p:spPr bwMode="auto">
          <a:xfrm>
            <a:off x="5348868" y="3030488"/>
            <a:ext cx="2674130"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1800" dirty="0"/>
              <a:t>ClassPC.java</a:t>
            </a:r>
          </a:p>
          <a:p>
            <a:pPr eaLnBrk="1" hangingPunct="1"/>
            <a:r>
              <a:rPr lang="ja-JP" altLang="en-US" sz="1800" dirty="0"/>
              <a:t>１ファイルで１つのクラス。</a:t>
            </a:r>
          </a:p>
        </p:txBody>
      </p:sp>
      <p:sp>
        <p:nvSpPr>
          <p:cNvPr id="3" name="正方形/長方形 2"/>
          <p:cNvSpPr/>
          <p:nvPr/>
        </p:nvSpPr>
        <p:spPr>
          <a:xfrm>
            <a:off x="3698371" y="5589240"/>
            <a:ext cx="528369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ja-JP" altLang="en-US" sz="1600" dirty="0" smtClean="0"/>
              <a:t>コンパイラがまとめてくれるので、クラス</a:t>
            </a:r>
            <a:r>
              <a:rPr lang="ja-JP" altLang="en-US" sz="1600" dirty="0"/>
              <a:t>は、メインプログラムの記述されたファイルと別のファイルに記述して構いません。</a:t>
            </a:r>
          </a:p>
        </p:txBody>
      </p:sp>
    </p:spTree>
    <p:extLst>
      <p:ext uri="{BB962C8B-B14F-4D97-AF65-F5344CB8AC3E}">
        <p14:creationId xmlns:p14="http://schemas.microsoft.com/office/powerpoint/2010/main" val="400835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14"/>
                                        </p:tgtEl>
                                        <p:attrNameLst>
                                          <p:attrName>style.visibility</p:attrName>
                                        </p:attrNameLst>
                                      </p:cBhvr>
                                      <p:to>
                                        <p:strVal val="visible"/>
                                      </p:to>
                                    </p:set>
                                    <p:animEffect transition="in" filter="fade">
                                      <p:cBhvr>
                                        <p:cTn id="13" dur="500"/>
                                        <p:tgtEl>
                                          <p:spTgt spid="174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15"/>
                                        </p:tgtEl>
                                        <p:attrNameLst>
                                          <p:attrName>style.visibility</p:attrName>
                                        </p:attrNameLst>
                                      </p:cBhvr>
                                      <p:to>
                                        <p:strVal val="visible"/>
                                      </p:to>
                                    </p:set>
                                    <p:animEffect transition="in" filter="fade">
                                      <p:cBhvr>
                                        <p:cTn id="16" dur="500"/>
                                        <p:tgtEl>
                                          <p:spTgt spid="174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7414" grpId="0" animBg="1"/>
      <p:bldP spid="17415"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下矢印 14"/>
          <p:cNvSpPr/>
          <p:nvPr/>
        </p:nvSpPr>
        <p:spPr>
          <a:xfrm>
            <a:off x="6308599" y="5517232"/>
            <a:ext cx="432048" cy="75143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457200" y="1481329"/>
            <a:ext cx="8229600" cy="507512"/>
          </a:xfrm>
        </p:spPr>
        <p:txBody>
          <a:bodyPr>
            <a:normAutofit/>
          </a:bodyPr>
          <a:lstStyle/>
          <a:p>
            <a:r>
              <a:rPr kumimoji="1" lang="en-US" altLang="ja-JP" sz="2400" dirty="0" err="1" smtClean="0"/>
              <a:t>ClassPC</a:t>
            </a:r>
            <a:r>
              <a:rPr kumimoji="1" lang="ja-JP" altLang="en-US" sz="2400" dirty="0" smtClean="0"/>
              <a:t>に、メモリーと、計算機能を実装します。</a:t>
            </a:r>
            <a:endParaRPr kumimoji="1" lang="en-US" altLang="ja-JP" sz="2400" dirty="0" smtClean="0"/>
          </a:p>
        </p:txBody>
      </p:sp>
      <p:sp>
        <p:nvSpPr>
          <p:cNvPr id="18434" name="Rectangle 4"/>
          <p:cNvSpPr>
            <a:spLocks noGrp="1" noChangeArrowheads="1"/>
          </p:cNvSpPr>
          <p:nvPr>
            <p:ph type="title"/>
          </p:nvPr>
        </p:nvSpPr>
        <p:spPr/>
        <p:txBody>
          <a:bodyPr/>
          <a:lstStyle/>
          <a:p>
            <a:pPr eaLnBrk="1" hangingPunct="1"/>
            <a:r>
              <a:rPr lang="ja-JP" altLang="en-US" dirty="0" smtClean="0"/>
              <a:t>クラスの性質と機能の実装</a:t>
            </a:r>
          </a:p>
        </p:txBody>
      </p:sp>
      <p:sp>
        <p:nvSpPr>
          <p:cNvPr id="18435" name="Text Box 5"/>
          <p:cNvSpPr txBox="1">
            <a:spLocks noChangeArrowheads="1"/>
          </p:cNvSpPr>
          <p:nvPr/>
        </p:nvSpPr>
        <p:spPr bwMode="auto">
          <a:xfrm>
            <a:off x="969244" y="2237209"/>
            <a:ext cx="3648075" cy="2847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1800" dirty="0" smtClean="0"/>
              <a:t>public class </a:t>
            </a:r>
            <a:r>
              <a:rPr lang="en-US" altLang="ja-JP" sz="1800" dirty="0" err="1" smtClean="0"/>
              <a:t>ClassPC</a:t>
            </a:r>
            <a:r>
              <a:rPr lang="en-US" altLang="ja-JP" sz="1800" dirty="0" smtClean="0"/>
              <a:t> {</a:t>
            </a:r>
          </a:p>
          <a:p>
            <a:pPr eaLnBrk="1" hangingPunct="1">
              <a:defRPr/>
            </a:pPr>
            <a:r>
              <a:rPr lang="en-US" altLang="ja-JP" sz="1800" dirty="0" smtClean="0"/>
              <a:t>      </a:t>
            </a:r>
            <a:r>
              <a:rPr lang="en-US" altLang="ja-JP" sz="1800" dirty="0" smtClean="0">
                <a:solidFill>
                  <a:srgbClr val="FF0066"/>
                </a:solidFill>
              </a:rPr>
              <a:t>private </a:t>
            </a:r>
            <a:r>
              <a:rPr lang="en-US" altLang="ja-JP" sz="1800" dirty="0" err="1" smtClean="0">
                <a:solidFill>
                  <a:srgbClr val="FF0066"/>
                </a:solidFill>
              </a:rPr>
              <a:t>int</a:t>
            </a:r>
            <a:r>
              <a:rPr lang="en-US" altLang="ja-JP" sz="1800" dirty="0" smtClean="0">
                <a:solidFill>
                  <a:srgbClr val="FF0066"/>
                </a:solidFill>
              </a:rPr>
              <a:t> num1, num2, result;</a:t>
            </a:r>
          </a:p>
          <a:p>
            <a:pPr eaLnBrk="1" hangingPunct="1">
              <a:defRPr/>
            </a:pPr>
            <a:r>
              <a:rPr lang="en-US" altLang="ja-JP" sz="1800" dirty="0" smtClean="0">
                <a:solidFill>
                  <a:srgbClr val="FF0066"/>
                </a:solidFill>
              </a:rPr>
              <a:t>      </a:t>
            </a:r>
          </a:p>
          <a:p>
            <a:pPr eaLnBrk="1" hangingPunct="1">
              <a:defRPr/>
            </a:pPr>
            <a:r>
              <a:rPr lang="en-US" altLang="ja-JP" sz="1800" dirty="0" smtClean="0">
                <a:solidFill>
                  <a:srgbClr val="FF0066"/>
                </a:solidFill>
              </a:rPr>
              <a:t>      public void </a:t>
            </a:r>
            <a:r>
              <a:rPr lang="en-US" altLang="ja-JP" sz="1800" dirty="0" err="1" smtClean="0">
                <a:solidFill>
                  <a:srgbClr val="FF0066"/>
                </a:solidFill>
              </a:rPr>
              <a:t>Wa</a:t>
            </a:r>
            <a:r>
              <a:rPr lang="en-US" altLang="ja-JP" sz="1800" dirty="0" smtClean="0">
                <a:solidFill>
                  <a:srgbClr val="FF0066"/>
                </a:solidFill>
              </a:rPr>
              <a:t>(){</a:t>
            </a:r>
          </a:p>
          <a:p>
            <a:pPr eaLnBrk="1" hangingPunct="1">
              <a:defRPr/>
            </a:pPr>
            <a:r>
              <a:rPr lang="en-US" altLang="ja-JP" sz="1800" dirty="0" smtClean="0">
                <a:solidFill>
                  <a:srgbClr val="FF0066"/>
                </a:solidFill>
              </a:rPr>
              <a:t>           result = num1 + num2;</a:t>
            </a:r>
          </a:p>
          <a:p>
            <a:pPr eaLnBrk="1" hangingPunct="1">
              <a:defRPr/>
            </a:pPr>
            <a:r>
              <a:rPr lang="en-US" altLang="ja-JP" sz="1800" dirty="0" smtClean="0">
                <a:solidFill>
                  <a:srgbClr val="FF0066"/>
                </a:solidFill>
              </a:rPr>
              <a:t>      }</a:t>
            </a:r>
          </a:p>
          <a:p>
            <a:pPr eaLnBrk="1" hangingPunct="1">
              <a:defRPr/>
            </a:pPr>
            <a:r>
              <a:rPr lang="en-US" altLang="ja-JP" sz="1800" dirty="0" smtClean="0">
                <a:solidFill>
                  <a:srgbClr val="FF0066"/>
                </a:solidFill>
              </a:rPr>
              <a:t>      public void Sa(){</a:t>
            </a:r>
          </a:p>
          <a:p>
            <a:pPr eaLnBrk="1" hangingPunct="1">
              <a:defRPr/>
            </a:pPr>
            <a:r>
              <a:rPr lang="en-US" altLang="ja-JP" sz="1800" dirty="0" smtClean="0">
                <a:solidFill>
                  <a:srgbClr val="FF0066"/>
                </a:solidFill>
              </a:rPr>
              <a:t>           result = num1 – num2;</a:t>
            </a:r>
          </a:p>
          <a:p>
            <a:pPr eaLnBrk="1" hangingPunct="1">
              <a:defRPr/>
            </a:pPr>
            <a:r>
              <a:rPr lang="en-US" altLang="ja-JP" sz="1800" dirty="0" smtClean="0">
                <a:solidFill>
                  <a:srgbClr val="FF0066"/>
                </a:solidFill>
              </a:rPr>
              <a:t>      }</a:t>
            </a:r>
          </a:p>
          <a:p>
            <a:pPr eaLnBrk="1" hangingPunct="1">
              <a:defRPr/>
            </a:pPr>
            <a:r>
              <a:rPr lang="en-US" altLang="ja-JP" sz="1800" dirty="0" smtClean="0"/>
              <a:t>}</a:t>
            </a:r>
          </a:p>
        </p:txBody>
      </p:sp>
      <p:sp>
        <p:nvSpPr>
          <p:cNvPr id="12" name="右矢印 11"/>
          <p:cNvSpPr/>
          <p:nvPr/>
        </p:nvSpPr>
        <p:spPr>
          <a:xfrm flipH="1">
            <a:off x="4499991" y="2560820"/>
            <a:ext cx="485431"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3" name="右矢印 12"/>
          <p:cNvSpPr/>
          <p:nvPr/>
        </p:nvSpPr>
        <p:spPr>
          <a:xfrm rot="1559543" flipH="1">
            <a:off x="4273357" y="3517179"/>
            <a:ext cx="72008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 name="右矢印 13"/>
          <p:cNvSpPr/>
          <p:nvPr/>
        </p:nvSpPr>
        <p:spPr>
          <a:xfrm rot="19948245" flipH="1">
            <a:off x="4272457" y="3999410"/>
            <a:ext cx="72008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下矢印 2"/>
          <p:cNvSpPr/>
          <p:nvPr/>
        </p:nvSpPr>
        <p:spPr>
          <a:xfrm>
            <a:off x="6304958" y="4157675"/>
            <a:ext cx="432048" cy="783494"/>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442" name="Text Box 14"/>
          <p:cNvSpPr txBox="1">
            <a:spLocks noChangeArrowheads="1"/>
          </p:cNvSpPr>
          <p:nvPr/>
        </p:nvSpPr>
        <p:spPr bwMode="auto">
          <a:xfrm>
            <a:off x="2110204" y="4941169"/>
            <a:ext cx="6083717" cy="769441"/>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ja-JP" altLang="en-US" sz="2200" dirty="0" smtClean="0"/>
              <a:t>オブジェクト指向プログラミングでは、モノの</a:t>
            </a:r>
            <a:r>
              <a:rPr lang="ja-JP" altLang="en-US" sz="2200" dirty="0" smtClean="0">
                <a:solidFill>
                  <a:srgbClr val="FF0000"/>
                </a:solidFill>
              </a:rPr>
              <a:t>機能</a:t>
            </a:r>
            <a:r>
              <a:rPr lang="ja-JP" altLang="en-US" sz="2200" dirty="0" smtClean="0"/>
              <a:t>を</a:t>
            </a:r>
            <a:endParaRPr lang="en-US" altLang="ja-JP" sz="2200" dirty="0" smtClean="0"/>
          </a:p>
          <a:p>
            <a:pPr eaLnBrk="1" hangingPunct="1">
              <a:defRPr/>
            </a:pPr>
            <a:r>
              <a:rPr lang="ja-JP" altLang="en-US" sz="2200" dirty="0" smtClean="0"/>
              <a:t>「関数」＝「メソッド」で定義・記述します。</a:t>
            </a:r>
          </a:p>
        </p:txBody>
      </p:sp>
      <p:sp>
        <p:nvSpPr>
          <p:cNvPr id="18438" name="Text Box 8"/>
          <p:cNvSpPr txBox="1">
            <a:spLocks noChangeArrowheads="1"/>
          </p:cNvSpPr>
          <p:nvPr/>
        </p:nvSpPr>
        <p:spPr bwMode="auto">
          <a:xfrm>
            <a:off x="4763930" y="3625267"/>
            <a:ext cx="3046027"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smtClean="0"/>
              <a:t>足し算機能と引き算機能を、</a:t>
            </a:r>
            <a:endParaRPr lang="en-US" altLang="ja-JP" sz="1800" dirty="0" smtClean="0"/>
          </a:p>
          <a:p>
            <a:pPr eaLnBrk="1" hangingPunct="1"/>
            <a:r>
              <a:rPr lang="ja-JP" altLang="en-US" sz="1800" dirty="0" smtClean="0"/>
              <a:t>それぞれ関数で定義。</a:t>
            </a:r>
            <a:endParaRPr lang="ja-JP" altLang="en-US" sz="1800" dirty="0"/>
          </a:p>
        </p:txBody>
      </p:sp>
      <p:sp>
        <p:nvSpPr>
          <p:cNvPr id="18437" name="Text Box 7"/>
          <p:cNvSpPr txBox="1">
            <a:spLocks noChangeArrowheads="1"/>
          </p:cNvSpPr>
          <p:nvPr/>
        </p:nvSpPr>
        <p:spPr bwMode="auto">
          <a:xfrm>
            <a:off x="4780404" y="2389021"/>
            <a:ext cx="2222083"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smtClean="0"/>
              <a:t>計算</a:t>
            </a:r>
            <a:r>
              <a:rPr lang="ja-JP" altLang="en-US" sz="1800" dirty="0"/>
              <a:t>に使うメモリーを</a:t>
            </a:r>
          </a:p>
          <a:p>
            <a:pPr eaLnBrk="1" hangingPunct="1"/>
            <a:r>
              <a:rPr lang="ja-JP" altLang="en-US" sz="1800" dirty="0"/>
              <a:t>変数で定義。</a:t>
            </a:r>
          </a:p>
        </p:txBody>
      </p:sp>
      <p:sp>
        <p:nvSpPr>
          <p:cNvPr id="4" name="テキスト ボックス 3"/>
          <p:cNvSpPr txBox="1"/>
          <p:nvPr/>
        </p:nvSpPr>
        <p:spPr>
          <a:xfrm>
            <a:off x="796950" y="6268670"/>
            <a:ext cx="7984878" cy="43088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200" dirty="0" smtClean="0"/>
              <a:t>そして、</a:t>
            </a:r>
            <a:r>
              <a:rPr lang="ja-JP" altLang="en-US" sz="2200" dirty="0" smtClean="0"/>
              <a:t>（</a:t>
            </a:r>
            <a:r>
              <a:rPr lang="ja-JP" altLang="en-US" sz="2200" dirty="0"/>
              <a:t>機能に必要な）</a:t>
            </a:r>
            <a:r>
              <a:rPr kumimoji="1" lang="ja-JP" altLang="en-US" sz="2200" dirty="0" smtClean="0"/>
              <a:t>道具の</a:t>
            </a:r>
            <a:r>
              <a:rPr kumimoji="1" lang="ja-JP" altLang="en-US" sz="2200" dirty="0" smtClean="0">
                <a:solidFill>
                  <a:srgbClr val="FF0000"/>
                </a:solidFill>
              </a:rPr>
              <a:t>性質</a:t>
            </a:r>
            <a:r>
              <a:rPr kumimoji="1" lang="ja-JP" altLang="en-US" sz="2200" dirty="0" smtClean="0"/>
              <a:t>を「変数」で定義・記述します。</a:t>
            </a:r>
            <a:endParaRPr kumimoji="1" lang="ja-JP" altLang="en-US" sz="2200" dirty="0"/>
          </a:p>
        </p:txBody>
      </p:sp>
    </p:spTree>
    <p:extLst>
      <p:ext uri="{BB962C8B-B14F-4D97-AF65-F5344CB8AC3E}">
        <p14:creationId xmlns:p14="http://schemas.microsoft.com/office/powerpoint/2010/main" val="618292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795543"/>
          </a:xfrm>
        </p:spPr>
        <p:txBody>
          <a:bodyPr>
            <a:normAutofit/>
          </a:bodyPr>
          <a:lstStyle/>
          <a:p>
            <a:pPr>
              <a:defRPr/>
            </a:pPr>
            <a:r>
              <a:rPr lang="ja-JP" altLang="en-US" sz="2400" dirty="0"/>
              <a:t>クラス内に記述されている項目のことを、「</a:t>
            </a:r>
            <a:r>
              <a:rPr lang="ja-JP" altLang="en-US" sz="2400" dirty="0">
                <a:solidFill>
                  <a:srgbClr val="FF0066"/>
                </a:solidFill>
              </a:rPr>
              <a:t>メンバ</a:t>
            </a:r>
            <a:r>
              <a:rPr lang="ja-JP" altLang="en-US" sz="2400" dirty="0"/>
              <a:t>」といいます。</a:t>
            </a:r>
          </a:p>
        </p:txBody>
      </p:sp>
      <p:sp>
        <p:nvSpPr>
          <p:cNvPr id="19458" name="Rectangle 2"/>
          <p:cNvSpPr>
            <a:spLocks noGrp="1" noChangeArrowheads="1"/>
          </p:cNvSpPr>
          <p:nvPr>
            <p:ph type="title"/>
          </p:nvPr>
        </p:nvSpPr>
        <p:spPr/>
        <p:txBody>
          <a:bodyPr/>
          <a:lstStyle/>
          <a:p>
            <a:pPr eaLnBrk="1" hangingPunct="1"/>
            <a:r>
              <a:rPr lang="ja-JP" altLang="en-US" smtClean="0">
                <a:solidFill>
                  <a:schemeClr val="tx1"/>
                </a:solidFill>
              </a:rPr>
              <a:t>メンバ</a:t>
            </a:r>
          </a:p>
        </p:txBody>
      </p:sp>
      <p:sp>
        <p:nvSpPr>
          <p:cNvPr id="19459" name="Text Box 3"/>
          <p:cNvSpPr txBox="1">
            <a:spLocks noChangeArrowheads="1"/>
          </p:cNvSpPr>
          <p:nvPr/>
        </p:nvSpPr>
        <p:spPr bwMode="auto">
          <a:xfrm>
            <a:off x="914400" y="2590800"/>
            <a:ext cx="3648075" cy="2847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1800" dirty="0" smtClean="0"/>
              <a:t>public class </a:t>
            </a:r>
            <a:r>
              <a:rPr lang="en-US" altLang="ja-JP" sz="1800" dirty="0" err="1" smtClean="0"/>
              <a:t>ClassPC</a:t>
            </a:r>
            <a:r>
              <a:rPr lang="en-US" altLang="ja-JP" sz="1800" dirty="0" smtClean="0"/>
              <a:t> {</a:t>
            </a:r>
          </a:p>
          <a:p>
            <a:pPr eaLnBrk="1" hangingPunct="1">
              <a:defRPr/>
            </a:pPr>
            <a:r>
              <a:rPr lang="en-US" altLang="ja-JP" sz="1800" dirty="0" smtClean="0"/>
              <a:t>      </a:t>
            </a:r>
            <a:r>
              <a:rPr lang="en-US" altLang="ja-JP" sz="1800" dirty="0" smtClean="0">
                <a:solidFill>
                  <a:srgbClr val="FF0066"/>
                </a:solidFill>
              </a:rPr>
              <a:t>private </a:t>
            </a:r>
            <a:r>
              <a:rPr lang="en-US" altLang="ja-JP" sz="1800" dirty="0" err="1" smtClean="0">
                <a:solidFill>
                  <a:srgbClr val="FF0066"/>
                </a:solidFill>
              </a:rPr>
              <a:t>int</a:t>
            </a:r>
            <a:r>
              <a:rPr lang="en-US" altLang="ja-JP" sz="1800" dirty="0" smtClean="0">
                <a:solidFill>
                  <a:srgbClr val="FF0066"/>
                </a:solidFill>
              </a:rPr>
              <a:t> num1, num2, result;</a:t>
            </a:r>
          </a:p>
          <a:p>
            <a:pPr eaLnBrk="1" hangingPunct="1">
              <a:defRPr/>
            </a:pPr>
            <a:endParaRPr lang="en-US" altLang="ja-JP" sz="1800" dirty="0" smtClean="0">
              <a:solidFill>
                <a:srgbClr val="FF0066"/>
              </a:solidFill>
            </a:endParaRPr>
          </a:p>
          <a:p>
            <a:pPr eaLnBrk="1" hangingPunct="1">
              <a:defRPr/>
            </a:pPr>
            <a:r>
              <a:rPr lang="en-US" altLang="ja-JP" sz="1800" dirty="0" smtClean="0">
                <a:solidFill>
                  <a:srgbClr val="FF0066"/>
                </a:solidFill>
              </a:rPr>
              <a:t>      public void </a:t>
            </a:r>
            <a:r>
              <a:rPr lang="en-US" altLang="ja-JP" sz="1800" dirty="0" err="1" smtClean="0">
                <a:solidFill>
                  <a:srgbClr val="FF0066"/>
                </a:solidFill>
              </a:rPr>
              <a:t>Wa</a:t>
            </a:r>
            <a:r>
              <a:rPr lang="en-US" altLang="ja-JP" sz="1800" dirty="0" smtClean="0">
                <a:solidFill>
                  <a:srgbClr val="FF0066"/>
                </a:solidFill>
              </a:rPr>
              <a:t>(){</a:t>
            </a:r>
          </a:p>
          <a:p>
            <a:pPr eaLnBrk="1" hangingPunct="1">
              <a:defRPr/>
            </a:pPr>
            <a:r>
              <a:rPr lang="en-US" altLang="ja-JP" sz="1800" dirty="0" smtClean="0">
                <a:solidFill>
                  <a:srgbClr val="FF0066"/>
                </a:solidFill>
              </a:rPr>
              <a:t>           result = num1 + num2;</a:t>
            </a:r>
          </a:p>
          <a:p>
            <a:pPr eaLnBrk="1" hangingPunct="1">
              <a:defRPr/>
            </a:pPr>
            <a:r>
              <a:rPr lang="en-US" altLang="ja-JP" sz="1800" dirty="0" smtClean="0">
                <a:solidFill>
                  <a:srgbClr val="FF0066"/>
                </a:solidFill>
              </a:rPr>
              <a:t>      }</a:t>
            </a:r>
          </a:p>
          <a:p>
            <a:pPr eaLnBrk="1" hangingPunct="1">
              <a:defRPr/>
            </a:pPr>
            <a:r>
              <a:rPr lang="en-US" altLang="ja-JP" sz="1800" dirty="0" smtClean="0">
                <a:solidFill>
                  <a:srgbClr val="FF0066"/>
                </a:solidFill>
              </a:rPr>
              <a:t>      public void Sa(){</a:t>
            </a:r>
          </a:p>
          <a:p>
            <a:pPr eaLnBrk="1" hangingPunct="1">
              <a:defRPr/>
            </a:pPr>
            <a:r>
              <a:rPr lang="en-US" altLang="ja-JP" sz="1800" dirty="0" smtClean="0">
                <a:solidFill>
                  <a:srgbClr val="FF0066"/>
                </a:solidFill>
              </a:rPr>
              <a:t>           result = num1 – num2;</a:t>
            </a:r>
          </a:p>
          <a:p>
            <a:pPr eaLnBrk="1" hangingPunct="1">
              <a:defRPr/>
            </a:pPr>
            <a:r>
              <a:rPr lang="en-US" altLang="ja-JP" sz="1800" dirty="0" smtClean="0">
                <a:solidFill>
                  <a:srgbClr val="FF0066"/>
                </a:solidFill>
              </a:rPr>
              <a:t>      }</a:t>
            </a:r>
          </a:p>
          <a:p>
            <a:pPr eaLnBrk="1" hangingPunct="1">
              <a:defRPr/>
            </a:pPr>
            <a:r>
              <a:rPr lang="en-US" altLang="ja-JP" sz="1800" dirty="0" smtClean="0"/>
              <a:t>}</a:t>
            </a:r>
          </a:p>
        </p:txBody>
      </p:sp>
      <p:sp>
        <p:nvSpPr>
          <p:cNvPr id="19463" name="Text Box 11"/>
          <p:cNvSpPr txBox="1">
            <a:spLocks noChangeArrowheads="1"/>
          </p:cNvSpPr>
          <p:nvPr/>
        </p:nvSpPr>
        <p:spPr bwMode="auto">
          <a:xfrm>
            <a:off x="5424750" y="2675730"/>
            <a:ext cx="3082895" cy="2123658"/>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200" dirty="0" err="1"/>
              <a:t>ClassPC</a:t>
            </a:r>
            <a:r>
              <a:rPr lang="ja-JP" altLang="en-US" sz="2200" dirty="0"/>
              <a:t>のメンバ：</a:t>
            </a:r>
          </a:p>
          <a:p>
            <a:pPr eaLnBrk="1" hangingPunct="1"/>
            <a:r>
              <a:rPr lang="ja-JP" altLang="en-US" sz="2200" dirty="0"/>
              <a:t>　・</a:t>
            </a:r>
            <a:r>
              <a:rPr lang="en-US" altLang="ja-JP" sz="2200" dirty="0"/>
              <a:t>num1:</a:t>
            </a:r>
            <a:r>
              <a:rPr lang="ja-JP" altLang="en-US" sz="2200" dirty="0"/>
              <a:t>整数のメモリー</a:t>
            </a:r>
          </a:p>
          <a:p>
            <a:pPr eaLnBrk="1" hangingPunct="1"/>
            <a:r>
              <a:rPr lang="ja-JP" altLang="en-US" sz="2200" dirty="0"/>
              <a:t>　・</a:t>
            </a:r>
            <a:r>
              <a:rPr lang="en-US" altLang="ja-JP" sz="2200" dirty="0"/>
              <a:t>num2:</a:t>
            </a:r>
            <a:r>
              <a:rPr lang="ja-JP" altLang="en-US" sz="2200" dirty="0"/>
              <a:t>整数のメモリー</a:t>
            </a:r>
          </a:p>
          <a:p>
            <a:pPr eaLnBrk="1" hangingPunct="1"/>
            <a:r>
              <a:rPr lang="ja-JP" altLang="en-US" sz="2200" dirty="0"/>
              <a:t>　・</a:t>
            </a:r>
            <a:r>
              <a:rPr lang="en-US" altLang="ja-JP" sz="2200" dirty="0"/>
              <a:t>result:</a:t>
            </a:r>
            <a:r>
              <a:rPr lang="ja-JP" altLang="en-US" sz="2200" dirty="0"/>
              <a:t>整数のメモリー</a:t>
            </a:r>
          </a:p>
          <a:p>
            <a:pPr eaLnBrk="1" hangingPunct="1"/>
            <a:r>
              <a:rPr lang="ja-JP" altLang="en-US" sz="2200" dirty="0"/>
              <a:t>　・</a:t>
            </a:r>
            <a:r>
              <a:rPr lang="en-US" altLang="ja-JP" sz="2200" dirty="0" err="1"/>
              <a:t>Wa</a:t>
            </a:r>
            <a:r>
              <a:rPr lang="en-US" altLang="ja-JP" sz="2200" dirty="0"/>
              <a:t>():</a:t>
            </a:r>
            <a:r>
              <a:rPr lang="ja-JP" altLang="en-US" sz="2200" dirty="0"/>
              <a:t>足し算機能</a:t>
            </a:r>
          </a:p>
          <a:p>
            <a:pPr eaLnBrk="1" hangingPunct="1"/>
            <a:r>
              <a:rPr lang="ja-JP" altLang="en-US" sz="2200" dirty="0"/>
              <a:t>　・</a:t>
            </a:r>
            <a:r>
              <a:rPr lang="en-US" altLang="ja-JP" sz="2200" dirty="0"/>
              <a:t>Sa():</a:t>
            </a:r>
            <a:r>
              <a:rPr lang="ja-JP" altLang="en-US" sz="2200" dirty="0"/>
              <a:t>引き算機能</a:t>
            </a:r>
          </a:p>
        </p:txBody>
      </p:sp>
      <p:sp>
        <p:nvSpPr>
          <p:cNvPr id="7" name="右矢印 6"/>
          <p:cNvSpPr/>
          <p:nvPr/>
        </p:nvSpPr>
        <p:spPr>
          <a:xfrm flipH="1">
            <a:off x="4562474" y="3431806"/>
            <a:ext cx="657597" cy="79617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スマイル 2"/>
          <p:cNvSpPr/>
          <p:nvPr/>
        </p:nvSpPr>
        <p:spPr>
          <a:xfrm>
            <a:off x="2915816" y="3161495"/>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 name="スマイル 7"/>
          <p:cNvSpPr/>
          <p:nvPr/>
        </p:nvSpPr>
        <p:spPr>
          <a:xfrm>
            <a:off x="3491880" y="3172685"/>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9" name="スマイル 8"/>
          <p:cNvSpPr/>
          <p:nvPr/>
        </p:nvSpPr>
        <p:spPr>
          <a:xfrm>
            <a:off x="4086311" y="3181069"/>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スマイル 9"/>
          <p:cNvSpPr/>
          <p:nvPr/>
        </p:nvSpPr>
        <p:spPr>
          <a:xfrm>
            <a:off x="1043608" y="3726755"/>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1" name="スマイル 10"/>
          <p:cNvSpPr/>
          <p:nvPr/>
        </p:nvSpPr>
        <p:spPr>
          <a:xfrm>
            <a:off x="1043608" y="4511356"/>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2" name="スマイル 11"/>
          <p:cNvSpPr/>
          <p:nvPr/>
        </p:nvSpPr>
        <p:spPr>
          <a:xfrm>
            <a:off x="5358872" y="4083962"/>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3" name="スマイル 12"/>
          <p:cNvSpPr/>
          <p:nvPr/>
        </p:nvSpPr>
        <p:spPr>
          <a:xfrm>
            <a:off x="5358872" y="4411363"/>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 name="スマイル 13"/>
          <p:cNvSpPr/>
          <p:nvPr/>
        </p:nvSpPr>
        <p:spPr>
          <a:xfrm>
            <a:off x="5362842" y="3402606"/>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5" name="スマイル 14"/>
          <p:cNvSpPr/>
          <p:nvPr/>
        </p:nvSpPr>
        <p:spPr>
          <a:xfrm>
            <a:off x="5380413" y="3094238"/>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6" name="スマイル 15"/>
          <p:cNvSpPr/>
          <p:nvPr/>
        </p:nvSpPr>
        <p:spPr>
          <a:xfrm>
            <a:off x="5384383" y="3741270"/>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7" name="スマイル 16"/>
          <p:cNvSpPr/>
          <p:nvPr/>
        </p:nvSpPr>
        <p:spPr>
          <a:xfrm>
            <a:off x="6444208" y="1916832"/>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8" name="スマイル 17"/>
          <p:cNvSpPr/>
          <p:nvPr/>
        </p:nvSpPr>
        <p:spPr>
          <a:xfrm>
            <a:off x="6966197" y="1916832"/>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2086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11560" y="1481329"/>
            <a:ext cx="8075240" cy="1011567"/>
          </a:xfrm>
        </p:spPr>
        <p:txBody>
          <a:bodyPr>
            <a:normAutofit/>
          </a:bodyPr>
          <a:lstStyle/>
          <a:p>
            <a:pPr>
              <a:defRPr/>
            </a:pPr>
            <a:r>
              <a:rPr lang="ja-JP" altLang="en-US" sz="2200" dirty="0" smtClean="0">
                <a:solidFill>
                  <a:srgbClr val="FF0000"/>
                </a:solidFill>
              </a:rPr>
              <a:t>変数</a:t>
            </a:r>
            <a:r>
              <a:rPr lang="ja-JP" altLang="en-US" sz="2200" dirty="0"/>
              <a:t>のメンバを</a:t>
            </a:r>
            <a:r>
              <a:rPr lang="ja-JP" altLang="en-US" sz="2200" dirty="0" smtClean="0"/>
              <a:t>、　　　「</a:t>
            </a:r>
            <a:r>
              <a:rPr lang="ja-JP" altLang="en-US" sz="2200" dirty="0">
                <a:solidFill>
                  <a:srgbClr val="FF0000"/>
                </a:solidFill>
              </a:rPr>
              <a:t>フィールド</a:t>
            </a:r>
            <a:r>
              <a:rPr lang="ja-JP" altLang="en-US" sz="2200" dirty="0"/>
              <a:t>」といいます。</a:t>
            </a:r>
          </a:p>
          <a:p>
            <a:pPr>
              <a:defRPr/>
            </a:pPr>
            <a:r>
              <a:rPr lang="ja-JP" altLang="en-US" sz="2200" dirty="0" smtClean="0">
                <a:solidFill>
                  <a:srgbClr val="FF0000"/>
                </a:solidFill>
              </a:rPr>
              <a:t>関数</a:t>
            </a:r>
            <a:r>
              <a:rPr lang="ja-JP" altLang="en-US" sz="2200" dirty="0"/>
              <a:t>のメンバを</a:t>
            </a:r>
            <a:r>
              <a:rPr lang="ja-JP" altLang="en-US" sz="2200" dirty="0" smtClean="0"/>
              <a:t>、　　　「</a:t>
            </a:r>
            <a:r>
              <a:rPr lang="ja-JP" altLang="en-US" sz="2200" dirty="0">
                <a:solidFill>
                  <a:srgbClr val="FF0000"/>
                </a:solidFill>
              </a:rPr>
              <a:t>メソッド</a:t>
            </a:r>
            <a:r>
              <a:rPr lang="ja-JP" altLang="en-US" sz="2200" dirty="0"/>
              <a:t>」といいます。</a:t>
            </a:r>
          </a:p>
          <a:p>
            <a:endParaRPr kumimoji="1" lang="ja-JP" altLang="en-US" sz="2200" dirty="0"/>
          </a:p>
        </p:txBody>
      </p:sp>
      <p:sp>
        <p:nvSpPr>
          <p:cNvPr id="20482" name="Rectangle 4"/>
          <p:cNvSpPr>
            <a:spLocks noGrp="1" noChangeArrowheads="1"/>
          </p:cNvSpPr>
          <p:nvPr>
            <p:ph type="title"/>
          </p:nvPr>
        </p:nvSpPr>
        <p:spPr/>
        <p:txBody>
          <a:bodyPr/>
          <a:lstStyle/>
          <a:p>
            <a:pPr eaLnBrk="1" hangingPunct="1"/>
            <a:r>
              <a:rPr lang="ja-JP" altLang="en-US" smtClean="0"/>
              <a:t>フィールドとメソッド</a:t>
            </a:r>
          </a:p>
        </p:txBody>
      </p:sp>
      <p:sp>
        <p:nvSpPr>
          <p:cNvPr id="12292" name="Text Box 6"/>
          <p:cNvSpPr txBox="1">
            <a:spLocks noChangeArrowheads="1"/>
          </p:cNvSpPr>
          <p:nvPr/>
        </p:nvSpPr>
        <p:spPr bwMode="auto">
          <a:xfrm>
            <a:off x="1115616" y="2636912"/>
            <a:ext cx="5849678" cy="1569660"/>
          </a:xfrm>
          <a:prstGeom prst="rect">
            <a:avLst/>
          </a:prstGeom>
          <a:noFill/>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ja-JP" altLang="en-US" sz="2400" dirty="0" smtClean="0"/>
              <a:t>オブジェクト指向プログラミングでは一般に、</a:t>
            </a:r>
          </a:p>
          <a:p>
            <a:pPr eaLnBrk="1" hangingPunct="1">
              <a:defRPr/>
            </a:pPr>
            <a:r>
              <a:rPr lang="ja-JP" altLang="en-US" sz="2400" dirty="0" smtClean="0"/>
              <a:t>・フィールドは、モノの「</a:t>
            </a:r>
            <a:r>
              <a:rPr lang="ja-JP" altLang="en-US" sz="2400" dirty="0" smtClean="0">
                <a:solidFill>
                  <a:srgbClr val="FF0000"/>
                </a:solidFill>
              </a:rPr>
              <a:t>性質</a:t>
            </a:r>
            <a:r>
              <a:rPr lang="ja-JP" altLang="en-US" sz="2400" dirty="0" smtClean="0"/>
              <a:t>」をあらわす</a:t>
            </a:r>
          </a:p>
          <a:p>
            <a:pPr eaLnBrk="1" hangingPunct="1">
              <a:defRPr/>
            </a:pPr>
            <a:r>
              <a:rPr lang="ja-JP" altLang="en-US" sz="2400" dirty="0" smtClean="0"/>
              <a:t>・メソッドは、モノの「</a:t>
            </a:r>
            <a:r>
              <a:rPr lang="ja-JP" altLang="en-US" sz="2400" dirty="0" smtClean="0">
                <a:solidFill>
                  <a:srgbClr val="FF0000"/>
                </a:solidFill>
              </a:rPr>
              <a:t>機能</a:t>
            </a:r>
            <a:r>
              <a:rPr lang="ja-JP" altLang="en-US" sz="2400" dirty="0" smtClean="0"/>
              <a:t>」をあらわす</a:t>
            </a:r>
          </a:p>
          <a:p>
            <a:pPr eaLnBrk="1" hangingPunct="1">
              <a:defRPr/>
            </a:pPr>
            <a:r>
              <a:rPr lang="ja-JP" altLang="en-US" sz="2400" dirty="0" smtClean="0"/>
              <a:t>概念として、記述します。</a:t>
            </a:r>
          </a:p>
        </p:txBody>
      </p:sp>
      <p:sp>
        <p:nvSpPr>
          <p:cNvPr id="20487" name="Text Box 7"/>
          <p:cNvSpPr txBox="1">
            <a:spLocks noChangeArrowheads="1"/>
          </p:cNvSpPr>
          <p:nvPr/>
        </p:nvSpPr>
        <p:spPr bwMode="auto">
          <a:xfrm>
            <a:off x="763463" y="4953223"/>
            <a:ext cx="8201025" cy="708025"/>
          </a:xfrm>
          <a:prstGeom prst="rect">
            <a:avLst/>
          </a:prstGeom>
          <a:solidFill>
            <a:schemeClr val="bg1"/>
          </a:solidFill>
          <a:ln>
            <a:noFill/>
          </a:ln>
          <a:effectLs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000" dirty="0"/>
              <a:t>性質：「このパソコンには、２つの数と計算結果を保存するメモリーがある。」</a:t>
            </a:r>
          </a:p>
          <a:p>
            <a:pPr eaLnBrk="1" hangingPunct="1"/>
            <a:r>
              <a:rPr lang="ja-JP" altLang="en-US" sz="2000" dirty="0"/>
              <a:t>機能：「このパソコンには、２つの数の足し算と引き算をする機能がある。」</a:t>
            </a:r>
          </a:p>
        </p:txBody>
      </p:sp>
      <p:sp>
        <p:nvSpPr>
          <p:cNvPr id="20488" name="正方形/長方形 1"/>
          <p:cNvSpPr>
            <a:spLocks noChangeArrowheads="1"/>
          </p:cNvSpPr>
          <p:nvPr/>
        </p:nvSpPr>
        <p:spPr bwMode="auto">
          <a:xfrm>
            <a:off x="631700" y="4438873"/>
            <a:ext cx="3103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t>パソコンクラスの場合：</a:t>
            </a:r>
          </a:p>
        </p:txBody>
      </p:sp>
      <p:sp>
        <p:nvSpPr>
          <p:cNvPr id="7" name="スマイル 6"/>
          <p:cNvSpPr/>
          <p:nvPr/>
        </p:nvSpPr>
        <p:spPr>
          <a:xfrm>
            <a:off x="3272855" y="1510429"/>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8" name="スマイル 7"/>
          <p:cNvSpPr/>
          <p:nvPr/>
        </p:nvSpPr>
        <p:spPr>
          <a:xfrm>
            <a:off x="3272855" y="1890261"/>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9" name="スマイル 8"/>
          <p:cNvSpPr/>
          <p:nvPr/>
        </p:nvSpPr>
        <p:spPr>
          <a:xfrm>
            <a:off x="1113275" y="3097270"/>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スマイル 9"/>
          <p:cNvSpPr/>
          <p:nvPr/>
        </p:nvSpPr>
        <p:spPr>
          <a:xfrm>
            <a:off x="1104349" y="3463371"/>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1" name="スマイル 10"/>
          <p:cNvSpPr/>
          <p:nvPr/>
        </p:nvSpPr>
        <p:spPr>
          <a:xfrm>
            <a:off x="512640" y="5024681"/>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2" name="スマイル 11"/>
          <p:cNvSpPr/>
          <p:nvPr/>
        </p:nvSpPr>
        <p:spPr>
          <a:xfrm>
            <a:off x="530608" y="5377335"/>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6961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14350" y="1293564"/>
            <a:ext cx="8229600" cy="416174"/>
          </a:xfrm>
        </p:spPr>
        <p:txBody>
          <a:bodyPr>
            <a:noAutofit/>
          </a:bodyPr>
          <a:lstStyle/>
          <a:p>
            <a:r>
              <a:rPr lang="ja-JP" altLang="en-US" sz="2300" dirty="0"/>
              <a:t>さらに、</a:t>
            </a:r>
            <a:r>
              <a:rPr lang="en-US" altLang="ja-JP" sz="2300" dirty="0" err="1"/>
              <a:t>ClassPC</a:t>
            </a:r>
            <a:r>
              <a:rPr lang="ja-JP" altLang="en-US" sz="2300" dirty="0"/>
              <a:t>に入出力機能を装備しましょう。</a:t>
            </a:r>
          </a:p>
          <a:p>
            <a:endParaRPr kumimoji="1" lang="ja-JP" altLang="en-US" sz="2300" dirty="0"/>
          </a:p>
        </p:txBody>
      </p:sp>
      <p:sp>
        <p:nvSpPr>
          <p:cNvPr id="21506" name="Rectangle 4"/>
          <p:cNvSpPr>
            <a:spLocks noGrp="1" noChangeArrowheads="1"/>
          </p:cNvSpPr>
          <p:nvPr>
            <p:ph type="title"/>
          </p:nvPr>
        </p:nvSpPr>
        <p:spPr/>
        <p:txBody>
          <a:bodyPr/>
          <a:lstStyle/>
          <a:p>
            <a:pPr eaLnBrk="1" hangingPunct="1"/>
            <a:r>
              <a:rPr lang="ja-JP" altLang="en-US" smtClean="0"/>
              <a:t>クラスの入出力機能</a:t>
            </a:r>
          </a:p>
        </p:txBody>
      </p:sp>
      <p:sp>
        <p:nvSpPr>
          <p:cNvPr id="21508" name="Text Box 6"/>
          <p:cNvSpPr txBox="1">
            <a:spLocks noChangeArrowheads="1"/>
          </p:cNvSpPr>
          <p:nvPr/>
        </p:nvSpPr>
        <p:spPr bwMode="auto">
          <a:xfrm>
            <a:off x="757331" y="1772816"/>
            <a:ext cx="3648075" cy="50450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1800" dirty="0" smtClean="0"/>
              <a:t>public class </a:t>
            </a:r>
            <a:r>
              <a:rPr lang="en-US" altLang="ja-JP" sz="1800" dirty="0" err="1" smtClean="0"/>
              <a:t>ClassPC</a:t>
            </a:r>
            <a:r>
              <a:rPr lang="en-US" altLang="ja-JP" sz="1800" dirty="0" smtClean="0"/>
              <a:t> {</a:t>
            </a:r>
          </a:p>
          <a:p>
            <a:pPr eaLnBrk="1" hangingPunct="1">
              <a:defRPr/>
            </a:pPr>
            <a:r>
              <a:rPr lang="en-US" altLang="ja-JP" sz="1800" dirty="0" smtClean="0"/>
              <a:t>      private </a:t>
            </a:r>
            <a:r>
              <a:rPr lang="en-US" altLang="ja-JP" sz="1800" dirty="0" err="1" smtClean="0"/>
              <a:t>int</a:t>
            </a:r>
            <a:r>
              <a:rPr lang="en-US" altLang="ja-JP" sz="1800" dirty="0" smtClean="0"/>
              <a:t> num1, num2, result;</a:t>
            </a:r>
          </a:p>
          <a:p>
            <a:pPr eaLnBrk="1" hangingPunct="1">
              <a:defRPr/>
            </a:pPr>
            <a:r>
              <a:rPr lang="en-US" altLang="ja-JP" sz="1800" dirty="0" smtClean="0"/>
              <a:t>      </a:t>
            </a:r>
            <a:r>
              <a:rPr lang="en-US" altLang="ja-JP" sz="1800" dirty="0" smtClean="0">
                <a:solidFill>
                  <a:srgbClr val="FF0066"/>
                </a:solidFill>
              </a:rPr>
              <a:t>public void setNum1(</a:t>
            </a:r>
            <a:r>
              <a:rPr lang="en-US" altLang="ja-JP" sz="1800" dirty="0" err="1" smtClean="0">
                <a:solidFill>
                  <a:srgbClr val="FF0066"/>
                </a:solidFill>
              </a:rPr>
              <a:t>int</a:t>
            </a:r>
            <a:r>
              <a:rPr lang="en-US" altLang="ja-JP" sz="1800" dirty="0" smtClean="0">
                <a:solidFill>
                  <a:srgbClr val="FF0066"/>
                </a:solidFill>
              </a:rPr>
              <a:t> </a:t>
            </a:r>
            <a:r>
              <a:rPr lang="en-US" altLang="ja-JP" sz="1800" dirty="0" err="1" smtClean="0">
                <a:solidFill>
                  <a:srgbClr val="FF0066"/>
                </a:solidFill>
              </a:rPr>
              <a:t>num</a:t>
            </a:r>
            <a:r>
              <a:rPr lang="en-US" altLang="ja-JP" sz="1800" dirty="0" smtClean="0">
                <a:solidFill>
                  <a:srgbClr val="FF0066"/>
                </a:solidFill>
              </a:rPr>
              <a:t>){</a:t>
            </a:r>
          </a:p>
          <a:p>
            <a:pPr eaLnBrk="1" hangingPunct="1">
              <a:defRPr/>
            </a:pPr>
            <a:r>
              <a:rPr lang="en-US" altLang="ja-JP" sz="1800" dirty="0" smtClean="0">
                <a:solidFill>
                  <a:srgbClr val="FF0066"/>
                </a:solidFill>
              </a:rPr>
              <a:t>           num1 = </a:t>
            </a:r>
            <a:r>
              <a:rPr lang="en-US" altLang="ja-JP" sz="1800" dirty="0" err="1" smtClean="0">
                <a:solidFill>
                  <a:srgbClr val="FF0066"/>
                </a:solidFill>
              </a:rPr>
              <a:t>num</a:t>
            </a:r>
            <a:r>
              <a:rPr lang="en-US" altLang="ja-JP" sz="1800" dirty="0" smtClean="0">
                <a:solidFill>
                  <a:srgbClr val="FF0066"/>
                </a:solidFill>
              </a:rPr>
              <a:t>;</a:t>
            </a:r>
          </a:p>
          <a:p>
            <a:pPr eaLnBrk="1" hangingPunct="1">
              <a:defRPr/>
            </a:pPr>
            <a:r>
              <a:rPr lang="en-US" altLang="ja-JP" sz="1800" dirty="0" smtClean="0">
                <a:solidFill>
                  <a:srgbClr val="FF0066"/>
                </a:solidFill>
              </a:rPr>
              <a:t>      }</a:t>
            </a:r>
          </a:p>
          <a:p>
            <a:pPr eaLnBrk="1" hangingPunct="1">
              <a:defRPr/>
            </a:pPr>
            <a:r>
              <a:rPr lang="en-US" altLang="ja-JP" sz="1800" dirty="0" smtClean="0">
                <a:solidFill>
                  <a:srgbClr val="FF0066"/>
                </a:solidFill>
              </a:rPr>
              <a:t>      public void setNum2(</a:t>
            </a:r>
            <a:r>
              <a:rPr lang="en-US" altLang="ja-JP" sz="1800" dirty="0" err="1" smtClean="0">
                <a:solidFill>
                  <a:srgbClr val="FF0066"/>
                </a:solidFill>
              </a:rPr>
              <a:t>int</a:t>
            </a:r>
            <a:r>
              <a:rPr lang="en-US" altLang="ja-JP" sz="1800" dirty="0" smtClean="0">
                <a:solidFill>
                  <a:srgbClr val="FF0066"/>
                </a:solidFill>
              </a:rPr>
              <a:t> </a:t>
            </a:r>
            <a:r>
              <a:rPr lang="en-US" altLang="ja-JP" sz="1800" dirty="0" err="1" smtClean="0">
                <a:solidFill>
                  <a:srgbClr val="FF0066"/>
                </a:solidFill>
              </a:rPr>
              <a:t>num</a:t>
            </a:r>
            <a:r>
              <a:rPr lang="en-US" altLang="ja-JP" sz="1800" dirty="0" smtClean="0">
                <a:solidFill>
                  <a:srgbClr val="FF0066"/>
                </a:solidFill>
              </a:rPr>
              <a:t>){</a:t>
            </a:r>
          </a:p>
          <a:p>
            <a:pPr eaLnBrk="1" hangingPunct="1">
              <a:defRPr/>
            </a:pPr>
            <a:r>
              <a:rPr lang="en-US" altLang="ja-JP" sz="1800" dirty="0" smtClean="0">
                <a:solidFill>
                  <a:srgbClr val="FF0066"/>
                </a:solidFill>
              </a:rPr>
              <a:t>           num2 = </a:t>
            </a:r>
            <a:r>
              <a:rPr lang="en-US" altLang="ja-JP" sz="1800" dirty="0" err="1" smtClean="0">
                <a:solidFill>
                  <a:srgbClr val="FF0066"/>
                </a:solidFill>
              </a:rPr>
              <a:t>num</a:t>
            </a:r>
            <a:r>
              <a:rPr lang="en-US" altLang="ja-JP" sz="1800" dirty="0" smtClean="0">
                <a:solidFill>
                  <a:srgbClr val="FF0066"/>
                </a:solidFill>
              </a:rPr>
              <a:t>;</a:t>
            </a:r>
          </a:p>
          <a:p>
            <a:pPr eaLnBrk="1" hangingPunct="1">
              <a:defRPr/>
            </a:pPr>
            <a:r>
              <a:rPr lang="en-US" altLang="ja-JP" sz="1800" dirty="0" smtClean="0">
                <a:solidFill>
                  <a:srgbClr val="FF0066"/>
                </a:solidFill>
              </a:rPr>
              <a:t>      }</a:t>
            </a:r>
          </a:p>
          <a:p>
            <a:pPr eaLnBrk="1" hangingPunct="1">
              <a:defRPr/>
            </a:pPr>
            <a:r>
              <a:rPr lang="en-US" altLang="ja-JP" sz="1800" dirty="0" smtClean="0"/>
              <a:t>      public void </a:t>
            </a:r>
            <a:r>
              <a:rPr lang="en-US" altLang="ja-JP" sz="1800" dirty="0" err="1" smtClean="0"/>
              <a:t>Wa</a:t>
            </a:r>
            <a:r>
              <a:rPr lang="en-US" altLang="ja-JP" sz="1800" dirty="0" smtClean="0"/>
              <a:t>(){</a:t>
            </a:r>
          </a:p>
          <a:p>
            <a:pPr eaLnBrk="1" hangingPunct="1">
              <a:defRPr/>
            </a:pPr>
            <a:r>
              <a:rPr lang="en-US" altLang="ja-JP" sz="1800" dirty="0" smtClean="0"/>
              <a:t>           result = num1 + num2;</a:t>
            </a:r>
          </a:p>
          <a:p>
            <a:pPr eaLnBrk="1" hangingPunct="1">
              <a:defRPr/>
            </a:pPr>
            <a:r>
              <a:rPr lang="en-US" altLang="ja-JP" sz="1800" dirty="0" smtClean="0"/>
              <a:t>      }</a:t>
            </a:r>
          </a:p>
          <a:p>
            <a:pPr eaLnBrk="1" hangingPunct="1">
              <a:defRPr/>
            </a:pPr>
            <a:r>
              <a:rPr lang="en-US" altLang="ja-JP" sz="1800" dirty="0" smtClean="0"/>
              <a:t>      public void Sa(){</a:t>
            </a:r>
          </a:p>
          <a:p>
            <a:pPr eaLnBrk="1" hangingPunct="1">
              <a:defRPr/>
            </a:pPr>
            <a:r>
              <a:rPr lang="en-US" altLang="ja-JP" sz="1800" dirty="0" smtClean="0"/>
              <a:t>           result = num1 – num2;</a:t>
            </a:r>
          </a:p>
          <a:p>
            <a:pPr eaLnBrk="1" hangingPunct="1">
              <a:defRPr/>
            </a:pPr>
            <a:r>
              <a:rPr lang="en-US" altLang="ja-JP" sz="1800" dirty="0" smtClean="0"/>
              <a:t>      }</a:t>
            </a:r>
          </a:p>
          <a:p>
            <a:pPr eaLnBrk="1" hangingPunct="1">
              <a:defRPr/>
            </a:pPr>
            <a:r>
              <a:rPr lang="en-US" altLang="ja-JP" sz="1800" dirty="0" smtClean="0"/>
              <a:t>      </a:t>
            </a:r>
            <a:r>
              <a:rPr lang="en-US" altLang="ja-JP" sz="1800" dirty="0" smtClean="0">
                <a:solidFill>
                  <a:srgbClr val="FF0066"/>
                </a:solidFill>
              </a:rPr>
              <a:t>public </a:t>
            </a:r>
            <a:r>
              <a:rPr lang="en-US" altLang="ja-JP" sz="1800" dirty="0" err="1" smtClean="0">
                <a:solidFill>
                  <a:srgbClr val="FF0066"/>
                </a:solidFill>
              </a:rPr>
              <a:t>int</a:t>
            </a:r>
            <a:r>
              <a:rPr lang="en-US" altLang="ja-JP" sz="1800" dirty="0" smtClean="0">
                <a:solidFill>
                  <a:srgbClr val="FF0066"/>
                </a:solidFill>
              </a:rPr>
              <a:t> </a:t>
            </a:r>
            <a:r>
              <a:rPr lang="en-US" altLang="ja-JP" sz="1800" dirty="0" err="1" smtClean="0">
                <a:solidFill>
                  <a:srgbClr val="FF0066"/>
                </a:solidFill>
              </a:rPr>
              <a:t>getResult</a:t>
            </a:r>
            <a:r>
              <a:rPr lang="en-US" altLang="ja-JP" sz="1800" dirty="0" smtClean="0">
                <a:solidFill>
                  <a:srgbClr val="FF0066"/>
                </a:solidFill>
              </a:rPr>
              <a:t>(){</a:t>
            </a:r>
          </a:p>
          <a:p>
            <a:pPr eaLnBrk="1" hangingPunct="1">
              <a:defRPr/>
            </a:pPr>
            <a:r>
              <a:rPr lang="en-US" altLang="ja-JP" sz="1800" dirty="0" smtClean="0">
                <a:solidFill>
                  <a:srgbClr val="FF0066"/>
                </a:solidFill>
              </a:rPr>
              <a:t>           return result;</a:t>
            </a:r>
          </a:p>
          <a:p>
            <a:pPr eaLnBrk="1" hangingPunct="1">
              <a:defRPr/>
            </a:pPr>
            <a:r>
              <a:rPr lang="en-US" altLang="ja-JP" sz="1800" dirty="0" smtClean="0">
                <a:solidFill>
                  <a:srgbClr val="FF0066"/>
                </a:solidFill>
              </a:rPr>
              <a:t>      }</a:t>
            </a:r>
          </a:p>
          <a:p>
            <a:pPr eaLnBrk="1" hangingPunct="1">
              <a:defRPr/>
            </a:pPr>
            <a:r>
              <a:rPr lang="en-US" altLang="ja-JP" sz="1800" dirty="0" smtClean="0"/>
              <a:t>}</a:t>
            </a:r>
          </a:p>
        </p:txBody>
      </p:sp>
      <p:sp>
        <p:nvSpPr>
          <p:cNvPr id="16" name="右矢印 15"/>
          <p:cNvSpPr/>
          <p:nvPr/>
        </p:nvSpPr>
        <p:spPr>
          <a:xfrm rot="1559543" flipH="1">
            <a:off x="4285980" y="2627187"/>
            <a:ext cx="72008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右矢印 16"/>
          <p:cNvSpPr/>
          <p:nvPr/>
        </p:nvSpPr>
        <p:spPr>
          <a:xfrm rot="19948245" flipH="1">
            <a:off x="4285080" y="3109418"/>
            <a:ext cx="72008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右矢印 19"/>
          <p:cNvSpPr/>
          <p:nvPr/>
        </p:nvSpPr>
        <p:spPr>
          <a:xfrm rot="1559543" flipH="1">
            <a:off x="4115828" y="4292625"/>
            <a:ext cx="72008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1" name="右矢印 20"/>
          <p:cNvSpPr/>
          <p:nvPr/>
        </p:nvSpPr>
        <p:spPr>
          <a:xfrm rot="19948245" flipH="1">
            <a:off x="4114928" y="4774856"/>
            <a:ext cx="72008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2" name="右矢印 21"/>
          <p:cNvSpPr/>
          <p:nvPr/>
        </p:nvSpPr>
        <p:spPr>
          <a:xfrm flipH="1">
            <a:off x="4298248" y="2088096"/>
            <a:ext cx="485431"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3" name="右矢印 22"/>
          <p:cNvSpPr/>
          <p:nvPr/>
        </p:nvSpPr>
        <p:spPr>
          <a:xfrm flipH="1">
            <a:off x="3610189" y="5696877"/>
            <a:ext cx="1250617"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1510" name="Text Box 8"/>
          <p:cNvSpPr txBox="1">
            <a:spLocks noChangeArrowheads="1"/>
          </p:cNvSpPr>
          <p:nvPr/>
        </p:nvSpPr>
        <p:spPr bwMode="auto">
          <a:xfrm>
            <a:off x="4733894" y="5517728"/>
            <a:ext cx="2648482"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b="1">
                <a:effectLst>
                  <a:outerShdw blurRad="38100" dist="38100" dir="2700000" algn="tl">
                    <a:srgbClr val="000000">
                      <a:alpha val="43137"/>
                    </a:srgbClr>
                  </a:outerShdw>
                </a:effectLst>
              </a:rPr>
              <a:t>パソコンのディスプレイ</a:t>
            </a:r>
          </a:p>
          <a:p>
            <a:pPr eaLnBrk="1" hangingPunct="1"/>
            <a:r>
              <a:rPr lang="ja-JP" altLang="en-US" sz="1800" b="1">
                <a:effectLst>
                  <a:outerShdw blurRad="38100" dist="38100" dir="2700000" algn="tl">
                    <a:srgbClr val="000000">
                      <a:alpha val="43137"/>
                    </a:srgbClr>
                  </a:outerShdw>
                </a:effectLst>
              </a:rPr>
              <a:t>計算結果を出力する機能</a:t>
            </a:r>
          </a:p>
        </p:txBody>
      </p:sp>
      <p:sp>
        <p:nvSpPr>
          <p:cNvPr id="21514" name="Text Box 12"/>
          <p:cNvSpPr txBox="1">
            <a:spLocks noChangeArrowheads="1"/>
          </p:cNvSpPr>
          <p:nvPr/>
        </p:nvSpPr>
        <p:spPr bwMode="auto">
          <a:xfrm>
            <a:off x="4660869" y="1988716"/>
            <a:ext cx="1981633"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smtClean="0"/>
              <a:t>パソコン</a:t>
            </a:r>
            <a:r>
              <a:rPr lang="ja-JP" altLang="en-US" sz="1800" dirty="0"/>
              <a:t>の</a:t>
            </a:r>
            <a:r>
              <a:rPr lang="ja-JP" altLang="en-US" sz="1800" dirty="0" smtClean="0"/>
              <a:t>メモリー</a:t>
            </a:r>
            <a:endParaRPr lang="ja-JP" altLang="en-US" sz="1800" dirty="0"/>
          </a:p>
        </p:txBody>
      </p:sp>
      <p:sp>
        <p:nvSpPr>
          <p:cNvPr id="21515" name="Text Box 13"/>
          <p:cNvSpPr txBox="1">
            <a:spLocks noChangeArrowheads="1"/>
          </p:cNvSpPr>
          <p:nvPr/>
        </p:nvSpPr>
        <p:spPr bwMode="auto">
          <a:xfrm>
            <a:off x="4805331" y="4436641"/>
            <a:ext cx="2138727"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smtClean="0"/>
              <a:t>パソコン</a:t>
            </a:r>
            <a:r>
              <a:rPr lang="ja-JP" altLang="en-US" sz="1800" dirty="0"/>
              <a:t>の計算</a:t>
            </a:r>
            <a:r>
              <a:rPr lang="ja-JP" altLang="en-US" sz="1800" dirty="0" smtClean="0"/>
              <a:t>機能</a:t>
            </a:r>
            <a:endParaRPr lang="ja-JP" altLang="en-US" sz="1800" dirty="0"/>
          </a:p>
        </p:txBody>
      </p:sp>
      <p:sp>
        <p:nvSpPr>
          <p:cNvPr id="21509" name="Text Box 7"/>
          <p:cNvSpPr txBox="1">
            <a:spLocks noChangeArrowheads="1"/>
          </p:cNvSpPr>
          <p:nvPr/>
        </p:nvSpPr>
        <p:spPr bwMode="auto">
          <a:xfrm>
            <a:off x="4660869" y="2636416"/>
            <a:ext cx="3171061"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b="1">
                <a:effectLst>
                  <a:outerShdw blurRad="38100" dist="38100" dir="2700000" algn="tl">
                    <a:srgbClr val="000000">
                      <a:alpha val="43137"/>
                    </a:srgbClr>
                  </a:outerShdw>
                </a:effectLst>
              </a:rPr>
              <a:t>パソコンのキーボード</a:t>
            </a:r>
          </a:p>
          <a:p>
            <a:pPr eaLnBrk="1" hangingPunct="1"/>
            <a:r>
              <a:rPr lang="ja-JP" altLang="en-US" sz="1800" b="1">
                <a:effectLst>
                  <a:outerShdw blurRad="38100" dist="38100" dir="2700000" algn="tl">
                    <a:srgbClr val="000000">
                      <a:alpha val="43137"/>
                    </a:srgbClr>
                  </a:outerShdw>
                </a:effectLst>
              </a:rPr>
              <a:t>メモリーに数値を代入する機能</a:t>
            </a:r>
          </a:p>
        </p:txBody>
      </p:sp>
      <p:sp>
        <p:nvSpPr>
          <p:cNvPr id="18" name="スマイル 17"/>
          <p:cNvSpPr/>
          <p:nvPr/>
        </p:nvSpPr>
        <p:spPr>
          <a:xfrm>
            <a:off x="818640" y="2492400"/>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スマイル 18"/>
          <p:cNvSpPr/>
          <p:nvPr/>
        </p:nvSpPr>
        <p:spPr>
          <a:xfrm>
            <a:off x="836569" y="3411282"/>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4" name="スマイル 23"/>
          <p:cNvSpPr/>
          <p:nvPr/>
        </p:nvSpPr>
        <p:spPr>
          <a:xfrm>
            <a:off x="854498" y="5782446"/>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6" name="スマイル 25"/>
          <p:cNvSpPr/>
          <p:nvPr/>
        </p:nvSpPr>
        <p:spPr>
          <a:xfrm>
            <a:off x="845533" y="4253964"/>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7" name="スマイル 26"/>
          <p:cNvSpPr/>
          <p:nvPr/>
        </p:nvSpPr>
        <p:spPr>
          <a:xfrm>
            <a:off x="836568" y="5078717"/>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8" name="スマイル 27"/>
          <p:cNvSpPr/>
          <p:nvPr/>
        </p:nvSpPr>
        <p:spPr>
          <a:xfrm>
            <a:off x="2646240" y="1900482"/>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9" name="スマイル 28"/>
          <p:cNvSpPr/>
          <p:nvPr/>
        </p:nvSpPr>
        <p:spPr>
          <a:xfrm>
            <a:off x="3336522" y="1824281"/>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0" name="スマイル 29"/>
          <p:cNvSpPr/>
          <p:nvPr/>
        </p:nvSpPr>
        <p:spPr>
          <a:xfrm>
            <a:off x="4040251" y="1882552"/>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31" name="スマイル 30"/>
          <p:cNvSpPr/>
          <p:nvPr/>
        </p:nvSpPr>
        <p:spPr>
          <a:xfrm>
            <a:off x="4413487" y="2806165"/>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2" name="スマイル 31"/>
          <p:cNvSpPr/>
          <p:nvPr/>
        </p:nvSpPr>
        <p:spPr>
          <a:xfrm>
            <a:off x="4471757" y="5674870"/>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スマイル 32"/>
          <p:cNvSpPr/>
          <p:nvPr/>
        </p:nvSpPr>
        <p:spPr>
          <a:xfrm>
            <a:off x="4583816" y="4469117"/>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4" name="スマイル 33"/>
          <p:cNvSpPr/>
          <p:nvPr/>
        </p:nvSpPr>
        <p:spPr>
          <a:xfrm>
            <a:off x="4461592" y="2021505"/>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60105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47813" y="472514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54775" y="2852936"/>
            <a:ext cx="7616188" cy="1477328"/>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構造化プログラミングと</a:t>
            </a:r>
            <a:endParaRPr kumimoji="1" lang="en-US" altLang="ja-JP" sz="4500" dirty="0" smtClean="0">
              <a:effectLst>
                <a:outerShdw blurRad="38100" dist="38100" dir="2700000" algn="tl">
                  <a:srgbClr val="000000">
                    <a:alpha val="43137"/>
                  </a:srgbClr>
                </a:outerShdw>
              </a:effectLst>
            </a:endParaRPr>
          </a:p>
          <a:p>
            <a:pPr algn="ctr"/>
            <a:r>
              <a:rPr lang="ja-JP" altLang="en-US" sz="4500" dirty="0">
                <a:effectLst>
                  <a:outerShdw blurRad="38100" dist="38100" dir="2700000" algn="tl">
                    <a:srgbClr val="000000">
                      <a:alpha val="43137"/>
                    </a:srgbClr>
                  </a:outerShdw>
                </a:effectLst>
              </a:rPr>
              <a:t>オブジェクト</a:t>
            </a:r>
            <a:r>
              <a:rPr lang="ja-JP" altLang="en-US" sz="4500" dirty="0" smtClean="0">
                <a:effectLst>
                  <a:outerShdw blurRad="38100" dist="38100" dir="2700000" algn="tl">
                    <a:srgbClr val="000000">
                      <a:alpha val="43137"/>
                    </a:srgbClr>
                  </a:outerShdw>
                </a:effectLst>
              </a:rPr>
              <a:t>指向プログラミング</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0561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右矢印 11"/>
          <p:cNvSpPr/>
          <p:nvPr/>
        </p:nvSpPr>
        <p:spPr>
          <a:xfrm rot="5400000" flipH="1">
            <a:off x="6789011" y="3246017"/>
            <a:ext cx="49813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457200" y="1481329"/>
            <a:ext cx="8229600" cy="363496"/>
          </a:xfrm>
        </p:spPr>
        <p:txBody>
          <a:bodyPr>
            <a:normAutofit fontScale="77500" lnSpcReduction="20000"/>
          </a:bodyPr>
          <a:lstStyle/>
          <a:p>
            <a:r>
              <a:rPr lang="ja-JP" altLang="en-US" sz="2800" dirty="0"/>
              <a:t>最後</a:t>
            </a:r>
            <a:r>
              <a:rPr lang="ja-JP" altLang="en-US" sz="2800" dirty="0" smtClean="0"/>
              <a:t>に</a:t>
            </a:r>
            <a:r>
              <a:rPr lang="ja-JP" altLang="en-US" sz="2800" dirty="0"/>
              <a:t>、</a:t>
            </a:r>
            <a:r>
              <a:rPr lang="en-US" altLang="ja-JP" sz="2800" dirty="0" err="1" smtClean="0"/>
              <a:t>ClassPC</a:t>
            </a:r>
            <a:r>
              <a:rPr lang="ja-JP" altLang="en-US" sz="2800" dirty="0"/>
              <a:t>を</a:t>
            </a:r>
            <a:r>
              <a:rPr lang="ja-JP" altLang="en-US" sz="2800" dirty="0">
                <a:solidFill>
                  <a:srgbClr val="FF0066"/>
                </a:solidFill>
              </a:rPr>
              <a:t>初期化</a:t>
            </a:r>
            <a:r>
              <a:rPr lang="ja-JP" altLang="en-US" sz="2800" dirty="0"/>
              <a:t>する機能をつけましょう。</a:t>
            </a:r>
          </a:p>
          <a:p>
            <a:endParaRPr kumimoji="1" lang="ja-JP" altLang="en-US" dirty="0"/>
          </a:p>
        </p:txBody>
      </p:sp>
      <p:sp>
        <p:nvSpPr>
          <p:cNvPr id="22530" name="Rectangle 4"/>
          <p:cNvSpPr>
            <a:spLocks noGrp="1" noChangeArrowheads="1"/>
          </p:cNvSpPr>
          <p:nvPr>
            <p:ph type="title"/>
          </p:nvPr>
        </p:nvSpPr>
        <p:spPr/>
        <p:txBody>
          <a:bodyPr/>
          <a:lstStyle/>
          <a:p>
            <a:pPr eaLnBrk="1" hangingPunct="1"/>
            <a:r>
              <a:rPr lang="ja-JP" altLang="en-US" smtClean="0"/>
              <a:t>クラスの初期化機能</a:t>
            </a:r>
          </a:p>
        </p:txBody>
      </p:sp>
      <p:sp>
        <p:nvSpPr>
          <p:cNvPr id="22532" name="Text Box 6"/>
          <p:cNvSpPr txBox="1">
            <a:spLocks noChangeArrowheads="1"/>
          </p:cNvSpPr>
          <p:nvPr/>
        </p:nvSpPr>
        <p:spPr bwMode="auto">
          <a:xfrm>
            <a:off x="835025" y="2060848"/>
            <a:ext cx="4910138" cy="4495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1800" dirty="0" smtClean="0"/>
              <a:t>public class </a:t>
            </a:r>
            <a:r>
              <a:rPr lang="en-US" altLang="ja-JP" sz="1800" dirty="0" err="1" smtClean="0"/>
              <a:t>ClassPC</a:t>
            </a:r>
            <a:r>
              <a:rPr lang="en-US" altLang="ja-JP" sz="1800" dirty="0" smtClean="0"/>
              <a:t> {</a:t>
            </a:r>
          </a:p>
          <a:p>
            <a:pPr eaLnBrk="1" hangingPunct="1">
              <a:defRPr/>
            </a:pPr>
            <a:r>
              <a:rPr lang="en-US" altLang="ja-JP" sz="1800" dirty="0" smtClean="0"/>
              <a:t>      private </a:t>
            </a:r>
            <a:r>
              <a:rPr lang="en-US" altLang="ja-JP" sz="1800" dirty="0" err="1" smtClean="0"/>
              <a:t>int</a:t>
            </a:r>
            <a:r>
              <a:rPr lang="en-US" altLang="ja-JP" sz="1800" dirty="0" smtClean="0"/>
              <a:t> num1, num2, result;</a:t>
            </a:r>
          </a:p>
          <a:p>
            <a:pPr eaLnBrk="1" hangingPunct="1">
              <a:defRPr/>
            </a:pPr>
            <a:r>
              <a:rPr lang="en-US" altLang="ja-JP" sz="1800" dirty="0" smtClean="0">
                <a:solidFill>
                  <a:srgbClr val="FF0066"/>
                </a:solidFill>
              </a:rPr>
              <a:t>      public </a:t>
            </a:r>
            <a:r>
              <a:rPr lang="en-US" altLang="ja-JP" sz="1800" dirty="0" err="1" smtClean="0">
                <a:solidFill>
                  <a:srgbClr val="FF0066"/>
                </a:solidFill>
              </a:rPr>
              <a:t>ClassPC</a:t>
            </a:r>
            <a:r>
              <a:rPr lang="en-US" altLang="ja-JP" sz="1800" dirty="0" smtClean="0">
                <a:solidFill>
                  <a:srgbClr val="FF0066"/>
                </a:solidFill>
              </a:rPr>
              <a:t>(){</a:t>
            </a:r>
          </a:p>
          <a:p>
            <a:pPr eaLnBrk="1" hangingPunct="1">
              <a:defRPr/>
            </a:pPr>
            <a:r>
              <a:rPr lang="en-US" altLang="ja-JP" sz="1800" dirty="0" smtClean="0">
                <a:solidFill>
                  <a:srgbClr val="FF0066"/>
                </a:solidFill>
              </a:rPr>
              <a:t>           num1 = 0;</a:t>
            </a:r>
          </a:p>
          <a:p>
            <a:pPr eaLnBrk="1" hangingPunct="1">
              <a:defRPr/>
            </a:pPr>
            <a:r>
              <a:rPr lang="en-US" altLang="ja-JP" sz="1800" dirty="0" smtClean="0">
                <a:solidFill>
                  <a:srgbClr val="FF0066"/>
                </a:solidFill>
              </a:rPr>
              <a:t>           num2 = 0;</a:t>
            </a:r>
          </a:p>
          <a:p>
            <a:pPr eaLnBrk="1" hangingPunct="1">
              <a:defRPr/>
            </a:pPr>
            <a:r>
              <a:rPr lang="en-US" altLang="ja-JP" sz="1800" dirty="0" smtClean="0">
                <a:solidFill>
                  <a:srgbClr val="FF0066"/>
                </a:solidFill>
              </a:rPr>
              <a:t>           result = 0;</a:t>
            </a:r>
          </a:p>
          <a:p>
            <a:pPr eaLnBrk="1" hangingPunct="1">
              <a:defRPr/>
            </a:pPr>
            <a:r>
              <a:rPr lang="en-US" altLang="ja-JP" sz="1800" dirty="0" smtClean="0">
                <a:solidFill>
                  <a:srgbClr val="FF0066"/>
                </a:solidFill>
              </a:rPr>
              <a:t>           </a:t>
            </a:r>
            <a:r>
              <a:rPr lang="en-US" altLang="ja-JP" sz="1800" dirty="0" err="1" smtClean="0">
                <a:solidFill>
                  <a:srgbClr val="FF0066"/>
                </a:solidFill>
              </a:rPr>
              <a:t>System.out.println</a:t>
            </a:r>
            <a:r>
              <a:rPr lang="en-US" altLang="ja-JP" sz="1800" dirty="0" smtClean="0">
                <a:solidFill>
                  <a:srgbClr val="FF0066"/>
                </a:solidFill>
              </a:rPr>
              <a:t>(“</a:t>
            </a:r>
            <a:r>
              <a:rPr lang="ja-JP" altLang="en-US" sz="1800" dirty="0" smtClean="0">
                <a:solidFill>
                  <a:srgbClr val="FF0066"/>
                </a:solidFill>
              </a:rPr>
              <a:t>パソコン起動・・・！”</a:t>
            </a:r>
            <a:r>
              <a:rPr lang="en-US" altLang="ja-JP" sz="1800" dirty="0" smtClean="0">
                <a:solidFill>
                  <a:srgbClr val="FF0066"/>
                </a:solidFill>
              </a:rPr>
              <a:t>);</a:t>
            </a:r>
          </a:p>
          <a:p>
            <a:pPr eaLnBrk="1" hangingPunct="1">
              <a:defRPr/>
            </a:pPr>
            <a:r>
              <a:rPr lang="en-US" altLang="ja-JP" sz="1800" dirty="0" smtClean="0">
                <a:solidFill>
                  <a:srgbClr val="FF0066"/>
                </a:solidFill>
              </a:rPr>
              <a:t>      }</a:t>
            </a:r>
          </a:p>
          <a:p>
            <a:pPr eaLnBrk="1" hangingPunct="1">
              <a:defRPr/>
            </a:pPr>
            <a:r>
              <a:rPr lang="en-US" altLang="ja-JP" sz="1800" dirty="0" smtClean="0"/>
              <a:t>      public void setNum1(</a:t>
            </a:r>
            <a:r>
              <a:rPr lang="en-US" altLang="ja-JP" sz="1800" dirty="0" err="1" smtClean="0"/>
              <a:t>int</a:t>
            </a:r>
            <a:r>
              <a:rPr lang="en-US" altLang="ja-JP" sz="1800" dirty="0" smtClean="0"/>
              <a:t> </a:t>
            </a:r>
            <a:r>
              <a:rPr lang="en-US" altLang="ja-JP" sz="1800" dirty="0" err="1" smtClean="0"/>
              <a:t>num</a:t>
            </a:r>
            <a:r>
              <a:rPr lang="en-US" altLang="ja-JP" sz="1800" dirty="0" smtClean="0"/>
              <a:t>){</a:t>
            </a:r>
          </a:p>
          <a:p>
            <a:pPr eaLnBrk="1" hangingPunct="1">
              <a:defRPr/>
            </a:pPr>
            <a:r>
              <a:rPr lang="en-US" altLang="ja-JP" sz="1800" dirty="0" smtClean="0"/>
              <a:t>           num1 = </a:t>
            </a:r>
            <a:r>
              <a:rPr lang="en-US" altLang="ja-JP" sz="1800" dirty="0" err="1" smtClean="0"/>
              <a:t>num</a:t>
            </a:r>
            <a:r>
              <a:rPr lang="en-US" altLang="ja-JP" sz="1800" dirty="0" smtClean="0"/>
              <a:t>;</a:t>
            </a:r>
          </a:p>
          <a:p>
            <a:pPr eaLnBrk="1" hangingPunct="1">
              <a:defRPr/>
            </a:pPr>
            <a:r>
              <a:rPr lang="en-US" altLang="ja-JP" sz="1800" dirty="0" smtClean="0"/>
              <a:t>      }</a:t>
            </a:r>
          </a:p>
          <a:p>
            <a:pPr eaLnBrk="1" hangingPunct="1">
              <a:defRPr/>
            </a:pPr>
            <a:r>
              <a:rPr lang="en-US" altLang="ja-JP" sz="1800" dirty="0" smtClean="0"/>
              <a:t>      public void setNum2(</a:t>
            </a:r>
            <a:r>
              <a:rPr lang="en-US" altLang="ja-JP" sz="1800" dirty="0" err="1" smtClean="0"/>
              <a:t>int</a:t>
            </a:r>
            <a:r>
              <a:rPr lang="en-US" altLang="ja-JP" sz="1800" dirty="0" smtClean="0"/>
              <a:t> </a:t>
            </a:r>
            <a:r>
              <a:rPr lang="en-US" altLang="ja-JP" sz="1800" dirty="0" err="1" smtClean="0"/>
              <a:t>num</a:t>
            </a:r>
            <a:r>
              <a:rPr lang="en-US" altLang="ja-JP" sz="1800" dirty="0" smtClean="0"/>
              <a:t>){</a:t>
            </a:r>
          </a:p>
          <a:p>
            <a:pPr eaLnBrk="1" hangingPunct="1">
              <a:defRPr/>
            </a:pPr>
            <a:r>
              <a:rPr lang="en-US" altLang="ja-JP" sz="1800" dirty="0" smtClean="0"/>
              <a:t>           num2 = </a:t>
            </a:r>
            <a:r>
              <a:rPr lang="en-US" altLang="ja-JP" sz="1800" dirty="0" err="1" smtClean="0"/>
              <a:t>num</a:t>
            </a:r>
            <a:r>
              <a:rPr lang="en-US" altLang="ja-JP" sz="1800" dirty="0" smtClean="0"/>
              <a:t>;</a:t>
            </a:r>
          </a:p>
          <a:p>
            <a:pPr eaLnBrk="1" hangingPunct="1">
              <a:defRPr/>
            </a:pPr>
            <a:r>
              <a:rPr lang="en-US" altLang="ja-JP" sz="1800" dirty="0" smtClean="0"/>
              <a:t>     }</a:t>
            </a:r>
          </a:p>
          <a:p>
            <a:pPr eaLnBrk="1" hangingPunct="1">
              <a:defRPr/>
            </a:pPr>
            <a:r>
              <a:rPr lang="ja-JP" altLang="en-US" sz="1800" dirty="0" smtClean="0"/>
              <a:t>　　・・・・・・</a:t>
            </a:r>
          </a:p>
          <a:p>
            <a:pPr eaLnBrk="1" hangingPunct="1">
              <a:defRPr/>
            </a:pPr>
            <a:r>
              <a:rPr lang="en-US" altLang="ja-JP" sz="1800" dirty="0" smtClean="0"/>
              <a:t>}</a:t>
            </a:r>
          </a:p>
        </p:txBody>
      </p:sp>
      <p:sp>
        <p:nvSpPr>
          <p:cNvPr id="9" name="右矢印 8"/>
          <p:cNvSpPr/>
          <p:nvPr/>
        </p:nvSpPr>
        <p:spPr>
          <a:xfrm flipH="1">
            <a:off x="3563887" y="2996952"/>
            <a:ext cx="2376264"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Text Box 12"/>
          <p:cNvSpPr txBox="1">
            <a:spLocks noChangeArrowheads="1"/>
          </p:cNvSpPr>
          <p:nvPr/>
        </p:nvSpPr>
        <p:spPr bwMode="auto">
          <a:xfrm>
            <a:off x="5868144" y="3614038"/>
            <a:ext cx="3054041"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smtClean="0"/>
              <a:t>クラス名をそのまま書きます。</a:t>
            </a:r>
            <a:endParaRPr lang="ja-JP" altLang="en-US" sz="1800" dirty="0"/>
          </a:p>
        </p:txBody>
      </p:sp>
      <p:sp>
        <p:nvSpPr>
          <p:cNvPr id="11" name="Text Box 7"/>
          <p:cNvSpPr txBox="1">
            <a:spLocks noChangeArrowheads="1"/>
          </p:cNvSpPr>
          <p:nvPr/>
        </p:nvSpPr>
        <p:spPr bwMode="auto">
          <a:xfrm>
            <a:off x="5508104" y="2907482"/>
            <a:ext cx="2771913"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b="1" dirty="0" smtClean="0">
                <a:effectLst>
                  <a:outerShdw blurRad="38100" dist="38100" dir="2700000" algn="tl">
                    <a:srgbClr val="000000">
                      <a:alpha val="43137"/>
                    </a:srgbClr>
                  </a:outerShdw>
                </a:effectLst>
              </a:rPr>
              <a:t>パソコンを初期化する機能</a:t>
            </a:r>
            <a:endParaRPr lang="ja-JP" altLang="en-US" sz="1800" b="1" dirty="0">
              <a:effectLst>
                <a:outerShdw blurRad="38100" dist="38100" dir="2700000" algn="tl">
                  <a:srgbClr val="000000">
                    <a:alpha val="43137"/>
                  </a:srgbClr>
                </a:outerShdw>
              </a:effectLst>
            </a:endParaRPr>
          </a:p>
        </p:txBody>
      </p:sp>
      <p:sp>
        <p:nvSpPr>
          <p:cNvPr id="13" name="スマイル 12"/>
          <p:cNvSpPr/>
          <p:nvPr/>
        </p:nvSpPr>
        <p:spPr>
          <a:xfrm>
            <a:off x="939664" y="3366459"/>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 name="スマイル 13"/>
          <p:cNvSpPr/>
          <p:nvPr/>
        </p:nvSpPr>
        <p:spPr>
          <a:xfrm>
            <a:off x="939664" y="4581128"/>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5" name="スマイル 14"/>
          <p:cNvSpPr/>
          <p:nvPr/>
        </p:nvSpPr>
        <p:spPr>
          <a:xfrm>
            <a:off x="966558" y="5302835"/>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6" name="スマイル 15"/>
          <p:cNvSpPr/>
          <p:nvPr/>
        </p:nvSpPr>
        <p:spPr>
          <a:xfrm>
            <a:off x="2686581" y="2182870"/>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7" name="スマイル 16"/>
          <p:cNvSpPr/>
          <p:nvPr/>
        </p:nvSpPr>
        <p:spPr>
          <a:xfrm>
            <a:off x="3376863" y="2106669"/>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8" name="スマイル 17"/>
          <p:cNvSpPr/>
          <p:nvPr/>
        </p:nvSpPr>
        <p:spPr>
          <a:xfrm>
            <a:off x="4080592" y="2164940"/>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 name="テキスト ボックス 1"/>
          <p:cNvSpPr txBox="1"/>
          <p:nvPr/>
        </p:nvSpPr>
        <p:spPr>
          <a:xfrm>
            <a:off x="5940151" y="4564171"/>
            <a:ext cx="2983509" cy="1477328"/>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t>例えるなら、</a:t>
            </a:r>
            <a:endParaRPr kumimoji="1" lang="en-US" altLang="ja-JP" dirty="0" smtClean="0"/>
          </a:p>
          <a:p>
            <a:r>
              <a:rPr kumimoji="1" lang="ja-JP" altLang="en-US" dirty="0" smtClean="0"/>
              <a:t>設計図から実体のパソコンを</a:t>
            </a:r>
            <a:endParaRPr kumimoji="1" lang="en-US" altLang="ja-JP" dirty="0" smtClean="0"/>
          </a:p>
          <a:p>
            <a:r>
              <a:rPr kumimoji="1" lang="ja-JP" altLang="en-US" dirty="0" smtClean="0"/>
              <a:t>生産するとき</a:t>
            </a:r>
            <a:r>
              <a:rPr lang="ja-JP" altLang="en-US" dirty="0" smtClean="0"/>
              <a:t>に、</a:t>
            </a:r>
            <a:endParaRPr lang="en-US" altLang="ja-JP" dirty="0" smtClean="0"/>
          </a:p>
          <a:p>
            <a:r>
              <a:rPr lang="ja-JP" altLang="en-US" dirty="0" smtClean="0">
                <a:solidFill>
                  <a:srgbClr val="FF0000"/>
                </a:solidFill>
              </a:rPr>
              <a:t>最初に</a:t>
            </a:r>
            <a:r>
              <a:rPr kumimoji="1" lang="ja-JP" altLang="en-US" dirty="0" smtClean="0">
                <a:solidFill>
                  <a:srgbClr val="FF0000"/>
                </a:solidFill>
              </a:rPr>
              <a:t>初期値の設定を</a:t>
            </a:r>
            <a:r>
              <a:rPr lang="ja-JP" altLang="en-US" dirty="0" smtClean="0">
                <a:solidFill>
                  <a:srgbClr val="FF0000"/>
                </a:solidFill>
              </a:rPr>
              <a:t>行う</a:t>
            </a:r>
            <a:endParaRPr lang="en-US" altLang="ja-JP" dirty="0" smtClean="0">
              <a:solidFill>
                <a:srgbClr val="FF0000"/>
              </a:solidFill>
            </a:endParaRPr>
          </a:p>
          <a:p>
            <a:r>
              <a:rPr lang="ja-JP" altLang="en-US" dirty="0" smtClean="0"/>
              <a:t>ための機能です。</a:t>
            </a:r>
            <a:endParaRPr kumimoji="1" lang="en-US" altLang="ja-JP" dirty="0" smtClean="0"/>
          </a:p>
        </p:txBody>
      </p:sp>
    </p:spTree>
    <p:extLst>
      <p:ext uri="{BB962C8B-B14F-4D97-AF65-F5344CB8AC3E}">
        <p14:creationId xmlns:p14="http://schemas.microsoft.com/office/powerpoint/2010/main" val="3765729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435280" cy="2019679"/>
          </a:xfrm>
        </p:spPr>
        <p:txBody>
          <a:bodyPr>
            <a:noAutofit/>
          </a:bodyPr>
          <a:lstStyle/>
          <a:p>
            <a:r>
              <a:rPr lang="ja-JP" altLang="en-US" sz="2000" dirty="0">
                <a:solidFill>
                  <a:srgbClr val="FF0066"/>
                </a:solidFill>
              </a:rPr>
              <a:t>クラスを初期化する機能</a:t>
            </a:r>
            <a:r>
              <a:rPr lang="ja-JP" altLang="en-US" sz="2000" dirty="0"/>
              <a:t>をもったメソッドを</a:t>
            </a:r>
            <a:r>
              <a:rPr lang="ja-JP" altLang="en-US" sz="2000" dirty="0" smtClean="0"/>
              <a:t>、　　「</a:t>
            </a:r>
            <a:r>
              <a:rPr lang="ja-JP" altLang="en-US" sz="2000" dirty="0">
                <a:solidFill>
                  <a:srgbClr val="FF0066"/>
                </a:solidFill>
              </a:rPr>
              <a:t>コンストラクタ</a:t>
            </a:r>
            <a:r>
              <a:rPr lang="ja-JP" altLang="en-US" sz="2000" dirty="0"/>
              <a:t>」といいます</a:t>
            </a:r>
            <a:r>
              <a:rPr lang="ja-JP" altLang="en-US" sz="2000" dirty="0" smtClean="0"/>
              <a:t>。</a:t>
            </a:r>
            <a:endParaRPr lang="en-US" altLang="ja-JP" sz="2000" dirty="0" smtClean="0"/>
          </a:p>
          <a:p>
            <a:r>
              <a:rPr lang="ja-JP" altLang="en-US" sz="2000" dirty="0" smtClean="0"/>
              <a:t>コンストラクタには、クラスから</a:t>
            </a:r>
            <a:r>
              <a:rPr lang="ja-JP" altLang="en-US" sz="2000" u="sng" dirty="0" smtClean="0"/>
              <a:t>実体</a:t>
            </a:r>
            <a:r>
              <a:rPr lang="ja-JP" altLang="en-US" sz="2000" dirty="0" smtClean="0"/>
              <a:t>を作る際に最初に行う処理をかけます。</a:t>
            </a:r>
            <a:endParaRPr lang="en-US" altLang="ja-JP" sz="2000" dirty="0" smtClean="0"/>
          </a:p>
          <a:p>
            <a:r>
              <a:rPr lang="ja-JP" altLang="en-US" sz="2000" dirty="0" smtClean="0"/>
              <a:t>変数の初期化と意味合いが同じです。</a:t>
            </a:r>
            <a:endParaRPr lang="en-US" altLang="ja-JP" sz="2000" dirty="0" smtClean="0"/>
          </a:p>
          <a:p>
            <a:endParaRPr kumimoji="1" lang="ja-JP" altLang="en-US" sz="2000" dirty="0"/>
          </a:p>
        </p:txBody>
      </p:sp>
      <p:sp>
        <p:nvSpPr>
          <p:cNvPr id="23554" name="Rectangle 2"/>
          <p:cNvSpPr>
            <a:spLocks noGrp="1" noChangeArrowheads="1"/>
          </p:cNvSpPr>
          <p:nvPr>
            <p:ph type="title"/>
          </p:nvPr>
        </p:nvSpPr>
        <p:spPr/>
        <p:txBody>
          <a:bodyPr/>
          <a:lstStyle/>
          <a:p>
            <a:pPr eaLnBrk="1" hangingPunct="1"/>
            <a:r>
              <a:rPr lang="ja-JP" altLang="en-US" smtClean="0"/>
              <a:t>コンストラクタ</a:t>
            </a:r>
          </a:p>
        </p:txBody>
      </p:sp>
      <p:sp>
        <p:nvSpPr>
          <p:cNvPr id="23559" name="Text Box 6"/>
          <p:cNvSpPr txBox="1">
            <a:spLocks noChangeArrowheads="1"/>
          </p:cNvSpPr>
          <p:nvPr/>
        </p:nvSpPr>
        <p:spPr bwMode="auto">
          <a:xfrm>
            <a:off x="618657" y="2997071"/>
            <a:ext cx="4910138" cy="28479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1800" dirty="0" smtClean="0"/>
              <a:t>public class </a:t>
            </a:r>
            <a:r>
              <a:rPr lang="en-US" altLang="ja-JP" sz="1800" dirty="0" err="1" smtClean="0"/>
              <a:t>ClassPC</a:t>
            </a:r>
            <a:r>
              <a:rPr lang="en-US" altLang="ja-JP" sz="1800" dirty="0" smtClean="0"/>
              <a:t> {</a:t>
            </a:r>
          </a:p>
          <a:p>
            <a:pPr eaLnBrk="1" hangingPunct="1">
              <a:defRPr/>
            </a:pPr>
            <a:r>
              <a:rPr lang="en-US" altLang="ja-JP" sz="1800" dirty="0" smtClean="0"/>
              <a:t>      private </a:t>
            </a:r>
            <a:r>
              <a:rPr lang="en-US" altLang="ja-JP" sz="1800" dirty="0" err="1" smtClean="0"/>
              <a:t>int</a:t>
            </a:r>
            <a:r>
              <a:rPr lang="en-US" altLang="ja-JP" sz="1800" dirty="0" smtClean="0"/>
              <a:t> num1, num2, result;</a:t>
            </a:r>
          </a:p>
          <a:p>
            <a:pPr eaLnBrk="1" hangingPunct="1">
              <a:defRPr/>
            </a:pPr>
            <a:r>
              <a:rPr lang="en-US" altLang="ja-JP" sz="1800" dirty="0" smtClean="0">
                <a:solidFill>
                  <a:srgbClr val="FF0066"/>
                </a:solidFill>
              </a:rPr>
              <a:t>      public </a:t>
            </a:r>
            <a:r>
              <a:rPr lang="en-US" altLang="ja-JP" sz="1800" dirty="0" err="1" smtClean="0">
                <a:solidFill>
                  <a:srgbClr val="FF0066"/>
                </a:solidFill>
              </a:rPr>
              <a:t>ClassPC</a:t>
            </a:r>
            <a:r>
              <a:rPr lang="en-US" altLang="ja-JP" sz="1800" dirty="0" smtClean="0">
                <a:solidFill>
                  <a:srgbClr val="FF0066"/>
                </a:solidFill>
              </a:rPr>
              <a:t>(){</a:t>
            </a:r>
          </a:p>
          <a:p>
            <a:pPr eaLnBrk="1" hangingPunct="1">
              <a:defRPr/>
            </a:pPr>
            <a:r>
              <a:rPr lang="en-US" altLang="ja-JP" sz="1800" dirty="0" smtClean="0">
                <a:solidFill>
                  <a:srgbClr val="FF0066"/>
                </a:solidFill>
              </a:rPr>
              <a:t>           num1 = 0;</a:t>
            </a:r>
          </a:p>
          <a:p>
            <a:pPr eaLnBrk="1" hangingPunct="1">
              <a:defRPr/>
            </a:pPr>
            <a:r>
              <a:rPr lang="en-US" altLang="ja-JP" sz="1800" dirty="0" smtClean="0">
                <a:solidFill>
                  <a:srgbClr val="FF0066"/>
                </a:solidFill>
              </a:rPr>
              <a:t>           num2 = 0;</a:t>
            </a:r>
          </a:p>
          <a:p>
            <a:pPr eaLnBrk="1" hangingPunct="1">
              <a:defRPr/>
            </a:pPr>
            <a:r>
              <a:rPr lang="en-US" altLang="ja-JP" sz="1800" dirty="0" smtClean="0">
                <a:solidFill>
                  <a:srgbClr val="FF0066"/>
                </a:solidFill>
              </a:rPr>
              <a:t>           result = 0;</a:t>
            </a:r>
          </a:p>
          <a:p>
            <a:pPr eaLnBrk="1" hangingPunct="1">
              <a:defRPr/>
            </a:pPr>
            <a:r>
              <a:rPr lang="en-US" altLang="ja-JP" sz="1800" dirty="0" smtClean="0">
                <a:solidFill>
                  <a:srgbClr val="FF0066"/>
                </a:solidFill>
              </a:rPr>
              <a:t>           </a:t>
            </a:r>
            <a:r>
              <a:rPr lang="en-US" altLang="ja-JP" sz="1800" dirty="0" err="1" smtClean="0">
                <a:solidFill>
                  <a:srgbClr val="FF0066"/>
                </a:solidFill>
              </a:rPr>
              <a:t>System.out.println</a:t>
            </a:r>
            <a:r>
              <a:rPr lang="en-US" altLang="ja-JP" sz="1800" dirty="0" smtClean="0">
                <a:solidFill>
                  <a:srgbClr val="FF0066"/>
                </a:solidFill>
              </a:rPr>
              <a:t>(“</a:t>
            </a:r>
            <a:r>
              <a:rPr lang="ja-JP" altLang="en-US" sz="1800" dirty="0" smtClean="0">
                <a:solidFill>
                  <a:srgbClr val="FF0066"/>
                </a:solidFill>
              </a:rPr>
              <a:t>パソコン起動・・・！”</a:t>
            </a:r>
            <a:r>
              <a:rPr lang="en-US" altLang="ja-JP" sz="1800" dirty="0" smtClean="0">
                <a:solidFill>
                  <a:srgbClr val="FF0066"/>
                </a:solidFill>
              </a:rPr>
              <a:t>);</a:t>
            </a:r>
          </a:p>
          <a:p>
            <a:pPr eaLnBrk="1" hangingPunct="1">
              <a:defRPr/>
            </a:pPr>
            <a:r>
              <a:rPr lang="en-US" altLang="ja-JP" sz="1800" dirty="0" smtClean="0">
                <a:solidFill>
                  <a:srgbClr val="FF0066"/>
                </a:solidFill>
              </a:rPr>
              <a:t>      }</a:t>
            </a:r>
          </a:p>
          <a:p>
            <a:pPr eaLnBrk="1" hangingPunct="1">
              <a:defRPr/>
            </a:pPr>
            <a:r>
              <a:rPr lang="ja-JP" altLang="en-US" sz="1800" dirty="0" smtClean="0"/>
              <a:t>　　・・・・・・</a:t>
            </a:r>
          </a:p>
          <a:p>
            <a:pPr eaLnBrk="1" hangingPunct="1">
              <a:defRPr/>
            </a:pPr>
            <a:r>
              <a:rPr lang="en-US" altLang="ja-JP" sz="1800" dirty="0" smtClean="0"/>
              <a:t>}</a:t>
            </a:r>
          </a:p>
        </p:txBody>
      </p:sp>
      <p:cxnSp>
        <p:nvCxnSpPr>
          <p:cNvPr id="4" name="直線矢印コネクタ 3"/>
          <p:cNvCxnSpPr/>
          <p:nvPr/>
        </p:nvCxnSpPr>
        <p:spPr>
          <a:xfrm flipH="1" flipV="1">
            <a:off x="4644008" y="2204864"/>
            <a:ext cx="1769574" cy="8327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6413582" y="2852936"/>
            <a:ext cx="1316386"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dirty="0" smtClean="0">
                <a:solidFill>
                  <a:srgbClr val="FF0000"/>
                </a:solidFill>
              </a:rPr>
              <a:t>オブジェクト</a:t>
            </a:r>
            <a:endParaRPr kumimoji="1" lang="ja-JP" altLang="en-US" dirty="0">
              <a:solidFill>
                <a:srgbClr val="FF0000"/>
              </a:solidFill>
            </a:endParaRPr>
          </a:p>
        </p:txBody>
      </p:sp>
      <p:sp>
        <p:nvSpPr>
          <p:cNvPr id="7" name="スマイル 6"/>
          <p:cNvSpPr/>
          <p:nvPr/>
        </p:nvSpPr>
        <p:spPr>
          <a:xfrm>
            <a:off x="5528795" y="1555065"/>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8" name="スマイル 7"/>
          <p:cNvSpPr/>
          <p:nvPr/>
        </p:nvSpPr>
        <p:spPr>
          <a:xfrm>
            <a:off x="803105" y="4120372"/>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正方形/長方形 5"/>
          <p:cNvSpPr/>
          <p:nvPr/>
        </p:nvSpPr>
        <p:spPr>
          <a:xfrm>
            <a:off x="5183277" y="5241974"/>
            <a:ext cx="378121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ja-JP" altLang="en-US" dirty="0" smtClean="0"/>
              <a:t>コンストラクタ</a:t>
            </a:r>
            <a:r>
              <a:rPr lang="ja-JP" altLang="en-US" dirty="0"/>
              <a:t>は</a:t>
            </a:r>
            <a:r>
              <a:rPr lang="ja-JP" altLang="en-US" dirty="0" smtClean="0"/>
              <a:t>、クラスの記述に必須ではありません。</a:t>
            </a:r>
            <a:endParaRPr lang="en-US" altLang="ja-JP" dirty="0" smtClean="0"/>
          </a:p>
          <a:p>
            <a:r>
              <a:rPr lang="ja-JP" altLang="en-US" dirty="0" smtClean="0"/>
              <a:t>（不要なら記述</a:t>
            </a:r>
            <a:r>
              <a:rPr lang="ja-JP" altLang="en-US" dirty="0"/>
              <a:t>しなくても</a:t>
            </a:r>
            <a:r>
              <a:rPr lang="ja-JP" altLang="en-US" dirty="0" smtClean="0"/>
              <a:t>構いません）</a:t>
            </a:r>
            <a:endParaRPr lang="ja-JP" altLang="en-US" dirty="0"/>
          </a:p>
        </p:txBody>
      </p:sp>
    </p:spTree>
    <p:extLst>
      <p:ext uri="{BB962C8B-B14F-4D97-AF65-F5344CB8AC3E}">
        <p14:creationId xmlns:p14="http://schemas.microsoft.com/office/powerpoint/2010/main" val="90316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5915000" cy="579520"/>
          </a:xfrm>
        </p:spPr>
        <p:txBody>
          <a:bodyPr>
            <a:noAutofit/>
          </a:bodyPr>
          <a:lstStyle/>
          <a:p>
            <a:r>
              <a:rPr lang="ja-JP" altLang="en-US" sz="2300" dirty="0" smtClean="0"/>
              <a:t>「</a:t>
            </a:r>
            <a:r>
              <a:rPr lang="en-US" altLang="ja-JP" sz="2300" dirty="0" err="1" smtClean="0"/>
              <a:t>ClassPC</a:t>
            </a:r>
            <a:r>
              <a:rPr lang="ja-JP" altLang="en-US" sz="2300" dirty="0" smtClean="0"/>
              <a:t>」クラス、つまり、パソコンクラスの</a:t>
            </a:r>
            <a:r>
              <a:rPr lang="ja-JP" altLang="en-US" sz="2300" dirty="0"/>
              <a:t>設計図に書いてある</a:t>
            </a:r>
            <a:r>
              <a:rPr lang="ja-JP" altLang="en-US" sz="2300" dirty="0" smtClean="0"/>
              <a:t>ことは次の通りです。</a:t>
            </a:r>
            <a:endParaRPr lang="ja-JP" altLang="en-US" sz="2300" dirty="0"/>
          </a:p>
          <a:p>
            <a:endParaRPr kumimoji="1" lang="ja-JP" altLang="en-US" sz="2300" dirty="0"/>
          </a:p>
        </p:txBody>
      </p:sp>
      <p:sp>
        <p:nvSpPr>
          <p:cNvPr id="24578" name="Rectangle 2"/>
          <p:cNvSpPr>
            <a:spLocks noGrp="1" noChangeArrowheads="1"/>
          </p:cNvSpPr>
          <p:nvPr>
            <p:ph type="title"/>
          </p:nvPr>
        </p:nvSpPr>
        <p:spPr/>
        <p:txBody>
          <a:bodyPr/>
          <a:lstStyle/>
          <a:p>
            <a:pPr eaLnBrk="1" hangingPunct="1"/>
            <a:r>
              <a:rPr lang="en-US" altLang="ja-JP" dirty="0" err="1" smtClean="0"/>
              <a:t>ClassPC</a:t>
            </a:r>
            <a:r>
              <a:rPr lang="ja-JP" altLang="en-US" dirty="0" smtClean="0"/>
              <a:t>クラスの完成</a:t>
            </a:r>
          </a:p>
        </p:txBody>
      </p:sp>
      <p:sp>
        <p:nvSpPr>
          <p:cNvPr id="16388" name="Text Box 6"/>
          <p:cNvSpPr txBox="1">
            <a:spLocks noChangeArrowheads="1"/>
          </p:cNvSpPr>
          <p:nvPr/>
        </p:nvSpPr>
        <p:spPr bwMode="auto">
          <a:xfrm>
            <a:off x="877399" y="2276872"/>
            <a:ext cx="6995826" cy="427809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ja-JP" altLang="en-US" sz="2400" dirty="0" smtClean="0"/>
              <a:t>　</a:t>
            </a:r>
            <a:r>
              <a:rPr lang="ja-JP" altLang="en-US" sz="2000" dirty="0" smtClean="0"/>
              <a:t>パソコンには</a:t>
            </a:r>
            <a:r>
              <a:rPr lang="ja-JP" altLang="en-US" dirty="0" smtClean="0"/>
              <a:t>３つのメモリー</a:t>
            </a:r>
            <a:r>
              <a:rPr lang="ja-JP" altLang="en-US" sz="2000" dirty="0" smtClean="0"/>
              <a:t>がある。</a:t>
            </a:r>
          </a:p>
          <a:p>
            <a:pPr eaLnBrk="1" hangingPunct="1">
              <a:defRPr/>
            </a:pPr>
            <a:r>
              <a:rPr lang="ja-JP" altLang="en-US" sz="2000" dirty="0" smtClean="0"/>
              <a:t>　　</a:t>
            </a:r>
            <a:r>
              <a:rPr lang="en-US" altLang="ja-JP" sz="2000" dirty="0" smtClean="0">
                <a:solidFill>
                  <a:srgbClr val="0066FF"/>
                </a:solidFill>
              </a:rPr>
              <a:t>num1</a:t>
            </a:r>
            <a:r>
              <a:rPr lang="ja-JP" altLang="en-US" sz="2000" dirty="0" err="1" smtClean="0">
                <a:solidFill>
                  <a:srgbClr val="0066FF"/>
                </a:solidFill>
              </a:rPr>
              <a:t>、</a:t>
            </a:r>
            <a:r>
              <a:rPr lang="en-US" altLang="ja-JP" sz="2000" dirty="0" smtClean="0">
                <a:solidFill>
                  <a:srgbClr val="0066FF"/>
                </a:solidFill>
              </a:rPr>
              <a:t>num2</a:t>
            </a:r>
            <a:r>
              <a:rPr lang="ja-JP" altLang="en-US" sz="2000" dirty="0" err="1" smtClean="0">
                <a:solidFill>
                  <a:srgbClr val="0066FF"/>
                </a:solidFill>
              </a:rPr>
              <a:t>、</a:t>
            </a:r>
            <a:r>
              <a:rPr lang="ja-JP" altLang="en-US" sz="2000" dirty="0" smtClean="0"/>
              <a:t>結果を入れる</a:t>
            </a:r>
            <a:r>
              <a:rPr lang="en-US" altLang="ja-JP" sz="2000" dirty="0" smtClean="0">
                <a:solidFill>
                  <a:srgbClr val="0066FF"/>
                </a:solidFill>
              </a:rPr>
              <a:t>result</a:t>
            </a:r>
          </a:p>
          <a:p>
            <a:pPr eaLnBrk="1" hangingPunct="1">
              <a:defRPr/>
            </a:pPr>
            <a:endParaRPr lang="en-US" altLang="ja-JP" sz="800" dirty="0" smtClean="0"/>
          </a:p>
          <a:p>
            <a:pPr eaLnBrk="1" hangingPunct="1">
              <a:defRPr/>
            </a:pPr>
            <a:r>
              <a:rPr lang="ja-JP" altLang="en-US" sz="2400" dirty="0" smtClean="0"/>
              <a:t>　</a:t>
            </a:r>
            <a:r>
              <a:rPr lang="ja-JP" altLang="en-US" sz="2000" dirty="0" smtClean="0"/>
              <a:t>パソコンには</a:t>
            </a:r>
            <a:r>
              <a:rPr lang="ja-JP" altLang="en-US" dirty="0" smtClean="0"/>
              <a:t>計算機能と入力・出力機能</a:t>
            </a:r>
            <a:r>
              <a:rPr lang="ja-JP" altLang="en-US" sz="2000" dirty="0" smtClean="0"/>
              <a:t>がある。</a:t>
            </a:r>
          </a:p>
          <a:p>
            <a:pPr eaLnBrk="1" hangingPunct="1">
              <a:defRPr/>
            </a:pPr>
            <a:r>
              <a:rPr lang="ja-JP" altLang="en-US" sz="2000" dirty="0" smtClean="0"/>
              <a:t>　　・</a:t>
            </a:r>
            <a:r>
              <a:rPr lang="en-US" altLang="ja-JP" sz="2000" dirty="0" smtClean="0"/>
              <a:t>num1</a:t>
            </a:r>
            <a:r>
              <a:rPr lang="ja-JP" altLang="en-US" sz="2000" dirty="0" smtClean="0"/>
              <a:t>に整数を入力する </a:t>
            </a:r>
            <a:r>
              <a:rPr lang="en-US" altLang="ja-JP" sz="2000" dirty="0" smtClean="0">
                <a:solidFill>
                  <a:srgbClr val="0066FF"/>
                </a:solidFill>
              </a:rPr>
              <a:t>setNum1()</a:t>
            </a:r>
          </a:p>
          <a:p>
            <a:pPr eaLnBrk="1" hangingPunct="1">
              <a:defRPr/>
            </a:pPr>
            <a:r>
              <a:rPr lang="ja-JP" altLang="en-US" sz="2000" dirty="0" smtClean="0"/>
              <a:t>　　・</a:t>
            </a:r>
            <a:r>
              <a:rPr lang="en-US" altLang="ja-JP" sz="2000" dirty="0" smtClean="0"/>
              <a:t>num2</a:t>
            </a:r>
            <a:r>
              <a:rPr lang="ja-JP" altLang="en-US" sz="2000" dirty="0" smtClean="0"/>
              <a:t>に整数を入力する </a:t>
            </a:r>
            <a:r>
              <a:rPr lang="en-US" altLang="ja-JP" sz="2000" dirty="0" smtClean="0">
                <a:solidFill>
                  <a:srgbClr val="0066FF"/>
                </a:solidFill>
              </a:rPr>
              <a:t>setNum2()</a:t>
            </a:r>
          </a:p>
          <a:p>
            <a:pPr eaLnBrk="1" hangingPunct="1">
              <a:defRPr/>
            </a:pPr>
            <a:r>
              <a:rPr lang="ja-JP" altLang="en-US" sz="2000" dirty="0" smtClean="0"/>
              <a:t>　　・</a:t>
            </a:r>
            <a:r>
              <a:rPr lang="en-US" altLang="ja-JP" sz="2000" dirty="0" smtClean="0"/>
              <a:t>num1</a:t>
            </a:r>
            <a:r>
              <a:rPr lang="ja-JP" altLang="en-US" sz="2000" dirty="0" smtClean="0"/>
              <a:t>と</a:t>
            </a:r>
            <a:r>
              <a:rPr lang="en-US" altLang="ja-JP" sz="2000" dirty="0" smtClean="0"/>
              <a:t>num2</a:t>
            </a:r>
            <a:r>
              <a:rPr lang="ja-JP" altLang="en-US" sz="2000" dirty="0" smtClean="0"/>
              <a:t>を足す計算をする　</a:t>
            </a:r>
            <a:r>
              <a:rPr lang="en-US" altLang="ja-JP" sz="2000" dirty="0" err="1" smtClean="0">
                <a:solidFill>
                  <a:srgbClr val="0066FF"/>
                </a:solidFill>
              </a:rPr>
              <a:t>Wa</a:t>
            </a:r>
            <a:r>
              <a:rPr lang="en-US" altLang="ja-JP" sz="2000" dirty="0" smtClean="0">
                <a:solidFill>
                  <a:srgbClr val="0066FF"/>
                </a:solidFill>
              </a:rPr>
              <a:t>()</a:t>
            </a:r>
          </a:p>
          <a:p>
            <a:pPr eaLnBrk="1" hangingPunct="1">
              <a:defRPr/>
            </a:pPr>
            <a:r>
              <a:rPr lang="ja-JP" altLang="en-US" sz="2000" dirty="0" smtClean="0"/>
              <a:t>　　・</a:t>
            </a:r>
            <a:r>
              <a:rPr lang="en-US" altLang="ja-JP" sz="2000" dirty="0" smtClean="0"/>
              <a:t>num1</a:t>
            </a:r>
            <a:r>
              <a:rPr lang="ja-JP" altLang="en-US" sz="2000" dirty="0" smtClean="0"/>
              <a:t>から</a:t>
            </a:r>
            <a:r>
              <a:rPr lang="en-US" altLang="ja-JP" sz="2000" dirty="0" smtClean="0"/>
              <a:t>num2</a:t>
            </a:r>
            <a:r>
              <a:rPr lang="ja-JP" altLang="en-US" sz="2000" dirty="0" smtClean="0"/>
              <a:t>を引く計算をする　</a:t>
            </a:r>
            <a:r>
              <a:rPr lang="en-US" altLang="ja-JP" sz="2000" dirty="0" smtClean="0">
                <a:solidFill>
                  <a:srgbClr val="0066FF"/>
                </a:solidFill>
              </a:rPr>
              <a:t>Sa()</a:t>
            </a:r>
          </a:p>
          <a:p>
            <a:pPr eaLnBrk="1" hangingPunct="1">
              <a:defRPr/>
            </a:pPr>
            <a:r>
              <a:rPr lang="ja-JP" altLang="en-US" sz="2000" dirty="0" smtClean="0"/>
              <a:t>　　・結果を出力する </a:t>
            </a:r>
            <a:r>
              <a:rPr lang="en-US" altLang="ja-JP" sz="2000" dirty="0" err="1" smtClean="0">
                <a:solidFill>
                  <a:srgbClr val="0066FF"/>
                </a:solidFill>
              </a:rPr>
              <a:t>getResult</a:t>
            </a:r>
            <a:r>
              <a:rPr lang="en-US" altLang="ja-JP" sz="2000" dirty="0" smtClean="0">
                <a:solidFill>
                  <a:srgbClr val="0066FF"/>
                </a:solidFill>
              </a:rPr>
              <a:t>()</a:t>
            </a:r>
          </a:p>
          <a:p>
            <a:pPr eaLnBrk="1" hangingPunct="1">
              <a:defRPr/>
            </a:pPr>
            <a:endParaRPr lang="en-US" altLang="ja-JP" sz="800" dirty="0" smtClean="0"/>
          </a:p>
          <a:p>
            <a:pPr eaLnBrk="1" hangingPunct="1">
              <a:defRPr/>
            </a:pPr>
            <a:r>
              <a:rPr lang="ja-JP" altLang="en-US" sz="2400" dirty="0" smtClean="0"/>
              <a:t>　</a:t>
            </a:r>
            <a:r>
              <a:rPr lang="ja-JP" altLang="en-US" sz="2000" dirty="0" smtClean="0"/>
              <a:t>パソコンを</a:t>
            </a:r>
            <a:r>
              <a:rPr lang="ja-JP" altLang="en-US" dirty="0" smtClean="0"/>
              <a:t>生産するときの手続き</a:t>
            </a:r>
            <a:r>
              <a:rPr lang="ja-JP" altLang="en-US" sz="2000" dirty="0" smtClean="0"/>
              <a:t>が設定</a:t>
            </a:r>
            <a:r>
              <a:rPr lang="ja-JP" altLang="en-US" sz="2000" dirty="0"/>
              <a:t>されている</a:t>
            </a:r>
            <a:r>
              <a:rPr lang="ja-JP" altLang="en-US" sz="2000" dirty="0" smtClean="0"/>
              <a:t>。</a:t>
            </a:r>
            <a:endParaRPr lang="en-US" altLang="ja-JP" sz="2000" dirty="0" smtClean="0"/>
          </a:p>
          <a:p>
            <a:pPr eaLnBrk="1" hangingPunct="1">
              <a:defRPr/>
            </a:pPr>
            <a:r>
              <a:rPr lang="ja-JP" altLang="en-US" sz="2400" dirty="0"/>
              <a:t>　</a:t>
            </a:r>
            <a:r>
              <a:rPr lang="ja-JP" altLang="en-US" sz="2400" dirty="0" smtClean="0"/>
              <a:t>　 </a:t>
            </a:r>
            <a:r>
              <a:rPr lang="en-US" altLang="ja-JP" sz="2400" dirty="0" err="1" smtClean="0">
                <a:solidFill>
                  <a:srgbClr val="0066FF"/>
                </a:solidFill>
              </a:rPr>
              <a:t>ClassPC</a:t>
            </a:r>
            <a:r>
              <a:rPr lang="en-US" altLang="ja-JP" sz="2400" dirty="0" smtClean="0">
                <a:solidFill>
                  <a:srgbClr val="0066FF"/>
                </a:solidFill>
              </a:rPr>
              <a:t>()</a:t>
            </a:r>
          </a:p>
          <a:p>
            <a:pPr eaLnBrk="1" hangingPunct="1">
              <a:defRPr/>
            </a:pPr>
            <a:r>
              <a:rPr lang="ja-JP" altLang="en-US" sz="2400" dirty="0" smtClean="0"/>
              <a:t>　</a:t>
            </a:r>
            <a:r>
              <a:rPr lang="ja-JP" altLang="en-US" sz="2000" dirty="0" smtClean="0"/>
              <a:t>　・各メモリーに０を入れて、「パソコン起動・・・！」と出力する。</a:t>
            </a:r>
          </a:p>
        </p:txBody>
      </p:sp>
      <p:sp>
        <p:nvSpPr>
          <p:cNvPr id="5" name="スマイル 4"/>
          <p:cNvSpPr/>
          <p:nvPr/>
        </p:nvSpPr>
        <p:spPr>
          <a:xfrm>
            <a:off x="861702" y="2636912"/>
            <a:ext cx="288032" cy="288032"/>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6" name="スマイル 5"/>
          <p:cNvSpPr/>
          <p:nvPr/>
        </p:nvSpPr>
        <p:spPr>
          <a:xfrm>
            <a:off x="877399" y="3603011"/>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7" name="スマイル 6"/>
          <p:cNvSpPr/>
          <p:nvPr/>
        </p:nvSpPr>
        <p:spPr>
          <a:xfrm>
            <a:off x="861702" y="5589240"/>
            <a:ext cx="288032" cy="288032"/>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左矢印吹き出し 2"/>
          <p:cNvSpPr/>
          <p:nvPr/>
        </p:nvSpPr>
        <p:spPr>
          <a:xfrm>
            <a:off x="6012160" y="2240868"/>
            <a:ext cx="2880320" cy="792088"/>
          </a:xfrm>
          <a:prstGeom prst="leftArrowCallout">
            <a:avLst>
              <a:gd name="adj1" fmla="val 25000"/>
              <a:gd name="adj2" fmla="val 25000"/>
              <a:gd name="adj3" fmla="val 25000"/>
              <a:gd name="adj4" fmla="val 7664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フィールド</a:t>
            </a:r>
            <a:endParaRPr kumimoji="1" lang="ja-JP" altLang="en-US" sz="2800" dirty="0"/>
          </a:p>
        </p:txBody>
      </p:sp>
      <p:sp>
        <p:nvSpPr>
          <p:cNvPr id="9" name="左矢印吹き出し 8"/>
          <p:cNvSpPr/>
          <p:nvPr/>
        </p:nvSpPr>
        <p:spPr>
          <a:xfrm>
            <a:off x="6012160" y="3891043"/>
            <a:ext cx="2880320" cy="792088"/>
          </a:xfrm>
          <a:prstGeom prst="leftArrowCallout">
            <a:avLst>
              <a:gd name="adj1" fmla="val 25000"/>
              <a:gd name="adj2" fmla="val 25000"/>
              <a:gd name="adj3" fmla="val 25000"/>
              <a:gd name="adj4" fmla="val 7664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メソッド</a:t>
            </a:r>
            <a:endParaRPr kumimoji="1" lang="ja-JP" altLang="en-US" sz="2800" dirty="0"/>
          </a:p>
        </p:txBody>
      </p:sp>
      <p:sp>
        <p:nvSpPr>
          <p:cNvPr id="10" name="左矢印吹き出し 9"/>
          <p:cNvSpPr/>
          <p:nvPr/>
        </p:nvSpPr>
        <p:spPr>
          <a:xfrm>
            <a:off x="6012160" y="5589240"/>
            <a:ext cx="2880320" cy="792088"/>
          </a:xfrm>
          <a:prstGeom prst="leftArrowCallout">
            <a:avLst>
              <a:gd name="adj1" fmla="val 25000"/>
              <a:gd name="adj2" fmla="val 25000"/>
              <a:gd name="adj3" fmla="val 25000"/>
              <a:gd name="adj4" fmla="val 7664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2800" dirty="0" smtClean="0"/>
              <a:t>コンストラクタ</a:t>
            </a:r>
            <a:endParaRPr kumimoji="1" lang="ja-JP" altLang="en-US" sz="2800" dirty="0"/>
          </a:p>
        </p:txBody>
      </p:sp>
      <p:pic>
        <p:nvPicPr>
          <p:cNvPr id="11"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5362" y="572362"/>
            <a:ext cx="1728788"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373827">
            <a:off x="6808267" y="985491"/>
            <a:ext cx="593079" cy="49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000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954284" y="2852936"/>
            <a:ext cx="3017173"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オブジェクト</a:t>
            </a:r>
            <a:endParaRPr kumimoji="1" lang="ja-JP" altLang="en-US" sz="4500" dirty="0">
              <a:effectLst>
                <a:outerShdw blurRad="38100" dist="38100" dir="2700000" algn="tl">
                  <a:srgbClr val="000000">
                    <a:alpha val="43137"/>
                  </a:srgbClr>
                </a:outerShdw>
              </a:effectLst>
            </a:endParaRPr>
          </a:p>
        </p:txBody>
      </p:sp>
      <p:sp>
        <p:nvSpPr>
          <p:cNvPr id="2" name="正方形/長方形 1"/>
          <p:cNvSpPr/>
          <p:nvPr/>
        </p:nvSpPr>
        <p:spPr>
          <a:xfrm>
            <a:off x="3347864" y="4437112"/>
            <a:ext cx="5688632" cy="1938992"/>
          </a:xfrm>
          <a:prstGeom prst="rect">
            <a:avLst/>
          </a:prstGeom>
        </p:spPr>
        <p:txBody>
          <a:bodyPr wrap="square">
            <a:spAutoFit/>
          </a:bodyPr>
          <a:lstStyle/>
          <a:p>
            <a:pPr marL="609600" indent="-609600">
              <a:buFontTx/>
              <a:buAutoNum type="arabicPeriod"/>
            </a:pPr>
            <a:r>
              <a:rPr lang="ja-JP" altLang="en-US" sz="2400" dirty="0"/>
              <a:t>オブジェクト（インスタンス）とは</a:t>
            </a:r>
          </a:p>
          <a:p>
            <a:pPr marL="609600" indent="-609600">
              <a:buFontTx/>
              <a:buAutoNum type="arabicPeriod"/>
            </a:pPr>
            <a:r>
              <a:rPr lang="ja-JP" altLang="en-US" sz="2400" dirty="0"/>
              <a:t>オブジェクトの生成と機能の</a:t>
            </a:r>
            <a:r>
              <a:rPr lang="ja-JP" altLang="en-US" sz="2400" dirty="0" smtClean="0"/>
              <a:t>利用</a:t>
            </a:r>
            <a:endParaRPr lang="en-US" altLang="ja-JP" sz="2400" dirty="0"/>
          </a:p>
          <a:p>
            <a:pPr marL="609600" indent="-609600">
              <a:buFontTx/>
              <a:buAutoNum type="arabicPeriod"/>
            </a:pPr>
            <a:r>
              <a:rPr lang="ja-JP" altLang="en-US" sz="2400" dirty="0" smtClean="0"/>
              <a:t>宣言</a:t>
            </a:r>
            <a:r>
              <a:rPr lang="ja-JP" altLang="en-US" sz="2400" dirty="0"/>
              <a:t>と代入（初期化）</a:t>
            </a:r>
          </a:p>
          <a:p>
            <a:pPr marL="609600" indent="-609600">
              <a:buFontTx/>
              <a:buAutoNum type="arabicPeriod" startAt="4"/>
            </a:pPr>
            <a:r>
              <a:rPr lang="ja-JP" altLang="en-US" sz="2400" dirty="0"/>
              <a:t>オブジェクトの機能の使用</a:t>
            </a:r>
          </a:p>
          <a:p>
            <a:pPr marL="609600" indent="-609600">
              <a:buFontTx/>
              <a:buAutoNum type="arabicPeriod" startAt="4"/>
            </a:pPr>
            <a:r>
              <a:rPr lang="ja-JP" altLang="en-US" sz="2400" dirty="0"/>
              <a:t>複数のオブジェクトの生成</a:t>
            </a:r>
          </a:p>
        </p:txBody>
      </p:sp>
    </p:spTree>
    <p:extLst>
      <p:ext uri="{BB962C8B-B14F-4D97-AF65-F5344CB8AC3E}">
        <p14:creationId xmlns:p14="http://schemas.microsoft.com/office/powerpoint/2010/main" val="3230923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579296" cy="1155584"/>
          </a:xfrm>
        </p:spPr>
        <p:txBody>
          <a:bodyPr>
            <a:normAutofit lnSpcReduction="10000"/>
          </a:bodyPr>
          <a:lstStyle/>
          <a:p>
            <a:r>
              <a:rPr kumimoji="1" lang="ja-JP" altLang="en-US" sz="2300" dirty="0" smtClean="0"/>
              <a:t>作成したクラス「</a:t>
            </a:r>
            <a:r>
              <a:rPr kumimoji="1" lang="en-US" altLang="ja-JP" sz="2300" dirty="0" err="1" smtClean="0"/>
              <a:t>ClassPC</a:t>
            </a:r>
            <a:r>
              <a:rPr kumimoji="1" lang="ja-JP" altLang="en-US" sz="2300" dirty="0" smtClean="0"/>
              <a:t>」は、あくまで「</a:t>
            </a:r>
            <a:r>
              <a:rPr kumimoji="1" lang="ja-JP" altLang="en-US" sz="2300" dirty="0" smtClean="0">
                <a:solidFill>
                  <a:srgbClr val="FF0000"/>
                </a:solidFill>
              </a:rPr>
              <a:t>設計図</a:t>
            </a:r>
            <a:r>
              <a:rPr kumimoji="1" lang="ja-JP" altLang="en-US" sz="2300" dirty="0" smtClean="0"/>
              <a:t>」です。</a:t>
            </a:r>
            <a:endParaRPr kumimoji="1" lang="en-US" altLang="ja-JP" sz="2300" dirty="0" smtClean="0"/>
          </a:p>
          <a:p>
            <a:r>
              <a:rPr lang="ja-JP" altLang="en-US" sz="2300" dirty="0" smtClean="0"/>
              <a:t>現実世界と同様に、設計したクラスを実際に使用する際には実物を「</a:t>
            </a:r>
            <a:r>
              <a:rPr lang="ja-JP" altLang="en-US" sz="2300" dirty="0" smtClean="0">
                <a:solidFill>
                  <a:srgbClr val="FF0000"/>
                </a:solidFill>
              </a:rPr>
              <a:t>生産・生成する</a:t>
            </a:r>
            <a:r>
              <a:rPr lang="ja-JP" altLang="en-US" sz="2300" dirty="0" smtClean="0"/>
              <a:t>」必要があります。</a:t>
            </a:r>
            <a:endParaRPr lang="en-US" altLang="ja-JP" sz="2300" dirty="0" smtClean="0"/>
          </a:p>
        </p:txBody>
      </p:sp>
      <p:sp>
        <p:nvSpPr>
          <p:cNvPr id="26626" name="Rectangle 2"/>
          <p:cNvSpPr>
            <a:spLocks noGrp="1" noChangeArrowheads="1"/>
          </p:cNvSpPr>
          <p:nvPr>
            <p:ph type="title"/>
          </p:nvPr>
        </p:nvSpPr>
        <p:spPr/>
        <p:txBody>
          <a:bodyPr/>
          <a:lstStyle/>
          <a:p>
            <a:pPr eaLnBrk="1" hangingPunct="1"/>
            <a:r>
              <a:rPr lang="ja-JP" altLang="en-US" dirty="0" smtClean="0"/>
              <a:t>オブジェクト（インスタンス）とは</a:t>
            </a:r>
          </a:p>
        </p:txBody>
      </p:sp>
      <p:pic>
        <p:nvPicPr>
          <p:cNvPr id="2663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2719" y="4359994"/>
            <a:ext cx="19050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2" name="Picture 9" descr="MCj023003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322" y="3750394"/>
            <a:ext cx="178435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624" y="4336354"/>
            <a:ext cx="1728788"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4" name="Line 11"/>
          <p:cNvSpPr>
            <a:spLocks noChangeShapeType="1"/>
          </p:cNvSpPr>
          <p:nvPr/>
        </p:nvSpPr>
        <p:spPr bwMode="auto">
          <a:xfrm>
            <a:off x="3172322" y="5579194"/>
            <a:ext cx="2590800" cy="0"/>
          </a:xfrm>
          <a:prstGeom prst="line">
            <a:avLst/>
          </a:prstGeom>
          <a:ln>
            <a:headEnd/>
            <a:tailEnd type="triangle" w="med" len="med"/>
          </a:ln>
          <a:extLst/>
        </p:spPr>
        <p:style>
          <a:lnRef idx="2">
            <a:schemeClr val="accent2"/>
          </a:lnRef>
          <a:fillRef idx="0">
            <a:schemeClr val="accent2"/>
          </a:fillRef>
          <a:effectRef idx="1">
            <a:schemeClr val="accent2"/>
          </a:effectRef>
          <a:fontRef idx="minor">
            <a:schemeClr val="tx1"/>
          </a:fontRef>
        </p:style>
        <p:txBody>
          <a:bodyPr/>
          <a:lstStyle/>
          <a:p>
            <a:endParaRPr lang="ja-JP" altLang="en-US"/>
          </a:p>
        </p:txBody>
      </p:sp>
      <p:sp>
        <p:nvSpPr>
          <p:cNvPr id="26635" name="Text Box 12"/>
          <p:cNvSpPr txBox="1">
            <a:spLocks noChangeArrowheads="1"/>
          </p:cNvSpPr>
          <p:nvPr/>
        </p:nvSpPr>
        <p:spPr bwMode="auto">
          <a:xfrm>
            <a:off x="3477122" y="5579194"/>
            <a:ext cx="22320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algn="ctr" eaLnBrk="1" hangingPunct="1"/>
            <a:r>
              <a:rPr lang="ja-JP" altLang="en-US" dirty="0"/>
              <a:t>設計図を見て</a:t>
            </a:r>
          </a:p>
          <a:p>
            <a:pPr algn="ctr" eaLnBrk="1" hangingPunct="1"/>
            <a:r>
              <a:rPr lang="ja-JP" altLang="en-US" dirty="0"/>
              <a:t>生産！</a:t>
            </a:r>
          </a:p>
        </p:txBody>
      </p:sp>
      <p:sp>
        <p:nvSpPr>
          <p:cNvPr id="26636" name="Text Box 13"/>
          <p:cNvSpPr txBox="1">
            <a:spLocks noChangeArrowheads="1"/>
          </p:cNvSpPr>
          <p:nvPr/>
        </p:nvSpPr>
        <p:spPr bwMode="auto">
          <a:xfrm>
            <a:off x="1057352" y="3750394"/>
            <a:ext cx="2343911" cy="52322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dirty="0" smtClean="0"/>
              <a:t>クラス：設計図</a:t>
            </a:r>
            <a:endParaRPr lang="ja-JP" altLang="en-US" dirty="0"/>
          </a:p>
        </p:txBody>
      </p:sp>
      <p:sp>
        <p:nvSpPr>
          <p:cNvPr id="18443" name="Text Box 14"/>
          <p:cNvSpPr txBox="1">
            <a:spLocks noChangeArrowheads="1"/>
          </p:cNvSpPr>
          <p:nvPr/>
        </p:nvSpPr>
        <p:spPr bwMode="auto">
          <a:xfrm>
            <a:off x="5709147" y="3750394"/>
            <a:ext cx="2844048" cy="523220"/>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ja-JP" altLang="en-US" dirty="0" smtClean="0"/>
              <a:t>オブジェクト：実体</a:t>
            </a:r>
          </a:p>
        </p:txBody>
      </p:sp>
      <p:sp>
        <p:nvSpPr>
          <p:cNvPr id="3" name="正方形/長方形 2"/>
          <p:cNvSpPr/>
          <p:nvPr/>
        </p:nvSpPr>
        <p:spPr>
          <a:xfrm>
            <a:off x="539552" y="2916066"/>
            <a:ext cx="8424936" cy="44627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ja-JP" altLang="en-US" sz="2300" dirty="0"/>
              <a:t>クラスから生産した</a:t>
            </a:r>
            <a:r>
              <a:rPr lang="ja-JP" altLang="en-US" sz="2300" dirty="0">
                <a:solidFill>
                  <a:srgbClr val="FF0000"/>
                </a:solidFill>
              </a:rPr>
              <a:t>実体</a:t>
            </a:r>
            <a:r>
              <a:rPr lang="ja-JP" altLang="en-US" sz="2300" dirty="0"/>
              <a:t>を「</a:t>
            </a:r>
            <a:r>
              <a:rPr lang="ja-JP" altLang="en-US" sz="2300" dirty="0">
                <a:solidFill>
                  <a:srgbClr val="FF0000"/>
                </a:solidFill>
              </a:rPr>
              <a:t>オブジェクト（インスタンス）</a:t>
            </a:r>
            <a:r>
              <a:rPr lang="ja-JP" altLang="en-US" sz="2300" dirty="0"/>
              <a:t>」と言います。</a:t>
            </a:r>
          </a:p>
        </p:txBody>
      </p:sp>
      <p:pic>
        <p:nvPicPr>
          <p:cNvPr id="12"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373827">
            <a:off x="1590529" y="4749483"/>
            <a:ext cx="593079" cy="49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95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コンテンツ プレースホルダー 8"/>
          <p:cNvSpPr>
            <a:spLocks noGrp="1"/>
          </p:cNvSpPr>
          <p:nvPr>
            <p:ph idx="1"/>
          </p:nvPr>
        </p:nvSpPr>
        <p:spPr>
          <a:xfrm>
            <a:off x="457200" y="1196752"/>
            <a:ext cx="8291264" cy="1152128"/>
          </a:xfrm>
        </p:spPr>
        <p:txBody>
          <a:bodyPr>
            <a:noAutofit/>
          </a:bodyPr>
          <a:lstStyle/>
          <a:p>
            <a:r>
              <a:rPr kumimoji="1" lang="ja-JP" altLang="en-US" sz="2200" dirty="0" smtClean="0"/>
              <a:t>クラスの機能を利用する側のプログラムが、好きなときに、クラスからオブジェクトを生成し</a:t>
            </a:r>
            <a:r>
              <a:rPr lang="ja-JP" altLang="en-US" sz="2200" dirty="0" smtClean="0"/>
              <a:t>ます。</a:t>
            </a:r>
            <a:endParaRPr lang="en-US" altLang="ja-JP" sz="2200" dirty="0" smtClean="0"/>
          </a:p>
          <a:p>
            <a:r>
              <a:rPr kumimoji="1" lang="ja-JP" altLang="en-US" sz="2200" dirty="0" smtClean="0"/>
              <a:t>生成したオブジェクトの機能が利用できます。</a:t>
            </a:r>
            <a:endParaRPr kumimoji="1" lang="en-US" altLang="ja-JP" sz="2200" dirty="0" smtClean="0"/>
          </a:p>
        </p:txBody>
      </p:sp>
      <p:sp>
        <p:nvSpPr>
          <p:cNvPr id="28677" name="Rectangle 2"/>
          <p:cNvSpPr>
            <a:spLocks noGrp="1" noChangeArrowheads="1"/>
          </p:cNvSpPr>
          <p:nvPr>
            <p:ph type="title"/>
          </p:nvPr>
        </p:nvSpPr>
        <p:spPr/>
        <p:txBody>
          <a:bodyPr>
            <a:normAutofit/>
          </a:bodyPr>
          <a:lstStyle/>
          <a:p>
            <a:pPr eaLnBrk="1" hangingPunct="1"/>
            <a:r>
              <a:rPr lang="ja-JP" altLang="en-US" dirty="0" smtClean="0"/>
              <a:t>オブジェクトの生成と機能の利用</a:t>
            </a:r>
          </a:p>
        </p:txBody>
      </p:sp>
      <p:pic>
        <p:nvPicPr>
          <p:cNvPr id="28678" name="Picture 7" descr="j02920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6342" y="4972450"/>
            <a:ext cx="1514747" cy="143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214" y="2996952"/>
            <a:ext cx="1401494" cy="131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0" name="Text Box 9"/>
          <p:cNvSpPr txBox="1">
            <a:spLocks noChangeArrowheads="1"/>
          </p:cNvSpPr>
          <p:nvPr/>
        </p:nvSpPr>
        <p:spPr bwMode="auto">
          <a:xfrm>
            <a:off x="548705" y="2531768"/>
            <a:ext cx="2322512" cy="45720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400" dirty="0"/>
              <a:t>「クラス」：設計図</a:t>
            </a:r>
          </a:p>
        </p:txBody>
      </p:sp>
      <p:sp>
        <p:nvSpPr>
          <p:cNvPr id="28681" name="Text Box 10"/>
          <p:cNvSpPr txBox="1">
            <a:spLocks noChangeArrowheads="1"/>
          </p:cNvSpPr>
          <p:nvPr/>
        </p:nvSpPr>
        <p:spPr bwMode="auto">
          <a:xfrm>
            <a:off x="5834464" y="2539752"/>
            <a:ext cx="2751138" cy="45720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400" dirty="0"/>
              <a:t>「オブジェクト」：実体</a:t>
            </a:r>
          </a:p>
        </p:txBody>
      </p:sp>
      <p:sp>
        <p:nvSpPr>
          <p:cNvPr id="28682" name="Text Box 11"/>
          <p:cNvSpPr txBox="1">
            <a:spLocks noChangeArrowheads="1"/>
          </p:cNvSpPr>
          <p:nvPr/>
        </p:nvSpPr>
        <p:spPr bwMode="auto">
          <a:xfrm>
            <a:off x="1093160" y="5240813"/>
            <a:ext cx="2595582" cy="98488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algn="ctr" eaLnBrk="1" hangingPunct="1"/>
            <a:r>
              <a:rPr lang="ja-JP" altLang="en-US" sz="2400" dirty="0" smtClean="0"/>
              <a:t>利用側プログラム</a:t>
            </a:r>
            <a:endParaRPr lang="en-US" altLang="ja-JP" sz="2400" dirty="0" smtClean="0"/>
          </a:p>
          <a:p>
            <a:pPr algn="ctr" eaLnBrk="1" hangingPunct="1"/>
            <a:r>
              <a:rPr lang="en-US" altLang="ja-JP" sz="1800" dirty="0" smtClean="0"/>
              <a:t>public static void main()</a:t>
            </a:r>
          </a:p>
          <a:p>
            <a:pPr algn="ctr" eaLnBrk="1" hangingPunct="1"/>
            <a:r>
              <a:rPr lang="ja-JP" altLang="en-US" sz="1600" dirty="0" smtClean="0"/>
              <a:t>や、その他のオブジェクト</a:t>
            </a:r>
            <a:endParaRPr lang="ja-JP" altLang="en-US" sz="1600" dirty="0"/>
          </a:p>
        </p:txBody>
      </p:sp>
      <p:pic>
        <p:nvPicPr>
          <p:cNvPr id="28685"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2317" y="3084778"/>
            <a:ext cx="1544346" cy="130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線矢印コネクタ 2"/>
          <p:cNvCxnSpPr>
            <a:stCxn id="28678" idx="3"/>
          </p:cNvCxnSpPr>
          <p:nvPr/>
        </p:nvCxnSpPr>
        <p:spPr>
          <a:xfrm flipV="1">
            <a:off x="5211089" y="4385891"/>
            <a:ext cx="1233119" cy="130468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1" name="直線矢印コネクタ 20"/>
          <p:cNvCxnSpPr/>
          <p:nvPr/>
        </p:nvCxnSpPr>
        <p:spPr>
          <a:xfrm flipH="1" flipV="1">
            <a:off x="2267744" y="4149080"/>
            <a:ext cx="1074858" cy="101581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8684" name="Text Box 15"/>
          <p:cNvSpPr txBox="1">
            <a:spLocks noChangeArrowheads="1"/>
          </p:cNvSpPr>
          <p:nvPr/>
        </p:nvSpPr>
        <p:spPr bwMode="auto">
          <a:xfrm>
            <a:off x="1843896" y="4406209"/>
            <a:ext cx="1678665" cy="461665"/>
          </a:xfrm>
          <a:prstGeom prst="rect">
            <a:avLst/>
          </a:prstGeo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400" dirty="0">
                <a:solidFill>
                  <a:schemeClr val="bg1"/>
                </a:solidFill>
              </a:rPr>
              <a:t>実体を</a:t>
            </a:r>
            <a:r>
              <a:rPr lang="ja-JP" altLang="en-US" sz="2400" dirty="0" smtClean="0">
                <a:solidFill>
                  <a:schemeClr val="bg1"/>
                </a:solidFill>
              </a:rPr>
              <a:t>生成</a:t>
            </a:r>
            <a:endParaRPr lang="ja-JP" altLang="en-US" sz="2400" dirty="0">
              <a:solidFill>
                <a:schemeClr val="bg1"/>
              </a:solidFill>
            </a:endParaRPr>
          </a:p>
        </p:txBody>
      </p:sp>
      <p:cxnSp>
        <p:nvCxnSpPr>
          <p:cNvPr id="28" name="直線矢印コネクタ 27"/>
          <p:cNvCxnSpPr/>
          <p:nvPr/>
        </p:nvCxnSpPr>
        <p:spPr>
          <a:xfrm flipH="1">
            <a:off x="5364088" y="4596532"/>
            <a:ext cx="1336232" cy="113672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5" name="Text Box 15"/>
          <p:cNvSpPr txBox="1">
            <a:spLocks noChangeArrowheads="1"/>
          </p:cNvSpPr>
          <p:nvPr/>
        </p:nvSpPr>
        <p:spPr bwMode="auto">
          <a:xfrm>
            <a:off x="5364088" y="4869160"/>
            <a:ext cx="1678665" cy="461665"/>
          </a:xfrm>
          <a:prstGeom prst="rect">
            <a:avLst/>
          </a:prstGeom>
          <a:ln/>
        </p:spPr>
        <p:style>
          <a:lnRef idx="3">
            <a:schemeClr val="lt1"/>
          </a:lnRef>
          <a:fillRef idx="1">
            <a:schemeClr val="accent2"/>
          </a:fillRef>
          <a:effectRef idx="1">
            <a:schemeClr val="accent2"/>
          </a:effectRef>
          <a:fontRef idx="minor">
            <a:schemeClr val="lt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400" dirty="0" smtClean="0">
                <a:solidFill>
                  <a:schemeClr val="bg1"/>
                </a:solidFill>
              </a:rPr>
              <a:t>実体を利用</a:t>
            </a:r>
            <a:endParaRPr lang="ja-JP" altLang="en-US" sz="2400" dirty="0">
              <a:solidFill>
                <a:schemeClr val="bg1"/>
              </a:solidFill>
            </a:endParaRPr>
          </a:p>
        </p:txBody>
      </p:sp>
      <p:sp>
        <p:nvSpPr>
          <p:cNvPr id="31" name="テキスト ボックス 30"/>
          <p:cNvSpPr txBox="1"/>
          <p:nvPr/>
        </p:nvSpPr>
        <p:spPr>
          <a:xfrm>
            <a:off x="35496" y="6355316"/>
            <a:ext cx="9001000" cy="523220"/>
          </a:xfrm>
          <a:prstGeom prst="rect">
            <a:avLst/>
          </a:prstGeom>
          <a:solidFill>
            <a:schemeClr val="bg1"/>
          </a:solidFill>
        </p:spPr>
        <p:txBody>
          <a:bodyPr wrap="square" rtlCol="0">
            <a:spAutoFit/>
          </a:bodyPr>
          <a:lstStyle/>
          <a:p>
            <a:r>
              <a:rPr lang="en-US" altLang="ja-JP" sz="1400" dirty="0" smtClean="0">
                <a:solidFill>
                  <a:srgbClr val="0070C0"/>
                </a:solidFill>
              </a:rPr>
              <a:t>※</a:t>
            </a:r>
            <a:r>
              <a:rPr lang="ja-JP" altLang="en-US" sz="1400" dirty="0" smtClean="0">
                <a:solidFill>
                  <a:srgbClr val="0070C0"/>
                </a:solidFill>
              </a:rPr>
              <a:t>「</a:t>
            </a:r>
            <a:r>
              <a:rPr lang="en-US" altLang="ja-JP" sz="1400" dirty="0" smtClean="0">
                <a:solidFill>
                  <a:srgbClr val="0070C0"/>
                </a:solidFill>
              </a:rPr>
              <a:t>sta</a:t>
            </a:r>
            <a:r>
              <a:rPr kumimoji="1" lang="en-US" altLang="ja-JP" sz="1400" dirty="0" smtClean="0">
                <a:solidFill>
                  <a:srgbClr val="0070C0"/>
                </a:solidFill>
              </a:rPr>
              <a:t>tic</a:t>
            </a:r>
            <a:r>
              <a:rPr kumimoji="1" lang="ja-JP" altLang="en-US" sz="1400" dirty="0" smtClean="0">
                <a:solidFill>
                  <a:srgbClr val="0070C0"/>
                </a:solidFill>
              </a:rPr>
              <a:t>」のついたメソッドは、プログラム実行時に、自動的にコンパイラが利用可能な状態にする特殊なメソッドです。</a:t>
            </a:r>
            <a:endParaRPr kumimoji="1" lang="en-US" altLang="ja-JP" sz="1400" dirty="0" smtClean="0">
              <a:solidFill>
                <a:srgbClr val="0070C0"/>
              </a:solidFill>
            </a:endParaRPr>
          </a:p>
          <a:p>
            <a:r>
              <a:rPr kumimoji="1" lang="ja-JP" altLang="en-US" sz="1400" dirty="0" smtClean="0">
                <a:solidFill>
                  <a:srgbClr val="0070C0"/>
                </a:solidFill>
              </a:rPr>
              <a:t>「</a:t>
            </a:r>
            <a:r>
              <a:rPr kumimoji="1" lang="en-US" altLang="ja-JP" sz="1400" dirty="0" smtClean="0">
                <a:solidFill>
                  <a:srgbClr val="0070C0"/>
                </a:solidFill>
              </a:rPr>
              <a:t>public static void main</a:t>
            </a:r>
            <a:r>
              <a:rPr lang="en-US" altLang="ja-JP" sz="1400" dirty="0" smtClean="0">
                <a:solidFill>
                  <a:srgbClr val="0070C0"/>
                </a:solidFill>
              </a:rPr>
              <a:t>()</a:t>
            </a:r>
            <a:r>
              <a:rPr lang="ja-JP" altLang="en-US" sz="1400" dirty="0" smtClean="0">
                <a:solidFill>
                  <a:srgbClr val="0070C0"/>
                </a:solidFill>
              </a:rPr>
              <a:t>」は、実行時に最初に</a:t>
            </a:r>
            <a:r>
              <a:rPr kumimoji="1" lang="ja-JP" altLang="en-US" sz="1400" dirty="0" smtClean="0">
                <a:solidFill>
                  <a:srgbClr val="0070C0"/>
                </a:solidFill>
              </a:rPr>
              <a:t>自動的に実行されることが決められています。</a:t>
            </a:r>
            <a:endParaRPr kumimoji="1" lang="ja-JP" altLang="en-US" sz="1400" dirty="0">
              <a:solidFill>
                <a:srgbClr val="0070C0"/>
              </a:solidFill>
            </a:endParaRPr>
          </a:p>
        </p:txBody>
      </p:sp>
      <p:sp>
        <p:nvSpPr>
          <p:cNvPr id="41" name="Line 11"/>
          <p:cNvSpPr>
            <a:spLocks noChangeShapeType="1"/>
          </p:cNvSpPr>
          <p:nvPr/>
        </p:nvSpPr>
        <p:spPr bwMode="auto">
          <a:xfrm flipV="1">
            <a:off x="2862064" y="3501008"/>
            <a:ext cx="2805120" cy="0"/>
          </a:xfrm>
          <a:prstGeom prst="line">
            <a:avLst/>
          </a:prstGeom>
          <a:ln>
            <a:headEnd/>
            <a:tailEnd type="triangle" w="med" len="med"/>
          </a:ln>
          <a:extLst/>
        </p:spPr>
        <p:style>
          <a:lnRef idx="2">
            <a:schemeClr val="accent2"/>
          </a:lnRef>
          <a:fillRef idx="0">
            <a:schemeClr val="accent2"/>
          </a:fillRef>
          <a:effectRef idx="1">
            <a:schemeClr val="accent2"/>
          </a:effectRef>
          <a:fontRef idx="minor">
            <a:schemeClr val="tx1"/>
          </a:fontRef>
        </p:style>
        <p:txBody>
          <a:bodyPr/>
          <a:lstStyle/>
          <a:p>
            <a:endParaRPr lang="ja-JP" altLang="en-US"/>
          </a:p>
        </p:txBody>
      </p:sp>
      <p:sp>
        <p:nvSpPr>
          <p:cNvPr id="45" name="Text Box 12"/>
          <p:cNvSpPr txBox="1">
            <a:spLocks noChangeArrowheads="1"/>
          </p:cNvSpPr>
          <p:nvPr/>
        </p:nvSpPr>
        <p:spPr bwMode="auto">
          <a:xfrm>
            <a:off x="3102155" y="3009144"/>
            <a:ext cx="22320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algn="ctr" eaLnBrk="1" hangingPunct="1"/>
            <a:r>
              <a:rPr lang="ja-JP" altLang="en-US" dirty="0"/>
              <a:t>設計図を見て</a:t>
            </a:r>
          </a:p>
          <a:p>
            <a:pPr algn="ctr" eaLnBrk="1" hangingPunct="1"/>
            <a:r>
              <a:rPr lang="ja-JP" altLang="en-US" dirty="0"/>
              <a:t>生産！</a:t>
            </a:r>
          </a:p>
        </p:txBody>
      </p:sp>
      <p:pic>
        <p:nvPicPr>
          <p:cNvPr id="18"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373827">
            <a:off x="1275759" y="3301696"/>
            <a:ext cx="593079" cy="49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297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右矢印 14"/>
          <p:cNvSpPr/>
          <p:nvPr/>
        </p:nvSpPr>
        <p:spPr>
          <a:xfrm rot="16200000" flipH="1">
            <a:off x="6177158" y="4643584"/>
            <a:ext cx="180020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457200" y="1481328"/>
            <a:ext cx="8507288" cy="847429"/>
          </a:xfrm>
        </p:spPr>
        <p:txBody>
          <a:bodyPr>
            <a:noAutofit/>
          </a:bodyPr>
          <a:lstStyle/>
          <a:p>
            <a:pPr>
              <a:defRPr/>
            </a:pPr>
            <a:r>
              <a:rPr lang="en-US" altLang="ja-JP" sz="2200" dirty="0" smtClean="0"/>
              <a:t>main</a:t>
            </a:r>
            <a:r>
              <a:rPr lang="ja-JP" altLang="en-US" sz="2200" dirty="0" smtClean="0"/>
              <a:t>クラス「</a:t>
            </a:r>
            <a:r>
              <a:rPr lang="en-US" altLang="ja-JP" sz="2200" dirty="0" err="1" smtClean="0"/>
              <a:t>ClassPC</a:t>
            </a:r>
            <a:r>
              <a:rPr lang="ja-JP" altLang="en-US" sz="2200" dirty="0" smtClean="0"/>
              <a:t>」の中に、設計図</a:t>
            </a:r>
            <a:r>
              <a:rPr lang="en-US" altLang="ja-JP" sz="2200" dirty="0" err="1"/>
              <a:t>ClassPC</a:t>
            </a:r>
            <a:r>
              <a:rPr lang="ja-JP" altLang="en-US" sz="2200" dirty="0"/>
              <a:t>を</a:t>
            </a:r>
            <a:r>
              <a:rPr lang="ja-JP" altLang="en-US" sz="2200" dirty="0" smtClean="0"/>
              <a:t>使って、自分</a:t>
            </a:r>
            <a:r>
              <a:rPr lang="ja-JP" altLang="en-US" sz="2200" dirty="0"/>
              <a:t>だけのパソコンを</a:t>
            </a:r>
            <a:r>
              <a:rPr lang="ja-JP" altLang="en-US" sz="2200" dirty="0" smtClean="0"/>
              <a:t>生産する命令を書いてみましょう。</a:t>
            </a:r>
            <a:endParaRPr lang="ja-JP" altLang="en-US" sz="2200" dirty="0"/>
          </a:p>
          <a:p>
            <a:endParaRPr kumimoji="1" lang="ja-JP" altLang="en-US" sz="2200" dirty="0"/>
          </a:p>
        </p:txBody>
      </p:sp>
      <p:sp>
        <p:nvSpPr>
          <p:cNvPr id="30722" name="Rectangle 2"/>
          <p:cNvSpPr>
            <a:spLocks noGrp="1" noChangeArrowheads="1"/>
          </p:cNvSpPr>
          <p:nvPr>
            <p:ph type="title"/>
          </p:nvPr>
        </p:nvSpPr>
        <p:spPr/>
        <p:txBody>
          <a:bodyPr/>
          <a:lstStyle/>
          <a:p>
            <a:pPr eaLnBrk="1" hangingPunct="1"/>
            <a:r>
              <a:rPr lang="ja-JP" altLang="en-US" smtClean="0"/>
              <a:t>オブジェクト（インスタンス）の生成</a:t>
            </a:r>
          </a:p>
        </p:txBody>
      </p:sp>
      <p:sp>
        <p:nvSpPr>
          <p:cNvPr id="30723" name="Text Box 4"/>
          <p:cNvSpPr txBox="1">
            <a:spLocks noChangeArrowheads="1"/>
          </p:cNvSpPr>
          <p:nvPr/>
        </p:nvSpPr>
        <p:spPr bwMode="auto">
          <a:xfrm>
            <a:off x="902957" y="2350364"/>
            <a:ext cx="1624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dirty="0" err="1" smtClean="0"/>
              <a:t>ClassMain</a:t>
            </a:r>
            <a:endParaRPr lang="ja-JP" altLang="en-US" sz="2400" dirty="0"/>
          </a:p>
        </p:txBody>
      </p:sp>
      <p:sp>
        <p:nvSpPr>
          <p:cNvPr id="30724" name="Text Box 5"/>
          <p:cNvSpPr txBox="1">
            <a:spLocks noChangeArrowheads="1"/>
          </p:cNvSpPr>
          <p:nvPr/>
        </p:nvSpPr>
        <p:spPr bwMode="auto">
          <a:xfrm>
            <a:off x="971600" y="2831785"/>
            <a:ext cx="4673074" cy="193899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2000" dirty="0" smtClean="0"/>
              <a:t>public class </a:t>
            </a:r>
            <a:r>
              <a:rPr lang="en-US" altLang="ja-JP" sz="2000" dirty="0" err="1" smtClean="0"/>
              <a:t>ClassMain</a:t>
            </a:r>
            <a:r>
              <a:rPr lang="en-US" altLang="ja-JP" sz="2000" dirty="0" smtClean="0"/>
              <a:t> {</a:t>
            </a:r>
          </a:p>
          <a:p>
            <a:pPr eaLnBrk="1" hangingPunct="1">
              <a:defRPr/>
            </a:pPr>
            <a:r>
              <a:rPr lang="en-US" altLang="ja-JP" sz="2000" dirty="0" smtClean="0"/>
              <a:t>    public static void main(string[] </a:t>
            </a:r>
            <a:r>
              <a:rPr lang="en-US" altLang="ja-JP" sz="2000" dirty="0" err="1" smtClean="0"/>
              <a:t>args</a:t>
            </a:r>
            <a:r>
              <a:rPr lang="en-US" altLang="ja-JP" sz="2000" dirty="0" smtClean="0"/>
              <a:t>) {</a:t>
            </a:r>
          </a:p>
          <a:p>
            <a:pPr eaLnBrk="1" hangingPunct="1">
              <a:defRPr/>
            </a:pPr>
            <a:r>
              <a:rPr lang="ja-JP" altLang="en-US" sz="2000" dirty="0" smtClean="0">
                <a:solidFill>
                  <a:srgbClr val="FF0000"/>
                </a:solidFill>
              </a:rPr>
              <a:t>　　    「初代</a:t>
            </a:r>
            <a:r>
              <a:rPr lang="en-US" altLang="ja-JP" sz="2000" dirty="0" smtClean="0">
                <a:solidFill>
                  <a:srgbClr val="FF0000"/>
                </a:solidFill>
              </a:rPr>
              <a:t>PC</a:t>
            </a:r>
            <a:r>
              <a:rPr lang="ja-JP" altLang="en-US" sz="2000" dirty="0" smtClean="0">
                <a:solidFill>
                  <a:srgbClr val="FF0000"/>
                </a:solidFill>
              </a:rPr>
              <a:t>」を生産する</a:t>
            </a:r>
            <a:r>
              <a:rPr lang="ja-JP" altLang="en-US" sz="2000" dirty="0" err="1" smtClean="0">
                <a:solidFill>
                  <a:srgbClr val="FF0000"/>
                </a:solidFill>
              </a:rPr>
              <a:t>よ</a:t>
            </a:r>
            <a:r>
              <a:rPr lang="ja-JP" altLang="en-US" sz="2000" dirty="0" smtClean="0">
                <a:solidFill>
                  <a:srgbClr val="FF0000"/>
                </a:solidFill>
              </a:rPr>
              <a:t>宣言。</a:t>
            </a:r>
          </a:p>
          <a:p>
            <a:pPr eaLnBrk="1" hangingPunct="1">
              <a:defRPr/>
            </a:pPr>
            <a:r>
              <a:rPr lang="ja-JP" altLang="en-US" sz="2000" dirty="0"/>
              <a:t>　　    </a:t>
            </a:r>
            <a:r>
              <a:rPr lang="ja-JP" altLang="en-US" sz="2000" dirty="0" smtClean="0">
                <a:solidFill>
                  <a:srgbClr val="FF0000"/>
                </a:solidFill>
              </a:rPr>
              <a:t>初代</a:t>
            </a:r>
            <a:r>
              <a:rPr lang="en-US" altLang="ja-JP" sz="2000" dirty="0" smtClean="0">
                <a:solidFill>
                  <a:srgbClr val="FF0000"/>
                </a:solidFill>
              </a:rPr>
              <a:t>PC</a:t>
            </a:r>
            <a:r>
              <a:rPr lang="ja-JP" altLang="en-US" sz="2000" dirty="0" smtClean="0">
                <a:solidFill>
                  <a:srgbClr val="FF0000"/>
                </a:solidFill>
              </a:rPr>
              <a:t>を生産する。</a:t>
            </a:r>
            <a:endParaRPr lang="en-US" altLang="ja-JP" sz="2000" dirty="0" smtClean="0">
              <a:solidFill>
                <a:srgbClr val="FF0000"/>
              </a:solidFill>
            </a:endParaRPr>
          </a:p>
          <a:p>
            <a:pPr eaLnBrk="1" hangingPunct="1">
              <a:defRPr/>
            </a:pPr>
            <a:r>
              <a:rPr lang="ja-JP" altLang="en-US" sz="2000" dirty="0" smtClean="0"/>
              <a:t>    </a:t>
            </a:r>
            <a:r>
              <a:rPr lang="en-US" altLang="ja-JP" sz="2000" dirty="0" smtClean="0"/>
              <a:t>}</a:t>
            </a:r>
            <a:endParaRPr lang="en-US" altLang="ja-JP" sz="2000" dirty="0"/>
          </a:p>
          <a:p>
            <a:pPr eaLnBrk="1" hangingPunct="1">
              <a:defRPr/>
            </a:pPr>
            <a:r>
              <a:rPr lang="en-US" altLang="ja-JP" sz="2000" dirty="0" smtClean="0"/>
              <a:t>}</a:t>
            </a:r>
          </a:p>
        </p:txBody>
      </p:sp>
      <p:sp>
        <p:nvSpPr>
          <p:cNvPr id="8" name="右矢印 7"/>
          <p:cNvSpPr/>
          <p:nvPr/>
        </p:nvSpPr>
        <p:spPr>
          <a:xfrm flipH="1">
            <a:off x="4935405" y="3493860"/>
            <a:ext cx="1008112"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 name="テキスト ボックス 2"/>
          <p:cNvSpPr txBox="1"/>
          <p:nvPr/>
        </p:nvSpPr>
        <p:spPr>
          <a:xfrm>
            <a:off x="5787877" y="4309112"/>
            <a:ext cx="2578762"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オブジェクトには好きな名前を付けることができます。</a:t>
            </a:r>
            <a:endParaRPr kumimoji="1" lang="en-US" altLang="ja-JP" dirty="0" smtClean="0"/>
          </a:p>
        </p:txBody>
      </p:sp>
      <p:sp>
        <p:nvSpPr>
          <p:cNvPr id="12" name="下矢印 11"/>
          <p:cNvSpPr/>
          <p:nvPr/>
        </p:nvSpPr>
        <p:spPr>
          <a:xfrm flipV="1">
            <a:off x="3207213" y="4104623"/>
            <a:ext cx="288032" cy="64807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2464655" y="4693011"/>
            <a:ext cx="257876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dirty="0" smtClean="0"/>
              <a:t>この記述で、</a:t>
            </a:r>
            <a:r>
              <a:rPr kumimoji="1" lang="ja-JP" altLang="en-US" dirty="0" smtClean="0"/>
              <a:t>オブジェクトが生産されます。</a:t>
            </a:r>
            <a:endParaRPr kumimoji="1" lang="ja-JP" altLang="en-US" dirty="0"/>
          </a:p>
        </p:txBody>
      </p:sp>
      <p:sp>
        <p:nvSpPr>
          <p:cNvPr id="11" name="テキスト ボックス 10"/>
          <p:cNvSpPr txBox="1"/>
          <p:nvPr/>
        </p:nvSpPr>
        <p:spPr>
          <a:xfrm>
            <a:off x="5787877" y="3447299"/>
            <a:ext cx="257876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オブジェクトの生成を</a:t>
            </a:r>
            <a:r>
              <a:rPr lang="ja-JP" altLang="en-US" dirty="0" smtClean="0"/>
              <a:t>宣言</a:t>
            </a:r>
            <a:r>
              <a:rPr lang="ja-JP" altLang="en-US" dirty="0"/>
              <a:t>します。</a:t>
            </a:r>
            <a:endParaRPr kumimoji="1" lang="ja-JP" altLang="en-US" dirty="0"/>
          </a:p>
        </p:txBody>
      </p:sp>
      <p:sp>
        <p:nvSpPr>
          <p:cNvPr id="13" name="テキスト ボックス 12"/>
          <p:cNvSpPr txBox="1"/>
          <p:nvPr/>
        </p:nvSpPr>
        <p:spPr>
          <a:xfrm>
            <a:off x="5787877" y="5506643"/>
            <a:ext cx="257876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変数の宣言と同じです。</a:t>
            </a:r>
            <a:endParaRPr kumimoji="1" lang="en-US" altLang="ja-JP" dirty="0" smtClean="0"/>
          </a:p>
        </p:txBody>
      </p:sp>
    </p:spTree>
    <p:extLst>
      <p:ext uri="{BB962C8B-B14F-4D97-AF65-F5344CB8AC3E}">
        <p14:creationId xmlns:p14="http://schemas.microsoft.com/office/powerpoint/2010/main" val="3762878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右矢印 9"/>
          <p:cNvSpPr/>
          <p:nvPr/>
        </p:nvSpPr>
        <p:spPr>
          <a:xfrm rot="16200000" flipH="1">
            <a:off x="6606561" y="5283599"/>
            <a:ext cx="101316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457200" y="1481328"/>
            <a:ext cx="8075240" cy="1227591"/>
          </a:xfrm>
        </p:spPr>
        <p:txBody>
          <a:bodyPr>
            <a:noAutofit/>
          </a:bodyPr>
          <a:lstStyle/>
          <a:p>
            <a:r>
              <a:rPr kumimoji="1" lang="ja-JP" altLang="en-US" sz="2300" dirty="0" smtClean="0"/>
              <a:t>「</a:t>
            </a:r>
            <a:r>
              <a:rPr kumimoji="1" lang="en-US" altLang="ja-JP" sz="2300" dirty="0" smtClean="0"/>
              <a:t>new</a:t>
            </a:r>
            <a:r>
              <a:rPr kumimoji="1" lang="ja-JP" altLang="en-US" sz="2300" dirty="0" smtClean="0"/>
              <a:t>」は、オブジェクト生成の命令のキーワードです。</a:t>
            </a:r>
            <a:endParaRPr kumimoji="1" lang="en-US" altLang="ja-JP" sz="2300" dirty="0" smtClean="0"/>
          </a:p>
          <a:p>
            <a:r>
              <a:rPr lang="ja-JP" altLang="en-US" sz="2300" dirty="0" smtClean="0"/>
              <a:t>オブジェクトを生成する際、まず最初に、「コンストラクタ」内に記述された処理が実行されます。</a:t>
            </a:r>
            <a:endParaRPr kumimoji="1" lang="ja-JP" altLang="en-US" sz="2300" dirty="0"/>
          </a:p>
        </p:txBody>
      </p:sp>
      <p:sp>
        <p:nvSpPr>
          <p:cNvPr id="31746" name="Rectangle 2"/>
          <p:cNvSpPr>
            <a:spLocks noGrp="1" noChangeArrowheads="1"/>
          </p:cNvSpPr>
          <p:nvPr>
            <p:ph type="title"/>
          </p:nvPr>
        </p:nvSpPr>
        <p:spPr/>
        <p:txBody>
          <a:bodyPr/>
          <a:lstStyle/>
          <a:p>
            <a:pPr eaLnBrk="1" hangingPunct="1"/>
            <a:r>
              <a:rPr lang="ja-JP" altLang="en-US" smtClean="0"/>
              <a:t>オブジェクト（インスタンス）の生成</a:t>
            </a:r>
          </a:p>
        </p:txBody>
      </p:sp>
      <p:sp>
        <p:nvSpPr>
          <p:cNvPr id="3" name="テキスト ボックス 2"/>
          <p:cNvSpPr txBox="1"/>
          <p:nvPr/>
        </p:nvSpPr>
        <p:spPr>
          <a:xfrm>
            <a:off x="679188" y="3212976"/>
            <a:ext cx="4230645"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2400" dirty="0" err="1" smtClean="0">
                <a:solidFill>
                  <a:srgbClr val="FF0000"/>
                </a:solidFill>
              </a:rPr>
              <a:t>ClassPC</a:t>
            </a:r>
            <a:r>
              <a:rPr lang="en-US" altLang="ja-JP" sz="2400" dirty="0" smtClean="0">
                <a:solidFill>
                  <a:srgbClr val="FF0000"/>
                </a:solidFill>
              </a:rPr>
              <a:t> </a:t>
            </a:r>
            <a:r>
              <a:rPr lang="en-US" altLang="ja-JP" sz="2400" dirty="0" err="1" smtClean="0">
                <a:solidFill>
                  <a:srgbClr val="FF0000"/>
                </a:solidFill>
              </a:rPr>
              <a:t>syodaiPC</a:t>
            </a:r>
            <a:r>
              <a:rPr lang="en-US" altLang="ja-JP" sz="2400" dirty="0" smtClean="0">
                <a:solidFill>
                  <a:srgbClr val="FF0000"/>
                </a:solidFill>
              </a:rPr>
              <a:t>;</a:t>
            </a:r>
          </a:p>
          <a:p>
            <a:r>
              <a:rPr kumimoji="1" lang="en-US" altLang="ja-JP" sz="2400" dirty="0" err="1" smtClean="0">
                <a:solidFill>
                  <a:srgbClr val="FF0000"/>
                </a:solidFill>
              </a:rPr>
              <a:t>syodaiPC</a:t>
            </a:r>
            <a:r>
              <a:rPr kumimoji="1" lang="en-US" altLang="ja-JP" sz="2400" dirty="0" smtClean="0">
                <a:solidFill>
                  <a:srgbClr val="FF0000"/>
                </a:solidFill>
              </a:rPr>
              <a:t> = new </a:t>
            </a:r>
            <a:r>
              <a:rPr kumimoji="1" lang="en-US" altLang="ja-JP" sz="2400" dirty="0" err="1" smtClean="0">
                <a:solidFill>
                  <a:srgbClr val="FF0000"/>
                </a:solidFill>
              </a:rPr>
              <a:t>ClassPC</a:t>
            </a:r>
            <a:r>
              <a:rPr kumimoji="1" lang="en-US" altLang="ja-JP" sz="2400" dirty="0" smtClean="0">
                <a:solidFill>
                  <a:srgbClr val="FF0000"/>
                </a:solidFill>
              </a:rPr>
              <a:t>();</a:t>
            </a:r>
            <a:endParaRPr kumimoji="1" lang="ja-JP" altLang="en-US" sz="2400" dirty="0">
              <a:solidFill>
                <a:srgbClr val="FF0000"/>
              </a:solidFill>
            </a:endParaRPr>
          </a:p>
        </p:txBody>
      </p:sp>
      <p:sp>
        <p:nvSpPr>
          <p:cNvPr id="4" name="下矢印 3"/>
          <p:cNvSpPr/>
          <p:nvPr/>
        </p:nvSpPr>
        <p:spPr>
          <a:xfrm flipV="1">
            <a:off x="3419872" y="3954772"/>
            <a:ext cx="288032" cy="64807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3255" name="Text Box 7"/>
          <p:cNvSpPr txBox="1">
            <a:spLocks noChangeArrowheads="1"/>
          </p:cNvSpPr>
          <p:nvPr/>
        </p:nvSpPr>
        <p:spPr bwMode="auto">
          <a:xfrm>
            <a:off x="2483768" y="4437112"/>
            <a:ext cx="6167404" cy="923330"/>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ja-JP" altLang="en-US" sz="1800" dirty="0" smtClean="0"/>
              <a:t>設計図には、新品のパソコンの生産方法（初期化）が書かれた「</a:t>
            </a:r>
            <a:r>
              <a:rPr lang="en-US" altLang="ja-JP" sz="1800" dirty="0" err="1" smtClean="0"/>
              <a:t>ClassPC</a:t>
            </a:r>
            <a:r>
              <a:rPr lang="en-US" altLang="ja-JP" sz="1800" dirty="0" smtClean="0"/>
              <a:t>()</a:t>
            </a:r>
            <a:r>
              <a:rPr lang="ja-JP" altLang="en-US" sz="1800" dirty="0" smtClean="0"/>
              <a:t>」という「</a:t>
            </a:r>
            <a:r>
              <a:rPr lang="ja-JP" altLang="en-US" sz="1800" dirty="0" smtClean="0">
                <a:solidFill>
                  <a:srgbClr val="FF0066"/>
                </a:solidFill>
              </a:rPr>
              <a:t>コンストラクタ</a:t>
            </a:r>
            <a:r>
              <a:rPr lang="ja-JP" altLang="en-US" sz="1800" dirty="0" smtClean="0"/>
              <a:t>」があるので、それを使って、新品の</a:t>
            </a:r>
            <a:r>
              <a:rPr lang="en-US" altLang="ja-JP" sz="1800" dirty="0" err="1" smtClean="0"/>
              <a:t>syodaiPC</a:t>
            </a:r>
            <a:r>
              <a:rPr lang="ja-JP" altLang="en-US" sz="1800" dirty="0" smtClean="0"/>
              <a:t>を生産します。</a:t>
            </a:r>
          </a:p>
        </p:txBody>
      </p:sp>
      <p:sp>
        <p:nvSpPr>
          <p:cNvPr id="14" name="右矢印 13"/>
          <p:cNvSpPr/>
          <p:nvPr/>
        </p:nvSpPr>
        <p:spPr>
          <a:xfrm flipH="1">
            <a:off x="3767270" y="3261762"/>
            <a:ext cx="180020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1754" name="Text Box 9"/>
          <p:cNvSpPr txBox="1">
            <a:spLocks noChangeArrowheads="1"/>
          </p:cNvSpPr>
          <p:nvPr/>
        </p:nvSpPr>
        <p:spPr bwMode="auto">
          <a:xfrm>
            <a:off x="5486400" y="3261762"/>
            <a:ext cx="2965450" cy="36671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a:t>「</a:t>
            </a:r>
            <a:r>
              <a:rPr lang="en-US" altLang="ja-JP" sz="1800" dirty="0" err="1"/>
              <a:t>ClassPC</a:t>
            </a:r>
            <a:r>
              <a:rPr lang="ja-JP" altLang="en-US" sz="1800" dirty="0"/>
              <a:t>型」の「</a:t>
            </a:r>
            <a:r>
              <a:rPr lang="en-US" altLang="ja-JP" sz="1800" dirty="0" err="1"/>
              <a:t>syodaiPC</a:t>
            </a:r>
            <a:r>
              <a:rPr lang="ja-JP" altLang="en-US" sz="1800" dirty="0"/>
              <a:t>」</a:t>
            </a:r>
          </a:p>
        </p:txBody>
      </p:sp>
      <p:sp>
        <p:nvSpPr>
          <p:cNvPr id="9" name="Text Box 9"/>
          <p:cNvSpPr txBox="1">
            <a:spLocks noChangeArrowheads="1"/>
          </p:cNvSpPr>
          <p:nvPr/>
        </p:nvSpPr>
        <p:spPr bwMode="auto">
          <a:xfrm>
            <a:off x="5113024" y="5692606"/>
            <a:ext cx="3538148"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smtClean="0"/>
              <a:t>各メモリに</a:t>
            </a:r>
            <a:r>
              <a:rPr lang="en-US" altLang="ja-JP" sz="1800" dirty="0" smtClean="0"/>
              <a:t>0</a:t>
            </a:r>
            <a:r>
              <a:rPr lang="ja-JP" altLang="en-US" sz="1800" dirty="0" smtClean="0"/>
              <a:t>が入り、一言喋ります。</a:t>
            </a:r>
            <a:endParaRPr lang="ja-JP" altLang="en-US" sz="1800" dirty="0"/>
          </a:p>
        </p:txBody>
      </p:sp>
    </p:spTree>
    <p:extLst>
      <p:ext uri="{BB962C8B-B14F-4D97-AF65-F5344CB8AC3E}">
        <p14:creationId xmlns:p14="http://schemas.microsoft.com/office/powerpoint/2010/main" val="2747823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下矢印 12"/>
          <p:cNvSpPr/>
          <p:nvPr/>
        </p:nvSpPr>
        <p:spPr>
          <a:xfrm flipV="1">
            <a:off x="6531631" y="3684786"/>
            <a:ext cx="288032" cy="87630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457200" y="1481329"/>
            <a:ext cx="8507288" cy="1125346"/>
          </a:xfrm>
        </p:spPr>
        <p:txBody>
          <a:bodyPr>
            <a:noAutofit/>
          </a:bodyPr>
          <a:lstStyle/>
          <a:p>
            <a:r>
              <a:rPr kumimoji="1" lang="ja-JP" altLang="en-US" sz="2200" dirty="0" smtClean="0"/>
              <a:t>オブジェクトの機能を利用するには、関数を実行します。</a:t>
            </a:r>
            <a:endParaRPr kumimoji="1" lang="en-US" altLang="ja-JP" sz="2200" dirty="0" smtClean="0"/>
          </a:p>
          <a:p>
            <a:r>
              <a:rPr kumimoji="1" lang="ja-JP" altLang="en-US" sz="2200" u="sng" dirty="0" smtClean="0">
                <a:solidFill>
                  <a:srgbClr val="FF0000"/>
                </a:solidFill>
              </a:rPr>
              <a:t>「どのオブジェクトの、どの機能か」</a:t>
            </a:r>
            <a:r>
              <a:rPr kumimoji="1" lang="ja-JP" altLang="en-US" sz="2200" u="sng" dirty="0" smtClean="0"/>
              <a:t>をピリオドで区切って指定します</a:t>
            </a:r>
            <a:r>
              <a:rPr kumimoji="1" lang="ja-JP" altLang="en-US" sz="2200" dirty="0" smtClean="0"/>
              <a:t>。</a:t>
            </a:r>
            <a:endParaRPr kumimoji="1" lang="en-US" altLang="ja-JP" sz="2200" dirty="0" smtClean="0"/>
          </a:p>
          <a:p>
            <a:r>
              <a:rPr lang="ja-JP" altLang="en-US" sz="2200" dirty="0" smtClean="0"/>
              <a:t>引数にデータを入れれば、</a:t>
            </a:r>
            <a:r>
              <a:rPr lang="ja-JP" altLang="en-US" sz="2200" dirty="0" smtClean="0">
                <a:solidFill>
                  <a:srgbClr val="FF0000"/>
                </a:solidFill>
              </a:rPr>
              <a:t>オブジェクトにデータを渡せます</a:t>
            </a:r>
            <a:r>
              <a:rPr lang="ja-JP" altLang="en-US" sz="2200" dirty="0" smtClean="0"/>
              <a:t>。</a:t>
            </a:r>
            <a:endParaRPr kumimoji="1" lang="ja-JP" altLang="en-US" sz="2200" dirty="0"/>
          </a:p>
        </p:txBody>
      </p:sp>
      <p:sp>
        <p:nvSpPr>
          <p:cNvPr id="32770" name="Rectangle 2"/>
          <p:cNvSpPr>
            <a:spLocks noGrp="1" noChangeArrowheads="1"/>
          </p:cNvSpPr>
          <p:nvPr>
            <p:ph type="title"/>
          </p:nvPr>
        </p:nvSpPr>
        <p:spPr/>
        <p:txBody>
          <a:bodyPr/>
          <a:lstStyle/>
          <a:p>
            <a:pPr eaLnBrk="1" hangingPunct="1"/>
            <a:r>
              <a:rPr lang="ja-JP" altLang="en-US" dirty="0" smtClean="0"/>
              <a:t>オブジェクトの機能の利用</a:t>
            </a:r>
          </a:p>
        </p:txBody>
      </p:sp>
      <p:sp>
        <p:nvSpPr>
          <p:cNvPr id="54279" name="Text Box 7"/>
          <p:cNvSpPr txBox="1">
            <a:spLocks noChangeArrowheads="1"/>
          </p:cNvSpPr>
          <p:nvPr/>
        </p:nvSpPr>
        <p:spPr bwMode="auto">
          <a:xfrm>
            <a:off x="707659" y="2852936"/>
            <a:ext cx="3283271" cy="26776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2400" dirty="0" smtClean="0"/>
              <a:t>syodaiPC.setNum1(</a:t>
            </a:r>
            <a:r>
              <a:rPr lang="en-US" altLang="ja-JP" sz="2400" dirty="0" smtClean="0">
                <a:solidFill>
                  <a:srgbClr val="0066FF"/>
                </a:solidFill>
              </a:rPr>
              <a:t>8</a:t>
            </a:r>
            <a:r>
              <a:rPr lang="en-US" altLang="ja-JP" sz="2400" dirty="0" smtClean="0"/>
              <a:t>);</a:t>
            </a:r>
          </a:p>
          <a:p>
            <a:pPr eaLnBrk="1" hangingPunct="1">
              <a:defRPr/>
            </a:pPr>
            <a:r>
              <a:rPr lang="en-US" altLang="ja-JP" sz="2400" dirty="0" smtClean="0"/>
              <a:t>syodaiPC.setNum2(</a:t>
            </a:r>
            <a:r>
              <a:rPr lang="en-US" altLang="ja-JP" sz="2400" dirty="0" smtClean="0">
                <a:solidFill>
                  <a:srgbClr val="0066FF"/>
                </a:solidFill>
              </a:rPr>
              <a:t>5</a:t>
            </a:r>
            <a:r>
              <a:rPr lang="en-US" altLang="ja-JP" sz="2400" dirty="0" smtClean="0"/>
              <a:t>);</a:t>
            </a:r>
          </a:p>
          <a:p>
            <a:pPr eaLnBrk="1" hangingPunct="1">
              <a:defRPr/>
            </a:pPr>
            <a:endParaRPr lang="en-US" altLang="ja-JP" sz="2400" dirty="0"/>
          </a:p>
          <a:p>
            <a:pPr eaLnBrk="1" hangingPunct="1">
              <a:defRPr/>
            </a:pPr>
            <a:endParaRPr lang="en-US" altLang="ja-JP" sz="2400" dirty="0" smtClean="0"/>
          </a:p>
          <a:p>
            <a:pPr eaLnBrk="1" hangingPunct="1">
              <a:defRPr/>
            </a:pPr>
            <a:endParaRPr lang="en-US" altLang="ja-JP" sz="2400" dirty="0"/>
          </a:p>
          <a:p>
            <a:pPr eaLnBrk="1" hangingPunct="1">
              <a:defRPr/>
            </a:pPr>
            <a:endParaRPr lang="en-US" altLang="ja-JP" sz="2400" dirty="0" smtClean="0"/>
          </a:p>
          <a:p>
            <a:pPr eaLnBrk="1" hangingPunct="1">
              <a:defRPr/>
            </a:pPr>
            <a:r>
              <a:rPr lang="en-US" altLang="ja-JP" sz="2400" dirty="0" err="1" smtClean="0"/>
              <a:t>syodaiPC.Wa</a:t>
            </a:r>
            <a:r>
              <a:rPr lang="en-US" altLang="ja-JP" sz="2400" dirty="0" smtClean="0"/>
              <a:t>();</a:t>
            </a:r>
          </a:p>
        </p:txBody>
      </p:sp>
      <p:sp>
        <p:nvSpPr>
          <p:cNvPr id="54280" name="Text Box 8"/>
          <p:cNvSpPr txBox="1">
            <a:spLocks noChangeArrowheads="1"/>
          </p:cNvSpPr>
          <p:nvPr/>
        </p:nvSpPr>
        <p:spPr bwMode="auto">
          <a:xfrm>
            <a:off x="4314799" y="4237930"/>
            <a:ext cx="4433665"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1800" dirty="0" err="1" smtClean="0"/>
              <a:t>syodaiPC</a:t>
            </a:r>
            <a:r>
              <a:rPr lang="ja-JP" altLang="en-US" sz="1800" dirty="0"/>
              <a:t>の</a:t>
            </a:r>
            <a:r>
              <a:rPr lang="ja-JP" altLang="en-US" sz="1800" dirty="0" smtClean="0"/>
              <a:t>メモリーである「</a:t>
            </a:r>
            <a:r>
              <a:rPr lang="en-US" altLang="ja-JP" sz="1800" dirty="0" smtClean="0"/>
              <a:t>num1</a:t>
            </a:r>
            <a:r>
              <a:rPr lang="ja-JP" altLang="en-US" sz="1800" dirty="0"/>
              <a:t>」「</a:t>
            </a:r>
            <a:r>
              <a:rPr lang="en-US" altLang="ja-JP" sz="1800" dirty="0"/>
              <a:t>num2</a:t>
            </a:r>
            <a:r>
              <a:rPr lang="ja-JP" altLang="en-US" sz="1800" dirty="0"/>
              <a:t>」に</a:t>
            </a:r>
            <a:r>
              <a:rPr lang="ja-JP" altLang="en-US" sz="1800" dirty="0" smtClean="0"/>
              <a:t>、値がセット（保存）されます。</a:t>
            </a:r>
            <a:endParaRPr lang="ja-JP" altLang="en-US" sz="1800" dirty="0"/>
          </a:p>
        </p:txBody>
      </p:sp>
      <p:sp>
        <p:nvSpPr>
          <p:cNvPr id="11" name="右矢印 10"/>
          <p:cNvSpPr/>
          <p:nvPr/>
        </p:nvSpPr>
        <p:spPr>
          <a:xfrm flipH="1">
            <a:off x="3938549" y="3002107"/>
            <a:ext cx="180020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 name="右矢印 11"/>
          <p:cNvSpPr/>
          <p:nvPr/>
        </p:nvSpPr>
        <p:spPr>
          <a:xfrm flipH="1">
            <a:off x="3938549" y="3298523"/>
            <a:ext cx="180020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2772" name="Text Box 5"/>
          <p:cNvSpPr txBox="1">
            <a:spLocks noChangeArrowheads="1"/>
          </p:cNvSpPr>
          <p:nvPr/>
        </p:nvSpPr>
        <p:spPr bwMode="auto">
          <a:xfrm>
            <a:off x="4314468" y="2852936"/>
            <a:ext cx="4433996" cy="120032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1800" dirty="0" err="1"/>
              <a:t>syodaiPC</a:t>
            </a:r>
            <a:r>
              <a:rPr lang="ja-JP" altLang="en-US" sz="1800" dirty="0"/>
              <a:t>は、２つの数がメモリーに保存できるので</a:t>
            </a:r>
            <a:r>
              <a:rPr lang="ja-JP" altLang="en-US" sz="1800" dirty="0" smtClean="0"/>
              <a:t>、まず</a:t>
            </a:r>
            <a:r>
              <a:rPr lang="ja-JP" altLang="en-US" sz="1800" dirty="0"/>
              <a:t>は２つの数を</a:t>
            </a:r>
            <a:r>
              <a:rPr lang="ja-JP" altLang="en-US" sz="1800" dirty="0" smtClean="0"/>
              <a:t>入力します。</a:t>
            </a:r>
            <a:endParaRPr lang="en-US" altLang="ja-JP" sz="1800" dirty="0" smtClean="0"/>
          </a:p>
          <a:p>
            <a:pPr eaLnBrk="1" hangingPunct="1"/>
            <a:r>
              <a:rPr lang="ja-JP" altLang="en-US" sz="1800" dirty="0"/>
              <a:t>用意されて</a:t>
            </a:r>
            <a:r>
              <a:rPr lang="ja-JP" altLang="en-US" sz="1800" dirty="0" smtClean="0"/>
              <a:t>いる機能から、メモリーに数を入力するメソッドを呼び出します。</a:t>
            </a:r>
            <a:endParaRPr lang="ja-JP" altLang="en-US" sz="1800" dirty="0"/>
          </a:p>
        </p:txBody>
      </p:sp>
      <p:sp>
        <p:nvSpPr>
          <p:cNvPr id="15" name="右矢印 14"/>
          <p:cNvSpPr/>
          <p:nvPr/>
        </p:nvSpPr>
        <p:spPr>
          <a:xfrm flipH="1">
            <a:off x="3086871" y="5157192"/>
            <a:ext cx="180020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6" name="下矢印 15"/>
          <p:cNvSpPr/>
          <p:nvPr/>
        </p:nvSpPr>
        <p:spPr>
          <a:xfrm flipV="1">
            <a:off x="6531466" y="5301208"/>
            <a:ext cx="288032" cy="95222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Text Box 6"/>
          <p:cNvSpPr txBox="1">
            <a:spLocks noChangeArrowheads="1"/>
          </p:cNvSpPr>
          <p:nvPr/>
        </p:nvSpPr>
        <p:spPr bwMode="auto">
          <a:xfrm>
            <a:off x="4644008" y="6068769"/>
            <a:ext cx="4294387"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1800" dirty="0" err="1" smtClean="0"/>
              <a:t>syodaiPC</a:t>
            </a:r>
            <a:r>
              <a:rPr lang="ja-JP" altLang="en-US" sz="1800" dirty="0" smtClean="0"/>
              <a:t>の足し算機能が実行され、</a:t>
            </a:r>
            <a:endParaRPr lang="en-US" altLang="ja-JP" sz="1800" dirty="0" smtClean="0"/>
          </a:p>
          <a:p>
            <a:pPr eaLnBrk="1" hangingPunct="1"/>
            <a:r>
              <a:rPr lang="ja-JP" altLang="en-US" sz="1800" dirty="0" smtClean="0"/>
              <a:t>足し算の結果が「</a:t>
            </a:r>
            <a:r>
              <a:rPr lang="en-US" altLang="ja-JP" sz="1800" dirty="0" smtClean="0"/>
              <a:t>result</a:t>
            </a:r>
            <a:r>
              <a:rPr lang="ja-JP" altLang="en-US" sz="1800" dirty="0" smtClean="0"/>
              <a:t>」に保存されます。</a:t>
            </a:r>
            <a:endParaRPr lang="ja-JP" altLang="en-US" sz="1800" dirty="0"/>
          </a:p>
        </p:txBody>
      </p:sp>
      <p:sp>
        <p:nvSpPr>
          <p:cNvPr id="18" name="Text Box 4"/>
          <p:cNvSpPr txBox="1">
            <a:spLocks noChangeArrowheads="1"/>
          </p:cNvSpPr>
          <p:nvPr/>
        </p:nvSpPr>
        <p:spPr bwMode="auto">
          <a:xfrm>
            <a:off x="4314468" y="5175367"/>
            <a:ext cx="3829250"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a:t>２つの</a:t>
            </a:r>
            <a:r>
              <a:rPr lang="ja-JP" altLang="en-US" sz="1800" dirty="0" smtClean="0"/>
              <a:t>メモリー</a:t>
            </a:r>
            <a:r>
              <a:rPr lang="ja-JP" altLang="en-US" sz="1800" dirty="0"/>
              <a:t>内の</a:t>
            </a:r>
            <a:r>
              <a:rPr lang="ja-JP" altLang="en-US" sz="1800" dirty="0" smtClean="0"/>
              <a:t>数を足し算をする機能を利用します。</a:t>
            </a:r>
            <a:endParaRPr lang="ja-JP" altLang="en-US" sz="1800" dirty="0"/>
          </a:p>
        </p:txBody>
      </p:sp>
    </p:spTree>
    <p:extLst>
      <p:ext uri="{BB962C8B-B14F-4D97-AF65-F5344CB8AC3E}">
        <p14:creationId xmlns:p14="http://schemas.microsoft.com/office/powerpoint/2010/main" val="2059876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ja-JP" altLang="en-US" dirty="0" smtClean="0"/>
              <a:t>オブジェクトの機能の利用</a:t>
            </a:r>
          </a:p>
        </p:txBody>
      </p:sp>
      <p:sp>
        <p:nvSpPr>
          <p:cNvPr id="33796" name="Text Box 5"/>
          <p:cNvSpPr txBox="1">
            <a:spLocks noChangeArrowheads="1"/>
          </p:cNvSpPr>
          <p:nvPr/>
        </p:nvSpPr>
        <p:spPr bwMode="auto">
          <a:xfrm>
            <a:off x="611560" y="2808559"/>
            <a:ext cx="4934364" cy="12003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2400" dirty="0" err="1" smtClean="0"/>
              <a:t>int</a:t>
            </a:r>
            <a:r>
              <a:rPr lang="en-US" altLang="ja-JP" sz="2400" dirty="0" smtClean="0"/>
              <a:t> </a:t>
            </a:r>
            <a:r>
              <a:rPr lang="en-US" altLang="ja-JP" sz="2400" dirty="0"/>
              <a:t>answer = </a:t>
            </a:r>
            <a:r>
              <a:rPr lang="en-US" altLang="ja-JP" sz="2400" dirty="0" err="1"/>
              <a:t>syodaiPC.getResult</a:t>
            </a:r>
            <a:r>
              <a:rPr lang="en-US" altLang="ja-JP" sz="2400" dirty="0" smtClean="0"/>
              <a:t>();</a:t>
            </a:r>
          </a:p>
          <a:p>
            <a:pPr eaLnBrk="1" hangingPunct="1">
              <a:defRPr/>
            </a:pPr>
            <a:endParaRPr lang="en-US" altLang="ja-JP" sz="2400" dirty="0" smtClean="0"/>
          </a:p>
          <a:p>
            <a:pPr eaLnBrk="1" hangingPunct="1">
              <a:defRPr/>
            </a:pPr>
            <a:r>
              <a:rPr lang="en-US" altLang="ja-JP" sz="2400" dirty="0" err="1" smtClean="0"/>
              <a:t>System.out.println</a:t>
            </a:r>
            <a:r>
              <a:rPr lang="en-US" altLang="ja-JP" sz="2400" dirty="0" smtClean="0"/>
              <a:t>(</a:t>
            </a:r>
            <a:r>
              <a:rPr lang="en-US" altLang="ja-JP" sz="2400" dirty="0" smtClean="0">
                <a:solidFill>
                  <a:srgbClr val="0066FF"/>
                </a:solidFill>
              </a:rPr>
              <a:t>answer</a:t>
            </a:r>
            <a:r>
              <a:rPr lang="en-US" altLang="ja-JP" sz="2400" dirty="0" smtClean="0"/>
              <a:t>);</a:t>
            </a:r>
            <a:endParaRPr lang="en-US" altLang="ja-JP" sz="2400" dirty="0"/>
          </a:p>
        </p:txBody>
      </p:sp>
      <p:sp>
        <p:nvSpPr>
          <p:cNvPr id="10" name="コンテンツ プレースホルダー 1"/>
          <p:cNvSpPr>
            <a:spLocks noGrp="1"/>
          </p:cNvSpPr>
          <p:nvPr>
            <p:ph idx="1"/>
          </p:nvPr>
        </p:nvSpPr>
        <p:spPr>
          <a:xfrm>
            <a:off x="457200" y="1481329"/>
            <a:ext cx="8229600" cy="1125346"/>
          </a:xfrm>
        </p:spPr>
        <p:txBody>
          <a:bodyPr>
            <a:noAutofit/>
          </a:bodyPr>
          <a:lstStyle/>
          <a:p>
            <a:r>
              <a:rPr kumimoji="1" lang="ja-JP" altLang="en-US" sz="2300" dirty="0" smtClean="0"/>
              <a:t>「関数」の利用方法の通り、オブジェクトから出力されたデータ（</a:t>
            </a:r>
            <a:r>
              <a:rPr kumimoji="1" lang="ja-JP" altLang="en-US" sz="2300" dirty="0" smtClean="0">
                <a:solidFill>
                  <a:srgbClr val="FF0000"/>
                </a:solidFill>
              </a:rPr>
              <a:t>戻り値）</a:t>
            </a:r>
            <a:r>
              <a:rPr kumimoji="1" lang="ja-JP" altLang="en-US" sz="2300" dirty="0" smtClean="0"/>
              <a:t>を受け取ります。</a:t>
            </a:r>
            <a:endParaRPr kumimoji="1" lang="ja-JP" altLang="en-US" sz="2300" dirty="0"/>
          </a:p>
        </p:txBody>
      </p:sp>
      <p:sp>
        <p:nvSpPr>
          <p:cNvPr id="14" name="右矢印 13"/>
          <p:cNvSpPr/>
          <p:nvPr/>
        </p:nvSpPr>
        <p:spPr>
          <a:xfrm flipH="1">
            <a:off x="5442509" y="2936025"/>
            <a:ext cx="180020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 name="下矢印 14"/>
          <p:cNvSpPr/>
          <p:nvPr/>
        </p:nvSpPr>
        <p:spPr>
          <a:xfrm flipV="1">
            <a:off x="7324107" y="3224056"/>
            <a:ext cx="288032" cy="95222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3800" name="テキスト ボックス 1"/>
          <p:cNvSpPr txBox="1">
            <a:spLocks noChangeArrowheads="1"/>
          </p:cNvSpPr>
          <p:nvPr/>
        </p:nvSpPr>
        <p:spPr bwMode="auto">
          <a:xfrm>
            <a:off x="5885799" y="3836839"/>
            <a:ext cx="3164649" cy="64633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1800" dirty="0" smtClean="0"/>
              <a:t>return</a:t>
            </a:r>
            <a:r>
              <a:rPr lang="ja-JP" altLang="en-US" sz="1800" dirty="0" smtClean="0"/>
              <a:t>で送信されたデータを</a:t>
            </a:r>
            <a:endParaRPr lang="en-US" altLang="ja-JP" sz="1800" dirty="0"/>
          </a:p>
          <a:p>
            <a:pPr eaLnBrk="1" hangingPunct="1"/>
            <a:r>
              <a:rPr lang="ja-JP" altLang="en-US" sz="1800" dirty="0"/>
              <a:t>同じ型の変数に</a:t>
            </a:r>
            <a:r>
              <a:rPr lang="ja-JP" altLang="en-US" sz="1800" dirty="0" smtClean="0"/>
              <a:t>受け取ります。</a:t>
            </a:r>
            <a:endParaRPr lang="ja-JP" altLang="en-US" sz="1800" dirty="0"/>
          </a:p>
        </p:txBody>
      </p:sp>
      <p:sp>
        <p:nvSpPr>
          <p:cNvPr id="13" name="Text Box 4"/>
          <p:cNvSpPr txBox="1">
            <a:spLocks noChangeArrowheads="1"/>
          </p:cNvSpPr>
          <p:nvPr/>
        </p:nvSpPr>
        <p:spPr bwMode="auto">
          <a:xfrm>
            <a:off x="6116288" y="2900891"/>
            <a:ext cx="2880320"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1800" dirty="0" smtClean="0"/>
              <a:t>result</a:t>
            </a:r>
            <a:r>
              <a:rPr lang="ja-JP" altLang="en-US" sz="1800" dirty="0" smtClean="0"/>
              <a:t>の値を出力する機能を利用します。</a:t>
            </a:r>
            <a:endParaRPr lang="ja-JP" altLang="en-US" sz="1800" dirty="0"/>
          </a:p>
        </p:txBody>
      </p:sp>
    </p:spTree>
    <p:extLst>
      <p:ext uri="{BB962C8B-B14F-4D97-AF65-F5344CB8AC3E}">
        <p14:creationId xmlns:p14="http://schemas.microsoft.com/office/powerpoint/2010/main" val="1907125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構造化プログラミング</a:t>
            </a:r>
            <a:endParaRPr kumimoji="1" lang="ja-JP" altLang="en-US" dirty="0"/>
          </a:p>
        </p:txBody>
      </p:sp>
      <p:sp>
        <p:nvSpPr>
          <p:cNvPr id="5" name="コンテンツ プレースホルダー 7"/>
          <p:cNvSpPr>
            <a:spLocks noGrp="1"/>
          </p:cNvSpPr>
          <p:nvPr>
            <p:ph idx="1"/>
          </p:nvPr>
        </p:nvSpPr>
        <p:spPr>
          <a:xfrm>
            <a:off x="457200" y="1481329"/>
            <a:ext cx="8003232" cy="1443616"/>
          </a:xfrm>
        </p:spPr>
        <p:txBody>
          <a:bodyPr>
            <a:normAutofit/>
          </a:bodyPr>
          <a:lstStyle/>
          <a:p>
            <a:r>
              <a:rPr lang="en-US" altLang="ja-JP" dirty="0"/>
              <a:t>1966</a:t>
            </a:r>
            <a:r>
              <a:rPr lang="ja-JP" altLang="en-US" dirty="0"/>
              <a:t>年にベームとヤコピーニによって証明された“構造化定理</a:t>
            </a:r>
            <a:r>
              <a:rPr lang="en-US" altLang="ja-JP" dirty="0"/>
              <a:t>※”</a:t>
            </a:r>
            <a:r>
              <a:rPr lang="ja-JP" altLang="en-US" dirty="0"/>
              <a:t>をもとに、</a:t>
            </a:r>
            <a:r>
              <a:rPr lang="en-US" altLang="ja-JP" dirty="0"/>
              <a:t>1967</a:t>
            </a:r>
            <a:r>
              <a:rPr lang="ja-JP" altLang="en-US" dirty="0"/>
              <a:t>年に</a:t>
            </a:r>
            <a:r>
              <a:rPr lang="ja-JP" altLang="en-US" dirty="0" smtClean="0"/>
              <a:t>エドガー・ダイクストラ</a:t>
            </a:r>
            <a:r>
              <a:rPr lang="ja-JP" altLang="en-US" dirty="0"/>
              <a:t>が</a:t>
            </a:r>
            <a:r>
              <a:rPr lang="ja-JP" altLang="en-US" dirty="0" smtClean="0"/>
              <a:t>提唱</a:t>
            </a:r>
            <a:endParaRPr lang="ja-JP" altLang="en-US" dirty="0"/>
          </a:p>
        </p:txBody>
      </p:sp>
      <p:sp>
        <p:nvSpPr>
          <p:cNvPr id="3" name="正方形/長方形 2"/>
          <p:cNvSpPr/>
          <p:nvPr/>
        </p:nvSpPr>
        <p:spPr>
          <a:xfrm>
            <a:off x="899592" y="3068960"/>
            <a:ext cx="7272808" cy="1200329"/>
          </a:xfrm>
          <a:prstGeom prst="rect">
            <a:avLst/>
          </a:prstGeom>
        </p:spPr>
        <p:txBody>
          <a:bodyPr wrap="square">
            <a:spAutoFit/>
          </a:bodyPr>
          <a:lstStyle/>
          <a:p>
            <a:r>
              <a:rPr lang="en-US" altLang="ja-JP" sz="2400" i="1" dirty="0" smtClean="0">
                <a:solidFill>
                  <a:srgbClr val="00B050"/>
                </a:solidFill>
                <a:effectLst>
                  <a:outerShdw blurRad="38100" dist="38100" dir="2700000" algn="tl">
                    <a:srgbClr val="000000">
                      <a:alpha val="43137"/>
                    </a:srgbClr>
                  </a:outerShdw>
                </a:effectLst>
              </a:rPr>
              <a:t>※</a:t>
            </a:r>
            <a:r>
              <a:rPr lang="ja-JP" altLang="en-US" sz="2400" i="1" dirty="0" smtClean="0">
                <a:solidFill>
                  <a:srgbClr val="00B050"/>
                </a:solidFill>
                <a:effectLst>
                  <a:outerShdw blurRad="38100" dist="38100" dir="2700000" algn="tl">
                    <a:srgbClr val="000000">
                      <a:alpha val="43137"/>
                    </a:srgbClr>
                  </a:outerShdw>
                </a:effectLst>
              </a:rPr>
              <a:t>“</a:t>
            </a:r>
            <a:r>
              <a:rPr lang="en-US" altLang="ja-JP" sz="2400" i="1" dirty="0">
                <a:solidFill>
                  <a:srgbClr val="00B050"/>
                </a:solidFill>
                <a:effectLst>
                  <a:outerShdw blurRad="38100" dist="38100" dir="2700000" algn="tl">
                    <a:srgbClr val="000000">
                      <a:alpha val="43137"/>
                    </a:srgbClr>
                  </a:outerShdw>
                </a:effectLst>
              </a:rPr>
              <a:t>1</a:t>
            </a:r>
            <a:r>
              <a:rPr lang="ja-JP" altLang="en-US" sz="2400" i="1" dirty="0" err="1">
                <a:solidFill>
                  <a:srgbClr val="00B050"/>
                </a:solidFill>
                <a:effectLst>
                  <a:outerShdw blurRad="38100" dist="38100" dir="2700000" algn="tl">
                    <a:srgbClr val="000000">
                      <a:alpha val="43137"/>
                    </a:srgbClr>
                  </a:outerShdw>
                </a:effectLst>
              </a:rPr>
              <a:t>つの</a:t>
            </a:r>
            <a:r>
              <a:rPr lang="ja-JP" altLang="en-US" sz="2400" i="1" dirty="0">
                <a:solidFill>
                  <a:srgbClr val="00B050"/>
                </a:solidFill>
                <a:effectLst>
                  <a:outerShdw blurRad="38100" dist="38100" dir="2700000" algn="tl">
                    <a:srgbClr val="000000">
                      <a:alpha val="43137"/>
                    </a:srgbClr>
                  </a:outerShdw>
                </a:effectLst>
              </a:rPr>
              <a:t>入り口と</a:t>
            </a:r>
            <a:r>
              <a:rPr lang="en-US" altLang="ja-JP" sz="2400" i="1" dirty="0">
                <a:solidFill>
                  <a:srgbClr val="00B050"/>
                </a:solidFill>
                <a:effectLst>
                  <a:outerShdw blurRad="38100" dist="38100" dir="2700000" algn="tl">
                    <a:srgbClr val="000000">
                      <a:alpha val="43137"/>
                    </a:srgbClr>
                  </a:outerShdw>
                </a:effectLst>
              </a:rPr>
              <a:t>1</a:t>
            </a:r>
            <a:r>
              <a:rPr lang="ja-JP" altLang="en-US" sz="2400" i="1" dirty="0" err="1">
                <a:solidFill>
                  <a:srgbClr val="00B050"/>
                </a:solidFill>
                <a:effectLst>
                  <a:outerShdw blurRad="38100" dist="38100" dir="2700000" algn="tl">
                    <a:srgbClr val="000000">
                      <a:alpha val="43137"/>
                    </a:srgbClr>
                  </a:outerShdw>
                </a:effectLst>
              </a:rPr>
              <a:t>つの</a:t>
            </a:r>
            <a:r>
              <a:rPr lang="ja-JP" altLang="en-US" sz="2400" i="1" dirty="0">
                <a:solidFill>
                  <a:srgbClr val="00B050"/>
                </a:solidFill>
                <a:effectLst>
                  <a:outerShdw blurRad="38100" dist="38100" dir="2700000" algn="tl">
                    <a:srgbClr val="000000">
                      <a:alpha val="43137"/>
                    </a:srgbClr>
                  </a:outerShdw>
                </a:effectLst>
              </a:rPr>
              <a:t>出口を持つようなプログラムは</a:t>
            </a:r>
            <a:r>
              <a:rPr lang="ja-JP" altLang="en-US" sz="2400" i="1" dirty="0" smtClean="0">
                <a:solidFill>
                  <a:srgbClr val="00B050"/>
                </a:solidFill>
                <a:effectLst>
                  <a:outerShdw blurRad="38100" dist="38100" dir="2700000" algn="tl">
                    <a:srgbClr val="000000">
                      <a:alpha val="43137"/>
                    </a:srgbClr>
                  </a:outerShdw>
                </a:effectLst>
              </a:rPr>
              <a:t>、</a:t>
            </a:r>
            <a:endParaRPr lang="en-US" altLang="ja-JP" sz="2400" i="1" dirty="0" smtClean="0">
              <a:solidFill>
                <a:srgbClr val="00B050"/>
              </a:solidFill>
              <a:effectLst>
                <a:outerShdw blurRad="38100" dist="38100" dir="2700000" algn="tl">
                  <a:srgbClr val="000000">
                    <a:alpha val="43137"/>
                  </a:srgbClr>
                </a:outerShdw>
              </a:effectLst>
            </a:endParaRPr>
          </a:p>
          <a:p>
            <a:r>
              <a:rPr lang="ja-JP" altLang="en-US" sz="2400" i="1" dirty="0" smtClean="0">
                <a:solidFill>
                  <a:srgbClr val="00B050"/>
                </a:solidFill>
                <a:effectLst>
                  <a:outerShdw blurRad="38100" dist="38100" dir="2700000" algn="tl">
                    <a:srgbClr val="000000">
                      <a:alpha val="43137"/>
                    </a:srgbClr>
                  </a:outerShdw>
                </a:effectLst>
              </a:rPr>
              <a:t>「</a:t>
            </a:r>
            <a:r>
              <a:rPr lang="ja-JP" altLang="en-US" sz="2400" i="1" dirty="0">
                <a:solidFill>
                  <a:srgbClr val="00B050"/>
                </a:solidFill>
                <a:effectLst>
                  <a:outerShdw blurRad="38100" dist="38100" dir="2700000" algn="tl">
                    <a:srgbClr val="000000">
                      <a:alpha val="43137"/>
                    </a:srgbClr>
                  </a:outerShdw>
                </a:effectLst>
              </a:rPr>
              <a:t>順次・反復・分岐」の</a:t>
            </a:r>
            <a:r>
              <a:rPr lang="en-US" altLang="ja-JP" sz="2400" i="1" dirty="0">
                <a:solidFill>
                  <a:srgbClr val="00B050"/>
                </a:solidFill>
                <a:effectLst>
                  <a:outerShdw blurRad="38100" dist="38100" dir="2700000" algn="tl">
                    <a:srgbClr val="000000">
                      <a:alpha val="43137"/>
                    </a:srgbClr>
                  </a:outerShdw>
                </a:effectLst>
              </a:rPr>
              <a:t>3</a:t>
            </a:r>
            <a:r>
              <a:rPr lang="ja-JP" altLang="en-US" sz="2400" i="1" dirty="0" err="1">
                <a:solidFill>
                  <a:srgbClr val="00B050"/>
                </a:solidFill>
                <a:effectLst>
                  <a:outerShdw blurRad="38100" dist="38100" dir="2700000" algn="tl">
                    <a:srgbClr val="000000">
                      <a:alpha val="43137"/>
                    </a:srgbClr>
                  </a:outerShdw>
                </a:effectLst>
              </a:rPr>
              <a:t>つの</a:t>
            </a:r>
            <a:r>
              <a:rPr lang="ja-JP" altLang="en-US" sz="2400" i="1" dirty="0">
                <a:solidFill>
                  <a:srgbClr val="00B050"/>
                </a:solidFill>
                <a:effectLst>
                  <a:outerShdw blurRad="38100" dist="38100" dir="2700000" algn="tl">
                    <a:srgbClr val="000000">
                      <a:alpha val="43137"/>
                    </a:srgbClr>
                  </a:outerShdw>
                </a:effectLst>
              </a:rPr>
              <a:t>基本的な論理構造によって記述できる</a:t>
            </a:r>
            <a:r>
              <a:rPr lang="ja-JP" altLang="en-US" sz="2400" i="1" dirty="0" smtClean="0">
                <a:solidFill>
                  <a:srgbClr val="00B050"/>
                </a:solidFill>
                <a:effectLst>
                  <a:outerShdw blurRad="38100" dist="38100" dir="2700000" algn="tl">
                    <a:srgbClr val="000000">
                      <a:alpha val="43137"/>
                    </a:srgbClr>
                  </a:outerShdw>
                </a:effectLst>
              </a:rPr>
              <a:t>”</a:t>
            </a:r>
            <a:endParaRPr lang="en-US" altLang="ja-JP" sz="2400" i="1" dirty="0" smtClean="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8059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ja-JP" altLang="en-US" dirty="0" smtClean="0"/>
              <a:t>オブジェクトの生成と利用の流れ</a:t>
            </a:r>
          </a:p>
        </p:txBody>
      </p:sp>
      <p:sp>
        <p:nvSpPr>
          <p:cNvPr id="34819" name="Text Box 4"/>
          <p:cNvSpPr txBox="1">
            <a:spLocks noChangeArrowheads="1"/>
          </p:cNvSpPr>
          <p:nvPr/>
        </p:nvSpPr>
        <p:spPr bwMode="auto">
          <a:xfrm>
            <a:off x="692150" y="2684537"/>
            <a:ext cx="4897438" cy="3752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2400" dirty="0" err="1" smtClean="0"/>
              <a:t>ClassPC</a:t>
            </a:r>
            <a:r>
              <a:rPr lang="en-US" altLang="ja-JP" sz="2400" dirty="0" smtClean="0"/>
              <a:t> </a:t>
            </a:r>
            <a:r>
              <a:rPr lang="en-US" altLang="ja-JP" sz="2400" dirty="0" err="1" smtClean="0"/>
              <a:t>syodaiPC</a:t>
            </a:r>
            <a:r>
              <a:rPr lang="en-US" altLang="ja-JP" sz="2400" dirty="0" smtClean="0"/>
              <a:t>;</a:t>
            </a:r>
          </a:p>
          <a:p>
            <a:pPr eaLnBrk="1" hangingPunct="1">
              <a:defRPr/>
            </a:pPr>
            <a:r>
              <a:rPr lang="en-US" altLang="ja-JP" sz="2400" dirty="0" err="1" smtClean="0"/>
              <a:t>syodaiPC</a:t>
            </a:r>
            <a:r>
              <a:rPr lang="en-US" altLang="ja-JP" sz="2400" dirty="0" smtClean="0"/>
              <a:t> = new </a:t>
            </a:r>
            <a:r>
              <a:rPr lang="en-US" altLang="ja-JP" sz="2400" dirty="0" err="1" smtClean="0"/>
              <a:t>ClassPC</a:t>
            </a:r>
            <a:r>
              <a:rPr lang="en-US" altLang="ja-JP" sz="2400" dirty="0" smtClean="0"/>
              <a:t>();</a:t>
            </a:r>
          </a:p>
          <a:p>
            <a:pPr eaLnBrk="1" hangingPunct="1">
              <a:defRPr/>
            </a:pPr>
            <a:endParaRPr lang="en-US" altLang="ja-JP" sz="2400" dirty="0" smtClean="0"/>
          </a:p>
          <a:p>
            <a:pPr eaLnBrk="1" hangingPunct="1">
              <a:defRPr/>
            </a:pPr>
            <a:r>
              <a:rPr lang="en-US" altLang="ja-JP" sz="2400" dirty="0" smtClean="0"/>
              <a:t>syodaiPC.setNum1(8);</a:t>
            </a:r>
          </a:p>
          <a:p>
            <a:pPr eaLnBrk="1" hangingPunct="1">
              <a:defRPr/>
            </a:pPr>
            <a:r>
              <a:rPr lang="en-US" altLang="ja-JP" sz="2400" dirty="0" smtClean="0"/>
              <a:t>syodaiPC.setNum2(5);</a:t>
            </a:r>
          </a:p>
          <a:p>
            <a:pPr eaLnBrk="1" hangingPunct="1">
              <a:defRPr/>
            </a:pPr>
            <a:endParaRPr lang="en-US" altLang="ja-JP" sz="2400" dirty="0" smtClean="0"/>
          </a:p>
          <a:p>
            <a:pPr eaLnBrk="1" hangingPunct="1">
              <a:defRPr/>
            </a:pPr>
            <a:r>
              <a:rPr lang="en-US" altLang="ja-JP" sz="2400" dirty="0" err="1" smtClean="0"/>
              <a:t>syodaiPC.Wa</a:t>
            </a:r>
            <a:r>
              <a:rPr lang="en-US" altLang="ja-JP" sz="2400" dirty="0" smtClean="0"/>
              <a:t>();</a:t>
            </a:r>
          </a:p>
          <a:p>
            <a:pPr eaLnBrk="1" hangingPunct="1">
              <a:defRPr/>
            </a:pPr>
            <a:endParaRPr lang="en-US" altLang="ja-JP" sz="2400" dirty="0" smtClean="0"/>
          </a:p>
          <a:p>
            <a:pPr eaLnBrk="1" hangingPunct="1">
              <a:defRPr/>
            </a:pPr>
            <a:r>
              <a:rPr lang="en-US" altLang="ja-JP" sz="2400" dirty="0" err="1" smtClean="0"/>
              <a:t>int</a:t>
            </a:r>
            <a:r>
              <a:rPr lang="en-US" altLang="ja-JP" sz="2400" dirty="0" smtClean="0"/>
              <a:t> answer = </a:t>
            </a:r>
            <a:r>
              <a:rPr lang="en-US" altLang="ja-JP" sz="2400" dirty="0" err="1" smtClean="0"/>
              <a:t>syodaiPC.getResult</a:t>
            </a:r>
            <a:r>
              <a:rPr lang="en-US" altLang="ja-JP" sz="2400" dirty="0" smtClean="0"/>
              <a:t>();</a:t>
            </a:r>
          </a:p>
          <a:p>
            <a:pPr eaLnBrk="1" hangingPunct="1">
              <a:defRPr/>
            </a:pPr>
            <a:r>
              <a:rPr lang="en-US" altLang="ja-JP" sz="2400" dirty="0" err="1" smtClean="0"/>
              <a:t>System.out.println</a:t>
            </a:r>
            <a:r>
              <a:rPr lang="en-US" altLang="ja-JP" sz="2400" dirty="0" smtClean="0"/>
              <a:t>(answer);</a:t>
            </a:r>
          </a:p>
        </p:txBody>
      </p:sp>
      <p:sp>
        <p:nvSpPr>
          <p:cNvPr id="34822" name="Text Box 7"/>
          <p:cNvSpPr txBox="1">
            <a:spLocks noChangeArrowheads="1"/>
          </p:cNvSpPr>
          <p:nvPr/>
        </p:nvSpPr>
        <p:spPr bwMode="auto">
          <a:xfrm>
            <a:off x="6184900" y="4248225"/>
            <a:ext cx="2241550" cy="1878012"/>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400"/>
              <a:t>オブジェクトの</a:t>
            </a:r>
            <a:endParaRPr lang="en-US" altLang="ja-JP" sz="2400"/>
          </a:p>
          <a:p>
            <a:pPr eaLnBrk="1" hangingPunct="1"/>
            <a:r>
              <a:rPr lang="ja-JP" altLang="en-US" sz="2400"/>
              <a:t>機能の利用</a:t>
            </a:r>
            <a:endParaRPr lang="en-US" altLang="ja-JP" sz="2400"/>
          </a:p>
          <a:p>
            <a:pPr eaLnBrk="1" hangingPunct="1"/>
            <a:endParaRPr lang="ja-JP" altLang="en-US" sz="800"/>
          </a:p>
          <a:p>
            <a:pPr eaLnBrk="1" hangingPunct="1"/>
            <a:r>
              <a:rPr lang="ja-JP" altLang="en-US" sz="2000"/>
              <a:t>１）値の送信</a:t>
            </a:r>
          </a:p>
          <a:p>
            <a:pPr eaLnBrk="1" hangingPunct="1"/>
            <a:r>
              <a:rPr lang="ja-JP" altLang="en-US" sz="2000"/>
              <a:t>２）計算をしてもらう</a:t>
            </a:r>
          </a:p>
          <a:p>
            <a:pPr eaLnBrk="1" hangingPunct="1"/>
            <a:r>
              <a:rPr lang="ja-JP" altLang="en-US" sz="2000"/>
              <a:t>３）結果の受信</a:t>
            </a:r>
          </a:p>
        </p:txBody>
      </p:sp>
      <p:sp>
        <p:nvSpPr>
          <p:cNvPr id="34823" name="AutoShape 8"/>
          <p:cNvSpPr>
            <a:spLocks/>
          </p:cNvSpPr>
          <p:nvPr/>
        </p:nvSpPr>
        <p:spPr bwMode="auto">
          <a:xfrm>
            <a:off x="5465763" y="3818012"/>
            <a:ext cx="719137" cy="2232025"/>
          </a:xfrm>
          <a:prstGeom prst="rightBrace">
            <a:avLst>
              <a:gd name="adj1" fmla="val 25865"/>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pPr>
              <a:defRPr/>
            </a:pPr>
            <a:endParaRPr lang="ja-JP" altLang="en-US"/>
          </a:p>
        </p:txBody>
      </p:sp>
      <p:sp>
        <p:nvSpPr>
          <p:cNvPr id="10" name="右矢印 9"/>
          <p:cNvSpPr/>
          <p:nvPr/>
        </p:nvSpPr>
        <p:spPr>
          <a:xfrm flipH="1">
            <a:off x="4384700" y="2717666"/>
            <a:ext cx="180020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 name="右矢印 10"/>
          <p:cNvSpPr/>
          <p:nvPr/>
        </p:nvSpPr>
        <p:spPr>
          <a:xfrm flipH="1">
            <a:off x="4727305" y="3152288"/>
            <a:ext cx="1800200" cy="2880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4820" name="Text Box 5"/>
          <p:cNvSpPr txBox="1">
            <a:spLocks noChangeArrowheads="1"/>
          </p:cNvSpPr>
          <p:nvPr/>
        </p:nvSpPr>
        <p:spPr bwMode="auto">
          <a:xfrm>
            <a:off x="5935663" y="2636912"/>
            <a:ext cx="2930610"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400" dirty="0"/>
              <a:t>オブジェクト</a:t>
            </a:r>
            <a:r>
              <a:rPr lang="ja-JP" altLang="en-US" sz="2400" dirty="0" smtClean="0"/>
              <a:t>名の宣言</a:t>
            </a:r>
            <a:endParaRPr lang="ja-JP" altLang="en-US" sz="2400" dirty="0"/>
          </a:p>
        </p:txBody>
      </p:sp>
      <p:sp>
        <p:nvSpPr>
          <p:cNvPr id="34821" name="Text Box 6"/>
          <p:cNvSpPr txBox="1">
            <a:spLocks noChangeArrowheads="1"/>
          </p:cNvSpPr>
          <p:nvPr/>
        </p:nvSpPr>
        <p:spPr bwMode="auto">
          <a:xfrm>
            <a:off x="5935663" y="3141737"/>
            <a:ext cx="2622834"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400" dirty="0"/>
              <a:t>オブジェクト</a:t>
            </a:r>
            <a:r>
              <a:rPr lang="ja-JP" altLang="en-US" sz="2400" dirty="0" smtClean="0"/>
              <a:t>の生成</a:t>
            </a:r>
            <a:endParaRPr lang="ja-JP" altLang="en-US" sz="2400" dirty="0"/>
          </a:p>
        </p:txBody>
      </p:sp>
      <p:sp>
        <p:nvSpPr>
          <p:cNvPr id="12" name="コンテンツ プレースホルダー 1"/>
          <p:cNvSpPr>
            <a:spLocks noGrp="1"/>
          </p:cNvSpPr>
          <p:nvPr>
            <p:ph idx="1"/>
          </p:nvPr>
        </p:nvSpPr>
        <p:spPr>
          <a:xfrm>
            <a:off x="457200" y="1481329"/>
            <a:ext cx="8229600" cy="1125346"/>
          </a:xfrm>
        </p:spPr>
        <p:txBody>
          <a:bodyPr>
            <a:noAutofit/>
          </a:bodyPr>
          <a:lstStyle/>
          <a:p>
            <a:r>
              <a:rPr kumimoji="1" lang="ja-JP" altLang="en-US" sz="2300" dirty="0" smtClean="0"/>
              <a:t>プログラム内で、</a:t>
            </a:r>
            <a:r>
              <a:rPr kumimoji="1" lang="ja-JP" altLang="en-US" sz="2300" dirty="0" smtClean="0">
                <a:solidFill>
                  <a:srgbClr val="FF0000"/>
                </a:solidFill>
              </a:rPr>
              <a:t>クラスのオブジェクトを自由に生成</a:t>
            </a:r>
            <a:r>
              <a:rPr kumimoji="1" lang="ja-JP" altLang="en-US" sz="2300" dirty="0" smtClean="0"/>
              <a:t>し、その</a:t>
            </a:r>
            <a:r>
              <a:rPr kumimoji="1" lang="ja-JP" altLang="en-US" sz="2300" dirty="0" smtClean="0">
                <a:solidFill>
                  <a:srgbClr val="FF0000"/>
                </a:solidFill>
              </a:rPr>
              <a:t>機能を利用する</a:t>
            </a:r>
            <a:r>
              <a:rPr kumimoji="1" lang="ja-JP" altLang="en-US" sz="2300" dirty="0" smtClean="0"/>
              <a:t>、という流れが基本になります。</a:t>
            </a:r>
            <a:endParaRPr kumimoji="1" lang="ja-JP" altLang="en-US" sz="2300" dirty="0"/>
          </a:p>
        </p:txBody>
      </p:sp>
      <p:sp>
        <p:nvSpPr>
          <p:cNvPr id="2" name="テキスト ボックス 1"/>
          <p:cNvSpPr txBox="1"/>
          <p:nvPr/>
        </p:nvSpPr>
        <p:spPr>
          <a:xfrm>
            <a:off x="107504" y="1187460"/>
            <a:ext cx="1335622" cy="369332"/>
          </a:xfrm>
          <a:prstGeom prst="rect">
            <a:avLst/>
          </a:prstGeom>
          <a:noFill/>
        </p:spPr>
        <p:txBody>
          <a:bodyPr wrap="none" rtlCol="0">
            <a:spAutoFit/>
          </a:bodyPr>
          <a:lstStyle/>
          <a:p>
            <a:r>
              <a:rPr kumimoji="1" lang="ja-JP" altLang="en-US" dirty="0" smtClean="0"/>
              <a:t>という訳で、</a:t>
            </a:r>
            <a:endParaRPr kumimoji="1" lang="ja-JP" altLang="en-US" dirty="0"/>
          </a:p>
        </p:txBody>
      </p:sp>
    </p:spTree>
    <p:extLst>
      <p:ext uri="{BB962C8B-B14F-4D97-AF65-F5344CB8AC3E}">
        <p14:creationId xmlns:p14="http://schemas.microsoft.com/office/powerpoint/2010/main" val="271257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1155583"/>
          </a:xfrm>
        </p:spPr>
        <p:txBody>
          <a:bodyPr>
            <a:noAutofit/>
          </a:bodyPr>
          <a:lstStyle/>
          <a:p>
            <a:r>
              <a:rPr kumimoji="1" lang="ja-JP" altLang="en-US" sz="2300" dirty="0" smtClean="0"/>
              <a:t>オブジェクトは、同じクラスから無数に生成することができます。つまり、ある「設計図」通りの実体は、いつでも、幾つでも生産できる、という事です。</a:t>
            </a:r>
            <a:endParaRPr kumimoji="1" lang="ja-JP" altLang="en-US" sz="2300" dirty="0"/>
          </a:p>
        </p:txBody>
      </p:sp>
      <p:sp>
        <p:nvSpPr>
          <p:cNvPr id="37890" name="Rectangle 2"/>
          <p:cNvSpPr>
            <a:spLocks noGrp="1" noChangeArrowheads="1"/>
          </p:cNvSpPr>
          <p:nvPr>
            <p:ph type="title"/>
          </p:nvPr>
        </p:nvSpPr>
        <p:spPr/>
        <p:txBody>
          <a:bodyPr/>
          <a:lstStyle/>
          <a:p>
            <a:pPr eaLnBrk="1" hangingPunct="1"/>
            <a:r>
              <a:rPr lang="ja-JP" altLang="en-US" smtClean="0"/>
              <a:t>複数のオブジェクトの生成</a:t>
            </a:r>
          </a:p>
        </p:txBody>
      </p:sp>
      <p:sp>
        <p:nvSpPr>
          <p:cNvPr id="37892" name="Text Box 5"/>
          <p:cNvSpPr txBox="1">
            <a:spLocks noChangeArrowheads="1"/>
          </p:cNvSpPr>
          <p:nvPr/>
        </p:nvSpPr>
        <p:spPr bwMode="auto">
          <a:xfrm>
            <a:off x="6084168" y="3573016"/>
            <a:ext cx="2692178"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smtClean="0"/>
              <a:t>設計図がある</a:t>
            </a:r>
            <a:r>
              <a:rPr lang="ja-JP" altLang="en-US" sz="1800" dirty="0"/>
              <a:t>ので</a:t>
            </a:r>
            <a:r>
              <a:rPr lang="ja-JP" altLang="en-US" sz="1800" dirty="0" smtClean="0"/>
              <a:t>、２台目も簡単に生産できます。</a:t>
            </a:r>
            <a:endParaRPr lang="ja-JP" altLang="en-US" sz="1800" dirty="0"/>
          </a:p>
        </p:txBody>
      </p:sp>
      <p:sp>
        <p:nvSpPr>
          <p:cNvPr id="37893" name="Text Box 6"/>
          <p:cNvSpPr txBox="1">
            <a:spLocks noChangeArrowheads="1"/>
          </p:cNvSpPr>
          <p:nvPr/>
        </p:nvSpPr>
        <p:spPr bwMode="auto">
          <a:xfrm>
            <a:off x="914400" y="2924944"/>
            <a:ext cx="5424488" cy="4667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pitchFamily="50" charset="-128"/>
              </a:defRPr>
            </a:lvl1pPr>
            <a:lvl2pPr marL="742950" indent="-285750" eaLnBrk="0" hangingPunct="0">
              <a:defRPr kumimoji="1" sz="2800">
                <a:solidFill>
                  <a:schemeClr val="tx1"/>
                </a:solidFill>
                <a:latin typeface="Arial" charset="0"/>
                <a:ea typeface="ＭＳ Ｐゴシック" pitchFamily="50" charset="-128"/>
              </a:defRPr>
            </a:lvl2pPr>
            <a:lvl3pPr marL="1143000" indent="-228600" eaLnBrk="0" hangingPunct="0">
              <a:defRPr kumimoji="1" sz="2800">
                <a:solidFill>
                  <a:schemeClr val="tx1"/>
                </a:solidFill>
                <a:latin typeface="Arial" charset="0"/>
                <a:ea typeface="ＭＳ Ｐゴシック" pitchFamily="50" charset="-128"/>
              </a:defRPr>
            </a:lvl3pPr>
            <a:lvl4pPr marL="1600200" indent="-228600" eaLnBrk="0" hangingPunct="0">
              <a:defRPr kumimoji="1" sz="2800">
                <a:solidFill>
                  <a:schemeClr val="tx1"/>
                </a:solidFill>
                <a:latin typeface="Arial" charset="0"/>
                <a:ea typeface="ＭＳ Ｐゴシック" pitchFamily="50" charset="-128"/>
              </a:defRPr>
            </a:lvl4pPr>
            <a:lvl5pPr marL="2057400" indent="-228600" eaLnBrk="0" hangingPunct="0">
              <a:defRPr kumimoji="1" sz="28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pitchFamily="50" charset="-128"/>
              </a:defRPr>
            </a:lvl9pPr>
          </a:lstStyle>
          <a:p>
            <a:pPr eaLnBrk="1" hangingPunct="1">
              <a:defRPr/>
            </a:pPr>
            <a:r>
              <a:rPr lang="en-US" altLang="ja-JP" sz="2400" dirty="0" err="1" smtClean="0"/>
              <a:t>ClassPC</a:t>
            </a:r>
            <a:r>
              <a:rPr lang="en-US" altLang="ja-JP" sz="2400" dirty="0" smtClean="0"/>
              <a:t> </a:t>
            </a:r>
            <a:r>
              <a:rPr lang="en-US" altLang="ja-JP" sz="2400" dirty="0" err="1" smtClean="0"/>
              <a:t>nidaimePC</a:t>
            </a:r>
            <a:r>
              <a:rPr lang="en-US" altLang="ja-JP" sz="2400" dirty="0" smtClean="0"/>
              <a:t> = new </a:t>
            </a:r>
            <a:r>
              <a:rPr lang="en-US" altLang="ja-JP" sz="2400" dirty="0" err="1" smtClean="0"/>
              <a:t>ClassPC</a:t>
            </a:r>
            <a:r>
              <a:rPr lang="en-US" altLang="ja-JP" sz="2400" dirty="0" smtClean="0"/>
              <a:t>();</a:t>
            </a:r>
          </a:p>
        </p:txBody>
      </p:sp>
    </p:spTree>
    <p:extLst>
      <p:ext uri="{BB962C8B-B14F-4D97-AF65-F5344CB8AC3E}">
        <p14:creationId xmlns:p14="http://schemas.microsoft.com/office/powerpoint/2010/main" val="1579870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54" name="Rectangle 14"/>
          <p:cNvSpPr>
            <a:spLocks noChangeArrowheads="1"/>
          </p:cNvSpPr>
          <p:nvPr/>
        </p:nvSpPr>
        <p:spPr bwMode="auto">
          <a:xfrm>
            <a:off x="1404938" y="3414713"/>
            <a:ext cx="2087562" cy="18732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ja-JP" altLang="en-US"/>
          </a:p>
        </p:txBody>
      </p:sp>
      <p:sp>
        <p:nvSpPr>
          <p:cNvPr id="61455" name="Rectangle 15"/>
          <p:cNvSpPr>
            <a:spLocks noChangeArrowheads="1"/>
          </p:cNvSpPr>
          <p:nvPr/>
        </p:nvSpPr>
        <p:spPr bwMode="auto">
          <a:xfrm>
            <a:off x="5076825" y="3414713"/>
            <a:ext cx="2087563" cy="18732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defRPr/>
            </a:pPr>
            <a:endParaRPr lang="ja-JP" altLang="en-US"/>
          </a:p>
        </p:txBody>
      </p:sp>
      <p:sp>
        <p:nvSpPr>
          <p:cNvPr id="38916" name="Rectangle 2"/>
          <p:cNvSpPr>
            <a:spLocks noGrp="1" noChangeArrowheads="1"/>
          </p:cNvSpPr>
          <p:nvPr>
            <p:ph type="title"/>
          </p:nvPr>
        </p:nvSpPr>
        <p:spPr/>
        <p:txBody>
          <a:bodyPr/>
          <a:lstStyle/>
          <a:p>
            <a:pPr eaLnBrk="1" hangingPunct="1"/>
            <a:r>
              <a:rPr lang="ja-JP" altLang="en-US" smtClean="0"/>
              <a:t>複数のオブジェクトの生成</a:t>
            </a:r>
          </a:p>
        </p:txBody>
      </p:sp>
      <p:sp>
        <p:nvSpPr>
          <p:cNvPr id="61446" name="Text Box 6"/>
          <p:cNvSpPr txBox="1">
            <a:spLocks noChangeArrowheads="1"/>
          </p:cNvSpPr>
          <p:nvPr/>
        </p:nvSpPr>
        <p:spPr bwMode="auto">
          <a:xfrm>
            <a:off x="1600200" y="2909888"/>
            <a:ext cx="149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a:t>syodaiPC</a:t>
            </a:r>
          </a:p>
        </p:txBody>
      </p:sp>
      <p:sp>
        <p:nvSpPr>
          <p:cNvPr id="61447" name="Text Box 7"/>
          <p:cNvSpPr txBox="1">
            <a:spLocks noChangeArrowheads="1"/>
          </p:cNvSpPr>
          <p:nvPr/>
        </p:nvSpPr>
        <p:spPr bwMode="auto">
          <a:xfrm>
            <a:off x="1692275" y="3632200"/>
            <a:ext cx="146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dirty="0"/>
              <a:t>num1 = 8</a:t>
            </a:r>
          </a:p>
        </p:txBody>
      </p:sp>
      <p:sp>
        <p:nvSpPr>
          <p:cNvPr id="61448" name="Text Box 8"/>
          <p:cNvSpPr txBox="1">
            <a:spLocks noChangeArrowheads="1"/>
          </p:cNvSpPr>
          <p:nvPr/>
        </p:nvSpPr>
        <p:spPr bwMode="auto">
          <a:xfrm>
            <a:off x="1692275" y="4135438"/>
            <a:ext cx="146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a:t>num2 = 5</a:t>
            </a:r>
          </a:p>
        </p:txBody>
      </p:sp>
      <p:sp>
        <p:nvSpPr>
          <p:cNvPr id="61449" name="Text Box 9"/>
          <p:cNvSpPr txBox="1">
            <a:spLocks noChangeArrowheads="1"/>
          </p:cNvSpPr>
          <p:nvPr/>
        </p:nvSpPr>
        <p:spPr bwMode="auto">
          <a:xfrm>
            <a:off x="1692275" y="4711700"/>
            <a:ext cx="161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a:t>result = 13</a:t>
            </a:r>
          </a:p>
        </p:txBody>
      </p:sp>
      <p:sp>
        <p:nvSpPr>
          <p:cNvPr id="61450" name="Text Box 10"/>
          <p:cNvSpPr txBox="1">
            <a:spLocks noChangeArrowheads="1"/>
          </p:cNvSpPr>
          <p:nvPr/>
        </p:nvSpPr>
        <p:spPr bwMode="auto">
          <a:xfrm>
            <a:off x="5200650" y="2909888"/>
            <a:ext cx="1677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a:t>nidaimePC</a:t>
            </a:r>
          </a:p>
        </p:txBody>
      </p:sp>
      <p:sp>
        <p:nvSpPr>
          <p:cNvPr id="61451" name="Text Box 11"/>
          <p:cNvSpPr txBox="1">
            <a:spLocks noChangeArrowheads="1"/>
          </p:cNvSpPr>
          <p:nvPr/>
        </p:nvSpPr>
        <p:spPr bwMode="auto">
          <a:xfrm>
            <a:off x="5357813" y="3632200"/>
            <a:ext cx="146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a:t>num1 = 4</a:t>
            </a:r>
          </a:p>
        </p:txBody>
      </p:sp>
      <p:sp>
        <p:nvSpPr>
          <p:cNvPr id="61452" name="Text Box 12"/>
          <p:cNvSpPr txBox="1">
            <a:spLocks noChangeArrowheads="1"/>
          </p:cNvSpPr>
          <p:nvPr/>
        </p:nvSpPr>
        <p:spPr bwMode="auto">
          <a:xfrm>
            <a:off x="5357813" y="4135438"/>
            <a:ext cx="146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a:t>num2 = 2</a:t>
            </a:r>
          </a:p>
        </p:txBody>
      </p:sp>
      <p:sp>
        <p:nvSpPr>
          <p:cNvPr id="61453" name="Text Box 13"/>
          <p:cNvSpPr txBox="1">
            <a:spLocks noChangeArrowheads="1"/>
          </p:cNvSpPr>
          <p:nvPr/>
        </p:nvSpPr>
        <p:spPr bwMode="auto">
          <a:xfrm>
            <a:off x="5357813" y="4711700"/>
            <a:ext cx="1446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en-US" altLang="ja-JP" sz="2400"/>
              <a:t>result = 2</a:t>
            </a:r>
          </a:p>
        </p:txBody>
      </p:sp>
      <p:sp>
        <p:nvSpPr>
          <p:cNvPr id="38929" name="Text Box 18"/>
          <p:cNvSpPr txBox="1">
            <a:spLocks noChangeArrowheads="1"/>
          </p:cNvSpPr>
          <p:nvPr/>
        </p:nvSpPr>
        <p:spPr bwMode="auto">
          <a:xfrm>
            <a:off x="1331640" y="5492044"/>
            <a:ext cx="6189515" cy="923330"/>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1800" dirty="0"/>
              <a:t>深く考えてはいけませんよ・・・</a:t>
            </a:r>
          </a:p>
          <a:p>
            <a:pPr eaLnBrk="1" hangingPunct="1"/>
            <a:r>
              <a:rPr lang="ja-JP" altLang="en-US" sz="1800" dirty="0">
                <a:solidFill>
                  <a:srgbClr val="FF0066"/>
                </a:solidFill>
              </a:rPr>
              <a:t>同じ設計図から、同じ機能のパソコンを２つ作った</a:t>
            </a:r>
            <a:r>
              <a:rPr lang="ja-JP" altLang="en-US" sz="1800" dirty="0"/>
              <a:t>のですから、</a:t>
            </a:r>
          </a:p>
          <a:p>
            <a:pPr eaLnBrk="1" hangingPunct="1"/>
            <a:r>
              <a:rPr lang="ja-JP" altLang="en-US" sz="1800" dirty="0"/>
              <a:t>別々に動いてるのが当たり前なんです！</a:t>
            </a:r>
          </a:p>
        </p:txBody>
      </p:sp>
      <p:sp>
        <p:nvSpPr>
          <p:cNvPr id="15" name="コンテンツ プレースホルダー 1"/>
          <p:cNvSpPr>
            <a:spLocks noGrp="1"/>
          </p:cNvSpPr>
          <p:nvPr>
            <p:ph idx="1"/>
          </p:nvPr>
        </p:nvSpPr>
        <p:spPr>
          <a:xfrm>
            <a:off x="457200" y="1481329"/>
            <a:ext cx="8229600" cy="1515623"/>
          </a:xfrm>
        </p:spPr>
        <p:txBody>
          <a:bodyPr>
            <a:noAutofit/>
          </a:bodyPr>
          <a:lstStyle/>
          <a:p>
            <a:r>
              <a:rPr kumimoji="1" lang="ja-JP" altLang="en-US" sz="2300" dirty="0" smtClean="0"/>
              <a:t>あるクラスから、複数のオブジェクトを生成した段階で、そのオブジェクトは別々に生存しています。</a:t>
            </a:r>
            <a:endParaRPr kumimoji="1" lang="en-US" altLang="ja-JP" sz="2300" dirty="0" smtClean="0"/>
          </a:p>
          <a:p>
            <a:r>
              <a:rPr lang="ja-JP" altLang="en-US" sz="2300" dirty="0" smtClean="0"/>
              <a:t>各オブジェクトのフィールドは、値を別々に保存しています。</a:t>
            </a:r>
            <a:endParaRPr kumimoji="1" lang="ja-JP" altLang="en-US" sz="2300" dirty="0"/>
          </a:p>
        </p:txBody>
      </p:sp>
    </p:spTree>
    <p:extLst>
      <p:ext uri="{BB962C8B-B14F-4D97-AF65-F5344CB8AC3E}">
        <p14:creationId xmlns:p14="http://schemas.microsoft.com/office/powerpoint/2010/main" val="1283430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867446" y="2852936"/>
            <a:ext cx="5190845"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オブジェクト指向とは</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12358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pPr algn="ctr"/>
            <a:r>
              <a:rPr kumimoji="1" lang="ja-JP" altLang="en-US" sz="3000" dirty="0" smtClean="0"/>
              <a:t>なんでわざわざクラス作ってプログラムするの</a:t>
            </a:r>
            <a:r>
              <a:rPr lang="ja-JP" altLang="en-US" sz="3000" dirty="0" smtClean="0"/>
              <a:t>？</a:t>
            </a:r>
            <a:endParaRPr kumimoji="1" lang="ja-JP" altLang="en-US" sz="3000" dirty="0"/>
          </a:p>
        </p:txBody>
      </p:sp>
      <p:sp>
        <p:nvSpPr>
          <p:cNvPr id="4" name="テキスト ボックス 3"/>
          <p:cNvSpPr txBox="1"/>
          <p:nvPr/>
        </p:nvSpPr>
        <p:spPr>
          <a:xfrm>
            <a:off x="409177" y="3938270"/>
            <a:ext cx="7505769"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ja-JP" altLang="en-US" sz="2000" dirty="0" smtClean="0"/>
              <a:t>更に、「</a:t>
            </a:r>
            <a:r>
              <a:rPr kumimoji="1" lang="en-US" altLang="ja-JP" sz="2000" dirty="0" smtClean="0"/>
              <a:t>『</a:t>
            </a:r>
            <a:r>
              <a:rPr kumimoji="1" lang="ja-JP" altLang="en-US" sz="2000" dirty="0" smtClean="0"/>
              <a:t>ドライバー</a:t>
            </a:r>
            <a:r>
              <a:rPr kumimoji="1" lang="en-US" altLang="ja-JP" sz="2000" dirty="0" smtClean="0"/>
              <a:t>』</a:t>
            </a:r>
            <a:r>
              <a:rPr kumimoji="1" lang="ja-JP" altLang="en-US" sz="2000" dirty="0" smtClean="0"/>
              <a:t>を</a:t>
            </a:r>
            <a:r>
              <a:rPr kumimoji="1" lang="en-US" altLang="ja-JP" sz="2000" dirty="0" smtClean="0"/>
              <a:t>『</a:t>
            </a:r>
            <a:r>
              <a:rPr kumimoji="1" lang="ja-JP" altLang="en-US" sz="2000" dirty="0" smtClean="0"/>
              <a:t>電動ドライバー</a:t>
            </a:r>
            <a:r>
              <a:rPr kumimoji="1" lang="en-US" altLang="ja-JP" sz="2000" dirty="0" smtClean="0"/>
              <a:t>』</a:t>
            </a:r>
            <a:r>
              <a:rPr kumimoji="1" lang="ja-JP" altLang="en-US" sz="2000" dirty="0" smtClean="0"/>
              <a:t>に改良する」ことも簡単です。</a:t>
            </a:r>
            <a:endParaRPr kumimoji="1" lang="ja-JP" altLang="en-US" sz="2000" dirty="0"/>
          </a:p>
        </p:txBody>
      </p:sp>
      <p:sp>
        <p:nvSpPr>
          <p:cNvPr id="6" name="テキスト ボックス 5"/>
          <p:cNvSpPr txBox="1"/>
          <p:nvPr/>
        </p:nvSpPr>
        <p:spPr>
          <a:xfrm>
            <a:off x="431540" y="4797152"/>
            <a:ext cx="8280920" cy="1508105"/>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marL="109728" indent="0">
              <a:buNone/>
            </a:pPr>
            <a:r>
              <a:rPr lang="ja-JP" altLang="en-US" sz="2300" dirty="0"/>
              <a:t>オブジェクト</a:t>
            </a:r>
            <a:r>
              <a:rPr lang="ja-JP" altLang="en-US" sz="2300" dirty="0" smtClean="0"/>
              <a:t>指向でプログラムすると、</a:t>
            </a:r>
            <a:endParaRPr lang="en-US" altLang="ja-JP" sz="2300" dirty="0"/>
          </a:p>
          <a:p>
            <a:r>
              <a:rPr lang="ja-JP" altLang="en-US" sz="2300" dirty="0"/>
              <a:t>「</a:t>
            </a:r>
            <a:r>
              <a:rPr lang="ja-JP" altLang="en-US" sz="2300" dirty="0">
                <a:solidFill>
                  <a:srgbClr val="FF0000"/>
                </a:solidFill>
              </a:rPr>
              <a:t>事前に、モノの性質</a:t>
            </a:r>
            <a:r>
              <a:rPr lang="ja-JP" altLang="en-US" sz="2300" dirty="0" smtClean="0">
                <a:solidFill>
                  <a:srgbClr val="FF0000"/>
                </a:solidFill>
              </a:rPr>
              <a:t>や、できる</a:t>
            </a:r>
            <a:r>
              <a:rPr lang="ja-JP" altLang="en-US" sz="2300" dirty="0">
                <a:solidFill>
                  <a:srgbClr val="FF0000"/>
                </a:solidFill>
              </a:rPr>
              <a:t>こと</a:t>
            </a:r>
            <a:r>
              <a:rPr lang="ja-JP" altLang="en-US" sz="2300" dirty="0" smtClean="0">
                <a:solidFill>
                  <a:srgbClr val="FF0000"/>
                </a:solidFill>
              </a:rPr>
              <a:t>を自由に</a:t>
            </a:r>
            <a:r>
              <a:rPr lang="ja-JP" altLang="en-US" sz="2300" u="sng" dirty="0" smtClean="0">
                <a:solidFill>
                  <a:srgbClr val="FF0000"/>
                </a:solidFill>
              </a:rPr>
              <a:t>並べて書く</a:t>
            </a:r>
            <a:r>
              <a:rPr lang="ja-JP" altLang="en-US" sz="2300" dirty="0"/>
              <a:t>」</a:t>
            </a:r>
            <a:endParaRPr lang="en-US" altLang="ja-JP" sz="2300" dirty="0"/>
          </a:p>
          <a:p>
            <a:r>
              <a:rPr lang="ja-JP" altLang="en-US" sz="2300" dirty="0"/>
              <a:t>「</a:t>
            </a:r>
            <a:r>
              <a:rPr lang="ja-JP" altLang="en-US" sz="2300" dirty="0">
                <a:solidFill>
                  <a:srgbClr val="FF0000"/>
                </a:solidFill>
              </a:rPr>
              <a:t>あとで、</a:t>
            </a:r>
            <a:r>
              <a:rPr lang="ja-JP" altLang="en-US" sz="2300" u="sng" dirty="0">
                <a:solidFill>
                  <a:srgbClr val="FF0000"/>
                </a:solidFill>
              </a:rPr>
              <a:t>モノを使って</a:t>
            </a:r>
            <a:r>
              <a:rPr lang="ja-JP" altLang="en-US" sz="2300" dirty="0">
                <a:solidFill>
                  <a:srgbClr val="FF0000"/>
                </a:solidFill>
              </a:rPr>
              <a:t>、やりたいことをやる手続き</a:t>
            </a:r>
            <a:r>
              <a:rPr lang="ja-JP" altLang="en-US" sz="2300" dirty="0" smtClean="0">
                <a:solidFill>
                  <a:srgbClr val="FF0000"/>
                </a:solidFill>
              </a:rPr>
              <a:t>を</a:t>
            </a:r>
            <a:r>
              <a:rPr lang="ja-JP" altLang="en-US" sz="2300" b="1" dirty="0" smtClean="0">
                <a:solidFill>
                  <a:srgbClr val="FF0000"/>
                </a:solidFill>
              </a:rPr>
              <a:t>自由</a:t>
            </a:r>
            <a:r>
              <a:rPr lang="ja-JP" altLang="en-US" sz="2300" dirty="0" smtClean="0">
                <a:solidFill>
                  <a:srgbClr val="FF0000"/>
                </a:solidFill>
              </a:rPr>
              <a:t>に書く</a:t>
            </a:r>
            <a:r>
              <a:rPr lang="ja-JP" altLang="en-US" sz="2300" dirty="0"/>
              <a:t>」</a:t>
            </a:r>
            <a:endParaRPr lang="en-US" altLang="ja-JP" sz="2300" dirty="0"/>
          </a:p>
          <a:p>
            <a:pPr marL="109728" indent="0">
              <a:buNone/>
            </a:pPr>
            <a:r>
              <a:rPr lang="ja-JP" altLang="en-US" sz="2300" dirty="0"/>
              <a:t>ということが簡単にできるので、便利なのです</a:t>
            </a:r>
            <a:r>
              <a:rPr lang="ja-JP" altLang="en-US" sz="2300" dirty="0" smtClean="0"/>
              <a:t>。</a:t>
            </a:r>
            <a:endParaRPr lang="en-US" altLang="ja-JP" sz="2300" dirty="0"/>
          </a:p>
        </p:txBody>
      </p:sp>
      <p:sp>
        <p:nvSpPr>
          <p:cNvPr id="8" name="テキスト ボックス 7"/>
          <p:cNvSpPr txBox="1"/>
          <p:nvPr/>
        </p:nvSpPr>
        <p:spPr>
          <a:xfrm>
            <a:off x="535696" y="2780928"/>
            <a:ext cx="7992888" cy="800219"/>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marL="109728" indent="0">
              <a:buNone/>
            </a:pPr>
            <a:r>
              <a:rPr lang="ja-JP" altLang="en-US" sz="2300" dirty="0" smtClean="0"/>
              <a:t>材料や道具</a:t>
            </a:r>
            <a:r>
              <a:rPr lang="ja-JP" altLang="en-US" sz="2300" dirty="0"/>
              <a:t>を用意してれば、</a:t>
            </a:r>
            <a:r>
              <a:rPr lang="ja-JP" altLang="en-US" sz="2300" dirty="0">
                <a:solidFill>
                  <a:srgbClr val="FF0000"/>
                </a:solidFill>
              </a:rPr>
              <a:t>次に「ベッドを組み立てる」ことも</a:t>
            </a:r>
            <a:r>
              <a:rPr lang="ja-JP" altLang="en-US" sz="2300" dirty="0" smtClean="0">
                <a:solidFill>
                  <a:srgbClr val="FF0000"/>
                </a:solidFill>
              </a:rPr>
              <a:t>簡単</a:t>
            </a:r>
            <a:r>
              <a:rPr lang="ja-JP" altLang="en-US" sz="2300" dirty="0" smtClean="0">
                <a:solidFill>
                  <a:schemeClr val="tx1"/>
                </a:solidFill>
              </a:rPr>
              <a:t>だし、材料や道具の</a:t>
            </a:r>
            <a:r>
              <a:rPr lang="ja-JP" altLang="en-US" sz="2300" dirty="0" smtClean="0">
                <a:solidFill>
                  <a:srgbClr val="FF0000"/>
                </a:solidFill>
              </a:rPr>
              <a:t>メンテナンスもしやすい</a:t>
            </a:r>
            <a:r>
              <a:rPr lang="ja-JP" altLang="en-US" sz="2300" dirty="0" smtClean="0">
                <a:solidFill>
                  <a:schemeClr val="tx1"/>
                </a:solidFill>
              </a:rPr>
              <a:t>ということです</a:t>
            </a:r>
            <a:r>
              <a:rPr lang="ja-JP" altLang="en-US" sz="2300" dirty="0">
                <a:solidFill>
                  <a:schemeClr val="tx1"/>
                </a:solidFill>
              </a:rPr>
              <a:t>。</a:t>
            </a:r>
            <a:endParaRPr lang="en-US" altLang="ja-JP" sz="2300" dirty="0">
              <a:solidFill>
                <a:schemeClr val="tx1"/>
              </a:solidFill>
            </a:endParaRPr>
          </a:p>
        </p:txBody>
      </p:sp>
      <p:sp>
        <p:nvSpPr>
          <p:cNvPr id="11" name="コンテンツ プレースホルダー 1"/>
          <p:cNvSpPr>
            <a:spLocks noGrp="1"/>
          </p:cNvSpPr>
          <p:nvPr>
            <p:ph idx="1"/>
          </p:nvPr>
        </p:nvSpPr>
        <p:spPr>
          <a:xfrm>
            <a:off x="467544" y="1268760"/>
            <a:ext cx="8517632" cy="1512168"/>
          </a:xfrm>
        </p:spPr>
        <p:txBody>
          <a:bodyPr>
            <a:normAutofit/>
          </a:bodyPr>
          <a:lstStyle/>
          <a:p>
            <a:pPr marL="109728" indent="0">
              <a:buNone/>
            </a:pPr>
            <a:r>
              <a:rPr kumimoji="1" lang="ja-JP" altLang="en-US" sz="2000" dirty="0" smtClean="0">
                <a:solidFill>
                  <a:srgbClr val="0070C0"/>
                </a:solidFill>
              </a:rPr>
              <a:t>「戸棚を作りたい」なら、ふつう、</a:t>
            </a:r>
            <a:endParaRPr kumimoji="1" lang="en-US" altLang="ja-JP" sz="2000" dirty="0" smtClean="0">
              <a:solidFill>
                <a:srgbClr val="0070C0"/>
              </a:solidFill>
            </a:endParaRPr>
          </a:p>
          <a:p>
            <a:pPr marL="624078" indent="-514350">
              <a:buFont typeface="+mj-lt"/>
              <a:buAutoNum type="arabicPeriod"/>
            </a:pPr>
            <a:r>
              <a:rPr kumimoji="1" lang="ja-JP" altLang="en-US" sz="2000" dirty="0" smtClean="0">
                <a:solidFill>
                  <a:srgbClr val="0070C0"/>
                </a:solidFill>
              </a:rPr>
              <a:t>穴が等間隔に空いてる板</a:t>
            </a:r>
            <a:r>
              <a:rPr lang="ja-JP" altLang="en-US" sz="2000" dirty="0">
                <a:solidFill>
                  <a:srgbClr val="0070C0"/>
                </a:solidFill>
              </a:rPr>
              <a:t>や、</a:t>
            </a:r>
            <a:r>
              <a:rPr kumimoji="1" lang="ja-JP" altLang="en-US" sz="2000" dirty="0" smtClean="0">
                <a:solidFill>
                  <a:srgbClr val="0070C0"/>
                </a:solidFill>
              </a:rPr>
              <a:t>ノコギリやネジやドライバーを用意する</a:t>
            </a:r>
            <a:endParaRPr kumimoji="1" lang="en-US" altLang="ja-JP" sz="2000" dirty="0" smtClean="0">
              <a:solidFill>
                <a:srgbClr val="0070C0"/>
              </a:solidFill>
            </a:endParaRPr>
          </a:p>
          <a:p>
            <a:pPr marL="624078" indent="-514350">
              <a:buFont typeface="+mj-lt"/>
              <a:buAutoNum type="arabicPeriod"/>
            </a:pPr>
            <a:r>
              <a:rPr kumimoji="1" lang="ja-JP" altLang="en-US" sz="2000" dirty="0" smtClean="0">
                <a:solidFill>
                  <a:srgbClr val="0070C0"/>
                </a:solidFill>
              </a:rPr>
              <a:t>それらを組み合わせて使って、戸棚を組み立てる</a:t>
            </a:r>
            <a:endParaRPr kumimoji="1" lang="en-US" altLang="ja-JP" sz="2000" dirty="0" smtClean="0">
              <a:solidFill>
                <a:srgbClr val="0070C0"/>
              </a:solidFill>
            </a:endParaRPr>
          </a:p>
          <a:p>
            <a:pPr marL="109728" indent="0">
              <a:buNone/>
            </a:pPr>
            <a:r>
              <a:rPr lang="ja-JP" altLang="en-US" sz="2000" dirty="0" smtClean="0">
                <a:solidFill>
                  <a:srgbClr val="0070C0"/>
                </a:solidFill>
              </a:rPr>
              <a:t>という順番でやります。</a:t>
            </a:r>
            <a:endParaRPr lang="en-US" altLang="ja-JP" sz="2000" dirty="0" smtClean="0">
              <a:solidFill>
                <a:srgbClr val="0070C0"/>
              </a:solidFill>
            </a:endParaRPr>
          </a:p>
          <a:p>
            <a:pPr marL="109728" indent="0">
              <a:buNone/>
            </a:pPr>
            <a:endParaRPr lang="en-US" altLang="ja-JP" sz="2000" dirty="0" smtClean="0">
              <a:solidFill>
                <a:srgbClr val="0070C0"/>
              </a:solidFill>
            </a:endParaRPr>
          </a:p>
        </p:txBody>
      </p:sp>
      <p:sp>
        <p:nvSpPr>
          <p:cNvPr id="12" name="正方形/長方形 11"/>
          <p:cNvSpPr/>
          <p:nvPr/>
        </p:nvSpPr>
        <p:spPr>
          <a:xfrm rot="20968974">
            <a:off x="118937" y="225321"/>
            <a:ext cx="2651688" cy="369332"/>
          </a:xfrm>
          <a:prstGeom prst="rect">
            <a:avLst/>
          </a:prstGeom>
        </p:spPr>
        <p:txBody>
          <a:bodyPr wrap="none">
            <a:spAutoFit/>
          </a:bodyPr>
          <a:lstStyle/>
          <a:p>
            <a:r>
              <a:rPr lang="ja-JP" altLang="en-US" dirty="0" smtClean="0"/>
              <a:t>まぁ大体分かった</a:t>
            </a:r>
            <a:r>
              <a:rPr lang="ja-JP" altLang="en-US" dirty="0"/>
              <a:t>けど・・・</a:t>
            </a:r>
          </a:p>
        </p:txBody>
      </p:sp>
      <p:sp>
        <p:nvSpPr>
          <p:cNvPr id="2" name="テキスト ボックス 1"/>
          <p:cNvSpPr txBox="1"/>
          <p:nvPr/>
        </p:nvSpPr>
        <p:spPr>
          <a:xfrm rot="20853627">
            <a:off x="7810732" y="3959552"/>
            <a:ext cx="87716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kumimoji="1" lang="ja-JP" altLang="en-US" dirty="0" smtClean="0"/>
              <a:t>次回！</a:t>
            </a:r>
            <a:endParaRPr kumimoji="1" lang="ja-JP" altLang="en-US" dirty="0"/>
          </a:p>
        </p:txBody>
      </p:sp>
    </p:spTree>
    <p:extLst>
      <p:ext uri="{BB962C8B-B14F-4D97-AF65-F5344CB8AC3E}">
        <p14:creationId xmlns:p14="http://schemas.microsoft.com/office/powerpoint/2010/main" val="123418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95536" y="4005064"/>
            <a:ext cx="8229600" cy="2592288"/>
          </a:xfrm>
        </p:spPr>
        <p:style>
          <a:lnRef idx="2">
            <a:schemeClr val="accent3"/>
          </a:lnRef>
          <a:fillRef idx="1">
            <a:schemeClr val="lt1"/>
          </a:fillRef>
          <a:effectRef idx="0">
            <a:schemeClr val="accent3"/>
          </a:effectRef>
          <a:fontRef idx="minor">
            <a:schemeClr val="dk1"/>
          </a:fontRef>
        </p:style>
        <p:txBody>
          <a:bodyPr>
            <a:normAutofit/>
          </a:bodyPr>
          <a:lstStyle/>
          <a:p>
            <a:pPr marL="514350" indent="-514350">
              <a:buClr>
                <a:srgbClr val="FF0000"/>
              </a:buClr>
              <a:buFont typeface="+mj-lt"/>
              <a:buAutoNum type="arabicPeriod"/>
              <a:defRPr/>
            </a:pPr>
            <a:r>
              <a:rPr lang="ja-JP" altLang="en-US" sz="2400" dirty="0" smtClean="0"/>
              <a:t>目的達成</a:t>
            </a:r>
            <a:r>
              <a:rPr lang="ja-JP" altLang="en-US" sz="2400" dirty="0"/>
              <a:t>に必要な手順を</a:t>
            </a:r>
            <a:r>
              <a:rPr lang="ja-JP" altLang="en-US" sz="2400" dirty="0">
                <a:solidFill>
                  <a:srgbClr val="FF0000"/>
                </a:solidFill>
              </a:rPr>
              <a:t>分析</a:t>
            </a:r>
            <a:r>
              <a:rPr lang="ja-JP" altLang="en-US" sz="2400" dirty="0"/>
              <a:t>する</a:t>
            </a:r>
          </a:p>
          <a:p>
            <a:pPr marL="514350" indent="-514350">
              <a:buClr>
                <a:srgbClr val="FF0000"/>
              </a:buClr>
              <a:buFont typeface="+mj-lt"/>
              <a:buAutoNum type="arabicPeriod"/>
              <a:defRPr/>
            </a:pPr>
            <a:r>
              <a:rPr lang="ja-JP" altLang="en-US" sz="2400" dirty="0"/>
              <a:t>１の手順の中で構成要素を見つけ、機能や道具のような</a:t>
            </a:r>
            <a:r>
              <a:rPr lang="ja-JP" altLang="en-US" sz="2400" dirty="0">
                <a:solidFill>
                  <a:srgbClr val="FF0000"/>
                </a:solidFill>
              </a:rPr>
              <a:t>「モノ・対象」の集合として整理</a:t>
            </a:r>
            <a:r>
              <a:rPr lang="ja-JP" altLang="en-US" sz="2400" dirty="0"/>
              <a:t>する</a:t>
            </a:r>
          </a:p>
          <a:p>
            <a:pPr marL="514350" indent="-514350">
              <a:buClr>
                <a:srgbClr val="FF0000"/>
              </a:buClr>
              <a:buFont typeface="+mj-lt"/>
              <a:buAutoNum type="arabicPeriod"/>
              <a:defRPr/>
            </a:pPr>
            <a:r>
              <a:rPr lang="ja-JP" altLang="en-US" sz="2400" dirty="0"/>
              <a:t>それぞれの機能、情報を設定し、</a:t>
            </a:r>
            <a:r>
              <a:rPr lang="ja-JP" altLang="en-US" sz="2400" dirty="0">
                <a:solidFill>
                  <a:srgbClr val="FF0000"/>
                </a:solidFill>
              </a:rPr>
              <a:t>相互作用の手順</a:t>
            </a:r>
            <a:r>
              <a:rPr lang="ja-JP" altLang="en-US" sz="2400" dirty="0"/>
              <a:t>を考える</a:t>
            </a:r>
          </a:p>
          <a:p>
            <a:pPr marL="514350" indent="-514350">
              <a:buClr>
                <a:srgbClr val="FF0000"/>
              </a:buClr>
              <a:buFont typeface="+mj-lt"/>
              <a:buAutoNum type="arabicPeriod"/>
              <a:defRPr/>
            </a:pPr>
            <a:r>
              <a:rPr lang="en-US" altLang="ja-JP" sz="2400" dirty="0" smtClean="0"/>
              <a:t>2,3</a:t>
            </a:r>
            <a:r>
              <a:rPr lang="ja-JP" altLang="en-US" sz="2400" dirty="0" smtClean="0"/>
              <a:t>の</a:t>
            </a:r>
            <a:r>
              <a:rPr lang="ja-JP" altLang="en-US" sz="2400" dirty="0"/>
              <a:t>設計に沿って、対象を表現するクラスのプログラムと、クラスを利用して目的を達成するメインプログラムを</a:t>
            </a:r>
            <a:r>
              <a:rPr lang="ja-JP" altLang="en-US" sz="2400" dirty="0" smtClean="0"/>
              <a:t>書く</a:t>
            </a:r>
            <a:endParaRPr lang="ja-JP" altLang="en-US" sz="2400" dirty="0"/>
          </a:p>
        </p:txBody>
      </p:sp>
      <p:sp>
        <p:nvSpPr>
          <p:cNvPr id="12290" name="Rectangle 2"/>
          <p:cNvSpPr>
            <a:spLocks noGrp="1" noChangeArrowheads="1"/>
          </p:cNvSpPr>
          <p:nvPr>
            <p:ph type="title"/>
          </p:nvPr>
        </p:nvSpPr>
        <p:spPr/>
        <p:txBody>
          <a:bodyPr>
            <a:normAutofit fontScale="90000"/>
          </a:bodyPr>
          <a:lstStyle/>
          <a:p>
            <a:pPr eaLnBrk="1" hangingPunct="1"/>
            <a:r>
              <a:rPr lang="ja-JP" altLang="en-US" sz="4000" dirty="0" smtClean="0"/>
              <a:t>オブジェクト指向による</a:t>
            </a:r>
            <a:r>
              <a:rPr lang="en-US" altLang="ja-JP" sz="4000" dirty="0" smtClean="0"/>
              <a:t/>
            </a:r>
            <a:br>
              <a:rPr lang="en-US" altLang="ja-JP" sz="4000" dirty="0" smtClean="0"/>
            </a:br>
            <a:r>
              <a:rPr lang="ja-JP" altLang="en-US" sz="4000" dirty="0" smtClean="0"/>
              <a:t>分析～設計～プログラミング</a:t>
            </a:r>
          </a:p>
        </p:txBody>
      </p:sp>
      <p:sp>
        <p:nvSpPr>
          <p:cNvPr id="4" name="テキスト ボックス 3"/>
          <p:cNvSpPr txBox="1"/>
          <p:nvPr/>
        </p:nvSpPr>
        <p:spPr>
          <a:xfrm>
            <a:off x="395536" y="1556792"/>
            <a:ext cx="7951216" cy="1015663"/>
          </a:xfrm>
          <a:prstGeom prst="rect">
            <a:avLst/>
          </a:prstGeom>
          <a:noFill/>
        </p:spPr>
        <p:txBody>
          <a:bodyPr wrap="none" rtlCol="0">
            <a:spAutoFit/>
          </a:bodyPr>
          <a:lstStyle/>
          <a:p>
            <a:r>
              <a:rPr kumimoji="1" lang="ja-JP" altLang="en-US" sz="2000" dirty="0" smtClean="0"/>
              <a:t>ところで、</a:t>
            </a:r>
            <a:endParaRPr kumimoji="1" lang="en-US" altLang="ja-JP" sz="2000" dirty="0" smtClean="0"/>
          </a:p>
          <a:p>
            <a:r>
              <a:rPr kumimoji="1" lang="ja-JP" altLang="en-US" sz="2000" dirty="0" smtClean="0"/>
              <a:t>実際には、「</a:t>
            </a:r>
            <a:r>
              <a:rPr kumimoji="1" lang="en-US" altLang="ja-JP" sz="2000" dirty="0" smtClean="0"/>
              <a:t>『</a:t>
            </a:r>
            <a:r>
              <a:rPr lang="ja-JP" altLang="en-US" sz="2000" dirty="0" smtClean="0"/>
              <a:t>棚</a:t>
            </a:r>
            <a:r>
              <a:rPr lang="en-US" altLang="ja-JP" sz="2000" dirty="0" smtClean="0"/>
              <a:t>』</a:t>
            </a:r>
            <a:r>
              <a:rPr lang="ja-JP" altLang="en-US" sz="2000" dirty="0" smtClean="0"/>
              <a:t>が必要ない」のに、「</a:t>
            </a:r>
            <a:r>
              <a:rPr lang="en-US" altLang="ja-JP" sz="2000" dirty="0" smtClean="0"/>
              <a:t>『</a:t>
            </a:r>
            <a:r>
              <a:rPr lang="ja-JP" altLang="en-US" sz="2000" dirty="0" smtClean="0"/>
              <a:t>ネジ</a:t>
            </a:r>
            <a:r>
              <a:rPr lang="en-US" altLang="ja-JP" sz="2000" dirty="0" smtClean="0"/>
              <a:t>』</a:t>
            </a:r>
            <a:r>
              <a:rPr lang="ja-JP" altLang="en-US" sz="2000" dirty="0" smtClean="0"/>
              <a:t>や</a:t>
            </a:r>
            <a:r>
              <a:rPr lang="en-US" altLang="ja-JP" sz="2000" dirty="0" smtClean="0"/>
              <a:t>『</a:t>
            </a:r>
            <a:r>
              <a:rPr lang="ja-JP" altLang="en-US" sz="2000" dirty="0" smtClean="0"/>
              <a:t>ドライバー</a:t>
            </a:r>
            <a:r>
              <a:rPr lang="en-US" altLang="ja-JP" sz="2000" dirty="0" smtClean="0"/>
              <a:t>』</a:t>
            </a:r>
            <a:r>
              <a:rPr lang="ja-JP" altLang="en-US" sz="2000" dirty="0" smtClean="0"/>
              <a:t>を作っておく」</a:t>
            </a:r>
            <a:endParaRPr lang="en-US" altLang="ja-JP" sz="2000" dirty="0" smtClean="0"/>
          </a:p>
          <a:p>
            <a:r>
              <a:rPr lang="ja-JP" altLang="en-US" sz="2000" dirty="0" smtClean="0"/>
              <a:t>ことは</a:t>
            </a:r>
            <a:r>
              <a:rPr lang="ja-JP" altLang="en-US" sz="2000" dirty="0"/>
              <a:t>、</a:t>
            </a:r>
            <a:r>
              <a:rPr lang="ja-JP" altLang="en-US" sz="2000" dirty="0" smtClean="0"/>
              <a:t>あまりありません。</a:t>
            </a:r>
            <a:r>
              <a:rPr lang="ja-JP" altLang="en-US" sz="1400" dirty="0" smtClean="0"/>
              <a:t>（え</a:t>
            </a:r>
            <a:r>
              <a:rPr lang="ja-JP" altLang="en-US" sz="1400" dirty="0"/>
              <a:t>？</a:t>
            </a:r>
            <a:r>
              <a:rPr lang="ja-JP" altLang="en-US" sz="1400" dirty="0" smtClean="0"/>
              <a:t>あります？まぁ・・・あるかもしれないけど</a:t>
            </a:r>
            <a:r>
              <a:rPr lang="ja-JP" altLang="en-US" sz="1400" dirty="0" err="1" smtClean="0"/>
              <a:t>。。。</a:t>
            </a:r>
            <a:r>
              <a:rPr lang="ja-JP" altLang="en-US" sz="1400" dirty="0" smtClean="0"/>
              <a:t>）</a:t>
            </a:r>
            <a:endParaRPr lang="en-US" altLang="ja-JP" sz="1400" dirty="0"/>
          </a:p>
        </p:txBody>
      </p:sp>
      <p:sp>
        <p:nvSpPr>
          <p:cNvPr id="7" name="テキスト ボックス 6"/>
          <p:cNvSpPr txBox="1"/>
          <p:nvPr/>
        </p:nvSpPr>
        <p:spPr>
          <a:xfrm>
            <a:off x="211457" y="2653434"/>
            <a:ext cx="8445772" cy="1200329"/>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sz="2400" dirty="0"/>
              <a:t>ふつう、プログラムを組むときには、達成したい</a:t>
            </a:r>
            <a:r>
              <a:rPr lang="ja-JP" altLang="en-US" sz="2400" dirty="0">
                <a:solidFill>
                  <a:srgbClr val="FF0000"/>
                </a:solidFill>
              </a:rPr>
              <a:t>目的</a:t>
            </a:r>
            <a:r>
              <a:rPr lang="ja-JP" altLang="en-US" sz="2400" dirty="0"/>
              <a:t>があります。</a:t>
            </a:r>
            <a:endParaRPr lang="en-US" altLang="ja-JP" sz="2400" dirty="0"/>
          </a:p>
          <a:p>
            <a:r>
              <a:rPr lang="ja-JP" altLang="en-US" sz="2400" dirty="0"/>
              <a:t>「オブジェクト指向プログラミング」を使うと</a:t>
            </a:r>
            <a:r>
              <a:rPr lang="ja-JP" altLang="en-US" sz="2400" dirty="0" smtClean="0"/>
              <a:t>、目的を達成するために、自然で無理の少ない手続きでプログラム</a:t>
            </a:r>
            <a:r>
              <a:rPr lang="ja-JP" altLang="en-US" sz="2400" dirty="0"/>
              <a:t>を</a:t>
            </a:r>
            <a:r>
              <a:rPr lang="ja-JP" altLang="en-US" sz="2400" dirty="0" smtClean="0"/>
              <a:t>組めるのです</a:t>
            </a:r>
            <a:r>
              <a:rPr lang="ja-JP" altLang="en-US" sz="2400" dirty="0"/>
              <a:t>。</a:t>
            </a:r>
            <a:endParaRPr lang="en-US" altLang="ja-JP" sz="2400" dirty="0"/>
          </a:p>
        </p:txBody>
      </p:sp>
      <p:sp>
        <p:nvSpPr>
          <p:cNvPr id="6" name="テキスト ボックス 5"/>
          <p:cNvSpPr txBox="1"/>
          <p:nvPr/>
        </p:nvSpPr>
        <p:spPr>
          <a:xfrm rot="20853627">
            <a:off x="7908170" y="3820398"/>
            <a:ext cx="87716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kumimoji="1" lang="ja-JP" altLang="en-US" dirty="0" smtClean="0"/>
              <a:t>次回！</a:t>
            </a:r>
            <a:endParaRPr kumimoji="1" lang="ja-JP" altLang="en-US" dirty="0"/>
          </a:p>
        </p:txBody>
      </p:sp>
    </p:spTree>
    <p:extLst>
      <p:ext uri="{BB962C8B-B14F-4D97-AF65-F5344CB8AC3E}">
        <p14:creationId xmlns:p14="http://schemas.microsoft.com/office/powerpoint/2010/main" val="30048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827088" y="1989038"/>
            <a:ext cx="686598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sz="2000" dirty="0"/>
              <a:t>「</a:t>
            </a:r>
            <a:r>
              <a:rPr lang="ja-JP" altLang="en-US" sz="2000" dirty="0">
                <a:solidFill>
                  <a:srgbClr val="FF0066"/>
                </a:solidFill>
              </a:rPr>
              <a:t>フィールド</a:t>
            </a:r>
            <a:r>
              <a:rPr lang="ja-JP" altLang="en-US" sz="2000" dirty="0"/>
              <a:t>」は、クラス</a:t>
            </a:r>
            <a:r>
              <a:rPr lang="ja-JP" altLang="en-US" sz="2000" dirty="0" smtClean="0"/>
              <a:t>のもつ</a:t>
            </a:r>
            <a:r>
              <a:rPr lang="ja-JP" altLang="en-US" sz="2000" dirty="0" smtClean="0">
                <a:solidFill>
                  <a:srgbClr val="FF0066"/>
                </a:solidFill>
              </a:rPr>
              <a:t>性質</a:t>
            </a:r>
            <a:r>
              <a:rPr lang="ja-JP" altLang="en-US" sz="2000" dirty="0"/>
              <a:t>を表現する。</a:t>
            </a:r>
          </a:p>
          <a:p>
            <a:pPr eaLnBrk="1" hangingPunct="1"/>
            <a:r>
              <a:rPr lang="ja-JP" altLang="en-US" sz="2000" dirty="0"/>
              <a:t>「</a:t>
            </a:r>
            <a:r>
              <a:rPr lang="ja-JP" altLang="en-US" sz="2000" dirty="0">
                <a:solidFill>
                  <a:srgbClr val="FF0066"/>
                </a:solidFill>
              </a:rPr>
              <a:t>メソッド</a:t>
            </a:r>
            <a:r>
              <a:rPr lang="ja-JP" altLang="en-US" sz="2000" dirty="0"/>
              <a:t>」は、クラスができる</a:t>
            </a:r>
            <a:r>
              <a:rPr lang="ja-JP" altLang="en-US" sz="2000" dirty="0">
                <a:solidFill>
                  <a:srgbClr val="FF0066"/>
                </a:solidFill>
              </a:rPr>
              <a:t>機能</a:t>
            </a:r>
            <a:r>
              <a:rPr lang="ja-JP" altLang="en-US" sz="2000" dirty="0"/>
              <a:t>を表現する。</a:t>
            </a:r>
          </a:p>
          <a:p>
            <a:pPr eaLnBrk="1" hangingPunct="1"/>
            <a:r>
              <a:rPr lang="ja-JP" altLang="en-US" sz="2000" dirty="0"/>
              <a:t>「</a:t>
            </a:r>
            <a:r>
              <a:rPr lang="ja-JP" altLang="en-US" sz="2000" dirty="0">
                <a:solidFill>
                  <a:srgbClr val="FF0066"/>
                </a:solidFill>
              </a:rPr>
              <a:t>コンストラクタ</a:t>
            </a:r>
            <a:r>
              <a:rPr lang="ja-JP" altLang="en-US" sz="2000" dirty="0"/>
              <a:t>」は、オブジェクトを作る際に初めに実行される。</a:t>
            </a:r>
          </a:p>
        </p:txBody>
      </p:sp>
      <p:sp>
        <p:nvSpPr>
          <p:cNvPr id="39943" name="Rectangle 8"/>
          <p:cNvSpPr>
            <a:spLocks noChangeArrowheads="1"/>
          </p:cNvSpPr>
          <p:nvPr/>
        </p:nvSpPr>
        <p:spPr bwMode="auto">
          <a:xfrm>
            <a:off x="471822" y="3947712"/>
            <a:ext cx="8239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000" dirty="0"/>
              <a:t>　　</a:t>
            </a:r>
            <a:r>
              <a:rPr lang="ja-JP" altLang="en-US" sz="2000" dirty="0" smtClean="0"/>
              <a:t>オブジェクトを作り、メソッド</a:t>
            </a:r>
            <a:r>
              <a:rPr lang="ja-JP" altLang="en-US" sz="2000" dirty="0"/>
              <a:t>を呼び出すことで、様々な機能</a:t>
            </a:r>
            <a:r>
              <a:rPr lang="ja-JP" altLang="en-US" sz="2000" dirty="0" smtClean="0"/>
              <a:t>を利用できる</a:t>
            </a:r>
            <a:r>
              <a:rPr lang="ja-JP" altLang="en-US" sz="2000" dirty="0"/>
              <a:t>。</a:t>
            </a:r>
          </a:p>
        </p:txBody>
      </p:sp>
      <p:sp>
        <p:nvSpPr>
          <p:cNvPr id="39944" name="Rectangle 9"/>
          <p:cNvSpPr>
            <a:spLocks noGrp="1" noChangeArrowheads="1"/>
          </p:cNvSpPr>
          <p:nvPr>
            <p:ph type="title"/>
          </p:nvPr>
        </p:nvSpPr>
        <p:spPr/>
        <p:txBody>
          <a:bodyPr/>
          <a:lstStyle/>
          <a:p>
            <a:pPr eaLnBrk="1" hangingPunct="1"/>
            <a:r>
              <a:rPr lang="ja-JP" altLang="en-US" dirty="0" smtClean="0"/>
              <a:t>まとめ</a:t>
            </a:r>
          </a:p>
        </p:txBody>
      </p:sp>
      <p:sp>
        <p:nvSpPr>
          <p:cNvPr id="8" name="コンテンツ プレースホルダー 1"/>
          <p:cNvSpPr>
            <a:spLocks noGrp="1"/>
          </p:cNvSpPr>
          <p:nvPr>
            <p:ph idx="1"/>
          </p:nvPr>
        </p:nvSpPr>
        <p:spPr>
          <a:xfrm>
            <a:off x="227228" y="1367613"/>
            <a:ext cx="8459571" cy="546554"/>
          </a:xfrm>
        </p:spPr>
        <p:txBody>
          <a:bodyPr>
            <a:noAutofit/>
          </a:bodyPr>
          <a:lstStyle/>
          <a:p>
            <a:r>
              <a:rPr kumimoji="1" lang="ja-JP" altLang="en-US" sz="2300" dirty="0" smtClean="0"/>
              <a:t>「クラス」とは、性質や機能の単位でプログラムをまとめた</a:t>
            </a:r>
            <a:r>
              <a:rPr kumimoji="1" lang="ja-JP" altLang="en-US" sz="2300" u="sng" dirty="0" smtClean="0"/>
              <a:t>設計図</a:t>
            </a:r>
            <a:r>
              <a:rPr kumimoji="1" lang="ja-JP" altLang="en-US" sz="2300" dirty="0" smtClean="0"/>
              <a:t>。</a:t>
            </a:r>
            <a:endParaRPr kumimoji="1" lang="en-US" altLang="ja-JP" sz="2300" dirty="0" smtClean="0"/>
          </a:p>
        </p:txBody>
      </p:sp>
      <p:sp>
        <p:nvSpPr>
          <p:cNvPr id="9" name="コンテンツ プレースホルダー 1"/>
          <p:cNvSpPr txBox="1">
            <a:spLocks/>
          </p:cNvSpPr>
          <p:nvPr/>
        </p:nvSpPr>
        <p:spPr>
          <a:xfrm>
            <a:off x="227229" y="3401158"/>
            <a:ext cx="8229600" cy="546554"/>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300" dirty="0" smtClean="0"/>
              <a:t>「オブジェクト」とは、設計図から生成したクラスの</a:t>
            </a:r>
            <a:r>
              <a:rPr lang="ja-JP" altLang="en-US" sz="2300" u="sng" dirty="0" smtClean="0"/>
              <a:t>実体</a:t>
            </a:r>
            <a:r>
              <a:rPr lang="ja-JP" altLang="en-US" sz="2300" dirty="0" smtClean="0"/>
              <a:t>。</a:t>
            </a:r>
            <a:endParaRPr lang="en-US" altLang="ja-JP" sz="2300" dirty="0" smtClean="0"/>
          </a:p>
        </p:txBody>
      </p:sp>
      <p:sp>
        <p:nvSpPr>
          <p:cNvPr id="10" name="コンテンツ プレースホルダー 1"/>
          <p:cNvSpPr txBox="1">
            <a:spLocks/>
          </p:cNvSpPr>
          <p:nvPr/>
        </p:nvSpPr>
        <p:spPr>
          <a:xfrm>
            <a:off x="227228" y="4581128"/>
            <a:ext cx="8229600" cy="1257662"/>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r>
              <a:rPr lang="ja-JP" altLang="en-US" sz="2300" dirty="0" smtClean="0"/>
              <a:t>「オブジェクト指向」とは、モノや道具である「クラス」の単位で整理してプログラムを設計し、その実体である「オブジェクト」の機能を呼び出して目的を達成するプログラムを書くこと。</a:t>
            </a:r>
            <a:endParaRPr lang="en-US" altLang="ja-JP" sz="2300" dirty="0" smtClean="0"/>
          </a:p>
        </p:txBody>
      </p:sp>
    </p:spTree>
    <p:extLst>
      <p:ext uri="{BB962C8B-B14F-4D97-AF65-F5344CB8AC3E}">
        <p14:creationId xmlns:p14="http://schemas.microsoft.com/office/powerpoint/2010/main" val="152829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構造化プログラミングとは</a:t>
            </a:r>
            <a:endParaRPr kumimoji="1" lang="ja-JP" altLang="en-US" dirty="0"/>
          </a:p>
        </p:txBody>
      </p:sp>
      <p:sp>
        <p:nvSpPr>
          <p:cNvPr id="8" name="コンテンツ プレースホルダー 7"/>
          <p:cNvSpPr>
            <a:spLocks noGrp="1"/>
          </p:cNvSpPr>
          <p:nvPr>
            <p:ph idx="1"/>
          </p:nvPr>
        </p:nvSpPr>
        <p:spPr>
          <a:xfrm>
            <a:off x="457200" y="1481328"/>
            <a:ext cx="8229600" cy="3891887"/>
          </a:xfrm>
        </p:spPr>
        <p:txBody>
          <a:bodyPr>
            <a:normAutofit/>
          </a:bodyPr>
          <a:lstStyle/>
          <a:p>
            <a:r>
              <a:rPr lang="ja-JP" altLang="en-US" dirty="0"/>
              <a:t>「構造化プログラミング」とは</a:t>
            </a:r>
            <a:r>
              <a:rPr lang="ja-JP" altLang="en-US" dirty="0" smtClean="0"/>
              <a:t>、３つ</a:t>
            </a:r>
            <a:r>
              <a:rPr lang="ja-JP" altLang="en-US" dirty="0"/>
              <a:t>の論理構造を持った手続きと、関数の「呼び出し」を活用することでプログラムを記述する方法です。</a:t>
            </a:r>
          </a:p>
          <a:p>
            <a:pPr marL="850392" lvl="1" indent="-457200">
              <a:buClr>
                <a:srgbClr val="FF0000"/>
              </a:buClr>
              <a:buFont typeface="+mj-lt"/>
              <a:buAutoNum type="arabicPeriod"/>
            </a:pPr>
            <a:r>
              <a:rPr lang="ja-JP" altLang="en-US" dirty="0">
                <a:solidFill>
                  <a:srgbClr val="FF0000"/>
                </a:solidFill>
              </a:rPr>
              <a:t>順構造</a:t>
            </a:r>
            <a:r>
              <a:rPr lang="en-US" altLang="ja-JP" dirty="0"/>
              <a:t>…</a:t>
            </a:r>
            <a:r>
              <a:rPr lang="ja-JP" altLang="en-US" dirty="0"/>
              <a:t>プログラムに記された順に実行する！</a:t>
            </a:r>
          </a:p>
          <a:p>
            <a:pPr marL="850392" lvl="1" indent="-457200">
              <a:buClr>
                <a:srgbClr val="FF0000"/>
              </a:buClr>
              <a:buFont typeface="+mj-lt"/>
              <a:buAutoNum type="arabicPeriod"/>
            </a:pPr>
            <a:r>
              <a:rPr lang="ja-JP" altLang="en-US" dirty="0">
                <a:solidFill>
                  <a:srgbClr val="FF0000"/>
                </a:solidFill>
              </a:rPr>
              <a:t>分岐構造</a:t>
            </a:r>
            <a:r>
              <a:rPr lang="en-US" altLang="ja-JP" dirty="0"/>
              <a:t>…</a:t>
            </a:r>
            <a:r>
              <a:rPr lang="ja-JP" altLang="en-US" dirty="0"/>
              <a:t>条件の成立、不成立によって処理を分ける！</a:t>
            </a:r>
          </a:p>
          <a:p>
            <a:pPr marL="850392" lvl="1" indent="-457200">
              <a:buClr>
                <a:srgbClr val="FF0000"/>
              </a:buClr>
              <a:buFont typeface="+mj-lt"/>
              <a:buAutoNum type="arabicPeriod"/>
            </a:pPr>
            <a:r>
              <a:rPr lang="ja-JP" altLang="en-US" dirty="0">
                <a:solidFill>
                  <a:srgbClr val="FF0000"/>
                </a:solidFill>
              </a:rPr>
              <a:t>反復構造</a:t>
            </a:r>
            <a:r>
              <a:rPr lang="en-US" altLang="ja-JP" dirty="0"/>
              <a:t>…</a:t>
            </a:r>
            <a:r>
              <a:rPr lang="ja-JP" altLang="en-US" dirty="0"/>
              <a:t>条件が成立する間、特定の処理を繰り返す！</a:t>
            </a:r>
          </a:p>
          <a:p>
            <a:pPr marL="850392" lvl="1" indent="-457200">
              <a:buClr>
                <a:srgbClr val="FF0000"/>
              </a:buClr>
              <a:buFont typeface="+mj-lt"/>
              <a:buAutoNum type="arabicPeriod"/>
            </a:pPr>
            <a:r>
              <a:rPr lang="ja-JP" altLang="en-US" dirty="0" smtClean="0">
                <a:solidFill>
                  <a:srgbClr val="FF0000"/>
                </a:solidFill>
              </a:rPr>
              <a:t>呼び出し</a:t>
            </a:r>
            <a:r>
              <a:rPr lang="en-US" altLang="ja-JP" dirty="0" smtClean="0"/>
              <a:t>…</a:t>
            </a:r>
            <a:r>
              <a:rPr lang="ja-JP" altLang="en-US" dirty="0" smtClean="0"/>
              <a:t>「</a:t>
            </a:r>
            <a:r>
              <a:rPr lang="ja-JP" altLang="en-US" dirty="0" smtClean="0">
                <a:solidFill>
                  <a:srgbClr val="FF0000"/>
                </a:solidFill>
              </a:rPr>
              <a:t>関数</a:t>
            </a:r>
            <a:r>
              <a:rPr lang="ja-JP" altLang="en-US" dirty="0" smtClean="0"/>
              <a:t>」</a:t>
            </a:r>
            <a:r>
              <a:rPr lang="ja-JP" altLang="en-US" dirty="0"/>
              <a:t>によって、プログラム全体の処理手続き（メインルーチン）と、細かな処理手続き（サブルーチン）を別々に記述し、相互に連携させる！</a:t>
            </a:r>
            <a:endParaRPr kumimoji="1" lang="ja-JP" altLang="en-US" dirty="0"/>
          </a:p>
        </p:txBody>
      </p:sp>
      <p:sp>
        <p:nvSpPr>
          <p:cNvPr id="10" name="テキスト ボックス 9"/>
          <p:cNvSpPr txBox="1"/>
          <p:nvPr/>
        </p:nvSpPr>
        <p:spPr>
          <a:xfrm>
            <a:off x="323528" y="5413150"/>
            <a:ext cx="8452955"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000" dirty="0" smtClean="0">
                <a:solidFill>
                  <a:schemeClr val="tx1"/>
                </a:solidFill>
              </a:rPr>
              <a:t>特に、</a:t>
            </a:r>
            <a:r>
              <a:rPr kumimoji="1" lang="en-US" altLang="ja-JP" sz="2000" dirty="0" smtClean="0">
                <a:solidFill>
                  <a:schemeClr val="tx1"/>
                </a:solidFill>
              </a:rPr>
              <a:t>4.</a:t>
            </a:r>
            <a:r>
              <a:rPr kumimoji="1" lang="ja-JP" altLang="en-US" sz="2000" dirty="0" smtClean="0">
                <a:solidFill>
                  <a:schemeClr val="tx1"/>
                </a:solidFill>
              </a:rPr>
              <a:t>については、</a:t>
            </a:r>
            <a:r>
              <a:rPr lang="ja-JP" altLang="en-US" sz="2000" dirty="0" smtClean="0">
                <a:solidFill>
                  <a:schemeClr val="tx1"/>
                </a:solidFill>
              </a:rPr>
              <a:t>「オブジェクト指向」の成り立ちに、深い関係があります。</a:t>
            </a:r>
            <a:endParaRPr kumimoji="1" lang="ja-JP" altLang="en-US" sz="2000" dirty="0">
              <a:solidFill>
                <a:schemeClr val="tx1"/>
              </a:solidFill>
            </a:endParaRPr>
          </a:p>
        </p:txBody>
      </p:sp>
    </p:spTree>
    <p:extLst>
      <p:ext uri="{BB962C8B-B14F-4D97-AF65-F5344CB8AC3E}">
        <p14:creationId xmlns:p14="http://schemas.microsoft.com/office/powerpoint/2010/main" val="3745327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481328"/>
            <a:ext cx="8229600" cy="1485013"/>
          </a:xfrm>
        </p:spPr>
        <p:txBody>
          <a:bodyPr>
            <a:noAutofit/>
          </a:bodyPr>
          <a:lstStyle/>
          <a:p>
            <a:pPr marL="457200" indent="-457200"/>
            <a:r>
              <a:rPr lang="ja-JP" altLang="en-US" sz="2200" dirty="0" smtClean="0"/>
              <a:t>関数</a:t>
            </a:r>
            <a:r>
              <a:rPr lang="ja-JP" altLang="en-US" sz="2200" dirty="0"/>
              <a:t>を利用することで、違う入力値</a:t>
            </a:r>
            <a:r>
              <a:rPr lang="ja-JP" altLang="en-US" sz="2200" dirty="0" smtClean="0"/>
              <a:t>で何度も同じ</a:t>
            </a:r>
            <a:r>
              <a:rPr lang="ja-JP" altLang="en-US" sz="2200" dirty="0"/>
              <a:t>処理手続きを実行</a:t>
            </a:r>
            <a:r>
              <a:rPr lang="ja-JP" altLang="en-US" sz="2200" dirty="0" smtClean="0"/>
              <a:t>できます。</a:t>
            </a:r>
            <a:endParaRPr lang="ja-JP" altLang="en-US" sz="2200" dirty="0"/>
          </a:p>
          <a:p>
            <a:pPr marL="457200" indent="-457200"/>
            <a:r>
              <a:rPr kumimoji="1" lang="ja-JP" altLang="en-US" sz="2200" dirty="0" smtClean="0"/>
              <a:t>関数は、１つずつが、入出力のインタフェースを持つ「システム」とみなせます。</a:t>
            </a:r>
            <a:endParaRPr kumimoji="1" lang="ja-JP" altLang="en-US" sz="2200" dirty="0"/>
          </a:p>
        </p:txBody>
      </p:sp>
      <p:sp>
        <p:nvSpPr>
          <p:cNvPr id="2" name="タイトル 1"/>
          <p:cNvSpPr>
            <a:spLocks noGrp="1"/>
          </p:cNvSpPr>
          <p:nvPr>
            <p:ph type="title"/>
          </p:nvPr>
        </p:nvSpPr>
        <p:spPr/>
        <p:txBody>
          <a:bodyPr/>
          <a:lstStyle/>
          <a:p>
            <a:r>
              <a:rPr kumimoji="1" lang="ja-JP" altLang="en-US" dirty="0" smtClean="0"/>
              <a:t>関数</a:t>
            </a:r>
            <a:r>
              <a:rPr kumimoji="1" lang="en-US" altLang="ja-JP" dirty="0" smtClean="0"/>
              <a:t>(</a:t>
            </a:r>
            <a:r>
              <a:rPr kumimoji="1" lang="ja-JP" altLang="en-US" dirty="0" smtClean="0"/>
              <a:t>メソッド</a:t>
            </a:r>
            <a:r>
              <a:rPr kumimoji="1" lang="en-US" altLang="ja-JP" dirty="0" smtClean="0"/>
              <a:t>)</a:t>
            </a:r>
            <a:endParaRPr kumimoji="1" lang="ja-JP" altLang="en-US" dirty="0"/>
          </a:p>
        </p:txBody>
      </p:sp>
      <p:sp>
        <p:nvSpPr>
          <p:cNvPr id="11" name="Text Box 12"/>
          <p:cNvSpPr txBox="1">
            <a:spLocks noChangeArrowheads="1"/>
          </p:cNvSpPr>
          <p:nvPr/>
        </p:nvSpPr>
        <p:spPr bwMode="auto">
          <a:xfrm>
            <a:off x="756849" y="3880414"/>
            <a:ext cx="2568575" cy="646113"/>
          </a:xfrm>
          <a:prstGeom prst="rect">
            <a:avLst/>
          </a:prstGeom>
          <a:solidFill>
            <a:schemeClr val="bg1"/>
          </a:solidFill>
          <a:ln>
            <a:noFill/>
          </a:ln>
          <a:effectLs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a:t>
            </a:r>
            <a:r>
              <a:rPr lang="en-US" altLang="ja-JP" sz="1800" dirty="0" smtClean="0"/>
              <a:t>4</a:t>
            </a:r>
            <a:r>
              <a:rPr lang="ja-JP" altLang="en-US" sz="1800" dirty="0" smtClean="0"/>
              <a:t>は</a:t>
            </a:r>
            <a:r>
              <a:rPr lang="ja-JP" altLang="en-US" sz="1800" dirty="0"/>
              <a:t>、</a:t>
            </a:r>
            <a:r>
              <a:rPr lang="en-US" altLang="ja-JP" sz="1800" dirty="0" smtClean="0"/>
              <a:t>3</a:t>
            </a:r>
            <a:r>
              <a:rPr lang="ja-JP" altLang="en-US" sz="1800" dirty="0" smtClean="0"/>
              <a:t>倍する</a:t>
            </a:r>
            <a:r>
              <a:rPr lang="ja-JP" altLang="en-US" sz="1800" dirty="0"/>
              <a:t>と</a:t>
            </a:r>
          </a:p>
          <a:p>
            <a:pPr eaLnBrk="1" hangingPunct="1"/>
            <a:r>
              <a:rPr lang="ja-JP" altLang="en-US" sz="1800" dirty="0"/>
              <a:t>いくつになるんだっけ？」</a:t>
            </a:r>
          </a:p>
        </p:txBody>
      </p:sp>
      <p:sp>
        <p:nvSpPr>
          <p:cNvPr id="14" name="Text Box 17"/>
          <p:cNvSpPr txBox="1">
            <a:spLocks noChangeArrowheads="1"/>
          </p:cNvSpPr>
          <p:nvPr/>
        </p:nvSpPr>
        <p:spPr bwMode="auto">
          <a:xfrm>
            <a:off x="808501" y="5167507"/>
            <a:ext cx="2614612" cy="646113"/>
          </a:xfrm>
          <a:prstGeom prst="rect">
            <a:avLst/>
          </a:prstGeom>
          <a:solidFill>
            <a:schemeClr val="bg1"/>
          </a:solidFill>
          <a:ln>
            <a:noFill/>
          </a:ln>
          <a:effectLs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a:t>「じゃあ</a:t>
            </a:r>
            <a:r>
              <a:rPr lang="en-US" altLang="ja-JP" sz="1800" dirty="0"/>
              <a:t>20</a:t>
            </a:r>
            <a:r>
              <a:rPr lang="ja-JP" altLang="en-US" sz="1800" dirty="0"/>
              <a:t>は、</a:t>
            </a:r>
            <a:r>
              <a:rPr lang="en-US" altLang="ja-JP" sz="1800" dirty="0" smtClean="0"/>
              <a:t>3</a:t>
            </a:r>
            <a:r>
              <a:rPr lang="ja-JP" altLang="en-US" sz="1800" dirty="0" smtClean="0"/>
              <a:t>倍する</a:t>
            </a:r>
            <a:r>
              <a:rPr lang="ja-JP" altLang="en-US" sz="1800" dirty="0"/>
              <a:t>と</a:t>
            </a:r>
          </a:p>
          <a:p>
            <a:pPr eaLnBrk="1" hangingPunct="1"/>
            <a:r>
              <a:rPr lang="ja-JP" altLang="en-US" sz="1800" dirty="0"/>
              <a:t>いくつになるんだっけ？」</a:t>
            </a:r>
          </a:p>
        </p:txBody>
      </p:sp>
      <p:sp>
        <p:nvSpPr>
          <p:cNvPr id="13" name="右矢印 12"/>
          <p:cNvSpPr/>
          <p:nvPr/>
        </p:nvSpPr>
        <p:spPr>
          <a:xfrm flipH="1">
            <a:off x="3423113" y="4702889"/>
            <a:ext cx="1679470" cy="432048"/>
          </a:xfrm>
          <a:prstGeom prst="rightArrow">
            <a:avLst/>
          </a:prstGeom>
          <a:solidFill>
            <a:srgbClr val="FFC000"/>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右矢印 16"/>
          <p:cNvSpPr/>
          <p:nvPr/>
        </p:nvSpPr>
        <p:spPr>
          <a:xfrm>
            <a:off x="3495121" y="4156078"/>
            <a:ext cx="1584597" cy="432048"/>
          </a:xfrm>
          <a:prstGeom prst="rightArrow">
            <a:avLst/>
          </a:prstGeom>
          <a:solidFill>
            <a:srgbClr val="FFC000"/>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5439337" y="3183359"/>
            <a:ext cx="2173993" cy="461665"/>
          </a:xfrm>
          <a:prstGeom prst="rect">
            <a:avLst/>
          </a:prstGeom>
          <a:noFill/>
        </p:spPr>
        <p:txBody>
          <a:bodyPr wrap="none" rtlCol="0">
            <a:spAutoFit/>
          </a:bodyPr>
          <a:lstStyle/>
          <a:p>
            <a:r>
              <a:rPr kumimoji="1" lang="ja-JP" altLang="en-US" sz="2400" dirty="0" smtClean="0">
                <a:solidFill>
                  <a:srgbClr val="FF0000"/>
                </a:solidFill>
                <a:effectLst>
                  <a:outerShdw blurRad="38100" dist="38100" dir="2700000" algn="tl">
                    <a:srgbClr val="000000">
                      <a:alpha val="43137"/>
                    </a:srgbClr>
                  </a:outerShdw>
                </a:effectLst>
              </a:rPr>
              <a:t>関数</a:t>
            </a:r>
            <a:r>
              <a:rPr kumimoji="1" lang="en-US" altLang="ja-JP" sz="2400" dirty="0" smtClean="0">
                <a:solidFill>
                  <a:srgbClr val="FF0000"/>
                </a:solidFill>
                <a:effectLst>
                  <a:outerShdw blurRad="38100" dist="38100" dir="2700000" algn="tl">
                    <a:srgbClr val="000000">
                      <a:alpha val="43137"/>
                    </a:srgbClr>
                  </a:outerShdw>
                </a:effectLst>
              </a:rPr>
              <a:t>=</a:t>
            </a:r>
            <a:r>
              <a:rPr kumimoji="1" lang="ja-JP" altLang="en-US" sz="2400" dirty="0" smtClean="0">
                <a:solidFill>
                  <a:srgbClr val="FF0000"/>
                </a:solidFill>
                <a:effectLst>
                  <a:outerShdw blurRad="38100" dist="38100" dir="2700000" algn="tl">
                    <a:srgbClr val="000000">
                      <a:alpha val="43137"/>
                    </a:srgbClr>
                  </a:outerShdw>
                </a:effectLst>
              </a:rPr>
              <a:t>システム</a:t>
            </a:r>
            <a:endParaRPr kumimoji="1" lang="ja-JP" altLang="en-US" sz="2400" dirty="0">
              <a:solidFill>
                <a:srgbClr val="FF0000"/>
              </a:solidFill>
              <a:effectLst>
                <a:outerShdw blurRad="38100" dist="38100" dir="2700000" algn="tl">
                  <a:srgbClr val="000000">
                    <a:alpha val="43137"/>
                  </a:srgbClr>
                </a:outerShdw>
              </a:effectLst>
            </a:endParaRPr>
          </a:p>
        </p:txBody>
      </p:sp>
      <p:sp>
        <p:nvSpPr>
          <p:cNvPr id="20" name="Text Box 12"/>
          <p:cNvSpPr txBox="1">
            <a:spLocks noChangeArrowheads="1"/>
          </p:cNvSpPr>
          <p:nvPr/>
        </p:nvSpPr>
        <p:spPr bwMode="auto">
          <a:xfrm>
            <a:off x="1959658" y="4527782"/>
            <a:ext cx="1454244" cy="369332"/>
          </a:xfrm>
          <a:prstGeom prst="rect">
            <a:avLst/>
          </a:prstGeom>
          <a:solidFill>
            <a:schemeClr val="bg1"/>
          </a:solidFill>
          <a:ln>
            <a:noFill/>
          </a:ln>
          <a:effectLs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a:t>
            </a:r>
            <a:r>
              <a:rPr lang="en-US" altLang="ja-JP" sz="1800" dirty="0" smtClean="0"/>
              <a:t>12</a:t>
            </a:r>
            <a:r>
              <a:rPr lang="ja-JP" altLang="en-US" sz="1800" dirty="0" smtClean="0"/>
              <a:t>ですよ。」</a:t>
            </a:r>
            <a:endParaRPr lang="ja-JP" altLang="en-US" sz="1800" dirty="0"/>
          </a:p>
        </p:txBody>
      </p:sp>
      <p:sp>
        <p:nvSpPr>
          <p:cNvPr id="21" name="Text Box 12"/>
          <p:cNvSpPr txBox="1">
            <a:spLocks noChangeArrowheads="1"/>
          </p:cNvSpPr>
          <p:nvPr/>
        </p:nvSpPr>
        <p:spPr bwMode="auto">
          <a:xfrm>
            <a:off x="2136911" y="5813620"/>
            <a:ext cx="1454244" cy="369332"/>
          </a:xfrm>
          <a:prstGeom prst="rect">
            <a:avLst/>
          </a:prstGeom>
          <a:solidFill>
            <a:schemeClr val="bg1"/>
          </a:solidFill>
          <a:ln>
            <a:noFill/>
          </a:ln>
          <a:effectLst/>
          <a:extLst/>
        </p:spPr>
        <p:txBody>
          <a:bodyPr wrap="none">
            <a:spAutoFit/>
          </a:bodyPr>
          <a:lstStyle>
            <a:lvl1pPr eaLnBrk="0" hangingPunct="0">
              <a:defRPr kumimoji="1" sz="2400">
                <a:solidFill>
                  <a:schemeClr val="tx1"/>
                </a:solidFill>
                <a:latin typeface="Arial" charset="0"/>
                <a:ea typeface="ＭＳ Ｐゴシック" charset="-128"/>
              </a:defRPr>
            </a:lvl1pPr>
            <a:lvl2pPr marL="742950" indent="-285750" eaLnBrk="0" hangingPunct="0">
              <a:defRPr kumimoji="1" sz="2400">
                <a:solidFill>
                  <a:schemeClr val="tx1"/>
                </a:solidFill>
                <a:latin typeface="Arial" charset="0"/>
                <a:ea typeface="ＭＳ Ｐゴシック" charset="-128"/>
              </a:defRPr>
            </a:lvl2pPr>
            <a:lvl3pPr marL="1143000" indent="-228600" eaLnBrk="0" hangingPunct="0">
              <a:defRPr kumimoji="1" sz="2400">
                <a:solidFill>
                  <a:schemeClr val="tx1"/>
                </a:solidFill>
                <a:latin typeface="Arial" charset="0"/>
                <a:ea typeface="ＭＳ Ｐゴシック" charset="-128"/>
              </a:defRPr>
            </a:lvl3pPr>
            <a:lvl4pPr marL="1600200" indent="-228600" eaLnBrk="0" hangingPunct="0">
              <a:defRPr kumimoji="1" sz="2400">
                <a:solidFill>
                  <a:schemeClr val="tx1"/>
                </a:solidFill>
                <a:latin typeface="Arial" charset="0"/>
                <a:ea typeface="ＭＳ Ｐゴシック" charset="-128"/>
              </a:defRPr>
            </a:lvl4pPr>
            <a:lvl5pPr marL="2057400" indent="-228600" eaLnBrk="0" hangingPunct="0">
              <a:defRPr kumimoji="1" sz="24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r>
              <a:rPr lang="ja-JP" altLang="en-US" sz="1800" dirty="0" smtClean="0"/>
              <a:t>「</a:t>
            </a:r>
            <a:r>
              <a:rPr lang="en-US" altLang="ja-JP" sz="1800" dirty="0" smtClean="0"/>
              <a:t>60</a:t>
            </a:r>
            <a:r>
              <a:rPr lang="ja-JP" altLang="en-US" sz="1800" dirty="0" smtClean="0"/>
              <a:t>ですよ。」</a:t>
            </a:r>
            <a:endParaRPr lang="ja-JP" altLang="en-US" sz="1800" dirty="0"/>
          </a:p>
        </p:txBody>
      </p:sp>
      <p:sp>
        <p:nvSpPr>
          <p:cNvPr id="22" name="テキスト ボックス 21"/>
          <p:cNvSpPr txBox="1"/>
          <p:nvPr/>
        </p:nvSpPr>
        <p:spPr>
          <a:xfrm>
            <a:off x="3938605" y="3823562"/>
            <a:ext cx="697627" cy="400110"/>
          </a:xfrm>
          <a:prstGeom prst="rect">
            <a:avLst/>
          </a:prstGeom>
          <a:noFill/>
        </p:spPr>
        <p:txBody>
          <a:bodyPr wrap="none" rtlCol="0">
            <a:spAutoFit/>
          </a:bodyPr>
          <a:lstStyle/>
          <a:p>
            <a:r>
              <a:rPr lang="ja-JP" altLang="en-US" sz="2000" b="1" dirty="0">
                <a:solidFill>
                  <a:srgbClr val="FFC000"/>
                </a:solidFill>
                <a:effectLst>
                  <a:outerShdw blurRad="38100" dist="38100" dir="2700000" algn="tl">
                    <a:srgbClr val="000000">
                      <a:alpha val="43137"/>
                    </a:srgbClr>
                  </a:outerShdw>
                </a:effectLst>
              </a:rPr>
              <a:t>入力</a:t>
            </a:r>
            <a:endParaRPr kumimoji="1" lang="ja-JP" altLang="en-US" sz="2000" b="1" dirty="0">
              <a:solidFill>
                <a:srgbClr val="FFC000"/>
              </a:solidFill>
              <a:effectLst>
                <a:outerShdw blurRad="38100" dist="38100" dir="2700000" algn="tl">
                  <a:srgbClr val="000000">
                    <a:alpha val="43137"/>
                  </a:srgbClr>
                </a:outerShdw>
              </a:effectLst>
            </a:endParaRPr>
          </a:p>
        </p:txBody>
      </p:sp>
      <p:sp>
        <p:nvSpPr>
          <p:cNvPr id="23" name="テキスト ボックス 22"/>
          <p:cNvSpPr txBox="1"/>
          <p:nvPr/>
        </p:nvSpPr>
        <p:spPr>
          <a:xfrm>
            <a:off x="4024205" y="5127140"/>
            <a:ext cx="697627" cy="400110"/>
          </a:xfrm>
          <a:prstGeom prst="rect">
            <a:avLst/>
          </a:prstGeom>
          <a:noFill/>
        </p:spPr>
        <p:txBody>
          <a:bodyPr wrap="none" rtlCol="0">
            <a:spAutoFit/>
          </a:bodyPr>
          <a:lstStyle/>
          <a:p>
            <a:r>
              <a:rPr kumimoji="1" lang="ja-JP" altLang="en-US" sz="2000" b="1" dirty="0" smtClean="0">
                <a:solidFill>
                  <a:srgbClr val="FFC000"/>
                </a:solidFill>
                <a:effectLst>
                  <a:outerShdw blurRad="38100" dist="38100" dir="2700000" algn="tl">
                    <a:srgbClr val="000000">
                      <a:alpha val="43137"/>
                    </a:srgbClr>
                  </a:outerShdw>
                </a:effectLst>
              </a:rPr>
              <a:t>出力</a:t>
            </a:r>
            <a:endParaRPr kumimoji="1" lang="ja-JP" altLang="en-US" sz="2000" b="1" dirty="0">
              <a:solidFill>
                <a:srgbClr val="FFC000"/>
              </a:solidFill>
              <a:effectLst>
                <a:outerShdw blurRad="38100" dist="38100" dir="2700000" algn="tl">
                  <a:srgbClr val="000000">
                    <a:alpha val="43137"/>
                  </a:srgbClr>
                </a:outerShdw>
              </a:effectLst>
            </a:endParaRPr>
          </a:p>
        </p:txBody>
      </p:sp>
      <p:sp>
        <p:nvSpPr>
          <p:cNvPr id="24" name="テキスト ボックス 23"/>
          <p:cNvSpPr txBox="1"/>
          <p:nvPr/>
        </p:nvSpPr>
        <p:spPr>
          <a:xfrm>
            <a:off x="3567129" y="5621901"/>
            <a:ext cx="1694695" cy="400110"/>
          </a:xfrm>
          <a:prstGeom prst="rect">
            <a:avLst/>
          </a:prstGeom>
          <a:noFill/>
        </p:spPr>
        <p:txBody>
          <a:bodyPr wrap="none" rtlCol="0">
            <a:spAutoFit/>
          </a:bodyPr>
          <a:lstStyle/>
          <a:p>
            <a:r>
              <a:rPr kumimoji="1" lang="ja-JP" altLang="en-US" sz="2000" b="1" dirty="0" smtClean="0">
                <a:solidFill>
                  <a:srgbClr val="FFC000"/>
                </a:solidFill>
                <a:effectLst>
                  <a:outerShdw blurRad="38100" dist="38100" dir="2700000" algn="tl">
                    <a:srgbClr val="000000">
                      <a:alpha val="43137"/>
                    </a:srgbClr>
                  </a:outerShdw>
                </a:effectLst>
              </a:rPr>
              <a:t>インタフェース</a:t>
            </a:r>
            <a:endParaRPr kumimoji="1" lang="ja-JP" altLang="en-US" sz="2000" b="1" dirty="0">
              <a:solidFill>
                <a:srgbClr val="FFC000"/>
              </a:solidFill>
              <a:effectLst>
                <a:outerShdw blurRad="38100" dist="38100" dir="2700000" algn="tl">
                  <a:srgbClr val="000000">
                    <a:alpha val="43137"/>
                  </a:srgbClr>
                </a:outerShdw>
              </a:effectLst>
            </a:endParaRPr>
          </a:p>
        </p:txBody>
      </p:sp>
      <p:sp>
        <p:nvSpPr>
          <p:cNvPr id="25" name="角丸四角形 24"/>
          <p:cNvSpPr/>
          <p:nvPr/>
        </p:nvSpPr>
        <p:spPr>
          <a:xfrm>
            <a:off x="3633121" y="3691300"/>
            <a:ext cx="1428499" cy="193320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5076056" y="3645024"/>
            <a:ext cx="3156691" cy="197948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6" name="正方形/長方形 25"/>
          <p:cNvSpPr/>
          <p:nvPr/>
        </p:nvSpPr>
        <p:spPr>
          <a:xfrm>
            <a:off x="5175478" y="4323798"/>
            <a:ext cx="2957849" cy="646331"/>
          </a:xfrm>
          <a:prstGeom prst="rect">
            <a:avLst/>
          </a:prstGeom>
        </p:spPr>
        <p:txBody>
          <a:bodyPr wrap="square">
            <a:spAutoFit/>
          </a:bodyPr>
          <a:lstStyle/>
          <a:p>
            <a:pPr algn="ctr"/>
            <a:r>
              <a:rPr lang="ja-JP" altLang="en-US" dirty="0">
                <a:solidFill>
                  <a:schemeClr val="bg1"/>
                </a:solidFill>
              </a:rPr>
              <a:t>受け取った数を</a:t>
            </a:r>
            <a:r>
              <a:rPr lang="en-US" altLang="ja-JP" dirty="0">
                <a:solidFill>
                  <a:schemeClr val="bg1"/>
                </a:solidFill>
              </a:rPr>
              <a:t>3</a:t>
            </a:r>
            <a:r>
              <a:rPr lang="ja-JP" altLang="en-US" dirty="0">
                <a:solidFill>
                  <a:schemeClr val="bg1"/>
                </a:solidFill>
              </a:rPr>
              <a:t>倍して</a:t>
            </a:r>
            <a:endParaRPr lang="en-US" altLang="ja-JP" dirty="0">
              <a:solidFill>
                <a:schemeClr val="bg1"/>
              </a:solidFill>
            </a:endParaRPr>
          </a:p>
          <a:p>
            <a:pPr algn="ctr"/>
            <a:r>
              <a:rPr lang="ja-JP" altLang="en-US" dirty="0">
                <a:solidFill>
                  <a:schemeClr val="bg1"/>
                </a:solidFill>
              </a:rPr>
              <a:t>結果を教えてくれる関数</a:t>
            </a:r>
          </a:p>
        </p:txBody>
      </p:sp>
    </p:spTree>
    <p:extLst>
      <p:ext uri="{BB962C8B-B14F-4D97-AF65-F5344CB8AC3E}">
        <p14:creationId xmlns:p14="http://schemas.microsoft.com/office/powerpoint/2010/main" val="3739546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サブルーチン</a:t>
            </a:r>
          </a:p>
        </p:txBody>
      </p:sp>
      <p:sp>
        <p:nvSpPr>
          <p:cNvPr id="7171" name="コンテンツ プレースホルダー 2"/>
          <p:cNvSpPr>
            <a:spLocks noGrp="1"/>
          </p:cNvSpPr>
          <p:nvPr>
            <p:ph idx="1"/>
          </p:nvPr>
        </p:nvSpPr>
        <p:spPr>
          <a:xfrm>
            <a:off x="468312" y="1196752"/>
            <a:ext cx="8675687" cy="1053008"/>
          </a:xfrm>
        </p:spPr>
        <p:txBody>
          <a:bodyPr>
            <a:normAutofit fontScale="92500"/>
          </a:bodyPr>
          <a:lstStyle/>
          <a:p>
            <a:r>
              <a:rPr lang="ja-JP" altLang="en-US" sz="2400" dirty="0" smtClean="0"/>
              <a:t>処理単位で「サブルーチン」を記述することで、「プログラムコードを再利用できる」「見通し易く簡潔に記述できる」などのメリットがあります。</a:t>
            </a:r>
            <a:endParaRPr lang="en-US" altLang="ja-JP" sz="2400" dirty="0" smtClean="0"/>
          </a:p>
        </p:txBody>
      </p:sp>
      <p:sp>
        <p:nvSpPr>
          <p:cNvPr id="4" name="角丸四角形 3"/>
          <p:cNvSpPr/>
          <p:nvPr/>
        </p:nvSpPr>
        <p:spPr>
          <a:xfrm>
            <a:off x="990600" y="2249760"/>
            <a:ext cx="7848600" cy="4419600"/>
          </a:xfrm>
          <a:prstGeom prst="roundRect">
            <a:avLst>
              <a:gd name="adj" fmla="val 8182"/>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sp>
        <p:nvSpPr>
          <p:cNvPr id="5" name="角丸四角形 4"/>
          <p:cNvSpPr/>
          <p:nvPr/>
        </p:nvSpPr>
        <p:spPr>
          <a:xfrm>
            <a:off x="1295400" y="2902223"/>
            <a:ext cx="1905000" cy="3581400"/>
          </a:xfrm>
          <a:prstGeom prst="roundRect">
            <a:avLst>
              <a:gd name="adj" fmla="val 8182"/>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sp>
        <p:nvSpPr>
          <p:cNvPr id="6" name="角丸四角形 5"/>
          <p:cNvSpPr/>
          <p:nvPr/>
        </p:nvSpPr>
        <p:spPr>
          <a:xfrm>
            <a:off x="3810000" y="2935560"/>
            <a:ext cx="3276600" cy="1981200"/>
          </a:xfrm>
          <a:prstGeom prst="roundRect">
            <a:avLst>
              <a:gd name="adj" fmla="val 8182"/>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ja-JP" altLang="en-US"/>
          </a:p>
        </p:txBody>
      </p:sp>
      <p:sp>
        <p:nvSpPr>
          <p:cNvPr id="7" name="角丸四角形 6"/>
          <p:cNvSpPr/>
          <p:nvPr/>
        </p:nvSpPr>
        <p:spPr>
          <a:xfrm>
            <a:off x="3810000" y="5110435"/>
            <a:ext cx="3276600" cy="1373188"/>
          </a:xfrm>
          <a:prstGeom prst="roundRect">
            <a:avLst>
              <a:gd name="adj" fmla="val 8182"/>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ja-JP" altLang="en-US"/>
          </a:p>
        </p:txBody>
      </p:sp>
      <p:sp>
        <p:nvSpPr>
          <p:cNvPr id="8" name="角丸四角形 7"/>
          <p:cNvSpPr/>
          <p:nvPr/>
        </p:nvSpPr>
        <p:spPr>
          <a:xfrm>
            <a:off x="7391400" y="3540398"/>
            <a:ext cx="1219200" cy="1030287"/>
          </a:xfrm>
          <a:prstGeom prst="roundRect">
            <a:avLst>
              <a:gd name="adj" fmla="val 8182"/>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a:p>
        </p:txBody>
      </p:sp>
      <p:sp>
        <p:nvSpPr>
          <p:cNvPr id="11" name="円/楕円 10"/>
          <p:cNvSpPr/>
          <p:nvPr/>
        </p:nvSpPr>
        <p:spPr>
          <a:xfrm>
            <a:off x="2092440" y="3007950"/>
            <a:ext cx="360680" cy="38608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a:p>
        </p:txBody>
      </p:sp>
      <p:sp>
        <p:nvSpPr>
          <p:cNvPr id="12" name="円/楕円 11"/>
          <p:cNvSpPr/>
          <p:nvPr/>
        </p:nvSpPr>
        <p:spPr>
          <a:xfrm>
            <a:off x="2099540" y="5983560"/>
            <a:ext cx="360680" cy="38608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a:p>
        </p:txBody>
      </p:sp>
      <p:cxnSp>
        <p:nvCxnSpPr>
          <p:cNvPr id="14" name="直線矢印コネクタ 13"/>
          <p:cNvCxnSpPr>
            <a:stCxn id="11" idx="4"/>
            <a:endCxn id="12" idx="0"/>
          </p:cNvCxnSpPr>
          <p:nvPr/>
        </p:nvCxnSpPr>
        <p:spPr>
          <a:xfrm>
            <a:off x="2273300" y="3394348"/>
            <a:ext cx="6350" cy="2589212"/>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右矢印 21"/>
          <p:cNvSpPr/>
          <p:nvPr/>
        </p:nvSpPr>
        <p:spPr>
          <a:xfrm>
            <a:off x="533400" y="3561035"/>
            <a:ext cx="12541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右矢印 22"/>
          <p:cNvSpPr/>
          <p:nvPr/>
        </p:nvSpPr>
        <p:spPr>
          <a:xfrm flipH="1">
            <a:off x="468313" y="4056335"/>
            <a:ext cx="133667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右矢印 23"/>
          <p:cNvSpPr/>
          <p:nvPr/>
        </p:nvSpPr>
        <p:spPr>
          <a:xfrm>
            <a:off x="557213" y="5064398"/>
            <a:ext cx="12541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5" name="右矢印 24"/>
          <p:cNvSpPr/>
          <p:nvPr/>
        </p:nvSpPr>
        <p:spPr>
          <a:xfrm flipH="1">
            <a:off x="492125" y="5559698"/>
            <a:ext cx="133667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188" name="正方形/長方形 25"/>
          <p:cNvSpPr>
            <a:spLocks noChangeArrowheads="1"/>
          </p:cNvSpPr>
          <p:nvPr/>
        </p:nvSpPr>
        <p:spPr bwMode="auto">
          <a:xfrm>
            <a:off x="1245534" y="2397546"/>
            <a:ext cx="20762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FF0000"/>
                </a:solidFill>
                <a:effectLst>
                  <a:outerShdw blurRad="38100" dist="38100" dir="2700000" algn="tl">
                    <a:srgbClr val="000000">
                      <a:alpha val="43137"/>
                    </a:srgbClr>
                  </a:outerShdw>
                </a:effectLst>
              </a:rPr>
              <a:t>メインルーチン</a:t>
            </a:r>
          </a:p>
        </p:txBody>
      </p:sp>
      <p:sp>
        <p:nvSpPr>
          <p:cNvPr id="7189" name="正方形/長方形 26"/>
          <p:cNvSpPr>
            <a:spLocks noChangeArrowheads="1"/>
          </p:cNvSpPr>
          <p:nvPr/>
        </p:nvSpPr>
        <p:spPr bwMode="auto">
          <a:xfrm>
            <a:off x="4490345" y="2351360"/>
            <a:ext cx="1915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b="1" dirty="0">
                <a:solidFill>
                  <a:srgbClr val="FF0000"/>
                </a:solidFill>
                <a:effectLst>
                  <a:outerShdw blurRad="38100" dist="38100" dir="2700000" algn="tl">
                    <a:srgbClr val="000000">
                      <a:alpha val="43137"/>
                    </a:srgbClr>
                  </a:outerShdw>
                </a:effectLst>
              </a:rPr>
              <a:t>サブルーチン</a:t>
            </a:r>
          </a:p>
        </p:txBody>
      </p:sp>
      <p:cxnSp>
        <p:nvCxnSpPr>
          <p:cNvPr id="30" name="直線矢印コネクタ 29"/>
          <p:cNvCxnSpPr/>
          <p:nvPr/>
        </p:nvCxnSpPr>
        <p:spPr>
          <a:xfrm flipV="1">
            <a:off x="2460625" y="3218135"/>
            <a:ext cx="1577975" cy="631825"/>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4191000" y="3218135"/>
            <a:ext cx="0" cy="1447800"/>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4419600" y="3534048"/>
            <a:ext cx="3094038" cy="26987"/>
          </a:xfrm>
          <a:prstGeom prst="straightConnector1">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a:off x="7696200" y="3597548"/>
            <a:ext cx="0" cy="862012"/>
          </a:xfrm>
          <a:prstGeom prst="straightConnector1">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H="1" flipV="1">
            <a:off x="4419600" y="3686448"/>
            <a:ext cx="3094038" cy="630237"/>
          </a:xfrm>
          <a:prstGeom prst="straightConnector1">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H="1" flipV="1">
            <a:off x="2460625" y="4116660"/>
            <a:ext cx="1577975" cy="576263"/>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2452688" y="5407298"/>
            <a:ext cx="1585912" cy="19050"/>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flipV="1">
            <a:off x="2460625" y="5559698"/>
            <a:ext cx="1577975" cy="809625"/>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98" name="テキスト ボックス 56"/>
          <p:cNvSpPr txBox="1">
            <a:spLocks noChangeArrowheads="1"/>
          </p:cNvSpPr>
          <p:nvPr/>
        </p:nvSpPr>
        <p:spPr bwMode="auto">
          <a:xfrm rot="-5400000">
            <a:off x="-843756" y="4573067"/>
            <a:ext cx="2289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a:t>インタフェース</a:t>
            </a:r>
          </a:p>
        </p:txBody>
      </p:sp>
      <p:cxnSp>
        <p:nvCxnSpPr>
          <p:cNvPr id="58" name="直線矢印コネクタ 57"/>
          <p:cNvCxnSpPr/>
          <p:nvPr/>
        </p:nvCxnSpPr>
        <p:spPr>
          <a:xfrm flipV="1">
            <a:off x="4419600" y="3732485"/>
            <a:ext cx="3094038" cy="323850"/>
          </a:xfrm>
          <a:prstGeom prst="straightConnector1">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419600" y="4227785"/>
            <a:ext cx="3094038" cy="177800"/>
          </a:xfrm>
          <a:prstGeom prst="straightConnector1">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4191000" y="5426348"/>
            <a:ext cx="0" cy="1028700"/>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V="1">
            <a:off x="4419600" y="3849960"/>
            <a:ext cx="3094038" cy="1946275"/>
          </a:xfrm>
          <a:prstGeom prst="straightConnector1">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flipH="1">
            <a:off x="4419600" y="4459560"/>
            <a:ext cx="3094038" cy="1524000"/>
          </a:xfrm>
          <a:prstGeom prst="straightConnector1">
            <a:avLst/>
          </a:prstGeom>
          <a:ln w="762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角丸四角形 79"/>
          <p:cNvSpPr/>
          <p:nvPr/>
        </p:nvSpPr>
        <p:spPr>
          <a:xfrm>
            <a:off x="2481263" y="2986360"/>
            <a:ext cx="655637" cy="366713"/>
          </a:xfrm>
          <a:prstGeom prst="roundRect">
            <a:avLst>
              <a:gd name="adj" fmla="val 818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ja-JP" altLang="en-US" sz="1600" dirty="0"/>
              <a:t>変数</a:t>
            </a:r>
          </a:p>
        </p:txBody>
      </p:sp>
      <p:sp>
        <p:nvSpPr>
          <p:cNvPr id="81" name="角丸四角形 80"/>
          <p:cNvSpPr/>
          <p:nvPr/>
        </p:nvSpPr>
        <p:spPr>
          <a:xfrm>
            <a:off x="6248400" y="3027635"/>
            <a:ext cx="655638" cy="366713"/>
          </a:xfrm>
          <a:prstGeom prst="roundRect">
            <a:avLst>
              <a:gd name="adj" fmla="val 818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ja-JP" altLang="en-US" sz="1600" dirty="0"/>
              <a:t>変数</a:t>
            </a:r>
          </a:p>
        </p:txBody>
      </p:sp>
      <p:sp>
        <p:nvSpPr>
          <p:cNvPr id="82" name="角丸四角形 81"/>
          <p:cNvSpPr/>
          <p:nvPr/>
        </p:nvSpPr>
        <p:spPr>
          <a:xfrm>
            <a:off x="7867650" y="3607073"/>
            <a:ext cx="655638" cy="366712"/>
          </a:xfrm>
          <a:prstGeom prst="roundRect">
            <a:avLst>
              <a:gd name="adj" fmla="val 818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ja-JP" altLang="en-US" sz="1600" dirty="0"/>
              <a:t>変数</a:t>
            </a:r>
          </a:p>
        </p:txBody>
      </p:sp>
      <p:sp>
        <p:nvSpPr>
          <p:cNvPr id="83" name="角丸四角形 82"/>
          <p:cNvSpPr/>
          <p:nvPr/>
        </p:nvSpPr>
        <p:spPr>
          <a:xfrm>
            <a:off x="6324600" y="5232673"/>
            <a:ext cx="655638" cy="366712"/>
          </a:xfrm>
          <a:prstGeom prst="roundRect">
            <a:avLst>
              <a:gd name="adj" fmla="val 818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ja-JP" altLang="en-US" sz="1600" dirty="0"/>
              <a:t>変数</a:t>
            </a:r>
          </a:p>
        </p:txBody>
      </p:sp>
      <p:sp>
        <p:nvSpPr>
          <p:cNvPr id="36" name="正方形/長方形 26"/>
          <p:cNvSpPr>
            <a:spLocks noChangeArrowheads="1"/>
          </p:cNvSpPr>
          <p:nvPr/>
        </p:nvSpPr>
        <p:spPr bwMode="auto">
          <a:xfrm>
            <a:off x="7335262" y="2503760"/>
            <a:ext cx="15039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b="1" dirty="0" smtClean="0">
                <a:solidFill>
                  <a:srgbClr val="FF0000"/>
                </a:solidFill>
                <a:effectLst>
                  <a:outerShdw blurRad="38100" dist="38100" dir="2700000" algn="tl">
                    <a:srgbClr val="000000">
                      <a:alpha val="43137"/>
                    </a:srgbClr>
                  </a:outerShdw>
                </a:effectLst>
              </a:rPr>
              <a:t>サブ・サブ</a:t>
            </a:r>
            <a:endParaRPr lang="en-US" altLang="ja-JP" sz="2400" b="1" dirty="0" smtClean="0">
              <a:solidFill>
                <a:srgbClr val="FF0000"/>
              </a:solidFill>
              <a:effectLst>
                <a:outerShdw blurRad="38100" dist="38100" dir="2700000" algn="tl">
                  <a:srgbClr val="000000">
                    <a:alpha val="43137"/>
                  </a:srgbClr>
                </a:outerShdw>
              </a:effectLst>
            </a:endParaRPr>
          </a:p>
          <a:p>
            <a:r>
              <a:rPr lang="ja-JP" altLang="en-US" sz="2400" b="1" dirty="0" smtClean="0">
                <a:solidFill>
                  <a:srgbClr val="FF0000"/>
                </a:solidFill>
                <a:effectLst>
                  <a:outerShdw blurRad="38100" dist="38100" dir="2700000" algn="tl">
                    <a:srgbClr val="000000">
                      <a:alpha val="43137"/>
                    </a:srgbClr>
                  </a:outerShdw>
                </a:effectLst>
              </a:rPr>
              <a:t>ルーチン</a:t>
            </a:r>
            <a:endParaRPr lang="ja-JP" alt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5325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モジュール</a:t>
            </a:r>
          </a:p>
        </p:txBody>
      </p:sp>
      <p:sp>
        <p:nvSpPr>
          <p:cNvPr id="8195" name="コンテンツ プレースホルダー 2"/>
          <p:cNvSpPr>
            <a:spLocks noGrp="1"/>
          </p:cNvSpPr>
          <p:nvPr>
            <p:ph idx="1"/>
          </p:nvPr>
        </p:nvSpPr>
        <p:spPr>
          <a:xfrm>
            <a:off x="179512" y="1124744"/>
            <a:ext cx="8975601" cy="1066800"/>
          </a:xfrm>
        </p:spPr>
        <p:txBody>
          <a:bodyPr>
            <a:noAutofit/>
          </a:bodyPr>
          <a:lstStyle/>
          <a:p>
            <a:r>
              <a:rPr lang="ja-JP" altLang="en-US" sz="2000" dirty="0" smtClean="0"/>
              <a:t>サブルーチンを更に機能としてまとめたものが「モジュール」です</a:t>
            </a:r>
            <a:r>
              <a:rPr lang="ja-JP" altLang="en-US" sz="2000" dirty="0"/>
              <a:t>。</a:t>
            </a:r>
            <a:endParaRPr lang="en-US" altLang="ja-JP" sz="2000" dirty="0" smtClean="0"/>
          </a:p>
          <a:p>
            <a:r>
              <a:rPr lang="ja-JP" altLang="en-US" sz="2000" dirty="0" smtClean="0"/>
              <a:t>モジュールは、メインルーチンとは別に、</a:t>
            </a:r>
            <a:r>
              <a:rPr lang="ja-JP" altLang="en-US" sz="2000" dirty="0" smtClean="0">
                <a:solidFill>
                  <a:srgbClr val="FF0000"/>
                </a:solidFill>
              </a:rPr>
              <a:t>生存しています</a:t>
            </a:r>
            <a:r>
              <a:rPr lang="ja-JP" altLang="en-US" sz="2000" dirty="0" smtClean="0"/>
              <a:t>。つまり</a:t>
            </a:r>
            <a:r>
              <a:rPr lang="ja-JP" altLang="en-US" sz="2000" dirty="0"/>
              <a:t>、モジュールは関数とは違い</a:t>
            </a:r>
            <a:r>
              <a:rPr lang="ja-JP" altLang="en-US" sz="2000" dirty="0" smtClean="0"/>
              <a:t>、内部の変数の値が、システムに常に保存されています。</a:t>
            </a:r>
            <a:endParaRPr lang="en-US" altLang="ja-JP" sz="2000" dirty="0" smtClean="0"/>
          </a:p>
        </p:txBody>
      </p:sp>
      <p:sp>
        <p:nvSpPr>
          <p:cNvPr id="4" name="角丸四角形 3"/>
          <p:cNvSpPr/>
          <p:nvPr/>
        </p:nvSpPr>
        <p:spPr>
          <a:xfrm>
            <a:off x="990600" y="2420888"/>
            <a:ext cx="7848600" cy="4419600"/>
          </a:xfrm>
          <a:prstGeom prst="roundRect">
            <a:avLst>
              <a:gd name="adj" fmla="val 818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sp>
        <p:nvSpPr>
          <p:cNvPr id="5" name="角丸四角形 4"/>
          <p:cNvSpPr/>
          <p:nvPr/>
        </p:nvSpPr>
        <p:spPr>
          <a:xfrm>
            <a:off x="1295400" y="3073351"/>
            <a:ext cx="1905000" cy="3581400"/>
          </a:xfrm>
          <a:prstGeom prst="roundRect">
            <a:avLst>
              <a:gd name="adj" fmla="val 8182"/>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ja-JP" altLang="en-US"/>
          </a:p>
        </p:txBody>
      </p:sp>
      <p:sp>
        <p:nvSpPr>
          <p:cNvPr id="6" name="角丸四角形 5"/>
          <p:cNvSpPr/>
          <p:nvPr/>
        </p:nvSpPr>
        <p:spPr>
          <a:xfrm>
            <a:off x="3821113" y="2954288"/>
            <a:ext cx="3991247" cy="3700463"/>
          </a:xfrm>
          <a:prstGeom prst="roundRect">
            <a:avLst>
              <a:gd name="adj" fmla="val 8182"/>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ja-JP" altLang="en-US"/>
          </a:p>
        </p:txBody>
      </p:sp>
      <p:sp>
        <p:nvSpPr>
          <p:cNvPr id="7" name="角丸四角形 6"/>
          <p:cNvSpPr/>
          <p:nvPr/>
        </p:nvSpPr>
        <p:spPr>
          <a:xfrm>
            <a:off x="4191000" y="3565476"/>
            <a:ext cx="3276600" cy="1439862"/>
          </a:xfrm>
          <a:prstGeom prst="roundRect">
            <a:avLst>
              <a:gd name="adj" fmla="val 8182"/>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a:p>
        </p:txBody>
      </p:sp>
      <p:sp>
        <p:nvSpPr>
          <p:cNvPr id="11" name="円/楕円 10"/>
          <p:cNvSpPr/>
          <p:nvPr/>
        </p:nvSpPr>
        <p:spPr>
          <a:xfrm>
            <a:off x="2092440" y="3179078"/>
            <a:ext cx="360680" cy="38608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a:p>
        </p:txBody>
      </p:sp>
      <p:sp>
        <p:nvSpPr>
          <p:cNvPr id="12" name="円/楕円 11"/>
          <p:cNvSpPr/>
          <p:nvPr/>
        </p:nvSpPr>
        <p:spPr>
          <a:xfrm>
            <a:off x="2099540" y="6154688"/>
            <a:ext cx="360680" cy="38608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a:p>
        </p:txBody>
      </p:sp>
      <p:cxnSp>
        <p:nvCxnSpPr>
          <p:cNvPr id="14" name="直線矢印コネクタ 13"/>
          <p:cNvCxnSpPr>
            <a:stCxn id="11" idx="4"/>
            <a:endCxn id="12" idx="0"/>
          </p:cNvCxnSpPr>
          <p:nvPr/>
        </p:nvCxnSpPr>
        <p:spPr>
          <a:xfrm>
            <a:off x="2273300" y="3565476"/>
            <a:ext cx="6350" cy="2589212"/>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右矢印 21"/>
          <p:cNvSpPr/>
          <p:nvPr/>
        </p:nvSpPr>
        <p:spPr>
          <a:xfrm>
            <a:off x="533400" y="3732163"/>
            <a:ext cx="12541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3" name="右矢印 22"/>
          <p:cNvSpPr/>
          <p:nvPr/>
        </p:nvSpPr>
        <p:spPr>
          <a:xfrm flipH="1">
            <a:off x="468313" y="4227463"/>
            <a:ext cx="133667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4" name="右矢印 23"/>
          <p:cNvSpPr/>
          <p:nvPr/>
        </p:nvSpPr>
        <p:spPr>
          <a:xfrm>
            <a:off x="557213" y="5235526"/>
            <a:ext cx="12541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5" name="右矢印 24"/>
          <p:cNvSpPr/>
          <p:nvPr/>
        </p:nvSpPr>
        <p:spPr>
          <a:xfrm flipH="1">
            <a:off x="492125" y="5730826"/>
            <a:ext cx="133667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8211" name="正方形/長方形 25"/>
          <p:cNvSpPr>
            <a:spLocks noChangeArrowheads="1"/>
          </p:cNvSpPr>
          <p:nvPr/>
        </p:nvSpPr>
        <p:spPr bwMode="auto">
          <a:xfrm>
            <a:off x="1077913" y="2551063"/>
            <a:ext cx="23891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dirty="0"/>
              <a:t>メインルーチン</a:t>
            </a:r>
          </a:p>
        </p:txBody>
      </p:sp>
      <p:sp>
        <p:nvSpPr>
          <p:cNvPr id="8212" name="正方形/長方形 26"/>
          <p:cNvSpPr>
            <a:spLocks noChangeArrowheads="1"/>
          </p:cNvSpPr>
          <p:nvPr/>
        </p:nvSpPr>
        <p:spPr bwMode="auto">
          <a:xfrm>
            <a:off x="4914900" y="2420888"/>
            <a:ext cx="15937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solidFill>
                  <a:srgbClr val="FF0000"/>
                </a:solidFill>
                <a:effectLst>
                  <a:outerShdw blurRad="38100" dist="38100" dir="2700000" algn="tl">
                    <a:srgbClr val="000000">
                      <a:alpha val="43137"/>
                    </a:srgbClr>
                  </a:outerShdw>
                </a:effectLst>
              </a:rPr>
              <a:t>モジュール</a:t>
            </a:r>
          </a:p>
        </p:txBody>
      </p:sp>
      <p:cxnSp>
        <p:nvCxnSpPr>
          <p:cNvPr id="30" name="直線矢印コネクタ 29"/>
          <p:cNvCxnSpPr/>
          <p:nvPr/>
        </p:nvCxnSpPr>
        <p:spPr>
          <a:xfrm flipV="1">
            <a:off x="2460625" y="3705176"/>
            <a:ext cx="1836738" cy="315912"/>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4495800" y="3860751"/>
            <a:ext cx="0" cy="1006475"/>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H="1" flipV="1">
            <a:off x="2460625" y="4287788"/>
            <a:ext cx="1836738" cy="495300"/>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16" name="テキスト ボックス 56"/>
          <p:cNvSpPr txBox="1">
            <a:spLocks noChangeArrowheads="1"/>
          </p:cNvSpPr>
          <p:nvPr/>
        </p:nvSpPr>
        <p:spPr bwMode="auto">
          <a:xfrm rot="-5400000">
            <a:off x="-843756" y="4744195"/>
            <a:ext cx="2289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Arial" charset="0"/>
                <a:ea typeface="ＭＳ Ｐゴシック" charset="-128"/>
              </a:defRPr>
            </a:lvl1pPr>
            <a:lvl2pPr marL="742950" indent="-285750" eaLnBrk="0" hangingPunct="0">
              <a:defRPr kumimoji="1" sz="2800">
                <a:solidFill>
                  <a:schemeClr val="tx1"/>
                </a:solidFill>
                <a:latin typeface="Arial" charset="0"/>
                <a:ea typeface="ＭＳ Ｐゴシック" charset="-128"/>
              </a:defRPr>
            </a:lvl2pPr>
            <a:lvl3pPr marL="1143000" indent="-228600" eaLnBrk="0" hangingPunct="0">
              <a:defRPr kumimoji="1" sz="2800">
                <a:solidFill>
                  <a:schemeClr val="tx1"/>
                </a:solidFill>
                <a:latin typeface="Arial" charset="0"/>
                <a:ea typeface="ＭＳ Ｐゴシック" charset="-128"/>
              </a:defRPr>
            </a:lvl3pPr>
            <a:lvl4pPr marL="1600200" indent="-228600" eaLnBrk="0" hangingPunct="0">
              <a:defRPr kumimoji="1" sz="2800">
                <a:solidFill>
                  <a:schemeClr val="tx1"/>
                </a:solidFill>
                <a:latin typeface="Arial" charset="0"/>
                <a:ea typeface="ＭＳ Ｐゴシック" charset="-128"/>
              </a:defRPr>
            </a:lvl4pPr>
            <a:lvl5pPr marL="2057400" indent="-228600" eaLnBrk="0" hangingPunct="0">
              <a:defRPr kumimoji="1" sz="28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8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8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8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800">
                <a:solidFill>
                  <a:schemeClr val="tx1"/>
                </a:solidFill>
                <a:latin typeface="Arial" charset="0"/>
                <a:ea typeface="ＭＳ Ｐゴシック" charset="-128"/>
              </a:defRPr>
            </a:lvl9pPr>
          </a:lstStyle>
          <a:p>
            <a:pPr eaLnBrk="1" hangingPunct="1"/>
            <a:r>
              <a:rPr lang="ja-JP" altLang="en-US"/>
              <a:t>インタフェース</a:t>
            </a:r>
          </a:p>
        </p:txBody>
      </p:sp>
      <p:sp>
        <p:nvSpPr>
          <p:cNvPr id="32" name="角丸四角形 31"/>
          <p:cNvSpPr/>
          <p:nvPr/>
        </p:nvSpPr>
        <p:spPr>
          <a:xfrm>
            <a:off x="4191000" y="5367288"/>
            <a:ext cx="3276600" cy="1173163"/>
          </a:xfrm>
          <a:prstGeom prst="roundRect">
            <a:avLst>
              <a:gd name="adj" fmla="val 8182"/>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a:p>
        </p:txBody>
      </p:sp>
      <p:cxnSp>
        <p:nvCxnSpPr>
          <p:cNvPr id="68" name="直線矢印コネクタ 67"/>
          <p:cNvCxnSpPr/>
          <p:nvPr/>
        </p:nvCxnSpPr>
        <p:spPr>
          <a:xfrm>
            <a:off x="4495800" y="5511751"/>
            <a:ext cx="0" cy="1028700"/>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2452688" y="5587951"/>
            <a:ext cx="1844675" cy="9525"/>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H="1" flipV="1">
            <a:off x="2460625" y="5730826"/>
            <a:ext cx="1836738" cy="617537"/>
          </a:xfrm>
          <a:prstGeom prst="straightConnector1">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4225925" y="3090813"/>
            <a:ext cx="655638" cy="365125"/>
          </a:xfrm>
          <a:prstGeom prst="roundRect">
            <a:avLst>
              <a:gd name="adj" fmla="val 818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ja-JP" altLang="en-US" sz="1600" dirty="0"/>
              <a:t>変数</a:t>
            </a:r>
          </a:p>
        </p:txBody>
      </p:sp>
      <p:sp>
        <p:nvSpPr>
          <p:cNvPr id="39" name="角丸四角形 38"/>
          <p:cNvSpPr/>
          <p:nvPr/>
        </p:nvSpPr>
        <p:spPr>
          <a:xfrm>
            <a:off x="5010150" y="3090813"/>
            <a:ext cx="655638" cy="365125"/>
          </a:xfrm>
          <a:prstGeom prst="roundRect">
            <a:avLst>
              <a:gd name="adj" fmla="val 818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ja-JP" altLang="en-US" sz="1600" dirty="0"/>
              <a:t>変数</a:t>
            </a:r>
          </a:p>
        </p:txBody>
      </p:sp>
      <p:sp>
        <p:nvSpPr>
          <p:cNvPr id="41" name="角丸四角形 40"/>
          <p:cNvSpPr/>
          <p:nvPr/>
        </p:nvSpPr>
        <p:spPr>
          <a:xfrm>
            <a:off x="5826125" y="3090813"/>
            <a:ext cx="655638" cy="365125"/>
          </a:xfrm>
          <a:prstGeom prst="roundRect">
            <a:avLst>
              <a:gd name="adj" fmla="val 8182"/>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ja-JP" altLang="en-US" sz="1600" dirty="0"/>
              <a:t>変数</a:t>
            </a:r>
          </a:p>
        </p:txBody>
      </p:sp>
      <p:sp>
        <p:nvSpPr>
          <p:cNvPr id="33" name="右カーブ矢印 32"/>
          <p:cNvSpPr/>
          <p:nvPr/>
        </p:nvSpPr>
        <p:spPr>
          <a:xfrm flipH="1" flipV="1">
            <a:off x="4729163" y="3252738"/>
            <a:ext cx="609600" cy="256698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51" name="右カーブ矢印 50"/>
          <p:cNvSpPr/>
          <p:nvPr/>
        </p:nvSpPr>
        <p:spPr>
          <a:xfrm flipH="1" flipV="1">
            <a:off x="6365875" y="3252738"/>
            <a:ext cx="609600" cy="30956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53" name="右カーブ矢印 52"/>
          <p:cNvSpPr/>
          <p:nvPr/>
        </p:nvSpPr>
        <p:spPr>
          <a:xfrm flipH="1" flipV="1">
            <a:off x="4652963" y="3403551"/>
            <a:ext cx="304800" cy="884237"/>
          </a:xfrm>
          <a:prstGeom prst="curvedRightArrow">
            <a:avLst>
              <a:gd name="adj1" fmla="val 50000"/>
              <a:gd name="adj2" fmla="val 1056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
        <p:nvSpPr>
          <p:cNvPr id="54" name="右カーブ矢印 53"/>
          <p:cNvSpPr/>
          <p:nvPr/>
        </p:nvSpPr>
        <p:spPr>
          <a:xfrm flipH="1" flipV="1">
            <a:off x="5553075" y="3359101"/>
            <a:ext cx="304800" cy="1211262"/>
          </a:xfrm>
          <a:prstGeom prst="curvedRightArrow">
            <a:avLst>
              <a:gd name="adj1" fmla="val 50000"/>
              <a:gd name="adj2" fmla="val 10561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schemeClr val="tx1"/>
              </a:solidFill>
            </a:endParaRPr>
          </a:p>
        </p:txBody>
      </p:sp>
    </p:spTree>
    <p:extLst>
      <p:ext uri="{BB962C8B-B14F-4D97-AF65-F5344CB8AC3E}">
        <p14:creationId xmlns:p14="http://schemas.microsoft.com/office/powerpoint/2010/main" val="2001893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タイトル 1"/>
          <p:cNvSpPr>
            <a:spLocks noGrp="1"/>
          </p:cNvSpPr>
          <p:nvPr>
            <p:ph type="title"/>
          </p:nvPr>
        </p:nvSpPr>
        <p:spPr/>
        <p:txBody>
          <a:bodyPr/>
          <a:lstStyle/>
          <a:p>
            <a:r>
              <a:rPr lang="ja-JP" altLang="en-US" sz="3200" smtClean="0"/>
              <a:t>構造化プログラミングからオブジェクト指向へ</a:t>
            </a:r>
            <a:endParaRPr lang="ja-JP" altLang="en-US" smtClean="0"/>
          </a:p>
        </p:txBody>
      </p:sp>
      <p:sp>
        <p:nvSpPr>
          <p:cNvPr id="3" name="コンテンツ プレースホルダー 2"/>
          <p:cNvSpPr>
            <a:spLocks noGrp="1"/>
          </p:cNvSpPr>
          <p:nvPr>
            <p:ph idx="1"/>
          </p:nvPr>
        </p:nvSpPr>
        <p:spPr>
          <a:xfrm>
            <a:off x="467544" y="1412776"/>
            <a:ext cx="8229600" cy="4010743"/>
          </a:xfrm>
        </p:spPr>
        <p:txBody>
          <a:bodyPr>
            <a:normAutofit/>
          </a:bodyPr>
          <a:lstStyle/>
          <a:p>
            <a:pPr>
              <a:defRPr/>
            </a:pPr>
            <a:r>
              <a:rPr lang="ja-JP" altLang="en-US" sz="2800" dirty="0" smtClean="0"/>
              <a:t>「オブジェクト指向」の概念が登場した背景は</a:t>
            </a:r>
            <a:r>
              <a:rPr lang="en-US" altLang="ja-JP" sz="2800" dirty="0" smtClean="0"/>
              <a:t>…</a:t>
            </a:r>
          </a:p>
          <a:p>
            <a:pPr lvl="1">
              <a:defRPr/>
            </a:pPr>
            <a:r>
              <a:rPr lang="ja-JP" altLang="en-US" sz="2400" dirty="0"/>
              <a:t>計算機の処理能力、記憶容量の向上</a:t>
            </a:r>
            <a:endParaRPr lang="en-US" altLang="ja-JP" sz="2400" dirty="0"/>
          </a:p>
          <a:p>
            <a:pPr lvl="1">
              <a:defRPr/>
            </a:pPr>
            <a:r>
              <a:rPr lang="ja-JP" altLang="en-US" sz="2400" dirty="0" smtClean="0"/>
              <a:t>構造化プログラミングの広まりによる「</a:t>
            </a:r>
            <a:r>
              <a:rPr lang="ja-JP" altLang="en-US" sz="2400" dirty="0" smtClean="0">
                <a:solidFill>
                  <a:srgbClr val="FF0000"/>
                </a:solidFill>
              </a:rPr>
              <a:t>ソフトウェア工学</a:t>
            </a:r>
            <a:r>
              <a:rPr lang="ja-JP" altLang="en-US" sz="2400" dirty="0" smtClean="0"/>
              <a:t>」の出現</a:t>
            </a:r>
            <a:endParaRPr lang="en-US" altLang="ja-JP" sz="2400" dirty="0" smtClean="0"/>
          </a:p>
          <a:p>
            <a:pPr lvl="1">
              <a:defRPr/>
            </a:pPr>
            <a:r>
              <a:rPr lang="ja-JP" altLang="en-US" sz="2400" dirty="0" smtClean="0"/>
              <a:t>プログラムやアプリケーションの大規模化に伴う、複数のプログラマーによる</a:t>
            </a:r>
            <a:r>
              <a:rPr lang="ja-JP" altLang="en-US" sz="2400" dirty="0" smtClean="0">
                <a:solidFill>
                  <a:srgbClr val="FF0000"/>
                </a:solidFill>
              </a:rPr>
              <a:t>分業、機能の道具化</a:t>
            </a:r>
            <a:endParaRPr lang="en-US" altLang="ja-JP" sz="2400" dirty="0" smtClean="0">
              <a:solidFill>
                <a:srgbClr val="FF0000"/>
              </a:solidFill>
            </a:endParaRPr>
          </a:p>
          <a:p>
            <a:pPr lvl="1">
              <a:defRPr/>
            </a:pPr>
            <a:r>
              <a:rPr lang="ja-JP" altLang="en-US" sz="2400" dirty="0" smtClean="0"/>
              <a:t>取り扱うデータの複雑化と保存するデータベースの大規模化、速やかな内容の更新や変化の必要性</a:t>
            </a:r>
            <a:endParaRPr lang="en-US" altLang="ja-JP" sz="2400" dirty="0" smtClean="0"/>
          </a:p>
          <a:p>
            <a:pPr lvl="1">
              <a:defRPr/>
            </a:pPr>
            <a:r>
              <a:rPr lang="ja-JP" altLang="en-US" sz="2400" dirty="0" smtClean="0"/>
              <a:t>データやプログラムへの安全性の担保</a:t>
            </a:r>
            <a:endParaRPr lang="en-US" altLang="ja-JP" sz="2400" dirty="0" smtClean="0"/>
          </a:p>
        </p:txBody>
      </p:sp>
      <p:sp>
        <p:nvSpPr>
          <p:cNvPr id="5" name="正方形/長方形 4"/>
          <p:cNvSpPr/>
          <p:nvPr/>
        </p:nvSpPr>
        <p:spPr>
          <a:xfrm>
            <a:off x="948810" y="5373216"/>
            <a:ext cx="7391400" cy="83099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ja-JP" altLang="en-US" sz="2400" dirty="0"/>
              <a:t>従来の構造化プログラミングをもっと</a:t>
            </a:r>
            <a:r>
              <a:rPr lang="ja-JP" altLang="en-US" sz="2400" u="sng" dirty="0"/>
              <a:t>便利</a:t>
            </a:r>
            <a:r>
              <a:rPr lang="ja-JP" altLang="en-US" sz="2400" dirty="0"/>
              <a:t>に、</a:t>
            </a:r>
            <a:r>
              <a:rPr lang="ja-JP" altLang="en-US" sz="2400" u="sng" dirty="0"/>
              <a:t>安心</a:t>
            </a:r>
            <a:r>
              <a:rPr lang="ja-JP" altLang="en-US" sz="2400" dirty="0"/>
              <a:t>して使うための枠組み</a:t>
            </a:r>
            <a:r>
              <a:rPr lang="ja-JP" altLang="en-US" sz="2400" dirty="0" smtClean="0"/>
              <a:t>が要求されるようになりました。</a:t>
            </a:r>
            <a:endParaRPr lang="en-US" altLang="ja-JP" sz="2400" dirty="0"/>
          </a:p>
        </p:txBody>
      </p:sp>
    </p:spTree>
    <p:extLst>
      <p:ext uri="{BB962C8B-B14F-4D97-AF65-F5344CB8AC3E}">
        <p14:creationId xmlns:p14="http://schemas.microsoft.com/office/powerpoint/2010/main" val="2164288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342900" indent="-342900">
              <a:defRPr/>
            </a:pPr>
            <a:r>
              <a:rPr lang="ja-JP" altLang="en-US" sz="2800" dirty="0" smtClean="0"/>
              <a:t>安全・快適</a:t>
            </a:r>
            <a:r>
              <a:rPr lang="ja-JP" altLang="en-US" sz="2800" dirty="0"/>
              <a:t>に大規模なシステム構築を行うため</a:t>
            </a:r>
            <a:r>
              <a:rPr lang="ja-JP" altLang="en-US" sz="2800" dirty="0" smtClean="0"/>
              <a:t>に、「サブルーチン」、「モジュール」の概念を、もっと強力に</a:t>
            </a:r>
            <a:r>
              <a:rPr lang="ja-JP" altLang="en-US" sz="2800" dirty="0" smtClean="0">
                <a:solidFill>
                  <a:srgbClr val="FF0000"/>
                </a:solidFill>
              </a:rPr>
              <a:t>拡張しよう</a:t>
            </a:r>
            <a:r>
              <a:rPr lang="ja-JP" altLang="en-US" sz="2800" dirty="0" smtClean="0"/>
              <a:t>！</a:t>
            </a:r>
            <a:endParaRPr lang="en-US" altLang="ja-JP" sz="2800" dirty="0"/>
          </a:p>
          <a:p>
            <a:pPr lvl="1">
              <a:defRPr/>
            </a:pPr>
            <a:r>
              <a:rPr lang="ja-JP" altLang="en-US" sz="2400" dirty="0"/>
              <a:t>機能や性質のまとまりを、メインルーチンとは概念的に切り離した</a:t>
            </a:r>
            <a:r>
              <a:rPr lang="en-US" altLang="ja-JP" sz="2400" dirty="0"/>
              <a:t>『</a:t>
            </a:r>
            <a:r>
              <a:rPr lang="ja-JP" altLang="en-US" sz="2400" dirty="0"/>
              <a:t>対象</a:t>
            </a:r>
            <a:r>
              <a:rPr lang="en-US" altLang="ja-JP" sz="2400" dirty="0"/>
              <a:t>』</a:t>
            </a:r>
            <a:r>
              <a:rPr lang="ja-JP" altLang="en-US" sz="2400" dirty="0"/>
              <a:t>としてとらえる（</a:t>
            </a:r>
            <a:r>
              <a:rPr lang="ja-JP" altLang="en-US" sz="2400" dirty="0">
                <a:solidFill>
                  <a:srgbClr val="FF0000"/>
                </a:solidFill>
              </a:rPr>
              <a:t>クラス</a:t>
            </a:r>
            <a:r>
              <a:rPr lang="ja-JP" altLang="en-US" sz="2400" dirty="0"/>
              <a:t>）</a:t>
            </a:r>
            <a:endParaRPr lang="en-US" altLang="ja-JP" sz="2400" dirty="0"/>
          </a:p>
          <a:p>
            <a:pPr lvl="1">
              <a:defRPr/>
            </a:pPr>
            <a:r>
              <a:rPr lang="ja-JP" altLang="en-US" sz="2400" dirty="0"/>
              <a:t>モジュールを好きな時に好きなタイミングで生成し、それぞれを生存させ、協調動作させる（</a:t>
            </a:r>
            <a:r>
              <a:rPr lang="ja-JP" altLang="en-US" sz="2400" dirty="0">
                <a:solidFill>
                  <a:srgbClr val="FF0000"/>
                </a:solidFill>
              </a:rPr>
              <a:t>インスタンス</a:t>
            </a:r>
            <a:r>
              <a:rPr lang="ja-JP" altLang="en-US" sz="2400" dirty="0"/>
              <a:t>） </a:t>
            </a:r>
            <a:endParaRPr lang="en-US" altLang="ja-JP" sz="2400" dirty="0"/>
          </a:p>
          <a:p>
            <a:pPr lvl="1">
              <a:defRPr/>
            </a:pPr>
            <a:r>
              <a:rPr lang="ja-JP" altLang="en-US" sz="2400" dirty="0"/>
              <a:t>モジュールへのアクセスの方法を設定し、プログラムを安全に利用する（</a:t>
            </a:r>
            <a:r>
              <a:rPr lang="ja-JP" altLang="en-US" sz="2400" dirty="0">
                <a:solidFill>
                  <a:srgbClr val="FF0000"/>
                </a:solidFill>
              </a:rPr>
              <a:t>アクセス制限</a:t>
            </a:r>
            <a:r>
              <a:rPr lang="ja-JP" altLang="en-US" sz="2400" dirty="0"/>
              <a:t>）</a:t>
            </a:r>
            <a:endParaRPr lang="en-US" altLang="ja-JP" sz="2400" dirty="0"/>
          </a:p>
          <a:p>
            <a:endParaRPr kumimoji="1" lang="ja-JP" altLang="en-US" dirty="0"/>
          </a:p>
        </p:txBody>
      </p:sp>
      <p:sp>
        <p:nvSpPr>
          <p:cNvPr id="10243" name="タイトル 1"/>
          <p:cNvSpPr>
            <a:spLocks noGrp="1"/>
          </p:cNvSpPr>
          <p:nvPr>
            <p:ph type="title"/>
          </p:nvPr>
        </p:nvSpPr>
        <p:spPr/>
        <p:txBody>
          <a:bodyPr/>
          <a:lstStyle/>
          <a:p>
            <a:r>
              <a:rPr lang="ja-JP" altLang="en-US" sz="4000" dirty="0" smtClean="0"/>
              <a:t>発想の出発地点</a:t>
            </a:r>
          </a:p>
        </p:txBody>
      </p:sp>
    </p:spTree>
    <p:extLst>
      <p:ext uri="{BB962C8B-B14F-4D97-AF65-F5344CB8AC3E}">
        <p14:creationId xmlns:p14="http://schemas.microsoft.com/office/powerpoint/2010/main" val="906345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789</TotalTime>
  <Words>3021</Words>
  <Application>Microsoft Office PowerPoint</Application>
  <PresentationFormat>画面に合わせる (4:3)</PresentationFormat>
  <Paragraphs>409</Paragraphs>
  <Slides>36</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ＭＳ Ｐゴシック</vt:lpstr>
      <vt:lpstr>Arial</vt:lpstr>
      <vt:lpstr>Calibri</vt:lpstr>
      <vt:lpstr>Lucida Sans Unicode</vt:lpstr>
      <vt:lpstr>Verdana</vt:lpstr>
      <vt:lpstr>Wingdings 2</vt:lpstr>
      <vt:lpstr>Wingdings 3</vt:lpstr>
      <vt:lpstr>ビジネス</vt:lpstr>
      <vt:lpstr>PowerPoint プレゼンテーション</vt:lpstr>
      <vt:lpstr>PowerPoint プレゼンテーション</vt:lpstr>
      <vt:lpstr>構造化プログラミング</vt:lpstr>
      <vt:lpstr>構造化プログラミングとは</vt:lpstr>
      <vt:lpstr>関数(メソッド)</vt:lpstr>
      <vt:lpstr>サブルーチン</vt:lpstr>
      <vt:lpstr>モジュール</vt:lpstr>
      <vt:lpstr>構造化プログラミングからオブジェクト指向へ</vt:lpstr>
      <vt:lpstr>発想の出発地点</vt:lpstr>
      <vt:lpstr>オブジェクト指向とは</vt:lpstr>
      <vt:lpstr>早い話、「オブジェクト指向」って何なの？</vt:lpstr>
      <vt:lpstr>PowerPoint プレゼンテーション</vt:lpstr>
      <vt:lpstr>クラス</vt:lpstr>
      <vt:lpstr>クラスの仕様の決定</vt:lpstr>
      <vt:lpstr>クラスの作成</vt:lpstr>
      <vt:lpstr>クラスの性質と機能の実装</vt:lpstr>
      <vt:lpstr>メンバ</vt:lpstr>
      <vt:lpstr>フィールドとメソッド</vt:lpstr>
      <vt:lpstr>クラスの入出力機能</vt:lpstr>
      <vt:lpstr>クラスの初期化機能</vt:lpstr>
      <vt:lpstr>コンストラクタ</vt:lpstr>
      <vt:lpstr>ClassPCクラスの完成</vt:lpstr>
      <vt:lpstr>PowerPoint プレゼンテーション</vt:lpstr>
      <vt:lpstr>オブジェクト（インスタンス）とは</vt:lpstr>
      <vt:lpstr>オブジェクトの生成と機能の利用</vt:lpstr>
      <vt:lpstr>オブジェクト（インスタンス）の生成</vt:lpstr>
      <vt:lpstr>オブジェクト（インスタンス）の生成</vt:lpstr>
      <vt:lpstr>オブジェクトの機能の利用</vt:lpstr>
      <vt:lpstr>オブジェクトの機能の利用</vt:lpstr>
      <vt:lpstr>オブジェクトの生成と利用の流れ</vt:lpstr>
      <vt:lpstr>複数のオブジェクトの生成</vt:lpstr>
      <vt:lpstr>複数のオブジェクトの生成</vt:lpstr>
      <vt:lpstr>PowerPoint プレゼンテーション</vt:lpstr>
      <vt:lpstr>なんでわざわざクラス作ってプログラムするの？</vt:lpstr>
      <vt:lpstr>オブジェクト指向による 分析～設計～プログラミング</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オブジェクト指向プログラミング</dc:title>
  <dc:creator>unehara</dc:creator>
  <cp:lastModifiedBy>畦原宗之</cp:lastModifiedBy>
  <cp:revision>141</cp:revision>
  <dcterms:created xsi:type="dcterms:W3CDTF">2014-04-10T01:13:00Z</dcterms:created>
  <dcterms:modified xsi:type="dcterms:W3CDTF">2018-05-17T01:20:24Z</dcterms:modified>
</cp:coreProperties>
</file>