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4"/>
  </p:notesMasterIdLst>
  <p:sldIdLst>
    <p:sldId id="267" r:id="rId2"/>
    <p:sldId id="314" r:id="rId3"/>
    <p:sldId id="336" r:id="rId4"/>
    <p:sldId id="335" r:id="rId5"/>
    <p:sldId id="316" r:id="rId6"/>
    <p:sldId id="333" r:id="rId7"/>
    <p:sldId id="326" r:id="rId8"/>
    <p:sldId id="334" r:id="rId9"/>
    <p:sldId id="315" r:id="rId10"/>
    <p:sldId id="331" r:id="rId11"/>
    <p:sldId id="320" r:id="rId12"/>
    <p:sldId id="332" r:id="rId13"/>
    <p:sldId id="321" r:id="rId14"/>
    <p:sldId id="327" r:id="rId15"/>
    <p:sldId id="323" r:id="rId16"/>
    <p:sldId id="329" r:id="rId17"/>
    <p:sldId id="309" r:id="rId18"/>
    <p:sldId id="328" r:id="rId19"/>
    <p:sldId id="324" r:id="rId20"/>
    <p:sldId id="330" r:id="rId21"/>
    <p:sldId id="337" r:id="rId22"/>
    <p:sldId id="338" r:id="rId2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CCFFFF"/>
    <a:srgbClr val="FFFFFF"/>
    <a:srgbClr val="CCFFCC"/>
    <a:srgbClr val="FF99FF"/>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6B730-7B0B-4794-BF88-9E7C0D540BBB}" type="datetimeFigureOut">
              <a:rPr kumimoji="1" lang="ja-JP" altLang="en-US" smtClean="0"/>
              <a:t>2019/5/20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14425-507A-4396-B029-25B8056BB8DA}" type="slidenum">
              <a:rPr kumimoji="1" lang="ja-JP" altLang="en-US" smtClean="0"/>
              <a:t>‹#›</a:t>
            </a:fld>
            <a:endParaRPr kumimoji="1" lang="ja-JP" altLang="en-US"/>
          </a:p>
        </p:txBody>
      </p:sp>
    </p:spTree>
    <p:extLst>
      <p:ext uri="{BB962C8B-B14F-4D97-AF65-F5344CB8AC3E}">
        <p14:creationId xmlns:p14="http://schemas.microsoft.com/office/powerpoint/2010/main" val="2175222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08CD820E-1DBF-44A1-BC60-E8980679309D}" type="slidenum">
              <a:rPr lang="en-US" altLang="ja-JP"/>
              <a:pPr>
                <a:defRPr/>
              </a:pPr>
              <a:t>‹#›</a:t>
            </a:fld>
            <a:endParaRPr lang="en-US" altLang="ja-JP"/>
          </a:p>
        </p:txBody>
      </p:sp>
    </p:spTree>
    <p:extLst>
      <p:ext uri="{BB962C8B-B14F-4D97-AF65-F5344CB8AC3E}">
        <p14:creationId xmlns:p14="http://schemas.microsoft.com/office/powerpoint/2010/main" val="37857944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95FD44AC-D4A5-44EB-B98F-3AD0176D6325}" type="slidenum">
              <a:rPr lang="en-US" altLang="ja-JP"/>
              <a:pPr>
                <a:defRPr/>
              </a:pPr>
              <a:t>‹#›</a:t>
            </a:fld>
            <a:endParaRPr lang="en-US" altLang="ja-JP"/>
          </a:p>
        </p:txBody>
      </p:sp>
    </p:spTree>
    <p:extLst>
      <p:ext uri="{BB962C8B-B14F-4D97-AF65-F5344CB8AC3E}">
        <p14:creationId xmlns:p14="http://schemas.microsoft.com/office/powerpoint/2010/main" val="257649560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12CDEB48-F513-4346-9657-6187B84CA0DD}"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6456153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DA995DBF-7CD9-4590-821C-1C808AC243AC}" type="slidenum">
              <a:rPr lang="en-US" altLang="ja-JP"/>
              <a:pPr>
                <a:defRPr/>
              </a:pPr>
              <a:t>‹#›</a:t>
            </a:fld>
            <a:endParaRPr lang="en-US" altLang="ja-JP"/>
          </a:p>
        </p:txBody>
      </p:sp>
    </p:spTree>
    <p:extLst>
      <p:ext uri="{BB962C8B-B14F-4D97-AF65-F5344CB8AC3E}">
        <p14:creationId xmlns:p14="http://schemas.microsoft.com/office/powerpoint/2010/main" val="40261198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6907816-C27F-46C8-8FC8-86FA11BC0B97}" type="slidenum">
              <a:rPr lang="en-US" altLang="ja-JP"/>
              <a:pPr>
                <a:defRPr/>
              </a:pPr>
              <a:t>‹#›</a:t>
            </a:fld>
            <a:endParaRPr lang="en-US" altLang="ja-JP"/>
          </a:p>
        </p:txBody>
      </p:sp>
    </p:spTree>
    <p:extLst>
      <p:ext uri="{BB962C8B-B14F-4D97-AF65-F5344CB8AC3E}">
        <p14:creationId xmlns:p14="http://schemas.microsoft.com/office/powerpoint/2010/main" val="21529246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E607FF5-7FCB-457F-9328-260783C7CCCC}" type="slidenum">
              <a:rPr lang="en-US" altLang="ja-JP"/>
              <a:pPr>
                <a:defRPr/>
              </a:pPr>
              <a:t>‹#›</a:t>
            </a:fld>
            <a:endParaRPr lang="en-US" altLang="ja-JP"/>
          </a:p>
        </p:txBody>
      </p:sp>
    </p:spTree>
    <p:extLst>
      <p:ext uri="{BB962C8B-B14F-4D97-AF65-F5344CB8AC3E}">
        <p14:creationId xmlns:p14="http://schemas.microsoft.com/office/powerpoint/2010/main" val="40135861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736E7AE5-FB27-4032-A81F-0CFADE7C3023}" type="slidenum">
              <a:rPr lang="en-US" altLang="ja-JP"/>
              <a:pPr>
                <a:defRPr/>
              </a:pPr>
              <a:t>‹#›</a:t>
            </a:fld>
            <a:endParaRPr lang="en-US" altLang="ja-JP"/>
          </a:p>
        </p:txBody>
      </p:sp>
    </p:spTree>
    <p:extLst>
      <p:ext uri="{BB962C8B-B14F-4D97-AF65-F5344CB8AC3E}">
        <p14:creationId xmlns:p14="http://schemas.microsoft.com/office/powerpoint/2010/main" val="323064290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2997EB1B-D3DA-46C2-B677-C33F55E52F72}" type="slidenum">
              <a:rPr lang="en-US" altLang="ja-JP"/>
              <a:pPr>
                <a:defRPr/>
              </a:pPr>
              <a:t>‹#›</a:t>
            </a:fld>
            <a:endParaRPr lang="en-US" altLang="ja-JP"/>
          </a:p>
        </p:txBody>
      </p:sp>
    </p:spTree>
    <p:extLst>
      <p:ext uri="{BB962C8B-B14F-4D97-AF65-F5344CB8AC3E}">
        <p14:creationId xmlns:p14="http://schemas.microsoft.com/office/powerpoint/2010/main" val="32063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AAC01AF-5414-4483-B59A-9EF05688B74B}" type="slidenum">
              <a:rPr lang="en-US" altLang="ja-JP"/>
              <a:pPr>
                <a:defRPr/>
              </a:pPr>
              <a:t>‹#›</a:t>
            </a:fld>
            <a:endParaRPr lang="en-US" altLang="ja-JP"/>
          </a:p>
        </p:txBody>
      </p:sp>
    </p:spTree>
    <p:extLst>
      <p:ext uri="{BB962C8B-B14F-4D97-AF65-F5344CB8AC3E}">
        <p14:creationId xmlns:p14="http://schemas.microsoft.com/office/powerpoint/2010/main" val="361703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5A17133-788F-41BF-9AFA-E406CDCA6F79}"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1342241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F39BFD1C-DED2-4C3E-9AEB-9E84A7106BA8}"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25247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F16BB2F7-8E0B-400C-BB87-44E8A0C129FE}"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dirty="0" smtClean="0"/>
              <a:t>令和１年５月２</a:t>
            </a:r>
            <a:r>
              <a:rPr lang="ja-JP" altLang="en-US" sz="2400" dirty="0"/>
              <a:t>０</a:t>
            </a:r>
            <a:r>
              <a:rPr lang="ja-JP" altLang="en-US" sz="2400" dirty="0" smtClean="0"/>
              <a:t>日（月）</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吉田</a:t>
            </a:r>
          </a:p>
        </p:txBody>
      </p:sp>
      <p:sp>
        <p:nvSpPr>
          <p:cNvPr id="13315" name="Rectangle 2"/>
          <p:cNvSpPr>
            <a:spLocks noGrp="1" noChangeArrowheads="1"/>
          </p:cNvSpPr>
          <p:nvPr>
            <p:ph type="ctrTitle"/>
          </p:nvPr>
        </p:nvSpPr>
        <p:spPr>
          <a:xfrm>
            <a:off x="685800" y="1196975"/>
            <a:ext cx="7772400" cy="2339975"/>
          </a:xfrm>
        </p:spPr>
        <p:txBody>
          <a:bodyPr/>
          <a:lstStyle/>
          <a:p>
            <a:pPr eaLnBrk="1" hangingPunct="1"/>
            <a:r>
              <a:rPr lang="ja-JP" altLang="en-US" sz="4800" dirty="0" smtClean="0"/>
              <a:t>Ｊａｖａ練習問題</a:t>
            </a:r>
            <a:br>
              <a:rPr lang="ja-JP" altLang="en-US" sz="4800" dirty="0" smtClean="0"/>
            </a:br>
            <a:r>
              <a:rPr lang="ja-JP" altLang="en-US" sz="4800" dirty="0" smtClean="0"/>
              <a:t/>
            </a:r>
            <a:br>
              <a:rPr lang="ja-JP" altLang="en-US" sz="4800" dirty="0" smtClean="0"/>
            </a:br>
            <a:r>
              <a:rPr lang="ja-JP" altLang="en-US" sz="4800" dirty="0" smtClean="0"/>
              <a:t>（配列）</a:t>
            </a:r>
          </a:p>
        </p:txBody>
      </p:sp>
      <p:sp>
        <p:nvSpPr>
          <p:cNvPr id="13316" name="テキスト ボックス 3"/>
          <p:cNvSpPr txBox="1">
            <a:spLocks noChangeArrowheads="1"/>
          </p:cNvSpPr>
          <p:nvPr/>
        </p:nvSpPr>
        <p:spPr bwMode="auto">
          <a:xfrm>
            <a:off x="3368367"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dirty="0" smtClean="0"/>
              <a:t>情報</a:t>
            </a:r>
            <a:r>
              <a:rPr lang="ja-JP" altLang="en-US" dirty="0"/>
              <a:t>システム工学</a:t>
            </a:r>
            <a:r>
              <a:rPr lang="ja-JP" altLang="en-US" dirty="0" smtClean="0"/>
              <a:t>実験</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48680"/>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４．ヒント</a:t>
            </a:r>
            <a:endParaRPr lang="en-US" altLang="ja-JP" sz="1600" dirty="0" smtClean="0">
              <a:latin typeface="+mj-ea"/>
              <a:ea typeface="+mj-ea"/>
            </a:endParaRPr>
          </a:p>
        </p:txBody>
      </p:sp>
      <p:sp>
        <p:nvSpPr>
          <p:cNvPr id="7" name="Text Box 3"/>
          <p:cNvSpPr txBox="1">
            <a:spLocks noChangeArrowheads="1"/>
          </p:cNvSpPr>
          <p:nvPr/>
        </p:nvSpPr>
        <p:spPr bwMode="auto">
          <a:xfrm>
            <a:off x="515938" y="946834"/>
            <a:ext cx="8128000" cy="1323439"/>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(1) </a:t>
            </a:r>
            <a:r>
              <a:rPr lang="en-US" altLang="ja-JP" sz="2000" dirty="0">
                <a:latin typeface="+mj-ea"/>
              </a:rPr>
              <a:t>scores</a:t>
            </a:r>
            <a:r>
              <a:rPr lang="ja-JP" altLang="en-US" sz="2000" dirty="0">
                <a:latin typeface="+mj-ea"/>
              </a:rPr>
              <a:t>の各点数の合計を保存する</a:t>
            </a:r>
            <a:r>
              <a:rPr lang="ja-JP" altLang="en-US" sz="2000" dirty="0" smtClean="0">
                <a:latin typeface="+mj-ea"/>
                <a:ea typeface="+mj-ea"/>
              </a:rPr>
              <a:t>ため</a:t>
            </a:r>
            <a:r>
              <a:rPr lang="ja-JP" altLang="en-US" sz="2000" dirty="0">
                <a:latin typeface="+mj-ea"/>
                <a:ea typeface="+mj-ea"/>
              </a:rPr>
              <a:t>の</a:t>
            </a:r>
            <a:r>
              <a:rPr lang="en-US" altLang="ja-JP" sz="2000" dirty="0" smtClean="0">
                <a:latin typeface="+mj-ea"/>
                <a:ea typeface="+mj-ea"/>
              </a:rPr>
              <a:t>Double</a:t>
            </a:r>
            <a:r>
              <a:rPr lang="ja-JP" altLang="en-US" sz="2000" dirty="0" smtClean="0">
                <a:latin typeface="+mj-ea"/>
                <a:ea typeface="+mj-ea"/>
              </a:rPr>
              <a:t>型の変数</a:t>
            </a:r>
            <a:r>
              <a:rPr lang="en-US" altLang="ja-JP" sz="2000" dirty="0" smtClean="0">
                <a:latin typeface="+mj-ea"/>
                <a:ea typeface="+mj-ea"/>
              </a:rPr>
              <a:t>sum</a:t>
            </a:r>
            <a:r>
              <a:rPr lang="ja-JP" altLang="en-US" sz="2000" dirty="0" smtClean="0">
                <a:latin typeface="+mj-ea"/>
                <a:ea typeface="+mj-ea"/>
              </a:rPr>
              <a:t>を宣言し、初期値を</a:t>
            </a:r>
            <a:r>
              <a:rPr lang="en-US" altLang="ja-JP" sz="2000" dirty="0" smtClean="0">
                <a:latin typeface="+mj-ea"/>
                <a:ea typeface="+mj-ea"/>
              </a:rPr>
              <a:t>0</a:t>
            </a:r>
            <a:r>
              <a:rPr lang="ja-JP" altLang="en-US" sz="2000" dirty="0" smtClean="0">
                <a:latin typeface="+mj-ea"/>
                <a:ea typeface="+mj-ea"/>
              </a:rPr>
              <a:t>にしておく。</a:t>
            </a:r>
            <a:r>
              <a:rPr lang="en-US" altLang="ja-JP" sz="2000" dirty="0" smtClean="0">
                <a:latin typeface="+mj-ea"/>
                <a:ea typeface="+mj-ea"/>
              </a:rPr>
              <a:t/>
            </a:r>
            <a:br>
              <a:rPr lang="en-US" altLang="ja-JP" sz="2000" dirty="0" smtClean="0">
                <a:latin typeface="+mj-ea"/>
                <a:ea typeface="+mj-ea"/>
              </a:rPr>
            </a:br>
            <a:r>
              <a:rPr lang="en-US" altLang="ja-JP" sz="2000" dirty="0" smtClean="0">
                <a:latin typeface="+mj-ea"/>
                <a:ea typeface="+mj-ea"/>
              </a:rPr>
              <a:t>(2</a:t>
            </a:r>
            <a:r>
              <a:rPr lang="en-US" altLang="ja-JP" sz="2000" dirty="0">
                <a:latin typeface="+mj-ea"/>
                <a:ea typeface="+mj-ea"/>
              </a:rPr>
              <a:t>) for</a:t>
            </a:r>
            <a:r>
              <a:rPr lang="ja-JP" altLang="en-US" sz="2000" dirty="0">
                <a:latin typeface="+mj-ea"/>
                <a:ea typeface="+mj-ea"/>
              </a:rPr>
              <a:t>文を使って</a:t>
            </a:r>
            <a:r>
              <a:rPr lang="ja-JP" altLang="en-US" sz="2000" dirty="0" smtClean="0">
                <a:latin typeface="+mj-ea"/>
                <a:ea typeface="+mj-ea"/>
              </a:rPr>
              <a:t>、</a:t>
            </a:r>
            <a:r>
              <a:rPr lang="en-US" altLang="ja-JP" sz="2000" dirty="0" smtClean="0">
                <a:latin typeface="+mj-ea"/>
                <a:ea typeface="+mj-ea"/>
              </a:rPr>
              <a:t>sum</a:t>
            </a:r>
            <a:r>
              <a:rPr lang="ja-JP" altLang="en-US" sz="2000" dirty="0" smtClean="0">
                <a:latin typeface="+mj-ea"/>
                <a:ea typeface="+mj-ea"/>
              </a:rPr>
              <a:t>を求める。</a:t>
            </a:r>
          </a:p>
          <a:p>
            <a:pPr eaLnBrk="1" hangingPunct="1"/>
            <a:r>
              <a:rPr lang="en-US" altLang="ja-JP" sz="2000" dirty="0" smtClean="0">
                <a:latin typeface="+mj-ea"/>
                <a:ea typeface="+mj-ea"/>
              </a:rPr>
              <a:t>(3) </a:t>
            </a:r>
            <a:r>
              <a:rPr lang="ja-JP" altLang="en-US" sz="2000" dirty="0" smtClean="0">
                <a:latin typeface="+mj-ea"/>
                <a:ea typeface="+mj-ea"/>
              </a:rPr>
              <a:t>点数の合計を、</a:t>
            </a:r>
            <a:r>
              <a:rPr lang="en-US" altLang="ja-JP" sz="2000" dirty="0" smtClean="0">
                <a:latin typeface="+mj-ea"/>
                <a:ea typeface="+mj-ea"/>
              </a:rPr>
              <a:t>scores</a:t>
            </a:r>
            <a:r>
              <a:rPr lang="ja-JP" altLang="en-US" sz="2000" dirty="0" smtClean="0">
                <a:latin typeface="+mj-ea"/>
                <a:ea typeface="+mj-ea"/>
              </a:rPr>
              <a:t>の要素の数で割る。</a:t>
            </a:r>
            <a:endParaRPr lang="en-US" altLang="ja-JP" sz="2000" dirty="0">
              <a:latin typeface="+mj-ea"/>
              <a:ea typeface="+mj-ea"/>
            </a:endParaRPr>
          </a:p>
        </p:txBody>
      </p:sp>
      <p:sp>
        <p:nvSpPr>
          <p:cNvPr id="9" name="テキスト ボックス 8"/>
          <p:cNvSpPr txBox="1"/>
          <p:nvPr/>
        </p:nvSpPr>
        <p:spPr>
          <a:xfrm>
            <a:off x="521968" y="2708920"/>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４</a:t>
            </a:r>
            <a:r>
              <a:rPr lang="en-US" altLang="ja-JP" sz="1600" dirty="0" smtClean="0">
                <a:latin typeface="+mj-ea"/>
                <a:ea typeface="+mj-ea"/>
              </a:rPr>
              <a:t>’</a:t>
            </a:r>
            <a:r>
              <a:rPr lang="ja-JP" altLang="en-US" sz="1600" dirty="0" err="1" smtClean="0">
                <a:latin typeface="+mj-ea"/>
                <a:ea typeface="+mj-ea"/>
              </a:rPr>
              <a:t>．</a:t>
            </a:r>
            <a:r>
              <a:rPr lang="ja-JP" altLang="en-US" sz="1600" dirty="0" smtClean="0">
                <a:latin typeface="+mj-ea"/>
                <a:ea typeface="+mj-ea"/>
              </a:rPr>
              <a:t>ヒント</a:t>
            </a:r>
            <a:endParaRPr lang="en-US" altLang="ja-JP" sz="1600" dirty="0" smtClean="0">
              <a:latin typeface="+mj-ea"/>
              <a:ea typeface="+mj-ea"/>
            </a:endParaRPr>
          </a:p>
        </p:txBody>
      </p:sp>
      <p:sp>
        <p:nvSpPr>
          <p:cNvPr id="10" name="Text Box 3"/>
          <p:cNvSpPr txBox="1">
            <a:spLocks noChangeArrowheads="1"/>
          </p:cNvSpPr>
          <p:nvPr/>
        </p:nvSpPr>
        <p:spPr bwMode="auto">
          <a:xfrm>
            <a:off x="529906" y="3115866"/>
            <a:ext cx="8128000" cy="1015663"/>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(1) </a:t>
            </a:r>
            <a:r>
              <a:rPr lang="ja-JP" altLang="en-US" sz="2000" dirty="0" smtClean="0">
                <a:latin typeface="+mj-ea"/>
                <a:ea typeface="+mj-ea"/>
              </a:rPr>
              <a:t>配列</a:t>
            </a:r>
            <a:r>
              <a:rPr lang="en-US" altLang="ja-JP" sz="2000" dirty="0" smtClean="0">
                <a:latin typeface="+mj-ea"/>
                <a:ea typeface="+mj-ea"/>
              </a:rPr>
              <a:t>scores</a:t>
            </a:r>
            <a:r>
              <a:rPr lang="ja-JP" altLang="en-US" sz="2000" dirty="0" smtClean="0">
                <a:latin typeface="+mj-ea"/>
                <a:ea typeface="+mj-ea"/>
              </a:rPr>
              <a:t>から</a:t>
            </a:r>
            <a:r>
              <a:rPr lang="en-US" altLang="ja-JP" sz="2000" dirty="0" smtClean="0">
                <a:latin typeface="+mj-ea"/>
                <a:ea typeface="+mj-ea"/>
              </a:rPr>
              <a:t>stream</a:t>
            </a:r>
            <a:r>
              <a:rPr lang="ja-JP" altLang="en-US" sz="2000" dirty="0" smtClean="0">
                <a:latin typeface="+mj-ea"/>
                <a:ea typeface="+mj-ea"/>
              </a:rPr>
              <a:t>を生成し、和を求める。</a:t>
            </a:r>
            <a:r>
              <a:rPr lang="en-US" altLang="ja-JP" sz="2000" dirty="0" smtClean="0">
                <a:latin typeface="+mj-ea"/>
                <a:ea typeface="+mj-ea"/>
              </a:rPr>
              <a:t/>
            </a:r>
            <a:br>
              <a:rPr lang="en-US" altLang="ja-JP" sz="2000" dirty="0" smtClean="0">
                <a:latin typeface="+mj-ea"/>
                <a:ea typeface="+mj-ea"/>
              </a:rPr>
            </a:br>
            <a:r>
              <a:rPr lang="en-US" altLang="ja-JP" sz="2000" dirty="0" smtClean="0">
                <a:latin typeface="+mj-ea"/>
                <a:ea typeface="+mj-ea"/>
              </a:rPr>
              <a:t>(2) </a:t>
            </a:r>
            <a:r>
              <a:rPr lang="ja-JP" altLang="en-US" sz="2000" dirty="0">
                <a:latin typeface="+mj-ea"/>
                <a:ea typeface="+mj-ea"/>
              </a:rPr>
              <a:t>配列</a:t>
            </a:r>
            <a:r>
              <a:rPr lang="en-US" altLang="ja-JP" sz="2000" dirty="0">
                <a:latin typeface="+mj-ea"/>
                <a:ea typeface="+mj-ea"/>
              </a:rPr>
              <a:t>scores</a:t>
            </a:r>
            <a:r>
              <a:rPr lang="ja-JP" altLang="en-US" sz="2000" dirty="0">
                <a:latin typeface="+mj-ea"/>
                <a:ea typeface="+mj-ea"/>
              </a:rPr>
              <a:t>から</a:t>
            </a:r>
            <a:r>
              <a:rPr lang="en-US" altLang="ja-JP" sz="2000" dirty="0">
                <a:latin typeface="+mj-ea"/>
                <a:ea typeface="+mj-ea"/>
              </a:rPr>
              <a:t>stream</a:t>
            </a:r>
            <a:r>
              <a:rPr lang="ja-JP" altLang="en-US" sz="2000" dirty="0">
                <a:latin typeface="+mj-ea"/>
                <a:ea typeface="+mj-ea"/>
              </a:rPr>
              <a:t>を生成し</a:t>
            </a:r>
            <a:r>
              <a:rPr lang="ja-JP" altLang="en-US" sz="2000" dirty="0" smtClean="0">
                <a:latin typeface="+mj-ea"/>
                <a:ea typeface="+mj-ea"/>
              </a:rPr>
              <a:t>、要素の数を数える。</a:t>
            </a:r>
            <a:endParaRPr lang="en-US" altLang="ja-JP" sz="2000" dirty="0" smtClean="0">
              <a:latin typeface="+mj-ea"/>
              <a:ea typeface="+mj-ea"/>
            </a:endParaRPr>
          </a:p>
          <a:p>
            <a:pPr eaLnBrk="1" hangingPunct="1"/>
            <a:r>
              <a:rPr lang="en-US" altLang="ja-JP" sz="2000" dirty="0" smtClean="0">
                <a:latin typeface="+mj-ea"/>
                <a:ea typeface="+mj-ea"/>
              </a:rPr>
              <a:t>(3) </a:t>
            </a:r>
            <a:r>
              <a:rPr lang="ja-JP" altLang="en-US" sz="2000" dirty="0" smtClean="0">
                <a:latin typeface="+mj-ea"/>
                <a:ea typeface="+mj-ea"/>
              </a:rPr>
              <a:t>平均を計算する。</a:t>
            </a:r>
            <a:endParaRPr lang="en-US" altLang="ja-JP" sz="2000" dirty="0">
              <a:latin typeface="+mj-ea"/>
              <a:ea typeface="+mj-ea"/>
            </a:endParaRPr>
          </a:p>
        </p:txBody>
      </p:sp>
    </p:spTree>
    <p:extLst>
      <p:ext uri="{BB962C8B-B14F-4D97-AF65-F5344CB8AC3E}">
        <p14:creationId xmlns:p14="http://schemas.microsoft.com/office/powerpoint/2010/main" val="869998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323439"/>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Ｑ</a:t>
            </a:r>
            <a:r>
              <a:rPr lang="ja-JP" altLang="en-US" sz="2000" b="1" dirty="0">
                <a:latin typeface="+mn-ea"/>
                <a:ea typeface="+mn-ea"/>
              </a:rPr>
              <a:t>５</a:t>
            </a:r>
            <a:r>
              <a:rPr lang="ja-JP" altLang="en-US" sz="2000" b="1" dirty="0" smtClean="0">
                <a:latin typeface="+mn-ea"/>
                <a:ea typeface="+mn-ea"/>
              </a:rPr>
              <a:t>．</a:t>
            </a:r>
            <a:r>
              <a:rPr lang="en-US" altLang="ja-JP" sz="2000" b="1" dirty="0" err="1" smtClean="0">
                <a:latin typeface="+mn-ea"/>
                <a:ea typeface="+mn-ea"/>
              </a:rPr>
              <a:t>Best3</a:t>
            </a:r>
            <a:endParaRPr lang="en-US" altLang="ja-JP" sz="2000" b="1" dirty="0" smtClean="0">
              <a:latin typeface="+mn-ea"/>
              <a:ea typeface="+mn-ea"/>
            </a:endParaRP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a:t>
            </a:r>
            <a:r>
              <a:rPr lang="en-US" altLang="ja-JP" sz="2000" b="1" dirty="0" err="1">
                <a:latin typeface="+mn-ea"/>
                <a:ea typeface="+mn-ea"/>
              </a:rPr>
              <a:t>scores.txt</a:t>
            </a:r>
            <a:r>
              <a:rPr lang="ja-JP" altLang="en-US" sz="2000" b="1" dirty="0">
                <a:latin typeface="+mn-ea"/>
                <a:ea typeface="+mn-ea"/>
              </a:rPr>
              <a:t>にある</a:t>
            </a:r>
            <a:r>
              <a:rPr lang="ja-JP" altLang="en-US" sz="2000" b="1" dirty="0" smtClean="0">
                <a:latin typeface="+mn-ea"/>
                <a:ea typeface="+mn-ea"/>
              </a:rPr>
              <a:t>成績の中から</a:t>
            </a:r>
            <a:endParaRPr lang="en-US" altLang="ja-JP" sz="2000" b="1" dirty="0" smtClean="0">
              <a:latin typeface="+mn-ea"/>
              <a:ea typeface="+mn-ea"/>
            </a:endParaRPr>
          </a:p>
          <a:p>
            <a:pPr>
              <a:defRPr/>
            </a:pPr>
            <a:r>
              <a:rPr lang="ja-JP" altLang="en-US" sz="2000" b="1" dirty="0" smtClean="0">
                <a:latin typeface="+mn-ea"/>
                <a:ea typeface="+mn-ea"/>
              </a:rPr>
              <a:t>最高得点、２番目に高い得点、３番目に高い得点</a:t>
            </a:r>
            <a:endParaRPr lang="en-US" altLang="ja-JP" sz="2000" b="1" dirty="0" smtClean="0">
              <a:latin typeface="+mn-ea"/>
              <a:ea typeface="+mn-ea"/>
            </a:endParaRPr>
          </a:p>
          <a:p>
            <a:pPr>
              <a:defRPr/>
            </a:pPr>
            <a:r>
              <a:rPr lang="ja-JP" altLang="en-US" sz="2000" b="1" dirty="0" smtClean="0">
                <a:latin typeface="+mn-ea"/>
                <a:ea typeface="+mn-ea"/>
              </a:rPr>
              <a:t>を表示するプログラムを作成せよ。</a:t>
            </a:r>
            <a:endParaRPr lang="en-US" altLang="ja-JP" sz="2000" b="1" dirty="0" smtClean="0">
              <a:latin typeface="+mn-ea"/>
              <a:ea typeface="+mn-ea"/>
            </a:endParaRPr>
          </a:p>
        </p:txBody>
      </p:sp>
      <p:sp>
        <p:nvSpPr>
          <p:cNvPr id="6" name="Text Box 2"/>
          <p:cNvSpPr txBox="1">
            <a:spLocks noChangeArrowheads="1"/>
          </p:cNvSpPr>
          <p:nvPr/>
        </p:nvSpPr>
        <p:spPr bwMode="auto">
          <a:xfrm>
            <a:off x="490538" y="1772816"/>
            <a:ext cx="8497888" cy="1323439"/>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pPr>
              <a:defRPr/>
            </a:pPr>
            <a:r>
              <a:rPr lang="ja-JP" altLang="en-US" sz="2000" b="1" dirty="0" smtClean="0">
                <a:latin typeface="+mn-ea"/>
                <a:ea typeface="+mn-ea"/>
              </a:rPr>
              <a:t>最高得点は</a:t>
            </a:r>
            <a:r>
              <a:rPr lang="en-US" altLang="ja-JP" sz="2000" b="1" dirty="0" smtClean="0">
                <a:latin typeface="+mn-ea"/>
                <a:ea typeface="+mn-ea"/>
              </a:rPr>
              <a:t>[98]</a:t>
            </a:r>
            <a:r>
              <a:rPr lang="ja-JP" altLang="en-US" sz="2000" b="1" dirty="0" smtClean="0">
                <a:latin typeface="+mn-ea"/>
                <a:ea typeface="+mn-ea"/>
              </a:rPr>
              <a:t>点です。</a:t>
            </a:r>
            <a:endParaRPr lang="en-US" altLang="ja-JP" sz="2000" b="1" dirty="0" smtClean="0">
              <a:latin typeface="+mn-ea"/>
              <a:ea typeface="+mn-ea"/>
            </a:endParaRPr>
          </a:p>
          <a:p>
            <a:pPr>
              <a:defRPr/>
            </a:pPr>
            <a:r>
              <a:rPr lang="ja-JP" altLang="en-US" sz="2000" b="1" dirty="0" smtClean="0">
                <a:latin typeface="+mn-ea"/>
                <a:ea typeface="+mn-ea"/>
              </a:rPr>
              <a:t>２位の得点は</a:t>
            </a:r>
            <a:r>
              <a:rPr lang="en-US" altLang="ja-JP" sz="2000" b="1" dirty="0" smtClean="0">
                <a:latin typeface="+mn-ea"/>
                <a:ea typeface="+mn-ea"/>
              </a:rPr>
              <a:t>[95]</a:t>
            </a:r>
            <a:r>
              <a:rPr lang="ja-JP" altLang="en-US" sz="2000" b="1" dirty="0" smtClean="0">
                <a:latin typeface="+mn-ea"/>
                <a:ea typeface="+mn-ea"/>
              </a:rPr>
              <a:t>点です。</a:t>
            </a:r>
            <a:endParaRPr lang="en-US" altLang="ja-JP" sz="2000" b="1" dirty="0" smtClean="0">
              <a:latin typeface="+mn-ea"/>
              <a:ea typeface="+mn-ea"/>
            </a:endParaRPr>
          </a:p>
          <a:p>
            <a:pPr>
              <a:defRPr/>
            </a:pPr>
            <a:r>
              <a:rPr lang="ja-JP" altLang="en-US" sz="2000" b="1" dirty="0" smtClean="0">
                <a:latin typeface="+mn-ea"/>
                <a:ea typeface="+mn-ea"/>
              </a:rPr>
              <a:t>３位の得点は</a:t>
            </a:r>
            <a:r>
              <a:rPr lang="en-US" altLang="ja-JP" sz="2000" b="1" dirty="0" smtClean="0">
                <a:latin typeface="+mn-ea"/>
                <a:ea typeface="+mn-ea"/>
              </a:rPr>
              <a:t>[94]</a:t>
            </a:r>
            <a:r>
              <a:rPr lang="ja-JP" altLang="en-US" sz="2000" b="1" dirty="0" smtClean="0">
                <a:latin typeface="+mn-ea"/>
                <a:ea typeface="+mn-ea"/>
              </a:rPr>
              <a:t>点です。</a:t>
            </a:r>
            <a:endParaRPr lang="en-US" altLang="ja-JP" sz="2000" b="1" dirty="0" smtClean="0">
              <a:latin typeface="+mn-ea"/>
              <a:ea typeface="+mn-ea"/>
            </a:endParaRPr>
          </a:p>
        </p:txBody>
      </p:sp>
      <p:sp>
        <p:nvSpPr>
          <p:cNvPr id="5" name="テキスト ボックス 4"/>
          <p:cNvSpPr txBox="1"/>
          <p:nvPr/>
        </p:nvSpPr>
        <p:spPr>
          <a:xfrm>
            <a:off x="6156176"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Ｑ５’．</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9" name="AutoShape 5"/>
          <p:cNvSpPr>
            <a:spLocks noChangeArrowheads="1"/>
          </p:cNvSpPr>
          <p:nvPr/>
        </p:nvSpPr>
        <p:spPr bwMode="auto">
          <a:xfrm rot="20731783">
            <a:off x="7929709" y="333375"/>
            <a:ext cx="914400" cy="503238"/>
          </a:xfrm>
          <a:prstGeom prst="roundRect">
            <a:avLst>
              <a:gd name="adj" fmla="val 16667"/>
            </a:avLst>
          </a:prstGeom>
          <a:solidFill>
            <a:srgbClr val="FF99FF"/>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0"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Point.3</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2682647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48680"/>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５．ヒント</a:t>
            </a:r>
            <a:endParaRPr lang="en-US" altLang="ja-JP" sz="1600" dirty="0" smtClean="0">
              <a:latin typeface="+mj-ea"/>
              <a:ea typeface="+mj-ea"/>
            </a:endParaRPr>
          </a:p>
        </p:txBody>
      </p:sp>
      <p:sp>
        <p:nvSpPr>
          <p:cNvPr id="7" name="Text Box 3"/>
          <p:cNvSpPr txBox="1">
            <a:spLocks noChangeArrowheads="1"/>
          </p:cNvSpPr>
          <p:nvPr/>
        </p:nvSpPr>
        <p:spPr bwMode="auto">
          <a:xfrm>
            <a:off x="515938" y="946834"/>
            <a:ext cx="8128000" cy="1015663"/>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(1) for</a:t>
            </a:r>
            <a:r>
              <a:rPr lang="ja-JP" altLang="en-US" sz="2000" dirty="0" smtClean="0">
                <a:latin typeface="+mj-ea"/>
                <a:ea typeface="+mj-ea"/>
              </a:rPr>
              <a:t>文を使って、最高点</a:t>
            </a:r>
            <a:r>
              <a:rPr lang="en-US" altLang="ja-JP" sz="2000" dirty="0" err="1" smtClean="0">
                <a:latin typeface="+mj-ea"/>
                <a:ea typeface="+mj-ea"/>
              </a:rPr>
              <a:t>top1</a:t>
            </a:r>
            <a:r>
              <a:rPr lang="ja-JP" altLang="en-US" sz="2000" dirty="0" smtClean="0">
                <a:latin typeface="+mj-ea"/>
                <a:ea typeface="+mj-ea"/>
              </a:rPr>
              <a:t>を求める。</a:t>
            </a:r>
            <a:r>
              <a:rPr lang="en-US" altLang="ja-JP" sz="2000" dirty="0" smtClean="0">
                <a:latin typeface="+mj-ea"/>
                <a:ea typeface="+mj-ea"/>
              </a:rPr>
              <a:t/>
            </a:r>
            <a:br>
              <a:rPr lang="en-US" altLang="ja-JP" sz="2000" dirty="0" smtClean="0">
                <a:latin typeface="+mj-ea"/>
                <a:ea typeface="+mj-ea"/>
              </a:rPr>
            </a:br>
            <a:r>
              <a:rPr lang="en-US" altLang="ja-JP" sz="2000" dirty="0" smtClean="0">
                <a:latin typeface="+mj-ea"/>
                <a:ea typeface="+mj-ea"/>
              </a:rPr>
              <a:t>(2</a:t>
            </a:r>
            <a:r>
              <a:rPr lang="en-US" altLang="ja-JP" sz="2000" dirty="0">
                <a:latin typeface="+mj-ea"/>
                <a:ea typeface="+mj-ea"/>
              </a:rPr>
              <a:t>) for</a:t>
            </a:r>
            <a:r>
              <a:rPr lang="ja-JP" altLang="en-US" sz="2000" dirty="0">
                <a:latin typeface="+mj-ea"/>
                <a:ea typeface="+mj-ea"/>
              </a:rPr>
              <a:t>文を使って</a:t>
            </a:r>
            <a:r>
              <a:rPr lang="ja-JP" altLang="en-US" sz="2000" dirty="0" smtClean="0">
                <a:latin typeface="+mj-ea"/>
                <a:ea typeface="+mj-ea"/>
              </a:rPr>
              <a:t>、</a:t>
            </a:r>
            <a:r>
              <a:rPr lang="en-US" altLang="ja-JP" sz="2000" dirty="0" err="1" smtClean="0">
                <a:latin typeface="+mj-ea"/>
                <a:ea typeface="+mj-ea"/>
              </a:rPr>
              <a:t>top1</a:t>
            </a:r>
            <a:r>
              <a:rPr lang="ja-JP" altLang="en-US" sz="2000" dirty="0" smtClean="0">
                <a:latin typeface="+mj-ea"/>
                <a:ea typeface="+mj-ea"/>
              </a:rPr>
              <a:t>よりも小さい最高点</a:t>
            </a:r>
            <a:r>
              <a:rPr lang="en-US" altLang="ja-JP" sz="2000" dirty="0" err="1" smtClean="0">
                <a:latin typeface="+mj-ea"/>
                <a:ea typeface="+mj-ea"/>
              </a:rPr>
              <a:t>top2</a:t>
            </a:r>
            <a:r>
              <a:rPr lang="ja-JP" altLang="en-US" sz="2000" dirty="0" smtClean="0">
                <a:latin typeface="+mj-ea"/>
                <a:ea typeface="+mj-ea"/>
              </a:rPr>
              <a:t>を求める。</a:t>
            </a:r>
            <a:endParaRPr lang="en-US" altLang="ja-JP" sz="2000" dirty="0" smtClean="0">
              <a:latin typeface="+mj-ea"/>
              <a:ea typeface="+mj-ea"/>
            </a:endParaRPr>
          </a:p>
          <a:p>
            <a:pPr eaLnBrk="1" hangingPunct="1"/>
            <a:r>
              <a:rPr lang="en-US" altLang="ja-JP" sz="2000" dirty="0" smtClean="0">
                <a:latin typeface="+mj-ea"/>
                <a:ea typeface="+mj-ea"/>
              </a:rPr>
              <a:t>(3) </a:t>
            </a:r>
            <a:r>
              <a:rPr lang="en-US" altLang="ja-JP" sz="2000" dirty="0">
                <a:latin typeface="+mj-ea"/>
                <a:ea typeface="+mj-ea"/>
              </a:rPr>
              <a:t>for</a:t>
            </a:r>
            <a:r>
              <a:rPr lang="ja-JP" altLang="en-US" sz="2000" dirty="0">
                <a:latin typeface="+mj-ea"/>
                <a:ea typeface="+mj-ea"/>
              </a:rPr>
              <a:t>文を使って、</a:t>
            </a:r>
            <a:r>
              <a:rPr lang="en-US" altLang="ja-JP" sz="2000" dirty="0" err="1" smtClean="0">
                <a:latin typeface="+mj-ea"/>
                <a:ea typeface="+mj-ea"/>
              </a:rPr>
              <a:t>top1</a:t>
            </a:r>
            <a:r>
              <a:rPr lang="ja-JP" altLang="en-US" sz="2000" dirty="0" smtClean="0">
                <a:latin typeface="+mj-ea"/>
                <a:ea typeface="+mj-ea"/>
              </a:rPr>
              <a:t>と</a:t>
            </a:r>
            <a:r>
              <a:rPr lang="en-US" altLang="ja-JP" sz="2000" dirty="0" err="1" smtClean="0">
                <a:latin typeface="+mj-ea"/>
                <a:ea typeface="+mj-ea"/>
              </a:rPr>
              <a:t>top2</a:t>
            </a:r>
            <a:r>
              <a:rPr lang="ja-JP" altLang="en-US" sz="2000" dirty="0" smtClean="0">
                <a:latin typeface="+mj-ea"/>
                <a:ea typeface="+mj-ea"/>
              </a:rPr>
              <a:t>より</a:t>
            </a:r>
            <a:r>
              <a:rPr lang="ja-JP" altLang="en-US" sz="2000" dirty="0">
                <a:latin typeface="+mj-ea"/>
                <a:ea typeface="+mj-ea"/>
              </a:rPr>
              <a:t>も小さい最高点</a:t>
            </a:r>
            <a:r>
              <a:rPr lang="en-US" altLang="ja-JP" sz="2000" dirty="0" err="1" smtClean="0">
                <a:latin typeface="+mj-ea"/>
                <a:ea typeface="+mj-ea"/>
              </a:rPr>
              <a:t>top3</a:t>
            </a:r>
            <a:r>
              <a:rPr lang="ja-JP" altLang="en-US" sz="2000" dirty="0" smtClean="0">
                <a:latin typeface="+mj-ea"/>
                <a:ea typeface="+mj-ea"/>
              </a:rPr>
              <a:t>を</a:t>
            </a:r>
            <a:r>
              <a:rPr lang="ja-JP" altLang="en-US" sz="2000" dirty="0">
                <a:latin typeface="+mj-ea"/>
                <a:ea typeface="+mj-ea"/>
              </a:rPr>
              <a:t>求める</a:t>
            </a:r>
            <a:r>
              <a:rPr lang="ja-JP" altLang="en-US" sz="2000" dirty="0" smtClean="0">
                <a:latin typeface="+mj-ea"/>
                <a:ea typeface="+mj-ea"/>
              </a:rPr>
              <a:t>。</a:t>
            </a:r>
            <a:endParaRPr lang="en-US" altLang="ja-JP" sz="2000" dirty="0">
              <a:latin typeface="+mj-ea"/>
              <a:ea typeface="+mj-ea"/>
            </a:endParaRPr>
          </a:p>
        </p:txBody>
      </p:sp>
      <p:sp>
        <p:nvSpPr>
          <p:cNvPr id="9" name="テキスト ボックス 8"/>
          <p:cNvSpPr txBox="1"/>
          <p:nvPr/>
        </p:nvSpPr>
        <p:spPr>
          <a:xfrm>
            <a:off x="521968" y="2204864"/>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５</a:t>
            </a:r>
            <a:r>
              <a:rPr lang="en-US" altLang="ja-JP" sz="1600" dirty="0" smtClean="0">
                <a:latin typeface="+mj-ea"/>
                <a:ea typeface="+mj-ea"/>
              </a:rPr>
              <a:t>’</a:t>
            </a:r>
            <a:r>
              <a:rPr lang="ja-JP" altLang="en-US" sz="1600" dirty="0" err="1" smtClean="0">
                <a:latin typeface="+mj-ea"/>
                <a:ea typeface="+mj-ea"/>
              </a:rPr>
              <a:t>．</a:t>
            </a:r>
            <a:r>
              <a:rPr lang="ja-JP" altLang="en-US" sz="1600" dirty="0" smtClean="0">
                <a:latin typeface="+mj-ea"/>
                <a:ea typeface="+mj-ea"/>
              </a:rPr>
              <a:t>ヒント</a:t>
            </a:r>
            <a:endParaRPr lang="en-US" altLang="ja-JP" sz="1600" dirty="0" smtClean="0">
              <a:latin typeface="+mj-ea"/>
              <a:ea typeface="+mj-ea"/>
            </a:endParaRPr>
          </a:p>
        </p:txBody>
      </p:sp>
      <p:sp>
        <p:nvSpPr>
          <p:cNvPr id="10" name="Text Box 3"/>
          <p:cNvSpPr txBox="1">
            <a:spLocks noChangeArrowheads="1"/>
          </p:cNvSpPr>
          <p:nvPr/>
        </p:nvSpPr>
        <p:spPr bwMode="auto">
          <a:xfrm>
            <a:off x="529906" y="2611810"/>
            <a:ext cx="8128000" cy="3785652"/>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a:latin typeface="+mj-ea"/>
                <a:ea typeface="+mj-ea"/>
              </a:rPr>
              <a:t>(1) </a:t>
            </a:r>
            <a:r>
              <a:rPr lang="ja-JP" altLang="en-US" sz="2000" dirty="0">
                <a:latin typeface="+mj-ea"/>
                <a:ea typeface="+mj-ea"/>
              </a:rPr>
              <a:t>次のようなラムダ式をもつ関数型</a:t>
            </a:r>
            <a:r>
              <a:rPr lang="ja-JP" altLang="en-US" sz="2000" dirty="0" smtClean="0">
                <a:latin typeface="+mj-ea"/>
                <a:ea typeface="+mj-ea"/>
              </a:rPr>
              <a:t>変数</a:t>
            </a:r>
            <a:r>
              <a:rPr lang="en-US" altLang="ja-JP" sz="2000" dirty="0" smtClean="0">
                <a:latin typeface="+mj-ea"/>
                <a:ea typeface="+mj-ea"/>
              </a:rPr>
              <a:t>max</a:t>
            </a:r>
            <a:r>
              <a:rPr lang="ja-JP" altLang="en-US" sz="2000" dirty="0" smtClean="0">
                <a:latin typeface="+mj-ea"/>
                <a:ea typeface="+mj-ea"/>
              </a:rPr>
              <a:t>を</a:t>
            </a:r>
            <a:r>
              <a:rPr lang="ja-JP" altLang="en-US" sz="2000" dirty="0">
                <a:latin typeface="+mj-ea"/>
                <a:ea typeface="+mj-ea"/>
              </a:rPr>
              <a:t>宣言する。</a:t>
            </a:r>
            <a:endParaRPr lang="en-US" altLang="ja-JP" sz="2000" dirty="0">
              <a:latin typeface="+mj-ea"/>
              <a:ea typeface="+mj-ea"/>
            </a:endParaRPr>
          </a:p>
          <a:p>
            <a:pPr eaLnBrk="1" hangingPunct="1"/>
            <a:r>
              <a:rPr lang="ja-JP" altLang="en-US" sz="2000" dirty="0">
                <a:latin typeface="+mj-ea"/>
                <a:ea typeface="+mj-ea"/>
              </a:rPr>
              <a:t>　　</a:t>
            </a:r>
            <a:r>
              <a:rPr lang="ja-JP" altLang="en-US" sz="2000" dirty="0" smtClean="0">
                <a:latin typeface="+mj-ea"/>
                <a:ea typeface="+mj-ea"/>
              </a:rPr>
              <a:t>・</a:t>
            </a:r>
            <a:r>
              <a:rPr lang="en-US" altLang="ja-JP" sz="2000" dirty="0" smtClean="0">
                <a:latin typeface="+mj-ea"/>
                <a:ea typeface="+mj-ea"/>
              </a:rPr>
              <a:t>2</a:t>
            </a:r>
            <a:r>
              <a:rPr lang="ja-JP" altLang="en-US" sz="2000" dirty="0" err="1" smtClean="0">
                <a:latin typeface="+mj-ea"/>
                <a:ea typeface="+mj-ea"/>
              </a:rPr>
              <a:t>つの</a:t>
            </a:r>
            <a:r>
              <a:rPr lang="ja-JP" altLang="en-US" sz="2000" dirty="0" smtClean="0">
                <a:latin typeface="+mj-ea"/>
                <a:ea typeface="+mj-ea"/>
              </a:rPr>
              <a:t>整数を受け取り、大きい方の値を返す。</a:t>
            </a:r>
            <a:r>
              <a:rPr lang="en-US" altLang="ja-JP" sz="2000" dirty="0" smtClean="0">
                <a:latin typeface="+mj-ea"/>
                <a:ea typeface="+mj-ea"/>
              </a:rPr>
              <a:t/>
            </a:r>
            <a:br>
              <a:rPr lang="en-US" altLang="ja-JP" sz="2000" dirty="0" smtClean="0">
                <a:latin typeface="+mj-ea"/>
                <a:ea typeface="+mj-ea"/>
              </a:rPr>
            </a:br>
            <a:r>
              <a:rPr lang="en-US" altLang="ja-JP" sz="2000" dirty="0" smtClean="0">
                <a:latin typeface="+mj-ea"/>
                <a:ea typeface="+mj-ea"/>
              </a:rPr>
              <a:t>(2) </a:t>
            </a:r>
            <a:r>
              <a:rPr lang="ja-JP" altLang="en-US" sz="2000" dirty="0" smtClean="0">
                <a:latin typeface="+mj-ea"/>
                <a:ea typeface="+mj-ea"/>
              </a:rPr>
              <a:t>配列</a:t>
            </a:r>
            <a:r>
              <a:rPr lang="en-US" altLang="ja-JP" sz="2000" dirty="0" smtClean="0">
                <a:latin typeface="+mj-ea"/>
                <a:ea typeface="+mj-ea"/>
              </a:rPr>
              <a:t>scores</a:t>
            </a:r>
            <a:r>
              <a:rPr lang="ja-JP" altLang="en-US" sz="2000" dirty="0" smtClean="0">
                <a:latin typeface="+mj-ea"/>
                <a:ea typeface="+mj-ea"/>
              </a:rPr>
              <a:t>から</a:t>
            </a:r>
            <a:r>
              <a:rPr lang="en-US" altLang="ja-JP" sz="2000" dirty="0" smtClean="0">
                <a:latin typeface="+mj-ea"/>
                <a:ea typeface="+mj-ea"/>
              </a:rPr>
              <a:t>stream</a:t>
            </a:r>
            <a:r>
              <a:rPr lang="ja-JP" altLang="en-US" sz="2000" dirty="0" smtClean="0">
                <a:latin typeface="+mj-ea"/>
                <a:ea typeface="+mj-ea"/>
              </a:rPr>
              <a:t>を生成し、</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a:t>
            </a:r>
            <a:r>
              <a:rPr lang="en-US" altLang="ja-JP" sz="2000" dirty="0" smtClean="0">
                <a:latin typeface="+mj-ea"/>
                <a:ea typeface="+mj-ea"/>
              </a:rPr>
              <a:t>reduce</a:t>
            </a:r>
            <a:r>
              <a:rPr lang="ja-JP" altLang="en-US" sz="2000" dirty="0" smtClean="0">
                <a:latin typeface="+mj-ea"/>
                <a:ea typeface="+mj-ea"/>
              </a:rPr>
              <a:t>を使って端から順番に</a:t>
            </a:r>
            <a:r>
              <a:rPr lang="en-US" altLang="ja-JP" sz="2000" dirty="0" smtClean="0">
                <a:latin typeface="+mj-ea"/>
                <a:ea typeface="+mj-ea"/>
              </a:rPr>
              <a:t>max</a:t>
            </a:r>
            <a:r>
              <a:rPr lang="ja-JP" altLang="en-US" sz="2000" dirty="0" smtClean="0">
                <a:latin typeface="+mj-ea"/>
                <a:ea typeface="+mj-ea"/>
              </a:rPr>
              <a:t>を適用して最大値</a:t>
            </a:r>
            <a:r>
              <a:rPr lang="en-US" altLang="ja-JP" sz="2000" dirty="0" err="1" smtClean="0">
                <a:latin typeface="+mj-ea"/>
                <a:ea typeface="+mj-ea"/>
              </a:rPr>
              <a:t>top1</a:t>
            </a:r>
            <a:r>
              <a:rPr lang="ja-JP" altLang="en-US" sz="2000" dirty="0" smtClean="0">
                <a:latin typeface="+mj-ea"/>
                <a:ea typeface="+mj-ea"/>
              </a:rPr>
              <a:t>を</a:t>
            </a:r>
            <a:r>
              <a:rPr lang="ja-JP" altLang="en-US" sz="2000" smtClean="0">
                <a:latin typeface="+mj-ea"/>
                <a:ea typeface="+mj-ea"/>
              </a:rPr>
              <a:t>求める。</a:t>
            </a:r>
            <a:r>
              <a:rPr lang="en-US" altLang="ja-JP" sz="2000" smtClean="0">
                <a:latin typeface="+mj-ea"/>
                <a:ea typeface="+mj-ea"/>
              </a:rPr>
              <a:t/>
            </a:r>
            <a:br>
              <a:rPr lang="en-US" altLang="ja-JP" sz="2000" smtClean="0">
                <a:latin typeface="+mj-ea"/>
                <a:ea typeface="+mj-ea"/>
              </a:rPr>
            </a:br>
            <a:r>
              <a:rPr lang="en-US" altLang="ja-JP" sz="2000" smtClean="0">
                <a:latin typeface="+mj-ea"/>
              </a:rPr>
              <a:t>(3) </a:t>
            </a:r>
            <a:r>
              <a:rPr lang="ja-JP" altLang="en-US" sz="2000">
                <a:latin typeface="+mj-ea"/>
              </a:rPr>
              <a:t>次のようなラムダ式をもつ関数型</a:t>
            </a:r>
            <a:r>
              <a:rPr lang="ja-JP" altLang="en-US" sz="2000" smtClean="0">
                <a:latin typeface="+mj-ea"/>
              </a:rPr>
              <a:t>変数</a:t>
            </a:r>
            <a:r>
              <a:rPr lang="en-US" altLang="ja-JP" sz="2000" smtClean="0">
                <a:latin typeface="+mj-ea"/>
              </a:rPr>
              <a:t>lessThanTop1</a:t>
            </a:r>
            <a:r>
              <a:rPr lang="ja-JP" altLang="en-US" sz="2000" smtClean="0">
                <a:latin typeface="+mj-ea"/>
              </a:rPr>
              <a:t>を</a:t>
            </a:r>
            <a:r>
              <a:rPr lang="ja-JP" altLang="en-US" sz="2000">
                <a:latin typeface="+mj-ea"/>
              </a:rPr>
              <a:t>宣言する。</a:t>
            </a:r>
            <a:endParaRPr lang="en-US" altLang="ja-JP" sz="2000">
              <a:latin typeface="+mj-ea"/>
            </a:endParaRPr>
          </a:p>
          <a:p>
            <a:pPr eaLnBrk="1" hangingPunct="1"/>
            <a:r>
              <a:rPr lang="ja-JP" altLang="en-US" sz="2000">
                <a:latin typeface="+mj-ea"/>
              </a:rPr>
              <a:t>　　</a:t>
            </a:r>
            <a:r>
              <a:rPr lang="ja-JP" altLang="en-US" sz="2000" smtClean="0">
                <a:latin typeface="+mj-ea"/>
              </a:rPr>
              <a:t>・１つ</a:t>
            </a:r>
            <a:r>
              <a:rPr lang="ja-JP" altLang="en-US" sz="2000">
                <a:latin typeface="+mj-ea"/>
              </a:rPr>
              <a:t>の整数を受け取り</a:t>
            </a:r>
            <a:r>
              <a:rPr lang="ja-JP" altLang="en-US" sz="2000" smtClean="0">
                <a:latin typeface="+mj-ea"/>
              </a:rPr>
              <a:t>、その値が</a:t>
            </a:r>
            <a:r>
              <a:rPr lang="en-US" altLang="ja-JP" sz="2000" smtClean="0">
                <a:latin typeface="+mj-ea"/>
              </a:rPr>
              <a:t>top1</a:t>
            </a:r>
            <a:r>
              <a:rPr lang="ja-JP" altLang="en-US" sz="2000" smtClean="0">
                <a:latin typeface="+mj-ea"/>
              </a:rPr>
              <a:t>より小さいか判定する。</a:t>
            </a:r>
            <a:endParaRPr lang="en-US" altLang="ja-JP" sz="2000" smtClean="0">
              <a:latin typeface="+mj-ea"/>
              <a:ea typeface="+mj-ea"/>
            </a:endParaRPr>
          </a:p>
          <a:p>
            <a:pPr eaLnBrk="1" hangingPunct="1"/>
            <a:r>
              <a:rPr lang="en-US" altLang="ja-JP" sz="2000" smtClean="0">
                <a:latin typeface="+mj-ea"/>
                <a:ea typeface="+mj-ea"/>
              </a:rPr>
              <a:t>(4) </a:t>
            </a:r>
            <a:r>
              <a:rPr lang="ja-JP" altLang="en-US" sz="2000" dirty="0">
                <a:latin typeface="+mj-ea"/>
                <a:ea typeface="+mj-ea"/>
              </a:rPr>
              <a:t>配列</a:t>
            </a:r>
            <a:r>
              <a:rPr lang="en-US" altLang="ja-JP" sz="2000" dirty="0">
                <a:latin typeface="+mj-ea"/>
                <a:ea typeface="+mj-ea"/>
              </a:rPr>
              <a:t>scores</a:t>
            </a:r>
            <a:r>
              <a:rPr lang="ja-JP" altLang="en-US" sz="2000" dirty="0">
                <a:latin typeface="+mj-ea"/>
                <a:ea typeface="+mj-ea"/>
              </a:rPr>
              <a:t>から</a:t>
            </a:r>
            <a:r>
              <a:rPr lang="en-US" altLang="ja-JP" sz="2000" dirty="0">
                <a:latin typeface="+mj-ea"/>
                <a:ea typeface="+mj-ea"/>
              </a:rPr>
              <a:t>stream</a:t>
            </a:r>
            <a:r>
              <a:rPr lang="ja-JP" altLang="en-US" sz="2000" dirty="0">
                <a:latin typeface="+mj-ea"/>
                <a:ea typeface="+mj-ea"/>
              </a:rPr>
              <a:t>を生成し</a:t>
            </a:r>
            <a:r>
              <a:rPr lang="ja-JP" altLang="en-US" sz="2000" dirty="0" smtClean="0">
                <a:latin typeface="+mj-ea"/>
                <a:ea typeface="+mj-ea"/>
              </a:rPr>
              <a:t>、</a:t>
            </a:r>
            <a:r>
              <a:rPr lang="en-US" altLang="ja-JP" sz="2000" dirty="0" err="1" smtClean="0">
                <a:latin typeface="+mj-ea"/>
                <a:ea typeface="+mj-ea"/>
              </a:rPr>
              <a:t>top1</a:t>
            </a:r>
            <a:r>
              <a:rPr lang="ja-JP" altLang="en-US" sz="2000" dirty="0" smtClean="0">
                <a:latin typeface="+mj-ea"/>
                <a:ea typeface="+mj-ea"/>
              </a:rPr>
              <a:t>よりも小さい値を抽出して、</a:t>
            </a:r>
            <a:r>
              <a:rPr lang="en-US" altLang="ja-JP" sz="2000" dirty="0">
                <a:latin typeface="+mj-ea"/>
                <a:ea typeface="+mj-ea"/>
              </a:rPr>
              <a:t/>
            </a:r>
            <a:br>
              <a:rPr lang="en-US" altLang="ja-JP" sz="2000" dirty="0">
                <a:latin typeface="+mj-ea"/>
                <a:ea typeface="+mj-ea"/>
              </a:rPr>
            </a:br>
            <a:r>
              <a:rPr lang="ja-JP" altLang="en-US" sz="2000" dirty="0">
                <a:latin typeface="+mj-ea"/>
                <a:ea typeface="+mj-ea"/>
              </a:rPr>
              <a:t>　　</a:t>
            </a:r>
            <a:r>
              <a:rPr lang="en-US" altLang="ja-JP" sz="2000" dirty="0">
                <a:latin typeface="+mj-ea"/>
                <a:ea typeface="+mj-ea"/>
              </a:rPr>
              <a:t>reduce</a:t>
            </a:r>
            <a:r>
              <a:rPr lang="ja-JP" altLang="en-US" sz="2000" dirty="0">
                <a:latin typeface="+mj-ea"/>
                <a:ea typeface="+mj-ea"/>
              </a:rPr>
              <a:t>を使って端から順番に</a:t>
            </a:r>
            <a:r>
              <a:rPr lang="en-US" altLang="ja-JP" sz="2000" dirty="0">
                <a:latin typeface="+mj-ea"/>
                <a:ea typeface="+mj-ea"/>
              </a:rPr>
              <a:t>max</a:t>
            </a:r>
            <a:r>
              <a:rPr lang="ja-JP" altLang="en-US" sz="2000" dirty="0">
                <a:latin typeface="+mj-ea"/>
                <a:ea typeface="+mj-ea"/>
              </a:rPr>
              <a:t>を適用して</a:t>
            </a:r>
            <a:r>
              <a:rPr lang="ja-JP" altLang="en-US" sz="2000" dirty="0" smtClean="0">
                <a:latin typeface="+mj-ea"/>
                <a:ea typeface="+mj-ea"/>
              </a:rPr>
              <a:t>最大値</a:t>
            </a:r>
            <a:r>
              <a:rPr lang="en-US" altLang="ja-JP" sz="2000" dirty="0" err="1" smtClean="0">
                <a:latin typeface="+mj-ea"/>
                <a:ea typeface="+mj-ea"/>
              </a:rPr>
              <a:t>top2</a:t>
            </a:r>
            <a:r>
              <a:rPr lang="ja-JP" altLang="en-US" sz="2000" dirty="0" smtClean="0">
                <a:latin typeface="+mj-ea"/>
                <a:ea typeface="+mj-ea"/>
              </a:rPr>
              <a:t>を</a:t>
            </a:r>
            <a:r>
              <a:rPr lang="ja-JP" altLang="en-US" sz="2000">
                <a:latin typeface="+mj-ea"/>
                <a:ea typeface="+mj-ea"/>
              </a:rPr>
              <a:t>求める</a:t>
            </a:r>
            <a:r>
              <a:rPr lang="ja-JP" altLang="en-US" sz="2000" smtClean="0">
                <a:latin typeface="+mj-ea"/>
                <a:ea typeface="+mj-ea"/>
              </a:rPr>
              <a:t>。</a:t>
            </a:r>
            <a:endParaRPr lang="en-US" altLang="ja-JP" sz="2000" smtClean="0">
              <a:latin typeface="+mj-ea"/>
              <a:ea typeface="+mj-ea"/>
            </a:endParaRPr>
          </a:p>
          <a:p>
            <a:pPr eaLnBrk="1" hangingPunct="1"/>
            <a:r>
              <a:rPr lang="en-US" altLang="ja-JP" sz="2000" smtClean="0">
                <a:latin typeface="+mj-ea"/>
              </a:rPr>
              <a:t>(5) </a:t>
            </a:r>
            <a:r>
              <a:rPr lang="ja-JP" altLang="en-US" sz="2000">
                <a:latin typeface="+mj-ea"/>
              </a:rPr>
              <a:t>次のようなラムダ式をもつ関数型</a:t>
            </a:r>
            <a:r>
              <a:rPr lang="ja-JP" altLang="en-US" sz="2000" smtClean="0">
                <a:latin typeface="+mj-ea"/>
              </a:rPr>
              <a:t>変数</a:t>
            </a:r>
            <a:r>
              <a:rPr lang="en-US" altLang="ja-JP" sz="2000" smtClean="0">
                <a:latin typeface="+mj-ea"/>
              </a:rPr>
              <a:t>lessThanTop2</a:t>
            </a:r>
            <a:r>
              <a:rPr lang="ja-JP" altLang="en-US" sz="2000" smtClean="0">
                <a:latin typeface="+mj-ea"/>
              </a:rPr>
              <a:t>を</a:t>
            </a:r>
            <a:r>
              <a:rPr lang="ja-JP" altLang="en-US" sz="2000">
                <a:latin typeface="+mj-ea"/>
              </a:rPr>
              <a:t>宣言する。</a:t>
            </a:r>
            <a:endParaRPr lang="en-US" altLang="ja-JP" sz="2000">
              <a:latin typeface="+mj-ea"/>
            </a:endParaRPr>
          </a:p>
          <a:p>
            <a:pPr eaLnBrk="1" hangingPunct="1"/>
            <a:r>
              <a:rPr lang="ja-JP" altLang="en-US" sz="2000">
                <a:latin typeface="+mj-ea"/>
              </a:rPr>
              <a:t>　　・１つの整数を受け取り、その値が</a:t>
            </a:r>
            <a:r>
              <a:rPr lang="en-US" altLang="ja-JP" sz="2000" smtClean="0">
                <a:latin typeface="+mj-ea"/>
              </a:rPr>
              <a:t>top2</a:t>
            </a:r>
            <a:r>
              <a:rPr lang="ja-JP" altLang="en-US" sz="2000" smtClean="0">
                <a:latin typeface="+mj-ea"/>
              </a:rPr>
              <a:t>より</a:t>
            </a:r>
            <a:r>
              <a:rPr lang="ja-JP" altLang="en-US" sz="2000">
                <a:latin typeface="+mj-ea"/>
              </a:rPr>
              <a:t>小さいか判定する。</a:t>
            </a:r>
            <a:endParaRPr lang="en-US" altLang="ja-JP" sz="2000">
              <a:latin typeface="+mj-ea"/>
            </a:endParaRPr>
          </a:p>
          <a:p>
            <a:pPr eaLnBrk="1" hangingPunct="1"/>
            <a:r>
              <a:rPr lang="en-US" altLang="ja-JP" sz="2000" smtClean="0">
                <a:latin typeface="+mj-ea"/>
                <a:ea typeface="+mj-ea"/>
              </a:rPr>
              <a:t>(6) </a:t>
            </a:r>
            <a:r>
              <a:rPr lang="ja-JP" altLang="en-US" sz="2000" dirty="0">
                <a:latin typeface="+mj-ea"/>
                <a:ea typeface="+mj-ea"/>
              </a:rPr>
              <a:t>配列</a:t>
            </a:r>
            <a:r>
              <a:rPr lang="en-US" altLang="ja-JP" sz="2000" dirty="0">
                <a:latin typeface="+mj-ea"/>
                <a:ea typeface="+mj-ea"/>
              </a:rPr>
              <a:t>scores</a:t>
            </a:r>
            <a:r>
              <a:rPr lang="ja-JP" altLang="en-US" sz="2000" dirty="0">
                <a:latin typeface="+mj-ea"/>
                <a:ea typeface="+mj-ea"/>
              </a:rPr>
              <a:t>から</a:t>
            </a:r>
            <a:r>
              <a:rPr lang="en-US" altLang="ja-JP" sz="2000" dirty="0">
                <a:latin typeface="+mj-ea"/>
                <a:ea typeface="+mj-ea"/>
              </a:rPr>
              <a:t>stream</a:t>
            </a:r>
            <a:r>
              <a:rPr lang="ja-JP" altLang="en-US" sz="2000" dirty="0">
                <a:latin typeface="+mj-ea"/>
                <a:ea typeface="+mj-ea"/>
              </a:rPr>
              <a:t>を生成し、</a:t>
            </a:r>
            <a:r>
              <a:rPr lang="en-US" altLang="ja-JP" sz="2000" dirty="0" err="1" smtClean="0">
                <a:latin typeface="+mj-ea"/>
                <a:ea typeface="+mj-ea"/>
              </a:rPr>
              <a:t>top1</a:t>
            </a:r>
            <a:r>
              <a:rPr lang="ja-JP" altLang="en-US" sz="2000" dirty="0" smtClean="0">
                <a:latin typeface="+mj-ea"/>
                <a:ea typeface="+mj-ea"/>
              </a:rPr>
              <a:t>と</a:t>
            </a:r>
            <a:r>
              <a:rPr lang="en-US" altLang="ja-JP" sz="2000" dirty="0" err="1" smtClean="0">
                <a:latin typeface="+mj-ea"/>
                <a:ea typeface="+mj-ea"/>
              </a:rPr>
              <a:t>top2</a:t>
            </a:r>
            <a:r>
              <a:rPr lang="ja-JP" altLang="en-US" sz="2000" dirty="0" smtClean="0">
                <a:latin typeface="+mj-ea"/>
                <a:ea typeface="+mj-ea"/>
              </a:rPr>
              <a:t>より</a:t>
            </a:r>
            <a:r>
              <a:rPr lang="ja-JP" altLang="en-US" sz="2000" dirty="0">
                <a:latin typeface="+mj-ea"/>
                <a:ea typeface="+mj-ea"/>
              </a:rPr>
              <a:t>も</a:t>
            </a:r>
            <a:r>
              <a:rPr lang="ja-JP" altLang="en-US" sz="2000" dirty="0" smtClean="0">
                <a:latin typeface="+mj-ea"/>
                <a:ea typeface="+mj-ea"/>
              </a:rPr>
              <a:t>小さい値</a:t>
            </a:r>
            <a:r>
              <a:rPr lang="ja-JP" altLang="en-US" sz="2000" dirty="0">
                <a:latin typeface="+mj-ea"/>
                <a:ea typeface="+mj-ea"/>
              </a:rPr>
              <a:t>を抽出して、</a:t>
            </a:r>
            <a:r>
              <a:rPr lang="en-US" altLang="ja-JP" sz="2000" dirty="0">
                <a:latin typeface="+mj-ea"/>
                <a:ea typeface="+mj-ea"/>
              </a:rPr>
              <a:t/>
            </a:r>
            <a:br>
              <a:rPr lang="en-US" altLang="ja-JP" sz="2000" dirty="0">
                <a:latin typeface="+mj-ea"/>
                <a:ea typeface="+mj-ea"/>
              </a:rPr>
            </a:br>
            <a:r>
              <a:rPr lang="ja-JP" altLang="en-US" sz="2000" dirty="0">
                <a:latin typeface="+mj-ea"/>
                <a:ea typeface="+mj-ea"/>
              </a:rPr>
              <a:t>　　</a:t>
            </a:r>
            <a:r>
              <a:rPr lang="en-US" altLang="ja-JP" sz="2000" dirty="0">
                <a:latin typeface="+mj-ea"/>
                <a:ea typeface="+mj-ea"/>
              </a:rPr>
              <a:t>reduce</a:t>
            </a:r>
            <a:r>
              <a:rPr lang="ja-JP" altLang="en-US" sz="2000" dirty="0">
                <a:latin typeface="+mj-ea"/>
                <a:ea typeface="+mj-ea"/>
              </a:rPr>
              <a:t>を使って端から順番に</a:t>
            </a:r>
            <a:r>
              <a:rPr lang="en-US" altLang="ja-JP" sz="2000" dirty="0">
                <a:latin typeface="+mj-ea"/>
                <a:ea typeface="+mj-ea"/>
              </a:rPr>
              <a:t>max</a:t>
            </a:r>
            <a:r>
              <a:rPr lang="ja-JP" altLang="en-US" sz="2000" dirty="0">
                <a:latin typeface="+mj-ea"/>
                <a:ea typeface="+mj-ea"/>
              </a:rPr>
              <a:t>を適用して最大値</a:t>
            </a:r>
            <a:r>
              <a:rPr lang="en-US" altLang="ja-JP" sz="2000" dirty="0" err="1" smtClean="0">
                <a:latin typeface="+mj-ea"/>
                <a:ea typeface="+mj-ea"/>
              </a:rPr>
              <a:t>top3</a:t>
            </a:r>
            <a:r>
              <a:rPr lang="ja-JP" altLang="en-US" sz="2000" dirty="0" smtClean="0">
                <a:latin typeface="+mj-ea"/>
                <a:ea typeface="+mj-ea"/>
              </a:rPr>
              <a:t>を</a:t>
            </a:r>
            <a:r>
              <a:rPr lang="ja-JP" altLang="en-US" sz="2000" dirty="0">
                <a:latin typeface="+mj-ea"/>
                <a:ea typeface="+mj-ea"/>
              </a:rPr>
              <a:t>求める</a:t>
            </a:r>
            <a:r>
              <a:rPr lang="ja-JP" altLang="en-US" sz="2000" dirty="0" smtClean="0">
                <a:latin typeface="+mj-ea"/>
                <a:ea typeface="+mj-ea"/>
              </a:rPr>
              <a:t>。</a:t>
            </a:r>
            <a:endParaRPr lang="en-US" altLang="ja-JP" sz="2000" dirty="0" smtClean="0">
              <a:latin typeface="+mj-ea"/>
              <a:ea typeface="+mj-ea"/>
            </a:endParaRPr>
          </a:p>
        </p:txBody>
      </p:sp>
    </p:spTree>
    <p:extLst>
      <p:ext uri="{BB962C8B-B14F-4D97-AF65-F5344CB8AC3E}">
        <p14:creationId xmlns:p14="http://schemas.microsoft.com/office/powerpoint/2010/main" val="2302075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015663"/>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Ｑ６．ランクの人数</a:t>
            </a:r>
            <a:endParaRPr lang="en-US" altLang="ja-JP" sz="2000" b="1" dirty="0" smtClean="0">
              <a:latin typeface="+mn-ea"/>
              <a:ea typeface="+mn-ea"/>
            </a:endParaRP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a:t>
            </a:r>
            <a:r>
              <a:rPr lang="en-US" altLang="ja-JP" sz="2000" b="1" dirty="0" err="1">
                <a:latin typeface="+mn-ea"/>
                <a:ea typeface="+mn-ea"/>
              </a:rPr>
              <a:t>scores.txt</a:t>
            </a:r>
            <a:r>
              <a:rPr lang="ja-JP" altLang="en-US" sz="2000" b="1" dirty="0">
                <a:latin typeface="+mn-ea"/>
                <a:ea typeface="+mn-ea"/>
              </a:rPr>
              <a:t>にある</a:t>
            </a:r>
            <a:r>
              <a:rPr lang="ja-JP" altLang="en-US" sz="2000" b="1" dirty="0" smtClean="0">
                <a:latin typeface="+mn-ea"/>
                <a:ea typeface="+mn-ea"/>
              </a:rPr>
              <a:t>成績の中の</a:t>
            </a:r>
            <a:r>
              <a:rPr lang="en-US" altLang="ja-JP" sz="2000" b="1" dirty="0" smtClean="0">
                <a:latin typeface="+mn-ea"/>
                <a:ea typeface="+mn-ea"/>
              </a:rPr>
              <a:t>S</a:t>
            </a:r>
            <a:r>
              <a:rPr lang="ja-JP" altLang="en-US" sz="2000" b="1" dirty="0" smtClean="0">
                <a:latin typeface="+mn-ea"/>
                <a:ea typeface="+mn-ea"/>
              </a:rPr>
              <a:t>～</a:t>
            </a:r>
            <a:r>
              <a:rPr lang="en-US" altLang="ja-JP" sz="2000" b="1" dirty="0" smtClean="0">
                <a:latin typeface="+mn-ea"/>
                <a:ea typeface="+mn-ea"/>
              </a:rPr>
              <a:t>D</a:t>
            </a:r>
            <a:r>
              <a:rPr lang="ja-JP" altLang="en-US" sz="2000" b="1" dirty="0" smtClean="0">
                <a:latin typeface="+mn-ea"/>
                <a:ea typeface="+mn-ea"/>
              </a:rPr>
              <a:t>のランクの人数を</a:t>
            </a:r>
            <a:endParaRPr lang="en-US" altLang="ja-JP" sz="2000" b="1" dirty="0" smtClean="0">
              <a:latin typeface="+mn-ea"/>
              <a:ea typeface="+mn-ea"/>
            </a:endParaRPr>
          </a:p>
          <a:p>
            <a:pPr>
              <a:defRPr/>
            </a:pPr>
            <a:r>
              <a:rPr lang="ja-JP" altLang="en-US" sz="2000" b="1" dirty="0" smtClean="0">
                <a:latin typeface="+mn-ea"/>
                <a:ea typeface="+mn-ea"/>
              </a:rPr>
              <a:t>＊で表示するプログラムを作成せよ。</a:t>
            </a:r>
            <a:endParaRPr lang="en-US" altLang="ja-JP" sz="2000" b="1" dirty="0" smtClean="0">
              <a:latin typeface="+mn-ea"/>
              <a:ea typeface="+mn-ea"/>
            </a:endParaRPr>
          </a:p>
        </p:txBody>
      </p:sp>
      <p:sp>
        <p:nvSpPr>
          <p:cNvPr id="6" name="Text Box 2"/>
          <p:cNvSpPr txBox="1">
            <a:spLocks noChangeArrowheads="1"/>
          </p:cNvSpPr>
          <p:nvPr/>
        </p:nvSpPr>
        <p:spPr bwMode="auto">
          <a:xfrm>
            <a:off x="490538" y="1772816"/>
            <a:ext cx="8497888" cy="1938992"/>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pPr>
              <a:defRPr/>
            </a:pPr>
            <a:r>
              <a:rPr lang="en-US" altLang="ja-JP" sz="2000" b="1" dirty="0">
                <a:latin typeface="+mn-ea"/>
                <a:ea typeface="+mn-ea"/>
              </a:rPr>
              <a:t>Rank S:*******</a:t>
            </a:r>
          </a:p>
          <a:p>
            <a:pPr>
              <a:defRPr/>
            </a:pPr>
            <a:r>
              <a:rPr lang="en-US" altLang="ja-JP" sz="2000" b="1" dirty="0">
                <a:latin typeface="+mn-ea"/>
                <a:ea typeface="+mn-ea"/>
              </a:rPr>
              <a:t>Rank A:*****************</a:t>
            </a:r>
          </a:p>
          <a:p>
            <a:pPr>
              <a:defRPr/>
            </a:pPr>
            <a:r>
              <a:rPr lang="en-US" altLang="ja-JP" sz="2000" b="1" dirty="0">
                <a:latin typeface="+mn-ea"/>
                <a:ea typeface="+mn-ea"/>
              </a:rPr>
              <a:t>Rank B:***********</a:t>
            </a:r>
          </a:p>
          <a:p>
            <a:pPr>
              <a:defRPr/>
            </a:pPr>
            <a:r>
              <a:rPr lang="en-US" altLang="ja-JP" sz="2000" b="1" dirty="0">
                <a:latin typeface="+mn-ea"/>
                <a:ea typeface="+mn-ea"/>
              </a:rPr>
              <a:t>Rank C:*****</a:t>
            </a:r>
          </a:p>
          <a:p>
            <a:pPr>
              <a:defRPr/>
            </a:pPr>
            <a:r>
              <a:rPr lang="en-US" altLang="ja-JP" sz="2000" b="1" dirty="0">
                <a:latin typeface="+mn-ea"/>
                <a:ea typeface="+mn-ea"/>
              </a:rPr>
              <a:t>Rank D:</a:t>
            </a:r>
            <a:endParaRPr lang="en-US" altLang="ja-JP" sz="2000" b="1" dirty="0" smtClean="0">
              <a:latin typeface="+mn-ea"/>
              <a:ea typeface="+mn-ea"/>
            </a:endParaRPr>
          </a:p>
        </p:txBody>
      </p:sp>
      <p:sp>
        <p:nvSpPr>
          <p:cNvPr id="5" name="テキスト ボックス 4"/>
          <p:cNvSpPr txBox="1"/>
          <p:nvPr/>
        </p:nvSpPr>
        <p:spPr>
          <a:xfrm>
            <a:off x="6156176"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Ｑ６’．</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12" name="AutoShape 5"/>
          <p:cNvSpPr>
            <a:spLocks noChangeArrowheads="1"/>
          </p:cNvSpPr>
          <p:nvPr/>
        </p:nvSpPr>
        <p:spPr bwMode="auto">
          <a:xfrm rot="20731783">
            <a:off x="7929709" y="333375"/>
            <a:ext cx="914400" cy="503238"/>
          </a:xfrm>
          <a:prstGeom prst="roundRect">
            <a:avLst>
              <a:gd name="adj" fmla="val 16667"/>
            </a:avLst>
          </a:prstGeom>
          <a:solidFill>
            <a:srgbClr val="FFFFFF"/>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3"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Point.4</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3620937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48680"/>
            <a:ext cx="8135938" cy="400110"/>
          </a:xfrm>
          <a:prstGeom prst="rect">
            <a:avLst/>
          </a:prstGeom>
          <a:solidFill>
            <a:srgbClr val="CCFFCC"/>
          </a:solidFill>
          <a:ln>
            <a:solidFill>
              <a:srgbClr val="00B050"/>
            </a:solidFill>
          </a:ln>
        </p:spPr>
        <p:txBody>
          <a:bodyPr>
            <a:spAutoFit/>
          </a:bodyPr>
          <a:lstStyle/>
          <a:p>
            <a:pPr>
              <a:defRPr/>
            </a:pPr>
            <a:r>
              <a:rPr lang="en-US" altLang="ja-JP" sz="2000" dirty="0" err="1" smtClean="0">
                <a:latin typeface="+mj-ea"/>
                <a:ea typeface="+mj-ea"/>
              </a:rPr>
              <a:t>Q6</a:t>
            </a:r>
            <a:r>
              <a:rPr lang="ja-JP" altLang="en-US" sz="2000" dirty="0" err="1" smtClean="0">
                <a:latin typeface="+mj-ea"/>
                <a:ea typeface="+mj-ea"/>
              </a:rPr>
              <a:t>．</a:t>
            </a:r>
            <a:r>
              <a:rPr lang="ja-JP" altLang="en-US" sz="2000" dirty="0" smtClean="0">
                <a:latin typeface="+mj-ea"/>
                <a:ea typeface="+mj-ea"/>
              </a:rPr>
              <a:t>ヒント</a:t>
            </a:r>
            <a:endParaRPr lang="en-US" altLang="ja-JP" sz="2000" dirty="0" smtClean="0">
              <a:latin typeface="+mj-ea"/>
              <a:ea typeface="+mj-ea"/>
            </a:endParaRPr>
          </a:p>
        </p:txBody>
      </p:sp>
      <p:sp>
        <p:nvSpPr>
          <p:cNvPr id="7" name="Text Box 3"/>
          <p:cNvSpPr txBox="1">
            <a:spLocks noChangeArrowheads="1"/>
          </p:cNvSpPr>
          <p:nvPr/>
        </p:nvSpPr>
        <p:spPr bwMode="auto">
          <a:xfrm>
            <a:off x="515938" y="946834"/>
            <a:ext cx="8128000" cy="1323439"/>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a:latin typeface="+mj-ea"/>
                <a:ea typeface="+mj-ea"/>
              </a:rPr>
              <a:t>(1) </a:t>
            </a:r>
            <a:r>
              <a:rPr lang="en-US" altLang="ja-JP" sz="2000" dirty="0" smtClean="0">
                <a:latin typeface="+mj-ea"/>
                <a:ea typeface="+mj-ea"/>
              </a:rPr>
              <a:t>for</a:t>
            </a:r>
            <a:r>
              <a:rPr lang="ja-JP" altLang="en-US" sz="2000" dirty="0" smtClean="0">
                <a:latin typeface="+mj-ea"/>
                <a:ea typeface="+mj-ea"/>
              </a:rPr>
              <a:t>文を使って、与えられた</a:t>
            </a:r>
            <a:r>
              <a:rPr lang="ja-JP" altLang="en-US" sz="2000" dirty="0">
                <a:latin typeface="+mj-ea"/>
                <a:ea typeface="+mj-ea"/>
              </a:rPr>
              <a:t>数だけ*を繋げた文字列を作成する関数</a:t>
            </a:r>
            <a:br>
              <a:rPr lang="ja-JP" altLang="en-US" sz="2000" dirty="0">
                <a:latin typeface="+mj-ea"/>
                <a:ea typeface="+mj-ea"/>
              </a:rPr>
            </a:br>
            <a:r>
              <a:rPr lang="ja-JP" altLang="en-US" sz="2000" dirty="0">
                <a:latin typeface="+mj-ea"/>
                <a:ea typeface="+mj-ea"/>
              </a:rPr>
              <a:t>     </a:t>
            </a:r>
            <a:r>
              <a:rPr lang="en-US" altLang="ja-JP" sz="2000" dirty="0">
                <a:latin typeface="+mj-ea"/>
                <a:ea typeface="+mj-ea"/>
              </a:rPr>
              <a:t>public static String </a:t>
            </a:r>
            <a:r>
              <a:rPr lang="en-US" altLang="ja-JP" sz="2000" dirty="0" smtClean="0">
                <a:latin typeface="+mj-ea"/>
                <a:ea typeface="+mj-ea"/>
              </a:rPr>
              <a:t>stars(long </a:t>
            </a:r>
            <a:r>
              <a:rPr lang="en-US" altLang="ja-JP" sz="2000" dirty="0" err="1">
                <a:latin typeface="+mj-ea"/>
                <a:ea typeface="+mj-ea"/>
              </a:rPr>
              <a:t>num</a:t>
            </a:r>
            <a:r>
              <a:rPr lang="en-US" altLang="ja-JP" sz="2000" dirty="0">
                <a:latin typeface="+mj-ea"/>
                <a:ea typeface="+mj-ea"/>
              </a:rPr>
              <a:t>)</a:t>
            </a:r>
            <a:r>
              <a:rPr lang="ja-JP" altLang="en-US" sz="2000" dirty="0">
                <a:latin typeface="+mj-ea"/>
                <a:ea typeface="+mj-ea"/>
              </a:rPr>
              <a:t>を作成しておく。</a:t>
            </a:r>
          </a:p>
          <a:p>
            <a:pPr eaLnBrk="1" hangingPunct="1"/>
            <a:r>
              <a:rPr lang="ja-JP" altLang="en-US" sz="2000" dirty="0">
                <a:latin typeface="+mj-ea"/>
                <a:ea typeface="+mj-ea"/>
              </a:rPr>
              <a:t>　　 （例：</a:t>
            </a:r>
            <a:r>
              <a:rPr lang="en-US" altLang="ja-JP" sz="2000" dirty="0" err="1">
                <a:latin typeface="+mj-ea"/>
                <a:ea typeface="+mj-ea"/>
              </a:rPr>
              <a:t>num</a:t>
            </a:r>
            <a:r>
              <a:rPr lang="ja-JP" altLang="en-US" sz="2000" dirty="0">
                <a:latin typeface="+mj-ea"/>
                <a:ea typeface="+mj-ea"/>
              </a:rPr>
              <a:t>が</a:t>
            </a:r>
            <a:r>
              <a:rPr lang="en-US" altLang="ja-JP" sz="2000" dirty="0">
                <a:latin typeface="+mj-ea"/>
                <a:ea typeface="+mj-ea"/>
              </a:rPr>
              <a:t>2</a:t>
            </a:r>
            <a:r>
              <a:rPr lang="ja-JP" altLang="en-US" sz="2000" dirty="0">
                <a:latin typeface="+mj-ea"/>
                <a:ea typeface="+mj-ea"/>
              </a:rPr>
              <a:t>なら**を、</a:t>
            </a:r>
            <a:r>
              <a:rPr lang="en-US" altLang="ja-JP" sz="2000" dirty="0" err="1">
                <a:latin typeface="+mj-ea"/>
                <a:ea typeface="+mj-ea"/>
              </a:rPr>
              <a:t>num</a:t>
            </a:r>
            <a:r>
              <a:rPr lang="ja-JP" altLang="en-US" sz="2000" dirty="0">
                <a:latin typeface="+mj-ea"/>
                <a:ea typeface="+mj-ea"/>
              </a:rPr>
              <a:t>が</a:t>
            </a:r>
            <a:r>
              <a:rPr lang="en-US" altLang="ja-JP" sz="2000" dirty="0">
                <a:latin typeface="+mj-ea"/>
                <a:ea typeface="+mj-ea"/>
              </a:rPr>
              <a:t>5</a:t>
            </a:r>
            <a:r>
              <a:rPr lang="ja-JP" altLang="en-US" sz="2000" dirty="0">
                <a:latin typeface="+mj-ea"/>
                <a:ea typeface="+mj-ea"/>
              </a:rPr>
              <a:t>なら*****を</a:t>
            </a:r>
            <a:r>
              <a:rPr lang="en-US" altLang="ja-JP" sz="2000" dirty="0">
                <a:latin typeface="+mj-ea"/>
                <a:ea typeface="+mj-ea"/>
              </a:rPr>
              <a:t>return</a:t>
            </a:r>
            <a:r>
              <a:rPr lang="ja-JP" altLang="en-US" sz="2000" dirty="0">
                <a:latin typeface="+mj-ea"/>
                <a:ea typeface="+mj-ea"/>
              </a:rPr>
              <a:t>する）</a:t>
            </a:r>
            <a:r>
              <a:rPr lang="en-US" altLang="ja-JP" sz="2000" dirty="0" smtClean="0">
                <a:latin typeface="+mj-ea"/>
                <a:ea typeface="+mj-ea"/>
              </a:rPr>
              <a:t>(1) </a:t>
            </a:r>
          </a:p>
          <a:p>
            <a:pPr eaLnBrk="1" hangingPunct="1"/>
            <a:r>
              <a:rPr lang="en-US" altLang="ja-JP" sz="2000" dirty="0" smtClean="0">
                <a:latin typeface="+mj-ea"/>
                <a:ea typeface="+mj-ea"/>
              </a:rPr>
              <a:t>(2) </a:t>
            </a:r>
            <a:r>
              <a:rPr lang="ja-JP" altLang="en-US" sz="2000" dirty="0" smtClean="0">
                <a:latin typeface="+mj-ea"/>
                <a:ea typeface="+mj-ea"/>
              </a:rPr>
              <a:t>ランクごとに、</a:t>
            </a:r>
            <a:r>
              <a:rPr lang="en-US" altLang="ja-JP" sz="2000" dirty="0" smtClean="0">
                <a:latin typeface="+mj-ea"/>
                <a:ea typeface="+mj-ea"/>
              </a:rPr>
              <a:t>for</a:t>
            </a:r>
            <a:r>
              <a:rPr lang="ja-JP" altLang="en-US" sz="2000" dirty="0" smtClean="0">
                <a:latin typeface="+mj-ea"/>
                <a:ea typeface="+mj-ea"/>
              </a:rPr>
              <a:t>文を使ってそのランクの点数の数を数える。</a:t>
            </a:r>
            <a:endParaRPr lang="en-US" altLang="ja-JP" sz="2000" dirty="0" smtClean="0">
              <a:latin typeface="+mj-ea"/>
              <a:ea typeface="+mj-ea"/>
            </a:endParaRPr>
          </a:p>
        </p:txBody>
      </p:sp>
      <p:sp>
        <p:nvSpPr>
          <p:cNvPr id="9" name="テキスト ボックス 8"/>
          <p:cNvSpPr txBox="1"/>
          <p:nvPr/>
        </p:nvSpPr>
        <p:spPr>
          <a:xfrm>
            <a:off x="521968" y="2708920"/>
            <a:ext cx="8135938" cy="400110"/>
          </a:xfrm>
          <a:prstGeom prst="rect">
            <a:avLst/>
          </a:prstGeom>
          <a:solidFill>
            <a:srgbClr val="CCFFCC"/>
          </a:solidFill>
          <a:ln>
            <a:solidFill>
              <a:srgbClr val="00B050"/>
            </a:solidFill>
          </a:ln>
        </p:spPr>
        <p:txBody>
          <a:bodyPr>
            <a:spAutoFit/>
          </a:bodyPr>
          <a:lstStyle/>
          <a:p>
            <a:pPr>
              <a:defRPr/>
            </a:pPr>
            <a:r>
              <a:rPr lang="en-US" altLang="ja-JP" sz="2000" dirty="0" err="1" smtClean="0">
                <a:latin typeface="+mj-ea"/>
                <a:ea typeface="+mj-ea"/>
              </a:rPr>
              <a:t>Q6</a:t>
            </a:r>
            <a:r>
              <a:rPr lang="en-US" altLang="ja-JP" sz="2000" dirty="0" smtClean="0">
                <a:latin typeface="+mj-ea"/>
                <a:ea typeface="+mj-ea"/>
              </a:rPr>
              <a:t>’</a:t>
            </a:r>
            <a:r>
              <a:rPr lang="ja-JP" altLang="en-US" sz="2000" dirty="0" err="1" smtClean="0">
                <a:latin typeface="+mj-ea"/>
                <a:ea typeface="+mj-ea"/>
              </a:rPr>
              <a:t>．</a:t>
            </a:r>
            <a:r>
              <a:rPr lang="ja-JP" altLang="en-US" sz="2000" dirty="0" smtClean="0">
                <a:latin typeface="+mj-ea"/>
                <a:ea typeface="+mj-ea"/>
              </a:rPr>
              <a:t>ヒント</a:t>
            </a:r>
            <a:endParaRPr lang="en-US" altLang="ja-JP" sz="2000" dirty="0" smtClean="0">
              <a:latin typeface="+mj-ea"/>
              <a:ea typeface="+mj-ea"/>
            </a:endParaRPr>
          </a:p>
        </p:txBody>
      </p:sp>
      <p:sp>
        <p:nvSpPr>
          <p:cNvPr id="10" name="Text Box 3"/>
          <p:cNvSpPr txBox="1">
            <a:spLocks noChangeArrowheads="1"/>
          </p:cNvSpPr>
          <p:nvPr/>
        </p:nvSpPr>
        <p:spPr bwMode="auto">
          <a:xfrm>
            <a:off x="529906" y="3115866"/>
            <a:ext cx="8128000" cy="2862322"/>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a:latin typeface="+mj-ea"/>
              </a:rPr>
              <a:t>(1</a:t>
            </a:r>
            <a:r>
              <a:rPr lang="en-US" altLang="ja-JP" sz="2000" smtClean="0">
                <a:latin typeface="+mj-ea"/>
              </a:rPr>
              <a:t>)</a:t>
            </a:r>
            <a:r>
              <a:rPr lang="ja-JP" altLang="en-US" sz="2000" smtClean="0">
                <a:latin typeface="+mj-ea"/>
              </a:rPr>
              <a:t>各ランクについて、以下のような関数型変数を</a:t>
            </a:r>
            <a:r>
              <a:rPr lang="ja-JP" altLang="en-US" sz="2000">
                <a:latin typeface="+mj-ea"/>
              </a:rPr>
              <a:t>宣言する</a:t>
            </a:r>
            <a:r>
              <a:rPr lang="ja-JP" altLang="en-US" sz="2000" smtClean="0">
                <a:latin typeface="+mj-ea"/>
              </a:rPr>
              <a:t>。</a:t>
            </a:r>
            <a:endParaRPr lang="en-US" altLang="ja-JP" sz="2000" smtClean="0">
              <a:latin typeface="+mj-ea"/>
            </a:endParaRPr>
          </a:p>
          <a:p>
            <a:pPr eaLnBrk="1" hangingPunct="1"/>
            <a:r>
              <a:rPr lang="ja-JP" altLang="en-US" sz="2000">
                <a:latin typeface="+mj-ea"/>
              </a:rPr>
              <a:t>　</a:t>
            </a:r>
            <a:r>
              <a:rPr lang="ja-JP" altLang="en-US" sz="2000" smtClean="0">
                <a:latin typeface="+mj-ea"/>
              </a:rPr>
              <a:t>  例）ランク</a:t>
            </a:r>
            <a:r>
              <a:rPr lang="en-US" altLang="ja-JP" sz="2000" smtClean="0">
                <a:latin typeface="+mj-ea"/>
              </a:rPr>
              <a:t>S</a:t>
            </a:r>
            <a:r>
              <a:rPr lang="ja-JP" altLang="en-US" sz="2000" smtClean="0">
                <a:latin typeface="+mj-ea"/>
              </a:rPr>
              <a:t>の場合、</a:t>
            </a:r>
            <a:endParaRPr lang="en-US" altLang="ja-JP" sz="2000">
              <a:latin typeface="+mj-ea"/>
            </a:endParaRPr>
          </a:p>
          <a:p>
            <a:pPr eaLnBrk="1" hangingPunct="1"/>
            <a:r>
              <a:rPr lang="ja-JP" altLang="en-US" sz="2000">
                <a:latin typeface="+mj-ea"/>
              </a:rPr>
              <a:t>　　</a:t>
            </a:r>
            <a:r>
              <a:rPr lang="ja-JP" altLang="en-US" sz="2000" smtClean="0">
                <a:latin typeface="+mj-ea"/>
              </a:rPr>
              <a:t>・</a:t>
            </a:r>
            <a:r>
              <a:rPr lang="en-US" altLang="ja-JP" sz="2000" smtClean="0">
                <a:latin typeface="+mj-ea"/>
              </a:rPr>
              <a:t>1</a:t>
            </a:r>
            <a:r>
              <a:rPr lang="ja-JP" altLang="en-US" sz="2000" smtClean="0">
                <a:latin typeface="+mj-ea"/>
              </a:rPr>
              <a:t>つの</a:t>
            </a:r>
            <a:r>
              <a:rPr lang="ja-JP" altLang="en-US" sz="2000">
                <a:latin typeface="+mj-ea"/>
              </a:rPr>
              <a:t>整数を受け取り</a:t>
            </a:r>
            <a:r>
              <a:rPr lang="ja-JP" altLang="en-US" sz="2000" smtClean="0">
                <a:latin typeface="+mj-ea"/>
              </a:rPr>
              <a:t>、ランク</a:t>
            </a:r>
            <a:r>
              <a:rPr lang="en-US" altLang="ja-JP" sz="2000" smtClean="0">
                <a:latin typeface="+mj-ea"/>
              </a:rPr>
              <a:t>S</a:t>
            </a:r>
            <a:r>
              <a:rPr lang="ja-JP" altLang="en-US" sz="2000" smtClean="0">
                <a:latin typeface="+mj-ea"/>
              </a:rPr>
              <a:t>なら</a:t>
            </a:r>
            <a:r>
              <a:rPr lang="en-US" altLang="ja-JP" sz="2000" smtClean="0">
                <a:latin typeface="+mj-ea"/>
              </a:rPr>
              <a:t>True</a:t>
            </a:r>
            <a:r>
              <a:rPr lang="ja-JP" altLang="en-US" sz="2000" smtClean="0">
                <a:latin typeface="+mj-ea"/>
              </a:rPr>
              <a:t>を返す。</a:t>
            </a:r>
            <a:endParaRPr lang="en-US" altLang="ja-JP" sz="2000" smtClean="0">
              <a:latin typeface="+mj-ea"/>
            </a:endParaRPr>
          </a:p>
          <a:p>
            <a:pPr eaLnBrk="1" hangingPunct="1"/>
            <a:r>
              <a:rPr lang="en-US" altLang="ja-JP" sz="2000" smtClean="0">
                <a:latin typeface="+mj-ea"/>
              </a:rPr>
              <a:t>(2) </a:t>
            </a:r>
            <a:r>
              <a:rPr lang="ja-JP" altLang="en-US" sz="2000">
                <a:latin typeface="+mj-ea"/>
              </a:rPr>
              <a:t>次のようなラムダ式をもつ関数型</a:t>
            </a:r>
            <a:r>
              <a:rPr lang="ja-JP" altLang="en-US" sz="2000" smtClean="0">
                <a:latin typeface="+mj-ea"/>
              </a:rPr>
              <a:t>変数</a:t>
            </a:r>
            <a:r>
              <a:rPr lang="en-US" altLang="ja-JP" sz="2000" smtClean="0">
                <a:latin typeface="+mj-ea"/>
              </a:rPr>
              <a:t>toStar</a:t>
            </a:r>
            <a:r>
              <a:rPr lang="ja-JP" altLang="en-US" sz="2000" smtClean="0">
                <a:latin typeface="+mj-ea"/>
              </a:rPr>
              <a:t>を</a:t>
            </a:r>
            <a:r>
              <a:rPr lang="ja-JP" altLang="en-US" sz="2000">
                <a:latin typeface="+mj-ea"/>
              </a:rPr>
              <a:t>宣言する。</a:t>
            </a:r>
            <a:endParaRPr lang="en-US" altLang="ja-JP" sz="2000">
              <a:latin typeface="+mj-ea"/>
            </a:endParaRPr>
          </a:p>
          <a:p>
            <a:pPr eaLnBrk="1" hangingPunct="1"/>
            <a:r>
              <a:rPr lang="ja-JP" altLang="en-US" sz="2000">
                <a:latin typeface="+mj-ea"/>
              </a:rPr>
              <a:t>　　・</a:t>
            </a:r>
            <a:r>
              <a:rPr lang="en-US" altLang="ja-JP" sz="2000">
                <a:latin typeface="+mj-ea"/>
              </a:rPr>
              <a:t>1</a:t>
            </a:r>
            <a:r>
              <a:rPr lang="ja-JP" altLang="en-US" sz="2000">
                <a:latin typeface="+mj-ea"/>
              </a:rPr>
              <a:t>つの整数を受け取り</a:t>
            </a:r>
            <a:r>
              <a:rPr lang="ja-JP" altLang="en-US" sz="2000" smtClean="0">
                <a:latin typeface="+mj-ea"/>
              </a:rPr>
              <a:t>、”＊”を</a:t>
            </a:r>
            <a:r>
              <a:rPr lang="ja-JP" altLang="en-US" sz="2000">
                <a:latin typeface="+mj-ea"/>
              </a:rPr>
              <a:t>返す。</a:t>
            </a:r>
            <a:endParaRPr lang="en-US" altLang="ja-JP" sz="2000">
              <a:latin typeface="+mj-ea"/>
            </a:endParaRPr>
          </a:p>
          <a:p>
            <a:pPr eaLnBrk="1" hangingPunct="1"/>
            <a:r>
              <a:rPr lang="en-US" altLang="ja-JP" sz="2000" smtClean="0">
                <a:latin typeface="+mj-ea"/>
                <a:ea typeface="+mj-ea"/>
              </a:rPr>
              <a:t>(3) </a:t>
            </a:r>
            <a:r>
              <a:rPr lang="ja-JP" altLang="en-US" sz="2000" smtClean="0">
                <a:latin typeface="+mj-ea"/>
                <a:ea typeface="+mj-ea"/>
              </a:rPr>
              <a:t>各ランクについて、</a:t>
            </a:r>
            <a:r>
              <a:rPr lang="en-US" altLang="ja-JP" sz="2000" smtClean="0">
                <a:latin typeface="+mj-ea"/>
                <a:ea typeface="+mj-ea"/>
              </a:rPr>
              <a:t>stream</a:t>
            </a:r>
            <a:r>
              <a:rPr lang="ja-JP" altLang="en-US" sz="2000" smtClean="0">
                <a:latin typeface="+mj-ea"/>
                <a:ea typeface="+mj-ea"/>
              </a:rPr>
              <a:t>を使って、その人数を計算する。</a:t>
            </a:r>
            <a:endParaRPr lang="en-US" altLang="ja-JP" sz="2000" smtClean="0">
              <a:latin typeface="+mj-ea"/>
              <a:ea typeface="+mj-ea"/>
            </a:endParaRPr>
          </a:p>
          <a:p>
            <a:pPr eaLnBrk="1" hangingPunct="1"/>
            <a:r>
              <a:rPr lang="en-US" altLang="ja-JP" sz="2000">
                <a:latin typeface="+mj-ea"/>
                <a:ea typeface="+mj-ea"/>
              </a:rPr>
              <a:t>(4</a:t>
            </a:r>
            <a:r>
              <a:rPr lang="en-US" altLang="ja-JP" sz="2000" smtClean="0">
                <a:latin typeface="+mj-ea"/>
                <a:ea typeface="+mj-ea"/>
              </a:rPr>
              <a:t>)</a:t>
            </a:r>
            <a:r>
              <a:rPr lang="ja-JP" altLang="en-US" sz="2000" smtClean="0">
                <a:latin typeface="+mj-ea"/>
                <a:ea typeface="+mj-ea"/>
              </a:rPr>
              <a:t> 各ランクについて、</a:t>
            </a:r>
            <a:endParaRPr lang="en-US" altLang="ja-JP" sz="2000" smtClean="0">
              <a:latin typeface="+mj-ea"/>
              <a:ea typeface="+mj-ea"/>
            </a:endParaRPr>
          </a:p>
          <a:p>
            <a:pPr eaLnBrk="1" hangingPunct="1"/>
            <a:r>
              <a:rPr lang="ja-JP" altLang="en-US" sz="2000">
                <a:latin typeface="+mj-ea"/>
                <a:ea typeface="+mj-ea"/>
              </a:rPr>
              <a:t>　</a:t>
            </a:r>
            <a:r>
              <a:rPr lang="ja-JP" altLang="en-US" sz="2000" smtClean="0">
                <a:latin typeface="+mj-ea"/>
                <a:ea typeface="+mj-ea"/>
              </a:rPr>
              <a:t>　</a:t>
            </a:r>
            <a:r>
              <a:rPr lang="en-US" altLang="ja-JP" sz="2000" smtClean="0">
                <a:latin typeface="+mj-ea"/>
                <a:ea typeface="+mj-ea"/>
              </a:rPr>
              <a:t>Stream</a:t>
            </a:r>
            <a:r>
              <a:rPr lang="ja-JP" altLang="en-US" sz="2000" smtClean="0">
                <a:latin typeface="+mj-ea"/>
                <a:ea typeface="+mj-ea"/>
              </a:rPr>
              <a:t>を使って、人数の数</a:t>
            </a:r>
            <a:r>
              <a:rPr lang="ja-JP" altLang="en-US" sz="2000" dirty="0">
                <a:latin typeface="+mj-ea"/>
                <a:ea typeface="+mj-ea"/>
              </a:rPr>
              <a:t>だけ*を繋げた文字列を作成する関数</a:t>
            </a:r>
            <a:r>
              <a:rPr lang="ja-JP" altLang="en-US" sz="2000">
                <a:latin typeface="+mj-ea"/>
                <a:ea typeface="+mj-ea"/>
              </a:rPr>
              <a:t/>
            </a:r>
            <a:br>
              <a:rPr lang="ja-JP" altLang="en-US" sz="2000">
                <a:latin typeface="+mj-ea"/>
                <a:ea typeface="+mj-ea"/>
              </a:rPr>
            </a:br>
            <a:r>
              <a:rPr lang="ja-JP" altLang="en-US" sz="2000">
                <a:latin typeface="+mj-ea"/>
              </a:rPr>
              <a:t>　　 （例</a:t>
            </a:r>
            <a:r>
              <a:rPr lang="ja-JP" altLang="en-US" sz="2000" smtClean="0">
                <a:latin typeface="+mj-ea"/>
              </a:rPr>
              <a:t>：</a:t>
            </a:r>
            <a:r>
              <a:rPr lang="en-US" altLang="ja-JP" sz="2000" smtClean="0">
                <a:latin typeface="+mj-ea"/>
              </a:rPr>
              <a:t>2</a:t>
            </a:r>
            <a:r>
              <a:rPr lang="ja-JP" altLang="en-US" sz="2000" smtClean="0">
                <a:latin typeface="+mj-ea"/>
              </a:rPr>
              <a:t>人なら</a:t>
            </a:r>
            <a:r>
              <a:rPr lang="ja-JP" altLang="en-US" sz="2000">
                <a:latin typeface="+mj-ea"/>
              </a:rPr>
              <a:t>**を</a:t>
            </a:r>
            <a:r>
              <a:rPr lang="ja-JP" altLang="en-US" sz="2000" smtClean="0">
                <a:latin typeface="+mj-ea"/>
              </a:rPr>
              <a:t>、</a:t>
            </a:r>
            <a:r>
              <a:rPr lang="en-US" altLang="ja-JP" sz="2000" smtClean="0">
                <a:latin typeface="+mj-ea"/>
              </a:rPr>
              <a:t>5</a:t>
            </a:r>
            <a:r>
              <a:rPr lang="ja-JP" altLang="en-US" sz="2000" smtClean="0">
                <a:latin typeface="+mj-ea"/>
              </a:rPr>
              <a:t>人なら</a:t>
            </a:r>
            <a:r>
              <a:rPr lang="ja-JP" altLang="en-US" sz="2000">
                <a:latin typeface="+mj-ea"/>
              </a:rPr>
              <a:t>*****を</a:t>
            </a:r>
            <a:r>
              <a:rPr lang="en-US" altLang="ja-JP" sz="2000">
                <a:latin typeface="+mj-ea"/>
              </a:rPr>
              <a:t>return</a:t>
            </a:r>
            <a:r>
              <a:rPr lang="ja-JP" altLang="en-US" sz="2000">
                <a:latin typeface="+mj-ea"/>
              </a:rPr>
              <a:t>する</a:t>
            </a:r>
            <a:r>
              <a:rPr lang="ja-JP" altLang="en-US" sz="2000" smtClean="0">
                <a:latin typeface="+mj-ea"/>
              </a:rPr>
              <a:t>）</a:t>
            </a:r>
            <a:endParaRPr lang="en-US" altLang="ja-JP" sz="2000" dirty="0" smtClean="0">
              <a:latin typeface="+mj-ea"/>
              <a:ea typeface="+mj-ea"/>
            </a:endParaRPr>
          </a:p>
        </p:txBody>
      </p:sp>
    </p:spTree>
    <p:extLst>
      <p:ext uri="{BB962C8B-B14F-4D97-AF65-F5344CB8AC3E}">
        <p14:creationId xmlns:p14="http://schemas.microsoft.com/office/powerpoint/2010/main" val="4273083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323439"/>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Ｑ７．</a:t>
            </a:r>
            <a:r>
              <a:rPr lang="en-US" altLang="ja-JP" sz="2000" b="1" dirty="0" smtClean="0">
                <a:latin typeface="+mn-ea"/>
                <a:ea typeface="+mn-ea"/>
              </a:rPr>
              <a:t>English</a:t>
            </a:r>
            <a:r>
              <a:rPr lang="ja-JP" altLang="en-US" sz="2000" b="1" dirty="0" smtClean="0">
                <a:latin typeface="+mn-ea"/>
                <a:ea typeface="+mn-ea"/>
              </a:rPr>
              <a:t> </a:t>
            </a:r>
            <a:r>
              <a:rPr lang="en-US" altLang="ja-JP" sz="2000" b="1" dirty="0" smtClean="0">
                <a:latin typeface="+mn-ea"/>
                <a:ea typeface="+mn-ea"/>
              </a:rPr>
              <a:t>Style</a:t>
            </a: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、情報・経営システム工学課程３年生の名前の配列</a:t>
            </a:r>
            <a:endParaRPr lang="en-US" altLang="ja-JP" sz="2000" b="1" dirty="0" smtClean="0">
              <a:latin typeface="+mn-ea"/>
              <a:ea typeface="+mn-ea"/>
            </a:endParaRPr>
          </a:p>
          <a:p>
            <a:pPr>
              <a:defRPr/>
            </a:pPr>
            <a:r>
              <a:rPr lang="ja-JP" altLang="en-US" sz="2000" b="1" dirty="0" smtClean="0">
                <a:latin typeface="+mn-ea"/>
                <a:ea typeface="+mn-ea"/>
              </a:rPr>
              <a:t>（</a:t>
            </a:r>
            <a:r>
              <a:rPr lang="en-US" altLang="ja-JP" sz="2000" b="1" dirty="0" err="1" smtClean="0">
                <a:latin typeface="+mn-ea"/>
                <a:ea typeface="+mn-ea"/>
              </a:rPr>
              <a:t>names.txt</a:t>
            </a:r>
            <a:r>
              <a:rPr lang="ja-JP" altLang="en-US" sz="2000" b="1" dirty="0" smtClean="0">
                <a:latin typeface="+mn-ea"/>
                <a:ea typeface="+mn-ea"/>
              </a:rPr>
              <a:t>参照）を使用して、</a:t>
            </a:r>
            <a:endParaRPr lang="en-US" altLang="ja-JP" sz="2000" b="1" dirty="0" smtClean="0">
              <a:latin typeface="+mn-ea"/>
              <a:ea typeface="+mn-ea"/>
            </a:endParaRPr>
          </a:p>
          <a:p>
            <a:pPr>
              <a:defRPr/>
            </a:pPr>
            <a:r>
              <a:rPr lang="ja-JP" altLang="en-US" sz="2000" b="1" dirty="0" smtClean="0">
                <a:latin typeface="+mn-ea"/>
                <a:ea typeface="+mn-ea"/>
              </a:rPr>
              <a:t>上の名前と下の名前を入れ替えて表示するプログラムを作成せよ。</a:t>
            </a:r>
            <a:endParaRPr lang="ja-JP" altLang="en-US" sz="2000" b="1" dirty="0">
              <a:latin typeface="+mn-ea"/>
              <a:ea typeface="+mn-ea"/>
            </a:endParaRPr>
          </a:p>
        </p:txBody>
      </p:sp>
      <p:sp>
        <p:nvSpPr>
          <p:cNvPr id="8" name="テキスト ボックス 7"/>
          <p:cNvSpPr txBox="1"/>
          <p:nvPr/>
        </p:nvSpPr>
        <p:spPr>
          <a:xfrm>
            <a:off x="508000" y="5293657"/>
            <a:ext cx="2911872"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Ｑ７’．</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6" name="Text Box 2"/>
          <p:cNvSpPr txBox="1">
            <a:spLocks noChangeArrowheads="1"/>
          </p:cNvSpPr>
          <p:nvPr/>
        </p:nvSpPr>
        <p:spPr bwMode="auto">
          <a:xfrm>
            <a:off x="490538" y="1628800"/>
            <a:ext cx="8497888" cy="2862322"/>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r>
              <a:rPr lang="ja-JP" altLang="en-US" sz="2000" b="1" dirty="0">
                <a:latin typeface="+mn-ea"/>
                <a:ea typeface="+mn-ea"/>
              </a:rPr>
              <a:t>ナオキ ハヤシ</a:t>
            </a:r>
          </a:p>
          <a:p>
            <a:r>
              <a:rPr lang="ja-JP" altLang="en-US" sz="2000" b="1" dirty="0">
                <a:latin typeface="+mn-ea"/>
                <a:ea typeface="+mn-ea"/>
              </a:rPr>
              <a:t>ゲンキ イワカ</a:t>
            </a:r>
          </a:p>
          <a:p>
            <a:r>
              <a:rPr lang="ja-JP" altLang="en-US" sz="2000" b="1" dirty="0">
                <a:latin typeface="+mn-ea"/>
                <a:ea typeface="+mn-ea"/>
              </a:rPr>
              <a:t>サキ コバヤシ</a:t>
            </a:r>
          </a:p>
          <a:p>
            <a:r>
              <a:rPr lang="ja-JP" altLang="en-US" sz="2000" b="1" dirty="0">
                <a:latin typeface="+mn-ea"/>
                <a:ea typeface="+mn-ea"/>
              </a:rPr>
              <a:t>カズキ サトウ</a:t>
            </a:r>
          </a:p>
          <a:p>
            <a:r>
              <a:rPr lang="ja-JP" altLang="en-US" sz="2000" b="1" dirty="0">
                <a:latin typeface="+mn-ea"/>
                <a:ea typeface="+mn-ea"/>
              </a:rPr>
              <a:t>トモヤ </a:t>
            </a:r>
            <a:r>
              <a:rPr lang="ja-JP" altLang="en-US" sz="2000" b="1" dirty="0" smtClean="0">
                <a:latin typeface="+mn-ea"/>
                <a:ea typeface="+mn-ea"/>
              </a:rPr>
              <a:t>シライシ</a:t>
            </a:r>
            <a:endParaRPr lang="en-US" altLang="ja-JP" sz="2000" b="1" dirty="0" smtClean="0">
              <a:latin typeface="+mn-ea"/>
              <a:ea typeface="+mn-ea"/>
            </a:endParaRPr>
          </a:p>
          <a:p>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a:t>
            </a:r>
            <a:endParaRPr lang="ja-JP" altLang="en-US" sz="2000" b="1" dirty="0">
              <a:latin typeface="+mn-ea"/>
              <a:ea typeface="+mn-ea"/>
            </a:endParaRPr>
          </a:p>
        </p:txBody>
      </p:sp>
      <p:sp>
        <p:nvSpPr>
          <p:cNvPr id="9" name="AutoShape 5"/>
          <p:cNvSpPr>
            <a:spLocks noChangeArrowheads="1"/>
          </p:cNvSpPr>
          <p:nvPr/>
        </p:nvSpPr>
        <p:spPr bwMode="auto">
          <a:xfrm rot="20731783">
            <a:off x="7929709" y="333375"/>
            <a:ext cx="914400" cy="503238"/>
          </a:xfrm>
          <a:prstGeom prst="roundRect">
            <a:avLst>
              <a:gd name="adj" fmla="val 16667"/>
            </a:avLst>
          </a:prstGeom>
          <a:solidFill>
            <a:srgbClr val="FFFF00"/>
          </a:solidFill>
          <a:ln w="9525">
            <a:solidFill>
              <a:srgbClr val="0000FF"/>
            </a:solidFill>
            <a:round/>
            <a:headEnd/>
            <a:tailEnd/>
          </a:ln>
        </p:spPr>
        <p:txBody>
          <a:bodyPr wrap="none" anchor="ctr"/>
          <a:lstStyle/>
          <a:p>
            <a:pPr algn="ctr"/>
            <a:endParaRPr lang="ja-JP" altLang="en-US" dirty="0">
              <a:solidFill>
                <a:srgbClr val="000000"/>
              </a:solidFill>
              <a:latin typeface="+mj-ea"/>
              <a:ea typeface="+mj-ea"/>
            </a:endParaRPr>
          </a:p>
        </p:txBody>
      </p:sp>
      <p:sp>
        <p:nvSpPr>
          <p:cNvPr id="10"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Point.2</a:t>
            </a:r>
            <a:endParaRPr lang="en-US" altLang="ja-JP" dirty="0">
              <a:solidFill>
                <a:srgbClr val="000000"/>
              </a:solidFill>
              <a:latin typeface="+mj-ea"/>
              <a:ea typeface="+mj-ea"/>
            </a:endParaRPr>
          </a:p>
        </p:txBody>
      </p:sp>
      <p:sp>
        <p:nvSpPr>
          <p:cNvPr id="7" name="テキスト ボックス 6"/>
          <p:cNvSpPr txBox="1"/>
          <p:nvPr/>
        </p:nvSpPr>
        <p:spPr>
          <a:xfrm>
            <a:off x="4964802" y="3429000"/>
            <a:ext cx="4022255" cy="2862322"/>
          </a:xfrm>
          <a:prstGeom prst="rect">
            <a:avLst/>
          </a:prstGeom>
          <a:solidFill>
            <a:srgbClr val="CCFFCC"/>
          </a:solidFill>
          <a:ln>
            <a:solidFill>
              <a:srgbClr val="0000FF"/>
            </a:solidFill>
          </a:ln>
        </p:spPr>
        <p:txBody>
          <a:bodyPr wrap="none" rtlCol="0">
            <a:spAutoFit/>
          </a:bodyPr>
          <a:lstStyle/>
          <a:p>
            <a:r>
              <a:rPr lang="ja-JP" altLang="en-US" dirty="0" smtClean="0">
                <a:latin typeface="+mj-ea"/>
                <a:ea typeface="+mj-ea"/>
              </a:rPr>
              <a:t>参考：</a:t>
            </a:r>
            <a:endParaRPr lang="en-US" altLang="ja-JP" dirty="0" smtClean="0">
              <a:latin typeface="+mj-ea"/>
              <a:ea typeface="+mj-ea"/>
            </a:endParaRPr>
          </a:p>
          <a:p>
            <a:r>
              <a:rPr lang="en-US" altLang="ja-JP" smtClean="0">
                <a:latin typeface="+mj-ea"/>
                <a:ea typeface="+mj-ea"/>
              </a:rPr>
              <a:t>String name</a:t>
            </a:r>
            <a:r>
              <a:rPr lang="ja-JP" altLang="en-US" smtClean="0">
                <a:latin typeface="+mj-ea"/>
                <a:ea typeface="+mj-ea"/>
              </a:rPr>
              <a:t>　　　　　</a:t>
            </a:r>
            <a:r>
              <a:rPr lang="en-US" altLang="ja-JP" smtClean="0">
                <a:latin typeface="+mj-ea"/>
                <a:ea typeface="+mj-ea"/>
              </a:rPr>
              <a:t>=</a:t>
            </a:r>
            <a:r>
              <a:rPr lang="ja-JP" altLang="en-US" smtClean="0">
                <a:latin typeface="+mj-ea"/>
                <a:ea typeface="+mj-ea"/>
              </a:rPr>
              <a:t> </a:t>
            </a:r>
            <a:r>
              <a:rPr lang="en-US" altLang="ja-JP" smtClean="0">
                <a:latin typeface="+mj-ea"/>
                <a:ea typeface="+mj-ea"/>
              </a:rPr>
              <a:t>“</a:t>
            </a:r>
            <a:r>
              <a:rPr lang="ja-JP" altLang="en-US" dirty="0" smtClean="0">
                <a:latin typeface="+mj-ea"/>
                <a:ea typeface="+mj-ea"/>
              </a:rPr>
              <a:t>コジマ  ヨシオ</a:t>
            </a:r>
            <a:r>
              <a:rPr lang="en-US" altLang="ja-JP" dirty="0" smtClean="0">
                <a:latin typeface="+mj-ea"/>
                <a:ea typeface="+mj-ea"/>
              </a:rPr>
              <a:t>”;</a:t>
            </a:r>
          </a:p>
          <a:p>
            <a:r>
              <a:rPr lang="en-US" altLang="ja-JP" smtClean="0">
                <a:latin typeface="+mj-ea"/>
                <a:ea typeface="+mj-ea"/>
              </a:rPr>
              <a:t>String firstName</a:t>
            </a:r>
            <a:r>
              <a:rPr lang="ja-JP" altLang="en-US" smtClean="0">
                <a:latin typeface="+mj-ea"/>
                <a:ea typeface="+mj-ea"/>
              </a:rPr>
              <a:t>     </a:t>
            </a:r>
            <a:r>
              <a:rPr lang="en-US" altLang="ja-JP" smtClean="0">
                <a:latin typeface="+mj-ea"/>
                <a:ea typeface="+mj-ea"/>
              </a:rPr>
              <a:t>=</a:t>
            </a:r>
            <a:r>
              <a:rPr lang="ja-JP" altLang="en-US" smtClean="0">
                <a:latin typeface="+mj-ea"/>
                <a:ea typeface="+mj-ea"/>
              </a:rPr>
              <a:t> </a:t>
            </a:r>
            <a:r>
              <a:rPr lang="en-US" altLang="ja-JP" smtClean="0">
                <a:latin typeface="+mj-ea"/>
                <a:ea typeface="+mj-ea"/>
              </a:rPr>
              <a:t>name.split</a:t>
            </a:r>
            <a:r>
              <a:rPr lang="en-US" altLang="ja-JP" dirty="0" smtClean="0">
                <a:latin typeface="+mj-ea"/>
                <a:ea typeface="+mj-ea"/>
              </a:rPr>
              <a:t>(" ")[1];</a:t>
            </a:r>
          </a:p>
          <a:p>
            <a:r>
              <a:rPr lang="en-US" altLang="ja-JP" smtClean="0">
                <a:latin typeface="+mj-ea"/>
                <a:ea typeface="+mj-ea"/>
              </a:rPr>
              <a:t>String secondName</a:t>
            </a:r>
            <a:r>
              <a:rPr lang="ja-JP" altLang="en-US" smtClean="0">
                <a:latin typeface="+mj-ea"/>
                <a:ea typeface="+mj-ea"/>
              </a:rPr>
              <a:t> </a:t>
            </a:r>
            <a:r>
              <a:rPr lang="en-US" altLang="ja-JP" smtClean="0">
                <a:latin typeface="+mj-ea"/>
                <a:ea typeface="+mj-ea"/>
              </a:rPr>
              <a:t>=</a:t>
            </a:r>
            <a:r>
              <a:rPr lang="ja-JP" altLang="en-US" smtClean="0">
                <a:latin typeface="+mj-ea"/>
                <a:ea typeface="+mj-ea"/>
              </a:rPr>
              <a:t> </a:t>
            </a:r>
            <a:r>
              <a:rPr lang="en-US" altLang="ja-JP" smtClean="0">
                <a:latin typeface="+mj-ea"/>
                <a:ea typeface="+mj-ea"/>
              </a:rPr>
              <a:t>name.split</a:t>
            </a:r>
            <a:r>
              <a:rPr lang="en-US" altLang="ja-JP" dirty="0" smtClean="0">
                <a:latin typeface="+mj-ea"/>
                <a:ea typeface="+mj-ea"/>
              </a:rPr>
              <a:t>(" ")[0];</a:t>
            </a:r>
          </a:p>
          <a:p>
            <a:r>
              <a:rPr lang="en-US" altLang="ja-JP" dirty="0" err="1" smtClean="0">
                <a:latin typeface="+mj-ea"/>
                <a:ea typeface="+mj-ea"/>
              </a:rPr>
              <a:t>System.out.println</a:t>
            </a:r>
            <a:r>
              <a:rPr lang="en-US" altLang="ja-JP" dirty="0" smtClean="0">
                <a:latin typeface="+mj-ea"/>
                <a:ea typeface="+mj-ea"/>
              </a:rPr>
              <a:t>( </a:t>
            </a:r>
            <a:r>
              <a:rPr lang="en-US" altLang="ja-JP" dirty="0" err="1" smtClean="0">
                <a:latin typeface="+mj-ea"/>
                <a:ea typeface="+mj-ea"/>
              </a:rPr>
              <a:t>firstName</a:t>
            </a:r>
            <a:r>
              <a:rPr lang="en-US" altLang="ja-JP" dirty="0" smtClean="0">
                <a:latin typeface="+mj-ea"/>
                <a:ea typeface="+mj-ea"/>
              </a:rPr>
              <a:t> );</a:t>
            </a:r>
          </a:p>
          <a:p>
            <a:r>
              <a:rPr lang="en-US" altLang="ja-JP" dirty="0" err="1">
                <a:latin typeface="+mj-ea"/>
                <a:ea typeface="+mj-ea"/>
              </a:rPr>
              <a:t>System.out.println</a:t>
            </a:r>
            <a:r>
              <a:rPr lang="en-US" altLang="ja-JP" dirty="0">
                <a:latin typeface="+mj-ea"/>
                <a:ea typeface="+mj-ea"/>
              </a:rPr>
              <a:t>( </a:t>
            </a:r>
            <a:r>
              <a:rPr lang="en-US" altLang="ja-JP" dirty="0" err="1" smtClean="0">
                <a:latin typeface="+mj-ea"/>
                <a:ea typeface="+mj-ea"/>
              </a:rPr>
              <a:t>secondName</a:t>
            </a:r>
            <a:r>
              <a:rPr lang="en-US" altLang="ja-JP" dirty="0" smtClean="0">
                <a:latin typeface="+mj-ea"/>
                <a:ea typeface="+mj-ea"/>
              </a:rPr>
              <a:t> </a:t>
            </a:r>
            <a:r>
              <a:rPr lang="en-US" altLang="ja-JP" dirty="0">
                <a:latin typeface="+mj-ea"/>
                <a:ea typeface="+mj-ea"/>
              </a:rPr>
              <a:t>);</a:t>
            </a:r>
          </a:p>
          <a:p>
            <a:endParaRPr lang="en-US" altLang="ja-JP" dirty="0" smtClean="0">
              <a:latin typeface="+mj-ea"/>
              <a:ea typeface="+mj-ea"/>
            </a:endParaRPr>
          </a:p>
          <a:p>
            <a:r>
              <a:rPr lang="ja-JP" altLang="en-US" dirty="0" smtClean="0">
                <a:latin typeface="+mj-ea"/>
                <a:ea typeface="+mj-ea"/>
              </a:rPr>
              <a:t>実行結果：</a:t>
            </a:r>
            <a:endParaRPr lang="en-US" altLang="ja-JP" dirty="0" smtClean="0">
              <a:latin typeface="+mj-ea"/>
              <a:ea typeface="+mj-ea"/>
            </a:endParaRPr>
          </a:p>
          <a:p>
            <a:r>
              <a:rPr lang="ja-JP" altLang="en-US" dirty="0" smtClean="0">
                <a:latin typeface="+mj-ea"/>
                <a:ea typeface="+mj-ea"/>
              </a:rPr>
              <a:t>ヨシオ</a:t>
            </a:r>
            <a:endParaRPr lang="en-US" altLang="ja-JP" dirty="0" smtClean="0">
              <a:latin typeface="+mj-ea"/>
              <a:ea typeface="+mj-ea"/>
            </a:endParaRPr>
          </a:p>
          <a:p>
            <a:r>
              <a:rPr lang="ja-JP" altLang="en-US" dirty="0">
                <a:latin typeface="+mj-ea"/>
                <a:ea typeface="+mj-ea"/>
              </a:rPr>
              <a:t>コジマ</a:t>
            </a:r>
            <a:endParaRPr lang="en-US" altLang="ja-JP" dirty="0" smtClean="0">
              <a:latin typeface="+mj-ea"/>
              <a:ea typeface="+mj-ea"/>
            </a:endParaRPr>
          </a:p>
        </p:txBody>
      </p:sp>
    </p:spTree>
    <p:extLst>
      <p:ext uri="{BB962C8B-B14F-4D97-AF65-F5344CB8AC3E}">
        <p14:creationId xmlns:p14="http://schemas.microsoft.com/office/powerpoint/2010/main" val="102999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51356"/>
            <a:ext cx="8135938" cy="400110"/>
          </a:xfrm>
          <a:prstGeom prst="rect">
            <a:avLst/>
          </a:prstGeom>
          <a:solidFill>
            <a:srgbClr val="CCFFCC"/>
          </a:solidFill>
          <a:ln>
            <a:solidFill>
              <a:srgbClr val="00B050"/>
            </a:solidFill>
          </a:ln>
        </p:spPr>
        <p:txBody>
          <a:bodyPr>
            <a:spAutoFit/>
          </a:bodyPr>
          <a:lstStyle/>
          <a:p>
            <a:pPr>
              <a:defRPr/>
            </a:pPr>
            <a:r>
              <a:rPr lang="ja-JP" altLang="en-US" sz="2000" dirty="0" smtClean="0">
                <a:latin typeface="+mj-ea"/>
                <a:ea typeface="+mj-ea"/>
              </a:rPr>
              <a:t>Ｑ７．ヒント</a:t>
            </a:r>
            <a:endParaRPr lang="en-US" altLang="ja-JP" sz="2000" dirty="0" smtClean="0">
              <a:latin typeface="+mj-ea"/>
              <a:ea typeface="+mj-ea"/>
            </a:endParaRPr>
          </a:p>
        </p:txBody>
      </p:sp>
      <p:sp>
        <p:nvSpPr>
          <p:cNvPr id="7" name="Text Box 3"/>
          <p:cNvSpPr txBox="1">
            <a:spLocks noChangeArrowheads="1"/>
          </p:cNvSpPr>
          <p:nvPr/>
        </p:nvSpPr>
        <p:spPr bwMode="auto">
          <a:xfrm>
            <a:off x="515938" y="949510"/>
            <a:ext cx="8128000" cy="40011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sz="2000" dirty="0" smtClean="0">
                <a:latin typeface="+mj-ea"/>
                <a:ea typeface="+mj-ea"/>
              </a:rPr>
              <a:t>もはや、ヒントは必要あるまい。</a:t>
            </a:r>
            <a:endParaRPr lang="en-US" altLang="ja-JP" sz="2000" dirty="0" smtClean="0">
              <a:latin typeface="+mj-ea"/>
              <a:ea typeface="+mj-ea"/>
            </a:endParaRPr>
          </a:p>
        </p:txBody>
      </p:sp>
      <p:sp>
        <p:nvSpPr>
          <p:cNvPr id="9" name="テキスト ボックス 8"/>
          <p:cNvSpPr txBox="1"/>
          <p:nvPr/>
        </p:nvSpPr>
        <p:spPr>
          <a:xfrm>
            <a:off x="521968" y="3437792"/>
            <a:ext cx="8135938" cy="400110"/>
          </a:xfrm>
          <a:prstGeom prst="rect">
            <a:avLst/>
          </a:prstGeom>
          <a:solidFill>
            <a:srgbClr val="CCFFCC"/>
          </a:solidFill>
          <a:ln>
            <a:solidFill>
              <a:srgbClr val="00B050"/>
            </a:solidFill>
          </a:ln>
        </p:spPr>
        <p:txBody>
          <a:bodyPr>
            <a:spAutoFit/>
          </a:bodyPr>
          <a:lstStyle/>
          <a:p>
            <a:pPr>
              <a:defRPr/>
            </a:pPr>
            <a:r>
              <a:rPr lang="ja-JP" altLang="en-US" sz="2000" dirty="0" smtClean="0">
                <a:latin typeface="+mj-ea"/>
                <a:ea typeface="+mj-ea"/>
              </a:rPr>
              <a:t>Ｑ７</a:t>
            </a:r>
            <a:r>
              <a:rPr lang="en-US" altLang="ja-JP" sz="2000" dirty="0" smtClean="0">
                <a:latin typeface="+mj-ea"/>
                <a:ea typeface="+mj-ea"/>
              </a:rPr>
              <a:t>’</a:t>
            </a:r>
            <a:r>
              <a:rPr lang="ja-JP" altLang="en-US" sz="2000" dirty="0" err="1" smtClean="0">
                <a:latin typeface="+mj-ea"/>
                <a:ea typeface="+mj-ea"/>
              </a:rPr>
              <a:t>．</a:t>
            </a:r>
            <a:r>
              <a:rPr lang="ja-JP" altLang="en-US" sz="2000" dirty="0" smtClean="0">
                <a:latin typeface="+mj-ea"/>
                <a:ea typeface="+mj-ea"/>
              </a:rPr>
              <a:t>ヒント</a:t>
            </a:r>
            <a:endParaRPr lang="en-US" altLang="ja-JP" sz="2000" dirty="0" smtClean="0">
              <a:latin typeface="+mj-ea"/>
              <a:ea typeface="+mj-ea"/>
            </a:endParaRPr>
          </a:p>
        </p:txBody>
      </p:sp>
      <p:sp>
        <p:nvSpPr>
          <p:cNvPr id="10" name="Text Box 3"/>
          <p:cNvSpPr txBox="1">
            <a:spLocks noChangeArrowheads="1"/>
          </p:cNvSpPr>
          <p:nvPr/>
        </p:nvSpPr>
        <p:spPr bwMode="auto">
          <a:xfrm>
            <a:off x="529906" y="3844738"/>
            <a:ext cx="8128000" cy="163121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a:latin typeface="+mj-ea"/>
                <a:ea typeface="+mj-ea"/>
              </a:rPr>
              <a:t>(1) </a:t>
            </a:r>
            <a:r>
              <a:rPr lang="ja-JP" altLang="en-US" sz="2000" dirty="0">
                <a:latin typeface="+mj-ea"/>
                <a:ea typeface="+mj-ea"/>
              </a:rPr>
              <a:t>次のようなラムダ式をもつ</a:t>
            </a:r>
            <a:r>
              <a:rPr lang="ja-JP" altLang="en-US" sz="2000">
                <a:latin typeface="+mj-ea"/>
                <a:ea typeface="+mj-ea"/>
              </a:rPr>
              <a:t>関数型</a:t>
            </a:r>
            <a:r>
              <a:rPr lang="ja-JP" altLang="en-US" sz="2000" smtClean="0">
                <a:latin typeface="+mj-ea"/>
                <a:ea typeface="+mj-ea"/>
              </a:rPr>
              <a:t>変数</a:t>
            </a:r>
            <a:r>
              <a:rPr lang="en-US" altLang="ja-JP" sz="2000" smtClean="0">
                <a:latin typeface="+mj-ea"/>
                <a:ea typeface="+mj-ea"/>
              </a:rPr>
              <a:t>swapName</a:t>
            </a:r>
            <a:r>
              <a:rPr lang="ja-JP" altLang="en-US" sz="2000" smtClean="0">
                <a:latin typeface="+mj-ea"/>
                <a:ea typeface="+mj-ea"/>
              </a:rPr>
              <a:t>を</a:t>
            </a:r>
            <a:r>
              <a:rPr lang="ja-JP" altLang="en-US" sz="2000" dirty="0">
                <a:latin typeface="+mj-ea"/>
                <a:ea typeface="+mj-ea"/>
              </a:rPr>
              <a:t>宣言する。</a:t>
            </a:r>
            <a:endParaRPr lang="en-US" altLang="ja-JP" sz="2000" dirty="0">
              <a:latin typeface="+mj-ea"/>
              <a:ea typeface="+mj-ea"/>
            </a:endParaRPr>
          </a:p>
          <a:p>
            <a:pPr eaLnBrk="1" hangingPunct="1"/>
            <a:r>
              <a:rPr lang="ja-JP" altLang="en-US" sz="2000" dirty="0">
                <a:latin typeface="+mj-ea"/>
                <a:ea typeface="+mj-ea"/>
              </a:rPr>
              <a:t>　　</a:t>
            </a:r>
            <a:r>
              <a:rPr lang="ja-JP" altLang="en-US" sz="2000" dirty="0" smtClean="0">
                <a:latin typeface="+mj-ea"/>
                <a:ea typeface="+mj-ea"/>
              </a:rPr>
              <a:t>・文字列を受け取って、姓と名を入れ換える。</a:t>
            </a:r>
            <a:endParaRPr lang="en-US" altLang="ja-JP" sz="2000" dirty="0" smtClean="0">
              <a:latin typeface="+mj-ea"/>
              <a:ea typeface="+mj-ea"/>
            </a:endParaRPr>
          </a:p>
          <a:p>
            <a:pPr eaLnBrk="1" hangingPunct="1"/>
            <a:r>
              <a:rPr lang="en-US" altLang="ja-JP" sz="2000" dirty="0" smtClean="0">
                <a:latin typeface="+mj-ea"/>
                <a:ea typeface="+mj-ea"/>
              </a:rPr>
              <a:t>(2)</a:t>
            </a:r>
            <a:r>
              <a:rPr lang="ja-JP" altLang="en-US" sz="2000" dirty="0" smtClean="0">
                <a:latin typeface="+mj-ea"/>
                <a:ea typeface="+mj-ea"/>
              </a:rPr>
              <a:t> 名前の配列</a:t>
            </a:r>
            <a:r>
              <a:rPr lang="ja-JP" altLang="en-US" sz="2000" dirty="0">
                <a:latin typeface="+mj-ea"/>
                <a:ea typeface="+mj-ea"/>
              </a:rPr>
              <a:t>を</a:t>
            </a:r>
            <a:r>
              <a:rPr lang="en-US" altLang="ja-JP" sz="2000" dirty="0">
                <a:latin typeface="+mj-ea"/>
                <a:ea typeface="+mj-ea"/>
              </a:rPr>
              <a:t>stream</a:t>
            </a:r>
            <a:r>
              <a:rPr lang="ja-JP" altLang="en-US" sz="2000" dirty="0">
                <a:latin typeface="+mj-ea"/>
                <a:ea typeface="+mj-ea"/>
              </a:rPr>
              <a:t>に変換し</a:t>
            </a:r>
            <a:r>
              <a:rPr lang="ja-JP" altLang="en-US" sz="2000" dirty="0" smtClean="0">
                <a:latin typeface="+mj-ea"/>
                <a:ea typeface="+mj-ea"/>
              </a:rPr>
              <a:t>、</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それぞれの要素を</a:t>
            </a:r>
            <a:r>
              <a:rPr lang="en-US" altLang="ja-JP" sz="2000" dirty="0" smtClean="0">
                <a:latin typeface="+mj-ea"/>
                <a:ea typeface="+mj-ea"/>
              </a:rPr>
              <a:t>swap</a:t>
            </a:r>
            <a:r>
              <a:rPr lang="ja-JP" altLang="en-US" sz="2000" dirty="0" smtClean="0">
                <a:latin typeface="+mj-ea"/>
                <a:ea typeface="+mj-ea"/>
              </a:rPr>
              <a:t>で変換して、</a:t>
            </a:r>
            <a:r>
              <a:rPr lang="en-US" altLang="ja-JP" sz="2000" dirty="0" smtClean="0">
                <a:latin typeface="+mj-ea"/>
                <a:ea typeface="+mj-ea"/>
              </a:rPr>
              <a:t/>
            </a:r>
            <a:br>
              <a:rPr lang="en-US" altLang="ja-JP" sz="2000" dirty="0" smtClean="0">
                <a:latin typeface="+mj-ea"/>
                <a:ea typeface="+mj-ea"/>
              </a:rPr>
            </a:br>
            <a:r>
              <a:rPr lang="ja-JP" altLang="en-US" sz="2000" dirty="0">
                <a:latin typeface="+mj-ea"/>
                <a:ea typeface="+mj-ea"/>
              </a:rPr>
              <a:t>　</a:t>
            </a:r>
            <a:r>
              <a:rPr lang="ja-JP" altLang="en-US" sz="2000" dirty="0" smtClean="0">
                <a:latin typeface="+mj-ea"/>
                <a:ea typeface="+mj-ea"/>
              </a:rPr>
              <a:t>　</a:t>
            </a:r>
            <a:r>
              <a:rPr lang="en-US" altLang="ja-JP" sz="2000" dirty="0" err="1" smtClean="0">
                <a:latin typeface="+mj-ea"/>
                <a:ea typeface="+mj-ea"/>
              </a:rPr>
              <a:t>forEach</a:t>
            </a:r>
            <a:r>
              <a:rPr lang="ja-JP" altLang="en-US" sz="2000" dirty="0" smtClean="0">
                <a:latin typeface="+mj-ea"/>
                <a:ea typeface="+mj-ea"/>
              </a:rPr>
              <a:t>で表示する。</a:t>
            </a:r>
            <a:endParaRPr lang="en-US" altLang="ja-JP" sz="2000" dirty="0" smtClean="0">
              <a:latin typeface="+mj-ea"/>
              <a:ea typeface="+mj-ea"/>
            </a:endParaRPr>
          </a:p>
        </p:txBody>
      </p:sp>
    </p:spTree>
    <p:extLst>
      <p:ext uri="{BB962C8B-B14F-4D97-AF65-F5344CB8AC3E}">
        <p14:creationId xmlns:p14="http://schemas.microsoft.com/office/powerpoint/2010/main" val="1371364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323439"/>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Ｑ８</a:t>
            </a:r>
            <a:r>
              <a:rPr lang="ja-JP" altLang="en-US" sz="2000" b="1" smtClean="0">
                <a:latin typeface="+mn-ea"/>
                <a:ea typeface="+mn-ea"/>
              </a:rPr>
              <a:t>．名前による検索</a:t>
            </a:r>
            <a:endParaRPr lang="en-US" altLang="ja-JP" sz="2000" b="1" dirty="0" smtClean="0">
              <a:latin typeface="+mn-ea"/>
              <a:ea typeface="+mn-ea"/>
            </a:endParaRP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、情報・経営システム工学課程３年生の名前の配列</a:t>
            </a:r>
            <a:endParaRPr lang="en-US" altLang="ja-JP" sz="2000" b="1" dirty="0" smtClean="0">
              <a:latin typeface="+mn-ea"/>
              <a:ea typeface="+mn-ea"/>
            </a:endParaRPr>
          </a:p>
          <a:p>
            <a:pPr>
              <a:defRPr/>
            </a:pPr>
            <a:r>
              <a:rPr lang="ja-JP" altLang="en-US" sz="2000" b="1" dirty="0" smtClean="0">
                <a:latin typeface="+mn-ea"/>
                <a:ea typeface="+mn-ea"/>
              </a:rPr>
              <a:t>（</a:t>
            </a:r>
            <a:r>
              <a:rPr lang="en-US" altLang="ja-JP" sz="2000" b="1" dirty="0" smtClean="0">
                <a:latin typeface="+mn-ea"/>
                <a:ea typeface="+mn-ea"/>
              </a:rPr>
              <a:t>names.txt</a:t>
            </a:r>
            <a:r>
              <a:rPr lang="ja-JP" altLang="en-US" sz="2000" b="1" dirty="0" smtClean="0">
                <a:latin typeface="+mn-ea"/>
                <a:ea typeface="+mn-ea"/>
              </a:rPr>
              <a:t>参照）を使用して、</a:t>
            </a:r>
            <a:endParaRPr lang="en-US" altLang="ja-JP" sz="2000" b="1" dirty="0" smtClean="0">
              <a:latin typeface="+mn-ea"/>
              <a:ea typeface="+mn-ea"/>
            </a:endParaRPr>
          </a:p>
          <a:p>
            <a:pPr>
              <a:defRPr/>
            </a:pPr>
            <a:r>
              <a:rPr lang="ja-JP" altLang="en-US" sz="2000" b="1" dirty="0" smtClean="0">
                <a:latin typeface="+mn-ea"/>
                <a:ea typeface="+mn-ea"/>
              </a:rPr>
              <a:t>指定された文字で始まる人を探して表示するプログラムを作成せよ。</a:t>
            </a:r>
            <a:endParaRPr lang="ja-JP" altLang="en-US" sz="2000" b="1" dirty="0">
              <a:latin typeface="+mn-ea"/>
              <a:ea typeface="+mn-ea"/>
            </a:endParaRPr>
          </a:p>
        </p:txBody>
      </p:sp>
      <p:sp>
        <p:nvSpPr>
          <p:cNvPr id="5" name="Text Box 2"/>
          <p:cNvSpPr txBox="1">
            <a:spLocks noChangeArrowheads="1"/>
          </p:cNvSpPr>
          <p:nvPr/>
        </p:nvSpPr>
        <p:spPr bwMode="auto">
          <a:xfrm>
            <a:off x="490538" y="2132856"/>
            <a:ext cx="8497888" cy="2862322"/>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pPr>
              <a:defRPr/>
            </a:pPr>
            <a:r>
              <a:rPr lang="ja-JP" altLang="en-US" sz="2000" b="1" dirty="0" smtClean="0">
                <a:latin typeface="+mn-ea"/>
                <a:ea typeface="+mn-ea"/>
              </a:rPr>
              <a:t>検索</a:t>
            </a:r>
            <a:r>
              <a:rPr lang="ja-JP" altLang="en-US" sz="2000" b="1" dirty="0">
                <a:latin typeface="+mn-ea"/>
                <a:ea typeface="+mn-ea"/>
              </a:rPr>
              <a:t>する文字を入力してください。</a:t>
            </a:r>
          </a:p>
          <a:p>
            <a:pPr>
              <a:defRPr/>
            </a:pPr>
            <a:r>
              <a:rPr lang="ja-JP" altLang="en-US" sz="2000" b="1" dirty="0">
                <a:solidFill>
                  <a:schemeClr val="accent4"/>
                </a:solidFill>
                <a:latin typeface="+mn-ea"/>
                <a:ea typeface="+mn-ea"/>
              </a:rPr>
              <a:t>イ</a:t>
            </a:r>
          </a:p>
          <a:p>
            <a:pPr>
              <a:defRPr/>
            </a:pPr>
            <a:r>
              <a:rPr lang="ja-JP" altLang="en-US" sz="2000" b="1" dirty="0">
                <a:latin typeface="+mn-ea"/>
                <a:ea typeface="+mn-ea"/>
              </a:rPr>
              <a:t>名前が</a:t>
            </a:r>
            <a:r>
              <a:rPr lang="en-US" altLang="ja-JP" sz="2000" b="1" dirty="0">
                <a:latin typeface="+mn-ea"/>
                <a:ea typeface="+mn-ea"/>
              </a:rPr>
              <a:t>[</a:t>
            </a:r>
            <a:r>
              <a:rPr lang="ja-JP" altLang="en-US" sz="2000" b="1" dirty="0">
                <a:latin typeface="+mn-ea"/>
                <a:ea typeface="+mn-ea"/>
              </a:rPr>
              <a:t>イ</a:t>
            </a:r>
            <a:r>
              <a:rPr lang="en-US" altLang="ja-JP" sz="2000" b="1" dirty="0">
                <a:latin typeface="+mn-ea"/>
                <a:ea typeface="+mn-ea"/>
              </a:rPr>
              <a:t>]</a:t>
            </a:r>
            <a:r>
              <a:rPr lang="ja-JP" altLang="en-US" sz="2000" b="1" dirty="0">
                <a:latin typeface="+mn-ea"/>
                <a:ea typeface="+mn-ea"/>
              </a:rPr>
              <a:t>で始まる人は</a:t>
            </a:r>
            <a:r>
              <a:rPr lang="en-US" altLang="ja-JP" sz="2000" b="1" dirty="0">
                <a:latin typeface="+mn-ea"/>
                <a:ea typeface="+mn-ea"/>
              </a:rPr>
              <a:t>5</a:t>
            </a:r>
            <a:r>
              <a:rPr lang="ja-JP" altLang="en-US" sz="2000" b="1" dirty="0">
                <a:latin typeface="+mn-ea"/>
                <a:ea typeface="+mn-ea"/>
              </a:rPr>
              <a:t>人いました。</a:t>
            </a:r>
          </a:p>
          <a:p>
            <a:pPr>
              <a:defRPr/>
            </a:pPr>
            <a:r>
              <a:rPr lang="ja-JP" altLang="en-US" sz="2000" b="1" dirty="0">
                <a:latin typeface="+mn-ea"/>
                <a:ea typeface="+mn-ea"/>
              </a:rPr>
              <a:t>イワカ ゲンキ</a:t>
            </a:r>
          </a:p>
          <a:p>
            <a:pPr>
              <a:defRPr/>
            </a:pPr>
            <a:r>
              <a:rPr lang="ja-JP" altLang="en-US" sz="2000" b="1" dirty="0">
                <a:latin typeface="+mn-ea"/>
                <a:ea typeface="+mn-ea"/>
              </a:rPr>
              <a:t>イガラシ ナツキ</a:t>
            </a:r>
          </a:p>
          <a:p>
            <a:pPr>
              <a:defRPr/>
            </a:pPr>
            <a:r>
              <a:rPr lang="ja-JP" altLang="en-US" sz="2000" b="1" dirty="0">
                <a:latin typeface="+mn-ea"/>
                <a:ea typeface="+mn-ea"/>
              </a:rPr>
              <a:t>イソムラ マサユキ</a:t>
            </a:r>
          </a:p>
          <a:p>
            <a:pPr>
              <a:defRPr/>
            </a:pPr>
            <a:r>
              <a:rPr lang="ja-JP" altLang="en-US" sz="2000" b="1" dirty="0">
                <a:latin typeface="+mn-ea"/>
                <a:ea typeface="+mn-ea"/>
              </a:rPr>
              <a:t>イナガワ タクミ</a:t>
            </a:r>
          </a:p>
          <a:p>
            <a:pPr>
              <a:defRPr/>
            </a:pPr>
            <a:r>
              <a:rPr lang="ja-JP" altLang="en-US" sz="2000" b="1" dirty="0">
                <a:latin typeface="+mn-ea"/>
                <a:ea typeface="+mn-ea"/>
              </a:rPr>
              <a:t>イマムラ ゲンキ</a:t>
            </a:r>
            <a:r>
              <a:rPr lang="en-US" altLang="ja-JP" sz="2000" b="1" dirty="0">
                <a:latin typeface="+mn-ea"/>
                <a:ea typeface="+mn-ea"/>
              </a:rPr>
              <a:t>	</a:t>
            </a:r>
          </a:p>
        </p:txBody>
      </p:sp>
      <p:sp>
        <p:nvSpPr>
          <p:cNvPr id="7" name="Text Box 3"/>
          <p:cNvSpPr txBox="1">
            <a:spLocks noChangeArrowheads="1"/>
          </p:cNvSpPr>
          <p:nvPr/>
        </p:nvSpPr>
        <p:spPr bwMode="auto">
          <a:xfrm>
            <a:off x="515938" y="1668703"/>
            <a:ext cx="8128000" cy="40011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b="1" dirty="0">
                <a:latin typeface="+mn-ea"/>
                <a:ea typeface="+mn-ea"/>
              </a:rPr>
              <a:t>※</a:t>
            </a:r>
            <a:r>
              <a:rPr lang="ja-JP" altLang="en-US" sz="2000" b="1" dirty="0">
                <a:solidFill>
                  <a:srgbClr val="00B050"/>
                </a:solidFill>
                <a:latin typeface="+mn-ea"/>
                <a:ea typeface="+mn-ea"/>
              </a:rPr>
              <a:t>緑色</a:t>
            </a:r>
            <a:r>
              <a:rPr lang="ja-JP" altLang="en-US" sz="2000" b="1" dirty="0">
                <a:latin typeface="+mn-ea"/>
                <a:ea typeface="+mn-ea"/>
              </a:rPr>
              <a:t>の部分は利用者が入力した文字列を表しています。</a:t>
            </a:r>
          </a:p>
        </p:txBody>
      </p:sp>
      <p:sp>
        <p:nvSpPr>
          <p:cNvPr id="2" name="テキスト ボックス 1"/>
          <p:cNvSpPr txBox="1"/>
          <p:nvPr/>
        </p:nvSpPr>
        <p:spPr>
          <a:xfrm>
            <a:off x="3887088" y="4574008"/>
            <a:ext cx="5093061" cy="1754326"/>
          </a:xfrm>
          <a:prstGeom prst="rect">
            <a:avLst/>
          </a:prstGeom>
          <a:solidFill>
            <a:schemeClr val="bg1"/>
          </a:solidFill>
          <a:ln>
            <a:solidFill>
              <a:srgbClr val="0000FF"/>
            </a:solidFill>
          </a:ln>
        </p:spPr>
        <p:txBody>
          <a:bodyPr wrap="none" rtlCol="0">
            <a:spAutoFit/>
          </a:bodyPr>
          <a:lstStyle/>
          <a:p>
            <a:r>
              <a:rPr lang="en-US" altLang="ja-JP" dirty="0" smtClean="0">
                <a:latin typeface="+mj-ea"/>
                <a:ea typeface="+mj-ea"/>
              </a:rPr>
              <a:t>String name=“</a:t>
            </a:r>
            <a:r>
              <a:rPr lang="ja-JP" altLang="en-US" dirty="0" smtClean="0">
                <a:latin typeface="+mj-ea"/>
                <a:ea typeface="+mj-ea"/>
              </a:rPr>
              <a:t>キタジマ</a:t>
            </a:r>
            <a:r>
              <a:rPr lang="en-US" altLang="ja-JP" dirty="0" smtClean="0">
                <a:latin typeface="+mj-ea"/>
                <a:ea typeface="+mj-ea"/>
              </a:rPr>
              <a:t>”;</a:t>
            </a:r>
          </a:p>
          <a:p>
            <a:r>
              <a:rPr lang="en-US" altLang="ja-JP" dirty="0" smtClean="0">
                <a:latin typeface="+mj-ea"/>
                <a:ea typeface="+mj-ea"/>
              </a:rPr>
              <a:t>if</a:t>
            </a:r>
            <a:r>
              <a:rPr lang="en-US" altLang="ja-JP" dirty="0">
                <a:latin typeface="+mj-ea"/>
                <a:ea typeface="+mj-ea"/>
              </a:rPr>
              <a:t>( </a:t>
            </a:r>
            <a:r>
              <a:rPr lang="en-US" altLang="ja-JP" dirty="0" err="1" smtClean="0">
                <a:latin typeface="+mj-ea"/>
                <a:ea typeface="+mj-ea"/>
              </a:rPr>
              <a:t>name.startsWith</a:t>
            </a:r>
            <a:r>
              <a:rPr lang="en-US" altLang="ja-JP" dirty="0" smtClean="0">
                <a:latin typeface="+mj-ea"/>
                <a:ea typeface="+mj-ea"/>
              </a:rPr>
              <a:t>(“</a:t>
            </a:r>
            <a:r>
              <a:rPr lang="ja-JP" altLang="en-US" dirty="0" smtClean="0">
                <a:latin typeface="+mj-ea"/>
                <a:ea typeface="+mj-ea"/>
              </a:rPr>
              <a:t>キ</a:t>
            </a:r>
            <a:r>
              <a:rPr lang="en-US" altLang="ja-JP" dirty="0" smtClean="0">
                <a:latin typeface="+mj-ea"/>
                <a:ea typeface="+mj-ea"/>
              </a:rPr>
              <a:t>”) == true ){</a:t>
            </a:r>
            <a:endParaRPr lang="en-US" altLang="ja-JP" dirty="0">
              <a:latin typeface="+mj-ea"/>
              <a:ea typeface="+mj-ea"/>
            </a:endParaRPr>
          </a:p>
          <a:p>
            <a:r>
              <a:rPr lang="en-US" altLang="ja-JP" dirty="0" smtClean="0">
                <a:latin typeface="+mj-ea"/>
                <a:ea typeface="+mj-ea"/>
              </a:rPr>
              <a:t>    </a:t>
            </a:r>
            <a:r>
              <a:rPr lang="en-US" altLang="ja-JP" dirty="0" err="1" smtClean="0">
                <a:latin typeface="+mj-ea"/>
                <a:ea typeface="+mj-ea"/>
              </a:rPr>
              <a:t>System.out.println</a:t>
            </a:r>
            <a:r>
              <a:rPr lang="en-US" altLang="ja-JP" dirty="0" smtClean="0">
                <a:latin typeface="+mj-ea"/>
                <a:ea typeface="+mj-ea"/>
              </a:rPr>
              <a:t>(“</a:t>
            </a:r>
            <a:r>
              <a:rPr lang="ja-JP" altLang="en-US" dirty="0" smtClean="0">
                <a:latin typeface="+mj-ea"/>
                <a:ea typeface="+mj-ea"/>
              </a:rPr>
              <a:t>１００ｍを１分で泳げた！</a:t>
            </a:r>
            <a:r>
              <a:rPr lang="en-US" altLang="ja-JP" dirty="0" smtClean="0">
                <a:latin typeface="+mj-ea"/>
                <a:ea typeface="+mj-ea"/>
              </a:rPr>
              <a:t>”);</a:t>
            </a:r>
          </a:p>
          <a:p>
            <a:r>
              <a:rPr lang="en-US" altLang="ja-JP" dirty="0" smtClean="0">
                <a:latin typeface="+mj-ea"/>
                <a:ea typeface="+mj-ea"/>
              </a:rPr>
              <a:t>}else{</a:t>
            </a:r>
          </a:p>
          <a:p>
            <a:r>
              <a:rPr lang="en-US" altLang="ja-JP" dirty="0" smtClean="0">
                <a:latin typeface="+mj-ea"/>
              </a:rPr>
              <a:t>    </a:t>
            </a:r>
            <a:r>
              <a:rPr lang="en-US" altLang="ja-JP" dirty="0" err="1">
                <a:latin typeface="+mj-ea"/>
              </a:rPr>
              <a:t>System.out.println</a:t>
            </a:r>
            <a:r>
              <a:rPr lang="en-US" altLang="ja-JP" dirty="0">
                <a:latin typeface="+mj-ea"/>
              </a:rPr>
              <a:t>(“</a:t>
            </a:r>
            <a:r>
              <a:rPr lang="ja-JP" altLang="en-US" dirty="0" smtClean="0">
                <a:latin typeface="+mj-ea"/>
              </a:rPr>
              <a:t>１００ｍ泳ぐのは大変だ！</a:t>
            </a:r>
            <a:r>
              <a:rPr lang="en-US" altLang="ja-JP" dirty="0">
                <a:latin typeface="+mj-ea"/>
              </a:rPr>
              <a:t>”);</a:t>
            </a:r>
            <a:r>
              <a:rPr lang="en-US" altLang="ja-JP" dirty="0" smtClean="0">
                <a:latin typeface="+mj-ea"/>
                <a:ea typeface="+mj-ea"/>
              </a:rPr>
              <a:t/>
            </a:r>
            <a:br>
              <a:rPr lang="en-US" altLang="ja-JP" dirty="0" smtClean="0">
                <a:latin typeface="+mj-ea"/>
                <a:ea typeface="+mj-ea"/>
              </a:rPr>
            </a:br>
            <a:r>
              <a:rPr lang="en-US" altLang="ja-JP" dirty="0" smtClean="0">
                <a:latin typeface="+mj-ea"/>
                <a:ea typeface="+mj-ea"/>
              </a:rPr>
              <a:t>}</a:t>
            </a:r>
            <a:endParaRPr lang="en-US" altLang="ja-JP" dirty="0">
              <a:latin typeface="+mj-ea"/>
              <a:ea typeface="+mj-ea"/>
            </a:endParaRPr>
          </a:p>
        </p:txBody>
      </p:sp>
      <p:sp>
        <p:nvSpPr>
          <p:cNvPr id="4" name="テキスト ボックス 3"/>
          <p:cNvSpPr txBox="1"/>
          <p:nvPr/>
        </p:nvSpPr>
        <p:spPr>
          <a:xfrm>
            <a:off x="5080267" y="3645024"/>
            <a:ext cx="3809056" cy="923330"/>
          </a:xfrm>
          <a:prstGeom prst="rect">
            <a:avLst/>
          </a:prstGeom>
          <a:solidFill>
            <a:srgbClr val="FFFF00"/>
          </a:solidFill>
          <a:ln>
            <a:solidFill>
              <a:srgbClr val="0000FF"/>
            </a:solidFill>
          </a:ln>
        </p:spPr>
        <p:txBody>
          <a:bodyPr wrap="none" rtlCol="0">
            <a:spAutoFit/>
          </a:bodyPr>
          <a:lstStyle/>
          <a:p>
            <a:r>
              <a:rPr lang="ja-JP" altLang="en-US" dirty="0" smtClean="0"/>
              <a:t>参考：</a:t>
            </a:r>
            <a:endParaRPr lang="en-US" altLang="ja-JP" dirty="0" smtClean="0"/>
          </a:p>
          <a:p>
            <a:r>
              <a:rPr lang="ja-JP" altLang="en-US" dirty="0" smtClean="0"/>
              <a:t>もし俺の名前が「キ」で始まっていたら</a:t>
            </a:r>
            <a:endParaRPr lang="en-US" altLang="ja-JP" dirty="0" smtClean="0"/>
          </a:p>
          <a:p>
            <a:r>
              <a:rPr lang="ja-JP" altLang="en-US" dirty="0" smtClean="0"/>
              <a:t>１００</a:t>
            </a:r>
            <a:r>
              <a:rPr lang="en-US" altLang="ja-JP" dirty="0" smtClean="0"/>
              <a:t>m</a:t>
            </a:r>
            <a:r>
              <a:rPr lang="ja-JP" altLang="en-US" dirty="0" smtClean="0"/>
              <a:t>を１分で泳げたのに</a:t>
            </a:r>
            <a:r>
              <a:rPr lang="ja-JP" altLang="en-US" dirty="0" err="1" smtClean="0"/>
              <a:t>。。。</a:t>
            </a:r>
            <a:endParaRPr kumimoji="1" lang="ja-JP" altLang="en-US" dirty="0"/>
          </a:p>
        </p:txBody>
      </p:sp>
      <p:sp>
        <p:nvSpPr>
          <p:cNvPr id="8" name="テキスト ボックス 7"/>
          <p:cNvSpPr txBox="1"/>
          <p:nvPr/>
        </p:nvSpPr>
        <p:spPr>
          <a:xfrm>
            <a:off x="508000" y="5293657"/>
            <a:ext cx="2911872"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Ｑ８’．</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10" name="AutoShape 5"/>
          <p:cNvSpPr>
            <a:spLocks noChangeArrowheads="1"/>
          </p:cNvSpPr>
          <p:nvPr/>
        </p:nvSpPr>
        <p:spPr bwMode="auto">
          <a:xfrm rot="20731783">
            <a:off x="7929709" y="333375"/>
            <a:ext cx="914400" cy="503238"/>
          </a:xfrm>
          <a:prstGeom prst="roundRect">
            <a:avLst>
              <a:gd name="adj" fmla="val 16667"/>
            </a:avLst>
          </a:prstGeom>
          <a:solidFill>
            <a:srgbClr val="FF99FF"/>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1"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Point.3</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1728558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51356"/>
            <a:ext cx="8135938" cy="400110"/>
          </a:xfrm>
          <a:prstGeom prst="rect">
            <a:avLst/>
          </a:prstGeom>
          <a:solidFill>
            <a:srgbClr val="CCFFCC"/>
          </a:solidFill>
          <a:ln>
            <a:solidFill>
              <a:srgbClr val="00B050"/>
            </a:solidFill>
          </a:ln>
        </p:spPr>
        <p:txBody>
          <a:bodyPr>
            <a:spAutoFit/>
          </a:bodyPr>
          <a:lstStyle/>
          <a:p>
            <a:pPr>
              <a:defRPr/>
            </a:pPr>
            <a:r>
              <a:rPr lang="ja-JP" altLang="en-US" sz="2000" dirty="0" smtClean="0">
                <a:latin typeface="+mj-ea"/>
                <a:ea typeface="+mj-ea"/>
              </a:rPr>
              <a:t>Ｑ８．ヒント</a:t>
            </a:r>
            <a:endParaRPr lang="en-US" altLang="ja-JP" sz="2000" dirty="0" smtClean="0">
              <a:latin typeface="+mj-ea"/>
              <a:ea typeface="+mj-ea"/>
            </a:endParaRPr>
          </a:p>
        </p:txBody>
      </p:sp>
      <p:sp>
        <p:nvSpPr>
          <p:cNvPr id="7" name="Text Box 3"/>
          <p:cNvSpPr txBox="1">
            <a:spLocks noChangeArrowheads="1"/>
          </p:cNvSpPr>
          <p:nvPr/>
        </p:nvSpPr>
        <p:spPr bwMode="auto">
          <a:xfrm>
            <a:off x="515938" y="949510"/>
            <a:ext cx="8128000" cy="193899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(1) </a:t>
            </a:r>
            <a:r>
              <a:rPr lang="ja-JP" altLang="en-US" sz="2000" dirty="0" smtClean="0">
                <a:latin typeface="+mj-ea"/>
                <a:ea typeface="+mj-ea"/>
              </a:rPr>
              <a:t>検索する文字列 </a:t>
            </a:r>
            <a:r>
              <a:rPr lang="en-US" altLang="ja-JP" sz="2000" smtClean="0">
                <a:latin typeface="+mj-ea"/>
                <a:ea typeface="+mj-ea"/>
              </a:rPr>
              <a:t>initial </a:t>
            </a:r>
            <a:r>
              <a:rPr lang="ja-JP" altLang="en-US" sz="2000" dirty="0" smtClean="0">
                <a:latin typeface="+mj-ea"/>
                <a:ea typeface="+mj-ea"/>
              </a:rPr>
              <a:t>を入力する。</a:t>
            </a:r>
            <a:endParaRPr lang="en-US" altLang="ja-JP" sz="2000" dirty="0" smtClean="0">
              <a:latin typeface="+mj-ea"/>
              <a:ea typeface="+mj-ea"/>
            </a:endParaRPr>
          </a:p>
          <a:p>
            <a:pPr eaLnBrk="1" hangingPunct="1"/>
            <a:r>
              <a:rPr lang="en-US" altLang="ja-JP" sz="2000" dirty="0" smtClean="0">
                <a:latin typeface="+mj-ea"/>
                <a:ea typeface="+mj-ea"/>
              </a:rPr>
              <a:t>(2) for</a:t>
            </a:r>
            <a:r>
              <a:rPr lang="ja-JP" altLang="en-US" sz="2000" dirty="0" smtClean="0">
                <a:latin typeface="+mj-ea"/>
                <a:ea typeface="+mj-ea"/>
              </a:rPr>
              <a:t>文を使って、</a:t>
            </a:r>
            <a:endParaRPr lang="en-US" altLang="ja-JP" sz="2000" dirty="0" smtClean="0">
              <a:latin typeface="+mj-ea"/>
              <a:ea typeface="+mj-ea"/>
            </a:endParaRPr>
          </a:p>
          <a:p>
            <a:pPr eaLnBrk="1" hangingPunct="1"/>
            <a:r>
              <a:rPr lang="ja-JP" altLang="en-US" sz="2000" dirty="0">
                <a:latin typeface="+mj-ea"/>
                <a:ea typeface="+mj-ea"/>
              </a:rPr>
              <a:t> </a:t>
            </a:r>
            <a:r>
              <a:rPr lang="ja-JP" altLang="en-US" sz="2000" dirty="0" smtClean="0">
                <a:latin typeface="+mj-ea"/>
                <a:ea typeface="+mj-ea"/>
              </a:rPr>
              <a:t>   名前の配列から、名前の先頭が </a:t>
            </a:r>
            <a:r>
              <a:rPr lang="en-US" altLang="ja-JP" sz="2000" dirty="0" smtClean="0">
                <a:latin typeface="+mj-ea"/>
                <a:ea typeface="+mj-ea"/>
              </a:rPr>
              <a:t>initial </a:t>
            </a:r>
            <a:r>
              <a:rPr lang="ja-JP" altLang="en-US" sz="2000" dirty="0" smtClean="0">
                <a:latin typeface="+mj-ea"/>
                <a:ea typeface="+mj-ea"/>
              </a:rPr>
              <a:t>と一致する人数を数える。</a:t>
            </a:r>
            <a:endParaRPr lang="en-US" altLang="ja-JP" sz="2000" dirty="0" smtClean="0">
              <a:latin typeface="+mj-ea"/>
              <a:ea typeface="+mj-ea"/>
            </a:endParaRPr>
          </a:p>
          <a:p>
            <a:pPr eaLnBrk="1" hangingPunct="1"/>
            <a:r>
              <a:rPr lang="en-US" altLang="ja-JP" sz="2000" dirty="0" smtClean="0">
                <a:latin typeface="+mj-ea"/>
                <a:ea typeface="+mj-ea"/>
              </a:rPr>
              <a:t>(3) </a:t>
            </a:r>
            <a:r>
              <a:rPr lang="ja-JP" altLang="en-US" sz="2000" dirty="0" smtClean="0">
                <a:latin typeface="+mj-ea"/>
                <a:ea typeface="+mj-ea"/>
              </a:rPr>
              <a:t>一致した人数を表示する。</a:t>
            </a:r>
            <a:endParaRPr lang="en-US" altLang="ja-JP" sz="2000" dirty="0" smtClean="0">
              <a:latin typeface="+mj-ea"/>
              <a:ea typeface="+mj-ea"/>
            </a:endParaRPr>
          </a:p>
          <a:p>
            <a:pPr eaLnBrk="1" hangingPunct="1"/>
            <a:r>
              <a:rPr lang="en-US" altLang="ja-JP" sz="2000" dirty="0" smtClean="0">
                <a:latin typeface="+mj-ea"/>
                <a:ea typeface="+mj-ea"/>
              </a:rPr>
              <a:t>(4) for</a:t>
            </a:r>
            <a:r>
              <a:rPr lang="ja-JP" altLang="en-US" sz="2000" dirty="0" smtClean="0">
                <a:latin typeface="+mj-ea"/>
                <a:ea typeface="+mj-ea"/>
              </a:rPr>
              <a:t>文を使って、</a:t>
            </a:r>
            <a:endParaRPr lang="en-US" altLang="ja-JP" sz="2000" dirty="0" smtClean="0">
              <a:latin typeface="+mj-ea"/>
              <a:ea typeface="+mj-ea"/>
            </a:endParaRPr>
          </a:p>
          <a:p>
            <a:pPr eaLnBrk="1" hangingPunct="1"/>
            <a:r>
              <a:rPr lang="ja-JP" altLang="en-US" sz="2000" dirty="0">
                <a:latin typeface="+mj-ea"/>
                <a:ea typeface="+mj-ea"/>
              </a:rPr>
              <a:t> </a:t>
            </a:r>
            <a:r>
              <a:rPr lang="ja-JP" altLang="en-US" sz="2000" dirty="0" smtClean="0">
                <a:latin typeface="+mj-ea"/>
                <a:ea typeface="+mj-ea"/>
              </a:rPr>
              <a:t>   名前の配列</a:t>
            </a:r>
            <a:r>
              <a:rPr lang="ja-JP" altLang="en-US" sz="2000" dirty="0">
                <a:latin typeface="+mj-ea"/>
                <a:ea typeface="+mj-ea"/>
              </a:rPr>
              <a:t>から、名前の先頭</a:t>
            </a:r>
            <a:r>
              <a:rPr lang="ja-JP" altLang="en-US" sz="2000" dirty="0" smtClean="0">
                <a:latin typeface="+mj-ea"/>
                <a:ea typeface="+mj-ea"/>
              </a:rPr>
              <a:t>が </a:t>
            </a:r>
            <a:r>
              <a:rPr lang="en-US" altLang="ja-JP" sz="2000" dirty="0" smtClean="0">
                <a:latin typeface="+mj-ea"/>
                <a:ea typeface="+mj-ea"/>
              </a:rPr>
              <a:t>initial </a:t>
            </a:r>
            <a:r>
              <a:rPr lang="ja-JP" altLang="en-US" sz="2000" dirty="0" smtClean="0">
                <a:latin typeface="+mj-ea"/>
                <a:ea typeface="+mj-ea"/>
              </a:rPr>
              <a:t>と一致する人の名前を表示する。</a:t>
            </a:r>
            <a:endParaRPr lang="ja-JP" altLang="en-US" sz="2000" dirty="0">
              <a:latin typeface="+mj-ea"/>
              <a:ea typeface="+mj-ea"/>
            </a:endParaRPr>
          </a:p>
        </p:txBody>
      </p:sp>
      <p:sp>
        <p:nvSpPr>
          <p:cNvPr id="9" name="テキスト ボックス 8"/>
          <p:cNvSpPr txBox="1"/>
          <p:nvPr/>
        </p:nvSpPr>
        <p:spPr>
          <a:xfrm>
            <a:off x="521968" y="3437792"/>
            <a:ext cx="8135938" cy="400110"/>
          </a:xfrm>
          <a:prstGeom prst="rect">
            <a:avLst/>
          </a:prstGeom>
          <a:solidFill>
            <a:srgbClr val="CCFFCC"/>
          </a:solidFill>
          <a:ln>
            <a:solidFill>
              <a:srgbClr val="00B050"/>
            </a:solidFill>
          </a:ln>
        </p:spPr>
        <p:txBody>
          <a:bodyPr>
            <a:spAutoFit/>
          </a:bodyPr>
          <a:lstStyle/>
          <a:p>
            <a:pPr>
              <a:defRPr/>
            </a:pPr>
            <a:r>
              <a:rPr lang="ja-JP" altLang="en-US" sz="2000" dirty="0" smtClean="0">
                <a:latin typeface="+mj-ea"/>
                <a:ea typeface="+mj-ea"/>
              </a:rPr>
              <a:t>Ｑ８</a:t>
            </a:r>
            <a:r>
              <a:rPr lang="en-US" altLang="ja-JP" sz="2000" dirty="0" smtClean="0">
                <a:latin typeface="+mj-ea"/>
                <a:ea typeface="+mj-ea"/>
              </a:rPr>
              <a:t>’</a:t>
            </a:r>
            <a:r>
              <a:rPr lang="ja-JP" altLang="en-US" sz="2000" dirty="0" err="1" smtClean="0">
                <a:latin typeface="+mj-ea"/>
                <a:ea typeface="+mj-ea"/>
              </a:rPr>
              <a:t>．</a:t>
            </a:r>
            <a:r>
              <a:rPr lang="ja-JP" altLang="en-US" sz="2000" dirty="0" smtClean="0">
                <a:latin typeface="+mj-ea"/>
                <a:ea typeface="+mj-ea"/>
              </a:rPr>
              <a:t>ヒント</a:t>
            </a:r>
            <a:endParaRPr lang="en-US" altLang="ja-JP" sz="2000" dirty="0" smtClean="0">
              <a:latin typeface="+mj-ea"/>
              <a:ea typeface="+mj-ea"/>
            </a:endParaRPr>
          </a:p>
        </p:txBody>
      </p:sp>
      <p:sp>
        <p:nvSpPr>
          <p:cNvPr id="10" name="Text Box 3"/>
          <p:cNvSpPr txBox="1">
            <a:spLocks noChangeArrowheads="1"/>
          </p:cNvSpPr>
          <p:nvPr/>
        </p:nvSpPr>
        <p:spPr bwMode="auto">
          <a:xfrm>
            <a:off x="529906" y="3844738"/>
            <a:ext cx="8128000" cy="2246769"/>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smtClean="0">
                <a:latin typeface="+mj-ea"/>
                <a:ea typeface="+mj-ea"/>
              </a:rPr>
              <a:t>(1) </a:t>
            </a:r>
            <a:r>
              <a:rPr lang="ja-JP" altLang="en-US" sz="2000" smtClean="0">
                <a:latin typeface="+mj-ea"/>
                <a:ea typeface="+mj-ea"/>
              </a:rPr>
              <a:t>検索する文字列を</a:t>
            </a:r>
            <a:r>
              <a:rPr lang="en-US" altLang="ja-JP" sz="2000" smtClean="0">
                <a:latin typeface="+mj-ea"/>
                <a:ea typeface="+mj-ea"/>
              </a:rPr>
              <a:t>initial</a:t>
            </a:r>
            <a:r>
              <a:rPr lang="ja-JP" altLang="en-US" sz="2000" smtClean="0">
                <a:latin typeface="+mj-ea"/>
                <a:ea typeface="+mj-ea"/>
              </a:rPr>
              <a:t>を入力する</a:t>
            </a:r>
            <a:endParaRPr lang="en-US" altLang="ja-JP" sz="2000" smtClean="0">
              <a:latin typeface="+mj-ea"/>
              <a:ea typeface="+mj-ea"/>
            </a:endParaRPr>
          </a:p>
          <a:p>
            <a:pPr eaLnBrk="1" hangingPunct="1"/>
            <a:r>
              <a:rPr lang="en-US" altLang="ja-JP" sz="2000" smtClean="0">
                <a:latin typeface="+mj-ea"/>
                <a:ea typeface="+mj-ea"/>
              </a:rPr>
              <a:t>(2) </a:t>
            </a:r>
            <a:r>
              <a:rPr lang="ja-JP" altLang="en-US" sz="2000">
                <a:latin typeface="+mj-ea"/>
                <a:ea typeface="+mj-ea"/>
              </a:rPr>
              <a:t>次のようなラムダ式をもつ関数型</a:t>
            </a:r>
            <a:r>
              <a:rPr lang="ja-JP" altLang="en-US" sz="2000" smtClean="0">
                <a:latin typeface="+mj-ea"/>
                <a:ea typeface="+mj-ea"/>
              </a:rPr>
              <a:t>変数</a:t>
            </a:r>
            <a:r>
              <a:rPr lang="en-US" altLang="ja-JP" sz="2000" smtClean="0">
                <a:latin typeface="+mj-ea"/>
                <a:ea typeface="+mj-ea"/>
              </a:rPr>
              <a:t>startWithInitial</a:t>
            </a:r>
            <a:r>
              <a:rPr lang="ja-JP" altLang="en-US" sz="2000" smtClean="0">
                <a:latin typeface="+mj-ea"/>
                <a:ea typeface="+mj-ea"/>
              </a:rPr>
              <a:t>を</a:t>
            </a:r>
            <a:r>
              <a:rPr lang="ja-JP" altLang="en-US" sz="2000">
                <a:latin typeface="+mj-ea"/>
                <a:ea typeface="+mj-ea"/>
              </a:rPr>
              <a:t>宣言する。</a:t>
            </a:r>
          </a:p>
          <a:p>
            <a:pPr eaLnBrk="1" hangingPunct="1"/>
            <a:r>
              <a:rPr lang="ja-JP" altLang="en-US" sz="2000">
                <a:latin typeface="+mj-ea"/>
                <a:ea typeface="+mj-ea"/>
              </a:rPr>
              <a:t>　　・</a:t>
            </a:r>
            <a:r>
              <a:rPr lang="en-US" altLang="ja-JP" sz="2000">
                <a:latin typeface="+mj-ea"/>
                <a:ea typeface="+mj-ea"/>
              </a:rPr>
              <a:t>1</a:t>
            </a:r>
            <a:r>
              <a:rPr lang="ja-JP" altLang="en-US" sz="2000" smtClean="0">
                <a:latin typeface="+mj-ea"/>
                <a:ea typeface="+mj-ea"/>
              </a:rPr>
              <a:t>つの文字列を</a:t>
            </a:r>
            <a:r>
              <a:rPr lang="ja-JP" altLang="en-US" sz="2000">
                <a:latin typeface="+mj-ea"/>
                <a:ea typeface="+mj-ea"/>
              </a:rPr>
              <a:t>受け取り</a:t>
            </a:r>
            <a:r>
              <a:rPr lang="ja-JP" altLang="en-US" sz="2000" smtClean="0">
                <a:latin typeface="+mj-ea"/>
                <a:ea typeface="+mj-ea"/>
              </a:rPr>
              <a:t>、その文字列が</a:t>
            </a:r>
            <a:endParaRPr lang="en-US" altLang="ja-JP" sz="2000" smtClean="0">
              <a:latin typeface="+mj-ea"/>
              <a:ea typeface="+mj-ea"/>
            </a:endParaRPr>
          </a:p>
          <a:p>
            <a:pPr eaLnBrk="1" hangingPunct="1"/>
            <a:r>
              <a:rPr lang="ja-JP" altLang="en-US" sz="2000">
                <a:latin typeface="+mj-ea"/>
                <a:ea typeface="+mj-ea"/>
              </a:rPr>
              <a:t>　</a:t>
            </a:r>
            <a:r>
              <a:rPr lang="ja-JP" altLang="en-US" sz="2000" smtClean="0">
                <a:latin typeface="+mj-ea"/>
                <a:ea typeface="+mj-ea"/>
              </a:rPr>
              <a:t>　　上記</a:t>
            </a:r>
            <a:r>
              <a:rPr lang="en-US" altLang="ja-JP" sz="2000" smtClean="0">
                <a:latin typeface="+mj-ea"/>
                <a:ea typeface="+mj-ea"/>
              </a:rPr>
              <a:t>(1)</a:t>
            </a:r>
            <a:r>
              <a:rPr lang="ja-JP" altLang="en-US" sz="2000" smtClean="0">
                <a:latin typeface="+mj-ea"/>
                <a:ea typeface="+mj-ea"/>
              </a:rPr>
              <a:t>で入力した</a:t>
            </a:r>
            <a:r>
              <a:rPr lang="en-US" altLang="ja-JP" sz="2000" smtClean="0">
                <a:latin typeface="+mj-ea"/>
                <a:ea typeface="+mj-ea"/>
              </a:rPr>
              <a:t>initial</a:t>
            </a:r>
            <a:r>
              <a:rPr lang="ja-JP" altLang="en-US" sz="2000" smtClean="0">
                <a:latin typeface="+mj-ea"/>
                <a:ea typeface="+mj-ea"/>
              </a:rPr>
              <a:t>で始まっていれば</a:t>
            </a:r>
            <a:r>
              <a:rPr lang="en-US" altLang="ja-JP" sz="2000" smtClean="0">
                <a:latin typeface="+mj-ea"/>
                <a:ea typeface="+mj-ea"/>
              </a:rPr>
              <a:t>true</a:t>
            </a:r>
            <a:r>
              <a:rPr lang="ja-JP" altLang="en-US" sz="2000" smtClean="0">
                <a:latin typeface="+mj-ea"/>
                <a:ea typeface="+mj-ea"/>
              </a:rPr>
              <a:t>を返す。</a:t>
            </a:r>
            <a:endParaRPr lang="ja-JP" altLang="en-US" sz="2000">
              <a:latin typeface="+mj-ea"/>
              <a:ea typeface="+mj-ea"/>
            </a:endParaRPr>
          </a:p>
          <a:p>
            <a:pPr eaLnBrk="1" hangingPunct="1"/>
            <a:r>
              <a:rPr lang="en-US" altLang="ja-JP" sz="2000" smtClean="0">
                <a:latin typeface="+mj-ea"/>
                <a:ea typeface="+mj-ea"/>
              </a:rPr>
              <a:t>(3) </a:t>
            </a:r>
            <a:r>
              <a:rPr lang="ja-JP" altLang="en-US" sz="2000" dirty="0" smtClean="0">
                <a:latin typeface="+mj-ea"/>
                <a:ea typeface="+mj-ea"/>
              </a:rPr>
              <a:t>配列を</a:t>
            </a:r>
            <a:r>
              <a:rPr lang="en-US" altLang="ja-JP" sz="2000" dirty="0" smtClean="0">
                <a:latin typeface="+mj-ea"/>
                <a:ea typeface="+mj-ea"/>
              </a:rPr>
              <a:t>stream</a:t>
            </a:r>
            <a:r>
              <a:rPr lang="ja-JP" altLang="en-US" sz="2000" dirty="0" smtClean="0">
                <a:latin typeface="+mj-ea"/>
                <a:ea typeface="+mj-ea"/>
              </a:rPr>
              <a:t>に変換し、頭文字が一致する人を抽出して、数を数える。</a:t>
            </a:r>
            <a:endParaRPr lang="en-US" altLang="ja-JP" sz="2000" dirty="0" smtClean="0">
              <a:latin typeface="+mj-ea"/>
              <a:ea typeface="+mj-ea"/>
            </a:endParaRPr>
          </a:p>
          <a:p>
            <a:pPr eaLnBrk="1" hangingPunct="1"/>
            <a:r>
              <a:rPr lang="en-US" altLang="ja-JP" sz="2000" dirty="0" smtClean="0">
                <a:latin typeface="+mj-ea"/>
                <a:ea typeface="+mj-ea"/>
              </a:rPr>
              <a:t>(2)</a:t>
            </a:r>
            <a:r>
              <a:rPr lang="ja-JP" altLang="en-US" sz="2000" dirty="0" smtClean="0">
                <a:latin typeface="+mj-ea"/>
                <a:ea typeface="+mj-ea"/>
              </a:rPr>
              <a:t> 配列</a:t>
            </a:r>
            <a:r>
              <a:rPr lang="ja-JP" altLang="en-US" sz="2000" dirty="0">
                <a:latin typeface="+mj-ea"/>
                <a:ea typeface="+mj-ea"/>
              </a:rPr>
              <a:t>を</a:t>
            </a:r>
            <a:r>
              <a:rPr lang="en-US" altLang="ja-JP" sz="2000" dirty="0">
                <a:latin typeface="+mj-ea"/>
                <a:ea typeface="+mj-ea"/>
              </a:rPr>
              <a:t>stream</a:t>
            </a:r>
            <a:r>
              <a:rPr lang="ja-JP" altLang="en-US" sz="2000" dirty="0">
                <a:latin typeface="+mj-ea"/>
                <a:ea typeface="+mj-ea"/>
              </a:rPr>
              <a:t>に変換し、頭文字が一致する</a:t>
            </a:r>
            <a:r>
              <a:rPr lang="ja-JP" altLang="en-US" sz="2000" dirty="0" smtClean="0">
                <a:latin typeface="+mj-ea"/>
                <a:ea typeface="+mj-ea"/>
              </a:rPr>
              <a:t>人を抽出して、</a:t>
            </a:r>
            <a:endParaRPr lang="en-US" altLang="ja-JP" sz="2000" dirty="0" smtClean="0">
              <a:latin typeface="+mj-ea"/>
              <a:ea typeface="+mj-ea"/>
            </a:endParaRPr>
          </a:p>
          <a:p>
            <a:pPr eaLnBrk="1" hangingPunct="1"/>
            <a:r>
              <a:rPr lang="ja-JP" altLang="en-US" sz="2000" dirty="0">
                <a:latin typeface="+mj-ea"/>
                <a:ea typeface="+mj-ea"/>
              </a:rPr>
              <a:t>　</a:t>
            </a:r>
            <a:r>
              <a:rPr lang="ja-JP" altLang="en-US" sz="2000" dirty="0" smtClean="0">
                <a:latin typeface="+mj-ea"/>
                <a:ea typeface="+mj-ea"/>
              </a:rPr>
              <a:t>　</a:t>
            </a:r>
            <a:r>
              <a:rPr lang="en-US" altLang="ja-JP" sz="2000" dirty="0" err="1" smtClean="0">
                <a:latin typeface="+mj-ea"/>
                <a:ea typeface="+mj-ea"/>
              </a:rPr>
              <a:t>forEach</a:t>
            </a:r>
            <a:r>
              <a:rPr lang="ja-JP" altLang="en-US" sz="2000" dirty="0" smtClean="0">
                <a:latin typeface="+mj-ea"/>
                <a:ea typeface="+mj-ea"/>
              </a:rPr>
              <a:t>で名前を表示する。</a:t>
            </a:r>
            <a:endParaRPr lang="en-US" altLang="ja-JP" sz="2000" dirty="0" smtClean="0">
              <a:latin typeface="+mj-ea"/>
              <a:ea typeface="+mj-ea"/>
            </a:endParaRPr>
          </a:p>
        </p:txBody>
      </p:sp>
    </p:spTree>
    <p:extLst>
      <p:ext uri="{BB962C8B-B14F-4D97-AF65-F5344CB8AC3E}">
        <p14:creationId xmlns:p14="http://schemas.microsoft.com/office/powerpoint/2010/main" val="2652891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323439"/>
          </a:xfrm>
          <a:prstGeom prst="rect">
            <a:avLst/>
          </a:prstGeom>
          <a:solidFill>
            <a:schemeClr val="accent1">
              <a:lumMod val="40000"/>
              <a:lumOff val="60000"/>
            </a:schemeClr>
          </a:solidFill>
        </p:spPr>
        <p:txBody>
          <a:bodyPr>
            <a:spAutoFit/>
          </a:bodyPr>
          <a:lstStyle/>
          <a:p>
            <a:pPr>
              <a:defRPr/>
            </a:pPr>
            <a:r>
              <a:rPr lang="en-US" altLang="ja-JP" sz="2000" b="1" dirty="0" smtClean="0">
                <a:latin typeface="+mn-ea"/>
                <a:ea typeface="+mn-ea"/>
              </a:rPr>
              <a:t>Q</a:t>
            </a:r>
            <a:r>
              <a:rPr lang="ja-JP" altLang="en-US" sz="2000" b="1" dirty="0" smtClean="0">
                <a:latin typeface="+mn-ea"/>
                <a:ea typeface="+mn-ea"/>
              </a:rPr>
              <a:t>９．シーザー暗号</a:t>
            </a:r>
            <a:endParaRPr lang="en-US" altLang="ja-JP" sz="2000" b="1" dirty="0" smtClean="0">
              <a:latin typeface="+mn-ea"/>
              <a:ea typeface="+mn-ea"/>
            </a:endParaRPr>
          </a:p>
          <a:p>
            <a:pPr>
              <a:defRPr/>
            </a:pPr>
            <a:r>
              <a:rPr lang="ja-JP" altLang="en-US" sz="2000" b="1" dirty="0" smtClean="0">
                <a:latin typeface="+mn-ea"/>
                <a:ea typeface="+mn-ea"/>
              </a:rPr>
              <a:t>文字列の各文字の文字コードに３を足すとシーザー暗号化されると</a:t>
            </a:r>
            <a:endParaRPr lang="en-US" altLang="ja-JP" sz="2000" b="1" dirty="0" smtClean="0">
              <a:latin typeface="+mn-ea"/>
              <a:ea typeface="+mn-ea"/>
            </a:endParaRPr>
          </a:p>
          <a:p>
            <a:pPr>
              <a:defRPr/>
            </a:pPr>
            <a:r>
              <a:rPr lang="ja-JP" altLang="en-US" sz="2000" b="1" dirty="0" smtClean="0">
                <a:latin typeface="+mn-ea"/>
                <a:ea typeface="+mn-ea"/>
              </a:rPr>
              <a:t>する。</a:t>
            </a:r>
            <a:endParaRPr lang="en-US" altLang="ja-JP" sz="2000" b="1" dirty="0" smtClean="0">
              <a:latin typeface="+mn-ea"/>
              <a:ea typeface="+mn-ea"/>
            </a:endParaRPr>
          </a:p>
          <a:p>
            <a:pPr>
              <a:defRPr/>
            </a:pPr>
            <a:r>
              <a:rPr lang="ja-JP" altLang="en-US" sz="2000" b="1" smtClean="0">
                <a:latin typeface="+mn-ea"/>
                <a:ea typeface="+mn-ea"/>
              </a:rPr>
              <a:t>文章を入力して、シーザー暗号で、暗号化するプログラム</a:t>
            </a:r>
            <a:r>
              <a:rPr lang="ja-JP" altLang="en-US" sz="2000" b="1" dirty="0" smtClean="0">
                <a:latin typeface="+mn-ea"/>
                <a:ea typeface="+mn-ea"/>
              </a:rPr>
              <a:t>を作成せよ。</a:t>
            </a:r>
            <a:endParaRPr lang="en-US" altLang="ja-JP" sz="2000" b="1" dirty="0" smtClean="0">
              <a:latin typeface="+mn-ea"/>
              <a:ea typeface="+mn-ea"/>
            </a:endParaRPr>
          </a:p>
        </p:txBody>
      </p:sp>
      <p:sp>
        <p:nvSpPr>
          <p:cNvPr id="6" name="Text Box 2"/>
          <p:cNvSpPr txBox="1">
            <a:spLocks noChangeArrowheads="1"/>
          </p:cNvSpPr>
          <p:nvPr/>
        </p:nvSpPr>
        <p:spPr bwMode="auto">
          <a:xfrm>
            <a:off x="490538" y="2085816"/>
            <a:ext cx="8497888" cy="1631216"/>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r>
              <a:rPr lang="ja-JP" altLang="en-US" sz="2000" b="1" smtClean="0">
                <a:latin typeface="+mn-ea"/>
                <a:ea typeface="+mn-ea"/>
              </a:rPr>
              <a:t>暗号化したい</a:t>
            </a:r>
            <a:r>
              <a:rPr lang="ja-JP" altLang="en-US" sz="2000" b="1" dirty="0">
                <a:latin typeface="+mn-ea"/>
                <a:ea typeface="+mn-ea"/>
              </a:rPr>
              <a:t>文章を入力してください。</a:t>
            </a:r>
          </a:p>
          <a:p>
            <a:r>
              <a:rPr lang="en-US" altLang="ja-JP" sz="2000" b="1" smtClean="0">
                <a:solidFill>
                  <a:schemeClr val="accent4"/>
                </a:solidFill>
                <a:latin typeface="+mn-ea"/>
                <a:ea typeface="+mn-ea"/>
              </a:rPr>
              <a:t>HelloWorld</a:t>
            </a:r>
            <a:endParaRPr lang="en-US" altLang="ja-JP" sz="2000" b="1" dirty="0">
              <a:solidFill>
                <a:schemeClr val="accent4"/>
              </a:solidFill>
              <a:latin typeface="+mn-ea"/>
              <a:ea typeface="+mn-ea"/>
            </a:endParaRPr>
          </a:p>
          <a:p>
            <a:r>
              <a:rPr lang="ja-JP" altLang="en-US" sz="2000" b="1" dirty="0">
                <a:latin typeface="+mn-ea"/>
                <a:ea typeface="+mn-ea"/>
              </a:rPr>
              <a:t>元の文章は以下の通りです。</a:t>
            </a:r>
          </a:p>
          <a:p>
            <a:r>
              <a:rPr lang="en-US" altLang="ja-JP" sz="2000" b="1" smtClean="0">
                <a:latin typeface="+mn-ea"/>
                <a:ea typeface="+mn-ea"/>
              </a:rPr>
              <a:t>KhoorZruog</a:t>
            </a:r>
            <a:endParaRPr lang="en-US" altLang="ja-JP" sz="2000" b="1" dirty="0">
              <a:latin typeface="+mn-ea"/>
              <a:ea typeface="+mn-ea"/>
            </a:endParaRPr>
          </a:p>
        </p:txBody>
      </p:sp>
      <p:sp>
        <p:nvSpPr>
          <p:cNvPr id="5" name="テキスト ボックス 4"/>
          <p:cNvSpPr txBox="1"/>
          <p:nvPr/>
        </p:nvSpPr>
        <p:spPr>
          <a:xfrm>
            <a:off x="251520"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Ｑ９’．</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7" name="Text Box 3"/>
          <p:cNvSpPr txBox="1">
            <a:spLocks noChangeArrowheads="1"/>
          </p:cNvSpPr>
          <p:nvPr/>
        </p:nvSpPr>
        <p:spPr bwMode="auto">
          <a:xfrm>
            <a:off x="515938" y="1648544"/>
            <a:ext cx="8128000" cy="40011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b="1">
                <a:latin typeface="+mn-ea"/>
                <a:ea typeface="+mn-ea"/>
              </a:rPr>
              <a:t>※</a:t>
            </a:r>
            <a:r>
              <a:rPr lang="ja-JP" altLang="en-US" sz="2000" b="1">
                <a:solidFill>
                  <a:srgbClr val="00B050"/>
                </a:solidFill>
                <a:latin typeface="+mn-ea"/>
                <a:ea typeface="+mn-ea"/>
              </a:rPr>
              <a:t>緑色</a:t>
            </a:r>
            <a:r>
              <a:rPr lang="ja-JP" altLang="en-US" sz="2000" b="1">
                <a:latin typeface="+mn-ea"/>
                <a:ea typeface="+mn-ea"/>
              </a:rPr>
              <a:t>の部分は利用者が入力した文字列を表しています。</a:t>
            </a:r>
          </a:p>
        </p:txBody>
      </p:sp>
      <p:sp>
        <p:nvSpPr>
          <p:cNvPr id="8" name="テキスト ボックス 7"/>
          <p:cNvSpPr txBox="1"/>
          <p:nvPr/>
        </p:nvSpPr>
        <p:spPr>
          <a:xfrm>
            <a:off x="6182181" y="3054278"/>
            <a:ext cx="2709396" cy="1077218"/>
          </a:xfrm>
          <a:prstGeom prst="rect">
            <a:avLst/>
          </a:prstGeom>
          <a:solidFill>
            <a:srgbClr val="CCFFCC"/>
          </a:solidFill>
          <a:ln>
            <a:solidFill>
              <a:srgbClr val="0000FF"/>
            </a:solidFill>
          </a:ln>
        </p:spPr>
        <p:txBody>
          <a:bodyPr wrap="none" rtlCol="0">
            <a:spAutoFit/>
          </a:bodyPr>
          <a:lstStyle/>
          <a:p>
            <a:r>
              <a:rPr lang="ja-JP" altLang="en-US" sz="1600" dirty="0" smtClean="0">
                <a:latin typeface="+mj-ea"/>
                <a:ea typeface="+mj-ea"/>
              </a:rPr>
              <a:t>参考：</a:t>
            </a:r>
            <a:r>
              <a:rPr lang="ja-JP" altLang="en-US" sz="1600" dirty="0" smtClean="0">
                <a:solidFill>
                  <a:srgbClr val="0000FF"/>
                </a:solidFill>
                <a:latin typeface="+mj-ea"/>
                <a:ea typeface="+mj-ea"/>
              </a:rPr>
              <a:t>文字から整数への変換</a:t>
            </a:r>
            <a:endParaRPr lang="en-US" altLang="ja-JP" sz="1600" dirty="0" smtClean="0">
              <a:solidFill>
                <a:srgbClr val="0000FF"/>
              </a:solidFill>
              <a:latin typeface="+mj-ea"/>
              <a:ea typeface="+mj-ea"/>
            </a:endParaRPr>
          </a:p>
          <a:p>
            <a:r>
              <a:rPr lang="ja-JP" altLang="en-US" sz="1600" dirty="0" smtClean="0">
                <a:latin typeface="+mj-ea"/>
                <a:ea typeface="+mj-ea"/>
              </a:rPr>
              <a:t>文字列</a:t>
            </a:r>
            <a:r>
              <a:rPr lang="en-US" altLang="ja-JP" sz="1600" dirty="0" err="1" smtClean="0">
                <a:latin typeface="+mj-ea"/>
                <a:ea typeface="+mj-ea"/>
              </a:rPr>
              <a:t>str</a:t>
            </a:r>
            <a:r>
              <a:rPr lang="ja-JP" altLang="en-US" sz="1600" dirty="0" smtClean="0">
                <a:latin typeface="+mj-ea"/>
                <a:ea typeface="+mj-ea"/>
              </a:rPr>
              <a:t>の</a:t>
            </a:r>
            <a:r>
              <a:rPr lang="en-US" altLang="ja-JP" sz="1600" dirty="0" err="1" smtClean="0">
                <a:latin typeface="+mj-ea"/>
                <a:ea typeface="+mj-ea"/>
              </a:rPr>
              <a:t>i</a:t>
            </a:r>
            <a:r>
              <a:rPr lang="ja-JP" altLang="en-US" sz="1600" dirty="0" smtClean="0">
                <a:latin typeface="+mj-ea"/>
                <a:ea typeface="+mj-ea"/>
              </a:rPr>
              <a:t>番目の文字を、</a:t>
            </a:r>
            <a:endParaRPr lang="en-US" altLang="ja-JP" sz="1600" dirty="0" smtClean="0">
              <a:latin typeface="+mj-ea"/>
              <a:ea typeface="+mj-ea"/>
            </a:endParaRPr>
          </a:p>
          <a:p>
            <a:r>
              <a:rPr lang="en-US" altLang="ja-JP" sz="1600" dirty="0" err="1" smtClean="0">
                <a:latin typeface="+mj-ea"/>
                <a:ea typeface="+mj-ea"/>
              </a:rPr>
              <a:t>int</a:t>
            </a:r>
            <a:r>
              <a:rPr lang="en-US" altLang="ja-JP" sz="1600" dirty="0" smtClean="0">
                <a:latin typeface="+mj-ea"/>
                <a:ea typeface="+mj-ea"/>
              </a:rPr>
              <a:t> </a:t>
            </a:r>
            <a:r>
              <a:rPr lang="en-US" altLang="ja-JP" sz="1600" dirty="0" err="1" smtClean="0">
                <a:latin typeface="+mj-ea"/>
                <a:ea typeface="+mj-ea"/>
              </a:rPr>
              <a:t>num</a:t>
            </a:r>
            <a:r>
              <a:rPr lang="en-US" altLang="ja-JP" sz="1600" dirty="0" smtClean="0">
                <a:latin typeface="+mj-ea"/>
                <a:ea typeface="+mj-ea"/>
              </a:rPr>
              <a:t>=</a:t>
            </a:r>
            <a:r>
              <a:rPr lang="en-US" altLang="ja-JP" sz="1600" dirty="0" err="1" smtClean="0">
                <a:latin typeface="+mj-ea"/>
                <a:ea typeface="+mj-ea"/>
              </a:rPr>
              <a:t>str.charAt</a:t>
            </a:r>
            <a:r>
              <a:rPr lang="en-US" altLang="ja-JP" sz="1600" dirty="0" smtClean="0">
                <a:latin typeface="+mj-ea"/>
                <a:ea typeface="+mj-ea"/>
              </a:rPr>
              <a:t>( </a:t>
            </a:r>
            <a:r>
              <a:rPr lang="en-US" altLang="ja-JP" sz="1600" dirty="0" err="1" smtClean="0">
                <a:latin typeface="+mj-ea"/>
                <a:ea typeface="+mj-ea"/>
              </a:rPr>
              <a:t>i</a:t>
            </a:r>
            <a:r>
              <a:rPr lang="en-US" altLang="ja-JP" sz="1600" dirty="0" smtClean="0">
                <a:latin typeface="+mj-ea"/>
                <a:ea typeface="+mj-ea"/>
              </a:rPr>
              <a:t> );</a:t>
            </a:r>
          </a:p>
          <a:p>
            <a:r>
              <a:rPr lang="ja-JP" altLang="en-US" sz="1600" dirty="0" smtClean="0">
                <a:latin typeface="+mj-ea"/>
                <a:ea typeface="+mj-ea"/>
              </a:rPr>
              <a:t>で整数に変換できます。</a:t>
            </a:r>
            <a:endParaRPr lang="en-US" altLang="ja-JP" sz="1600" dirty="0" smtClean="0">
              <a:latin typeface="+mj-ea"/>
              <a:ea typeface="+mj-ea"/>
            </a:endParaRPr>
          </a:p>
        </p:txBody>
      </p:sp>
      <p:sp>
        <p:nvSpPr>
          <p:cNvPr id="9" name="テキスト ボックス 8"/>
          <p:cNvSpPr txBox="1"/>
          <p:nvPr/>
        </p:nvSpPr>
        <p:spPr>
          <a:xfrm>
            <a:off x="6182181" y="4187150"/>
            <a:ext cx="2709396" cy="1077218"/>
          </a:xfrm>
          <a:prstGeom prst="rect">
            <a:avLst/>
          </a:prstGeom>
          <a:solidFill>
            <a:srgbClr val="CCFFCC"/>
          </a:solidFill>
          <a:ln>
            <a:solidFill>
              <a:srgbClr val="0000FF"/>
            </a:solidFill>
          </a:ln>
        </p:spPr>
        <p:txBody>
          <a:bodyPr wrap="none" rtlCol="0">
            <a:spAutoFit/>
          </a:bodyPr>
          <a:lstStyle/>
          <a:p>
            <a:r>
              <a:rPr lang="ja-JP" altLang="en-US" sz="1600" dirty="0" smtClean="0">
                <a:latin typeface="+mj-ea"/>
                <a:ea typeface="+mj-ea"/>
              </a:rPr>
              <a:t>参考：</a:t>
            </a:r>
            <a:r>
              <a:rPr lang="ja-JP" altLang="en-US" sz="1600" dirty="0" smtClean="0">
                <a:solidFill>
                  <a:srgbClr val="0000FF"/>
                </a:solidFill>
                <a:latin typeface="+mj-ea"/>
                <a:ea typeface="+mj-ea"/>
              </a:rPr>
              <a:t>整数から文字への変換</a:t>
            </a:r>
            <a:endParaRPr lang="en-US" altLang="ja-JP" sz="1600" dirty="0" smtClean="0">
              <a:solidFill>
                <a:srgbClr val="0000FF"/>
              </a:solidFill>
              <a:latin typeface="+mj-ea"/>
              <a:ea typeface="+mj-ea"/>
            </a:endParaRPr>
          </a:p>
          <a:p>
            <a:r>
              <a:rPr lang="ja-JP" altLang="en-US" sz="1600" dirty="0" smtClean="0">
                <a:latin typeface="+mj-ea"/>
                <a:ea typeface="+mj-ea"/>
              </a:rPr>
              <a:t>整数</a:t>
            </a:r>
            <a:r>
              <a:rPr lang="en-US" altLang="ja-JP" sz="1600" dirty="0" err="1" smtClean="0">
                <a:latin typeface="+mj-ea"/>
                <a:ea typeface="+mj-ea"/>
              </a:rPr>
              <a:t>num</a:t>
            </a:r>
            <a:r>
              <a:rPr lang="ja-JP" altLang="en-US" sz="1600" dirty="0" smtClean="0">
                <a:latin typeface="+mj-ea"/>
                <a:ea typeface="+mj-ea"/>
              </a:rPr>
              <a:t>を、</a:t>
            </a:r>
            <a:endParaRPr lang="en-US" altLang="ja-JP" sz="1600" dirty="0" smtClean="0">
              <a:latin typeface="+mj-ea"/>
              <a:ea typeface="+mj-ea"/>
            </a:endParaRPr>
          </a:p>
          <a:p>
            <a:r>
              <a:rPr lang="en-US" altLang="ja-JP" sz="1600" dirty="0" err="1" smtClean="0">
                <a:latin typeface="+mj-ea"/>
                <a:ea typeface="+mj-ea"/>
              </a:rPr>
              <a:t>String.valueOf</a:t>
            </a:r>
            <a:r>
              <a:rPr lang="en-US" altLang="ja-JP" sz="1600" dirty="0">
                <a:latin typeface="+mj-ea"/>
                <a:ea typeface="+mj-ea"/>
              </a:rPr>
              <a:t>((</a:t>
            </a:r>
            <a:r>
              <a:rPr lang="en-US" altLang="ja-JP" sz="1600" dirty="0" smtClean="0">
                <a:latin typeface="+mj-ea"/>
                <a:ea typeface="+mj-ea"/>
              </a:rPr>
              <a:t>char)</a:t>
            </a:r>
            <a:r>
              <a:rPr lang="en-US" altLang="ja-JP" sz="1600" dirty="0" err="1" smtClean="0">
                <a:latin typeface="+mj-ea"/>
                <a:ea typeface="+mj-ea"/>
              </a:rPr>
              <a:t>num</a:t>
            </a:r>
            <a:r>
              <a:rPr lang="en-US" altLang="ja-JP" sz="1600" dirty="0" smtClean="0">
                <a:latin typeface="+mj-ea"/>
                <a:ea typeface="+mj-ea"/>
              </a:rPr>
              <a:t> )</a:t>
            </a:r>
          </a:p>
          <a:p>
            <a:r>
              <a:rPr lang="ja-JP" altLang="en-US" sz="1600" dirty="0" smtClean="0">
                <a:latin typeface="+mj-ea"/>
                <a:ea typeface="+mj-ea"/>
              </a:rPr>
              <a:t>で文字に変換できます。</a:t>
            </a:r>
            <a:endParaRPr lang="en-US" altLang="ja-JP" sz="1600" dirty="0" smtClean="0">
              <a:latin typeface="+mj-ea"/>
              <a:ea typeface="+mj-ea"/>
            </a:endParaRPr>
          </a:p>
        </p:txBody>
      </p:sp>
      <p:sp>
        <p:nvSpPr>
          <p:cNvPr id="10" name="テキスト ボックス 9"/>
          <p:cNvSpPr txBox="1"/>
          <p:nvPr/>
        </p:nvSpPr>
        <p:spPr>
          <a:xfrm>
            <a:off x="5974694" y="5328337"/>
            <a:ext cx="2917786" cy="1323439"/>
          </a:xfrm>
          <a:prstGeom prst="rect">
            <a:avLst/>
          </a:prstGeom>
          <a:solidFill>
            <a:srgbClr val="CCFFCC"/>
          </a:solidFill>
          <a:ln>
            <a:solidFill>
              <a:srgbClr val="0000FF"/>
            </a:solidFill>
          </a:ln>
        </p:spPr>
        <p:txBody>
          <a:bodyPr wrap="none" rtlCol="0">
            <a:spAutoFit/>
          </a:bodyPr>
          <a:lstStyle/>
          <a:p>
            <a:r>
              <a:rPr lang="ja-JP" altLang="en-US" sz="1600" dirty="0" smtClean="0">
                <a:latin typeface="+mj-ea"/>
                <a:ea typeface="+mj-ea"/>
              </a:rPr>
              <a:t>参考：</a:t>
            </a:r>
            <a:r>
              <a:rPr lang="ja-JP" altLang="en-US" sz="1600" dirty="0">
                <a:solidFill>
                  <a:srgbClr val="0000FF"/>
                </a:solidFill>
                <a:latin typeface="+mj-ea"/>
              </a:rPr>
              <a:t>文字</a:t>
            </a:r>
            <a:r>
              <a:rPr lang="ja-JP" altLang="en-US" sz="1600" dirty="0" smtClean="0">
                <a:solidFill>
                  <a:srgbClr val="0000FF"/>
                </a:solidFill>
                <a:latin typeface="+mj-ea"/>
              </a:rPr>
              <a:t>から</a:t>
            </a:r>
            <a:r>
              <a:rPr lang="en-US" altLang="ja-JP" sz="1600" dirty="0" smtClean="0">
                <a:solidFill>
                  <a:srgbClr val="0000FF"/>
                </a:solidFill>
                <a:latin typeface="+mj-ea"/>
              </a:rPr>
              <a:t>Stream</a:t>
            </a:r>
            <a:r>
              <a:rPr lang="ja-JP" altLang="en-US" sz="1600" dirty="0" err="1" smtClean="0">
                <a:solidFill>
                  <a:srgbClr val="0000FF"/>
                </a:solidFill>
                <a:latin typeface="+mj-ea"/>
              </a:rPr>
              <a:t>へ</a:t>
            </a:r>
            <a:r>
              <a:rPr lang="ja-JP" altLang="en-US" sz="1600" dirty="0" err="1">
                <a:solidFill>
                  <a:srgbClr val="0000FF"/>
                </a:solidFill>
                <a:latin typeface="+mj-ea"/>
              </a:rPr>
              <a:t>の</a:t>
            </a:r>
            <a:r>
              <a:rPr lang="ja-JP" altLang="en-US" sz="1600" dirty="0">
                <a:solidFill>
                  <a:srgbClr val="0000FF"/>
                </a:solidFill>
                <a:latin typeface="+mj-ea"/>
              </a:rPr>
              <a:t>変換</a:t>
            </a:r>
            <a:endParaRPr lang="en-US" altLang="ja-JP" sz="1600" dirty="0" smtClean="0">
              <a:solidFill>
                <a:srgbClr val="0000FF"/>
              </a:solidFill>
              <a:latin typeface="+mj-ea"/>
              <a:ea typeface="+mj-ea"/>
            </a:endParaRPr>
          </a:p>
          <a:p>
            <a:r>
              <a:rPr lang="ja-JP" altLang="en-US" sz="1600" dirty="0" smtClean="0">
                <a:latin typeface="+mj-ea"/>
                <a:ea typeface="+mj-ea"/>
              </a:rPr>
              <a:t>文字列</a:t>
            </a:r>
            <a:r>
              <a:rPr lang="en-US" altLang="ja-JP" sz="1600" dirty="0" err="1" smtClean="0">
                <a:latin typeface="+mj-ea"/>
                <a:ea typeface="+mj-ea"/>
              </a:rPr>
              <a:t>str</a:t>
            </a:r>
            <a:r>
              <a:rPr lang="ja-JP" altLang="en-US" sz="1600" dirty="0" smtClean="0">
                <a:latin typeface="+mj-ea"/>
                <a:ea typeface="+mj-ea"/>
              </a:rPr>
              <a:t>から、</a:t>
            </a:r>
            <a:endParaRPr lang="en-US" altLang="ja-JP" sz="1600" dirty="0" smtClean="0">
              <a:latin typeface="+mj-ea"/>
              <a:ea typeface="+mj-ea"/>
            </a:endParaRPr>
          </a:p>
          <a:p>
            <a:r>
              <a:rPr lang="en-US" altLang="ja-JP" sz="1600" dirty="0" err="1" smtClean="0">
                <a:latin typeface="+mj-ea"/>
                <a:ea typeface="+mj-ea"/>
              </a:rPr>
              <a:t>str.chars</a:t>
            </a:r>
            <a:r>
              <a:rPr lang="en-US" altLang="ja-JP" sz="1600" dirty="0" smtClean="0">
                <a:latin typeface="+mj-ea"/>
                <a:ea typeface="+mj-ea"/>
              </a:rPr>
              <a:t>()</a:t>
            </a:r>
          </a:p>
          <a:p>
            <a:r>
              <a:rPr lang="ja-JP" altLang="en-US" sz="1600" dirty="0" smtClean="0">
                <a:latin typeface="+mj-ea"/>
                <a:ea typeface="+mj-ea"/>
              </a:rPr>
              <a:t>で</a:t>
            </a:r>
            <a:endParaRPr lang="en-US" altLang="ja-JP" sz="1600" dirty="0">
              <a:latin typeface="+mj-ea"/>
              <a:ea typeface="+mj-ea"/>
            </a:endParaRPr>
          </a:p>
          <a:p>
            <a:r>
              <a:rPr lang="en-US" altLang="ja-JP" sz="1600" dirty="0" err="1" smtClean="0">
                <a:latin typeface="+mj-ea"/>
                <a:ea typeface="+mj-ea"/>
              </a:rPr>
              <a:t>int</a:t>
            </a:r>
            <a:r>
              <a:rPr lang="ja-JP" altLang="en-US" sz="1600" dirty="0" smtClean="0">
                <a:latin typeface="+mj-ea"/>
                <a:ea typeface="+mj-ea"/>
              </a:rPr>
              <a:t>型の</a:t>
            </a:r>
            <a:r>
              <a:rPr lang="en-US" altLang="ja-JP" sz="1600" dirty="0" smtClean="0">
                <a:latin typeface="+mj-ea"/>
                <a:ea typeface="+mj-ea"/>
              </a:rPr>
              <a:t>Stream</a:t>
            </a:r>
            <a:r>
              <a:rPr lang="ja-JP" altLang="en-US" sz="1600" dirty="0" smtClean="0">
                <a:latin typeface="+mj-ea"/>
                <a:ea typeface="+mj-ea"/>
              </a:rPr>
              <a:t>を生成できます。</a:t>
            </a:r>
            <a:endParaRPr lang="en-US" altLang="ja-JP" sz="1600" dirty="0" smtClean="0">
              <a:latin typeface="+mj-ea"/>
              <a:ea typeface="+mj-ea"/>
            </a:endParaRPr>
          </a:p>
        </p:txBody>
      </p:sp>
      <p:sp>
        <p:nvSpPr>
          <p:cNvPr id="11" name="テキスト ボックス 10"/>
          <p:cNvSpPr txBox="1"/>
          <p:nvPr/>
        </p:nvSpPr>
        <p:spPr>
          <a:xfrm>
            <a:off x="6686608" y="1988840"/>
            <a:ext cx="2201244" cy="1077218"/>
          </a:xfrm>
          <a:prstGeom prst="rect">
            <a:avLst/>
          </a:prstGeom>
          <a:solidFill>
            <a:srgbClr val="CCFFCC"/>
          </a:solidFill>
          <a:ln>
            <a:solidFill>
              <a:srgbClr val="0000FF"/>
            </a:solidFill>
          </a:ln>
        </p:spPr>
        <p:txBody>
          <a:bodyPr wrap="none" rtlCol="0">
            <a:spAutoFit/>
          </a:bodyPr>
          <a:lstStyle/>
          <a:p>
            <a:r>
              <a:rPr lang="ja-JP" altLang="en-US" sz="1600" dirty="0" smtClean="0">
                <a:latin typeface="+mj-ea"/>
                <a:ea typeface="+mj-ea"/>
              </a:rPr>
              <a:t>参考：</a:t>
            </a:r>
            <a:r>
              <a:rPr lang="ja-JP" altLang="en-US" sz="1600" dirty="0" smtClean="0">
                <a:solidFill>
                  <a:srgbClr val="0000FF"/>
                </a:solidFill>
                <a:latin typeface="+mj-ea"/>
                <a:ea typeface="+mj-ea"/>
              </a:rPr>
              <a:t>文字の長さ</a:t>
            </a:r>
            <a:endParaRPr lang="en-US" altLang="ja-JP" sz="1600" dirty="0" smtClean="0">
              <a:solidFill>
                <a:srgbClr val="0000FF"/>
              </a:solidFill>
              <a:latin typeface="+mj-ea"/>
              <a:ea typeface="+mj-ea"/>
            </a:endParaRPr>
          </a:p>
          <a:p>
            <a:r>
              <a:rPr lang="ja-JP" altLang="en-US" sz="1600" dirty="0" smtClean="0">
                <a:latin typeface="+mj-ea"/>
                <a:ea typeface="+mj-ea"/>
              </a:rPr>
              <a:t>文字列</a:t>
            </a:r>
            <a:r>
              <a:rPr lang="en-US" altLang="ja-JP" sz="1600" dirty="0" err="1" smtClean="0">
                <a:latin typeface="+mj-ea"/>
                <a:ea typeface="+mj-ea"/>
              </a:rPr>
              <a:t>str</a:t>
            </a:r>
            <a:r>
              <a:rPr lang="ja-JP" altLang="en-US" sz="1600" dirty="0" smtClean="0">
                <a:latin typeface="+mj-ea"/>
                <a:ea typeface="+mj-ea"/>
              </a:rPr>
              <a:t>の文字数は、</a:t>
            </a:r>
            <a:endParaRPr lang="en-US" altLang="ja-JP" sz="1600" dirty="0" smtClean="0">
              <a:latin typeface="+mj-ea"/>
              <a:ea typeface="+mj-ea"/>
            </a:endParaRPr>
          </a:p>
          <a:p>
            <a:r>
              <a:rPr lang="en-US" altLang="ja-JP" sz="1600" dirty="0" err="1" smtClean="0">
                <a:latin typeface="+mj-ea"/>
                <a:ea typeface="+mj-ea"/>
              </a:rPr>
              <a:t>str.length</a:t>
            </a:r>
            <a:r>
              <a:rPr lang="en-US" altLang="ja-JP" sz="1600" dirty="0" smtClean="0">
                <a:latin typeface="+mj-ea"/>
                <a:ea typeface="+mj-ea"/>
              </a:rPr>
              <a:t>()</a:t>
            </a:r>
          </a:p>
          <a:p>
            <a:r>
              <a:rPr lang="ja-JP" altLang="en-US" sz="1600" dirty="0" smtClean="0">
                <a:latin typeface="+mj-ea"/>
                <a:ea typeface="+mj-ea"/>
              </a:rPr>
              <a:t>で</a:t>
            </a:r>
            <a:r>
              <a:rPr lang="ja-JP" altLang="en-US" sz="1600" dirty="0">
                <a:latin typeface="+mj-ea"/>
                <a:ea typeface="+mj-ea"/>
              </a:rPr>
              <a:t>取得</a:t>
            </a:r>
            <a:r>
              <a:rPr lang="ja-JP" altLang="en-US" sz="1600" dirty="0" smtClean="0">
                <a:latin typeface="+mj-ea"/>
                <a:ea typeface="+mj-ea"/>
              </a:rPr>
              <a:t>できます。</a:t>
            </a:r>
            <a:endParaRPr lang="en-US" altLang="ja-JP" sz="1600" dirty="0" smtClean="0">
              <a:latin typeface="+mj-ea"/>
              <a:ea typeface="+mj-ea"/>
            </a:endParaRPr>
          </a:p>
        </p:txBody>
      </p:sp>
      <p:sp>
        <p:nvSpPr>
          <p:cNvPr id="14" name="AutoShape 5"/>
          <p:cNvSpPr>
            <a:spLocks noChangeArrowheads="1"/>
          </p:cNvSpPr>
          <p:nvPr/>
        </p:nvSpPr>
        <p:spPr bwMode="auto">
          <a:xfrm rot="20731783">
            <a:off x="7993027" y="298980"/>
            <a:ext cx="914400" cy="503238"/>
          </a:xfrm>
          <a:prstGeom prst="roundRect">
            <a:avLst>
              <a:gd name="adj" fmla="val 16667"/>
            </a:avLst>
          </a:prstGeom>
          <a:solidFill>
            <a:srgbClr val="FFFFFF"/>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5"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Point.4</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3285139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77935" y="188640"/>
            <a:ext cx="7393632" cy="1384995"/>
          </a:xfrm>
          <a:prstGeom prst="rect">
            <a:avLst/>
          </a:prstGeom>
          <a:solidFill>
            <a:srgbClr val="66FFFF"/>
          </a:solidFill>
          <a:ln w="9525">
            <a:solidFill>
              <a:srgbClr val="0000FF"/>
            </a:solidFill>
            <a:miter lim="800000"/>
            <a:headEnd/>
            <a:tailEnd/>
          </a:ln>
        </p:spPr>
        <p:txBody>
          <a:bodyPr wrap="square">
            <a:spAutoFit/>
          </a:bodyPr>
          <a:lstStyle/>
          <a:p>
            <a:pPr>
              <a:defRPr/>
            </a:pPr>
            <a:r>
              <a:rPr lang="ja-JP" altLang="en-US" sz="2800" b="1" dirty="0" smtClean="0">
                <a:latin typeface="+mn-ea"/>
                <a:ea typeface="+mn-ea"/>
              </a:rPr>
              <a:t>合計が、１０</a:t>
            </a:r>
            <a:r>
              <a:rPr lang="en-US" altLang="ja-JP" sz="2800" b="1" dirty="0" smtClean="0">
                <a:latin typeface="+mn-ea"/>
                <a:ea typeface="+mn-ea"/>
              </a:rPr>
              <a:t>Point</a:t>
            </a:r>
            <a:r>
              <a:rPr lang="ja-JP" altLang="en-US" sz="2800" b="1" dirty="0" smtClean="0">
                <a:latin typeface="+mn-ea"/>
                <a:ea typeface="+mn-ea"/>
              </a:rPr>
              <a:t>以上になるように解答すること配列のプログラムに自信のある人は、</a:t>
            </a:r>
            <a:r>
              <a:rPr lang="en-US" altLang="ja-JP" sz="2800" b="1" dirty="0" smtClean="0">
                <a:latin typeface="+mn-ea"/>
                <a:ea typeface="+mn-ea"/>
              </a:rPr>
              <a:t>Stream</a:t>
            </a:r>
            <a:r>
              <a:rPr lang="ja-JP" altLang="en-US" sz="2800" b="1" dirty="0" err="1" smtClean="0">
                <a:latin typeface="+mn-ea"/>
                <a:ea typeface="+mn-ea"/>
              </a:rPr>
              <a:t>での</a:t>
            </a:r>
            <a:r>
              <a:rPr lang="ja-JP" altLang="en-US" sz="2800" b="1" dirty="0" smtClean="0">
                <a:latin typeface="+mn-ea"/>
                <a:ea typeface="+mn-ea"/>
              </a:rPr>
              <a:t>解答に挑戦してみてください。</a:t>
            </a:r>
            <a:endParaRPr lang="ja-JP" altLang="en-US" sz="2800" b="1" dirty="0">
              <a:latin typeface="+mn-ea"/>
              <a:ea typeface="+mn-ea"/>
            </a:endParaRPr>
          </a:p>
        </p:txBody>
      </p:sp>
      <p:graphicFrame>
        <p:nvGraphicFramePr>
          <p:cNvPr id="2" name="表 1"/>
          <p:cNvGraphicFramePr>
            <a:graphicFrameLocks noGrp="1"/>
          </p:cNvGraphicFramePr>
          <p:nvPr>
            <p:extLst>
              <p:ext uri="{D42A27DB-BD31-4B8C-83A1-F6EECF244321}">
                <p14:modId xmlns:p14="http://schemas.microsoft.com/office/powerpoint/2010/main" val="2887290114"/>
              </p:ext>
            </p:extLst>
          </p:nvPr>
        </p:nvGraphicFramePr>
        <p:xfrm>
          <a:off x="323528" y="1772816"/>
          <a:ext cx="8568953" cy="4358640"/>
        </p:xfrm>
        <a:graphic>
          <a:graphicData uri="http://schemas.openxmlformats.org/drawingml/2006/table">
            <a:tbl>
              <a:tblPr firstRow="1" bandRow="1">
                <a:tableStyleId>{5940675A-B579-460E-94D1-54222C63F5DA}</a:tableStyleId>
              </a:tblPr>
              <a:tblGrid>
                <a:gridCol w="1312253">
                  <a:extLst>
                    <a:ext uri="{9D8B030D-6E8A-4147-A177-3AD203B41FA5}">
                      <a16:colId xmlns:a16="http://schemas.microsoft.com/office/drawing/2014/main" val="20000"/>
                    </a:ext>
                  </a:extLst>
                </a:gridCol>
                <a:gridCol w="3080235">
                  <a:extLst>
                    <a:ext uri="{9D8B030D-6E8A-4147-A177-3AD203B41FA5}">
                      <a16:colId xmlns:a16="http://schemas.microsoft.com/office/drawing/2014/main" val="20001"/>
                    </a:ext>
                  </a:extLst>
                </a:gridCol>
                <a:gridCol w="775186">
                  <a:extLst>
                    <a:ext uri="{9D8B030D-6E8A-4147-A177-3AD203B41FA5}">
                      <a16:colId xmlns:a16="http://schemas.microsoft.com/office/drawing/2014/main" val="20002"/>
                    </a:ext>
                  </a:extLst>
                </a:gridCol>
                <a:gridCol w="3401279">
                  <a:extLst>
                    <a:ext uri="{9D8B030D-6E8A-4147-A177-3AD203B41FA5}">
                      <a16:colId xmlns:a16="http://schemas.microsoft.com/office/drawing/2014/main" val="20003"/>
                    </a:ext>
                  </a:extLst>
                </a:gridCol>
              </a:tblGrid>
              <a:tr h="370840">
                <a:tc>
                  <a:txBody>
                    <a:bodyPr/>
                    <a:lstStyle/>
                    <a:p>
                      <a:r>
                        <a:rPr kumimoji="1" lang="ja-JP" altLang="en-US" sz="2000" smtClean="0">
                          <a:latin typeface="+mn-ea"/>
                          <a:ea typeface="+mn-ea"/>
                        </a:rPr>
                        <a:t>問題番号</a:t>
                      </a:r>
                      <a:endParaRPr kumimoji="1" lang="ja-JP" altLang="en-US" sz="2000">
                        <a:latin typeface="+mn-ea"/>
                        <a:ea typeface="+mn-ea"/>
                      </a:endParaRPr>
                    </a:p>
                  </a:txBody>
                  <a:tcPr>
                    <a:solidFill>
                      <a:srgbClr val="CCFFFF"/>
                    </a:solidFill>
                  </a:tcPr>
                </a:tc>
                <a:tc>
                  <a:txBody>
                    <a:bodyPr/>
                    <a:lstStyle/>
                    <a:p>
                      <a:r>
                        <a:rPr kumimoji="1" lang="ja-JP" altLang="en-US" sz="2000" smtClean="0">
                          <a:latin typeface="+mn-ea"/>
                          <a:ea typeface="+mn-ea"/>
                        </a:rPr>
                        <a:t>問題内容</a:t>
                      </a:r>
                      <a:endParaRPr kumimoji="1" lang="ja-JP" altLang="en-US" sz="2000">
                        <a:latin typeface="+mn-ea"/>
                        <a:ea typeface="+mn-ea"/>
                      </a:endParaRPr>
                    </a:p>
                  </a:txBody>
                  <a:tcPr>
                    <a:solidFill>
                      <a:srgbClr val="CCFFFF"/>
                    </a:solidFill>
                  </a:tcPr>
                </a:tc>
                <a:tc>
                  <a:txBody>
                    <a:bodyPr/>
                    <a:lstStyle/>
                    <a:p>
                      <a:r>
                        <a:rPr kumimoji="1" lang="en-US" altLang="ja-JP" sz="2000" smtClean="0">
                          <a:latin typeface="+mn-ea"/>
                          <a:ea typeface="+mn-ea"/>
                        </a:rPr>
                        <a:t>Point</a:t>
                      </a:r>
                      <a:endParaRPr kumimoji="1" lang="ja-JP" altLang="en-US" sz="2000">
                        <a:latin typeface="+mn-ea"/>
                        <a:ea typeface="+mn-ea"/>
                      </a:endParaRPr>
                    </a:p>
                  </a:txBody>
                  <a:tcPr>
                    <a:solidFill>
                      <a:srgbClr val="CCFFFF"/>
                    </a:solidFill>
                  </a:tcPr>
                </a:tc>
                <a:tc>
                  <a:txBody>
                    <a:bodyPr/>
                    <a:lstStyle/>
                    <a:p>
                      <a:r>
                        <a:rPr kumimoji="1" lang="ja-JP" altLang="en-US" sz="2000" dirty="0" smtClean="0">
                          <a:latin typeface="+mn-ea"/>
                          <a:ea typeface="+mn-ea"/>
                        </a:rPr>
                        <a:t>備考</a:t>
                      </a:r>
                      <a:endParaRPr kumimoji="1" lang="ja-JP" altLang="en-US" sz="2000" dirty="0">
                        <a:latin typeface="+mn-ea"/>
                        <a:ea typeface="+mn-ea"/>
                      </a:endParaRPr>
                    </a:p>
                  </a:txBody>
                  <a:tcPr>
                    <a:solidFill>
                      <a:srgbClr val="CCFFFF"/>
                    </a:solidFill>
                  </a:tcPr>
                </a:tc>
                <a:extLst>
                  <a:ext uri="{0D108BD9-81ED-4DB2-BD59-A6C34878D82A}">
                    <a16:rowId xmlns:a16="http://schemas.microsoft.com/office/drawing/2014/main" val="10000"/>
                  </a:ext>
                </a:extLst>
              </a:tr>
              <a:tr h="370840">
                <a:tc>
                  <a:txBody>
                    <a:bodyPr/>
                    <a:lstStyle/>
                    <a:p>
                      <a:pPr algn="ctr"/>
                      <a:r>
                        <a:rPr kumimoji="1" lang="en-US" altLang="ja-JP" sz="2000" smtClean="0">
                          <a:latin typeface="+mn-ea"/>
                          <a:ea typeface="+mn-ea"/>
                        </a:rPr>
                        <a:t>Q1</a:t>
                      </a:r>
                      <a:endParaRPr kumimoji="1" lang="ja-JP" altLang="en-US" sz="2000">
                        <a:latin typeface="+mn-ea"/>
                        <a:ea typeface="+mn-ea"/>
                      </a:endParaRPr>
                    </a:p>
                  </a:txBody>
                  <a:tcPr/>
                </a:tc>
                <a:tc>
                  <a:txBody>
                    <a:bodyPr/>
                    <a:lstStyle/>
                    <a:p>
                      <a:r>
                        <a:rPr kumimoji="1" lang="ja-JP" altLang="en-US" sz="2000" smtClean="0">
                          <a:latin typeface="+mn-ea"/>
                          <a:ea typeface="+mn-ea"/>
                        </a:rPr>
                        <a:t>最小値</a:t>
                      </a:r>
                      <a:endParaRPr kumimoji="1" lang="ja-JP" altLang="en-US" sz="2000">
                        <a:latin typeface="+mn-ea"/>
                        <a:ea typeface="+mn-ea"/>
                      </a:endParaRPr>
                    </a:p>
                  </a:txBody>
                  <a:tcPr/>
                </a:tc>
                <a:tc>
                  <a:txBody>
                    <a:bodyPr/>
                    <a:lstStyle/>
                    <a:p>
                      <a:pPr algn="ctr"/>
                      <a:r>
                        <a:rPr kumimoji="1" lang="ja-JP" altLang="en-US" sz="2000" smtClean="0">
                          <a:latin typeface="+mn-ea"/>
                          <a:ea typeface="+mn-ea"/>
                        </a:rPr>
                        <a:t>１</a:t>
                      </a:r>
                      <a:endParaRPr kumimoji="1" lang="ja-JP" altLang="en-US" sz="2000">
                        <a:latin typeface="+mn-ea"/>
                        <a:ea typeface="+mn-ea"/>
                      </a:endParaRPr>
                    </a:p>
                  </a:txBody>
                  <a:tcPr/>
                </a:tc>
                <a:tc rowSpan="6">
                  <a:txBody>
                    <a:bodyPr/>
                    <a:lstStyle/>
                    <a:p>
                      <a:r>
                        <a:rPr kumimoji="1" lang="en-US" altLang="ja-JP" sz="2000" dirty="0" smtClean="0">
                          <a:latin typeface="+mn-ea"/>
                          <a:ea typeface="+mn-ea"/>
                        </a:rPr>
                        <a:t>scores.txt</a:t>
                      </a:r>
                      <a:r>
                        <a:rPr kumimoji="1" lang="ja-JP" altLang="en-US" sz="2000" dirty="0" smtClean="0">
                          <a:latin typeface="+mn-ea"/>
                          <a:ea typeface="+mn-ea"/>
                        </a:rPr>
                        <a:t>に書かれている</a:t>
                      </a:r>
                      <a:endParaRPr kumimoji="1" lang="en-US" altLang="ja-JP" sz="2000" dirty="0" smtClean="0">
                        <a:latin typeface="+mn-ea"/>
                        <a:ea typeface="+mn-ea"/>
                      </a:endParaRPr>
                    </a:p>
                    <a:p>
                      <a:r>
                        <a:rPr kumimoji="1" lang="ja-JP" altLang="en-US" sz="2000" dirty="0" smtClean="0">
                          <a:latin typeface="+mn-ea"/>
                          <a:ea typeface="+mn-ea"/>
                        </a:rPr>
                        <a:t>整数型配列</a:t>
                      </a:r>
                      <a:r>
                        <a:rPr kumimoji="1" lang="en-US" altLang="ja-JP" sz="2000" dirty="0" smtClean="0">
                          <a:latin typeface="+mn-ea"/>
                          <a:ea typeface="+mn-ea"/>
                        </a:rPr>
                        <a:t>scores</a:t>
                      </a:r>
                      <a:r>
                        <a:rPr kumimoji="1" lang="ja-JP" altLang="en-US" sz="2000" dirty="0" smtClean="0">
                          <a:latin typeface="+mn-ea"/>
                          <a:ea typeface="+mn-ea"/>
                        </a:rPr>
                        <a:t>を使用すること。</a:t>
                      </a:r>
                      <a:endParaRPr kumimoji="1" lang="ja-JP" altLang="en-US" sz="2000" dirty="0">
                        <a:latin typeface="+mn-ea"/>
                        <a:ea typeface="+mn-ea"/>
                      </a:endParaRPr>
                    </a:p>
                  </a:txBody>
                  <a:tcPr anchor="ctr"/>
                </a:tc>
                <a:extLst>
                  <a:ext uri="{0D108BD9-81ED-4DB2-BD59-A6C34878D82A}">
                    <a16:rowId xmlns:a16="http://schemas.microsoft.com/office/drawing/2014/main" val="10001"/>
                  </a:ext>
                </a:extLst>
              </a:tr>
              <a:tr h="370840">
                <a:tc>
                  <a:txBody>
                    <a:bodyPr/>
                    <a:lstStyle/>
                    <a:p>
                      <a:pPr algn="ctr"/>
                      <a:r>
                        <a:rPr kumimoji="1" lang="en-US" altLang="ja-JP" sz="2000" smtClean="0">
                          <a:latin typeface="+mn-ea"/>
                          <a:ea typeface="+mn-ea"/>
                        </a:rPr>
                        <a:t>Q2</a:t>
                      </a:r>
                      <a:endParaRPr kumimoji="1" lang="ja-JP" altLang="en-US" sz="2000">
                        <a:latin typeface="+mn-ea"/>
                        <a:ea typeface="+mn-ea"/>
                      </a:endParaRPr>
                    </a:p>
                  </a:txBody>
                  <a:tcPr/>
                </a:tc>
                <a:tc>
                  <a:txBody>
                    <a:bodyPr/>
                    <a:lstStyle/>
                    <a:p>
                      <a:r>
                        <a:rPr kumimoji="1" lang="ja-JP" altLang="en-US" sz="2000" smtClean="0">
                          <a:latin typeface="+mn-ea"/>
                          <a:ea typeface="+mn-ea"/>
                        </a:rPr>
                        <a:t>点数による検索</a:t>
                      </a:r>
                      <a:endParaRPr kumimoji="1" lang="ja-JP" altLang="en-US" sz="2000">
                        <a:latin typeface="+mn-ea"/>
                        <a:ea typeface="+mn-ea"/>
                      </a:endParaRPr>
                    </a:p>
                  </a:txBody>
                  <a:tcPr/>
                </a:tc>
                <a:tc>
                  <a:txBody>
                    <a:bodyPr/>
                    <a:lstStyle/>
                    <a:p>
                      <a:pPr algn="ctr"/>
                      <a:r>
                        <a:rPr kumimoji="1" lang="ja-JP" altLang="en-US" sz="2000" smtClean="0">
                          <a:latin typeface="+mn-ea"/>
                          <a:ea typeface="+mn-ea"/>
                        </a:rPr>
                        <a:t>１</a:t>
                      </a:r>
                      <a:endParaRPr kumimoji="1" lang="ja-JP" altLang="en-US" sz="2000">
                        <a:latin typeface="+mn-ea"/>
                        <a:ea typeface="+mn-ea"/>
                      </a:endParaRPr>
                    </a:p>
                  </a:txBody>
                  <a:tcPr/>
                </a:tc>
                <a:tc vMerge="1">
                  <a:txBody>
                    <a:bodyPr/>
                    <a:lstStyle/>
                    <a:p>
                      <a:endParaRPr kumimoji="1" lang="ja-JP" altLang="en-US">
                        <a:latin typeface="+mn-ea"/>
                        <a:ea typeface="+mn-ea"/>
                      </a:endParaRPr>
                    </a:p>
                  </a:txBody>
                  <a:tcPr/>
                </a:tc>
                <a:extLst>
                  <a:ext uri="{0D108BD9-81ED-4DB2-BD59-A6C34878D82A}">
                    <a16:rowId xmlns:a16="http://schemas.microsoft.com/office/drawing/2014/main" val="10002"/>
                  </a:ext>
                </a:extLst>
              </a:tr>
              <a:tr h="370840">
                <a:tc>
                  <a:txBody>
                    <a:bodyPr/>
                    <a:lstStyle/>
                    <a:p>
                      <a:pPr algn="ctr"/>
                      <a:r>
                        <a:rPr kumimoji="1" lang="en-US" altLang="ja-JP" sz="2000" smtClean="0">
                          <a:latin typeface="+mn-ea"/>
                          <a:ea typeface="+mn-ea"/>
                        </a:rPr>
                        <a:t>Q3</a:t>
                      </a:r>
                      <a:endParaRPr kumimoji="1" lang="ja-JP" altLang="en-US" sz="2000">
                        <a:latin typeface="+mn-ea"/>
                        <a:ea typeface="+mn-ea"/>
                      </a:endParaRPr>
                    </a:p>
                  </a:txBody>
                  <a:tcPr/>
                </a:tc>
                <a:tc>
                  <a:txBody>
                    <a:bodyPr/>
                    <a:lstStyle/>
                    <a:p>
                      <a:r>
                        <a:rPr kumimoji="1" lang="en-US" altLang="ja-JP" sz="2000" smtClean="0">
                          <a:latin typeface="+mn-ea"/>
                          <a:ea typeface="+mn-ea"/>
                        </a:rPr>
                        <a:t>GradePoint</a:t>
                      </a:r>
                      <a:r>
                        <a:rPr kumimoji="1" lang="ja-JP" altLang="en-US" sz="2000" smtClean="0">
                          <a:latin typeface="+mn-ea"/>
                          <a:ea typeface="+mn-ea"/>
                        </a:rPr>
                        <a:t>への変換</a:t>
                      </a:r>
                      <a:endParaRPr kumimoji="1" lang="ja-JP" altLang="en-US" sz="2000">
                        <a:latin typeface="+mn-ea"/>
                        <a:ea typeface="+mn-ea"/>
                      </a:endParaRPr>
                    </a:p>
                  </a:txBody>
                  <a:tcPr/>
                </a:tc>
                <a:tc>
                  <a:txBody>
                    <a:bodyPr/>
                    <a:lstStyle/>
                    <a:p>
                      <a:pPr algn="ctr"/>
                      <a:r>
                        <a:rPr kumimoji="1" lang="ja-JP" altLang="en-US" sz="2000" smtClean="0">
                          <a:latin typeface="+mn-ea"/>
                          <a:ea typeface="+mn-ea"/>
                        </a:rPr>
                        <a:t>１</a:t>
                      </a:r>
                      <a:endParaRPr kumimoji="1" lang="ja-JP" altLang="en-US" sz="2000">
                        <a:latin typeface="+mn-ea"/>
                        <a:ea typeface="+mn-ea"/>
                      </a:endParaRPr>
                    </a:p>
                  </a:txBody>
                  <a:tcPr/>
                </a:tc>
                <a:tc vMerge="1">
                  <a:txBody>
                    <a:bodyPr/>
                    <a:lstStyle/>
                    <a:p>
                      <a:endParaRPr kumimoji="1" lang="ja-JP" altLang="en-US">
                        <a:latin typeface="+mn-ea"/>
                        <a:ea typeface="+mn-ea"/>
                      </a:endParaRPr>
                    </a:p>
                  </a:txBody>
                  <a:tcPr/>
                </a:tc>
                <a:extLst>
                  <a:ext uri="{0D108BD9-81ED-4DB2-BD59-A6C34878D82A}">
                    <a16:rowId xmlns:a16="http://schemas.microsoft.com/office/drawing/2014/main" val="10003"/>
                  </a:ext>
                </a:extLst>
              </a:tr>
              <a:tr h="370840">
                <a:tc>
                  <a:txBody>
                    <a:bodyPr/>
                    <a:lstStyle/>
                    <a:p>
                      <a:pPr algn="ctr"/>
                      <a:r>
                        <a:rPr kumimoji="1" lang="en-US" altLang="ja-JP" sz="2000" smtClean="0">
                          <a:latin typeface="+mn-ea"/>
                          <a:ea typeface="+mn-ea"/>
                        </a:rPr>
                        <a:t>Q4</a:t>
                      </a:r>
                      <a:endParaRPr kumimoji="1" lang="ja-JP" altLang="en-US" sz="2000">
                        <a:latin typeface="+mn-ea"/>
                        <a:ea typeface="+mn-ea"/>
                      </a:endParaRPr>
                    </a:p>
                  </a:txBody>
                  <a:tcPr/>
                </a:tc>
                <a:tc>
                  <a:txBody>
                    <a:bodyPr/>
                    <a:lstStyle/>
                    <a:p>
                      <a:r>
                        <a:rPr kumimoji="1" lang="ja-JP" altLang="en-US" sz="2000" smtClean="0">
                          <a:latin typeface="+mn-ea"/>
                          <a:ea typeface="+mn-ea"/>
                        </a:rPr>
                        <a:t>平均</a:t>
                      </a:r>
                      <a:endParaRPr kumimoji="1" lang="ja-JP" altLang="en-US" sz="2000">
                        <a:latin typeface="+mn-ea"/>
                        <a:ea typeface="+mn-ea"/>
                      </a:endParaRPr>
                    </a:p>
                  </a:txBody>
                  <a:tcPr/>
                </a:tc>
                <a:tc>
                  <a:txBody>
                    <a:bodyPr/>
                    <a:lstStyle/>
                    <a:p>
                      <a:pPr algn="ctr"/>
                      <a:r>
                        <a:rPr kumimoji="1" lang="ja-JP" altLang="en-US" sz="2000" smtClean="0">
                          <a:latin typeface="+mn-ea"/>
                          <a:ea typeface="+mn-ea"/>
                        </a:rPr>
                        <a:t>２</a:t>
                      </a:r>
                      <a:endParaRPr kumimoji="1" lang="ja-JP" altLang="en-US" sz="2000">
                        <a:latin typeface="+mn-ea"/>
                        <a:ea typeface="+mn-ea"/>
                      </a:endParaRPr>
                    </a:p>
                  </a:txBody>
                  <a:tcPr/>
                </a:tc>
                <a:tc vMerge="1">
                  <a:txBody>
                    <a:bodyPr/>
                    <a:lstStyle/>
                    <a:p>
                      <a:endParaRPr kumimoji="1" lang="ja-JP" altLang="en-US">
                        <a:latin typeface="+mn-ea"/>
                        <a:ea typeface="+mn-ea"/>
                      </a:endParaRPr>
                    </a:p>
                  </a:txBody>
                  <a:tcPr/>
                </a:tc>
                <a:extLst>
                  <a:ext uri="{0D108BD9-81ED-4DB2-BD59-A6C34878D82A}">
                    <a16:rowId xmlns:a16="http://schemas.microsoft.com/office/drawing/2014/main" val="10004"/>
                  </a:ext>
                </a:extLst>
              </a:tr>
              <a:tr h="370840">
                <a:tc>
                  <a:txBody>
                    <a:bodyPr/>
                    <a:lstStyle/>
                    <a:p>
                      <a:pPr algn="ctr"/>
                      <a:r>
                        <a:rPr kumimoji="1" lang="en-US" altLang="ja-JP" sz="2000" smtClean="0">
                          <a:latin typeface="+mn-ea"/>
                          <a:ea typeface="+mn-ea"/>
                        </a:rPr>
                        <a:t>Q5</a:t>
                      </a:r>
                      <a:endParaRPr kumimoji="1" lang="ja-JP" altLang="en-US" sz="2000">
                        <a:latin typeface="+mn-ea"/>
                        <a:ea typeface="+mn-ea"/>
                      </a:endParaRPr>
                    </a:p>
                  </a:txBody>
                  <a:tcPr/>
                </a:tc>
                <a:tc>
                  <a:txBody>
                    <a:bodyPr/>
                    <a:lstStyle/>
                    <a:p>
                      <a:r>
                        <a:rPr kumimoji="1" lang="en-US" altLang="ja-JP" sz="2000" smtClean="0">
                          <a:latin typeface="+mn-ea"/>
                          <a:ea typeface="+mn-ea"/>
                        </a:rPr>
                        <a:t>Best3</a:t>
                      </a:r>
                      <a:endParaRPr kumimoji="1" lang="ja-JP" altLang="en-US" sz="2000">
                        <a:latin typeface="+mn-ea"/>
                        <a:ea typeface="+mn-ea"/>
                      </a:endParaRPr>
                    </a:p>
                  </a:txBody>
                  <a:tcPr/>
                </a:tc>
                <a:tc>
                  <a:txBody>
                    <a:bodyPr/>
                    <a:lstStyle/>
                    <a:p>
                      <a:pPr algn="ctr"/>
                      <a:r>
                        <a:rPr kumimoji="1" lang="ja-JP" altLang="en-US" sz="2000" smtClean="0">
                          <a:latin typeface="+mn-ea"/>
                          <a:ea typeface="+mn-ea"/>
                        </a:rPr>
                        <a:t>３</a:t>
                      </a:r>
                      <a:endParaRPr kumimoji="1" lang="ja-JP" altLang="en-US" sz="2000">
                        <a:latin typeface="+mn-ea"/>
                        <a:ea typeface="+mn-ea"/>
                      </a:endParaRPr>
                    </a:p>
                  </a:txBody>
                  <a:tcPr/>
                </a:tc>
                <a:tc vMerge="1">
                  <a:txBody>
                    <a:bodyPr/>
                    <a:lstStyle/>
                    <a:p>
                      <a:endParaRPr kumimoji="1" lang="ja-JP" altLang="en-US">
                        <a:latin typeface="+mn-ea"/>
                        <a:ea typeface="+mn-ea"/>
                      </a:endParaRPr>
                    </a:p>
                  </a:txBody>
                  <a:tcPr/>
                </a:tc>
                <a:extLst>
                  <a:ext uri="{0D108BD9-81ED-4DB2-BD59-A6C34878D82A}">
                    <a16:rowId xmlns:a16="http://schemas.microsoft.com/office/drawing/2014/main" val="10005"/>
                  </a:ext>
                </a:extLst>
              </a:tr>
              <a:tr h="370840">
                <a:tc>
                  <a:txBody>
                    <a:bodyPr/>
                    <a:lstStyle/>
                    <a:p>
                      <a:pPr algn="ctr"/>
                      <a:r>
                        <a:rPr kumimoji="1" lang="en-US" altLang="ja-JP" sz="2000" smtClean="0">
                          <a:latin typeface="+mn-ea"/>
                          <a:ea typeface="+mn-ea"/>
                        </a:rPr>
                        <a:t>Q6</a:t>
                      </a:r>
                      <a:endParaRPr kumimoji="1" lang="ja-JP" altLang="en-US" sz="2000">
                        <a:latin typeface="+mn-ea"/>
                        <a:ea typeface="+mn-ea"/>
                      </a:endParaRPr>
                    </a:p>
                  </a:txBody>
                  <a:tcPr/>
                </a:tc>
                <a:tc>
                  <a:txBody>
                    <a:bodyPr/>
                    <a:lstStyle/>
                    <a:p>
                      <a:r>
                        <a:rPr kumimoji="1" lang="ja-JP" altLang="en-US" sz="2000" smtClean="0">
                          <a:latin typeface="+mn-ea"/>
                          <a:ea typeface="+mn-ea"/>
                        </a:rPr>
                        <a:t>ランクの人数</a:t>
                      </a:r>
                      <a:endParaRPr kumimoji="1" lang="ja-JP" altLang="en-US" sz="2000">
                        <a:latin typeface="+mn-ea"/>
                        <a:ea typeface="+mn-ea"/>
                      </a:endParaRPr>
                    </a:p>
                  </a:txBody>
                  <a:tcPr/>
                </a:tc>
                <a:tc>
                  <a:txBody>
                    <a:bodyPr/>
                    <a:lstStyle/>
                    <a:p>
                      <a:pPr algn="ctr"/>
                      <a:r>
                        <a:rPr kumimoji="1" lang="ja-JP" altLang="en-US" sz="2000" smtClean="0">
                          <a:latin typeface="+mn-ea"/>
                          <a:ea typeface="+mn-ea"/>
                        </a:rPr>
                        <a:t>４</a:t>
                      </a:r>
                      <a:endParaRPr kumimoji="1" lang="ja-JP" altLang="en-US" sz="2000">
                        <a:latin typeface="+mn-ea"/>
                        <a:ea typeface="+mn-ea"/>
                      </a:endParaRPr>
                    </a:p>
                  </a:txBody>
                  <a:tcPr/>
                </a:tc>
                <a:tc vMerge="1">
                  <a:txBody>
                    <a:bodyPr/>
                    <a:lstStyle/>
                    <a:p>
                      <a:endParaRPr kumimoji="1" lang="ja-JP" altLang="en-US">
                        <a:latin typeface="+mn-ea"/>
                        <a:ea typeface="+mn-ea"/>
                      </a:endParaRPr>
                    </a:p>
                  </a:txBody>
                  <a:tcPr/>
                </a:tc>
                <a:extLst>
                  <a:ext uri="{0D108BD9-81ED-4DB2-BD59-A6C34878D82A}">
                    <a16:rowId xmlns:a16="http://schemas.microsoft.com/office/drawing/2014/main" val="10006"/>
                  </a:ext>
                </a:extLst>
              </a:tr>
              <a:tr h="370840">
                <a:tc>
                  <a:txBody>
                    <a:bodyPr/>
                    <a:lstStyle/>
                    <a:p>
                      <a:pPr algn="ctr"/>
                      <a:r>
                        <a:rPr kumimoji="1" lang="en-US" altLang="ja-JP" sz="2000" smtClean="0">
                          <a:latin typeface="+mn-ea"/>
                          <a:ea typeface="+mn-ea"/>
                        </a:rPr>
                        <a:t>Q7</a:t>
                      </a:r>
                      <a:endParaRPr kumimoji="1" lang="ja-JP" altLang="en-US" sz="2000">
                        <a:latin typeface="+mn-ea"/>
                        <a:ea typeface="+mn-ea"/>
                      </a:endParaRPr>
                    </a:p>
                  </a:txBody>
                  <a:tcPr/>
                </a:tc>
                <a:tc>
                  <a:txBody>
                    <a:bodyPr/>
                    <a:lstStyle/>
                    <a:p>
                      <a:r>
                        <a:rPr kumimoji="1" lang="en-US" altLang="ja-JP" sz="2000" smtClean="0">
                          <a:latin typeface="+mn-ea"/>
                          <a:ea typeface="+mn-ea"/>
                        </a:rPr>
                        <a:t>English</a:t>
                      </a:r>
                      <a:r>
                        <a:rPr kumimoji="1" lang="ja-JP" altLang="en-US" sz="2000" smtClean="0">
                          <a:latin typeface="+mn-ea"/>
                          <a:ea typeface="+mn-ea"/>
                        </a:rPr>
                        <a:t> </a:t>
                      </a:r>
                      <a:r>
                        <a:rPr kumimoji="1" lang="en-US" altLang="ja-JP" sz="2000" smtClean="0">
                          <a:latin typeface="+mn-ea"/>
                          <a:ea typeface="+mn-ea"/>
                        </a:rPr>
                        <a:t>Style</a:t>
                      </a:r>
                      <a:endParaRPr kumimoji="1" lang="ja-JP" altLang="en-US" sz="2000">
                        <a:latin typeface="+mn-ea"/>
                        <a:ea typeface="+mn-ea"/>
                      </a:endParaRPr>
                    </a:p>
                  </a:txBody>
                  <a:tcPr/>
                </a:tc>
                <a:tc>
                  <a:txBody>
                    <a:bodyPr/>
                    <a:lstStyle/>
                    <a:p>
                      <a:pPr algn="ctr"/>
                      <a:r>
                        <a:rPr kumimoji="1" lang="ja-JP" altLang="en-US" sz="2000" smtClean="0">
                          <a:latin typeface="+mn-ea"/>
                          <a:ea typeface="+mn-ea"/>
                        </a:rPr>
                        <a:t>２</a:t>
                      </a:r>
                      <a:endParaRPr kumimoji="1" lang="ja-JP" altLang="en-US" sz="2000">
                        <a:latin typeface="+mn-ea"/>
                        <a:ea typeface="+mn-ea"/>
                      </a:endParaRPr>
                    </a:p>
                  </a:txBody>
                  <a:tcPr/>
                </a:tc>
                <a:tc rowSpan="2">
                  <a:txBody>
                    <a:bodyPr/>
                    <a:lstStyle/>
                    <a:p>
                      <a:r>
                        <a:rPr kumimoji="1" lang="en-US" altLang="ja-JP" sz="2000" dirty="0" smtClean="0">
                          <a:latin typeface="+mn-ea"/>
                          <a:ea typeface="+mn-ea"/>
                        </a:rPr>
                        <a:t>names.txt</a:t>
                      </a:r>
                      <a:r>
                        <a:rPr kumimoji="1" lang="ja-JP" altLang="en-US" sz="2000" dirty="0" smtClean="0">
                          <a:latin typeface="+mn-ea"/>
                          <a:ea typeface="+mn-ea"/>
                        </a:rPr>
                        <a:t>にかかれている文字列型配列</a:t>
                      </a:r>
                      <a:r>
                        <a:rPr kumimoji="1" lang="en-US" altLang="ja-JP" sz="2000" dirty="0" smtClean="0">
                          <a:latin typeface="+mn-ea"/>
                          <a:ea typeface="+mn-ea"/>
                        </a:rPr>
                        <a:t>names</a:t>
                      </a:r>
                      <a:r>
                        <a:rPr kumimoji="1" lang="ja-JP" altLang="en-US" sz="2000" dirty="0" smtClean="0">
                          <a:latin typeface="+mn-ea"/>
                          <a:ea typeface="+mn-ea"/>
                        </a:rPr>
                        <a:t>を使用すること。</a:t>
                      </a:r>
                      <a:endParaRPr kumimoji="1" lang="ja-JP" altLang="en-US" sz="2000" dirty="0">
                        <a:latin typeface="+mn-ea"/>
                        <a:ea typeface="+mn-ea"/>
                      </a:endParaRPr>
                    </a:p>
                  </a:txBody>
                  <a:tcPr anchor="ctr"/>
                </a:tc>
                <a:extLst>
                  <a:ext uri="{0D108BD9-81ED-4DB2-BD59-A6C34878D82A}">
                    <a16:rowId xmlns:a16="http://schemas.microsoft.com/office/drawing/2014/main" val="10007"/>
                  </a:ext>
                </a:extLst>
              </a:tr>
              <a:tr h="370840">
                <a:tc>
                  <a:txBody>
                    <a:bodyPr/>
                    <a:lstStyle/>
                    <a:p>
                      <a:pPr algn="ctr"/>
                      <a:r>
                        <a:rPr kumimoji="1" lang="en-US" altLang="ja-JP" sz="2000" smtClean="0">
                          <a:latin typeface="+mn-ea"/>
                          <a:ea typeface="+mn-ea"/>
                        </a:rPr>
                        <a:t>Q8</a:t>
                      </a:r>
                      <a:endParaRPr kumimoji="1" lang="ja-JP" altLang="en-US" sz="2000">
                        <a:latin typeface="+mn-ea"/>
                        <a:ea typeface="+mn-ea"/>
                      </a:endParaRPr>
                    </a:p>
                  </a:txBody>
                  <a:tcPr/>
                </a:tc>
                <a:tc>
                  <a:txBody>
                    <a:bodyPr/>
                    <a:lstStyle/>
                    <a:p>
                      <a:r>
                        <a:rPr kumimoji="1" lang="ja-JP" altLang="en-US" sz="2000" smtClean="0">
                          <a:latin typeface="+mn-ea"/>
                          <a:ea typeface="+mn-ea"/>
                        </a:rPr>
                        <a:t>名前による検索</a:t>
                      </a:r>
                      <a:endParaRPr kumimoji="1" lang="ja-JP" altLang="en-US" sz="2000">
                        <a:latin typeface="+mn-ea"/>
                        <a:ea typeface="+mn-ea"/>
                      </a:endParaRPr>
                    </a:p>
                  </a:txBody>
                  <a:tcPr/>
                </a:tc>
                <a:tc>
                  <a:txBody>
                    <a:bodyPr/>
                    <a:lstStyle/>
                    <a:p>
                      <a:pPr algn="ctr"/>
                      <a:r>
                        <a:rPr kumimoji="1" lang="ja-JP" altLang="en-US" sz="2000" smtClean="0">
                          <a:latin typeface="+mn-ea"/>
                          <a:ea typeface="+mn-ea"/>
                        </a:rPr>
                        <a:t>３</a:t>
                      </a:r>
                      <a:endParaRPr kumimoji="1" lang="ja-JP" altLang="en-US" sz="2000">
                        <a:latin typeface="+mn-ea"/>
                        <a:ea typeface="+mn-ea"/>
                      </a:endParaRPr>
                    </a:p>
                  </a:txBody>
                  <a:tcPr/>
                </a:tc>
                <a:tc vMerge="1">
                  <a:txBody>
                    <a:bodyPr/>
                    <a:lstStyle/>
                    <a:p>
                      <a:endParaRPr kumimoji="1" lang="ja-JP" altLang="en-US">
                        <a:latin typeface="+mn-ea"/>
                        <a:ea typeface="+mn-ea"/>
                      </a:endParaRPr>
                    </a:p>
                  </a:txBody>
                  <a:tcPr/>
                </a:tc>
                <a:extLst>
                  <a:ext uri="{0D108BD9-81ED-4DB2-BD59-A6C34878D82A}">
                    <a16:rowId xmlns:a16="http://schemas.microsoft.com/office/drawing/2014/main" val="10008"/>
                  </a:ext>
                </a:extLst>
              </a:tr>
              <a:tr h="370840">
                <a:tc>
                  <a:txBody>
                    <a:bodyPr/>
                    <a:lstStyle/>
                    <a:p>
                      <a:pPr algn="ctr"/>
                      <a:r>
                        <a:rPr kumimoji="1" lang="en-US" altLang="ja-JP" sz="2000" dirty="0" smtClean="0">
                          <a:latin typeface="+mn-ea"/>
                          <a:ea typeface="+mn-ea"/>
                        </a:rPr>
                        <a:t>Q9</a:t>
                      </a:r>
                      <a:endParaRPr kumimoji="1" lang="ja-JP" altLang="en-US" sz="2000" dirty="0">
                        <a:latin typeface="+mn-ea"/>
                        <a:ea typeface="+mn-ea"/>
                      </a:endParaRPr>
                    </a:p>
                  </a:txBody>
                  <a:tcPr/>
                </a:tc>
                <a:tc>
                  <a:txBody>
                    <a:bodyPr/>
                    <a:lstStyle/>
                    <a:p>
                      <a:r>
                        <a:rPr kumimoji="1" lang="ja-JP" altLang="en-US" sz="2000" smtClean="0">
                          <a:latin typeface="+mn-ea"/>
                          <a:ea typeface="+mn-ea"/>
                        </a:rPr>
                        <a:t>シーザー暗号による暗号化</a:t>
                      </a:r>
                      <a:endParaRPr kumimoji="1" lang="ja-JP" altLang="en-US" sz="2000" dirty="0">
                        <a:latin typeface="+mn-ea"/>
                        <a:ea typeface="+mn-ea"/>
                      </a:endParaRPr>
                    </a:p>
                  </a:txBody>
                  <a:tcPr/>
                </a:tc>
                <a:tc>
                  <a:txBody>
                    <a:bodyPr/>
                    <a:lstStyle/>
                    <a:p>
                      <a:pPr algn="ctr"/>
                      <a:r>
                        <a:rPr kumimoji="1" lang="ja-JP" altLang="en-US" sz="2000" dirty="0" smtClean="0">
                          <a:latin typeface="+mn-ea"/>
                          <a:ea typeface="+mn-ea"/>
                        </a:rPr>
                        <a:t>４</a:t>
                      </a:r>
                      <a:endParaRPr kumimoji="1" lang="ja-JP" altLang="en-US" sz="2000" dirty="0">
                        <a:latin typeface="+mn-ea"/>
                        <a:ea typeface="+mn-ea"/>
                      </a:endParaRPr>
                    </a:p>
                  </a:txBody>
                  <a:tcPr/>
                </a:tc>
                <a:tc>
                  <a:txBody>
                    <a:bodyPr/>
                    <a:lstStyle/>
                    <a:p>
                      <a:endParaRPr kumimoji="1" lang="ja-JP" altLang="en-US" sz="2000" dirty="0">
                        <a:latin typeface="+mn-ea"/>
                        <a:ea typeface="+mn-ea"/>
                      </a:endParaRPr>
                    </a:p>
                  </a:txBody>
                  <a:tcPr/>
                </a:tc>
                <a:extLst>
                  <a:ext uri="{0D108BD9-81ED-4DB2-BD59-A6C34878D82A}">
                    <a16:rowId xmlns:a16="http://schemas.microsoft.com/office/drawing/2014/main" val="10009"/>
                  </a:ext>
                </a:extLst>
              </a:tr>
              <a:tr h="370840">
                <a:tc>
                  <a:txBody>
                    <a:bodyPr/>
                    <a:lstStyle/>
                    <a:p>
                      <a:pPr algn="ctr"/>
                      <a:r>
                        <a:rPr kumimoji="1" lang="en-US" altLang="ja-JP" sz="2000" smtClean="0">
                          <a:latin typeface="+mn-ea"/>
                          <a:ea typeface="+mn-ea"/>
                        </a:rPr>
                        <a:t>Q10</a:t>
                      </a:r>
                      <a:endParaRPr kumimoji="1" lang="ja-JP" altLang="en-US" sz="2000"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smtClean="0">
                          <a:latin typeface="+mn-ea"/>
                          <a:ea typeface="+mn-ea"/>
                        </a:rPr>
                        <a:t>シーザー暗号の解読</a:t>
                      </a:r>
                    </a:p>
                  </a:txBody>
                  <a:tcPr/>
                </a:tc>
                <a:tc>
                  <a:txBody>
                    <a:bodyPr/>
                    <a:lstStyle/>
                    <a:p>
                      <a:pPr algn="ctr"/>
                      <a:r>
                        <a:rPr kumimoji="1" lang="ja-JP" altLang="en-US" sz="2000" smtClean="0">
                          <a:latin typeface="+mn-ea"/>
                          <a:ea typeface="+mn-ea"/>
                        </a:rPr>
                        <a:t>４</a:t>
                      </a:r>
                      <a:endParaRPr kumimoji="1" lang="ja-JP" altLang="en-US" sz="2000" dirty="0">
                        <a:latin typeface="+mn-ea"/>
                        <a:ea typeface="+mn-ea"/>
                      </a:endParaRPr>
                    </a:p>
                  </a:txBody>
                  <a:tcPr/>
                </a:tc>
                <a:tc>
                  <a:txBody>
                    <a:bodyPr/>
                    <a:lstStyle/>
                    <a:p>
                      <a:endParaRPr kumimoji="1" lang="ja-JP" altLang="en-US" sz="2000" dirty="0">
                        <a:latin typeface="+mn-ea"/>
                        <a:ea typeface="+mn-ea"/>
                      </a:endParaRPr>
                    </a:p>
                  </a:txBody>
                  <a:tcPr/>
                </a:tc>
                <a:extLst>
                  <a:ext uri="{0D108BD9-81ED-4DB2-BD59-A6C34878D82A}">
                    <a16:rowId xmlns:a16="http://schemas.microsoft.com/office/drawing/2014/main" val="1513400070"/>
                  </a:ext>
                </a:extLst>
              </a:tr>
            </a:tbl>
          </a:graphicData>
        </a:graphic>
      </p:graphicFrame>
    </p:spTree>
    <p:extLst>
      <p:ext uri="{BB962C8B-B14F-4D97-AF65-F5344CB8AC3E}">
        <p14:creationId xmlns:p14="http://schemas.microsoft.com/office/powerpoint/2010/main" val="1845928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51356"/>
            <a:ext cx="8135938" cy="400110"/>
          </a:xfrm>
          <a:prstGeom prst="rect">
            <a:avLst/>
          </a:prstGeom>
          <a:solidFill>
            <a:srgbClr val="CCFFCC"/>
          </a:solidFill>
          <a:ln>
            <a:solidFill>
              <a:srgbClr val="00B050"/>
            </a:solidFill>
          </a:ln>
        </p:spPr>
        <p:txBody>
          <a:bodyPr>
            <a:spAutoFit/>
          </a:bodyPr>
          <a:lstStyle/>
          <a:p>
            <a:pPr>
              <a:defRPr/>
            </a:pPr>
            <a:r>
              <a:rPr lang="ja-JP" altLang="en-US" sz="2000" dirty="0" smtClean="0">
                <a:latin typeface="+mj-ea"/>
                <a:ea typeface="+mj-ea"/>
              </a:rPr>
              <a:t>Ｑ９．ヒント</a:t>
            </a:r>
            <a:endParaRPr lang="en-US" altLang="ja-JP" sz="2000" dirty="0" smtClean="0">
              <a:latin typeface="+mj-ea"/>
              <a:ea typeface="+mj-ea"/>
            </a:endParaRPr>
          </a:p>
        </p:txBody>
      </p:sp>
      <p:sp>
        <p:nvSpPr>
          <p:cNvPr id="7" name="Text Box 3"/>
          <p:cNvSpPr txBox="1">
            <a:spLocks noChangeArrowheads="1"/>
          </p:cNvSpPr>
          <p:nvPr/>
        </p:nvSpPr>
        <p:spPr bwMode="auto">
          <a:xfrm>
            <a:off x="515938" y="949510"/>
            <a:ext cx="8128000" cy="163121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(1) </a:t>
            </a:r>
            <a:r>
              <a:rPr lang="ja-JP" altLang="en-US" sz="2000" dirty="0" smtClean="0">
                <a:latin typeface="+mj-ea"/>
                <a:ea typeface="+mj-ea"/>
              </a:rPr>
              <a:t>暗号化された文字列 </a:t>
            </a:r>
            <a:r>
              <a:rPr lang="en-US" altLang="ja-JP" sz="2000" dirty="0" smtClean="0">
                <a:latin typeface="+mj-ea"/>
                <a:ea typeface="+mj-ea"/>
              </a:rPr>
              <a:t>sentence </a:t>
            </a:r>
            <a:r>
              <a:rPr lang="ja-JP" altLang="en-US" sz="2000" dirty="0" smtClean="0">
                <a:latin typeface="+mj-ea"/>
                <a:ea typeface="+mj-ea"/>
              </a:rPr>
              <a:t>を入力する。</a:t>
            </a:r>
            <a:endParaRPr lang="en-US" altLang="ja-JP" sz="2000" dirty="0" smtClean="0">
              <a:latin typeface="+mj-ea"/>
              <a:ea typeface="+mj-ea"/>
            </a:endParaRPr>
          </a:p>
          <a:p>
            <a:pPr eaLnBrk="1" hangingPunct="1"/>
            <a:r>
              <a:rPr lang="en-US" altLang="ja-JP" sz="2000" dirty="0" smtClean="0">
                <a:latin typeface="+mj-ea"/>
                <a:ea typeface="+mj-ea"/>
              </a:rPr>
              <a:t>(2) </a:t>
            </a:r>
            <a:r>
              <a:rPr lang="ja-JP" altLang="en-US" sz="2000" dirty="0" smtClean="0">
                <a:latin typeface="+mj-ea"/>
                <a:ea typeface="+mj-ea"/>
              </a:rPr>
              <a:t>復号化された文字列</a:t>
            </a:r>
            <a:r>
              <a:rPr lang="en-US" altLang="ja-JP" sz="2000" dirty="0" err="1" smtClean="0">
                <a:latin typeface="+mj-ea"/>
                <a:ea typeface="+mj-ea"/>
              </a:rPr>
              <a:t>decryptSentence</a:t>
            </a:r>
            <a:r>
              <a:rPr lang="ja-JP" altLang="en-US" sz="2000" dirty="0" smtClean="0">
                <a:latin typeface="+mj-ea"/>
                <a:ea typeface="+mj-ea"/>
              </a:rPr>
              <a:t>を</a:t>
            </a:r>
            <a:r>
              <a:rPr lang="en-US" altLang="ja-JP" sz="2000" dirty="0" smtClean="0">
                <a:latin typeface="+mj-ea"/>
                <a:ea typeface="+mj-ea"/>
              </a:rPr>
              <a:t>””</a:t>
            </a:r>
            <a:r>
              <a:rPr lang="ja-JP" altLang="en-US" sz="2000" dirty="0" smtClean="0">
                <a:latin typeface="+mj-ea"/>
                <a:ea typeface="+mj-ea"/>
              </a:rPr>
              <a:t>にしておく。</a:t>
            </a:r>
            <a:endParaRPr lang="en-US" altLang="ja-JP" sz="2000" dirty="0" smtClean="0">
              <a:latin typeface="+mj-ea"/>
              <a:ea typeface="+mj-ea"/>
            </a:endParaRPr>
          </a:p>
          <a:p>
            <a:pPr eaLnBrk="1" hangingPunct="1"/>
            <a:r>
              <a:rPr lang="en-US" altLang="ja-JP" sz="2000" dirty="0" smtClean="0">
                <a:latin typeface="+mj-ea"/>
                <a:ea typeface="+mj-ea"/>
              </a:rPr>
              <a:t>(3)</a:t>
            </a:r>
            <a:r>
              <a:rPr lang="ja-JP" altLang="en-US" sz="2000" dirty="0" smtClean="0">
                <a:latin typeface="+mj-ea"/>
                <a:ea typeface="+mj-ea"/>
              </a:rPr>
              <a:t> </a:t>
            </a:r>
            <a:r>
              <a:rPr lang="en-US" altLang="ja-JP" sz="2000" dirty="0">
                <a:latin typeface="+mj-ea"/>
                <a:ea typeface="+mj-ea"/>
              </a:rPr>
              <a:t>For</a:t>
            </a:r>
            <a:r>
              <a:rPr lang="ja-JP" altLang="en-US" sz="2000" dirty="0">
                <a:latin typeface="+mj-ea"/>
                <a:ea typeface="+mj-ea"/>
              </a:rPr>
              <a:t>文を</a:t>
            </a:r>
            <a:r>
              <a:rPr lang="ja-JP" altLang="en-US" sz="2000" dirty="0" smtClean="0">
                <a:latin typeface="+mj-ea"/>
                <a:ea typeface="+mj-ea"/>
              </a:rPr>
              <a:t>使って、</a:t>
            </a:r>
            <a:r>
              <a:rPr lang="en-US" altLang="ja-JP" sz="2000" dirty="0" smtClean="0">
                <a:latin typeface="+mj-ea"/>
                <a:ea typeface="+mj-ea"/>
              </a:rPr>
              <a:t>sentence</a:t>
            </a:r>
            <a:r>
              <a:rPr lang="ja-JP" altLang="en-US" sz="2000" dirty="0" smtClean="0">
                <a:latin typeface="+mj-ea"/>
                <a:ea typeface="+mj-ea"/>
              </a:rPr>
              <a:t>の各文字について、以下を繰り返す。</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a:t>
            </a:r>
            <a:r>
              <a:rPr lang="en-US" altLang="ja-JP" sz="2000" dirty="0" err="1" smtClean="0">
                <a:latin typeface="+mj-ea"/>
                <a:ea typeface="+mj-ea"/>
              </a:rPr>
              <a:t>charAt</a:t>
            </a:r>
            <a:r>
              <a:rPr lang="ja-JP" altLang="en-US" sz="2000" dirty="0" smtClean="0">
                <a:latin typeface="+mj-ea"/>
                <a:ea typeface="+mj-ea"/>
              </a:rPr>
              <a:t>でその文字を整数に変換して、３を引く。</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・文字に変換して、</a:t>
            </a:r>
            <a:r>
              <a:rPr lang="en-US" altLang="ja-JP" sz="2000" dirty="0" err="1" smtClean="0">
                <a:latin typeface="+mj-ea"/>
                <a:ea typeface="+mj-ea"/>
              </a:rPr>
              <a:t>decryptSentence</a:t>
            </a:r>
            <a:r>
              <a:rPr lang="ja-JP" altLang="en-US" sz="2000" dirty="0" smtClean="0">
                <a:latin typeface="+mj-ea"/>
                <a:ea typeface="+mj-ea"/>
              </a:rPr>
              <a:t>に付け足す。</a:t>
            </a:r>
            <a:endParaRPr lang="ja-JP" altLang="en-US" sz="2000" dirty="0">
              <a:latin typeface="+mj-ea"/>
              <a:ea typeface="+mj-ea"/>
            </a:endParaRPr>
          </a:p>
        </p:txBody>
      </p:sp>
      <p:sp>
        <p:nvSpPr>
          <p:cNvPr id="9" name="テキスト ボックス 8"/>
          <p:cNvSpPr txBox="1"/>
          <p:nvPr/>
        </p:nvSpPr>
        <p:spPr>
          <a:xfrm>
            <a:off x="521968" y="3437792"/>
            <a:ext cx="8135938" cy="400110"/>
          </a:xfrm>
          <a:prstGeom prst="rect">
            <a:avLst/>
          </a:prstGeom>
          <a:solidFill>
            <a:srgbClr val="CCFFCC"/>
          </a:solidFill>
          <a:ln>
            <a:solidFill>
              <a:srgbClr val="00B050"/>
            </a:solidFill>
          </a:ln>
        </p:spPr>
        <p:txBody>
          <a:bodyPr>
            <a:spAutoFit/>
          </a:bodyPr>
          <a:lstStyle/>
          <a:p>
            <a:pPr>
              <a:defRPr/>
            </a:pPr>
            <a:r>
              <a:rPr lang="ja-JP" altLang="en-US" sz="2000" dirty="0" smtClean="0">
                <a:latin typeface="+mj-ea"/>
                <a:ea typeface="+mj-ea"/>
              </a:rPr>
              <a:t>Ｑ９</a:t>
            </a:r>
            <a:r>
              <a:rPr lang="en-US" altLang="ja-JP" sz="2000" dirty="0" smtClean="0">
                <a:latin typeface="+mj-ea"/>
                <a:ea typeface="+mj-ea"/>
              </a:rPr>
              <a:t>’</a:t>
            </a:r>
            <a:r>
              <a:rPr lang="ja-JP" altLang="en-US" sz="2000" dirty="0" err="1" smtClean="0">
                <a:latin typeface="+mj-ea"/>
                <a:ea typeface="+mj-ea"/>
              </a:rPr>
              <a:t>．</a:t>
            </a:r>
            <a:r>
              <a:rPr lang="ja-JP" altLang="en-US" sz="2000" dirty="0" smtClean="0">
                <a:latin typeface="+mj-ea"/>
                <a:ea typeface="+mj-ea"/>
              </a:rPr>
              <a:t>ヒント</a:t>
            </a:r>
            <a:endParaRPr lang="en-US" altLang="ja-JP" sz="2000" dirty="0" smtClean="0">
              <a:latin typeface="+mj-ea"/>
              <a:ea typeface="+mj-ea"/>
            </a:endParaRPr>
          </a:p>
        </p:txBody>
      </p:sp>
      <p:sp>
        <p:nvSpPr>
          <p:cNvPr id="10" name="Text Box 3"/>
          <p:cNvSpPr txBox="1">
            <a:spLocks noChangeArrowheads="1"/>
          </p:cNvSpPr>
          <p:nvPr/>
        </p:nvSpPr>
        <p:spPr bwMode="auto">
          <a:xfrm>
            <a:off x="529906" y="3844738"/>
            <a:ext cx="8128000" cy="163121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sz="2000" dirty="0" smtClean="0">
                <a:latin typeface="+mj-ea"/>
              </a:rPr>
              <a:t>授業スライドにある通り、</a:t>
            </a:r>
            <a:r>
              <a:rPr lang="en-US" altLang="ja-JP" sz="2000" dirty="0" smtClean="0">
                <a:latin typeface="+mj-ea"/>
              </a:rPr>
              <a:t>Stream</a:t>
            </a:r>
            <a:r>
              <a:rPr lang="ja-JP" altLang="en-US" sz="2000" dirty="0" smtClean="0">
                <a:latin typeface="+mj-ea"/>
              </a:rPr>
              <a:t>を使うと、整数値を文字列に変換することができる。</a:t>
            </a:r>
            <a:endParaRPr lang="en-US" altLang="ja-JP" sz="2000" dirty="0" smtClean="0">
              <a:latin typeface="+mj-ea"/>
            </a:endParaRPr>
          </a:p>
          <a:p>
            <a:pPr eaLnBrk="1" hangingPunct="1"/>
            <a:r>
              <a:rPr lang="en-US" altLang="ja-JP" sz="2000" dirty="0" smtClean="0">
                <a:latin typeface="+mj-ea"/>
              </a:rPr>
              <a:t>Q9</a:t>
            </a:r>
            <a:r>
              <a:rPr lang="ja-JP" altLang="en-US" sz="2000" dirty="0" smtClean="0">
                <a:latin typeface="+mj-ea"/>
              </a:rPr>
              <a:t>の参考に</a:t>
            </a:r>
            <a:r>
              <a:rPr lang="ja-JP" altLang="en-US" sz="2000" dirty="0">
                <a:latin typeface="+mj-ea"/>
              </a:rPr>
              <a:t>ある</a:t>
            </a:r>
            <a:r>
              <a:rPr lang="ja-JP" altLang="en-US" sz="2000" dirty="0" smtClean="0">
                <a:latin typeface="+mj-ea"/>
              </a:rPr>
              <a:t>通り、整数値を受け取って、それに対応する文字を返す関数型変数を宣言することもできるだろう。</a:t>
            </a:r>
            <a:endParaRPr lang="en-US" altLang="ja-JP" sz="2000" dirty="0" smtClean="0">
              <a:latin typeface="+mj-ea"/>
            </a:endParaRPr>
          </a:p>
          <a:p>
            <a:pPr eaLnBrk="1" hangingPunct="1"/>
            <a:r>
              <a:rPr lang="ja-JP" altLang="en-US" sz="2000" dirty="0" smtClean="0">
                <a:latin typeface="+mj-ea"/>
              </a:rPr>
              <a:t>あとは自分で考えるのじゃ。</a:t>
            </a:r>
            <a:endParaRPr lang="en-US" altLang="ja-JP" sz="2000" dirty="0">
              <a:latin typeface="+mj-ea"/>
            </a:endParaRPr>
          </a:p>
        </p:txBody>
      </p:sp>
    </p:spTree>
    <p:extLst>
      <p:ext uri="{BB962C8B-B14F-4D97-AF65-F5344CB8AC3E}">
        <p14:creationId xmlns:p14="http://schemas.microsoft.com/office/powerpoint/2010/main" val="70876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323439"/>
          </a:xfrm>
          <a:prstGeom prst="rect">
            <a:avLst/>
          </a:prstGeom>
          <a:solidFill>
            <a:schemeClr val="accent1">
              <a:lumMod val="40000"/>
              <a:lumOff val="60000"/>
            </a:schemeClr>
          </a:solidFill>
        </p:spPr>
        <p:txBody>
          <a:bodyPr>
            <a:spAutoFit/>
          </a:bodyPr>
          <a:lstStyle/>
          <a:p>
            <a:pPr>
              <a:defRPr/>
            </a:pPr>
            <a:r>
              <a:rPr lang="en-US" altLang="ja-JP" sz="2000" b="1" smtClean="0">
                <a:latin typeface="+mn-ea"/>
                <a:ea typeface="+mn-ea"/>
              </a:rPr>
              <a:t>Q</a:t>
            </a:r>
            <a:r>
              <a:rPr lang="ja-JP" altLang="en-US" sz="2000" b="1" smtClean="0">
                <a:latin typeface="+mn-ea"/>
                <a:ea typeface="+mn-ea"/>
              </a:rPr>
              <a:t>１０．シーザー暗号の解読</a:t>
            </a:r>
            <a:endParaRPr lang="en-US" altLang="ja-JP" sz="2000" b="1" dirty="0" smtClean="0">
              <a:latin typeface="+mn-ea"/>
              <a:ea typeface="+mn-ea"/>
            </a:endParaRPr>
          </a:p>
          <a:p>
            <a:pPr>
              <a:defRPr/>
            </a:pPr>
            <a:r>
              <a:rPr lang="ja-JP" altLang="en-US" sz="2000" b="1" dirty="0" smtClean="0">
                <a:latin typeface="+mn-ea"/>
                <a:ea typeface="+mn-ea"/>
              </a:rPr>
              <a:t>文字列の各文字の文字コードに３を足すとシーザー暗号化されると</a:t>
            </a:r>
            <a:endParaRPr lang="en-US" altLang="ja-JP" sz="2000" b="1" dirty="0" smtClean="0">
              <a:latin typeface="+mn-ea"/>
              <a:ea typeface="+mn-ea"/>
            </a:endParaRPr>
          </a:p>
          <a:p>
            <a:pPr>
              <a:defRPr/>
            </a:pPr>
            <a:r>
              <a:rPr lang="ja-JP" altLang="en-US" sz="2000" b="1" dirty="0" smtClean="0">
                <a:latin typeface="+mn-ea"/>
                <a:ea typeface="+mn-ea"/>
              </a:rPr>
              <a:t>する。</a:t>
            </a:r>
            <a:endParaRPr lang="en-US" altLang="ja-JP" sz="2000" b="1" dirty="0" smtClean="0">
              <a:latin typeface="+mn-ea"/>
              <a:ea typeface="+mn-ea"/>
            </a:endParaRPr>
          </a:p>
          <a:p>
            <a:pPr>
              <a:defRPr/>
            </a:pPr>
            <a:r>
              <a:rPr lang="ja-JP" altLang="en-US" sz="2000" b="1" dirty="0" smtClean="0">
                <a:latin typeface="+mn-ea"/>
                <a:ea typeface="+mn-ea"/>
              </a:rPr>
              <a:t>シーザー暗号化された文章を入力すると、解読するプログラムを作成せよ。</a:t>
            </a:r>
            <a:endParaRPr lang="en-US" altLang="ja-JP" sz="2000" b="1" dirty="0" smtClean="0">
              <a:latin typeface="+mn-ea"/>
              <a:ea typeface="+mn-ea"/>
            </a:endParaRPr>
          </a:p>
        </p:txBody>
      </p:sp>
      <p:sp>
        <p:nvSpPr>
          <p:cNvPr id="6" name="Text Box 2"/>
          <p:cNvSpPr txBox="1">
            <a:spLocks noChangeArrowheads="1"/>
          </p:cNvSpPr>
          <p:nvPr/>
        </p:nvSpPr>
        <p:spPr bwMode="auto">
          <a:xfrm>
            <a:off x="490538" y="2085816"/>
            <a:ext cx="8497888" cy="1631216"/>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r>
              <a:rPr lang="ja-JP" altLang="en-US" sz="2000" b="1" dirty="0">
                <a:latin typeface="+mn-ea"/>
                <a:ea typeface="+mn-ea"/>
              </a:rPr>
              <a:t>解読したい文章を入力してください。</a:t>
            </a:r>
          </a:p>
          <a:p>
            <a:r>
              <a:rPr lang="en-US" altLang="ja-JP" sz="2000" b="1" dirty="0" err="1">
                <a:solidFill>
                  <a:schemeClr val="accent4"/>
                </a:solidFill>
                <a:latin typeface="+mn-ea"/>
                <a:ea typeface="+mn-ea"/>
              </a:rPr>
              <a:t>KhoorZruog</a:t>
            </a:r>
            <a:endParaRPr lang="en-US" altLang="ja-JP" sz="2000" b="1" dirty="0">
              <a:solidFill>
                <a:schemeClr val="accent4"/>
              </a:solidFill>
              <a:latin typeface="+mn-ea"/>
              <a:ea typeface="+mn-ea"/>
            </a:endParaRPr>
          </a:p>
          <a:p>
            <a:r>
              <a:rPr lang="ja-JP" altLang="en-US" sz="2000" b="1" dirty="0">
                <a:latin typeface="+mn-ea"/>
                <a:ea typeface="+mn-ea"/>
              </a:rPr>
              <a:t>元の文章は以下の通りです。</a:t>
            </a:r>
          </a:p>
          <a:p>
            <a:r>
              <a:rPr lang="en-US" altLang="ja-JP" sz="2000" b="1" dirty="0">
                <a:latin typeface="+mn-ea"/>
                <a:ea typeface="+mn-ea"/>
              </a:rPr>
              <a:t>HelloWorld</a:t>
            </a:r>
          </a:p>
        </p:txBody>
      </p:sp>
      <p:sp>
        <p:nvSpPr>
          <p:cNvPr id="5" name="テキスト ボックス 4"/>
          <p:cNvSpPr txBox="1"/>
          <p:nvPr/>
        </p:nvSpPr>
        <p:spPr>
          <a:xfrm>
            <a:off x="251520"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Ｑ９’．</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7" name="Text Box 3"/>
          <p:cNvSpPr txBox="1">
            <a:spLocks noChangeArrowheads="1"/>
          </p:cNvSpPr>
          <p:nvPr/>
        </p:nvSpPr>
        <p:spPr bwMode="auto">
          <a:xfrm>
            <a:off x="515938" y="1648544"/>
            <a:ext cx="8128000" cy="40011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b="1">
                <a:latin typeface="+mn-ea"/>
                <a:ea typeface="+mn-ea"/>
              </a:rPr>
              <a:t>※</a:t>
            </a:r>
            <a:r>
              <a:rPr lang="ja-JP" altLang="en-US" sz="2000" b="1">
                <a:solidFill>
                  <a:srgbClr val="00B050"/>
                </a:solidFill>
                <a:latin typeface="+mn-ea"/>
                <a:ea typeface="+mn-ea"/>
              </a:rPr>
              <a:t>緑色</a:t>
            </a:r>
            <a:r>
              <a:rPr lang="ja-JP" altLang="en-US" sz="2000" b="1">
                <a:latin typeface="+mn-ea"/>
                <a:ea typeface="+mn-ea"/>
              </a:rPr>
              <a:t>の部分は利用者が入力した文字列を表しています。</a:t>
            </a:r>
          </a:p>
        </p:txBody>
      </p:sp>
      <p:sp>
        <p:nvSpPr>
          <p:cNvPr id="9" name="AutoShape 5"/>
          <p:cNvSpPr>
            <a:spLocks noChangeArrowheads="1"/>
          </p:cNvSpPr>
          <p:nvPr/>
        </p:nvSpPr>
        <p:spPr bwMode="auto">
          <a:xfrm rot="20731783">
            <a:off x="7929709" y="333375"/>
            <a:ext cx="914400" cy="503238"/>
          </a:xfrm>
          <a:prstGeom prst="roundRect">
            <a:avLst>
              <a:gd name="adj" fmla="val 16667"/>
            </a:avLst>
          </a:prstGeom>
          <a:solidFill>
            <a:srgbClr val="66FF33"/>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0"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Point.1</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866593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51356"/>
            <a:ext cx="8135938" cy="400110"/>
          </a:xfrm>
          <a:prstGeom prst="rect">
            <a:avLst/>
          </a:prstGeom>
          <a:solidFill>
            <a:srgbClr val="CCFFCC"/>
          </a:solidFill>
          <a:ln>
            <a:solidFill>
              <a:srgbClr val="00B050"/>
            </a:solidFill>
          </a:ln>
        </p:spPr>
        <p:txBody>
          <a:bodyPr>
            <a:spAutoFit/>
          </a:bodyPr>
          <a:lstStyle/>
          <a:p>
            <a:pPr>
              <a:defRPr/>
            </a:pPr>
            <a:r>
              <a:rPr lang="ja-JP" altLang="en-US" sz="2000" smtClean="0">
                <a:latin typeface="+mj-ea"/>
                <a:ea typeface="+mj-ea"/>
              </a:rPr>
              <a:t>Ｑ１０．</a:t>
            </a:r>
            <a:r>
              <a:rPr lang="ja-JP" altLang="en-US" sz="2000" dirty="0" smtClean="0">
                <a:latin typeface="+mj-ea"/>
                <a:ea typeface="+mj-ea"/>
              </a:rPr>
              <a:t>ヒント</a:t>
            </a:r>
            <a:endParaRPr lang="en-US" altLang="ja-JP" sz="2000" dirty="0" smtClean="0">
              <a:latin typeface="+mj-ea"/>
              <a:ea typeface="+mj-ea"/>
            </a:endParaRPr>
          </a:p>
        </p:txBody>
      </p:sp>
      <p:sp>
        <p:nvSpPr>
          <p:cNvPr id="7" name="Text Box 3"/>
          <p:cNvSpPr txBox="1">
            <a:spLocks noChangeArrowheads="1"/>
          </p:cNvSpPr>
          <p:nvPr/>
        </p:nvSpPr>
        <p:spPr bwMode="auto">
          <a:xfrm>
            <a:off x="515938" y="949510"/>
            <a:ext cx="8128000" cy="163121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(1) </a:t>
            </a:r>
            <a:r>
              <a:rPr lang="ja-JP" altLang="en-US" sz="2000" dirty="0" smtClean="0">
                <a:latin typeface="+mj-ea"/>
                <a:ea typeface="+mj-ea"/>
              </a:rPr>
              <a:t>暗号化された文字列 </a:t>
            </a:r>
            <a:r>
              <a:rPr lang="en-US" altLang="ja-JP" sz="2000" dirty="0" smtClean="0">
                <a:latin typeface="+mj-ea"/>
                <a:ea typeface="+mj-ea"/>
              </a:rPr>
              <a:t>sentence </a:t>
            </a:r>
            <a:r>
              <a:rPr lang="ja-JP" altLang="en-US" sz="2000" dirty="0" smtClean="0">
                <a:latin typeface="+mj-ea"/>
                <a:ea typeface="+mj-ea"/>
              </a:rPr>
              <a:t>を入力する。</a:t>
            </a:r>
            <a:endParaRPr lang="en-US" altLang="ja-JP" sz="2000" dirty="0" smtClean="0">
              <a:latin typeface="+mj-ea"/>
              <a:ea typeface="+mj-ea"/>
            </a:endParaRPr>
          </a:p>
          <a:p>
            <a:pPr eaLnBrk="1" hangingPunct="1"/>
            <a:r>
              <a:rPr lang="en-US" altLang="ja-JP" sz="2000" dirty="0" smtClean="0">
                <a:latin typeface="+mj-ea"/>
                <a:ea typeface="+mj-ea"/>
              </a:rPr>
              <a:t>(2) </a:t>
            </a:r>
            <a:r>
              <a:rPr lang="ja-JP" altLang="en-US" sz="2000" dirty="0" smtClean="0">
                <a:latin typeface="+mj-ea"/>
                <a:ea typeface="+mj-ea"/>
              </a:rPr>
              <a:t>復号化された文字列</a:t>
            </a:r>
            <a:r>
              <a:rPr lang="en-US" altLang="ja-JP" sz="2000" dirty="0" err="1" smtClean="0">
                <a:latin typeface="+mj-ea"/>
                <a:ea typeface="+mj-ea"/>
              </a:rPr>
              <a:t>decryptSentence</a:t>
            </a:r>
            <a:r>
              <a:rPr lang="ja-JP" altLang="en-US" sz="2000" dirty="0" smtClean="0">
                <a:latin typeface="+mj-ea"/>
                <a:ea typeface="+mj-ea"/>
              </a:rPr>
              <a:t>を</a:t>
            </a:r>
            <a:r>
              <a:rPr lang="en-US" altLang="ja-JP" sz="2000" dirty="0" smtClean="0">
                <a:latin typeface="+mj-ea"/>
                <a:ea typeface="+mj-ea"/>
              </a:rPr>
              <a:t>””</a:t>
            </a:r>
            <a:r>
              <a:rPr lang="ja-JP" altLang="en-US" sz="2000" dirty="0" smtClean="0">
                <a:latin typeface="+mj-ea"/>
                <a:ea typeface="+mj-ea"/>
              </a:rPr>
              <a:t>にしておく。</a:t>
            </a:r>
            <a:endParaRPr lang="en-US" altLang="ja-JP" sz="2000" dirty="0" smtClean="0">
              <a:latin typeface="+mj-ea"/>
              <a:ea typeface="+mj-ea"/>
            </a:endParaRPr>
          </a:p>
          <a:p>
            <a:pPr eaLnBrk="1" hangingPunct="1"/>
            <a:r>
              <a:rPr lang="en-US" altLang="ja-JP" sz="2000" dirty="0" smtClean="0">
                <a:latin typeface="+mj-ea"/>
                <a:ea typeface="+mj-ea"/>
              </a:rPr>
              <a:t>(3)</a:t>
            </a:r>
            <a:r>
              <a:rPr lang="ja-JP" altLang="en-US" sz="2000" dirty="0" smtClean="0">
                <a:latin typeface="+mj-ea"/>
                <a:ea typeface="+mj-ea"/>
              </a:rPr>
              <a:t> </a:t>
            </a:r>
            <a:r>
              <a:rPr lang="en-US" altLang="ja-JP" sz="2000" dirty="0">
                <a:latin typeface="+mj-ea"/>
                <a:ea typeface="+mj-ea"/>
              </a:rPr>
              <a:t>For</a:t>
            </a:r>
            <a:r>
              <a:rPr lang="ja-JP" altLang="en-US" sz="2000" dirty="0">
                <a:latin typeface="+mj-ea"/>
                <a:ea typeface="+mj-ea"/>
              </a:rPr>
              <a:t>文を</a:t>
            </a:r>
            <a:r>
              <a:rPr lang="ja-JP" altLang="en-US" sz="2000" dirty="0" smtClean="0">
                <a:latin typeface="+mj-ea"/>
                <a:ea typeface="+mj-ea"/>
              </a:rPr>
              <a:t>使って、</a:t>
            </a:r>
            <a:r>
              <a:rPr lang="en-US" altLang="ja-JP" sz="2000" dirty="0" smtClean="0">
                <a:latin typeface="+mj-ea"/>
                <a:ea typeface="+mj-ea"/>
              </a:rPr>
              <a:t>sentence</a:t>
            </a:r>
            <a:r>
              <a:rPr lang="ja-JP" altLang="en-US" sz="2000" dirty="0" smtClean="0">
                <a:latin typeface="+mj-ea"/>
                <a:ea typeface="+mj-ea"/>
              </a:rPr>
              <a:t>の各文字について、以下を繰り返す。</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a:t>
            </a:r>
            <a:r>
              <a:rPr lang="en-US" altLang="ja-JP" sz="2000" dirty="0" err="1" smtClean="0">
                <a:latin typeface="+mj-ea"/>
                <a:ea typeface="+mj-ea"/>
              </a:rPr>
              <a:t>charAt</a:t>
            </a:r>
            <a:r>
              <a:rPr lang="ja-JP" altLang="en-US" sz="2000" dirty="0" smtClean="0">
                <a:latin typeface="+mj-ea"/>
                <a:ea typeface="+mj-ea"/>
              </a:rPr>
              <a:t>でその文字を整数に変換して、３を引く。</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・文字に変換して、</a:t>
            </a:r>
            <a:r>
              <a:rPr lang="en-US" altLang="ja-JP" sz="2000" dirty="0" err="1" smtClean="0">
                <a:latin typeface="+mj-ea"/>
                <a:ea typeface="+mj-ea"/>
              </a:rPr>
              <a:t>decryptSentence</a:t>
            </a:r>
            <a:r>
              <a:rPr lang="ja-JP" altLang="en-US" sz="2000" dirty="0" smtClean="0">
                <a:latin typeface="+mj-ea"/>
                <a:ea typeface="+mj-ea"/>
              </a:rPr>
              <a:t>に付け足す。</a:t>
            </a:r>
            <a:endParaRPr lang="ja-JP" altLang="en-US" sz="2000" dirty="0">
              <a:latin typeface="+mj-ea"/>
              <a:ea typeface="+mj-ea"/>
            </a:endParaRPr>
          </a:p>
        </p:txBody>
      </p:sp>
      <p:sp>
        <p:nvSpPr>
          <p:cNvPr id="9" name="テキスト ボックス 8"/>
          <p:cNvSpPr txBox="1"/>
          <p:nvPr/>
        </p:nvSpPr>
        <p:spPr>
          <a:xfrm>
            <a:off x="521968" y="3437792"/>
            <a:ext cx="8135938" cy="400110"/>
          </a:xfrm>
          <a:prstGeom prst="rect">
            <a:avLst/>
          </a:prstGeom>
          <a:solidFill>
            <a:srgbClr val="CCFFCC"/>
          </a:solidFill>
          <a:ln>
            <a:solidFill>
              <a:srgbClr val="00B050"/>
            </a:solidFill>
          </a:ln>
        </p:spPr>
        <p:txBody>
          <a:bodyPr>
            <a:spAutoFit/>
          </a:bodyPr>
          <a:lstStyle/>
          <a:p>
            <a:pPr>
              <a:defRPr/>
            </a:pPr>
            <a:r>
              <a:rPr lang="ja-JP" altLang="en-US" sz="2000" smtClean="0">
                <a:latin typeface="+mj-ea"/>
                <a:ea typeface="+mj-ea"/>
              </a:rPr>
              <a:t>Ｑ１０</a:t>
            </a:r>
            <a:r>
              <a:rPr lang="en-US" altLang="ja-JP" sz="2000" smtClean="0">
                <a:latin typeface="+mj-ea"/>
                <a:ea typeface="+mj-ea"/>
              </a:rPr>
              <a:t>’</a:t>
            </a:r>
            <a:r>
              <a:rPr lang="ja-JP" altLang="en-US" sz="2000" dirty="0" err="1" smtClean="0">
                <a:latin typeface="+mj-ea"/>
                <a:ea typeface="+mj-ea"/>
              </a:rPr>
              <a:t>．</a:t>
            </a:r>
            <a:r>
              <a:rPr lang="ja-JP" altLang="en-US" sz="2000" dirty="0" smtClean="0">
                <a:latin typeface="+mj-ea"/>
                <a:ea typeface="+mj-ea"/>
              </a:rPr>
              <a:t>ヒント</a:t>
            </a:r>
            <a:endParaRPr lang="en-US" altLang="ja-JP" sz="2000" dirty="0" smtClean="0">
              <a:latin typeface="+mj-ea"/>
              <a:ea typeface="+mj-ea"/>
            </a:endParaRPr>
          </a:p>
        </p:txBody>
      </p:sp>
      <p:sp>
        <p:nvSpPr>
          <p:cNvPr id="10" name="Text Box 3"/>
          <p:cNvSpPr txBox="1">
            <a:spLocks noChangeArrowheads="1"/>
          </p:cNvSpPr>
          <p:nvPr/>
        </p:nvSpPr>
        <p:spPr bwMode="auto">
          <a:xfrm>
            <a:off x="529906" y="3844738"/>
            <a:ext cx="8128000" cy="163121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sz="2000" dirty="0" smtClean="0">
                <a:latin typeface="+mj-ea"/>
              </a:rPr>
              <a:t>授業スライドにある通り、</a:t>
            </a:r>
            <a:r>
              <a:rPr lang="en-US" altLang="ja-JP" sz="2000" dirty="0" smtClean="0">
                <a:latin typeface="+mj-ea"/>
              </a:rPr>
              <a:t>Stream</a:t>
            </a:r>
            <a:r>
              <a:rPr lang="ja-JP" altLang="en-US" sz="2000" dirty="0" smtClean="0">
                <a:latin typeface="+mj-ea"/>
              </a:rPr>
              <a:t>を使うと、整数値を文字列に変換することができる。</a:t>
            </a:r>
            <a:endParaRPr lang="en-US" altLang="ja-JP" sz="2000" dirty="0" smtClean="0">
              <a:latin typeface="+mj-ea"/>
            </a:endParaRPr>
          </a:p>
          <a:p>
            <a:pPr eaLnBrk="1" hangingPunct="1"/>
            <a:r>
              <a:rPr lang="en-US" altLang="ja-JP" sz="2000" smtClean="0">
                <a:latin typeface="+mj-ea"/>
              </a:rPr>
              <a:t>Q10</a:t>
            </a:r>
            <a:r>
              <a:rPr lang="ja-JP" altLang="en-US" sz="2000" smtClean="0">
                <a:latin typeface="+mj-ea"/>
              </a:rPr>
              <a:t>の</a:t>
            </a:r>
            <a:r>
              <a:rPr lang="ja-JP" altLang="en-US" sz="2000" dirty="0" smtClean="0">
                <a:latin typeface="+mj-ea"/>
              </a:rPr>
              <a:t>参考に</a:t>
            </a:r>
            <a:r>
              <a:rPr lang="ja-JP" altLang="en-US" sz="2000" dirty="0">
                <a:latin typeface="+mj-ea"/>
              </a:rPr>
              <a:t>ある</a:t>
            </a:r>
            <a:r>
              <a:rPr lang="ja-JP" altLang="en-US" sz="2000" dirty="0" smtClean="0">
                <a:latin typeface="+mj-ea"/>
              </a:rPr>
              <a:t>通り、整数値を受け取って、それに対応する文字を返す関数型変数を宣言することもできるだろう。</a:t>
            </a:r>
            <a:endParaRPr lang="en-US" altLang="ja-JP" sz="2000" dirty="0" smtClean="0">
              <a:latin typeface="+mj-ea"/>
            </a:endParaRPr>
          </a:p>
          <a:p>
            <a:pPr eaLnBrk="1" hangingPunct="1"/>
            <a:r>
              <a:rPr lang="ja-JP" altLang="en-US" sz="2000" dirty="0" smtClean="0">
                <a:latin typeface="+mj-ea"/>
              </a:rPr>
              <a:t>あとは自分で考えるのじゃ。</a:t>
            </a:r>
            <a:endParaRPr lang="en-US" altLang="ja-JP" sz="2000" dirty="0">
              <a:latin typeface="+mj-ea"/>
            </a:endParaRPr>
          </a:p>
        </p:txBody>
      </p:sp>
    </p:spTree>
    <p:extLst>
      <p:ext uri="{BB962C8B-B14F-4D97-AF65-F5344CB8AC3E}">
        <p14:creationId xmlns:p14="http://schemas.microsoft.com/office/powerpoint/2010/main" val="4098937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015663"/>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Ｑ１．最小値</a:t>
            </a:r>
            <a:endParaRPr lang="en-US" altLang="ja-JP" sz="2000" b="1" dirty="0" smtClean="0">
              <a:latin typeface="+mn-ea"/>
              <a:ea typeface="+mn-ea"/>
            </a:endParaRP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a:t>
            </a:r>
            <a:r>
              <a:rPr lang="en-US" altLang="ja-JP" sz="2000" b="1" dirty="0" err="1" smtClean="0">
                <a:latin typeface="+mn-ea"/>
                <a:ea typeface="+mn-ea"/>
              </a:rPr>
              <a:t>scores.txt</a:t>
            </a:r>
            <a:r>
              <a:rPr lang="ja-JP" altLang="en-US" sz="2000" b="1" dirty="0" smtClean="0">
                <a:latin typeface="+mn-ea"/>
                <a:ea typeface="+mn-ea"/>
              </a:rPr>
              <a:t>にある成績の中から</a:t>
            </a:r>
            <a:endParaRPr lang="ja-JP" altLang="en-US" sz="2000" b="1" dirty="0">
              <a:latin typeface="+mn-ea"/>
              <a:ea typeface="+mn-ea"/>
            </a:endParaRPr>
          </a:p>
          <a:p>
            <a:pPr>
              <a:defRPr/>
            </a:pPr>
            <a:r>
              <a:rPr lang="ja-JP" altLang="en-US" sz="2000" b="1" dirty="0" smtClean="0">
                <a:latin typeface="+mn-ea"/>
                <a:ea typeface="+mn-ea"/>
              </a:rPr>
              <a:t>最低得点を求めて表示するプログラムを作成せよ。</a:t>
            </a:r>
            <a:endParaRPr lang="ja-JP" altLang="en-US" sz="2000" b="1" dirty="0">
              <a:latin typeface="+mn-ea"/>
              <a:ea typeface="+mn-ea"/>
            </a:endParaRPr>
          </a:p>
        </p:txBody>
      </p:sp>
      <p:sp>
        <p:nvSpPr>
          <p:cNvPr id="5" name="Text Box 2"/>
          <p:cNvSpPr txBox="1">
            <a:spLocks noChangeArrowheads="1"/>
          </p:cNvSpPr>
          <p:nvPr/>
        </p:nvSpPr>
        <p:spPr bwMode="auto">
          <a:xfrm>
            <a:off x="490538" y="1340768"/>
            <a:ext cx="8497888" cy="707886"/>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pPr>
              <a:defRPr/>
            </a:pPr>
            <a:r>
              <a:rPr lang="ja-JP" altLang="en-US" sz="2000" b="1" dirty="0" smtClean="0">
                <a:latin typeface="+mn-ea"/>
                <a:ea typeface="+mn-ea"/>
              </a:rPr>
              <a:t>最低点は</a:t>
            </a:r>
            <a:r>
              <a:rPr lang="en-US" altLang="ja-JP" sz="2000" b="1" dirty="0" smtClean="0">
                <a:latin typeface="+mn-ea"/>
                <a:ea typeface="+mn-ea"/>
              </a:rPr>
              <a:t>[</a:t>
            </a:r>
            <a:r>
              <a:rPr lang="ja-JP" altLang="en-US" sz="2000" b="1" dirty="0" smtClean="0">
                <a:latin typeface="+mn-ea"/>
                <a:ea typeface="+mn-ea"/>
              </a:rPr>
              <a:t>６５</a:t>
            </a:r>
            <a:r>
              <a:rPr lang="en-US" altLang="ja-JP" sz="2000" b="1" dirty="0" smtClean="0">
                <a:latin typeface="+mn-ea"/>
                <a:ea typeface="+mn-ea"/>
              </a:rPr>
              <a:t>]</a:t>
            </a:r>
            <a:r>
              <a:rPr lang="ja-JP" altLang="en-US" sz="2000" b="1" dirty="0" smtClean="0">
                <a:latin typeface="+mn-ea"/>
                <a:ea typeface="+mn-ea"/>
              </a:rPr>
              <a:t>点です。</a:t>
            </a:r>
            <a:endParaRPr lang="ja-JP" altLang="en-US" sz="2000" b="1" dirty="0">
              <a:latin typeface="+mn-ea"/>
              <a:ea typeface="+mn-ea"/>
            </a:endParaRPr>
          </a:p>
        </p:txBody>
      </p:sp>
      <p:sp>
        <p:nvSpPr>
          <p:cNvPr id="8" name="テキスト ボックス 7"/>
          <p:cNvSpPr txBox="1"/>
          <p:nvPr/>
        </p:nvSpPr>
        <p:spPr>
          <a:xfrm>
            <a:off x="6156176"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Ｑ１’．</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10" name="AutoShape 5"/>
          <p:cNvSpPr>
            <a:spLocks noChangeArrowheads="1"/>
          </p:cNvSpPr>
          <p:nvPr/>
        </p:nvSpPr>
        <p:spPr bwMode="auto">
          <a:xfrm rot="20731783">
            <a:off x="7929709" y="333375"/>
            <a:ext cx="914400" cy="503238"/>
          </a:xfrm>
          <a:prstGeom prst="roundRect">
            <a:avLst>
              <a:gd name="adj" fmla="val 16667"/>
            </a:avLst>
          </a:prstGeom>
          <a:solidFill>
            <a:srgbClr val="66FF33"/>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1"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Point.1</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1558311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48680"/>
            <a:ext cx="8135938" cy="338554"/>
          </a:xfrm>
          <a:prstGeom prst="rect">
            <a:avLst/>
          </a:prstGeom>
          <a:solidFill>
            <a:srgbClr val="CCFFCC"/>
          </a:solidFill>
          <a:ln>
            <a:solidFill>
              <a:srgbClr val="00B050"/>
            </a:solidFill>
          </a:ln>
        </p:spPr>
        <p:txBody>
          <a:bodyPr>
            <a:spAutoFit/>
          </a:bodyPr>
          <a:lstStyle/>
          <a:p>
            <a:pPr>
              <a:defRPr/>
            </a:pPr>
            <a:r>
              <a:rPr lang="en-US" altLang="ja-JP" sz="1600" b="1" dirty="0" smtClean="0">
                <a:latin typeface="+mn-ea"/>
                <a:ea typeface="+mn-ea"/>
              </a:rPr>
              <a:t>Q</a:t>
            </a:r>
            <a:r>
              <a:rPr lang="ja-JP" altLang="en-US" sz="1600" b="1" dirty="0" smtClean="0">
                <a:latin typeface="+mn-ea"/>
                <a:ea typeface="+mn-ea"/>
              </a:rPr>
              <a:t>１．ヒント</a:t>
            </a:r>
            <a:endParaRPr lang="en-US" altLang="ja-JP" sz="1600" b="1" dirty="0" smtClean="0">
              <a:latin typeface="+mn-ea"/>
              <a:ea typeface="+mn-ea"/>
            </a:endParaRPr>
          </a:p>
        </p:txBody>
      </p:sp>
      <p:sp>
        <p:nvSpPr>
          <p:cNvPr id="7" name="Text Box 3"/>
          <p:cNvSpPr txBox="1">
            <a:spLocks noChangeArrowheads="1"/>
          </p:cNvSpPr>
          <p:nvPr/>
        </p:nvSpPr>
        <p:spPr bwMode="auto">
          <a:xfrm>
            <a:off x="515938" y="946834"/>
            <a:ext cx="8128000" cy="1015663"/>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b="1" dirty="0" smtClean="0">
                <a:latin typeface="+mn-ea"/>
                <a:ea typeface="+mn-ea"/>
              </a:rPr>
              <a:t>(1) </a:t>
            </a:r>
            <a:r>
              <a:rPr lang="ja-JP" altLang="en-US" sz="2000" b="1" dirty="0" smtClean="0">
                <a:latin typeface="+mn-ea"/>
                <a:ea typeface="+mn-ea"/>
              </a:rPr>
              <a:t>整数</a:t>
            </a:r>
            <a:r>
              <a:rPr lang="en-US" altLang="ja-JP" sz="2000" b="1" dirty="0" err="1" smtClean="0">
                <a:latin typeface="+mn-ea"/>
                <a:ea typeface="+mn-ea"/>
              </a:rPr>
              <a:t>minScore</a:t>
            </a:r>
            <a:r>
              <a:rPr lang="ja-JP" altLang="en-US" sz="2000" b="1" dirty="0" smtClean="0">
                <a:latin typeface="+mn-ea"/>
                <a:ea typeface="+mn-ea"/>
              </a:rPr>
              <a:t>を</a:t>
            </a:r>
            <a:r>
              <a:rPr lang="en-US" altLang="ja-JP" sz="2000" b="1" dirty="0" smtClean="0">
                <a:latin typeface="+mn-ea"/>
                <a:ea typeface="+mn-ea"/>
              </a:rPr>
              <a:t>100</a:t>
            </a:r>
            <a:r>
              <a:rPr lang="ja-JP" altLang="en-US" sz="2000" b="1" dirty="0" smtClean="0">
                <a:latin typeface="+mn-ea"/>
                <a:ea typeface="+mn-ea"/>
              </a:rPr>
              <a:t>にしておく。</a:t>
            </a:r>
            <a:r>
              <a:rPr lang="en-US" altLang="ja-JP" sz="2000" b="1" dirty="0" smtClean="0">
                <a:latin typeface="+mn-ea"/>
                <a:ea typeface="+mn-ea"/>
              </a:rPr>
              <a:t/>
            </a:r>
            <a:br>
              <a:rPr lang="en-US" altLang="ja-JP" sz="2000" b="1" dirty="0" smtClean="0">
                <a:latin typeface="+mn-ea"/>
                <a:ea typeface="+mn-ea"/>
              </a:rPr>
            </a:br>
            <a:r>
              <a:rPr lang="en-US" altLang="ja-JP" sz="2000" b="1" dirty="0" smtClean="0">
                <a:latin typeface="+mn-ea"/>
                <a:ea typeface="+mn-ea"/>
              </a:rPr>
              <a:t>(2)</a:t>
            </a:r>
            <a:r>
              <a:rPr lang="ja-JP" altLang="en-US" sz="2000" b="1" dirty="0" smtClean="0">
                <a:latin typeface="+mn-ea"/>
                <a:ea typeface="+mn-ea"/>
              </a:rPr>
              <a:t> </a:t>
            </a:r>
            <a:r>
              <a:rPr lang="en-US" altLang="ja-JP" sz="2000" b="1" dirty="0" smtClean="0">
                <a:latin typeface="+mn-ea"/>
                <a:ea typeface="+mn-ea"/>
              </a:rPr>
              <a:t>for</a:t>
            </a:r>
            <a:r>
              <a:rPr lang="ja-JP" altLang="en-US" sz="2000" b="1" dirty="0">
                <a:latin typeface="+mn-ea"/>
                <a:ea typeface="+mn-ea"/>
              </a:rPr>
              <a:t>文を使って</a:t>
            </a:r>
            <a:r>
              <a:rPr lang="ja-JP" altLang="en-US" sz="2000" b="1" dirty="0" smtClean="0">
                <a:latin typeface="+mn-ea"/>
                <a:ea typeface="+mn-ea"/>
              </a:rPr>
              <a:t>、</a:t>
            </a:r>
            <a:r>
              <a:rPr lang="en-US" altLang="ja-JP" sz="2000" b="1" dirty="0" smtClean="0">
                <a:latin typeface="+mn-ea"/>
                <a:ea typeface="+mn-ea"/>
              </a:rPr>
              <a:t>scores</a:t>
            </a:r>
            <a:r>
              <a:rPr lang="ja-JP" altLang="en-US" sz="2000" b="1" dirty="0" smtClean="0">
                <a:latin typeface="+mn-ea"/>
                <a:ea typeface="+mn-ea"/>
              </a:rPr>
              <a:t>の要素の数だけ以下を繰り返す。</a:t>
            </a:r>
            <a:r>
              <a:rPr lang="en-US" altLang="ja-JP" sz="2000" b="1" dirty="0" smtClean="0">
                <a:latin typeface="+mn-ea"/>
                <a:ea typeface="+mn-ea"/>
              </a:rPr>
              <a:t/>
            </a:r>
            <a:br>
              <a:rPr lang="en-US" altLang="ja-JP" sz="2000" b="1" dirty="0" smtClean="0">
                <a:latin typeface="+mn-ea"/>
                <a:ea typeface="+mn-ea"/>
              </a:rPr>
            </a:br>
            <a:r>
              <a:rPr lang="ja-JP" altLang="en-US" sz="2000" b="1" dirty="0" smtClean="0">
                <a:latin typeface="+mn-ea"/>
                <a:ea typeface="+mn-ea"/>
              </a:rPr>
              <a:t>　　・その点数が</a:t>
            </a:r>
            <a:r>
              <a:rPr lang="en-US" altLang="ja-JP" sz="2000" b="1" dirty="0" err="1" smtClean="0">
                <a:latin typeface="+mn-ea"/>
                <a:ea typeface="+mn-ea"/>
              </a:rPr>
              <a:t>minScore</a:t>
            </a:r>
            <a:r>
              <a:rPr lang="ja-JP" altLang="en-US" sz="2000" b="1" dirty="0" smtClean="0">
                <a:latin typeface="+mn-ea"/>
                <a:ea typeface="+mn-ea"/>
              </a:rPr>
              <a:t>より小さければ、その点数を</a:t>
            </a:r>
            <a:r>
              <a:rPr lang="en-US" altLang="ja-JP" sz="2000" b="1" dirty="0" err="1" smtClean="0">
                <a:latin typeface="+mn-ea"/>
                <a:ea typeface="+mn-ea"/>
              </a:rPr>
              <a:t>minScore</a:t>
            </a:r>
            <a:r>
              <a:rPr lang="ja-JP" altLang="en-US" sz="2000" b="1" dirty="0" smtClean="0">
                <a:latin typeface="+mn-ea"/>
                <a:ea typeface="+mn-ea"/>
              </a:rPr>
              <a:t>に代入する。</a:t>
            </a:r>
            <a:endParaRPr lang="en-US" altLang="ja-JP" sz="2000" b="1" dirty="0">
              <a:latin typeface="+mn-ea"/>
            </a:endParaRPr>
          </a:p>
        </p:txBody>
      </p:sp>
      <p:sp>
        <p:nvSpPr>
          <p:cNvPr id="9" name="テキスト ボックス 8"/>
          <p:cNvSpPr txBox="1"/>
          <p:nvPr/>
        </p:nvSpPr>
        <p:spPr>
          <a:xfrm>
            <a:off x="521968" y="2708920"/>
            <a:ext cx="8135938" cy="338554"/>
          </a:xfrm>
          <a:prstGeom prst="rect">
            <a:avLst/>
          </a:prstGeom>
          <a:solidFill>
            <a:srgbClr val="CCFFCC"/>
          </a:solidFill>
          <a:ln>
            <a:solidFill>
              <a:srgbClr val="00B050"/>
            </a:solidFill>
          </a:ln>
        </p:spPr>
        <p:txBody>
          <a:bodyPr>
            <a:spAutoFit/>
          </a:bodyPr>
          <a:lstStyle/>
          <a:p>
            <a:pPr>
              <a:defRPr/>
            </a:pPr>
            <a:r>
              <a:rPr lang="en-US" altLang="ja-JP" sz="1600" b="1" dirty="0" smtClean="0">
                <a:latin typeface="+mn-ea"/>
                <a:ea typeface="+mn-ea"/>
              </a:rPr>
              <a:t>Q</a:t>
            </a:r>
            <a:r>
              <a:rPr lang="ja-JP" altLang="en-US" sz="1600" b="1" dirty="0">
                <a:latin typeface="+mn-ea"/>
                <a:ea typeface="+mn-ea"/>
              </a:rPr>
              <a:t>１</a:t>
            </a:r>
            <a:r>
              <a:rPr lang="en-US" altLang="ja-JP" sz="1600" b="1" dirty="0" smtClean="0">
                <a:latin typeface="+mn-ea"/>
                <a:ea typeface="+mn-ea"/>
              </a:rPr>
              <a:t>’</a:t>
            </a:r>
            <a:r>
              <a:rPr lang="ja-JP" altLang="en-US" sz="1600" b="1" dirty="0" err="1" smtClean="0">
                <a:latin typeface="+mn-ea"/>
                <a:ea typeface="+mn-ea"/>
              </a:rPr>
              <a:t>．</a:t>
            </a:r>
            <a:r>
              <a:rPr lang="ja-JP" altLang="en-US" sz="1600" b="1" dirty="0" smtClean="0">
                <a:latin typeface="+mn-ea"/>
                <a:ea typeface="+mn-ea"/>
              </a:rPr>
              <a:t>ヒント</a:t>
            </a:r>
            <a:endParaRPr lang="en-US" altLang="ja-JP" sz="1600" b="1" dirty="0" smtClean="0">
              <a:latin typeface="+mn-ea"/>
              <a:ea typeface="+mn-ea"/>
            </a:endParaRPr>
          </a:p>
        </p:txBody>
      </p:sp>
      <p:sp>
        <p:nvSpPr>
          <p:cNvPr id="10" name="Text Box 3"/>
          <p:cNvSpPr txBox="1">
            <a:spLocks noChangeArrowheads="1"/>
          </p:cNvSpPr>
          <p:nvPr/>
        </p:nvSpPr>
        <p:spPr bwMode="auto">
          <a:xfrm>
            <a:off x="529906" y="3115866"/>
            <a:ext cx="8128000" cy="1631216"/>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b="1" dirty="0" smtClean="0">
                <a:latin typeface="+mn-ea"/>
                <a:ea typeface="+mn-ea"/>
              </a:rPr>
              <a:t>(1) </a:t>
            </a:r>
            <a:r>
              <a:rPr lang="ja-JP" altLang="en-US" sz="2000" b="1" dirty="0" smtClean="0">
                <a:latin typeface="+mn-ea"/>
                <a:ea typeface="+mn-ea"/>
              </a:rPr>
              <a:t>次のようなラムダ式をもつ関数型変数</a:t>
            </a:r>
            <a:r>
              <a:rPr lang="en-US" altLang="ja-JP" sz="2000" b="1" dirty="0" smtClean="0">
                <a:latin typeface="+mn-ea"/>
                <a:ea typeface="+mn-ea"/>
              </a:rPr>
              <a:t>min</a:t>
            </a:r>
            <a:r>
              <a:rPr lang="ja-JP" altLang="en-US" sz="2000" b="1" dirty="0" smtClean="0">
                <a:latin typeface="+mn-ea"/>
                <a:ea typeface="+mn-ea"/>
              </a:rPr>
              <a:t>を宣言する。</a:t>
            </a:r>
            <a:endParaRPr lang="en-US" altLang="ja-JP" sz="2000" b="1" dirty="0" smtClean="0">
              <a:latin typeface="+mn-ea"/>
              <a:ea typeface="+mn-ea"/>
            </a:endParaRPr>
          </a:p>
          <a:p>
            <a:pPr eaLnBrk="1" hangingPunct="1"/>
            <a:r>
              <a:rPr lang="ja-JP" altLang="en-US" sz="2000" b="1" dirty="0" smtClean="0">
                <a:latin typeface="+mn-ea"/>
                <a:ea typeface="+mn-ea"/>
              </a:rPr>
              <a:t>　　・</a:t>
            </a:r>
            <a:r>
              <a:rPr lang="en-US" altLang="ja-JP" sz="2000" b="1" dirty="0" smtClean="0">
                <a:latin typeface="+mn-ea"/>
                <a:ea typeface="+mn-ea"/>
              </a:rPr>
              <a:t>2</a:t>
            </a:r>
            <a:r>
              <a:rPr lang="ja-JP" altLang="en-US" sz="2000" b="1" dirty="0" err="1">
                <a:latin typeface="+mn-ea"/>
                <a:ea typeface="+mn-ea"/>
              </a:rPr>
              <a:t>つの</a:t>
            </a:r>
            <a:r>
              <a:rPr lang="ja-JP" altLang="en-US" sz="2000" b="1" dirty="0" smtClean="0">
                <a:latin typeface="+mn-ea"/>
                <a:ea typeface="+mn-ea"/>
              </a:rPr>
              <a:t>整数を</a:t>
            </a:r>
            <a:r>
              <a:rPr lang="ja-JP" altLang="en-US" sz="2000" b="1" dirty="0">
                <a:latin typeface="+mn-ea"/>
                <a:ea typeface="+mn-ea"/>
              </a:rPr>
              <a:t>受け取り</a:t>
            </a:r>
            <a:r>
              <a:rPr lang="ja-JP" altLang="en-US" sz="2000" b="1" dirty="0" smtClean="0">
                <a:latin typeface="+mn-ea"/>
                <a:ea typeface="+mn-ea"/>
              </a:rPr>
              <a:t>、小さい方</a:t>
            </a:r>
            <a:r>
              <a:rPr lang="ja-JP" altLang="en-US" sz="2000" b="1" dirty="0">
                <a:latin typeface="+mn-ea"/>
                <a:ea typeface="+mn-ea"/>
              </a:rPr>
              <a:t>の値を</a:t>
            </a:r>
            <a:r>
              <a:rPr lang="ja-JP" altLang="en-US" sz="2000" b="1" dirty="0" smtClean="0">
                <a:latin typeface="+mn-ea"/>
                <a:ea typeface="+mn-ea"/>
              </a:rPr>
              <a:t>返す。</a:t>
            </a:r>
            <a:r>
              <a:rPr lang="ja-JP" altLang="en-US" sz="2000" b="1" dirty="0">
                <a:latin typeface="+mn-ea"/>
                <a:ea typeface="+mn-ea"/>
              </a:rPr>
              <a:t/>
            </a:r>
            <a:br>
              <a:rPr lang="ja-JP" altLang="en-US" sz="2000" b="1" dirty="0">
                <a:latin typeface="+mn-ea"/>
                <a:ea typeface="+mn-ea"/>
              </a:rPr>
            </a:br>
            <a:r>
              <a:rPr lang="en-US" altLang="ja-JP" sz="2000" b="1" dirty="0" smtClean="0">
                <a:latin typeface="+mn-ea"/>
                <a:ea typeface="+mn-ea"/>
              </a:rPr>
              <a:t>(2) </a:t>
            </a:r>
            <a:r>
              <a:rPr lang="ja-JP" altLang="en-US" sz="2000" b="1" dirty="0">
                <a:latin typeface="+mn-ea"/>
                <a:ea typeface="+mn-ea"/>
              </a:rPr>
              <a:t>配列</a:t>
            </a:r>
            <a:r>
              <a:rPr lang="en-US" altLang="ja-JP" sz="2000" b="1" dirty="0">
                <a:latin typeface="+mn-ea"/>
                <a:ea typeface="+mn-ea"/>
              </a:rPr>
              <a:t>scores</a:t>
            </a:r>
            <a:r>
              <a:rPr lang="ja-JP" altLang="en-US" sz="2000" b="1" dirty="0" smtClean="0">
                <a:latin typeface="+mn-ea"/>
                <a:ea typeface="+mn-ea"/>
              </a:rPr>
              <a:t>から</a:t>
            </a:r>
            <a:r>
              <a:rPr lang="en-US" altLang="ja-JP" sz="2000" b="1" dirty="0" smtClean="0">
                <a:latin typeface="+mn-ea"/>
                <a:ea typeface="+mn-ea"/>
              </a:rPr>
              <a:t>stream</a:t>
            </a:r>
            <a:r>
              <a:rPr lang="ja-JP" altLang="en-US" sz="2000" b="1" dirty="0" smtClean="0">
                <a:latin typeface="+mn-ea"/>
                <a:ea typeface="+mn-ea"/>
              </a:rPr>
              <a:t>を生成し、</a:t>
            </a:r>
            <a:endParaRPr lang="en-US" altLang="ja-JP" sz="2000" b="1" dirty="0" smtClean="0">
              <a:latin typeface="+mn-ea"/>
              <a:ea typeface="+mn-ea"/>
            </a:endParaRPr>
          </a:p>
          <a:p>
            <a:pPr eaLnBrk="1" hangingPunct="1"/>
            <a:r>
              <a:rPr lang="ja-JP" altLang="en-US" sz="2000" b="1" dirty="0">
                <a:latin typeface="+mn-ea"/>
                <a:ea typeface="+mn-ea"/>
              </a:rPr>
              <a:t>　</a:t>
            </a:r>
            <a:r>
              <a:rPr lang="ja-JP" altLang="en-US" sz="2000" b="1" dirty="0" smtClean="0">
                <a:latin typeface="+mn-ea"/>
                <a:ea typeface="+mn-ea"/>
              </a:rPr>
              <a:t>　</a:t>
            </a:r>
            <a:r>
              <a:rPr lang="en-US" altLang="ja-JP" sz="2000" b="1" dirty="0" smtClean="0">
                <a:latin typeface="+mn-ea"/>
                <a:ea typeface="+mn-ea"/>
              </a:rPr>
              <a:t>reduce</a:t>
            </a:r>
            <a:r>
              <a:rPr lang="ja-JP" altLang="en-US" sz="2000" b="1" dirty="0" smtClean="0">
                <a:latin typeface="+mn-ea"/>
                <a:ea typeface="+mn-ea"/>
              </a:rPr>
              <a:t>を使って、端から</a:t>
            </a:r>
            <a:r>
              <a:rPr lang="ja-JP" altLang="en-US" sz="2000" b="1" dirty="0">
                <a:latin typeface="+mn-ea"/>
                <a:ea typeface="+mn-ea"/>
              </a:rPr>
              <a:t>順番</a:t>
            </a:r>
            <a:r>
              <a:rPr lang="ja-JP" altLang="en-US" sz="2000" b="1" dirty="0" smtClean="0">
                <a:latin typeface="+mn-ea"/>
                <a:ea typeface="+mn-ea"/>
              </a:rPr>
              <a:t>に</a:t>
            </a:r>
            <a:r>
              <a:rPr lang="en-US" altLang="ja-JP" sz="2000" b="1" dirty="0" smtClean="0">
                <a:latin typeface="+mn-ea"/>
                <a:ea typeface="+mn-ea"/>
              </a:rPr>
              <a:t>min</a:t>
            </a:r>
            <a:r>
              <a:rPr lang="ja-JP" altLang="en-US" sz="2000" b="1" dirty="0" smtClean="0">
                <a:latin typeface="+mn-ea"/>
                <a:ea typeface="+mn-ea"/>
              </a:rPr>
              <a:t>を適用する。</a:t>
            </a:r>
            <a:endParaRPr lang="en-US" altLang="ja-JP" sz="2000" b="1" dirty="0" smtClean="0">
              <a:latin typeface="+mn-ea"/>
              <a:ea typeface="+mn-ea"/>
            </a:endParaRPr>
          </a:p>
          <a:p>
            <a:pPr eaLnBrk="1" hangingPunct="1"/>
            <a:r>
              <a:rPr lang="ja-JP" altLang="en-US" sz="2000" b="1" dirty="0">
                <a:latin typeface="+mn-ea"/>
                <a:ea typeface="+mn-ea"/>
              </a:rPr>
              <a:t>　</a:t>
            </a:r>
            <a:r>
              <a:rPr lang="ja-JP" altLang="en-US" sz="2000" b="1" dirty="0" smtClean="0">
                <a:latin typeface="+mn-ea"/>
                <a:ea typeface="+mn-ea"/>
              </a:rPr>
              <a:t>　</a:t>
            </a:r>
            <a:r>
              <a:rPr lang="en-US" altLang="ja-JP" sz="2000" b="1" dirty="0" smtClean="0">
                <a:latin typeface="+mn-ea"/>
                <a:ea typeface="+mn-ea"/>
              </a:rPr>
              <a:t>(min</a:t>
            </a:r>
            <a:r>
              <a:rPr lang="ja-JP" altLang="en-US" sz="2000" b="1" dirty="0" smtClean="0">
                <a:latin typeface="+mn-ea"/>
                <a:ea typeface="+mn-ea"/>
              </a:rPr>
              <a:t>の</a:t>
            </a:r>
            <a:r>
              <a:rPr lang="en-US" altLang="ja-JP" sz="2000" b="1" dirty="0" smtClean="0">
                <a:latin typeface="+mn-ea"/>
                <a:ea typeface="+mn-ea"/>
              </a:rPr>
              <a:t>2</a:t>
            </a:r>
            <a:r>
              <a:rPr lang="ja-JP" altLang="en-US" sz="2000" b="1" dirty="0" err="1" smtClean="0">
                <a:latin typeface="+mn-ea"/>
                <a:ea typeface="+mn-ea"/>
              </a:rPr>
              <a:t>つの</a:t>
            </a:r>
            <a:r>
              <a:rPr lang="ja-JP" altLang="en-US" sz="2000" b="1" dirty="0" smtClean="0">
                <a:latin typeface="+mn-ea"/>
                <a:ea typeface="+mn-ea"/>
              </a:rPr>
              <a:t>パラメータのうち一方の初期値を</a:t>
            </a:r>
            <a:r>
              <a:rPr lang="en-US" altLang="ja-JP" sz="2000" b="1" dirty="0" smtClean="0">
                <a:latin typeface="+mn-ea"/>
                <a:ea typeface="+mn-ea"/>
              </a:rPr>
              <a:t>100</a:t>
            </a:r>
            <a:r>
              <a:rPr lang="ja-JP" altLang="en-US" sz="2000" b="1" dirty="0" smtClean="0">
                <a:latin typeface="+mn-ea"/>
                <a:ea typeface="+mn-ea"/>
              </a:rPr>
              <a:t>にしましょう）</a:t>
            </a:r>
            <a:endParaRPr lang="en-US" altLang="ja-JP" sz="2000" b="1" dirty="0" smtClean="0">
              <a:latin typeface="+mn-ea"/>
              <a:ea typeface="+mn-ea"/>
            </a:endParaRPr>
          </a:p>
        </p:txBody>
      </p:sp>
    </p:spTree>
    <p:extLst>
      <p:ext uri="{BB962C8B-B14F-4D97-AF65-F5344CB8AC3E}">
        <p14:creationId xmlns:p14="http://schemas.microsoft.com/office/powerpoint/2010/main" val="1192400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015663"/>
          </a:xfrm>
          <a:prstGeom prst="rect">
            <a:avLst/>
          </a:prstGeom>
          <a:solidFill>
            <a:schemeClr val="accent1">
              <a:lumMod val="40000"/>
              <a:lumOff val="60000"/>
            </a:schemeClr>
          </a:solidFill>
        </p:spPr>
        <p:txBody>
          <a:bodyPr>
            <a:spAutoFit/>
          </a:bodyPr>
          <a:lstStyle/>
          <a:p>
            <a:pPr>
              <a:defRPr/>
            </a:pPr>
            <a:r>
              <a:rPr lang="ja-JP" altLang="en-US" sz="2000" b="1" smtClean="0">
                <a:latin typeface="+mn-ea"/>
                <a:ea typeface="+mn-ea"/>
              </a:rPr>
              <a:t>Ｑ２．点数による検索</a:t>
            </a:r>
            <a:endParaRPr lang="en-US" altLang="ja-JP" sz="2000" b="1" dirty="0" smtClean="0">
              <a:latin typeface="+mn-ea"/>
              <a:ea typeface="+mn-ea"/>
            </a:endParaRP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a:t>
            </a:r>
            <a:r>
              <a:rPr lang="en-US" altLang="ja-JP" sz="2000" b="1" dirty="0" err="1">
                <a:latin typeface="+mn-ea"/>
                <a:ea typeface="+mn-ea"/>
              </a:rPr>
              <a:t>scores.txt</a:t>
            </a:r>
            <a:r>
              <a:rPr lang="ja-JP" altLang="en-US" sz="2000" b="1" dirty="0">
                <a:latin typeface="+mn-ea"/>
                <a:ea typeface="+mn-ea"/>
              </a:rPr>
              <a:t>にある成績</a:t>
            </a:r>
            <a:r>
              <a:rPr lang="ja-JP" altLang="en-US" sz="2000" b="1" dirty="0" smtClean="0">
                <a:latin typeface="+mn-ea"/>
                <a:ea typeface="+mn-ea"/>
              </a:rPr>
              <a:t>の</a:t>
            </a:r>
            <a:r>
              <a:rPr lang="ja-JP" altLang="en-US" sz="2000" b="1" dirty="0">
                <a:latin typeface="+mn-ea"/>
                <a:ea typeface="+mn-ea"/>
              </a:rPr>
              <a:t>中</a:t>
            </a:r>
            <a:r>
              <a:rPr lang="ja-JP" altLang="en-US" sz="2000" b="1" dirty="0" smtClean="0">
                <a:latin typeface="+mn-ea"/>
                <a:ea typeface="+mn-ea"/>
              </a:rPr>
              <a:t>から</a:t>
            </a:r>
            <a:endParaRPr lang="en-US" altLang="ja-JP" sz="2000" b="1" dirty="0" smtClean="0">
              <a:latin typeface="+mn-ea"/>
              <a:ea typeface="+mn-ea"/>
            </a:endParaRPr>
          </a:p>
          <a:p>
            <a:pPr>
              <a:defRPr/>
            </a:pPr>
            <a:r>
              <a:rPr lang="ja-JP" altLang="en-US" sz="2000" b="1" dirty="0" smtClean="0">
                <a:latin typeface="+mn-ea"/>
                <a:ea typeface="+mn-ea"/>
              </a:rPr>
              <a:t>指定された点数の人数を数えるプログラムを作成せよ。</a:t>
            </a:r>
            <a:endParaRPr lang="ja-JP" altLang="en-US" sz="2000" b="1" dirty="0">
              <a:latin typeface="+mn-ea"/>
              <a:ea typeface="+mn-ea"/>
            </a:endParaRPr>
          </a:p>
        </p:txBody>
      </p:sp>
      <p:sp>
        <p:nvSpPr>
          <p:cNvPr id="6" name="Text Box 2"/>
          <p:cNvSpPr txBox="1">
            <a:spLocks noChangeArrowheads="1"/>
          </p:cNvSpPr>
          <p:nvPr/>
        </p:nvSpPr>
        <p:spPr bwMode="auto">
          <a:xfrm>
            <a:off x="490538" y="1948937"/>
            <a:ext cx="8497888" cy="1323439"/>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pPr>
              <a:defRPr/>
            </a:pPr>
            <a:r>
              <a:rPr lang="ja-JP" altLang="en-US" sz="2000" b="1" dirty="0" smtClean="0">
                <a:latin typeface="+mn-ea"/>
                <a:ea typeface="+mn-ea"/>
              </a:rPr>
              <a:t>検索する得点を入力してください。</a:t>
            </a:r>
            <a:endParaRPr lang="en-US" altLang="ja-JP" sz="2000" b="1" dirty="0" smtClean="0">
              <a:latin typeface="+mn-ea"/>
              <a:ea typeface="+mn-ea"/>
            </a:endParaRPr>
          </a:p>
          <a:p>
            <a:pPr>
              <a:defRPr/>
            </a:pPr>
            <a:r>
              <a:rPr lang="en-US" altLang="ja-JP" sz="2000" b="1" dirty="0" smtClean="0">
                <a:solidFill>
                  <a:srgbClr val="66FF66"/>
                </a:solidFill>
                <a:latin typeface="+mn-ea"/>
                <a:ea typeface="+mn-ea"/>
              </a:rPr>
              <a:t>90</a:t>
            </a:r>
          </a:p>
          <a:p>
            <a:pPr>
              <a:defRPr/>
            </a:pPr>
            <a:r>
              <a:rPr lang="en-US" altLang="ja-JP" sz="2000" b="1" dirty="0" smtClean="0">
                <a:latin typeface="+mn-ea"/>
                <a:ea typeface="+mn-ea"/>
              </a:rPr>
              <a:t>90</a:t>
            </a:r>
            <a:r>
              <a:rPr lang="ja-JP" altLang="en-US" sz="2000" b="1" dirty="0" smtClean="0">
                <a:latin typeface="+mn-ea"/>
                <a:ea typeface="+mn-ea"/>
              </a:rPr>
              <a:t>点の人は</a:t>
            </a:r>
            <a:r>
              <a:rPr lang="en-US" altLang="ja-JP" sz="2000" b="1" dirty="0" smtClean="0">
                <a:latin typeface="+mn-ea"/>
                <a:ea typeface="+mn-ea"/>
              </a:rPr>
              <a:t>2</a:t>
            </a:r>
            <a:r>
              <a:rPr lang="ja-JP" altLang="en-US" sz="2000" b="1" dirty="0" smtClean="0">
                <a:latin typeface="+mn-ea"/>
                <a:ea typeface="+mn-ea"/>
              </a:rPr>
              <a:t>人いました。</a:t>
            </a:r>
            <a:endParaRPr lang="ja-JP" altLang="en-US" sz="2000" b="1" dirty="0">
              <a:latin typeface="+mn-ea"/>
              <a:ea typeface="+mn-ea"/>
            </a:endParaRPr>
          </a:p>
        </p:txBody>
      </p:sp>
      <p:sp>
        <p:nvSpPr>
          <p:cNvPr id="7" name="Text Box 3"/>
          <p:cNvSpPr txBox="1">
            <a:spLocks noChangeArrowheads="1"/>
          </p:cNvSpPr>
          <p:nvPr/>
        </p:nvSpPr>
        <p:spPr bwMode="auto">
          <a:xfrm>
            <a:off x="515938" y="1340768"/>
            <a:ext cx="8128000" cy="40011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b="1">
                <a:latin typeface="+mn-ea"/>
                <a:ea typeface="+mn-ea"/>
              </a:rPr>
              <a:t>※</a:t>
            </a:r>
            <a:r>
              <a:rPr lang="ja-JP" altLang="en-US" sz="2000" b="1">
                <a:solidFill>
                  <a:srgbClr val="00B050"/>
                </a:solidFill>
                <a:latin typeface="+mn-ea"/>
                <a:ea typeface="+mn-ea"/>
              </a:rPr>
              <a:t>緑色</a:t>
            </a:r>
            <a:r>
              <a:rPr lang="ja-JP" altLang="en-US" sz="2000" b="1">
                <a:latin typeface="+mn-ea"/>
                <a:ea typeface="+mn-ea"/>
              </a:rPr>
              <a:t>の部分は利用者が入力した文字列を表しています。</a:t>
            </a:r>
          </a:p>
        </p:txBody>
      </p:sp>
      <p:sp>
        <p:nvSpPr>
          <p:cNvPr id="9" name="テキスト ボックス 8"/>
          <p:cNvSpPr txBox="1"/>
          <p:nvPr/>
        </p:nvSpPr>
        <p:spPr>
          <a:xfrm>
            <a:off x="6156176"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Ｑ２’．</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11" name="AutoShape 5"/>
          <p:cNvSpPr>
            <a:spLocks noChangeArrowheads="1"/>
          </p:cNvSpPr>
          <p:nvPr/>
        </p:nvSpPr>
        <p:spPr bwMode="auto">
          <a:xfrm rot="20731783">
            <a:off x="7929709" y="333375"/>
            <a:ext cx="914400" cy="503238"/>
          </a:xfrm>
          <a:prstGeom prst="roundRect">
            <a:avLst>
              <a:gd name="adj" fmla="val 16667"/>
            </a:avLst>
          </a:prstGeom>
          <a:solidFill>
            <a:srgbClr val="66FF33"/>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2"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Point.1</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209485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48680"/>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２．ヒント</a:t>
            </a:r>
            <a:endParaRPr lang="en-US" altLang="ja-JP" sz="1600" dirty="0" smtClean="0">
              <a:latin typeface="+mj-ea"/>
              <a:ea typeface="+mj-ea"/>
            </a:endParaRPr>
          </a:p>
        </p:txBody>
      </p:sp>
      <p:sp>
        <p:nvSpPr>
          <p:cNvPr id="7" name="Text Box 3"/>
          <p:cNvSpPr txBox="1">
            <a:spLocks noChangeArrowheads="1"/>
          </p:cNvSpPr>
          <p:nvPr/>
        </p:nvSpPr>
        <p:spPr bwMode="auto">
          <a:xfrm>
            <a:off x="515938" y="946834"/>
            <a:ext cx="8128000" cy="1323439"/>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(1) </a:t>
            </a:r>
            <a:r>
              <a:rPr lang="ja-JP" altLang="en-US" sz="2000" dirty="0" smtClean="0">
                <a:latin typeface="+mj-ea"/>
                <a:ea typeface="+mj-ea"/>
              </a:rPr>
              <a:t>検索したい点数</a:t>
            </a:r>
            <a:r>
              <a:rPr lang="en-US" altLang="ja-JP" sz="2000" dirty="0" err="1" smtClean="0">
                <a:latin typeface="+mj-ea"/>
                <a:ea typeface="+mj-ea"/>
              </a:rPr>
              <a:t>targetScore</a:t>
            </a:r>
            <a:r>
              <a:rPr lang="ja-JP" altLang="en-US" sz="2000" dirty="0" smtClean="0">
                <a:latin typeface="+mj-ea"/>
                <a:ea typeface="+mj-ea"/>
              </a:rPr>
              <a:t>を入力する。</a:t>
            </a:r>
            <a:endParaRPr lang="en-US" altLang="ja-JP" sz="2000" dirty="0" smtClean="0">
              <a:latin typeface="+mj-ea"/>
              <a:ea typeface="+mj-ea"/>
            </a:endParaRPr>
          </a:p>
          <a:p>
            <a:pPr eaLnBrk="1" hangingPunct="1"/>
            <a:r>
              <a:rPr lang="en-US" altLang="ja-JP" sz="2000" dirty="0" smtClean="0">
                <a:latin typeface="+mj-ea"/>
                <a:ea typeface="+mj-ea"/>
              </a:rPr>
              <a:t>(2)</a:t>
            </a:r>
            <a:r>
              <a:rPr lang="ja-JP" altLang="en-US" sz="2000" dirty="0" smtClean="0">
                <a:latin typeface="+mj-ea"/>
                <a:ea typeface="+mj-ea"/>
              </a:rPr>
              <a:t> 整数</a:t>
            </a:r>
            <a:r>
              <a:rPr lang="en-US" altLang="ja-JP" sz="2000" dirty="0" smtClean="0">
                <a:latin typeface="+mj-ea"/>
                <a:ea typeface="+mj-ea"/>
              </a:rPr>
              <a:t>count</a:t>
            </a:r>
            <a:r>
              <a:rPr lang="ja-JP" altLang="en-US" sz="2000" dirty="0" smtClean="0">
                <a:latin typeface="+mj-ea"/>
                <a:ea typeface="+mj-ea"/>
              </a:rPr>
              <a:t>を</a:t>
            </a:r>
            <a:r>
              <a:rPr lang="en-US" altLang="ja-JP" sz="2000" dirty="0" smtClean="0">
                <a:latin typeface="+mj-ea"/>
                <a:ea typeface="+mj-ea"/>
              </a:rPr>
              <a:t>0</a:t>
            </a:r>
            <a:r>
              <a:rPr lang="ja-JP" altLang="en-US" sz="2000" dirty="0" smtClean="0">
                <a:latin typeface="+mj-ea"/>
                <a:ea typeface="+mj-ea"/>
              </a:rPr>
              <a:t>にしておく。</a:t>
            </a:r>
            <a:r>
              <a:rPr lang="en-US" altLang="ja-JP" sz="2000" dirty="0" smtClean="0">
                <a:latin typeface="+mj-ea"/>
                <a:ea typeface="+mj-ea"/>
              </a:rPr>
              <a:t/>
            </a:r>
            <a:br>
              <a:rPr lang="en-US" altLang="ja-JP" sz="2000" dirty="0" smtClean="0">
                <a:latin typeface="+mj-ea"/>
                <a:ea typeface="+mj-ea"/>
              </a:rPr>
            </a:br>
            <a:r>
              <a:rPr lang="en-US" altLang="ja-JP" sz="2000" dirty="0" smtClean="0">
                <a:latin typeface="+mj-ea"/>
                <a:ea typeface="+mj-ea"/>
              </a:rPr>
              <a:t>(3)</a:t>
            </a:r>
            <a:r>
              <a:rPr lang="ja-JP" altLang="en-US" sz="2000" dirty="0" smtClean="0">
                <a:latin typeface="+mj-ea"/>
                <a:ea typeface="+mj-ea"/>
              </a:rPr>
              <a:t> </a:t>
            </a:r>
            <a:r>
              <a:rPr lang="en-US" altLang="ja-JP" sz="2000" dirty="0" smtClean="0">
                <a:latin typeface="+mj-ea"/>
                <a:ea typeface="+mj-ea"/>
              </a:rPr>
              <a:t>for</a:t>
            </a:r>
            <a:r>
              <a:rPr lang="ja-JP" altLang="en-US" sz="2000" dirty="0">
                <a:latin typeface="+mj-ea"/>
                <a:ea typeface="+mj-ea"/>
              </a:rPr>
              <a:t>文を使って</a:t>
            </a:r>
            <a:r>
              <a:rPr lang="ja-JP" altLang="en-US" sz="2000" dirty="0" smtClean="0">
                <a:latin typeface="+mj-ea"/>
                <a:ea typeface="+mj-ea"/>
              </a:rPr>
              <a:t>、</a:t>
            </a:r>
            <a:r>
              <a:rPr lang="en-US" altLang="ja-JP" sz="2000" dirty="0" smtClean="0">
                <a:latin typeface="+mj-ea"/>
                <a:ea typeface="+mj-ea"/>
              </a:rPr>
              <a:t>scores</a:t>
            </a:r>
            <a:r>
              <a:rPr lang="ja-JP" altLang="en-US" sz="2000" dirty="0" smtClean="0">
                <a:latin typeface="+mj-ea"/>
                <a:ea typeface="+mj-ea"/>
              </a:rPr>
              <a:t>の要素の数だけ以下を繰り返す。</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・その点数が</a:t>
            </a:r>
            <a:r>
              <a:rPr lang="en-US" altLang="ja-JP" sz="2000" dirty="0" err="1" smtClean="0">
                <a:latin typeface="+mj-ea"/>
                <a:ea typeface="+mj-ea"/>
              </a:rPr>
              <a:t>targetScore</a:t>
            </a:r>
            <a:r>
              <a:rPr lang="ja-JP" altLang="en-US" sz="2000" dirty="0" smtClean="0">
                <a:latin typeface="+mj-ea"/>
                <a:ea typeface="+mj-ea"/>
              </a:rPr>
              <a:t>と同じならば</a:t>
            </a:r>
            <a:r>
              <a:rPr lang="en-US" altLang="ja-JP" sz="2000" dirty="0" smtClean="0">
                <a:latin typeface="+mj-ea"/>
                <a:ea typeface="+mj-ea"/>
              </a:rPr>
              <a:t>count</a:t>
            </a:r>
            <a:r>
              <a:rPr lang="ja-JP" altLang="en-US" sz="2000" dirty="0" smtClean="0">
                <a:latin typeface="+mj-ea"/>
                <a:ea typeface="+mj-ea"/>
              </a:rPr>
              <a:t>を１増やす。</a:t>
            </a:r>
            <a:endParaRPr lang="en-US" altLang="ja-JP" sz="2000" dirty="0">
              <a:latin typeface="+mj-ea"/>
              <a:ea typeface="+mj-ea"/>
            </a:endParaRPr>
          </a:p>
        </p:txBody>
      </p:sp>
      <p:sp>
        <p:nvSpPr>
          <p:cNvPr id="9" name="テキスト ボックス 8"/>
          <p:cNvSpPr txBox="1"/>
          <p:nvPr/>
        </p:nvSpPr>
        <p:spPr>
          <a:xfrm>
            <a:off x="521968" y="2708920"/>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２</a:t>
            </a:r>
            <a:r>
              <a:rPr lang="en-US" altLang="ja-JP" sz="1600" dirty="0" smtClean="0">
                <a:latin typeface="+mj-ea"/>
                <a:ea typeface="+mj-ea"/>
              </a:rPr>
              <a:t>’</a:t>
            </a:r>
            <a:r>
              <a:rPr lang="ja-JP" altLang="en-US" sz="1600" dirty="0" err="1" smtClean="0">
                <a:latin typeface="+mj-ea"/>
                <a:ea typeface="+mj-ea"/>
              </a:rPr>
              <a:t>．</a:t>
            </a:r>
            <a:r>
              <a:rPr lang="ja-JP" altLang="en-US" sz="1600" dirty="0" smtClean="0">
                <a:latin typeface="+mj-ea"/>
                <a:ea typeface="+mj-ea"/>
              </a:rPr>
              <a:t>ヒント</a:t>
            </a:r>
            <a:endParaRPr lang="en-US" altLang="ja-JP" sz="1600" dirty="0" smtClean="0">
              <a:latin typeface="+mj-ea"/>
              <a:ea typeface="+mj-ea"/>
            </a:endParaRPr>
          </a:p>
        </p:txBody>
      </p:sp>
      <p:sp>
        <p:nvSpPr>
          <p:cNvPr id="10" name="Text Box 3"/>
          <p:cNvSpPr txBox="1">
            <a:spLocks noChangeArrowheads="1"/>
          </p:cNvSpPr>
          <p:nvPr/>
        </p:nvSpPr>
        <p:spPr bwMode="auto">
          <a:xfrm>
            <a:off x="529906" y="3115866"/>
            <a:ext cx="8128000" cy="1323439"/>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a:latin typeface="+mj-ea"/>
                <a:ea typeface="+mj-ea"/>
              </a:rPr>
              <a:t>(1) </a:t>
            </a:r>
            <a:r>
              <a:rPr lang="ja-JP" altLang="en-US" sz="2000" dirty="0">
                <a:latin typeface="+mj-ea"/>
                <a:ea typeface="+mj-ea"/>
              </a:rPr>
              <a:t>次のようなラムダ式をもつ</a:t>
            </a:r>
            <a:r>
              <a:rPr lang="ja-JP" altLang="en-US" sz="2000">
                <a:latin typeface="+mj-ea"/>
                <a:ea typeface="+mj-ea"/>
              </a:rPr>
              <a:t>関数型</a:t>
            </a:r>
            <a:r>
              <a:rPr lang="ja-JP" altLang="en-US" sz="2000" smtClean="0">
                <a:latin typeface="+mj-ea"/>
                <a:ea typeface="+mj-ea"/>
              </a:rPr>
              <a:t>変数ｔ</a:t>
            </a:r>
            <a:r>
              <a:rPr lang="en-US" altLang="ja-JP" sz="2000" smtClean="0">
                <a:latin typeface="+mj-ea"/>
                <a:ea typeface="+mj-ea"/>
              </a:rPr>
              <a:t>arget</a:t>
            </a:r>
            <a:r>
              <a:rPr lang="ja-JP" altLang="en-US" sz="2000" smtClean="0">
                <a:latin typeface="+mj-ea"/>
                <a:ea typeface="+mj-ea"/>
              </a:rPr>
              <a:t>を</a:t>
            </a:r>
            <a:r>
              <a:rPr lang="ja-JP" altLang="en-US" sz="2000" dirty="0">
                <a:latin typeface="+mj-ea"/>
                <a:ea typeface="+mj-ea"/>
              </a:rPr>
              <a:t>宣言する。</a:t>
            </a:r>
            <a:endParaRPr lang="en-US" altLang="ja-JP" sz="2000" dirty="0">
              <a:latin typeface="+mj-ea"/>
              <a:ea typeface="+mj-ea"/>
            </a:endParaRPr>
          </a:p>
          <a:p>
            <a:pPr eaLnBrk="1" hangingPunct="1"/>
            <a:r>
              <a:rPr lang="ja-JP" altLang="en-US" sz="2000" dirty="0">
                <a:latin typeface="+mj-ea"/>
                <a:ea typeface="+mj-ea"/>
              </a:rPr>
              <a:t>　　</a:t>
            </a:r>
            <a:r>
              <a:rPr lang="ja-JP" altLang="en-US" sz="2000" dirty="0" smtClean="0">
                <a:latin typeface="+mj-ea"/>
                <a:ea typeface="+mj-ea"/>
              </a:rPr>
              <a:t>・受け取った整数が</a:t>
            </a:r>
            <a:r>
              <a:rPr lang="en-US" altLang="ja-JP" sz="2000" dirty="0" err="1" smtClean="0">
                <a:latin typeface="+mj-ea"/>
                <a:ea typeface="+mj-ea"/>
              </a:rPr>
              <a:t>targetScore</a:t>
            </a:r>
            <a:r>
              <a:rPr lang="ja-JP" altLang="en-US" sz="2000" dirty="0" smtClean="0">
                <a:latin typeface="+mj-ea"/>
                <a:ea typeface="+mj-ea"/>
              </a:rPr>
              <a:t>と同じなら</a:t>
            </a:r>
            <a:r>
              <a:rPr lang="en-US" altLang="ja-JP" sz="2000" dirty="0" smtClean="0">
                <a:latin typeface="+mj-ea"/>
                <a:ea typeface="+mj-ea"/>
              </a:rPr>
              <a:t>true</a:t>
            </a:r>
            <a:r>
              <a:rPr lang="ja-JP" altLang="en-US" sz="2000" dirty="0" smtClean="0">
                <a:latin typeface="+mj-ea"/>
                <a:ea typeface="+mj-ea"/>
              </a:rPr>
              <a:t>を</a:t>
            </a:r>
            <a:r>
              <a:rPr lang="ja-JP" altLang="en-US" sz="2000" dirty="0">
                <a:latin typeface="+mj-ea"/>
                <a:ea typeface="+mj-ea"/>
              </a:rPr>
              <a:t>返す</a:t>
            </a:r>
            <a:r>
              <a:rPr lang="ja-JP" altLang="en-US" sz="2000" dirty="0" smtClean="0">
                <a:latin typeface="+mj-ea"/>
                <a:ea typeface="+mj-ea"/>
              </a:rPr>
              <a:t>。</a:t>
            </a:r>
            <a:endParaRPr lang="en-US" altLang="ja-JP" sz="2000" dirty="0" smtClean="0">
              <a:latin typeface="+mj-ea"/>
              <a:ea typeface="+mj-ea"/>
            </a:endParaRPr>
          </a:p>
          <a:p>
            <a:pPr eaLnBrk="1" hangingPunct="1"/>
            <a:r>
              <a:rPr lang="en-US" altLang="ja-JP" sz="2000" dirty="0" smtClean="0">
                <a:latin typeface="+mj-ea"/>
                <a:ea typeface="+mj-ea"/>
              </a:rPr>
              <a:t>(2) </a:t>
            </a:r>
            <a:r>
              <a:rPr lang="ja-JP" altLang="en-US" sz="2000" dirty="0">
                <a:latin typeface="+mj-ea"/>
                <a:ea typeface="+mj-ea"/>
              </a:rPr>
              <a:t>配列</a:t>
            </a:r>
            <a:r>
              <a:rPr lang="en-US" altLang="ja-JP" sz="2000" dirty="0">
                <a:latin typeface="+mj-ea"/>
                <a:ea typeface="+mj-ea"/>
              </a:rPr>
              <a:t>scores</a:t>
            </a:r>
            <a:r>
              <a:rPr lang="ja-JP" altLang="en-US" sz="2000" dirty="0">
                <a:latin typeface="+mj-ea"/>
                <a:ea typeface="+mj-ea"/>
              </a:rPr>
              <a:t>から</a:t>
            </a:r>
            <a:r>
              <a:rPr lang="en-US" altLang="ja-JP" sz="2000" dirty="0">
                <a:latin typeface="+mj-ea"/>
                <a:ea typeface="+mj-ea"/>
              </a:rPr>
              <a:t>stream</a:t>
            </a:r>
            <a:r>
              <a:rPr lang="ja-JP" altLang="en-US" sz="2000" dirty="0">
                <a:latin typeface="+mj-ea"/>
                <a:ea typeface="+mj-ea"/>
              </a:rPr>
              <a:t>を生成し</a:t>
            </a:r>
            <a:r>
              <a:rPr lang="ja-JP" altLang="en-US" sz="2000" dirty="0" smtClean="0">
                <a:latin typeface="+mj-ea"/>
                <a:ea typeface="+mj-ea"/>
              </a:rPr>
              <a:t>、</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指定した点数と同じ要素を抽出して、数を数える。</a:t>
            </a:r>
            <a:endParaRPr lang="en-US" altLang="ja-JP" sz="2000" dirty="0" smtClean="0">
              <a:latin typeface="+mj-ea"/>
              <a:ea typeface="+mj-ea"/>
            </a:endParaRPr>
          </a:p>
        </p:txBody>
      </p:sp>
    </p:spTree>
    <p:extLst>
      <p:ext uri="{BB962C8B-B14F-4D97-AF65-F5344CB8AC3E}">
        <p14:creationId xmlns:p14="http://schemas.microsoft.com/office/powerpoint/2010/main" val="1306729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2862322"/>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Ｑ３．</a:t>
            </a:r>
            <a:r>
              <a:rPr lang="en-US" altLang="ja-JP" sz="2000" b="1" dirty="0" err="1" smtClean="0">
                <a:latin typeface="+mn-ea"/>
                <a:ea typeface="+mn-ea"/>
              </a:rPr>
              <a:t>GradePoint</a:t>
            </a:r>
            <a:r>
              <a:rPr lang="ja-JP" altLang="en-US" sz="2000" b="1" dirty="0" err="1" smtClean="0">
                <a:latin typeface="+mn-ea"/>
                <a:ea typeface="+mn-ea"/>
              </a:rPr>
              <a:t>への</a:t>
            </a:r>
            <a:r>
              <a:rPr lang="ja-JP" altLang="en-US" sz="2000" b="1" dirty="0" smtClean="0">
                <a:latin typeface="+mn-ea"/>
                <a:ea typeface="+mn-ea"/>
              </a:rPr>
              <a:t>変換</a:t>
            </a:r>
            <a:endParaRPr lang="en-US" altLang="ja-JP" sz="2000" b="1" dirty="0" smtClean="0">
              <a:latin typeface="+mn-ea"/>
              <a:ea typeface="+mn-ea"/>
            </a:endParaRP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a:t>
            </a:r>
            <a:r>
              <a:rPr lang="en-US" altLang="ja-JP" sz="2000" b="1" dirty="0" err="1">
                <a:latin typeface="+mn-ea"/>
                <a:ea typeface="+mn-ea"/>
              </a:rPr>
              <a:t>scores.txt</a:t>
            </a:r>
            <a:r>
              <a:rPr lang="ja-JP" altLang="en-US" sz="2000" b="1" dirty="0">
                <a:latin typeface="+mn-ea"/>
                <a:ea typeface="+mn-ea"/>
              </a:rPr>
              <a:t>にある</a:t>
            </a:r>
            <a:r>
              <a:rPr lang="ja-JP" altLang="en-US" sz="2000" b="1" dirty="0" smtClean="0">
                <a:latin typeface="+mn-ea"/>
                <a:ea typeface="+mn-ea"/>
              </a:rPr>
              <a:t>成績を</a:t>
            </a:r>
            <a:r>
              <a:rPr lang="en-US" altLang="ja-JP" sz="2000" b="1" dirty="0" err="1" smtClean="0">
                <a:latin typeface="+mn-ea"/>
                <a:ea typeface="+mn-ea"/>
              </a:rPr>
              <a:t>GradePoint</a:t>
            </a:r>
            <a:r>
              <a:rPr lang="ja-JP" altLang="en-US" sz="2000" b="1" dirty="0" smtClean="0">
                <a:latin typeface="+mn-ea"/>
                <a:ea typeface="+mn-ea"/>
              </a:rPr>
              <a:t>に変換して</a:t>
            </a:r>
            <a:endParaRPr lang="en-US" altLang="ja-JP" sz="2000" b="1" dirty="0" smtClean="0">
              <a:latin typeface="+mn-ea"/>
              <a:ea typeface="+mn-ea"/>
            </a:endParaRPr>
          </a:p>
          <a:p>
            <a:pPr>
              <a:defRPr/>
            </a:pPr>
            <a:r>
              <a:rPr lang="ja-JP" altLang="en-US" sz="2000" b="1" dirty="0">
                <a:latin typeface="+mn-ea"/>
                <a:ea typeface="+mn-ea"/>
              </a:rPr>
              <a:t>表示</a:t>
            </a:r>
            <a:r>
              <a:rPr lang="ja-JP" altLang="en-US" sz="2000" b="1" dirty="0" smtClean="0">
                <a:latin typeface="+mn-ea"/>
                <a:ea typeface="+mn-ea"/>
              </a:rPr>
              <a:t>するプログラムを作成せよ。</a:t>
            </a:r>
            <a:endParaRPr lang="en-US" altLang="ja-JP" sz="2000" b="1" dirty="0" smtClean="0">
              <a:latin typeface="+mn-ea"/>
              <a:ea typeface="+mn-ea"/>
            </a:endParaRPr>
          </a:p>
          <a:p>
            <a:pPr>
              <a:defRPr/>
            </a:pPr>
            <a:r>
              <a:rPr lang="ja-JP" altLang="en-US" sz="2000" b="1" dirty="0" smtClean="0">
                <a:latin typeface="+mn-ea"/>
                <a:ea typeface="+mn-ea"/>
              </a:rPr>
              <a:t>なお、</a:t>
            </a:r>
            <a:r>
              <a:rPr lang="en-US" altLang="ja-JP" sz="2000" b="1" dirty="0" err="1" smtClean="0">
                <a:latin typeface="+mn-ea"/>
                <a:ea typeface="+mn-ea"/>
              </a:rPr>
              <a:t>GradePoint</a:t>
            </a:r>
            <a:r>
              <a:rPr lang="ja-JP" altLang="en-US" sz="2000" b="1" dirty="0" smtClean="0">
                <a:latin typeface="+mn-ea"/>
                <a:ea typeface="+mn-ea"/>
              </a:rPr>
              <a:t>の計算方法は以下の通りとする。</a:t>
            </a:r>
            <a:endParaRPr lang="en-US" altLang="ja-JP" sz="2000" b="1" dirty="0" smtClean="0">
              <a:latin typeface="+mn-ea"/>
              <a:ea typeface="+mn-ea"/>
            </a:endParaRPr>
          </a:p>
          <a:p>
            <a:pPr>
              <a:defRPr/>
            </a:pPr>
            <a:r>
              <a:rPr lang="en-US" altLang="ja-JP" sz="2000" b="1" dirty="0" smtClean="0">
                <a:latin typeface="+mn-ea"/>
                <a:ea typeface="+mn-ea"/>
              </a:rPr>
              <a:t>90</a:t>
            </a:r>
            <a:r>
              <a:rPr lang="ja-JP" altLang="en-US" sz="2000" b="1" dirty="0" smtClean="0">
                <a:latin typeface="+mn-ea"/>
                <a:ea typeface="+mn-ea"/>
              </a:rPr>
              <a:t>点以上なら、</a:t>
            </a:r>
            <a:r>
              <a:rPr lang="en-US" altLang="ja-JP" sz="2000" b="1" dirty="0" smtClean="0">
                <a:latin typeface="+mn-ea"/>
                <a:ea typeface="+mn-ea"/>
              </a:rPr>
              <a:t>4.0</a:t>
            </a:r>
          </a:p>
          <a:p>
            <a:pPr>
              <a:defRPr/>
            </a:pPr>
            <a:r>
              <a:rPr lang="en-US" altLang="ja-JP" sz="2000" b="1" dirty="0" smtClean="0">
                <a:latin typeface="+mn-ea"/>
                <a:ea typeface="+mn-ea"/>
              </a:rPr>
              <a:t>80</a:t>
            </a:r>
            <a:r>
              <a:rPr lang="ja-JP" altLang="en-US" sz="2000" b="1" dirty="0" smtClean="0">
                <a:latin typeface="+mn-ea"/>
                <a:ea typeface="+mn-ea"/>
              </a:rPr>
              <a:t>点以上</a:t>
            </a:r>
            <a:r>
              <a:rPr lang="en-US" altLang="ja-JP" sz="2000" b="1" dirty="0" smtClean="0">
                <a:latin typeface="+mn-ea"/>
                <a:ea typeface="+mn-ea"/>
              </a:rPr>
              <a:t>90</a:t>
            </a:r>
            <a:r>
              <a:rPr lang="ja-JP" altLang="en-US" sz="2000" b="1" dirty="0" smtClean="0">
                <a:latin typeface="+mn-ea"/>
                <a:ea typeface="+mn-ea"/>
              </a:rPr>
              <a:t>点未満なら、</a:t>
            </a:r>
            <a:r>
              <a:rPr lang="en-US" altLang="ja-JP" sz="2000" b="1" dirty="0" smtClean="0">
                <a:latin typeface="+mn-ea"/>
                <a:ea typeface="+mn-ea"/>
              </a:rPr>
              <a:t>3.0</a:t>
            </a:r>
          </a:p>
          <a:p>
            <a:pPr>
              <a:defRPr/>
            </a:pPr>
            <a:r>
              <a:rPr lang="en-US" altLang="ja-JP" sz="2000" b="1" dirty="0" smtClean="0">
                <a:latin typeface="+mn-ea"/>
                <a:ea typeface="+mn-ea"/>
              </a:rPr>
              <a:t>70</a:t>
            </a:r>
            <a:r>
              <a:rPr lang="ja-JP" altLang="en-US" sz="2000" b="1" dirty="0" smtClean="0">
                <a:latin typeface="+mn-ea"/>
                <a:ea typeface="+mn-ea"/>
              </a:rPr>
              <a:t>点以上</a:t>
            </a:r>
            <a:r>
              <a:rPr lang="en-US" altLang="ja-JP" sz="2000" b="1" dirty="0" smtClean="0">
                <a:latin typeface="+mn-ea"/>
                <a:ea typeface="+mn-ea"/>
              </a:rPr>
              <a:t>80</a:t>
            </a:r>
            <a:r>
              <a:rPr lang="ja-JP" altLang="en-US" sz="2000" b="1" dirty="0" smtClean="0">
                <a:latin typeface="+mn-ea"/>
                <a:ea typeface="+mn-ea"/>
              </a:rPr>
              <a:t>点未満なら、</a:t>
            </a:r>
            <a:r>
              <a:rPr lang="en-US" altLang="ja-JP" sz="2000" b="1" dirty="0" smtClean="0">
                <a:latin typeface="+mn-ea"/>
                <a:ea typeface="+mn-ea"/>
              </a:rPr>
              <a:t>2.0</a:t>
            </a:r>
          </a:p>
          <a:p>
            <a:pPr>
              <a:defRPr/>
            </a:pPr>
            <a:r>
              <a:rPr lang="en-US" altLang="ja-JP" sz="2000" b="1" dirty="0" smtClean="0">
                <a:latin typeface="+mn-ea"/>
                <a:ea typeface="+mn-ea"/>
              </a:rPr>
              <a:t>60</a:t>
            </a:r>
            <a:r>
              <a:rPr lang="ja-JP" altLang="en-US" sz="2000" b="1" dirty="0" smtClean="0">
                <a:latin typeface="+mn-ea"/>
                <a:ea typeface="+mn-ea"/>
              </a:rPr>
              <a:t>点以上</a:t>
            </a:r>
            <a:r>
              <a:rPr lang="en-US" altLang="ja-JP" sz="2000" b="1" dirty="0" smtClean="0">
                <a:latin typeface="+mn-ea"/>
                <a:ea typeface="+mn-ea"/>
              </a:rPr>
              <a:t>70</a:t>
            </a:r>
            <a:r>
              <a:rPr lang="ja-JP" altLang="en-US" sz="2000" b="1" dirty="0" smtClean="0">
                <a:latin typeface="+mn-ea"/>
                <a:ea typeface="+mn-ea"/>
              </a:rPr>
              <a:t>点未満なら、</a:t>
            </a:r>
            <a:r>
              <a:rPr lang="en-US" altLang="ja-JP" sz="2000" b="1" dirty="0" smtClean="0">
                <a:latin typeface="+mn-ea"/>
                <a:ea typeface="+mn-ea"/>
              </a:rPr>
              <a:t>1.0</a:t>
            </a:r>
          </a:p>
          <a:p>
            <a:pPr>
              <a:defRPr/>
            </a:pPr>
            <a:r>
              <a:rPr lang="en-US" altLang="ja-JP" sz="2000" b="1" dirty="0" smtClean="0">
                <a:latin typeface="+mn-ea"/>
                <a:ea typeface="+mn-ea"/>
              </a:rPr>
              <a:t>60</a:t>
            </a:r>
            <a:r>
              <a:rPr lang="ja-JP" altLang="en-US" sz="2000" b="1" dirty="0" smtClean="0">
                <a:latin typeface="+mn-ea"/>
                <a:ea typeface="+mn-ea"/>
              </a:rPr>
              <a:t>点未満なら、</a:t>
            </a:r>
            <a:r>
              <a:rPr lang="en-US" altLang="ja-JP" sz="2000" b="1" dirty="0" smtClean="0">
                <a:latin typeface="+mn-ea"/>
                <a:ea typeface="+mn-ea"/>
              </a:rPr>
              <a:t>0.0</a:t>
            </a:r>
          </a:p>
        </p:txBody>
      </p:sp>
      <p:sp>
        <p:nvSpPr>
          <p:cNvPr id="7" name="Text Box 2"/>
          <p:cNvSpPr txBox="1">
            <a:spLocks noChangeArrowheads="1"/>
          </p:cNvSpPr>
          <p:nvPr/>
        </p:nvSpPr>
        <p:spPr bwMode="auto">
          <a:xfrm>
            <a:off x="496119" y="3203451"/>
            <a:ext cx="8497888" cy="3170099"/>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pPr>
              <a:defRPr/>
            </a:pPr>
            <a:r>
              <a:rPr lang="en-US" altLang="ja-JP" sz="2000" b="1" dirty="0">
                <a:latin typeface="+mn-ea"/>
                <a:ea typeface="+mn-ea"/>
              </a:rPr>
              <a:t>2.0</a:t>
            </a:r>
          </a:p>
          <a:p>
            <a:pPr>
              <a:defRPr/>
            </a:pPr>
            <a:r>
              <a:rPr lang="en-US" altLang="ja-JP" sz="2000" b="1" dirty="0">
                <a:latin typeface="+mn-ea"/>
                <a:ea typeface="+mn-ea"/>
              </a:rPr>
              <a:t>3.0</a:t>
            </a:r>
          </a:p>
          <a:p>
            <a:pPr>
              <a:defRPr/>
            </a:pPr>
            <a:r>
              <a:rPr lang="en-US" altLang="ja-JP" sz="2000" b="1" dirty="0">
                <a:latin typeface="+mn-ea"/>
                <a:ea typeface="+mn-ea"/>
              </a:rPr>
              <a:t>1.0</a:t>
            </a:r>
          </a:p>
          <a:p>
            <a:pPr>
              <a:defRPr/>
            </a:pPr>
            <a:r>
              <a:rPr lang="en-US" altLang="ja-JP" sz="2000" b="1" dirty="0">
                <a:latin typeface="+mn-ea"/>
                <a:ea typeface="+mn-ea"/>
              </a:rPr>
              <a:t>3.0</a:t>
            </a:r>
          </a:p>
          <a:p>
            <a:pPr>
              <a:defRPr/>
            </a:pPr>
            <a:r>
              <a:rPr lang="en-US" altLang="ja-JP" sz="2000" b="1" dirty="0">
                <a:latin typeface="+mn-ea"/>
                <a:ea typeface="+mn-ea"/>
              </a:rPr>
              <a:t>2.0</a:t>
            </a:r>
          </a:p>
          <a:p>
            <a:pPr>
              <a:defRPr/>
            </a:pPr>
            <a:r>
              <a:rPr lang="en-US" altLang="ja-JP" sz="2000" b="1" dirty="0" smtClean="0">
                <a:latin typeface="+mn-ea"/>
                <a:ea typeface="+mn-ea"/>
              </a:rPr>
              <a:t>3.0</a:t>
            </a:r>
          </a:p>
          <a:p>
            <a:pPr>
              <a:defRPr/>
            </a:pP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a:latin typeface="+mn-ea"/>
                <a:ea typeface="+mn-ea"/>
              </a:rPr>
              <a:t>・</a:t>
            </a:r>
            <a:endParaRPr lang="en-US" altLang="ja-JP" sz="2000" b="1" dirty="0" smtClean="0">
              <a:latin typeface="+mn-ea"/>
              <a:ea typeface="+mn-ea"/>
            </a:endParaRPr>
          </a:p>
        </p:txBody>
      </p:sp>
      <p:sp>
        <p:nvSpPr>
          <p:cNvPr id="9" name="AutoShape 5"/>
          <p:cNvSpPr>
            <a:spLocks noChangeArrowheads="1"/>
          </p:cNvSpPr>
          <p:nvPr/>
        </p:nvSpPr>
        <p:spPr bwMode="auto">
          <a:xfrm rot="20731783">
            <a:off x="7929709" y="333375"/>
            <a:ext cx="914400" cy="503238"/>
          </a:xfrm>
          <a:prstGeom prst="roundRect">
            <a:avLst>
              <a:gd name="adj" fmla="val 16667"/>
            </a:avLst>
          </a:prstGeom>
          <a:solidFill>
            <a:srgbClr val="66FF33"/>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0"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Point.1</a:t>
            </a:r>
            <a:endParaRPr lang="en-US" altLang="ja-JP" dirty="0">
              <a:solidFill>
                <a:srgbClr val="000000"/>
              </a:solidFill>
              <a:latin typeface="+mj-ea"/>
              <a:ea typeface="+mj-ea"/>
            </a:endParaRPr>
          </a:p>
        </p:txBody>
      </p:sp>
      <p:sp>
        <p:nvSpPr>
          <p:cNvPr id="8" name="テキスト ボックス 7"/>
          <p:cNvSpPr txBox="1"/>
          <p:nvPr/>
        </p:nvSpPr>
        <p:spPr>
          <a:xfrm>
            <a:off x="6156176"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Ｑ３’．</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Tree>
    <p:extLst>
      <p:ext uri="{BB962C8B-B14F-4D97-AF65-F5344CB8AC3E}">
        <p14:creationId xmlns:p14="http://schemas.microsoft.com/office/powerpoint/2010/main" val="3055777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548680"/>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３．ヒント</a:t>
            </a:r>
            <a:endParaRPr lang="en-US" altLang="ja-JP" sz="1600" dirty="0" smtClean="0">
              <a:latin typeface="+mj-ea"/>
              <a:ea typeface="+mj-ea"/>
            </a:endParaRPr>
          </a:p>
        </p:txBody>
      </p:sp>
      <p:sp>
        <p:nvSpPr>
          <p:cNvPr id="7" name="Text Box 3"/>
          <p:cNvSpPr txBox="1">
            <a:spLocks noChangeArrowheads="1"/>
          </p:cNvSpPr>
          <p:nvPr/>
        </p:nvSpPr>
        <p:spPr bwMode="auto">
          <a:xfrm>
            <a:off x="515938" y="946834"/>
            <a:ext cx="8128000" cy="1938992"/>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a:t>
            </a:r>
            <a:r>
              <a:rPr lang="en-US" altLang="ja-JP" sz="2000" dirty="0">
                <a:latin typeface="+mj-ea"/>
                <a:ea typeface="+mj-ea"/>
              </a:rPr>
              <a:t>1</a:t>
            </a:r>
            <a:r>
              <a:rPr lang="en-US" altLang="ja-JP" sz="2000" dirty="0" smtClean="0">
                <a:latin typeface="+mj-ea"/>
                <a:ea typeface="+mj-ea"/>
              </a:rPr>
              <a:t>) </a:t>
            </a:r>
            <a:r>
              <a:rPr lang="en-US" altLang="ja-JP" sz="2000" dirty="0">
                <a:latin typeface="+mj-ea"/>
                <a:ea typeface="+mj-ea"/>
              </a:rPr>
              <a:t>for</a:t>
            </a:r>
            <a:r>
              <a:rPr lang="ja-JP" altLang="en-US" sz="2000" dirty="0">
                <a:latin typeface="+mj-ea"/>
                <a:ea typeface="+mj-ea"/>
              </a:rPr>
              <a:t>文を使って</a:t>
            </a:r>
            <a:r>
              <a:rPr lang="ja-JP" altLang="en-US" sz="2000" dirty="0" smtClean="0">
                <a:latin typeface="+mj-ea"/>
                <a:ea typeface="+mj-ea"/>
              </a:rPr>
              <a:t>、</a:t>
            </a:r>
            <a:r>
              <a:rPr lang="en-US" altLang="ja-JP" sz="2000" dirty="0" smtClean="0">
                <a:latin typeface="+mj-ea"/>
                <a:ea typeface="+mj-ea"/>
              </a:rPr>
              <a:t>scores</a:t>
            </a:r>
            <a:r>
              <a:rPr lang="ja-JP" altLang="en-US" sz="2000" dirty="0" smtClean="0">
                <a:latin typeface="+mj-ea"/>
                <a:ea typeface="+mj-ea"/>
              </a:rPr>
              <a:t>の要素の数だけ以下を繰り返す。</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a:t>
            </a:r>
            <a:r>
              <a:rPr lang="en-US" altLang="ja-JP" sz="2000" dirty="0" smtClean="0">
                <a:latin typeface="+mj-ea"/>
                <a:ea typeface="+mj-ea"/>
              </a:rPr>
              <a:t>90</a:t>
            </a:r>
            <a:r>
              <a:rPr lang="ja-JP" altLang="en-US" sz="2000" dirty="0" smtClean="0">
                <a:latin typeface="+mj-ea"/>
                <a:ea typeface="+mj-ea"/>
              </a:rPr>
              <a:t>点以上なら、</a:t>
            </a:r>
            <a:r>
              <a:rPr lang="en-US" altLang="ja-JP" sz="2000" dirty="0" smtClean="0">
                <a:latin typeface="+mj-ea"/>
                <a:ea typeface="+mj-ea"/>
              </a:rPr>
              <a:t>4.0</a:t>
            </a:r>
            <a:r>
              <a:rPr lang="ja-JP" altLang="en-US" sz="2000" dirty="0" smtClean="0">
                <a:latin typeface="+mj-ea"/>
                <a:ea typeface="+mj-ea"/>
              </a:rPr>
              <a:t>を表示する。</a:t>
            </a:r>
            <a:r>
              <a:rPr lang="en-US" altLang="ja-JP" sz="2000" dirty="0" smtClean="0">
                <a:latin typeface="+mj-ea"/>
                <a:ea typeface="+mj-ea"/>
              </a:rPr>
              <a:t/>
            </a:r>
            <a:br>
              <a:rPr lang="en-US" altLang="ja-JP" sz="2000" dirty="0" smtClean="0">
                <a:latin typeface="+mj-ea"/>
                <a:ea typeface="+mj-ea"/>
              </a:rPr>
            </a:br>
            <a:r>
              <a:rPr lang="ja-JP" altLang="en-US" sz="2000" dirty="0" smtClean="0">
                <a:latin typeface="+mj-ea"/>
                <a:ea typeface="+mj-ea"/>
              </a:rPr>
              <a:t>　　・</a:t>
            </a:r>
            <a:r>
              <a:rPr lang="en-US" altLang="ja-JP" sz="2000" dirty="0" smtClean="0">
                <a:latin typeface="+mj-ea"/>
                <a:ea typeface="+mj-ea"/>
              </a:rPr>
              <a:t>80</a:t>
            </a:r>
            <a:r>
              <a:rPr lang="ja-JP" altLang="en-US" sz="2000" dirty="0" smtClean="0">
                <a:latin typeface="+mj-ea"/>
                <a:ea typeface="+mj-ea"/>
              </a:rPr>
              <a:t>点以上</a:t>
            </a:r>
            <a:r>
              <a:rPr lang="en-US" altLang="ja-JP" sz="2000" dirty="0" smtClean="0">
                <a:latin typeface="+mj-ea"/>
                <a:ea typeface="+mj-ea"/>
              </a:rPr>
              <a:t>90</a:t>
            </a:r>
            <a:r>
              <a:rPr lang="ja-JP" altLang="en-US" sz="2000" dirty="0" smtClean="0">
                <a:latin typeface="+mj-ea"/>
                <a:ea typeface="+mj-ea"/>
              </a:rPr>
              <a:t>点未満なら</a:t>
            </a:r>
            <a:r>
              <a:rPr lang="en-US" altLang="ja-JP" sz="2000" dirty="0" smtClean="0">
                <a:latin typeface="+mj-ea"/>
                <a:ea typeface="+mj-ea"/>
              </a:rPr>
              <a:t>3.0</a:t>
            </a:r>
            <a:r>
              <a:rPr lang="ja-JP" altLang="en-US" sz="2000" dirty="0" smtClean="0">
                <a:latin typeface="+mj-ea"/>
                <a:ea typeface="+mj-ea"/>
              </a:rPr>
              <a:t>を表示する。</a:t>
            </a:r>
            <a:endParaRPr lang="en-US" altLang="ja-JP" sz="2000" dirty="0" smtClean="0">
              <a:latin typeface="+mj-ea"/>
              <a:ea typeface="+mj-ea"/>
            </a:endParaRPr>
          </a:p>
          <a:p>
            <a:pPr eaLnBrk="1" hangingPunct="1"/>
            <a:r>
              <a:rPr lang="ja-JP" altLang="en-US" sz="2000" dirty="0">
                <a:latin typeface="+mj-ea"/>
                <a:ea typeface="+mj-ea"/>
              </a:rPr>
              <a:t>　　</a:t>
            </a:r>
            <a:r>
              <a:rPr lang="ja-JP" altLang="en-US" sz="2000" dirty="0" smtClean="0">
                <a:latin typeface="+mj-ea"/>
                <a:ea typeface="+mj-ea"/>
              </a:rPr>
              <a:t>・</a:t>
            </a:r>
            <a:r>
              <a:rPr lang="en-US" altLang="ja-JP" sz="2000" dirty="0" smtClean="0">
                <a:latin typeface="+mj-ea"/>
                <a:ea typeface="+mj-ea"/>
              </a:rPr>
              <a:t>70</a:t>
            </a:r>
            <a:r>
              <a:rPr lang="ja-JP" altLang="en-US" sz="2000" dirty="0">
                <a:latin typeface="+mj-ea"/>
                <a:ea typeface="+mj-ea"/>
              </a:rPr>
              <a:t>点</a:t>
            </a:r>
            <a:r>
              <a:rPr lang="ja-JP" altLang="en-US" sz="2000" dirty="0" smtClean="0">
                <a:latin typeface="+mj-ea"/>
                <a:ea typeface="+mj-ea"/>
              </a:rPr>
              <a:t>以上</a:t>
            </a:r>
            <a:r>
              <a:rPr lang="en-US" altLang="ja-JP" sz="2000" dirty="0" smtClean="0">
                <a:latin typeface="+mj-ea"/>
                <a:ea typeface="+mj-ea"/>
              </a:rPr>
              <a:t>80</a:t>
            </a:r>
            <a:r>
              <a:rPr lang="ja-JP" altLang="en-US" sz="2000" dirty="0">
                <a:latin typeface="+mj-ea"/>
                <a:ea typeface="+mj-ea"/>
              </a:rPr>
              <a:t>点未満</a:t>
            </a:r>
            <a:r>
              <a:rPr lang="ja-JP" altLang="en-US" sz="2000" dirty="0" smtClean="0">
                <a:latin typeface="+mj-ea"/>
                <a:ea typeface="+mj-ea"/>
              </a:rPr>
              <a:t>なら</a:t>
            </a:r>
            <a:r>
              <a:rPr lang="en-US" altLang="ja-JP" sz="2000" dirty="0" smtClean="0">
                <a:latin typeface="+mj-ea"/>
                <a:ea typeface="+mj-ea"/>
              </a:rPr>
              <a:t>2.0</a:t>
            </a:r>
            <a:r>
              <a:rPr lang="ja-JP" altLang="en-US" sz="2000" dirty="0">
                <a:latin typeface="+mj-ea"/>
                <a:ea typeface="+mj-ea"/>
              </a:rPr>
              <a:t>を表示する。</a:t>
            </a:r>
            <a:endParaRPr lang="en-US" altLang="ja-JP" sz="2000" dirty="0">
              <a:latin typeface="+mj-ea"/>
              <a:ea typeface="+mj-ea"/>
            </a:endParaRPr>
          </a:p>
          <a:p>
            <a:pPr eaLnBrk="1" hangingPunct="1"/>
            <a:r>
              <a:rPr lang="ja-JP" altLang="en-US" sz="2000" dirty="0">
                <a:latin typeface="+mj-ea"/>
                <a:ea typeface="+mj-ea"/>
              </a:rPr>
              <a:t>　　</a:t>
            </a:r>
            <a:r>
              <a:rPr lang="ja-JP" altLang="en-US" sz="2000" dirty="0" smtClean="0">
                <a:latin typeface="+mj-ea"/>
                <a:ea typeface="+mj-ea"/>
              </a:rPr>
              <a:t>・</a:t>
            </a:r>
            <a:r>
              <a:rPr lang="en-US" altLang="ja-JP" sz="2000" dirty="0" smtClean="0">
                <a:latin typeface="+mj-ea"/>
                <a:ea typeface="+mj-ea"/>
              </a:rPr>
              <a:t>60</a:t>
            </a:r>
            <a:r>
              <a:rPr lang="ja-JP" altLang="en-US" sz="2000" dirty="0">
                <a:latin typeface="+mj-ea"/>
                <a:ea typeface="+mj-ea"/>
              </a:rPr>
              <a:t>点</a:t>
            </a:r>
            <a:r>
              <a:rPr lang="ja-JP" altLang="en-US" sz="2000" dirty="0" smtClean="0">
                <a:latin typeface="+mj-ea"/>
                <a:ea typeface="+mj-ea"/>
              </a:rPr>
              <a:t>以上</a:t>
            </a:r>
            <a:r>
              <a:rPr lang="en-US" altLang="ja-JP" sz="2000" dirty="0" smtClean="0">
                <a:latin typeface="+mj-ea"/>
                <a:ea typeface="+mj-ea"/>
              </a:rPr>
              <a:t>70</a:t>
            </a:r>
            <a:r>
              <a:rPr lang="ja-JP" altLang="en-US" sz="2000" dirty="0">
                <a:latin typeface="+mj-ea"/>
                <a:ea typeface="+mj-ea"/>
              </a:rPr>
              <a:t>点未満</a:t>
            </a:r>
            <a:r>
              <a:rPr lang="ja-JP" altLang="en-US" sz="2000" dirty="0" smtClean="0">
                <a:latin typeface="+mj-ea"/>
                <a:ea typeface="+mj-ea"/>
              </a:rPr>
              <a:t>なら</a:t>
            </a:r>
            <a:r>
              <a:rPr lang="en-US" altLang="ja-JP" sz="2000" dirty="0" smtClean="0">
                <a:latin typeface="+mj-ea"/>
                <a:ea typeface="+mj-ea"/>
              </a:rPr>
              <a:t>1.0</a:t>
            </a:r>
            <a:r>
              <a:rPr lang="ja-JP" altLang="en-US" sz="2000" dirty="0">
                <a:latin typeface="+mj-ea"/>
                <a:ea typeface="+mj-ea"/>
              </a:rPr>
              <a:t>を表示する。</a:t>
            </a:r>
            <a:endParaRPr lang="en-US" altLang="ja-JP" sz="2000" dirty="0">
              <a:latin typeface="+mj-ea"/>
              <a:ea typeface="+mj-ea"/>
            </a:endParaRPr>
          </a:p>
          <a:p>
            <a:pPr eaLnBrk="1" hangingPunct="1"/>
            <a:r>
              <a:rPr lang="ja-JP" altLang="en-US" sz="2000" dirty="0">
                <a:latin typeface="+mj-ea"/>
                <a:ea typeface="+mj-ea"/>
              </a:rPr>
              <a:t>　　</a:t>
            </a:r>
            <a:r>
              <a:rPr lang="ja-JP" altLang="en-US" sz="2000" dirty="0" smtClean="0">
                <a:latin typeface="+mj-ea"/>
                <a:ea typeface="+mj-ea"/>
              </a:rPr>
              <a:t>・</a:t>
            </a:r>
            <a:r>
              <a:rPr lang="en-US" altLang="ja-JP" sz="2000" dirty="0" smtClean="0">
                <a:latin typeface="+mj-ea"/>
                <a:ea typeface="+mj-ea"/>
              </a:rPr>
              <a:t>60</a:t>
            </a:r>
            <a:r>
              <a:rPr lang="ja-JP" altLang="en-US" sz="2000" dirty="0" smtClean="0">
                <a:latin typeface="+mj-ea"/>
                <a:ea typeface="+mj-ea"/>
              </a:rPr>
              <a:t>点未満なら</a:t>
            </a:r>
            <a:r>
              <a:rPr lang="en-US" altLang="ja-JP" sz="2000" dirty="0" smtClean="0">
                <a:latin typeface="+mj-ea"/>
                <a:ea typeface="+mj-ea"/>
              </a:rPr>
              <a:t>0.0</a:t>
            </a:r>
            <a:r>
              <a:rPr lang="ja-JP" altLang="en-US" sz="2000" dirty="0">
                <a:latin typeface="+mj-ea"/>
                <a:ea typeface="+mj-ea"/>
              </a:rPr>
              <a:t>を表示する</a:t>
            </a:r>
            <a:r>
              <a:rPr lang="ja-JP" altLang="en-US" sz="2000" dirty="0" smtClean="0">
                <a:latin typeface="+mj-ea"/>
                <a:ea typeface="+mj-ea"/>
              </a:rPr>
              <a:t>。</a:t>
            </a:r>
            <a:endParaRPr lang="en-US" altLang="ja-JP" sz="2000" dirty="0">
              <a:latin typeface="+mj-ea"/>
              <a:ea typeface="+mj-ea"/>
            </a:endParaRPr>
          </a:p>
        </p:txBody>
      </p:sp>
      <p:sp>
        <p:nvSpPr>
          <p:cNvPr id="9" name="テキスト ボックス 8"/>
          <p:cNvSpPr txBox="1"/>
          <p:nvPr/>
        </p:nvSpPr>
        <p:spPr>
          <a:xfrm>
            <a:off x="521968" y="3426807"/>
            <a:ext cx="8135938" cy="338554"/>
          </a:xfrm>
          <a:prstGeom prst="rect">
            <a:avLst/>
          </a:prstGeom>
          <a:solidFill>
            <a:srgbClr val="CCFFCC"/>
          </a:solidFill>
          <a:ln>
            <a:solidFill>
              <a:srgbClr val="00B050"/>
            </a:solidFill>
          </a:ln>
        </p:spPr>
        <p:txBody>
          <a:bodyPr>
            <a:spAutoFit/>
          </a:bodyPr>
          <a:lstStyle/>
          <a:p>
            <a:pPr>
              <a:defRPr/>
            </a:pPr>
            <a:r>
              <a:rPr lang="en-US" altLang="ja-JP" sz="1600" dirty="0" smtClean="0">
                <a:latin typeface="+mj-ea"/>
                <a:ea typeface="+mj-ea"/>
              </a:rPr>
              <a:t>Q</a:t>
            </a:r>
            <a:r>
              <a:rPr lang="ja-JP" altLang="en-US" sz="1600" dirty="0" smtClean="0">
                <a:latin typeface="+mj-ea"/>
                <a:ea typeface="+mj-ea"/>
              </a:rPr>
              <a:t>３</a:t>
            </a:r>
            <a:r>
              <a:rPr lang="en-US" altLang="ja-JP" sz="1600" dirty="0" smtClean="0">
                <a:latin typeface="+mj-ea"/>
                <a:ea typeface="+mj-ea"/>
              </a:rPr>
              <a:t>’</a:t>
            </a:r>
            <a:r>
              <a:rPr lang="ja-JP" altLang="en-US" sz="1600" dirty="0" err="1" smtClean="0">
                <a:latin typeface="+mj-ea"/>
                <a:ea typeface="+mj-ea"/>
              </a:rPr>
              <a:t>．</a:t>
            </a:r>
            <a:r>
              <a:rPr lang="ja-JP" altLang="en-US" sz="1600" dirty="0" smtClean="0">
                <a:latin typeface="+mj-ea"/>
                <a:ea typeface="+mj-ea"/>
              </a:rPr>
              <a:t>ヒント</a:t>
            </a:r>
            <a:endParaRPr lang="en-US" altLang="ja-JP" sz="1600" dirty="0" smtClean="0">
              <a:latin typeface="+mj-ea"/>
              <a:ea typeface="+mj-ea"/>
            </a:endParaRPr>
          </a:p>
        </p:txBody>
      </p:sp>
      <p:sp>
        <p:nvSpPr>
          <p:cNvPr id="10" name="Text Box 3"/>
          <p:cNvSpPr txBox="1">
            <a:spLocks noChangeArrowheads="1"/>
          </p:cNvSpPr>
          <p:nvPr/>
        </p:nvSpPr>
        <p:spPr bwMode="auto">
          <a:xfrm>
            <a:off x="529906" y="3833753"/>
            <a:ext cx="8128000" cy="1323439"/>
          </a:xfrm>
          <a:prstGeom prst="rect">
            <a:avLst/>
          </a:prstGeom>
          <a:solidFill>
            <a:schemeClr val="bg1"/>
          </a:solidFill>
          <a:ln w="9525">
            <a:solidFill>
              <a:srgbClr val="00B050"/>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a:latin typeface="+mj-ea"/>
                <a:ea typeface="+mj-ea"/>
              </a:rPr>
              <a:t>(1) </a:t>
            </a:r>
            <a:r>
              <a:rPr lang="ja-JP" altLang="en-US" sz="2000" dirty="0">
                <a:latin typeface="+mj-ea"/>
                <a:ea typeface="+mj-ea"/>
              </a:rPr>
              <a:t>次のようなラムダ式をもつ関数型変</a:t>
            </a:r>
            <a:r>
              <a:rPr lang="ja-JP" altLang="en-US" sz="2000" dirty="0" smtClean="0">
                <a:latin typeface="+mj-ea"/>
                <a:ea typeface="+mj-ea"/>
              </a:rPr>
              <a:t>数</a:t>
            </a:r>
            <a:r>
              <a:rPr lang="en-US" altLang="ja-JP" sz="2000" dirty="0" err="1" smtClean="0">
                <a:latin typeface="+mj-ea"/>
                <a:ea typeface="+mj-ea"/>
              </a:rPr>
              <a:t>gradePoint</a:t>
            </a:r>
            <a:r>
              <a:rPr lang="ja-JP" altLang="en-US" sz="2000" dirty="0" smtClean="0">
                <a:latin typeface="+mj-ea"/>
                <a:ea typeface="+mj-ea"/>
              </a:rPr>
              <a:t>を</a:t>
            </a:r>
            <a:r>
              <a:rPr lang="ja-JP" altLang="en-US" sz="2000" dirty="0">
                <a:latin typeface="+mj-ea"/>
                <a:ea typeface="+mj-ea"/>
              </a:rPr>
              <a:t>宣言する。</a:t>
            </a:r>
            <a:endParaRPr lang="en-US" altLang="ja-JP" sz="2000" dirty="0">
              <a:latin typeface="+mj-ea"/>
              <a:ea typeface="+mj-ea"/>
            </a:endParaRPr>
          </a:p>
          <a:p>
            <a:pPr eaLnBrk="1" hangingPunct="1"/>
            <a:r>
              <a:rPr lang="ja-JP" altLang="en-US" sz="2000" dirty="0">
                <a:latin typeface="+mj-ea"/>
                <a:ea typeface="+mj-ea"/>
              </a:rPr>
              <a:t>　　・受け取った</a:t>
            </a:r>
            <a:r>
              <a:rPr lang="ja-JP" altLang="en-US" sz="2000" dirty="0" smtClean="0">
                <a:latin typeface="+mj-ea"/>
                <a:ea typeface="+mj-ea"/>
              </a:rPr>
              <a:t>整数の</a:t>
            </a:r>
            <a:r>
              <a:rPr lang="en-US" altLang="ja-JP" sz="2000" dirty="0" err="1" smtClean="0">
                <a:latin typeface="+mj-ea"/>
                <a:ea typeface="+mj-ea"/>
              </a:rPr>
              <a:t>GradePoint</a:t>
            </a:r>
            <a:r>
              <a:rPr lang="ja-JP" altLang="en-US" sz="2000" dirty="0" smtClean="0">
                <a:latin typeface="+mj-ea"/>
                <a:ea typeface="+mj-ea"/>
              </a:rPr>
              <a:t>を返す。</a:t>
            </a:r>
            <a:r>
              <a:rPr lang="en-US" altLang="ja-JP" sz="2000" dirty="0" smtClean="0">
                <a:latin typeface="+mj-ea"/>
                <a:ea typeface="+mj-ea"/>
              </a:rPr>
              <a:t/>
            </a:r>
            <a:br>
              <a:rPr lang="en-US" altLang="ja-JP" sz="2000" dirty="0" smtClean="0">
                <a:latin typeface="+mj-ea"/>
                <a:ea typeface="+mj-ea"/>
              </a:rPr>
            </a:br>
            <a:r>
              <a:rPr lang="en-US" altLang="ja-JP" sz="2000" dirty="0" smtClean="0">
                <a:latin typeface="+mj-ea"/>
                <a:ea typeface="+mj-ea"/>
              </a:rPr>
              <a:t>(2) </a:t>
            </a:r>
            <a:r>
              <a:rPr lang="ja-JP" altLang="en-US" sz="2000" dirty="0">
                <a:latin typeface="+mj-ea"/>
                <a:ea typeface="+mj-ea"/>
              </a:rPr>
              <a:t>配列</a:t>
            </a:r>
            <a:r>
              <a:rPr lang="en-US" altLang="ja-JP" sz="2000" dirty="0">
                <a:latin typeface="+mj-ea"/>
                <a:ea typeface="+mj-ea"/>
              </a:rPr>
              <a:t>scores</a:t>
            </a:r>
            <a:r>
              <a:rPr lang="ja-JP" altLang="en-US" sz="2000" dirty="0">
                <a:latin typeface="+mj-ea"/>
                <a:ea typeface="+mj-ea"/>
              </a:rPr>
              <a:t>から</a:t>
            </a:r>
            <a:r>
              <a:rPr lang="en-US" altLang="ja-JP" sz="2000" dirty="0">
                <a:latin typeface="+mj-ea"/>
                <a:ea typeface="+mj-ea"/>
              </a:rPr>
              <a:t>stream</a:t>
            </a:r>
            <a:r>
              <a:rPr lang="ja-JP" altLang="en-US" sz="2000" dirty="0">
                <a:latin typeface="+mj-ea"/>
                <a:ea typeface="+mj-ea"/>
              </a:rPr>
              <a:t>を生成し</a:t>
            </a:r>
            <a:r>
              <a:rPr lang="ja-JP" altLang="en-US" sz="2000" dirty="0" smtClean="0">
                <a:latin typeface="+mj-ea"/>
                <a:ea typeface="+mj-ea"/>
              </a:rPr>
              <a:t>、各要素を</a:t>
            </a:r>
            <a:r>
              <a:rPr lang="en-US" altLang="ja-JP" sz="2000" dirty="0" err="1" smtClean="0">
                <a:latin typeface="+mj-ea"/>
                <a:ea typeface="+mj-ea"/>
              </a:rPr>
              <a:t>gradePoint</a:t>
            </a:r>
            <a:r>
              <a:rPr lang="ja-JP" altLang="en-US" sz="2000" dirty="0" smtClean="0">
                <a:latin typeface="+mj-ea"/>
                <a:ea typeface="+mj-ea"/>
              </a:rPr>
              <a:t>で変換して、</a:t>
            </a:r>
            <a:endParaRPr lang="en-US" altLang="ja-JP" sz="2000" dirty="0" smtClean="0">
              <a:latin typeface="+mj-ea"/>
              <a:ea typeface="+mj-ea"/>
            </a:endParaRPr>
          </a:p>
          <a:p>
            <a:pPr eaLnBrk="1" hangingPunct="1"/>
            <a:r>
              <a:rPr lang="ja-JP" altLang="en-US" sz="2000" dirty="0">
                <a:latin typeface="+mj-ea"/>
                <a:ea typeface="+mj-ea"/>
              </a:rPr>
              <a:t>　</a:t>
            </a:r>
            <a:r>
              <a:rPr lang="ja-JP" altLang="en-US" sz="2000" dirty="0" smtClean="0">
                <a:latin typeface="+mj-ea"/>
                <a:ea typeface="+mj-ea"/>
              </a:rPr>
              <a:t>　全要素を表示する。</a:t>
            </a:r>
            <a:endParaRPr lang="en-US" altLang="ja-JP" sz="2000" dirty="0" smtClean="0">
              <a:latin typeface="+mj-ea"/>
              <a:ea typeface="+mj-ea"/>
            </a:endParaRPr>
          </a:p>
        </p:txBody>
      </p:sp>
    </p:spTree>
    <p:extLst>
      <p:ext uri="{BB962C8B-B14F-4D97-AF65-F5344CB8AC3E}">
        <p14:creationId xmlns:p14="http://schemas.microsoft.com/office/powerpoint/2010/main" val="27270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8000" y="285750"/>
            <a:ext cx="8135938" cy="1015663"/>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Ｑ４．平均</a:t>
            </a:r>
            <a:endParaRPr lang="en-US" altLang="ja-JP" sz="2000" b="1" dirty="0" smtClean="0">
              <a:latin typeface="+mn-ea"/>
              <a:ea typeface="+mn-ea"/>
            </a:endParaRPr>
          </a:p>
          <a:p>
            <a:pPr>
              <a:defRPr/>
            </a:pPr>
            <a:r>
              <a:rPr lang="ja-JP" altLang="en-US" sz="2000" b="1" dirty="0" smtClean="0">
                <a:latin typeface="+mn-ea"/>
                <a:ea typeface="+mn-ea"/>
              </a:rPr>
              <a:t>以下</a:t>
            </a:r>
            <a:r>
              <a:rPr lang="ja-JP" altLang="en-US" sz="2000" b="1" dirty="0">
                <a:latin typeface="+mn-ea"/>
                <a:ea typeface="+mn-ea"/>
              </a:rPr>
              <a:t>のように</a:t>
            </a:r>
            <a:r>
              <a:rPr lang="ja-JP" altLang="en-US" sz="2000" b="1" dirty="0" smtClean="0">
                <a:latin typeface="+mn-ea"/>
                <a:ea typeface="+mn-ea"/>
              </a:rPr>
              <a:t>、</a:t>
            </a:r>
            <a:r>
              <a:rPr lang="en-US" altLang="ja-JP" sz="2000" b="1" dirty="0" err="1">
                <a:latin typeface="+mn-ea"/>
                <a:ea typeface="+mn-ea"/>
              </a:rPr>
              <a:t>scores.txt</a:t>
            </a:r>
            <a:r>
              <a:rPr lang="ja-JP" altLang="en-US" sz="2000" b="1" dirty="0">
                <a:latin typeface="+mn-ea"/>
                <a:ea typeface="+mn-ea"/>
              </a:rPr>
              <a:t>にある成績</a:t>
            </a:r>
            <a:r>
              <a:rPr lang="ja-JP" altLang="en-US" sz="2000" b="1" dirty="0" smtClean="0">
                <a:latin typeface="+mn-ea"/>
                <a:ea typeface="+mn-ea"/>
              </a:rPr>
              <a:t>の平均点</a:t>
            </a:r>
            <a:endParaRPr lang="en-US" altLang="ja-JP" sz="2000" b="1" dirty="0" smtClean="0">
              <a:latin typeface="+mn-ea"/>
              <a:ea typeface="+mn-ea"/>
            </a:endParaRPr>
          </a:p>
          <a:p>
            <a:pPr>
              <a:defRPr/>
            </a:pPr>
            <a:r>
              <a:rPr lang="ja-JP" altLang="en-US" sz="2000" b="1" dirty="0" smtClean="0">
                <a:latin typeface="+mn-ea"/>
                <a:ea typeface="+mn-ea"/>
              </a:rPr>
              <a:t>を求めて表示するプログラムを作成せよ。</a:t>
            </a:r>
            <a:endParaRPr lang="ja-JP" altLang="en-US" sz="2000" b="1" dirty="0">
              <a:latin typeface="+mn-ea"/>
              <a:ea typeface="+mn-ea"/>
            </a:endParaRPr>
          </a:p>
        </p:txBody>
      </p:sp>
      <p:sp>
        <p:nvSpPr>
          <p:cNvPr id="5" name="Text Box 2"/>
          <p:cNvSpPr txBox="1">
            <a:spLocks noChangeArrowheads="1"/>
          </p:cNvSpPr>
          <p:nvPr/>
        </p:nvSpPr>
        <p:spPr bwMode="auto">
          <a:xfrm>
            <a:off x="490538" y="1340768"/>
            <a:ext cx="8497888" cy="707886"/>
          </a:xfrm>
          <a:prstGeom prst="rect">
            <a:avLst/>
          </a:prstGeom>
          <a:noFill/>
          <a:ln w="9525">
            <a:noFill/>
            <a:miter lim="800000"/>
            <a:headEnd/>
            <a:tailEnd/>
          </a:ln>
        </p:spPr>
        <p:txBody>
          <a:bodyPr>
            <a:spAutoFit/>
          </a:bodyPr>
          <a:lstStyle/>
          <a:p>
            <a:pPr>
              <a:defRPr/>
            </a:pPr>
            <a:r>
              <a:rPr lang="ja-JP" altLang="en-US" sz="2000" b="1" dirty="0">
                <a:solidFill>
                  <a:schemeClr val="tx2">
                    <a:lumMod val="60000"/>
                    <a:lumOff val="40000"/>
                  </a:schemeClr>
                </a:solidFill>
                <a:latin typeface="+mn-ea"/>
                <a:ea typeface="+mn-ea"/>
              </a:rPr>
              <a:t>出力例）</a:t>
            </a:r>
          </a:p>
          <a:p>
            <a:pPr>
              <a:defRPr/>
            </a:pPr>
            <a:r>
              <a:rPr lang="ja-JP" altLang="en-US" dirty="0"/>
              <a:t>平均点は</a:t>
            </a:r>
            <a:r>
              <a:rPr lang="en-US" altLang="ja-JP" dirty="0"/>
              <a:t>[80.675]</a:t>
            </a:r>
            <a:r>
              <a:rPr lang="ja-JP" altLang="en-US" dirty="0"/>
              <a:t>点です。</a:t>
            </a:r>
            <a:endParaRPr lang="ja-JP" altLang="en-US" sz="2000" b="1" dirty="0">
              <a:latin typeface="+mn-ea"/>
              <a:ea typeface="+mn-ea"/>
            </a:endParaRPr>
          </a:p>
        </p:txBody>
      </p:sp>
      <p:sp>
        <p:nvSpPr>
          <p:cNvPr id="9" name="テキスト ボックス 8"/>
          <p:cNvSpPr txBox="1"/>
          <p:nvPr/>
        </p:nvSpPr>
        <p:spPr>
          <a:xfrm>
            <a:off x="6156176" y="5301208"/>
            <a:ext cx="2736304" cy="1015663"/>
          </a:xfrm>
          <a:prstGeom prst="rect">
            <a:avLst/>
          </a:prstGeom>
          <a:solidFill>
            <a:srgbClr val="66FFFF"/>
          </a:solidFill>
          <a:ln>
            <a:solidFill>
              <a:srgbClr val="0000FF"/>
            </a:solidFill>
          </a:ln>
        </p:spPr>
        <p:txBody>
          <a:bodyPr wrap="square">
            <a:spAutoFit/>
          </a:bodyPr>
          <a:lstStyle/>
          <a:p>
            <a:pPr>
              <a:defRPr/>
            </a:pPr>
            <a:r>
              <a:rPr lang="ja-JP" altLang="en-US" sz="2000" b="1" dirty="0" smtClean="0">
                <a:latin typeface="+mn-ea"/>
                <a:ea typeface="+mn-ea"/>
              </a:rPr>
              <a:t>Ｑ４’．</a:t>
            </a:r>
            <a:endParaRPr lang="en-US" altLang="ja-JP" sz="2000" b="1" dirty="0" smtClean="0">
              <a:latin typeface="+mn-ea"/>
              <a:ea typeface="+mn-ea"/>
            </a:endParaRPr>
          </a:p>
          <a:p>
            <a:pPr>
              <a:defRPr/>
            </a:pPr>
            <a:r>
              <a:rPr lang="en-US" altLang="ja-JP" sz="2000" b="1" dirty="0" smtClean="0">
                <a:latin typeface="+mn-ea"/>
                <a:ea typeface="+mn-ea"/>
              </a:rPr>
              <a:t>Stream</a:t>
            </a:r>
            <a:r>
              <a:rPr lang="ja-JP" altLang="en-US" sz="2000" b="1" dirty="0" smtClean="0">
                <a:latin typeface="+mn-ea"/>
                <a:ea typeface="+mn-ea"/>
              </a:rPr>
              <a:t>を使用して</a:t>
            </a:r>
            <a:endParaRPr lang="en-US" altLang="ja-JP" sz="2000" b="1" dirty="0" smtClean="0">
              <a:latin typeface="+mn-ea"/>
              <a:ea typeface="+mn-ea"/>
            </a:endParaRPr>
          </a:p>
          <a:p>
            <a:pPr>
              <a:defRPr/>
            </a:pPr>
            <a:r>
              <a:rPr lang="ja-JP" altLang="en-US" sz="2000" b="1" dirty="0" smtClean="0">
                <a:latin typeface="+mn-ea"/>
                <a:ea typeface="+mn-ea"/>
              </a:rPr>
              <a:t>プログラムを作成せよ。</a:t>
            </a:r>
            <a:endParaRPr lang="en-US" altLang="ja-JP" sz="2000" b="1" dirty="0" smtClean="0">
              <a:latin typeface="+mn-ea"/>
              <a:ea typeface="+mn-ea"/>
            </a:endParaRPr>
          </a:p>
        </p:txBody>
      </p:sp>
      <p:sp>
        <p:nvSpPr>
          <p:cNvPr id="7" name="AutoShape 5"/>
          <p:cNvSpPr>
            <a:spLocks noChangeArrowheads="1"/>
          </p:cNvSpPr>
          <p:nvPr/>
        </p:nvSpPr>
        <p:spPr bwMode="auto">
          <a:xfrm rot="20731783">
            <a:off x="7929709" y="333375"/>
            <a:ext cx="914400" cy="503238"/>
          </a:xfrm>
          <a:prstGeom prst="roundRect">
            <a:avLst>
              <a:gd name="adj" fmla="val 16667"/>
            </a:avLst>
          </a:prstGeom>
          <a:solidFill>
            <a:srgbClr val="FFFF00"/>
          </a:solidFill>
          <a:ln w="9525">
            <a:solidFill>
              <a:srgbClr val="0000FF"/>
            </a:solidFill>
            <a:round/>
            <a:headEnd/>
            <a:tailEnd/>
          </a:ln>
        </p:spPr>
        <p:txBody>
          <a:bodyPr wrap="none" anchor="ctr"/>
          <a:lstStyle/>
          <a:p>
            <a:pPr algn="ctr"/>
            <a:endParaRPr lang="ja-JP" altLang="en-US">
              <a:solidFill>
                <a:srgbClr val="000000"/>
              </a:solidFill>
              <a:latin typeface="+mj-ea"/>
              <a:ea typeface="+mj-ea"/>
            </a:endParaRPr>
          </a:p>
        </p:txBody>
      </p:sp>
      <p:sp>
        <p:nvSpPr>
          <p:cNvPr id="11" name="Text Box 6"/>
          <p:cNvSpPr txBox="1">
            <a:spLocks noChangeArrowheads="1"/>
          </p:cNvSpPr>
          <p:nvPr/>
        </p:nvSpPr>
        <p:spPr bwMode="auto">
          <a:xfrm rot="20731783">
            <a:off x="7977294" y="379963"/>
            <a:ext cx="851515" cy="369332"/>
          </a:xfrm>
          <a:prstGeom prst="rect">
            <a:avLst/>
          </a:prstGeom>
          <a:noFill/>
          <a:ln w="9525">
            <a:noFill/>
            <a:miter lim="800000"/>
            <a:headEnd/>
            <a:tailEnd/>
          </a:ln>
        </p:spPr>
        <p:txBody>
          <a:bodyPr wrap="none">
            <a:spAutoFit/>
          </a:bodyPr>
          <a:lstStyle/>
          <a:p>
            <a:r>
              <a:rPr lang="en-US" altLang="ja-JP" smtClean="0">
                <a:solidFill>
                  <a:srgbClr val="000000"/>
                </a:solidFill>
                <a:latin typeface="+mj-ea"/>
                <a:ea typeface="+mj-ea"/>
              </a:rPr>
              <a:t>Point.2</a:t>
            </a:r>
            <a:endParaRPr lang="en-US" altLang="ja-JP" dirty="0">
              <a:solidFill>
                <a:srgbClr val="000000"/>
              </a:solidFill>
              <a:latin typeface="+mj-ea"/>
              <a:ea typeface="+mj-ea"/>
            </a:endParaRPr>
          </a:p>
        </p:txBody>
      </p:sp>
    </p:spTree>
    <p:extLst>
      <p:ext uri="{BB962C8B-B14F-4D97-AF65-F5344CB8AC3E}">
        <p14:creationId xmlns:p14="http://schemas.microsoft.com/office/powerpoint/2010/main" val="10473695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2672</TotalTime>
  <Words>1676</Words>
  <Application>Microsoft Office PowerPoint</Application>
  <PresentationFormat>画面に合わせる (4:3)</PresentationFormat>
  <Paragraphs>309</Paragraphs>
  <Slides>22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ector>
  </HeadingPairs>
  <TitlesOfParts>
    <vt:vector size="30" baseType="lpstr">
      <vt:lpstr>ＭＳ Ｐゴシック</vt:lpstr>
      <vt:lpstr>ＭＳ Ｐ明朝</vt:lpstr>
      <vt:lpstr>游ゴシック</vt:lpstr>
      <vt:lpstr>Garamond</vt:lpstr>
      <vt:lpstr>Georgia</vt:lpstr>
      <vt:lpstr>Wingdings</vt:lpstr>
      <vt:lpstr>Wingdings 2</vt:lpstr>
      <vt:lpstr>クール</vt:lpstr>
      <vt:lpstr>Ｊａｖａ練習問題  （配列）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administrator</cp:lastModifiedBy>
  <cp:revision>213</cp:revision>
  <dcterms:created xsi:type="dcterms:W3CDTF">2005-04-17T07:16:32Z</dcterms:created>
  <dcterms:modified xsi:type="dcterms:W3CDTF">2019-05-20T04:12:45Z</dcterms:modified>
</cp:coreProperties>
</file>