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67" r:id="rId2"/>
    <p:sldId id="373" r:id="rId3"/>
    <p:sldId id="375" r:id="rId4"/>
    <p:sldId id="374" r:id="rId5"/>
    <p:sldId id="387" r:id="rId6"/>
    <p:sldId id="402" r:id="rId7"/>
    <p:sldId id="381" r:id="rId8"/>
    <p:sldId id="379" r:id="rId9"/>
    <p:sldId id="388" r:id="rId10"/>
    <p:sldId id="380" r:id="rId11"/>
    <p:sldId id="383" r:id="rId12"/>
    <p:sldId id="389" r:id="rId13"/>
    <p:sldId id="396" r:id="rId14"/>
    <p:sldId id="393" r:id="rId15"/>
    <p:sldId id="399" r:id="rId16"/>
    <p:sldId id="400" r:id="rId17"/>
    <p:sldId id="397" r:id="rId18"/>
    <p:sldId id="398" r:id="rId19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FFFF"/>
    <a:srgbClr val="0000FF"/>
    <a:srgbClr val="99FF99"/>
    <a:srgbClr val="FFFF00"/>
    <a:srgbClr val="FFFFCC"/>
    <a:srgbClr val="66FF99"/>
    <a:srgbClr val="00FF00"/>
    <a:srgbClr val="FF99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6" autoAdjust="0"/>
    <p:restoredTop sz="94660"/>
  </p:normalViewPr>
  <p:slideViewPr>
    <p:cSldViewPr>
      <p:cViewPr varScale="1">
        <p:scale>
          <a:sx n="110" d="100"/>
          <a:sy n="110" d="100"/>
        </p:scale>
        <p:origin x="10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880DED8-8FCF-4E3A-BE5E-566BBD9373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056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56BCA-FEB8-4E9C-BC01-254D7C9598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643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43363-EF30-4B6B-B13D-DE7D0B642C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8387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BF4D-141C-4847-A172-A48869BF10A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756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C720E15-D2F6-433B-B9BE-22F566D5109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589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86A5C-06D9-4094-83E9-4BABC9207D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970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1CEF12C-9E88-4972-98DF-D1BE2A2911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2308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8A31-2FF3-4499-A0DC-415FA20757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717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D6F23D-3F14-470E-996A-524A1C9DDF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19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710C67D-1DF5-49DC-80E0-48CD57150C6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299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4536D-7908-4F3E-A13A-0300BA0E858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60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BB83B54-21EC-459D-B847-D274109D18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smtClean="0"/>
              <a:t>令和 元 年５月２０日</a:t>
            </a:r>
            <a:r>
              <a:rPr lang="ja-JP" altLang="en-US" sz="2400" dirty="0" smtClean="0"/>
              <a:t>（月）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2339975"/>
          </a:xfrm>
        </p:spPr>
        <p:txBody>
          <a:bodyPr/>
          <a:lstStyle/>
          <a:p>
            <a:pPr eaLnBrk="1" hangingPunct="1"/>
            <a:r>
              <a:rPr lang="ja-JP" altLang="en-US" sz="4800" dirty="0" smtClean="0"/>
              <a:t>Ｊａｖａ</a:t>
            </a:r>
            <a:br>
              <a:rPr lang="ja-JP" altLang="en-US" sz="4800" dirty="0" smtClean="0"/>
            </a:br>
            <a:r>
              <a:rPr lang="ja-JP" altLang="en-US" sz="4800" dirty="0" smtClean="0"/>
              <a:t/>
            </a:r>
            <a:br>
              <a:rPr lang="ja-JP" altLang="en-US" sz="4800" dirty="0" smtClean="0"/>
            </a:br>
            <a:r>
              <a:rPr lang="ja-JP" altLang="en-US" sz="4800" dirty="0" smtClean="0"/>
              <a:t>（関数型プログラミング）</a:t>
            </a:r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68367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mtClean="0"/>
              <a:t>情報</a:t>
            </a:r>
            <a:r>
              <a:rPr lang="ja-JP" altLang="en-US"/>
              <a:t>システム工学</a:t>
            </a:r>
            <a:r>
              <a:rPr lang="ja-JP" altLang="en-US" smtClean="0"/>
              <a:t>実験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625" y="116632"/>
            <a:ext cx="8534400" cy="758825"/>
          </a:xfrm>
        </p:spPr>
        <p:txBody>
          <a:bodyPr/>
          <a:lstStyle/>
          <a:p>
            <a:r>
              <a:rPr lang="en-US" altLang="ja-JP" dirty="0" smtClean="0"/>
              <a:t>Stream</a:t>
            </a:r>
            <a:r>
              <a:rPr lang="ja-JP" altLang="en-US" dirty="0" smtClean="0"/>
              <a:t>処理の基本操作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82572"/>
              </p:ext>
            </p:extLst>
          </p:nvPr>
        </p:nvGraphicFramePr>
        <p:xfrm>
          <a:off x="235968" y="1772816"/>
          <a:ext cx="865651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79">
                  <a:extLst>
                    <a:ext uri="{9D8B030D-6E8A-4147-A177-3AD203B41FA5}">
                      <a16:colId xmlns:a16="http://schemas.microsoft.com/office/drawing/2014/main" val="4270659959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544239658"/>
                    </a:ext>
                  </a:extLst>
                </a:gridCol>
                <a:gridCol w="4264025">
                  <a:extLst>
                    <a:ext uri="{9D8B030D-6E8A-4147-A177-3AD203B41FA5}">
                      <a16:colId xmlns:a16="http://schemas.microsoft.com/office/drawing/2014/main" val="4011739876"/>
                    </a:ext>
                  </a:extLst>
                </a:gridCol>
              </a:tblGrid>
              <a:tr h="370840">
                <a:tc rowSpan="9"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+mj-ea"/>
                          <a:ea typeface="+mj-ea"/>
                        </a:rPr>
                        <a:t>終端操作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sum()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+mj-ea"/>
                          <a:ea typeface="+mj-ea"/>
                        </a:rPr>
                        <a:t>全要素の和を求める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1584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count()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+mj-ea"/>
                          <a:ea typeface="+mj-ea"/>
                        </a:rPr>
                        <a:t>全要素の数を求める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928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latin typeface="+mj-ea"/>
                          <a:ea typeface="+mj-ea"/>
                        </a:rPr>
                        <a:t>anyMatch</a:t>
                      </a:r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j-ea"/>
                          <a:ea typeface="+mj-ea"/>
                        </a:rPr>
                        <a:t>IntPredicate</a:t>
                      </a:r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)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+mj-ea"/>
                          <a:ea typeface="+mj-ea"/>
                        </a:rPr>
                        <a:t>条件に一致する要素があるか調べる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7811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latin typeface="+mj-ea"/>
                          <a:ea typeface="+mj-ea"/>
                        </a:rPr>
                        <a:t>allMatch</a:t>
                      </a:r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j-ea"/>
                          <a:ea typeface="+mj-ea"/>
                        </a:rPr>
                        <a:t>IntPredicate</a:t>
                      </a:r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)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+mj-ea"/>
                          <a:ea typeface="+mj-ea"/>
                        </a:rPr>
                        <a:t>全要素が条件に一致するか調べる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338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latin typeface="+mj-ea"/>
                          <a:ea typeface="+mj-ea"/>
                        </a:rPr>
                        <a:t>noneMatch</a:t>
                      </a:r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j-ea"/>
                          <a:ea typeface="+mj-ea"/>
                        </a:rPr>
                        <a:t>IntPredicate</a:t>
                      </a:r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)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+mj-ea"/>
                          <a:ea typeface="+mj-ea"/>
                        </a:rPr>
                        <a:t>全要素が条件に一致しないことを調べる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7253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latin typeface="+mj-ea"/>
                          <a:ea typeface="+mj-ea"/>
                        </a:rPr>
                        <a:t>findAny</a:t>
                      </a:r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j-ea"/>
                          <a:ea typeface="+mj-ea"/>
                        </a:rPr>
                        <a:t>IntPredicate</a:t>
                      </a:r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)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+mj-ea"/>
                          <a:ea typeface="+mj-ea"/>
                        </a:rPr>
                        <a:t>条件に一致する要素を１つ取り出す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744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reduce(</a:t>
                      </a:r>
                      <a:r>
                        <a:rPr kumimoji="1" lang="ja-JP" altLang="en-US" sz="1800" dirty="0" smtClean="0">
                          <a:latin typeface="+mj-ea"/>
                          <a:ea typeface="+mj-ea"/>
                        </a:rPr>
                        <a:t>初期値、</a:t>
                      </a:r>
                      <a:r>
                        <a:rPr kumimoji="1" lang="en-US" altLang="ja-JP" sz="1800" dirty="0" err="1" smtClean="0">
                          <a:latin typeface="+mj-ea"/>
                          <a:ea typeface="+mj-ea"/>
                        </a:rPr>
                        <a:t>IntBinaryOperator</a:t>
                      </a:r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)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+mj-ea"/>
                          <a:ea typeface="+mj-ea"/>
                        </a:rPr>
                        <a:t>全要素に処理を適用する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676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latin typeface="+mj-ea"/>
                          <a:ea typeface="+mj-ea"/>
                        </a:rPr>
                        <a:t>forEach</a:t>
                      </a:r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( </a:t>
                      </a:r>
                      <a:r>
                        <a:rPr kumimoji="1" lang="en-US" altLang="ja-JP" sz="1800" dirty="0" err="1" smtClean="0">
                          <a:latin typeface="+mj-ea"/>
                          <a:ea typeface="+mj-ea"/>
                        </a:rPr>
                        <a:t>System.out</a:t>
                      </a:r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::</a:t>
                      </a:r>
                      <a:r>
                        <a:rPr kumimoji="1" lang="en-US" altLang="ja-JP" sz="1800" dirty="0" err="1" smtClean="0">
                          <a:latin typeface="+mj-ea"/>
                          <a:ea typeface="+mj-ea"/>
                        </a:rPr>
                        <a:t>println</a:t>
                      </a:r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 )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+mj-ea"/>
                          <a:ea typeface="+mj-ea"/>
                        </a:rPr>
                        <a:t>全要素を表示する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35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collect( </a:t>
                      </a:r>
                      <a:r>
                        <a:rPr kumimoji="1" lang="en-US" altLang="ja-JP" sz="1800" dirty="0" err="1" smtClean="0">
                          <a:latin typeface="+mj-ea"/>
                          <a:ea typeface="+mj-ea"/>
                        </a:rPr>
                        <a:t>Collectors.joining</a:t>
                      </a:r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() )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+mj-ea"/>
                          <a:ea typeface="+mj-ea"/>
                        </a:rPr>
                        <a:t>全要素をつなげて１つの文字列にする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689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72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 bwMode="auto">
          <a:xfrm>
            <a:off x="1359688" y="4630280"/>
            <a:ext cx="4551585" cy="1998848"/>
          </a:xfrm>
          <a:prstGeom prst="rect">
            <a:avLst/>
          </a:prstGeom>
          <a:solidFill>
            <a:srgbClr val="99FF99"/>
          </a:solidFill>
          <a:ln w="28575">
            <a:noFill/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547512" y="5215088"/>
            <a:ext cx="656336" cy="22134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1611408" y="4779568"/>
            <a:ext cx="656336" cy="22134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終端操作</a:t>
            </a:r>
            <a:r>
              <a:rPr lang="en-US" altLang="ja-JP" dirty="0" smtClean="0"/>
              <a:t>reduce</a:t>
            </a:r>
            <a:r>
              <a:rPr lang="ja-JP" altLang="en-US" dirty="0" smtClean="0"/>
              <a:t>を使ったプログラミング例（１）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1045" y="1484784"/>
            <a:ext cx="4249881" cy="369332"/>
          </a:xfrm>
          <a:prstGeom prst="rect">
            <a:avLst/>
          </a:prstGeom>
          <a:solidFill>
            <a:srgbClr val="66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例</a:t>
            </a:r>
            <a:r>
              <a:rPr lang="en-US" altLang="ja-JP" dirty="0" smtClean="0">
                <a:latin typeface="+mj-ea"/>
                <a:ea typeface="+mj-ea"/>
              </a:rPr>
              <a:t>1</a:t>
            </a:r>
            <a:r>
              <a:rPr lang="ja-JP" altLang="en-US" dirty="0" smtClean="0">
                <a:latin typeface="+mj-ea"/>
                <a:ea typeface="+mj-ea"/>
              </a:rPr>
              <a:t>）１から</a:t>
            </a:r>
            <a:r>
              <a:rPr lang="en-US" altLang="ja-JP" dirty="0" smtClean="0">
                <a:latin typeface="+mj-ea"/>
                <a:ea typeface="+mj-ea"/>
              </a:rPr>
              <a:t>5</a:t>
            </a:r>
            <a:r>
              <a:rPr lang="ja-JP" altLang="en-US" dirty="0" err="1" smtClean="0">
                <a:latin typeface="+mj-ea"/>
                <a:ea typeface="+mj-ea"/>
              </a:rPr>
              <a:t>までの</a:t>
            </a:r>
            <a:r>
              <a:rPr lang="ja-JP" altLang="en-US" dirty="0" smtClean="0">
                <a:latin typeface="+mj-ea"/>
                <a:ea typeface="+mj-ea"/>
              </a:rPr>
              <a:t>和を求めるプログラム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4655" y="1916832"/>
            <a:ext cx="5973110" cy="203132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public </a:t>
            </a:r>
            <a:r>
              <a:rPr lang="en-US" altLang="ja-JP" dirty="0">
                <a:latin typeface="+mj-ea"/>
                <a:ea typeface="+mj-ea"/>
              </a:rPr>
              <a:t>static void main(String[] </a:t>
            </a:r>
            <a:r>
              <a:rPr lang="en-US" altLang="ja-JP" dirty="0" err="1">
                <a:latin typeface="+mj-ea"/>
                <a:ea typeface="+mj-ea"/>
              </a:rPr>
              <a:t>args</a:t>
            </a:r>
            <a:r>
              <a:rPr lang="en-US" altLang="ja-JP" dirty="0">
                <a:latin typeface="+mj-ea"/>
                <a:ea typeface="+mj-ea"/>
              </a:rPr>
              <a:t>) throws </a:t>
            </a:r>
            <a:r>
              <a:rPr lang="en-US" altLang="ja-JP" dirty="0" err="1">
                <a:latin typeface="+mj-ea"/>
                <a:ea typeface="+mj-ea"/>
              </a:rPr>
              <a:t>IOException</a:t>
            </a:r>
            <a:r>
              <a:rPr lang="en-US" altLang="ja-JP" dirty="0">
                <a:latin typeface="+mj-ea"/>
                <a:ea typeface="+mj-ea"/>
              </a:rPr>
              <a:t> {</a:t>
            </a:r>
          </a:p>
          <a:p>
            <a:r>
              <a:rPr lang="ja-JP" altLang="en-US" dirty="0" smtClean="0">
                <a:latin typeface="+mj-ea"/>
              </a:rPr>
              <a:t>        </a:t>
            </a:r>
            <a:r>
              <a:rPr lang="en-US" altLang="ja-JP" dirty="0" err="1" smtClean="0">
                <a:latin typeface="+mj-ea"/>
              </a:rPr>
              <a:t>IntBinaryOperator</a:t>
            </a:r>
            <a:r>
              <a:rPr lang="en-US" altLang="ja-JP" dirty="0" smtClean="0">
                <a:latin typeface="+mj-ea"/>
              </a:rPr>
              <a:t> </a:t>
            </a:r>
            <a:r>
              <a:rPr lang="en-US" altLang="ja-JP" dirty="0" err="1">
                <a:latin typeface="+mj-ea"/>
              </a:rPr>
              <a:t>sumx</a:t>
            </a:r>
            <a:r>
              <a:rPr lang="en-US" altLang="ja-JP" dirty="0">
                <a:latin typeface="+mj-ea"/>
              </a:rPr>
              <a:t> = (</a:t>
            </a:r>
            <a:r>
              <a:rPr lang="en-US" altLang="ja-JP" dirty="0" smtClean="0">
                <a:latin typeface="+mj-ea"/>
              </a:rPr>
              <a:t>n , m ) </a:t>
            </a:r>
            <a:r>
              <a:rPr lang="en-US" altLang="ja-JP" dirty="0">
                <a:latin typeface="+mj-ea"/>
              </a:rPr>
              <a:t>-&gt; </a:t>
            </a:r>
            <a:r>
              <a:rPr lang="en-US" altLang="ja-JP" dirty="0" smtClean="0">
                <a:latin typeface="+mj-ea"/>
              </a:rPr>
              <a:t>n + m</a:t>
            </a:r>
            <a:r>
              <a:rPr lang="en-US" altLang="ja-JP" dirty="0">
                <a:latin typeface="+mj-ea"/>
              </a:rPr>
              <a:t>;</a:t>
            </a:r>
          </a:p>
          <a:p>
            <a:endParaRPr lang="en-US" altLang="ja-JP" dirty="0" smtClean="0">
              <a:latin typeface="+mj-ea"/>
              <a:ea typeface="+mj-ea"/>
            </a:endParaRPr>
          </a:p>
          <a:p>
            <a:r>
              <a:rPr lang="en-US" altLang="ja-JP" dirty="0" smtClean="0">
                <a:latin typeface="+mj-ea"/>
                <a:ea typeface="+mj-ea"/>
              </a:rPr>
              <a:t>        </a:t>
            </a:r>
            <a:r>
              <a:rPr lang="en-US" altLang="ja-JP" dirty="0" err="1" smtClean="0">
                <a:latin typeface="+mj-ea"/>
                <a:ea typeface="+mj-ea"/>
              </a:rPr>
              <a:t>int</a:t>
            </a:r>
            <a:r>
              <a:rPr lang="en-US" altLang="ja-JP" dirty="0" smtClean="0">
                <a:latin typeface="+mj-ea"/>
                <a:ea typeface="+mj-ea"/>
              </a:rPr>
              <a:t> sum1 = </a:t>
            </a:r>
            <a:r>
              <a:rPr lang="en-US" altLang="ja-JP" dirty="0" err="1" smtClean="0">
                <a:latin typeface="+mj-ea"/>
                <a:ea typeface="+mj-ea"/>
              </a:rPr>
              <a:t>IntStream.rangeClosed</a:t>
            </a:r>
            <a:r>
              <a:rPr lang="en-US" altLang="ja-JP" dirty="0" smtClean="0">
                <a:latin typeface="+mj-ea"/>
                <a:ea typeface="+mj-ea"/>
              </a:rPr>
              <a:t>(1,5).sum();</a:t>
            </a:r>
          </a:p>
          <a:p>
            <a:endParaRPr lang="en-US" altLang="ja-JP" dirty="0" smtClean="0">
              <a:latin typeface="+mj-ea"/>
              <a:ea typeface="+mj-ea"/>
            </a:endParaRPr>
          </a:p>
          <a:p>
            <a:r>
              <a:rPr lang="en-US" altLang="ja-JP" dirty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       </a:t>
            </a:r>
            <a:r>
              <a:rPr lang="en-US" altLang="ja-JP" dirty="0" err="1" smtClean="0">
                <a:latin typeface="+mj-ea"/>
                <a:ea typeface="+mj-ea"/>
              </a:rPr>
              <a:t>int</a:t>
            </a:r>
            <a:r>
              <a:rPr lang="en-US" altLang="ja-JP" dirty="0" smtClean="0">
                <a:latin typeface="+mj-ea"/>
                <a:ea typeface="+mj-ea"/>
              </a:rPr>
              <a:t> sum2 = </a:t>
            </a:r>
            <a:r>
              <a:rPr lang="en-US" altLang="ja-JP" dirty="0" err="1" smtClean="0">
                <a:latin typeface="+mj-ea"/>
                <a:ea typeface="+mj-ea"/>
              </a:rPr>
              <a:t>IntStream.rangeClosed</a:t>
            </a:r>
            <a:r>
              <a:rPr lang="en-US" altLang="ja-JP" dirty="0" smtClean="0">
                <a:latin typeface="+mj-ea"/>
                <a:ea typeface="+mj-ea"/>
              </a:rPr>
              <a:t>(1,5).reduce(0,sumx);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}</a:t>
            </a:r>
            <a:endParaRPr lang="en-US" altLang="ja-JP" dirty="0">
              <a:latin typeface="+mj-ea"/>
              <a:ea typeface="+mj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95294"/>
              </p:ext>
            </p:extLst>
          </p:nvPr>
        </p:nvGraphicFramePr>
        <p:xfrm>
          <a:off x="827584" y="4743152"/>
          <a:ext cx="3871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2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4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5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右矢印 16"/>
          <p:cNvSpPr/>
          <p:nvPr/>
        </p:nvSpPr>
        <p:spPr bwMode="auto">
          <a:xfrm>
            <a:off x="251824" y="5517232"/>
            <a:ext cx="458903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9512" y="50489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生成</a:t>
            </a:r>
            <a:endParaRPr kumimoji="1" lang="ja-JP" altLang="en-US" dirty="0">
              <a:latin typeface="+mj-ea"/>
              <a:ea typeface="+mj-ea"/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04678"/>
              </p:ext>
            </p:extLst>
          </p:nvPr>
        </p:nvGraphicFramePr>
        <p:xfrm>
          <a:off x="1763688" y="4138280"/>
          <a:ext cx="3600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0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886525" y="41038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初期値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11408" y="467964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ea"/>
                <a:ea typeface="+mj-ea"/>
              </a:rPr>
              <a:t>sumx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右矢印 5"/>
          <p:cNvSpPr/>
          <p:nvPr/>
        </p:nvSpPr>
        <p:spPr bwMode="auto">
          <a:xfrm>
            <a:off x="1267896" y="4771160"/>
            <a:ext cx="343512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 bwMode="auto">
          <a:xfrm>
            <a:off x="2267744" y="4779568"/>
            <a:ext cx="279768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 bwMode="auto">
          <a:xfrm rot="5400000">
            <a:off x="1796960" y="4534128"/>
            <a:ext cx="279768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547512" y="510783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ea"/>
                <a:ea typeface="+mj-ea"/>
              </a:rPr>
              <a:t>sumx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3" name="右矢印 32"/>
          <p:cNvSpPr/>
          <p:nvPr/>
        </p:nvSpPr>
        <p:spPr bwMode="auto">
          <a:xfrm>
            <a:off x="1267896" y="5199352"/>
            <a:ext cx="1279616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/>
          <p:cNvSpPr/>
          <p:nvPr/>
        </p:nvSpPr>
        <p:spPr bwMode="auto">
          <a:xfrm>
            <a:off x="3203848" y="5207760"/>
            <a:ext cx="279768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矢印 34"/>
          <p:cNvSpPr/>
          <p:nvPr/>
        </p:nvSpPr>
        <p:spPr bwMode="auto">
          <a:xfrm rot="5400000">
            <a:off x="2733064" y="4962320"/>
            <a:ext cx="279768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941743"/>
              </p:ext>
            </p:extLst>
          </p:nvPr>
        </p:nvGraphicFramePr>
        <p:xfrm>
          <a:off x="2672633" y="4630280"/>
          <a:ext cx="3871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正方形/長方形 36"/>
          <p:cNvSpPr/>
          <p:nvPr/>
        </p:nvSpPr>
        <p:spPr bwMode="auto">
          <a:xfrm>
            <a:off x="3411608" y="5583920"/>
            <a:ext cx="656336" cy="22134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411608" y="543982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ea"/>
                <a:ea typeface="+mj-ea"/>
              </a:rPr>
              <a:t>sumx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0" name="右矢印 39"/>
          <p:cNvSpPr/>
          <p:nvPr/>
        </p:nvSpPr>
        <p:spPr bwMode="auto">
          <a:xfrm>
            <a:off x="1267896" y="5568184"/>
            <a:ext cx="2143712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 bwMode="auto">
          <a:xfrm>
            <a:off x="4067944" y="5576592"/>
            <a:ext cx="279768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右矢印 41"/>
          <p:cNvSpPr/>
          <p:nvPr/>
        </p:nvSpPr>
        <p:spPr bwMode="auto">
          <a:xfrm rot="5400000">
            <a:off x="3597160" y="5308104"/>
            <a:ext cx="279768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0264"/>
              </p:ext>
            </p:extLst>
          </p:nvPr>
        </p:nvGraphicFramePr>
        <p:xfrm>
          <a:off x="3536729" y="5049680"/>
          <a:ext cx="3871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3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正方形/長方形 42"/>
          <p:cNvSpPr/>
          <p:nvPr/>
        </p:nvSpPr>
        <p:spPr bwMode="auto">
          <a:xfrm>
            <a:off x="4266912" y="5952752"/>
            <a:ext cx="656336" cy="22134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266912" y="5845496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ea"/>
                <a:ea typeface="+mj-ea"/>
              </a:rPr>
              <a:t>sumx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6" name="右矢印 45"/>
          <p:cNvSpPr/>
          <p:nvPr/>
        </p:nvSpPr>
        <p:spPr bwMode="auto">
          <a:xfrm>
            <a:off x="1267896" y="5937016"/>
            <a:ext cx="2999016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 bwMode="auto">
          <a:xfrm>
            <a:off x="4923248" y="5945424"/>
            <a:ext cx="279768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 bwMode="auto">
          <a:xfrm rot="5400000">
            <a:off x="4461256" y="5703312"/>
            <a:ext cx="279768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25851"/>
              </p:ext>
            </p:extLst>
          </p:nvPr>
        </p:nvGraphicFramePr>
        <p:xfrm>
          <a:off x="4400825" y="5425968"/>
          <a:ext cx="3871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6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正方形/長方形 48"/>
          <p:cNvSpPr/>
          <p:nvPr/>
        </p:nvSpPr>
        <p:spPr bwMode="auto">
          <a:xfrm>
            <a:off x="5148592" y="6344568"/>
            <a:ext cx="656336" cy="22134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998644"/>
              </p:ext>
            </p:extLst>
          </p:nvPr>
        </p:nvGraphicFramePr>
        <p:xfrm>
          <a:off x="6137809" y="6258288"/>
          <a:ext cx="46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15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テキスト ボックス 50"/>
          <p:cNvSpPr txBox="1"/>
          <p:nvPr/>
        </p:nvSpPr>
        <p:spPr>
          <a:xfrm>
            <a:off x="5148592" y="623731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ea"/>
                <a:ea typeface="+mj-ea"/>
              </a:rPr>
              <a:t>sumx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2" name="右矢印 51"/>
          <p:cNvSpPr/>
          <p:nvPr/>
        </p:nvSpPr>
        <p:spPr bwMode="auto">
          <a:xfrm>
            <a:off x="1267896" y="6328832"/>
            <a:ext cx="3880696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矢印 52"/>
          <p:cNvSpPr/>
          <p:nvPr/>
        </p:nvSpPr>
        <p:spPr bwMode="auto">
          <a:xfrm>
            <a:off x="5804928" y="6337240"/>
            <a:ext cx="279768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 bwMode="auto">
          <a:xfrm rot="5400000">
            <a:off x="5325352" y="6126568"/>
            <a:ext cx="279768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56072"/>
              </p:ext>
            </p:extLst>
          </p:nvPr>
        </p:nvGraphicFramePr>
        <p:xfrm>
          <a:off x="5256129" y="5866472"/>
          <a:ext cx="46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10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テキスト ボックス 54"/>
          <p:cNvSpPr txBox="1"/>
          <p:nvPr/>
        </p:nvSpPr>
        <p:spPr>
          <a:xfrm>
            <a:off x="3590264" y="4643844"/>
            <a:ext cx="2313454" cy="369332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reduce</a:t>
            </a:r>
            <a:r>
              <a:rPr kumimoji="1" lang="ja-JP" altLang="en-US" dirty="0" smtClean="0">
                <a:latin typeface="+mj-ea"/>
                <a:ea typeface="+mj-ea"/>
              </a:rPr>
              <a:t>の処理イメージ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084168" y="1439139"/>
            <a:ext cx="2839239" cy="1323439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+mj-ea"/>
                <a:ea typeface="+mj-ea"/>
              </a:rPr>
              <a:t>reduce</a:t>
            </a:r>
            <a:r>
              <a:rPr kumimoji="1" lang="ja-JP" altLang="en-US" sz="1600" dirty="0" smtClean="0">
                <a:latin typeface="+mj-ea"/>
                <a:ea typeface="+mj-ea"/>
              </a:rPr>
              <a:t>は</a:t>
            </a:r>
            <a:endParaRPr kumimoji="1" lang="en-US" altLang="ja-JP" sz="1600" dirty="0" smtClean="0">
              <a:latin typeface="+mj-ea"/>
              <a:ea typeface="+mj-ea"/>
            </a:endParaRPr>
          </a:p>
          <a:p>
            <a:r>
              <a:rPr lang="ja-JP" altLang="en-US" sz="1600" dirty="0">
                <a:latin typeface="+mj-ea"/>
                <a:ea typeface="+mj-ea"/>
              </a:rPr>
              <a:t>複数</a:t>
            </a:r>
            <a:r>
              <a:rPr lang="ja-JP" altLang="en-US" sz="1600" dirty="0" smtClean="0">
                <a:latin typeface="+mj-ea"/>
                <a:ea typeface="+mj-ea"/>
              </a:rPr>
              <a:t>の要素に、</a:t>
            </a:r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ja-JP" altLang="en-US" sz="1600" dirty="0">
                <a:latin typeface="+mj-ea"/>
                <a:ea typeface="+mj-ea"/>
              </a:rPr>
              <a:t>端</a:t>
            </a:r>
            <a:r>
              <a:rPr lang="ja-JP" altLang="en-US" sz="1600" dirty="0" smtClean="0">
                <a:latin typeface="+mj-ea"/>
                <a:ea typeface="+mj-ea"/>
              </a:rPr>
              <a:t>から順番に</a:t>
            </a:r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ja-JP" altLang="en-US" sz="1600" dirty="0" smtClean="0">
                <a:latin typeface="+mj-ea"/>
                <a:ea typeface="+mj-ea"/>
              </a:rPr>
              <a:t>関数（ラムダ式）を適用して、</a:t>
            </a:r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ja-JP" altLang="en-US" sz="1600" dirty="0">
                <a:latin typeface="+mj-ea"/>
                <a:ea typeface="+mj-ea"/>
              </a:rPr>
              <a:t>最終的</a:t>
            </a:r>
            <a:r>
              <a:rPr lang="ja-JP" altLang="en-US" sz="1600" dirty="0" smtClean="0">
                <a:latin typeface="+mj-ea"/>
                <a:ea typeface="+mj-ea"/>
              </a:rPr>
              <a:t>に１つの値を取得する。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832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 bwMode="auto">
          <a:xfrm>
            <a:off x="1359688" y="4630280"/>
            <a:ext cx="4551585" cy="1998848"/>
          </a:xfrm>
          <a:prstGeom prst="rect">
            <a:avLst/>
          </a:prstGeom>
          <a:solidFill>
            <a:srgbClr val="99FF99"/>
          </a:solidFill>
          <a:ln w="28575">
            <a:noFill/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547512" y="5215088"/>
            <a:ext cx="656336" cy="22134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1611408" y="4779568"/>
            <a:ext cx="656336" cy="22134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終端操作</a:t>
            </a:r>
            <a:r>
              <a:rPr lang="en-US" altLang="ja-JP" dirty="0" smtClean="0"/>
              <a:t>reduce</a:t>
            </a:r>
            <a:r>
              <a:rPr lang="ja-JP" altLang="en-US" dirty="0" smtClean="0"/>
              <a:t>を使ったプログラミング例（２）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1045" y="1484784"/>
            <a:ext cx="4798108" cy="369332"/>
          </a:xfrm>
          <a:prstGeom prst="rect">
            <a:avLst/>
          </a:prstGeom>
          <a:solidFill>
            <a:srgbClr val="66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例２）１から５までの積（５！）を求めるプログラム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4655" y="1916832"/>
            <a:ext cx="6215163" cy="147732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public </a:t>
            </a:r>
            <a:r>
              <a:rPr lang="en-US" altLang="ja-JP" dirty="0">
                <a:latin typeface="+mj-ea"/>
                <a:ea typeface="+mj-ea"/>
              </a:rPr>
              <a:t>static void main(String[] </a:t>
            </a:r>
            <a:r>
              <a:rPr lang="en-US" altLang="ja-JP" dirty="0" err="1">
                <a:latin typeface="+mj-ea"/>
                <a:ea typeface="+mj-ea"/>
              </a:rPr>
              <a:t>args</a:t>
            </a:r>
            <a:r>
              <a:rPr lang="en-US" altLang="ja-JP" dirty="0">
                <a:latin typeface="+mj-ea"/>
                <a:ea typeface="+mj-ea"/>
              </a:rPr>
              <a:t>) throws </a:t>
            </a:r>
            <a:r>
              <a:rPr lang="en-US" altLang="ja-JP" dirty="0" err="1">
                <a:latin typeface="+mj-ea"/>
                <a:ea typeface="+mj-ea"/>
              </a:rPr>
              <a:t>IOException</a:t>
            </a:r>
            <a:r>
              <a:rPr lang="en-US" altLang="ja-JP" dirty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{</a:t>
            </a:r>
          </a:p>
          <a:p>
            <a:r>
              <a:rPr lang="ja-JP" altLang="en-US" dirty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  <a:ea typeface="+mj-ea"/>
              </a:rPr>
              <a:t>       </a:t>
            </a:r>
            <a:r>
              <a:rPr lang="en-US" altLang="ja-JP" dirty="0" err="1" smtClean="0">
                <a:latin typeface="+mj-ea"/>
                <a:ea typeface="+mj-ea"/>
              </a:rPr>
              <a:t>IntBinaryOperator</a:t>
            </a:r>
            <a:r>
              <a:rPr lang="en-US" altLang="ja-JP" dirty="0" smtClean="0">
                <a:latin typeface="+mj-ea"/>
                <a:ea typeface="+mj-ea"/>
              </a:rPr>
              <a:t> </a:t>
            </a:r>
            <a:r>
              <a:rPr lang="en-US" altLang="ja-JP" dirty="0">
                <a:latin typeface="+mj-ea"/>
                <a:ea typeface="+mj-ea"/>
              </a:rPr>
              <a:t>multi = </a:t>
            </a:r>
            <a:r>
              <a:rPr lang="en-US" altLang="ja-JP" dirty="0" smtClean="0">
                <a:latin typeface="+mj-ea"/>
                <a:ea typeface="+mj-ea"/>
              </a:rPr>
              <a:t>( n , m ) </a:t>
            </a:r>
            <a:r>
              <a:rPr lang="en-US" altLang="ja-JP" dirty="0">
                <a:latin typeface="+mj-ea"/>
                <a:ea typeface="+mj-ea"/>
              </a:rPr>
              <a:t>-&gt; </a:t>
            </a:r>
            <a:r>
              <a:rPr lang="en-US" altLang="ja-JP" dirty="0" smtClean="0">
                <a:latin typeface="+mj-ea"/>
                <a:ea typeface="+mj-ea"/>
              </a:rPr>
              <a:t>n * m ;</a:t>
            </a:r>
            <a:br>
              <a:rPr lang="en-US" altLang="ja-JP" dirty="0" smtClean="0">
                <a:latin typeface="+mj-ea"/>
                <a:ea typeface="+mj-ea"/>
              </a:rPr>
            </a:br>
            <a:endParaRPr lang="en-US" altLang="ja-JP" dirty="0">
              <a:latin typeface="+mj-ea"/>
              <a:ea typeface="+mj-ea"/>
            </a:endParaRPr>
          </a:p>
          <a:p>
            <a:r>
              <a:rPr lang="en-US" altLang="ja-JP" dirty="0" smtClean="0">
                <a:latin typeface="+mj-ea"/>
                <a:ea typeface="+mj-ea"/>
              </a:rPr>
              <a:t>        </a:t>
            </a:r>
            <a:r>
              <a:rPr lang="en-US" altLang="ja-JP" dirty="0" err="1" smtClean="0">
                <a:latin typeface="+mj-ea"/>
                <a:ea typeface="+mj-ea"/>
              </a:rPr>
              <a:t>int</a:t>
            </a:r>
            <a:r>
              <a:rPr lang="en-US" altLang="ja-JP" dirty="0" smtClean="0">
                <a:latin typeface="+mj-ea"/>
                <a:ea typeface="+mj-ea"/>
              </a:rPr>
              <a:t> factorial = </a:t>
            </a:r>
            <a:r>
              <a:rPr lang="en-US" altLang="ja-JP" dirty="0" err="1" smtClean="0">
                <a:latin typeface="+mj-ea"/>
                <a:ea typeface="+mj-ea"/>
              </a:rPr>
              <a:t>IntStream.rangeClosed</a:t>
            </a:r>
            <a:r>
              <a:rPr lang="en-US" altLang="ja-JP" dirty="0" smtClean="0">
                <a:latin typeface="+mj-ea"/>
                <a:ea typeface="+mj-ea"/>
              </a:rPr>
              <a:t>(1,5).reduce(1,multi);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}</a:t>
            </a:r>
            <a:endParaRPr lang="en-US" altLang="ja-JP" dirty="0">
              <a:latin typeface="+mj-ea"/>
              <a:ea typeface="+mj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95294"/>
              </p:ext>
            </p:extLst>
          </p:nvPr>
        </p:nvGraphicFramePr>
        <p:xfrm>
          <a:off x="827584" y="4743152"/>
          <a:ext cx="3871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2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4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5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右矢印 16"/>
          <p:cNvSpPr/>
          <p:nvPr/>
        </p:nvSpPr>
        <p:spPr bwMode="auto">
          <a:xfrm>
            <a:off x="251824" y="5517232"/>
            <a:ext cx="458903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9512" y="50489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生成</a:t>
            </a:r>
            <a:endParaRPr kumimoji="1" lang="ja-JP" altLang="en-US" dirty="0">
              <a:latin typeface="+mj-ea"/>
              <a:ea typeface="+mj-ea"/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059891"/>
              </p:ext>
            </p:extLst>
          </p:nvPr>
        </p:nvGraphicFramePr>
        <p:xfrm>
          <a:off x="1763688" y="4138280"/>
          <a:ext cx="3600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886525" y="41038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初期値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11408" y="467964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multi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右矢印 5"/>
          <p:cNvSpPr/>
          <p:nvPr/>
        </p:nvSpPr>
        <p:spPr bwMode="auto">
          <a:xfrm>
            <a:off x="1267896" y="4771160"/>
            <a:ext cx="343512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 bwMode="auto">
          <a:xfrm>
            <a:off x="2267744" y="4779568"/>
            <a:ext cx="279768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 bwMode="auto">
          <a:xfrm rot="5400000">
            <a:off x="1796960" y="4534128"/>
            <a:ext cx="279768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547512" y="510783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multi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3" name="右矢印 32"/>
          <p:cNvSpPr/>
          <p:nvPr/>
        </p:nvSpPr>
        <p:spPr bwMode="auto">
          <a:xfrm>
            <a:off x="1267896" y="5199352"/>
            <a:ext cx="1279616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/>
          <p:cNvSpPr/>
          <p:nvPr/>
        </p:nvSpPr>
        <p:spPr bwMode="auto">
          <a:xfrm>
            <a:off x="3203848" y="5207760"/>
            <a:ext cx="279768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矢印 34"/>
          <p:cNvSpPr/>
          <p:nvPr/>
        </p:nvSpPr>
        <p:spPr bwMode="auto">
          <a:xfrm rot="5400000">
            <a:off x="2733064" y="4962320"/>
            <a:ext cx="279768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941743"/>
              </p:ext>
            </p:extLst>
          </p:nvPr>
        </p:nvGraphicFramePr>
        <p:xfrm>
          <a:off x="2672633" y="4630280"/>
          <a:ext cx="3871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正方形/長方形 36"/>
          <p:cNvSpPr/>
          <p:nvPr/>
        </p:nvSpPr>
        <p:spPr bwMode="auto">
          <a:xfrm>
            <a:off x="3411608" y="5583920"/>
            <a:ext cx="656336" cy="22134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411608" y="547499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multi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0" name="右矢印 39"/>
          <p:cNvSpPr/>
          <p:nvPr/>
        </p:nvSpPr>
        <p:spPr bwMode="auto">
          <a:xfrm>
            <a:off x="1267896" y="5568184"/>
            <a:ext cx="2143712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 bwMode="auto">
          <a:xfrm>
            <a:off x="4067944" y="5576592"/>
            <a:ext cx="279768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右矢印 41"/>
          <p:cNvSpPr/>
          <p:nvPr/>
        </p:nvSpPr>
        <p:spPr bwMode="auto">
          <a:xfrm rot="5400000">
            <a:off x="3597160" y="5308104"/>
            <a:ext cx="279768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83150"/>
              </p:ext>
            </p:extLst>
          </p:nvPr>
        </p:nvGraphicFramePr>
        <p:xfrm>
          <a:off x="3536729" y="5049680"/>
          <a:ext cx="3871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2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正方形/長方形 42"/>
          <p:cNvSpPr/>
          <p:nvPr/>
        </p:nvSpPr>
        <p:spPr bwMode="auto">
          <a:xfrm>
            <a:off x="4266912" y="5952752"/>
            <a:ext cx="656336" cy="22134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266912" y="584549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multi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6" name="右矢印 45"/>
          <p:cNvSpPr/>
          <p:nvPr/>
        </p:nvSpPr>
        <p:spPr bwMode="auto">
          <a:xfrm>
            <a:off x="1267896" y="5937016"/>
            <a:ext cx="2999016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 bwMode="auto">
          <a:xfrm>
            <a:off x="4923248" y="5945424"/>
            <a:ext cx="279768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 bwMode="auto">
          <a:xfrm rot="5400000">
            <a:off x="4461256" y="5703312"/>
            <a:ext cx="279768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25851"/>
              </p:ext>
            </p:extLst>
          </p:nvPr>
        </p:nvGraphicFramePr>
        <p:xfrm>
          <a:off x="4400825" y="5425968"/>
          <a:ext cx="3871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6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正方形/長方形 48"/>
          <p:cNvSpPr/>
          <p:nvPr/>
        </p:nvSpPr>
        <p:spPr bwMode="auto">
          <a:xfrm>
            <a:off x="5148592" y="6344568"/>
            <a:ext cx="656336" cy="22134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33102"/>
              </p:ext>
            </p:extLst>
          </p:nvPr>
        </p:nvGraphicFramePr>
        <p:xfrm>
          <a:off x="6137809" y="6258288"/>
          <a:ext cx="60322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120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テキスト ボックス 50"/>
          <p:cNvSpPr txBox="1"/>
          <p:nvPr/>
        </p:nvSpPr>
        <p:spPr>
          <a:xfrm>
            <a:off x="5148592" y="623731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multi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2" name="右矢印 51"/>
          <p:cNvSpPr/>
          <p:nvPr/>
        </p:nvSpPr>
        <p:spPr bwMode="auto">
          <a:xfrm>
            <a:off x="1267896" y="6328832"/>
            <a:ext cx="3880696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矢印 52"/>
          <p:cNvSpPr/>
          <p:nvPr/>
        </p:nvSpPr>
        <p:spPr bwMode="auto">
          <a:xfrm>
            <a:off x="5804928" y="6337240"/>
            <a:ext cx="279768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 bwMode="auto">
          <a:xfrm rot="5400000">
            <a:off x="5325352" y="6126568"/>
            <a:ext cx="279768" cy="229752"/>
          </a:xfrm>
          <a:prstGeom prst="rightArrow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240045"/>
              </p:ext>
            </p:extLst>
          </p:nvPr>
        </p:nvGraphicFramePr>
        <p:xfrm>
          <a:off x="5256129" y="5866472"/>
          <a:ext cx="46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24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テキスト ボックス 54"/>
          <p:cNvSpPr txBox="1"/>
          <p:nvPr/>
        </p:nvSpPr>
        <p:spPr>
          <a:xfrm>
            <a:off x="3590264" y="4643844"/>
            <a:ext cx="2313454" cy="369332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reduce</a:t>
            </a:r>
            <a:r>
              <a:rPr kumimoji="1" lang="ja-JP" altLang="en-US" dirty="0" smtClean="0">
                <a:latin typeface="+mj-ea"/>
                <a:ea typeface="+mj-ea"/>
              </a:rPr>
              <a:t>の処理イメージ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6" name="Text Box 3"/>
          <p:cNvSpPr txBox="1">
            <a:spLocks noChangeArrowheads="1"/>
          </p:cNvSpPr>
          <p:nvPr/>
        </p:nvSpPr>
        <p:spPr bwMode="auto">
          <a:xfrm>
            <a:off x="6335588" y="4665645"/>
            <a:ext cx="2542289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000" b="1" dirty="0" smtClean="0">
                <a:latin typeface="+mn-ea"/>
                <a:ea typeface="+mn-ea"/>
              </a:rPr>
              <a:t>5</a:t>
            </a:r>
            <a:r>
              <a:rPr lang="ja-JP" altLang="en-US" sz="2000" b="1" dirty="0" smtClean="0">
                <a:latin typeface="+mn-ea"/>
                <a:ea typeface="+mn-ea"/>
              </a:rPr>
              <a:t>！＝</a:t>
            </a:r>
            <a:r>
              <a:rPr lang="en-US" altLang="ja-JP" sz="2000" b="1" dirty="0" smtClean="0">
                <a:latin typeface="+mn-ea"/>
                <a:ea typeface="+mn-ea"/>
              </a:rPr>
              <a:t>5×4×3×2×1</a:t>
            </a:r>
          </a:p>
        </p:txBody>
      </p:sp>
    </p:spTree>
    <p:extLst>
      <p:ext uri="{BB962C8B-B14F-4D97-AF65-F5344CB8AC3E}">
        <p14:creationId xmlns:p14="http://schemas.microsoft.com/office/powerpoint/2010/main" val="4024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Stream</a:t>
            </a:r>
            <a:r>
              <a:rPr lang="ja-JP" altLang="en-US" dirty="0"/>
              <a:t>を使った</a:t>
            </a:r>
            <a:r>
              <a:rPr lang="ja-JP" altLang="en-US" dirty="0" smtClean="0"/>
              <a:t>プログラミング例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1045" y="1412776"/>
            <a:ext cx="7083991" cy="369332"/>
          </a:xfrm>
          <a:prstGeom prst="rect">
            <a:avLst/>
          </a:prstGeom>
          <a:solidFill>
            <a:srgbClr val="66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例３）データを２倍して、</a:t>
            </a:r>
            <a:r>
              <a:rPr lang="en-US" altLang="ja-JP" dirty="0" smtClean="0">
                <a:latin typeface="+mj-ea"/>
                <a:ea typeface="+mj-ea"/>
              </a:rPr>
              <a:t>10</a:t>
            </a:r>
            <a:r>
              <a:rPr lang="ja-JP" altLang="en-US" dirty="0" smtClean="0">
                <a:latin typeface="+mj-ea"/>
                <a:ea typeface="+mj-ea"/>
              </a:rPr>
              <a:t>以下の要素を抽出して、表示するプログラム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4655" y="1844824"/>
            <a:ext cx="7576113" cy="230832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+mj-ea"/>
                <a:ea typeface="+mj-ea"/>
              </a:rPr>
              <a:t>public </a:t>
            </a:r>
            <a:r>
              <a:rPr lang="en-US" altLang="ja-JP" sz="1600" dirty="0">
                <a:latin typeface="+mj-ea"/>
                <a:ea typeface="+mj-ea"/>
              </a:rPr>
              <a:t>static void main(String[] </a:t>
            </a:r>
            <a:r>
              <a:rPr lang="en-US" altLang="ja-JP" sz="1600" dirty="0" err="1">
                <a:latin typeface="+mj-ea"/>
                <a:ea typeface="+mj-ea"/>
              </a:rPr>
              <a:t>args</a:t>
            </a:r>
            <a:r>
              <a:rPr lang="en-US" altLang="ja-JP" sz="1600" dirty="0">
                <a:latin typeface="+mj-ea"/>
                <a:ea typeface="+mj-ea"/>
              </a:rPr>
              <a:t>) throws </a:t>
            </a:r>
            <a:r>
              <a:rPr lang="en-US" altLang="ja-JP" sz="1600" dirty="0" err="1">
                <a:latin typeface="+mj-ea"/>
                <a:ea typeface="+mj-ea"/>
              </a:rPr>
              <a:t>IOException</a:t>
            </a:r>
            <a:r>
              <a:rPr lang="en-US" altLang="ja-JP" sz="1600" dirty="0">
                <a:latin typeface="+mj-ea"/>
                <a:ea typeface="+mj-ea"/>
              </a:rPr>
              <a:t> {</a:t>
            </a:r>
          </a:p>
          <a:p>
            <a:r>
              <a:rPr lang="ja-JP" altLang="en-US" sz="1600" dirty="0">
                <a:latin typeface="+mj-ea"/>
                <a:ea typeface="+mj-ea"/>
              </a:rPr>
              <a:t> </a:t>
            </a:r>
            <a:r>
              <a:rPr lang="ja-JP" altLang="en-US" sz="1600" dirty="0" smtClean="0">
                <a:latin typeface="+mj-ea"/>
                <a:ea typeface="+mj-ea"/>
              </a:rPr>
              <a:t>       </a:t>
            </a:r>
            <a:r>
              <a:rPr lang="pt-BR" altLang="ja-JP" sz="1600" dirty="0" smtClean="0">
                <a:latin typeface="+mj-ea"/>
                <a:ea typeface="+mj-ea"/>
              </a:rPr>
              <a:t>int</a:t>
            </a:r>
            <a:r>
              <a:rPr lang="pt-BR" altLang="ja-JP" sz="1600" dirty="0">
                <a:latin typeface="+mj-ea"/>
                <a:ea typeface="+mj-ea"/>
              </a:rPr>
              <a:t>[] nums={ 1, 7, 31, 4, 27 };</a:t>
            </a:r>
          </a:p>
          <a:p>
            <a:endParaRPr lang="pt-BR" altLang="ja-JP" sz="1600" dirty="0">
              <a:latin typeface="+mj-ea"/>
              <a:ea typeface="+mj-ea"/>
            </a:endParaRPr>
          </a:p>
          <a:p>
            <a:r>
              <a:rPr lang="pt-BR" altLang="ja-JP" sz="1600" dirty="0" smtClean="0">
                <a:latin typeface="+mj-ea"/>
                <a:ea typeface="+mj-ea"/>
              </a:rPr>
              <a:t>        IntUnaryOperator </a:t>
            </a:r>
            <a:r>
              <a:rPr lang="pt-BR" altLang="ja-JP" sz="1600" dirty="0">
                <a:latin typeface="+mj-ea"/>
                <a:ea typeface="+mj-ea"/>
              </a:rPr>
              <a:t>dbl = n -&gt; 2 * n;</a:t>
            </a:r>
          </a:p>
          <a:p>
            <a:endParaRPr lang="pt-BR" altLang="ja-JP" sz="1600" dirty="0">
              <a:latin typeface="+mj-ea"/>
              <a:ea typeface="+mj-ea"/>
            </a:endParaRPr>
          </a:p>
          <a:p>
            <a:r>
              <a:rPr lang="pt-BR" altLang="ja-JP" sz="1600" dirty="0" smtClean="0">
                <a:latin typeface="+mj-ea"/>
                <a:ea typeface="+mj-ea"/>
              </a:rPr>
              <a:t>        IntPredicate </a:t>
            </a:r>
            <a:r>
              <a:rPr lang="pt-BR" altLang="ja-JP" sz="1600" dirty="0">
                <a:latin typeface="+mj-ea"/>
                <a:ea typeface="+mj-ea"/>
              </a:rPr>
              <a:t>lessThan10 = </a:t>
            </a:r>
            <a:r>
              <a:rPr lang="pt-BR" altLang="ja-JP" sz="1600" dirty="0" smtClean="0">
                <a:latin typeface="+mj-ea"/>
                <a:ea typeface="+mj-ea"/>
              </a:rPr>
              <a:t>n -&gt; </a:t>
            </a:r>
            <a:r>
              <a:rPr lang="en-US" altLang="ja-JP" sz="1600" dirty="0" smtClean="0">
                <a:latin typeface="+mj-ea"/>
                <a:ea typeface="+mj-ea"/>
              </a:rPr>
              <a:t>(</a:t>
            </a:r>
            <a:r>
              <a:rPr lang="ja-JP" altLang="en-US" sz="1600" dirty="0" smtClean="0">
                <a:latin typeface="+mj-ea"/>
                <a:ea typeface="+mj-ea"/>
              </a:rPr>
              <a:t> </a:t>
            </a:r>
            <a:r>
              <a:rPr lang="pt-BR" altLang="ja-JP" sz="1600" dirty="0" smtClean="0">
                <a:latin typeface="+mj-ea"/>
                <a:ea typeface="+mj-ea"/>
              </a:rPr>
              <a:t>n </a:t>
            </a:r>
            <a:r>
              <a:rPr lang="pt-BR" altLang="ja-JP" sz="1600" dirty="0">
                <a:latin typeface="+mj-ea"/>
                <a:ea typeface="+mj-ea"/>
              </a:rPr>
              <a:t>&lt;= </a:t>
            </a:r>
            <a:r>
              <a:rPr lang="pt-BR" altLang="ja-JP" sz="1600" dirty="0" smtClean="0">
                <a:latin typeface="+mj-ea"/>
                <a:ea typeface="+mj-ea"/>
              </a:rPr>
              <a:t>10</a:t>
            </a:r>
            <a:r>
              <a:rPr lang="ja-JP" altLang="en-US" sz="1600" dirty="0" smtClean="0">
                <a:latin typeface="+mj-ea"/>
                <a:ea typeface="+mj-ea"/>
              </a:rPr>
              <a:t> ）</a:t>
            </a:r>
            <a:r>
              <a:rPr lang="pt-BR" altLang="ja-JP" sz="1600" dirty="0" smtClean="0">
                <a:latin typeface="+mj-ea"/>
                <a:ea typeface="+mj-ea"/>
              </a:rPr>
              <a:t>;</a:t>
            </a:r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en-US" altLang="ja-JP" sz="1600" dirty="0" smtClean="0">
                <a:latin typeface="+mj-ea"/>
                <a:ea typeface="+mj-ea"/>
              </a:rPr>
              <a:t>        </a:t>
            </a:r>
          </a:p>
          <a:p>
            <a:r>
              <a:rPr lang="en-US" altLang="ja-JP" sz="1600" dirty="0">
                <a:latin typeface="+mj-ea"/>
                <a:ea typeface="+mj-ea"/>
              </a:rPr>
              <a:t> </a:t>
            </a:r>
            <a:r>
              <a:rPr lang="en-US" altLang="ja-JP" sz="1600" dirty="0" smtClean="0">
                <a:latin typeface="+mj-ea"/>
                <a:ea typeface="+mj-ea"/>
              </a:rPr>
              <a:t>       </a:t>
            </a:r>
            <a:r>
              <a:rPr lang="en-US" altLang="ja-JP" sz="1600" dirty="0" err="1" smtClean="0">
                <a:latin typeface="+mj-ea"/>
                <a:ea typeface="+mj-ea"/>
              </a:rPr>
              <a:t>Arrays.stream</a:t>
            </a:r>
            <a:r>
              <a:rPr lang="en-US" altLang="ja-JP" sz="1600" dirty="0" smtClean="0">
                <a:latin typeface="+mj-ea"/>
                <a:ea typeface="+mj-ea"/>
              </a:rPr>
              <a:t>( </a:t>
            </a:r>
            <a:r>
              <a:rPr lang="en-US" altLang="ja-JP" sz="1600" dirty="0" err="1" smtClean="0">
                <a:latin typeface="+mj-ea"/>
                <a:ea typeface="+mj-ea"/>
              </a:rPr>
              <a:t>nums</a:t>
            </a:r>
            <a:r>
              <a:rPr lang="en-US" altLang="ja-JP" sz="1600" dirty="0" smtClean="0">
                <a:latin typeface="+mj-ea"/>
                <a:ea typeface="+mj-ea"/>
              </a:rPr>
              <a:t> ).map( </a:t>
            </a:r>
            <a:r>
              <a:rPr lang="en-US" altLang="ja-JP" sz="1600" dirty="0" err="1" smtClean="0">
                <a:latin typeface="+mj-ea"/>
                <a:ea typeface="+mj-ea"/>
              </a:rPr>
              <a:t>dbl</a:t>
            </a:r>
            <a:r>
              <a:rPr lang="en-US" altLang="ja-JP" sz="1600" dirty="0" smtClean="0">
                <a:latin typeface="+mj-ea"/>
                <a:ea typeface="+mj-ea"/>
              </a:rPr>
              <a:t> ).filter(lessThan10).</a:t>
            </a:r>
            <a:r>
              <a:rPr lang="en-US" altLang="ja-JP" sz="1600" dirty="0" err="1" smtClean="0">
                <a:latin typeface="+mj-ea"/>
                <a:ea typeface="+mj-ea"/>
              </a:rPr>
              <a:t>forEach</a:t>
            </a:r>
            <a:r>
              <a:rPr lang="en-US" altLang="ja-JP" sz="1600" dirty="0" smtClean="0">
                <a:latin typeface="+mj-ea"/>
                <a:ea typeface="+mj-ea"/>
              </a:rPr>
              <a:t>( </a:t>
            </a:r>
            <a:r>
              <a:rPr lang="en-US" altLang="ja-JP" sz="1600" dirty="0" err="1" smtClean="0">
                <a:latin typeface="+mj-ea"/>
                <a:ea typeface="+mj-ea"/>
              </a:rPr>
              <a:t>System.out</a:t>
            </a:r>
            <a:r>
              <a:rPr lang="en-US" altLang="ja-JP" sz="1600" dirty="0" smtClean="0">
                <a:latin typeface="+mj-ea"/>
                <a:ea typeface="+mj-ea"/>
              </a:rPr>
              <a:t>::</a:t>
            </a:r>
            <a:r>
              <a:rPr lang="en-US" altLang="ja-JP" sz="1600" dirty="0" err="1" smtClean="0">
                <a:latin typeface="+mj-ea"/>
                <a:ea typeface="+mj-ea"/>
              </a:rPr>
              <a:t>println</a:t>
            </a:r>
            <a:r>
              <a:rPr lang="en-US" altLang="ja-JP" sz="1600" dirty="0" smtClean="0">
                <a:latin typeface="+mj-ea"/>
                <a:ea typeface="+mj-ea"/>
              </a:rPr>
              <a:t> );</a:t>
            </a:r>
          </a:p>
          <a:p>
            <a:r>
              <a:rPr lang="en-US" altLang="ja-JP" sz="1600" dirty="0" smtClean="0">
                <a:latin typeface="+mj-ea"/>
                <a:ea typeface="+mj-ea"/>
              </a:rPr>
              <a:t>}</a:t>
            </a:r>
            <a:endParaRPr lang="en-US" altLang="ja-JP" sz="1600" dirty="0">
              <a:latin typeface="+mj-ea"/>
              <a:ea typeface="+mj-ea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857206" y="3860015"/>
            <a:ext cx="1836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5148064" y="3860015"/>
            <a:ext cx="2448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flipV="1">
            <a:off x="1687239" y="3841045"/>
            <a:ext cx="0" cy="7200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2754216" y="3860015"/>
            <a:ext cx="828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3131840" y="3841045"/>
            <a:ext cx="0" cy="7200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6530604" y="3841045"/>
            <a:ext cx="0" cy="7200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3635896" y="3862434"/>
            <a:ext cx="1440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4333037" y="3843464"/>
            <a:ext cx="0" cy="7200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41112" y="4221088"/>
            <a:ext cx="2119491" cy="584775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+mj-ea"/>
                <a:ea typeface="+mj-ea"/>
              </a:rPr>
              <a:t>生成操作</a:t>
            </a:r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en-US" altLang="ja-JP" sz="1600" dirty="0" smtClean="0">
                <a:latin typeface="+mj-ea"/>
                <a:ea typeface="+mj-ea"/>
              </a:rPr>
              <a:t>(</a:t>
            </a:r>
            <a:r>
              <a:rPr lang="ja-JP" altLang="en-US" sz="1600" dirty="0">
                <a:latin typeface="+mj-ea"/>
                <a:ea typeface="+mj-ea"/>
              </a:rPr>
              <a:t>配列</a:t>
            </a:r>
            <a:r>
              <a:rPr lang="ja-JP" altLang="en-US" sz="1600" dirty="0" smtClean="0">
                <a:latin typeface="+mj-ea"/>
                <a:ea typeface="+mj-ea"/>
              </a:rPr>
              <a:t>を</a:t>
            </a:r>
            <a:r>
              <a:rPr lang="en-US" altLang="ja-JP" sz="1600" dirty="0" smtClean="0">
                <a:latin typeface="+mj-ea"/>
                <a:ea typeface="+mj-ea"/>
              </a:rPr>
              <a:t>Stream</a:t>
            </a:r>
            <a:r>
              <a:rPr lang="ja-JP" altLang="en-US" sz="1600" dirty="0" smtClean="0">
                <a:latin typeface="+mj-ea"/>
                <a:ea typeface="+mj-ea"/>
              </a:rPr>
              <a:t>に変換</a:t>
            </a:r>
            <a:r>
              <a:rPr lang="en-US" altLang="ja-JP" sz="1600" dirty="0" smtClean="0">
                <a:latin typeface="+mj-ea"/>
                <a:ea typeface="+mj-ea"/>
              </a:rPr>
              <a:t>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98556" y="4241171"/>
            <a:ext cx="1005403" cy="584775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+mj-ea"/>
                <a:ea typeface="+mj-ea"/>
              </a:rPr>
              <a:t>終端操作</a:t>
            </a:r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ja-JP" altLang="en-US" sz="1600" dirty="0" smtClean="0">
                <a:latin typeface="+mj-ea"/>
                <a:ea typeface="+mj-ea"/>
              </a:rPr>
              <a:t>（表示）</a:t>
            </a:r>
            <a:endParaRPr lang="en-US" altLang="ja-JP" sz="1600" dirty="0" smtClean="0">
              <a:latin typeface="+mj-ea"/>
              <a:ea typeface="+mj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27784" y="4229799"/>
            <a:ext cx="1031051" cy="584775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+mj-ea"/>
                <a:ea typeface="+mj-ea"/>
              </a:rPr>
              <a:t>中間操作</a:t>
            </a:r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en-US" altLang="ja-JP" sz="1600" dirty="0" smtClean="0">
                <a:latin typeface="+mj-ea"/>
                <a:ea typeface="+mj-ea"/>
              </a:rPr>
              <a:t>(</a:t>
            </a:r>
            <a:r>
              <a:rPr lang="ja-JP" altLang="en-US" sz="1600" dirty="0" smtClean="0">
                <a:latin typeface="+mj-ea"/>
                <a:ea typeface="+mj-ea"/>
              </a:rPr>
              <a:t>２倍する</a:t>
            </a:r>
            <a:r>
              <a:rPr lang="en-US" altLang="ja-JP" sz="1600" dirty="0" smtClean="0">
                <a:latin typeface="+mj-ea"/>
                <a:ea typeface="+mj-ea"/>
              </a:rPr>
              <a:t>)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28981" y="4232218"/>
            <a:ext cx="2127505" cy="584775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+mj-ea"/>
                <a:ea typeface="+mj-ea"/>
              </a:rPr>
              <a:t>中間操作</a:t>
            </a:r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en-US" altLang="ja-JP" sz="1600" dirty="0" smtClean="0">
                <a:latin typeface="+mj-ea"/>
                <a:ea typeface="+mj-ea"/>
              </a:rPr>
              <a:t>(10</a:t>
            </a:r>
            <a:r>
              <a:rPr lang="ja-JP" altLang="en-US" sz="1600" dirty="0" smtClean="0">
                <a:latin typeface="+mj-ea"/>
                <a:ea typeface="+mj-ea"/>
              </a:rPr>
              <a:t>以下の要素を抽出</a:t>
            </a:r>
            <a:r>
              <a:rPr lang="en-US" altLang="ja-JP" sz="1600" dirty="0" smtClean="0">
                <a:latin typeface="+mj-ea"/>
                <a:ea typeface="+mj-ea"/>
              </a:rPr>
              <a:t>)</a:t>
            </a: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498098"/>
              </p:ext>
            </p:extLst>
          </p:nvPr>
        </p:nvGraphicFramePr>
        <p:xfrm>
          <a:off x="1088457" y="4976964"/>
          <a:ext cx="387199" cy="154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7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4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27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右矢印 22"/>
          <p:cNvSpPr/>
          <p:nvPr/>
        </p:nvSpPr>
        <p:spPr bwMode="auto">
          <a:xfrm>
            <a:off x="234656" y="5445224"/>
            <a:ext cx="763800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9512" y="5138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生成</a:t>
            </a:r>
            <a:endParaRPr kumimoji="1" lang="ja-JP" altLang="en-US" dirty="0">
              <a:latin typeface="+mj-ea"/>
              <a:ea typeface="+mj-ea"/>
            </a:endParaRP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238685"/>
              </p:ext>
            </p:extLst>
          </p:nvPr>
        </p:nvGraphicFramePr>
        <p:xfrm>
          <a:off x="2915816" y="4986800"/>
          <a:ext cx="387199" cy="154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2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14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8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54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右矢印 25"/>
          <p:cNvSpPr/>
          <p:nvPr/>
        </p:nvSpPr>
        <p:spPr bwMode="auto">
          <a:xfrm>
            <a:off x="1601982" y="5455060"/>
            <a:ext cx="1196977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91680" y="51479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変換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780986" y="57959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+mj-ea"/>
                <a:ea typeface="+mj-ea"/>
              </a:rPr>
              <a:t>dbl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9" name="右矢印 28"/>
          <p:cNvSpPr/>
          <p:nvPr/>
        </p:nvSpPr>
        <p:spPr bwMode="auto">
          <a:xfrm>
            <a:off x="3392713" y="5455060"/>
            <a:ext cx="1107279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81472" y="51479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抽出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347864" y="5795972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lessThan10</a:t>
            </a:r>
            <a:endParaRPr kumimoji="1" lang="ja-JP" altLang="en-US" dirty="0">
              <a:latin typeface="+mj-ea"/>
              <a:ea typeface="+mj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58901"/>
              </p:ext>
            </p:extLst>
          </p:nvPr>
        </p:nvGraphicFramePr>
        <p:xfrm>
          <a:off x="4616849" y="5393144"/>
          <a:ext cx="387199" cy="619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2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8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右矢印 33"/>
          <p:cNvSpPr/>
          <p:nvPr/>
        </p:nvSpPr>
        <p:spPr bwMode="auto">
          <a:xfrm>
            <a:off x="5215338" y="5496006"/>
            <a:ext cx="945256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328356" y="52028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表示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フローチャート: 書類 3"/>
          <p:cNvSpPr/>
          <p:nvPr/>
        </p:nvSpPr>
        <p:spPr bwMode="auto">
          <a:xfrm>
            <a:off x="6228185" y="5232864"/>
            <a:ext cx="847056" cy="747774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54425" y="5229200"/>
            <a:ext cx="341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２</a:t>
            </a:r>
            <a:endParaRPr kumimoji="1" lang="en-US" altLang="ja-JP" dirty="0" smtClean="0"/>
          </a:p>
          <a:p>
            <a:r>
              <a:rPr lang="ja-JP" altLang="en-US" dirty="0" smtClean="0"/>
              <a:t>８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465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625" y="44624"/>
            <a:ext cx="8534400" cy="758825"/>
          </a:xfrm>
        </p:spPr>
        <p:txBody>
          <a:bodyPr/>
          <a:lstStyle/>
          <a:p>
            <a:r>
              <a:rPr lang="ja-JP" altLang="en-US" dirty="0" smtClean="0"/>
              <a:t>通常のプログラミングと関数型プログラミング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226811" y="1378511"/>
            <a:ext cx="5139548" cy="230832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+mj-ea"/>
                <a:ea typeface="+mj-ea"/>
              </a:rPr>
              <a:t>public </a:t>
            </a:r>
            <a:r>
              <a:rPr lang="en-US" altLang="ja-JP" sz="1600" dirty="0">
                <a:latin typeface="+mj-ea"/>
                <a:ea typeface="+mj-ea"/>
              </a:rPr>
              <a:t>static void main(String[] </a:t>
            </a:r>
            <a:r>
              <a:rPr lang="en-US" altLang="ja-JP" sz="1600" dirty="0" err="1">
                <a:latin typeface="+mj-ea"/>
                <a:ea typeface="+mj-ea"/>
              </a:rPr>
              <a:t>args</a:t>
            </a:r>
            <a:r>
              <a:rPr lang="en-US" altLang="ja-JP" sz="1600" dirty="0">
                <a:latin typeface="+mj-ea"/>
                <a:ea typeface="+mj-ea"/>
              </a:rPr>
              <a:t>) throws </a:t>
            </a:r>
            <a:r>
              <a:rPr lang="en-US" altLang="ja-JP" sz="1600" dirty="0" err="1">
                <a:latin typeface="+mj-ea"/>
                <a:ea typeface="+mj-ea"/>
              </a:rPr>
              <a:t>IOException</a:t>
            </a:r>
            <a:r>
              <a:rPr lang="en-US" altLang="ja-JP" sz="1600" dirty="0">
                <a:latin typeface="+mj-ea"/>
                <a:ea typeface="+mj-ea"/>
              </a:rPr>
              <a:t> {</a:t>
            </a:r>
          </a:p>
          <a:p>
            <a:r>
              <a:rPr lang="ja-JP" altLang="en-US" sz="1600" dirty="0">
                <a:latin typeface="+mj-ea"/>
                <a:ea typeface="+mj-ea"/>
              </a:rPr>
              <a:t> </a:t>
            </a:r>
            <a:r>
              <a:rPr lang="ja-JP" altLang="en-US" sz="1600" dirty="0" smtClean="0">
                <a:latin typeface="+mj-ea"/>
                <a:ea typeface="+mj-ea"/>
              </a:rPr>
              <a:t>      </a:t>
            </a:r>
            <a:r>
              <a:rPr lang="de-DE" altLang="ja-JP" sz="1600" dirty="0" smtClean="0">
                <a:latin typeface="+mj-ea"/>
                <a:ea typeface="+mj-ea"/>
              </a:rPr>
              <a:t> </a:t>
            </a:r>
            <a:r>
              <a:rPr lang="de-DE" altLang="ja-JP" sz="1600" dirty="0">
                <a:latin typeface="+mj-ea"/>
                <a:ea typeface="+mj-ea"/>
              </a:rPr>
              <a:t>int[] nums={ 1, 7, 31, 4, 27 </a:t>
            </a:r>
            <a:r>
              <a:rPr lang="de-DE" altLang="ja-JP" sz="1600" dirty="0" smtClean="0">
                <a:latin typeface="+mj-ea"/>
                <a:ea typeface="+mj-ea"/>
              </a:rPr>
              <a:t>};</a:t>
            </a:r>
          </a:p>
          <a:p>
            <a:r>
              <a:rPr lang="en-US" altLang="ja-JP" sz="1600" dirty="0" smtClean="0">
                <a:latin typeface="+mj-ea"/>
                <a:ea typeface="+mj-ea"/>
              </a:rPr>
              <a:t>        for( </a:t>
            </a:r>
            <a:r>
              <a:rPr lang="en-US" altLang="ja-JP" sz="1600" dirty="0" err="1" smtClean="0">
                <a:latin typeface="+mj-ea"/>
                <a:ea typeface="+mj-ea"/>
              </a:rPr>
              <a:t>int</a:t>
            </a:r>
            <a:r>
              <a:rPr lang="en-US" altLang="ja-JP" sz="1600" dirty="0" smtClean="0">
                <a:latin typeface="+mj-ea"/>
                <a:ea typeface="+mj-ea"/>
              </a:rPr>
              <a:t> </a:t>
            </a:r>
            <a:r>
              <a:rPr lang="en-US" altLang="ja-JP" sz="1600" dirty="0" err="1" smtClean="0">
                <a:latin typeface="+mj-ea"/>
                <a:ea typeface="+mj-ea"/>
              </a:rPr>
              <a:t>i</a:t>
            </a:r>
            <a:r>
              <a:rPr lang="en-US" altLang="ja-JP" sz="1600" dirty="0" smtClean="0">
                <a:latin typeface="+mj-ea"/>
                <a:ea typeface="+mj-ea"/>
              </a:rPr>
              <a:t>=0; </a:t>
            </a:r>
            <a:r>
              <a:rPr lang="en-US" altLang="ja-JP" sz="1600" dirty="0" err="1" smtClean="0">
                <a:latin typeface="+mj-ea"/>
                <a:ea typeface="+mj-ea"/>
              </a:rPr>
              <a:t>i</a:t>
            </a:r>
            <a:r>
              <a:rPr lang="en-US" altLang="ja-JP" sz="1600" dirty="0" smtClean="0">
                <a:latin typeface="+mj-ea"/>
                <a:ea typeface="+mj-ea"/>
              </a:rPr>
              <a:t>&lt; </a:t>
            </a:r>
            <a:r>
              <a:rPr lang="en-US" altLang="ja-JP" sz="1600" dirty="0" err="1" smtClean="0">
                <a:latin typeface="+mj-ea"/>
                <a:ea typeface="+mj-ea"/>
              </a:rPr>
              <a:t>nums.length</a:t>
            </a:r>
            <a:r>
              <a:rPr lang="en-US" altLang="ja-JP" sz="1600" dirty="0" smtClean="0">
                <a:latin typeface="+mj-ea"/>
                <a:ea typeface="+mj-ea"/>
              </a:rPr>
              <a:t> ; </a:t>
            </a:r>
            <a:r>
              <a:rPr lang="en-US" altLang="ja-JP" sz="1600" dirty="0" err="1" smtClean="0">
                <a:latin typeface="+mj-ea"/>
                <a:ea typeface="+mj-ea"/>
              </a:rPr>
              <a:t>i</a:t>
            </a:r>
            <a:r>
              <a:rPr lang="en-US" altLang="ja-JP" sz="1600" dirty="0" smtClean="0">
                <a:latin typeface="+mj-ea"/>
                <a:ea typeface="+mj-ea"/>
              </a:rPr>
              <a:t>++ ){</a:t>
            </a:r>
          </a:p>
          <a:p>
            <a:r>
              <a:rPr lang="en-US" altLang="ja-JP" sz="1600" dirty="0">
                <a:latin typeface="+mj-ea"/>
                <a:ea typeface="+mj-ea"/>
              </a:rPr>
              <a:t> </a:t>
            </a:r>
            <a:r>
              <a:rPr lang="en-US" altLang="ja-JP" sz="1600" dirty="0" smtClean="0">
                <a:latin typeface="+mj-ea"/>
                <a:ea typeface="+mj-ea"/>
              </a:rPr>
              <a:t>           </a:t>
            </a:r>
            <a:r>
              <a:rPr lang="en-US" altLang="ja-JP" sz="1600" dirty="0" err="1" smtClean="0">
                <a:latin typeface="+mj-ea"/>
                <a:ea typeface="+mj-ea"/>
              </a:rPr>
              <a:t>int</a:t>
            </a:r>
            <a:r>
              <a:rPr lang="en-US" altLang="ja-JP" sz="1600" dirty="0" smtClean="0">
                <a:latin typeface="+mj-ea"/>
                <a:ea typeface="+mj-ea"/>
              </a:rPr>
              <a:t> </a:t>
            </a:r>
            <a:r>
              <a:rPr lang="en-US" altLang="ja-JP" sz="1600" dirty="0" err="1" smtClean="0">
                <a:latin typeface="+mj-ea"/>
                <a:ea typeface="+mj-ea"/>
              </a:rPr>
              <a:t>num</a:t>
            </a:r>
            <a:r>
              <a:rPr lang="en-US" altLang="ja-JP" sz="1600" dirty="0" smtClean="0">
                <a:latin typeface="+mj-ea"/>
                <a:ea typeface="+mj-ea"/>
              </a:rPr>
              <a:t> = 2 * </a:t>
            </a:r>
            <a:r>
              <a:rPr lang="en-US" altLang="ja-JP" sz="1600" dirty="0" err="1" smtClean="0">
                <a:latin typeface="+mj-ea"/>
                <a:ea typeface="+mj-ea"/>
              </a:rPr>
              <a:t>i</a:t>
            </a:r>
            <a:r>
              <a:rPr lang="en-US" altLang="ja-JP" sz="1600" dirty="0" smtClean="0">
                <a:latin typeface="+mj-ea"/>
                <a:ea typeface="+mj-ea"/>
              </a:rPr>
              <a:t>;</a:t>
            </a:r>
          </a:p>
          <a:p>
            <a:r>
              <a:rPr lang="en-US" altLang="ja-JP" sz="1600" dirty="0">
                <a:latin typeface="+mj-ea"/>
                <a:ea typeface="+mj-ea"/>
              </a:rPr>
              <a:t> </a:t>
            </a:r>
            <a:r>
              <a:rPr lang="en-US" altLang="ja-JP" sz="1600" dirty="0" smtClean="0">
                <a:latin typeface="+mj-ea"/>
                <a:ea typeface="+mj-ea"/>
              </a:rPr>
              <a:t>           if( </a:t>
            </a:r>
            <a:r>
              <a:rPr lang="en-US" altLang="ja-JP" sz="1600" dirty="0" err="1" smtClean="0">
                <a:latin typeface="+mj-ea"/>
                <a:ea typeface="+mj-ea"/>
              </a:rPr>
              <a:t>num</a:t>
            </a:r>
            <a:r>
              <a:rPr lang="en-US" altLang="ja-JP" sz="1600" dirty="0" smtClean="0">
                <a:latin typeface="+mj-ea"/>
                <a:ea typeface="+mj-ea"/>
              </a:rPr>
              <a:t> &lt;=10 ){</a:t>
            </a:r>
          </a:p>
          <a:p>
            <a:r>
              <a:rPr lang="en-US" altLang="ja-JP" sz="1600" dirty="0">
                <a:latin typeface="+mj-ea"/>
                <a:ea typeface="+mj-ea"/>
              </a:rPr>
              <a:t> </a:t>
            </a:r>
            <a:r>
              <a:rPr lang="en-US" altLang="ja-JP" sz="1600" dirty="0" smtClean="0">
                <a:latin typeface="+mj-ea"/>
                <a:ea typeface="+mj-ea"/>
              </a:rPr>
              <a:t>               </a:t>
            </a:r>
            <a:r>
              <a:rPr lang="en-US" altLang="ja-JP" sz="1600" dirty="0" err="1" smtClean="0">
                <a:latin typeface="+mj-ea"/>
                <a:ea typeface="+mj-ea"/>
              </a:rPr>
              <a:t>System.out.println</a:t>
            </a:r>
            <a:r>
              <a:rPr lang="en-US" altLang="ja-JP" sz="1600" dirty="0" smtClean="0">
                <a:latin typeface="+mj-ea"/>
                <a:ea typeface="+mj-ea"/>
              </a:rPr>
              <a:t>( </a:t>
            </a:r>
            <a:r>
              <a:rPr lang="en-US" altLang="ja-JP" sz="1600" dirty="0" err="1" smtClean="0">
                <a:latin typeface="+mj-ea"/>
                <a:ea typeface="+mj-ea"/>
              </a:rPr>
              <a:t>num</a:t>
            </a:r>
            <a:r>
              <a:rPr lang="en-US" altLang="ja-JP" sz="1600" dirty="0" smtClean="0">
                <a:latin typeface="+mj-ea"/>
                <a:ea typeface="+mj-ea"/>
              </a:rPr>
              <a:t> );</a:t>
            </a:r>
          </a:p>
          <a:p>
            <a:r>
              <a:rPr lang="en-US" altLang="ja-JP" sz="1600" dirty="0">
                <a:latin typeface="+mj-ea"/>
                <a:ea typeface="+mj-ea"/>
              </a:rPr>
              <a:t> </a:t>
            </a:r>
            <a:r>
              <a:rPr lang="en-US" altLang="ja-JP" sz="1600" dirty="0" smtClean="0">
                <a:latin typeface="+mj-ea"/>
                <a:ea typeface="+mj-ea"/>
              </a:rPr>
              <a:t>           }</a:t>
            </a:r>
          </a:p>
          <a:p>
            <a:r>
              <a:rPr lang="en-US" altLang="ja-JP" sz="1600" dirty="0">
                <a:latin typeface="+mj-ea"/>
                <a:ea typeface="+mj-ea"/>
              </a:rPr>
              <a:t> </a:t>
            </a:r>
            <a:r>
              <a:rPr lang="en-US" altLang="ja-JP" sz="1600" dirty="0" smtClean="0">
                <a:latin typeface="+mj-ea"/>
                <a:ea typeface="+mj-ea"/>
              </a:rPr>
              <a:t>       }</a:t>
            </a:r>
          </a:p>
          <a:p>
            <a:r>
              <a:rPr lang="en-US" altLang="ja-JP" sz="1600" dirty="0" smtClean="0">
                <a:latin typeface="+mj-ea"/>
                <a:ea typeface="+mj-ea"/>
              </a:rPr>
              <a:t>}</a:t>
            </a:r>
            <a:endParaRPr lang="en-US" altLang="ja-JP" sz="1600" dirty="0">
              <a:latin typeface="+mj-ea"/>
              <a:ea typeface="+mj-ea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72668" y="1378511"/>
            <a:ext cx="2254143" cy="369332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通常のプログラミング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81584" y="1831625"/>
            <a:ext cx="1645001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「処理の内容」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を記述している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423262" y="2837996"/>
            <a:ext cx="1561646" cy="646331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手続き的な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プログラミング</a:t>
            </a:r>
            <a:endParaRPr kumimoji="1" lang="ja-JP" altLang="en-US" dirty="0"/>
          </a:p>
        </p:txBody>
      </p:sp>
      <p:sp>
        <p:nvSpPr>
          <p:cNvPr id="40" name="下矢印 39"/>
          <p:cNvSpPr/>
          <p:nvPr/>
        </p:nvSpPr>
        <p:spPr bwMode="auto">
          <a:xfrm>
            <a:off x="2033776" y="2549964"/>
            <a:ext cx="340616" cy="258328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620925" y="773496"/>
            <a:ext cx="5903404" cy="369332"/>
          </a:xfrm>
          <a:prstGeom prst="rect">
            <a:avLst/>
          </a:prstGeom>
          <a:solidFill>
            <a:srgbClr val="66FF99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例３）データを２倍して、</a:t>
            </a:r>
            <a:r>
              <a:rPr lang="en-US" altLang="ja-JP" dirty="0" smtClean="0">
                <a:latin typeface="+mj-ea"/>
                <a:ea typeface="+mj-ea"/>
              </a:rPr>
              <a:t>10</a:t>
            </a:r>
            <a:r>
              <a:rPr lang="ja-JP" altLang="en-US" dirty="0" smtClean="0">
                <a:latin typeface="+mj-ea"/>
                <a:ea typeface="+mj-ea"/>
              </a:rPr>
              <a:t>以下の要素を表示するプログラム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71600" y="3904508"/>
            <a:ext cx="2254143" cy="369332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関数型プログラミング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26811" y="3896216"/>
            <a:ext cx="5139548" cy="255454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+mj-ea"/>
                <a:ea typeface="+mj-ea"/>
              </a:rPr>
              <a:t>public </a:t>
            </a:r>
            <a:r>
              <a:rPr lang="en-US" altLang="ja-JP" sz="1600" dirty="0">
                <a:latin typeface="+mj-ea"/>
                <a:ea typeface="+mj-ea"/>
              </a:rPr>
              <a:t>static void main(String[] </a:t>
            </a:r>
            <a:r>
              <a:rPr lang="en-US" altLang="ja-JP" sz="1600" dirty="0" err="1">
                <a:latin typeface="+mj-ea"/>
                <a:ea typeface="+mj-ea"/>
              </a:rPr>
              <a:t>args</a:t>
            </a:r>
            <a:r>
              <a:rPr lang="en-US" altLang="ja-JP" sz="1600" dirty="0">
                <a:latin typeface="+mj-ea"/>
                <a:ea typeface="+mj-ea"/>
              </a:rPr>
              <a:t>) throws </a:t>
            </a:r>
            <a:r>
              <a:rPr lang="en-US" altLang="ja-JP" sz="1600" dirty="0" err="1">
                <a:latin typeface="+mj-ea"/>
                <a:ea typeface="+mj-ea"/>
              </a:rPr>
              <a:t>IOException</a:t>
            </a:r>
            <a:r>
              <a:rPr lang="en-US" altLang="ja-JP" sz="1600" dirty="0">
                <a:latin typeface="+mj-ea"/>
                <a:ea typeface="+mj-ea"/>
              </a:rPr>
              <a:t> {</a:t>
            </a:r>
          </a:p>
          <a:p>
            <a:r>
              <a:rPr lang="pt-BR" altLang="ja-JP" sz="1600" dirty="0">
                <a:latin typeface="+mj-ea"/>
                <a:ea typeface="+mj-ea"/>
              </a:rPr>
              <a:t> </a:t>
            </a:r>
            <a:r>
              <a:rPr lang="pt-BR" altLang="ja-JP" sz="1600" dirty="0" smtClean="0">
                <a:latin typeface="+mj-ea"/>
                <a:ea typeface="+mj-ea"/>
              </a:rPr>
              <a:t>       int</a:t>
            </a:r>
            <a:r>
              <a:rPr lang="pt-BR" altLang="ja-JP" sz="1600" dirty="0">
                <a:latin typeface="+mj-ea"/>
                <a:ea typeface="+mj-ea"/>
              </a:rPr>
              <a:t>[] nums={ 1, 7, 31, 4, 27 };</a:t>
            </a:r>
          </a:p>
          <a:p>
            <a:r>
              <a:rPr lang="pt-BR" altLang="ja-JP" sz="1600" dirty="0" smtClean="0">
                <a:latin typeface="+mj-ea"/>
                <a:ea typeface="+mj-ea"/>
              </a:rPr>
              <a:t>        </a:t>
            </a:r>
            <a:r>
              <a:rPr lang="pt-BR" altLang="ja-JP" sz="1600" dirty="0">
                <a:latin typeface="+mj-ea"/>
                <a:ea typeface="+mj-ea"/>
              </a:rPr>
              <a:t>IntUnaryOperator dbl = n -&gt; 2 * n;</a:t>
            </a:r>
          </a:p>
          <a:p>
            <a:r>
              <a:rPr lang="pt-BR" altLang="ja-JP" sz="1600" dirty="0" smtClean="0">
                <a:latin typeface="+mj-ea"/>
                <a:ea typeface="+mj-ea"/>
              </a:rPr>
              <a:t>        </a:t>
            </a:r>
            <a:r>
              <a:rPr lang="pt-BR" altLang="ja-JP" sz="1600" dirty="0">
                <a:latin typeface="+mj-ea"/>
                <a:ea typeface="+mj-ea"/>
              </a:rPr>
              <a:t>IntPredicate lessThan10 = </a:t>
            </a:r>
            <a:r>
              <a:rPr lang="pt-BR" altLang="ja-JP" sz="1600" dirty="0" smtClean="0">
                <a:latin typeface="+mj-ea"/>
                <a:ea typeface="+mj-ea"/>
              </a:rPr>
              <a:t>n -&gt; </a:t>
            </a:r>
            <a:r>
              <a:rPr lang="pt-BR" altLang="ja-JP" sz="1600" dirty="0">
                <a:latin typeface="+mj-ea"/>
                <a:ea typeface="+mj-ea"/>
              </a:rPr>
              <a:t>n &lt;= 10;</a:t>
            </a:r>
            <a:endParaRPr lang="en-US" altLang="ja-JP" sz="1600" dirty="0" smtClean="0">
              <a:latin typeface="+mj-ea"/>
              <a:ea typeface="+mj-ea"/>
            </a:endParaRPr>
          </a:p>
          <a:p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en-US" altLang="ja-JP" sz="1600" dirty="0" smtClean="0">
                <a:latin typeface="+mj-ea"/>
                <a:ea typeface="+mj-ea"/>
              </a:rPr>
              <a:t>        </a:t>
            </a:r>
            <a:r>
              <a:rPr lang="en-US" altLang="ja-JP" sz="1600" dirty="0" err="1" smtClean="0">
                <a:latin typeface="+mj-ea"/>
                <a:ea typeface="+mj-ea"/>
              </a:rPr>
              <a:t>Arrays.stream</a:t>
            </a:r>
            <a:r>
              <a:rPr lang="en-US" altLang="ja-JP" sz="1600" dirty="0" smtClean="0">
                <a:latin typeface="+mj-ea"/>
                <a:ea typeface="+mj-ea"/>
              </a:rPr>
              <a:t>( </a:t>
            </a:r>
            <a:r>
              <a:rPr lang="en-US" altLang="ja-JP" sz="1600" dirty="0" err="1" smtClean="0">
                <a:latin typeface="+mj-ea"/>
                <a:ea typeface="+mj-ea"/>
              </a:rPr>
              <a:t>nums</a:t>
            </a:r>
            <a:r>
              <a:rPr lang="en-US" altLang="ja-JP" sz="1600" dirty="0" smtClean="0">
                <a:latin typeface="+mj-ea"/>
                <a:ea typeface="+mj-ea"/>
              </a:rPr>
              <a:t> )</a:t>
            </a:r>
          </a:p>
          <a:p>
            <a:r>
              <a:rPr lang="ja-JP" altLang="en-US" sz="1600" dirty="0">
                <a:latin typeface="+mj-ea"/>
                <a:ea typeface="+mj-ea"/>
              </a:rPr>
              <a:t> </a:t>
            </a:r>
            <a:r>
              <a:rPr lang="ja-JP" altLang="en-US" sz="1600" dirty="0" smtClean="0">
                <a:latin typeface="+mj-ea"/>
                <a:ea typeface="+mj-ea"/>
              </a:rPr>
              <a:t>            </a:t>
            </a:r>
            <a:r>
              <a:rPr lang="en-US" altLang="ja-JP" sz="1600" dirty="0" smtClean="0">
                <a:latin typeface="+mj-ea"/>
                <a:ea typeface="+mj-ea"/>
              </a:rPr>
              <a:t>.map( </a:t>
            </a:r>
            <a:r>
              <a:rPr lang="en-US" altLang="ja-JP" sz="1600" dirty="0" err="1" smtClean="0">
                <a:latin typeface="+mj-ea"/>
                <a:ea typeface="+mj-ea"/>
              </a:rPr>
              <a:t>dbl</a:t>
            </a:r>
            <a:r>
              <a:rPr lang="en-US" altLang="ja-JP" sz="1600" dirty="0" smtClean="0">
                <a:latin typeface="+mj-ea"/>
                <a:ea typeface="+mj-ea"/>
              </a:rPr>
              <a:t> )</a:t>
            </a:r>
          </a:p>
          <a:p>
            <a:r>
              <a:rPr lang="ja-JP" altLang="en-US" sz="1600" dirty="0">
                <a:latin typeface="+mj-ea"/>
                <a:ea typeface="+mj-ea"/>
              </a:rPr>
              <a:t> </a:t>
            </a:r>
            <a:r>
              <a:rPr lang="ja-JP" altLang="en-US" sz="1600" dirty="0" smtClean="0">
                <a:latin typeface="+mj-ea"/>
                <a:ea typeface="+mj-ea"/>
              </a:rPr>
              <a:t>            </a:t>
            </a:r>
            <a:r>
              <a:rPr lang="en-US" altLang="ja-JP" sz="1600" dirty="0" smtClean="0">
                <a:latin typeface="+mj-ea"/>
                <a:ea typeface="+mj-ea"/>
              </a:rPr>
              <a:t>.filter(lessThan10)</a:t>
            </a:r>
          </a:p>
          <a:p>
            <a:r>
              <a:rPr lang="ja-JP" altLang="en-US" sz="1600" dirty="0">
                <a:latin typeface="+mj-ea"/>
                <a:ea typeface="+mj-ea"/>
              </a:rPr>
              <a:t> </a:t>
            </a:r>
            <a:r>
              <a:rPr lang="ja-JP" altLang="en-US" sz="1600" dirty="0" smtClean="0">
                <a:latin typeface="+mj-ea"/>
                <a:ea typeface="+mj-ea"/>
              </a:rPr>
              <a:t>            </a:t>
            </a:r>
            <a:r>
              <a:rPr lang="en-US" altLang="ja-JP" sz="1600" dirty="0" smtClean="0">
                <a:latin typeface="+mj-ea"/>
                <a:ea typeface="+mj-ea"/>
              </a:rPr>
              <a:t>.</a:t>
            </a:r>
            <a:r>
              <a:rPr lang="en-US" altLang="ja-JP" sz="1600" dirty="0" err="1" smtClean="0">
                <a:latin typeface="+mj-ea"/>
                <a:ea typeface="+mj-ea"/>
              </a:rPr>
              <a:t>forEach</a:t>
            </a:r>
            <a:r>
              <a:rPr lang="en-US" altLang="ja-JP" sz="1600" dirty="0" smtClean="0">
                <a:latin typeface="+mj-ea"/>
                <a:ea typeface="+mj-ea"/>
              </a:rPr>
              <a:t>( </a:t>
            </a:r>
            <a:r>
              <a:rPr lang="en-US" altLang="ja-JP" sz="1600" dirty="0" err="1" smtClean="0">
                <a:latin typeface="+mj-ea"/>
                <a:ea typeface="+mj-ea"/>
              </a:rPr>
              <a:t>System.out</a:t>
            </a:r>
            <a:r>
              <a:rPr lang="en-US" altLang="ja-JP" sz="1600" dirty="0" smtClean="0">
                <a:latin typeface="+mj-ea"/>
                <a:ea typeface="+mj-ea"/>
              </a:rPr>
              <a:t>::</a:t>
            </a:r>
            <a:r>
              <a:rPr lang="en-US" altLang="ja-JP" sz="1600" dirty="0" err="1" smtClean="0">
                <a:latin typeface="+mj-ea"/>
                <a:ea typeface="+mj-ea"/>
              </a:rPr>
              <a:t>println</a:t>
            </a:r>
            <a:r>
              <a:rPr lang="en-US" altLang="ja-JP" sz="1600" dirty="0" smtClean="0">
                <a:latin typeface="+mj-ea"/>
                <a:ea typeface="+mj-ea"/>
              </a:rPr>
              <a:t> );</a:t>
            </a:r>
          </a:p>
          <a:p>
            <a:r>
              <a:rPr lang="en-US" altLang="ja-JP" sz="1600" dirty="0" smtClean="0">
                <a:latin typeface="+mj-ea"/>
                <a:ea typeface="+mj-ea"/>
              </a:rPr>
              <a:t>}</a:t>
            </a:r>
            <a:endParaRPr lang="en-US" altLang="ja-JP" sz="1600" dirty="0">
              <a:latin typeface="+mj-ea"/>
              <a:ea typeface="+mj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387174" y="4354640"/>
            <a:ext cx="1645002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「処理の意味」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を記述している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428852" y="5361011"/>
            <a:ext cx="1561646" cy="646331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宣言的な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プログラミング</a:t>
            </a:r>
            <a:endParaRPr kumimoji="1" lang="ja-JP" altLang="en-US" dirty="0"/>
          </a:p>
        </p:txBody>
      </p:sp>
      <p:sp>
        <p:nvSpPr>
          <p:cNvPr id="18" name="下矢印 17"/>
          <p:cNvSpPr/>
          <p:nvPr/>
        </p:nvSpPr>
        <p:spPr bwMode="auto">
          <a:xfrm>
            <a:off x="2039367" y="5072979"/>
            <a:ext cx="340616" cy="258328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4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Stream</a:t>
            </a:r>
            <a:r>
              <a:rPr lang="ja-JP" altLang="en-US" dirty="0"/>
              <a:t>を使った</a:t>
            </a:r>
            <a:r>
              <a:rPr lang="ja-JP" altLang="en-US" dirty="0" smtClean="0"/>
              <a:t>プログラミング例（１）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1045" y="1412776"/>
            <a:ext cx="8316700" cy="369332"/>
          </a:xfrm>
          <a:prstGeom prst="rect">
            <a:avLst/>
          </a:prstGeom>
          <a:solidFill>
            <a:srgbClr val="66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例４）入力した数</a:t>
            </a:r>
            <a:r>
              <a:rPr lang="en-US" altLang="ja-JP" dirty="0" smtClean="0">
                <a:latin typeface="+mj-ea"/>
                <a:ea typeface="+mj-ea"/>
              </a:rPr>
              <a:t> limit </a:t>
            </a:r>
            <a:r>
              <a:rPr lang="ja-JP" altLang="en-US" dirty="0" smtClean="0">
                <a:latin typeface="+mj-ea"/>
                <a:ea typeface="+mj-ea"/>
              </a:rPr>
              <a:t>より大きい数を、データの中から抽出して表示するプログラム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4655" y="1844824"/>
            <a:ext cx="7793729" cy="255454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+mj-ea"/>
                <a:ea typeface="+mj-ea"/>
              </a:rPr>
              <a:t>public </a:t>
            </a:r>
            <a:r>
              <a:rPr lang="en-US" altLang="ja-JP" sz="1600" dirty="0">
                <a:latin typeface="+mj-ea"/>
                <a:ea typeface="+mj-ea"/>
              </a:rPr>
              <a:t>static void main(String[] </a:t>
            </a:r>
            <a:r>
              <a:rPr lang="en-US" altLang="ja-JP" sz="1600" dirty="0" err="1">
                <a:latin typeface="+mj-ea"/>
                <a:ea typeface="+mj-ea"/>
              </a:rPr>
              <a:t>args</a:t>
            </a:r>
            <a:r>
              <a:rPr lang="en-US" altLang="ja-JP" sz="1600" dirty="0">
                <a:latin typeface="+mj-ea"/>
                <a:ea typeface="+mj-ea"/>
              </a:rPr>
              <a:t>) throws </a:t>
            </a:r>
            <a:r>
              <a:rPr lang="en-US" altLang="ja-JP" sz="1600" dirty="0" err="1">
                <a:latin typeface="+mj-ea"/>
                <a:ea typeface="+mj-ea"/>
              </a:rPr>
              <a:t>IOException</a:t>
            </a:r>
            <a:r>
              <a:rPr lang="en-US" altLang="ja-JP" sz="1600" dirty="0">
                <a:latin typeface="+mj-ea"/>
                <a:ea typeface="+mj-ea"/>
              </a:rPr>
              <a:t> {</a:t>
            </a:r>
          </a:p>
          <a:p>
            <a:r>
              <a:rPr lang="en-US" altLang="ja-JP" sz="1600" dirty="0">
                <a:latin typeface="+mj-ea"/>
                <a:ea typeface="+mj-ea"/>
              </a:rPr>
              <a:t> </a:t>
            </a:r>
            <a:r>
              <a:rPr lang="ja-JP" altLang="en-US" sz="1600" dirty="0" smtClean="0">
                <a:latin typeface="+mj-ea"/>
                <a:ea typeface="+mj-ea"/>
              </a:rPr>
              <a:t>       </a:t>
            </a:r>
            <a:r>
              <a:rPr lang="en-US" altLang="ja-JP" sz="1600" dirty="0" err="1" smtClean="0">
                <a:latin typeface="+mj-ea"/>
                <a:ea typeface="+mj-ea"/>
              </a:rPr>
              <a:t>BufferedReader</a:t>
            </a:r>
            <a:r>
              <a:rPr lang="en-US" altLang="ja-JP" sz="1600" dirty="0" smtClean="0">
                <a:latin typeface="+mj-ea"/>
                <a:ea typeface="+mj-ea"/>
              </a:rPr>
              <a:t> </a:t>
            </a:r>
            <a:r>
              <a:rPr lang="en-US" altLang="ja-JP" sz="1600" dirty="0" err="1">
                <a:latin typeface="+mj-ea"/>
                <a:ea typeface="+mj-ea"/>
              </a:rPr>
              <a:t>br</a:t>
            </a:r>
            <a:r>
              <a:rPr lang="en-US" altLang="ja-JP" sz="1600" dirty="0">
                <a:latin typeface="+mj-ea"/>
                <a:ea typeface="+mj-ea"/>
              </a:rPr>
              <a:t> = new </a:t>
            </a:r>
            <a:r>
              <a:rPr lang="en-US" altLang="ja-JP" sz="1600" dirty="0" err="1">
                <a:latin typeface="+mj-ea"/>
                <a:ea typeface="+mj-ea"/>
              </a:rPr>
              <a:t>BufferedReader</a:t>
            </a:r>
            <a:r>
              <a:rPr lang="en-US" altLang="ja-JP" sz="1600" dirty="0">
                <a:latin typeface="+mj-ea"/>
                <a:ea typeface="+mj-ea"/>
              </a:rPr>
              <a:t>(new </a:t>
            </a:r>
            <a:r>
              <a:rPr lang="en-US" altLang="ja-JP" sz="1600" dirty="0" err="1">
                <a:latin typeface="+mj-ea"/>
                <a:ea typeface="+mj-ea"/>
              </a:rPr>
              <a:t>InputStreamReader</a:t>
            </a:r>
            <a:r>
              <a:rPr lang="en-US" altLang="ja-JP" sz="1600" dirty="0">
                <a:latin typeface="+mj-ea"/>
                <a:ea typeface="+mj-ea"/>
              </a:rPr>
              <a:t>(System.in));</a:t>
            </a:r>
          </a:p>
          <a:p>
            <a:r>
              <a:rPr lang="en-US" altLang="ja-JP" sz="1600" dirty="0">
                <a:latin typeface="+mj-ea"/>
                <a:ea typeface="+mj-ea"/>
              </a:rPr>
              <a:t>        </a:t>
            </a:r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ja-JP" altLang="en-US" sz="1600" dirty="0">
                <a:latin typeface="+mj-ea"/>
                <a:ea typeface="+mj-ea"/>
              </a:rPr>
              <a:t> </a:t>
            </a:r>
            <a:r>
              <a:rPr lang="ja-JP" altLang="en-US" sz="1600" dirty="0" smtClean="0">
                <a:latin typeface="+mj-ea"/>
                <a:ea typeface="+mj-ea"/>
              </a:rPr>
              <a:t>       </a:t>
            </a:r>
            <a:r>
              <a:rPr lang="en-US" altLang="ja-JP" sz="1600" dirty="0" err="1" smtClean="0">
                <a:latin typeface="+mj-ea"/>
                <a:ea typeface="+mj-ea"/>
              </a:rPr>
              <a:t>int</a:t>
            </a:r>
            <a:r>
              <a:rPr lang="en-US" altLang="ja-JP" sz="1600" dirty="0" smtClean="0">
                <a:latin typeface="+mj-ea"/>
                <a:ea typeface="+mj-ea"/>
              </a:rPr>
              <a:t> limit </a:t>
            </a:r>
            <a:r>
              <a:rPr lang="en-US" altLang="ja-JP" sz="1600" dirty="0">
                <a:latin typeface="+mj-ea"/>
                <a:ea typeface="+mj-ea"/>
              </a:rPr>
              <a:t>= </a:t>
            </a:r>
            <a:r>
              <a:rPr lang="en-US" altLang="ja-JP" sz="1600" dirty="0" err="1">
                <a:latin typeface="+mj-ea"/>
                <a:ea typeface="+mj-ea"/>
              </a:rPr>
              <a:t>Integer.parseInt</a:t>
            </a:r>
            <a:r>
              <a:rPr lang="en-US" altLang="ja-JP" sz="1600" dirty="0">
                <a:latin typeface="+mj-ea"/>
                <a:ea typeface="+mj-ea"/>
              </a:rPr>
              <a:t>(</a:t>
            </a:r>
            <a:r>
              <a:rPr lang="en-US" altLang="ja-JP" sz="1600" dirty="0" err="1">
                <a:latin typeface="+mj-ea"/>
                <a:ea typeface="+mj-ea"/>
              </a:rPr>
              <a:t>br.readLine</a:t>
            </a:r>
            <a:r>
              <a:rPr lang="en-US" altLang="ja-JP" sz="1600" dirty="0">
                <a:latin typeface="+mj-ea"/>
                <a:ea typeface="+mj-ea"/>
              </a:rPr>
              <a:t>());</a:t>
            </a:r>
          </a:p>
          <a:p>
            <a:r>
              <a:rPr lang="en-US" altLang="ja-JP" sz="1600" dirty="0" smtClean="0">
                <a:latin typeface="+mj-ea"/>
                <a:ea typeface="+mj-ea"/>
              </a:rPr>
              <a:t>        </a:t>
            </a:r>
            <a:r>
              <a:rPr lang="en-US" altLang="ja-JP" sz="1600" dirty="0" err="1">
                <a:latin typeface="+mj-ea"/>
                <a:ea typeface="+mj-ea"/>
              </a:rPr>
              <a:t>int</a:t>
            </a:r>
            <a:r>
              <a:rPr lang="en-US" altLang="ja-JP" sz="1600" dirty="0">
                <a:latin typeface="+mj-ea"/>
                <a:ea typeface="+mj-ea"/>
              </a:rPr>
              <a:t>[] </a:t>
            </a:r>
            <a:r>
              <a:rPr lang="en-US" altLang="ja-JP" sz="1600" dirty="0" err="1">
                <a:latin typeface="+mj-ea"/>
                <a:ea typeface="+mj-ea"/>
              </a:rPr>
              <a:t>nums</a:t>
            </a:r>
            <a:r>
              <a:rPr lang="en-US" altLang="ja-JP" sz="1600" dirty="0">
                <a:latin typeface="+mj-ea"/>
                <a:ea typeface="+mj-ea"/>
              </a:rPr>
              <a:t> = {1, 7, 31, 4, 27};</a:t>
            </a:r>
          </a:p>
          <a:p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en-US" altLang="ja-JP" sz="1600" dirty="0" smtClean="0">
                <a:latin typeface="+mj-ea"/>
                <a:ea typeface="+mj-ea"/>
              </a:rPr>
              <a:t>        </a:t>
            </a:r>
            <a:r>
              <a:rPr lang="en-US" altLang="ja-JP" sz="1600" dirty="0" err="1">
                <a:latin typeface="+mj-ea"/>
                <a:ea typeface="+mj-ea"/>
              </a:rPr>
              <a:t>IntPredicate</a:t>
            </a:r>
            <a:r>
              <a:rPr lang="en-US" altLang="ja-JP" sz="1600" dirty="0">
                <a:latin typeface="+mj-ea"/>
                <a:ea typeface="+mj-ea"/>
              </a:rPr>
              <a:t> </a:t>
            </a:r>
            <a:r>
              <a:rPr lang="en-US" altLang="ja-JP" sz="1600" dirty="0" err="1" smtClean="0">
                <a:latin typeface="+mj-ea"/>
                <a:ea typeface="+mj-ea"/>
              </a:rPr>
              <a:t>overLimit</a:t>
            </a:r>
            <a:r>
              <a:rPr lang="en-US" altLang="ja-JP" sz="1600" dirty="0" smtClean="0">
                <a:latin typeface="+mj-ea"/>
                <a:ea typeface="+mj-ea"/>
              </a:rPr>
              <a:t> = </a:t>
            </a:r>
            <a:r>
              <a:rPr lang="en-US" altLang="ja-JP" sz="1600" dirty="0">
                <a:latin typeface="+mj-ea"/>
                <a:ea typeface="+mj-ea"/>
              </a:rPr>
              <a:t>(n) -&gt; (n &gt;= </a:t>
            </a:r>
            <a:r>
              <a:rPr lang="en-US" altLang="ja-JP" sz="1600" dirty="0" smtClean="0">
                <a:latin typeface="+mj-ea"/>
                <a:ea typeface="+mj-ea"/>
              </a:rPr>
              <a:t>limit);</a:t>
            </a:r>
            <a:endParaRPr lang="en-US" altLang="ja-JP" sz="1600" dirty="0">
              <a:latin typeface="+mj-ea"/>
              <a:ea typeface="+mj-ea"/>
            </a:endParaRPr>
          </a:p>
          <a:p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en-US" altLang="ja-JP" sz="1600" dirty="0" smtClean="0">
                <a:latin typeface="+mj-ea"/>
                <a:ea typeface="+mj-ea"/>
              </a:rPr>
              <a:t>        </a:t>
            </a:r>
            <a:r>
              <a:rPr lang="en-US" altLang="ja-JP" sz="1600" dirty="0" err="1">
                <a:latin typeface="+mj-ea"/>
                <a:ea typeface="+mj-ea"/>
              </a:rPr>
              <a:t>Arrays.stream</a:t>
            </a:r>
            <a:r>
              <a:rPr lang="en-US" altLang="ja-JP" sz="1600" dirty="0">
                <a:latin typeface="+mj-ea"/>
                <a:ea typeface="+mj-ea"/>
              </a:rPr>
              <a:t>(</a:t>
            </a:r>
            <a:r>
              <a:rPr lang="en-US" altLang="ja-JP" sz="1600" dirty="0" err="1">
                <a:latin typeface="+mj-ea"/>
                <a:ea typeface="+mj-ea"/>
              </a:rPr>
              <a:t>nums</a:t>
            </a:r>
            <a:r>
              <a:rPr lang="en-US" altLang="ja-JP" sz="1600" dirty="0">
                <a:latin typeface="+mj-ea"/>
                <a:ea typeface="+mj-ea"/>
              </a:rPr>
              <a:t>).</a:t>
            </a:r>
            <a:r>
              <a:rPr lang="en-US" altLang="ja-JP" sz="1600" dirty="0" smtClean="0">
                <a:latin typeface="+mj-ea"/>
                <a:ea typeface="+mj-ea"/>
              </a:rPr>
              <a:t>filter(</a:t>
            </a:r>
            <a:r>
              <a:rPr lang="en-US" altLang="ja-JP" sz="1600" dirty="0" err="1" smtClean="0">
                <a:latin typeface="+mj-ea"/>
                <a:ea typeface="+mj-ea"/>
              </a:rPr>
              <a:t>overLimit</a:t>
            </a:r>
            <a:r>
              <a:rPr lang="en-US" altLang="ja-JP" sz="1600" dirty="0" smtClean="0">
                <a:latin typeface="+mj-ea"/>
                <a:ea typeface="+mj-ea"/>
              </a:rPr>
              <a:t>).</a:t>
            </a:r>
            <a:r>
              <a:rPr lang="en-US" altLang="ja-JP" sz="1600" dirty="0" err="1">
                <a:latin typeface="+mj-ea"/>
                <a:ea typeface="+mj-ea"/>
              </a:rPr>
              <a:t>forEach</a:t>
            </a:r>
            <a:r>
              <a:rPr lang="en-US" altLang="ja-JP" sz="1600" dirty="0">
                <a:latin typeface="+mj-ea"/>
                <a:ea typeface="+mj-ea"/>
              </a:rPr>
              <a:t>(</a:t>
            </a:r>
            <a:r>
              <a:rPr lang="en-US" altLang="ja-JP" sz="1600" dirty="0" err="1">
                <a:latin typeface="+mj-ea"/>
                <a:ea typeface="+mj-ea"/>
              </a:rPr>
              <a:t>System.out</a:t>
            </a:r>
            <a:r>
              <a:rPr lang="en-US" altLang="ja-JP" sz="1600" dirty="0">
                <a:latin typeface="+mj-ea"/>
                <a:ea typeface="+mj-ea"/>
              </a:rPr>
              <a:t>::</a:t>
            </a:r>
            <a:r>
              <a:rPr lang="en-US" altLang="ja-JP" sz="1600" dirty="0" err="1">
                <a:latin typeface="+mj-ea"/>
                <a:ea typeface="+mj-ea"/>
              </a:rPr>
              <a:t>println</a:t>
            </a:r>
            <a:r>
              <a:rPr lang="en-US" altLang="ja-JP" sz="1600" dirty="0" smtClean="0">
                <a:latin typeface="+mj-ea"/>
                <a:ea typeface="+mj-ea"/>
              </a:rPr>
              <a:t>);</a:t>
            </a:r>
          </a:p>
          <a:p>
            <a:r>
              <a:rPr lang="en-US" altLang="ja-JP" sz="1600" dirty="0" smtClean="0">
                <a:latin typeface="+mj-ea"/>
                <a:ea typeface="+mj-ea"/>
              </a:rPr>
              <a:t>}</a:t>
            </a:r>
            <a:endParaRPr lang="en-US" altLang="ja-JP" sz="1600" dirty="0">
              <a:latin typeface="+mj-ea"/>
              <a:ea typeface="+mj-ea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739639" y="4076039"/>
            <a:ext cx="1836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3995936" y="4076039"/>
            <a:ext cx="2448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flipV="1">
            <a:off x="1648050" y="4057069"/>
            <a:ext cx="0" cy="7200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5257399" y="4057069"/>
            <a:ext cx="0" cy="7200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2627784" y="4076039"/>
            <a:ext cx="1296144" cy="241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3059832" y="4059488"/>
            <a:ext cx="0" cy="7200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01923" y="4437112"/>
            <a:ext cx="2119491" cy="584775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+mj-ea"/>
                <a:ea typeface="+mj-ea"/>
              </a:rPr>
              <a:t>生成操作</a:t>
            </a:r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en-US" altLang="ja-JP" sz="1600" dirty="0" smtClean="0">
                <a:latin typeface="+mj-ea"/>
                <a:ea typeface="+mj-ea"/>
              </a:rPr>
              <a:t>(</a:t>
            </a:r>
            <a:r>
              <a:rPr lang="ja-JP" altLang="en-US" sz="1600" dirty="0">
                <a:latin typeface="+mj-ea"/>
                <a:ea typeface="+mj-ea"/>
              </a:rPr>
              <a:t>配列</a:t>
            </a:r>
            <a:r>
              <a:rPr lang="ja-JP" altLang="en-US" sz="1600" dirty="0" smtClean="0">
                <a:latin typeface="+mj-ea"/>
                <a:ea typeface="+mj-ea"/>
              </a:rPr>
              <a:t>を</a:t>
            </a:r>
            <a:r>
              <a:rPr lang="en-US" altLang="ja-JP" sz="1600" dirty="0" smtClean="0">
                <a:latin typeface="+mj-ea"/>
                <a:ea typeface="+mj-ea"/>
              </a:rPr>
              <a:t>Stream</a:t>
            </a:r>
            <a:r>
              <a:rPr lang="ja-JP" altLang="en-US" sz="1600" dirty="0" smtClean="0">
                <a:latin typeface="+mj-ea"/>
                <a:ea typeface="+mj-ea"/>
              </a:rPr>
              <a:t>に変換</a:t>
            </a:r>
            <a:r>
              <a:rPr lang="en-US" altLang="ja-JP" sz="1600" dirty="0" smtClean="0">
                <a:latin typeface="+mj-ea"/>
                <a:ea typeface="+mj-ea"/>
              </a:rPr>
              <a:t>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25351" y="4457195"/>
            <a:ext cx="1005403" cy="584775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+mj-ea"/>
                <a:ea typeface="+mj-ea"/>
              </a:rPr>
              <a:t>終端操作</a:t>
            </a:r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ja-JP" altLang="en-US" sz="1600" dirty="0" smtClean="0">
                <a:latin typeface="+mj-ea"/>
                <a:ea typeface="+mj-ea"/>
              </a:rPr>
              <a:t>（表示）</a:t>
            </a:r>
            <a:endParaRPr lang="en-US" altLang="ja-JP" sz="1600" dirty="0" smtClean="0">
              <a:latin typeface="+mj-ea"/>
              <a:ea typeface="+mj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55776" y="4448242"/>
            <a:ext cx="2064989" cy="830997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+mj-ea"/>
                <a:ea typeface="+mj-ea"/>
              </a:rPr>
              <a:t>中間操作</a:t>
            </a:r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en-US" altLang="ja-JP" sz="1600" dirty="0" smtClean="0">
                <a:latin typeface="+mj-ea"/>
                <a:ea typeface="+mj-ea"/>
              </a:rPr>
              <a:t>(limit</a:t>
            </a:r>
            <a:r>
              <a:rPr lang="ja-JP" altLang="en-US" sz="1600" dirty="0">
                <a:latin typeface="+mj-ea"/>
                <a:ea typeface="+mj-ea"/>
              </a:rPr>
              <a:t>が</a:t>
            </a:r>
            <a:r>
              <a:rPr lang="en-US" altLang="ja-JP" sz="1600" dirty="0">
                <a:latin typeface="+mj-ea"/>
                <a:ea typeface="+mj-ea"/>
              </a:rPr>
              <a:t>10</a:t>
            </a:r>
            <a:r>
              <a:rPr lang="ja-JP" altLang="en-US" sz="1600" dirty="0" smtClean="0">
                <a:latin typeface="+mj-ea"/>
                <a:ea typeface="+mj-ea"/>
              </a:rPr>
              <a:t>なら</a:t>
            </a:r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en-US" altLang="ja-JP" sz="1600" dirty="0" smtClean="0">
                <a:latin typeface="+mj-ea"/>
                <a:ea typeface="+mj-ea"/>
              </a:rPr>
              <a:t>10</a:t>
            </a:r>
            <a:r>
              <a:rPr lang="ja-JP" altLang="en-US" sz="1600" dirty="0" smtClean="0">
                <a:latin typeface="+mj-ea"/>
                <a:ea typeface="+mj-ea"/>
              </a:rPr>
              <a:t>以上の要素を抽出</a:t>
            </a:r>
            <a:r>
              <a:rPr lang="en-US" altLang="ja-JP" sz="1600" dirty="0" smtClean="0">
                <a:latin typeface="+mj-ea"/>
                <a:ea typeface="+mj-ea"/>
              </a:rPr>
              <a:t>)</a:t>
            </a: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189283"/>
              </p:ext>
            </p:extLst>
          </p:nvPr>
        </p:nvGraphicFramePr>
        <p:xfrm>
          <a:off x="2002411" y="5192988"/>
          <a:ext cx="387199" cy="154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7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4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27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右矢印 22"/>
          <p:cNvSpPr/>
          <p:nvPr/>
        </p:nvSpPr>
        <p:spPr bwMode="auto">
          <a:xfrm>
            <a:off x="1148610" y="5661248"/>
            <a:ext cx="763800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93466" y="535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生成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9" name="右矢印 28"/>
          <p:cNvSpPr/>
          <p:nvPr/>
        </p:nvSpPr>
        <p:spPr bwMode="auto">
          <a:xfrm>
            <a:off x="2689672" y="5671084"/>
            <a:ext cx="1107279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878431" y="53639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抽出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644823" y="6095037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+mj-ea"/>
                <a:ea typeface="+mj-ea"/>
              </a:rPr>
              <a:t>overLimit</a:t>
            </a:r>
            <a:endParaRPr kumimoji="1" lang="ja-JP" altLang="en-US" dirty="0">
              <a:latin typeface="+mj-ea"/>
              <a:ea typeface="+mj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3699"/>
              </p:ext>
            </p:extLst>
          </p:nvPr>
        </p:nvGraphicFramePr>
        <p:xfrm>
          <a:off x="3913808" y="5609168"/>
          <a:ext cx="387199" cy="619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31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27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右矢印 33"/>
          <p:cNvSpPr/>
          <p:nvPr/>
        </p:nvSpPr>
        <p:spPr bwMode="auto">
          <a:xfrm>
            <a:off x="4512297" y="5712030"/>
            <a:ext cx="945256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25315" y="54188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表示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フローチャート: 書類 3"/>
          <p:cNvSpPr/>
          <p:nvPr/>
        </p:nvSpPr>
        <p:spPr bwMode="auto">
          <a:xfrm>
            <a:off x="5525144" y="5448888"/>
            <a:ext cx="847056" cy="747774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551384" y="5445224"/>
            <a:ext cx="49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３１</a:t>
            </a:r>
            <a:endParaRPr kumimoji="1" lang="en-US" altLang="ja-JP" dirty="0" smtClean="0"/>
          </a:p>
          <a:p>
            <a:r>
              <a:rPr lang="ja-JP" altLang="en-US" dirty="0" smtClean="0"/>
              <a:t>２７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45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625" y="44624"/>
            <a:ext cx="8534400" cy="758825"/>
          </a:xfrm>
        </p:spPr>
        <p:txBody>
          <a:bodyPr/>
          <a:lstStyle/>
          <a:p>
            <a:r>
              <a:rPr lang="ja-JP" altLang="en-US" dirty="0" smtClean="0"/>
              <a:t>通常のプログラミングと関数型プログラミング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226811" y="1378511"/>
            <a:ext cx="5139548" cy="255454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+mj-ea"/>
                <a:ea typeface="+mj-ea"/>
              </a:rPr>
              <a:t>public </a:t>
            </a:r>
            <a:r>
              <a:rPr lang="en-US" altLang="ja-JP" sz="1600" dirty="0">
                <a:latin typeface="+mj-ea"/>
                <a:ea typeface="+mj-ea"/>
              </a:rPr>
              <a:t>static void main(String[] </a:t>
            </a:r>
            <a:r>
              <a:rPr lang="en-US" altLang="ja-JP" sz="1600" dirty="0" err="1">
                <a:latin typeface="+mj-ea"/>
                <a:ea typeface="+mj-ea"/>
              </a:rPr>
              <a:t>args</a:t>
            </a:r>
            <a:r>
              <a:rPr lang="en-US" altLang="ja-JP" sz="1600" dirty="0">
                <a:latin typeface="+mj-ea"/>
                <a:ea typeface="+mj-ea"/>
              </a:rPr>
              <a:t>) throws </a:t>
            </a:r>
            <a:r>
              <a:rPr lang="en-US" altLang="ja-JP" sz="1600" dirty="0" err="1">
                <a:latin typeface="+mj-ea"/>
                <a:ea typeface="+mj-ea"/>
              </a:rPr>
              <a:t>IOException</a:t>
            </a:r>
            <a:r>
              <a:rPr lang="en-US" altLang="ja-JP" sz="1600" dirty="0">
                <a:latin typeface="+mj-ea"/>
                <a:ea typeface="+mj-ea"/>
              </a:rPr>
              <a:t> </a:t>
            </a:r>
            <a:r>
              <a:rPr lang="en-US" altLang="ja-JP" sz="1600" dirty="0" smtClean="0">
                <a:latin typeface="+mj-ea"/>
                <a:ea typeface="+mj-ea"/>
              </a:rPr>
              <a:t>{</a:t>
            </a:r>
          </a:p>
          <a:p>
            <a:r>
              <a:rPr lang="en-US" altLang="ja-JP" sz="1600" dirty="0">
                <a:latin typeface="+mj-ea"/>
                <a:ea typeface="+mj-ea"/>
              </a:rPr>
              <a:t> </a:t>
            </a:r>
            <a:r>
              <a:rPr lang="en-US" altLang="ja-JP" sz="1600" dirty="0" smtClean="0">
                <a:latin typeface="+mj-ea"/>
                <a:ea typeface="+mj-ea"/>
              </a:rPr>
              <a:t>       </a:t>
            </a:r>
            <a:r>
              <a:rPr lang="fr-FR" altLang="ja-JP" sz="1600" dirty="0" smtClean="0">
                <a:latin typeface="+mj-ea"/>
                <a:ea typeface="+mj-ea"/>
              </a:rPr>
              <a:t>int</a:t>
            </a:r>
            <a:r>
              <a:rPr lang="fr-FR" altLang="ja-JP" sz="1600" dirty="0">
                <a:latin typeface="+mj-ea"/>
                <a:ea typeface="+mj-ea"/>
              </a:rPr>
              <a:t>[] nums = {1, 7, 31, 4, 27};</a:t>
            </a:r>
          </a:p>
          <a:p>
            <a:r>
              <a:rPr lang="fr-FR" altLang="ja-JP" sz="1600" dirty="0">
                <a:latin typeface="+mj-ea"/>
                <a:ea typeface="+mj-ea"/>
              </a:rPr>
              <a:t>        int limit=10</a:t>
            </a:r>
            <a:r>
              <a:rPr lang="fr-FR" altLang="ja-JP" sz="1600" dirty="0" smtClean="0">
                <a:latin typeface="+mj-ea"/>
                <a:ea typeface="+mj-ea"/>
              </a:rPr>
              <a:t>;</a:t>
            </a:r>
          </a:p>
          <a:p>
            <a:endParaRPr lang="en-US" altLang="ja-JP" sz="1600" dirty="0">
              <a:latin typeface="+mj-ea"/>
              <a:ea typeface="+mj-ea"/>
            </a:endParaRPr>
          </a:p>
          <a:p>
            <a:r>
              <a:rPr lang="en-US" altLang="ja-JP" sz="1600" dirty="0" smtClean="0">
                <a:latin typeface="+mj-ea"/>
                <a:ea typeface="+mj-ea"/>
              </a:rPr>
              <a:t>        for( </a:t>
            </a:r>
            <a:r>
              <a:rPr lang="en-US" altLang="ja-JP" sz="1600" dirty="0" err="1" smtClean="0">
                <a:latin typeface="+mj-ea"/>
                <a:ea typeface="+mj-ea"/>
              </a:rPr>
              <a:t>int</a:t>
            </a:r>
            <a:r>
              <a:rPr lang="en-US" altLang="ja-JP" sz="1600" dirty="0" smtClean="0">
                <a:latin typeface="+mj-ea"/>
                <a:ea typeface="+mj-ea"/>
              </a:rPr>
              <a:t> </a:t>
            </a:r>
            <a:r>
              <a:rPr lang="en-US" altLang="ja-JP" sz="1600" dirty="0" err="1" smtClean="0">
                <a:latin typeface="+mj-ea"/>
                <a:ea typeface="+mj-ea"/>
              </a:rPr>
              <a:t>i</a:t>
            </a:r>
            <a:r>
              <a:rPr lang="en-US" altLang="ja-JP" sz="1600" dirty="0" smtClean="0">
                <a:latin typeface="+mj-ea"/>
                <a:ea typeface="+mj-ea"/>
              </a:rPr>
              <a:t>=0; </a:t>
            </a:r>
            <a:r>
              <a:rPr lang="en-US" altLang="ja-JP" sz="1600" dirty="0" err="1" smtClean="0">
                <a:latin typeface="+mj-ea"/>
                <a:ea typeface="+mj-ea"/>
              </a:rPr>
              <a:t>i</a:t>
            </a:r>
            <a:r>
              <a:rPr lang="en-US" altLang="ja-JP" sz="1600" dirty="0" smtClean="0">
                <a:latin typeface="+mj-ea"/>
                <a:ea typeface="+mj-ea"/>
              </a:rPr>
              <a:t>&lt; </a:t>
            </a:r>
            <a:r>
              <a:rPr lang="en-US" altLang="ja-JP" sz="1600" dirty="0" err="1" smtClean="0">
                <a:latin typeface="+mj-ea"/>
                <a:ea typeface="+mj-ea"/>
              </a:rPr>
              <a:t>nums.length</a:t>
            </a:r>
            <a:r>
              <a:rPr lang="en-US" altLang="ja-JP" sz="1600" dirty="0" smtClean="0">
                <a:latin typeface="+mj-ea"/>
                <a:ea typeface="+mj-ea"/>
              </a:rPr>
              <a:t> ; </a:t>
            </a:r>
            <a:r>
              <a:rPr lang="en-US" altLang="ja-JP" sz="1600" dirty="0" err="1" smtClean="0">
                <a:latin typeface="+mj-ea"/>
                <a:ea typeface="+mj-ea"/>
              </a:rPr>
              <a:t>i</a:t>
            </a:r>
            <a:r>
              <a:rPr lang="en-US" altLang="ja-JP" sz="1600" dirty="0" smtClean="0">
                <a:latin typeface="+mj-ea"/>
                <a:ea typeface="+mj-ea"/>
              </a:rPr>
              <a:t>++ ){</a:t>
            </a:r>
          </a:p>
          <a:p>
            <a:r>
              <a:rPr lang="en-US" altLang="ja-JP" sz="1600" dirty="0">
                <a:latin typeface="+mj-ea"/>
                <a:ea typeface="+mj-ea"/>
              </a:rPr>
              <a:t> </a:t>
            </a:r>
            <a:r>
              <a:rPr lang="en-US" altLang="ja-JP" sz="1600" dirty="0" smtClean="0">
                <a:latin typeface="+mj-ea"/>
                <a:ea typeface="+mj-ea"/>
              </a:rPr>
              <a:t>           if( </a:t>
            </a:r>
            <a:r>
              <a:rPr lang="en-US" altLang="ja-JP" sz="1600" dirty="0" err="1" smtClean="0">
                <a:latin typeface="+mj-ea"/>
                <a:ea typeface="+mj-ea"/>
              </a:rPr>
              <a:t>num</a:t>
            </a:r>
            <a:r>
              <a:rPr lang="en-US" altLang="ja-JP" sz="1600" dirty="0" smtClean="0">
                <a:latin typeface="+mj-ea"/>
                <a:ea typeface="+mj-ea"/>
              </a:rPr>
              <a:t> &gt;= limit ){</a:t>
            </a:r>
          </a:p>
          <a:p>
            <a:r>
              <a:rPr lang="en-US" altLang="ja-JP" sz="1600" dirty="0">
                <a:latin typeface="+mj-ea"/>
                <a:ea typeface="+mj-ea"/>
              </a:rPr>
              <a:t> </a:t>
            </a:r>
            <a:r>
              <a:rPr lang="en-US" altLang="ja-JP" sz="1600" dirty="0" smtClean="0">
                <a:latin typeface="+mj-ea"/>
                <a:ea typeface="+mj-ea"/>
              </a:rPr>
              <a:t>               </a:t>
            </a:r>
            <a:r>
              <a:rPr lang="en-US" altLang="ja-JP" sz="1600" dirty="0" err="1" smtClean="0">
                <a:latin typeface="+mj-ea"/>
                <a:ea typeface="+mj-ea"/>
              </a:rPr>
              <a:t>System.out.println</a:t>
            </a:r>
            <a:r>
              <a:rPr lang="en-US" altLang="ja-JP" sz="1600" dirty="0" smtClean="0">
                <a:latin typeface="+mj-ea"/>
                <a:ea typeface="+mj-ea"/>
              </a:rPr>
              <a:t>( </a:t>
            </a:r>
            <a:r>
              <a:rPr lang="en-US" altLang="ja-JP" sz="1600" dirty="0" err="1" smtClean="0">
                <a:latin typeface="+mj-ea"/>
                <a:ea typeface="+mj-ea"/>
              </a:rPr>
              <a:t>num</a:t>
            </a:r>
            <a:r>
              <a:rPr lang="en-US" altLang="ja-JP" sz="1600" dirty="0" smtClean="0">
                <a:latin typeface="+mj-ea"/>
                <a:ea typeface="+mj-ea"/>
              </a:rPr>
              <a:t> );</a:t>
            </a:r>
          </a:p>
          <a:p>
            <a:r>
              <a:rPr lang="en-US" altLang="ja-JP" sz="1600" dirty="0">
                <a:latin typeface="+mj-ea"/>
                <a:ea typeface="+mj-ea"/>
              </a:rPr>
              <a:t> </a:t>
            </a:r>
            <a:r>
              <a:rPr lang="en-US" altLang="ja-JP" sz="1600" dirty="0" smtClean="0">
                <a:latin typeface="+mj-ea"/>
                <a:ea typeface="+mj-ea"/>
              </a:rPr>
              <a:t>           }</a:t>
            </a:r>
          </a:p>
          <a:p>
            <a:r>
              <a:rPr lang="en-US" altLang="ja-JP" sz="1600" dirty="0">
                <a:latin typeface="+mj-ea"/>
                <a:ea typeface="+mj-ea"/>
              </a:rPr>
              <a:t> </a:t>
            </a:r>
            <a:r>
              <a:rPr lang="en-US" altLang="ja-JP" sz="1600" dirty="0" smtClean="0">
                <a:latin typeface="+mj-ea"/>
                <a:ea typeface="+mj-ea"/>
              </a:rPr>
              <a:t>       }</a:t>
            </a:r>
          </a:p>
          <a:p>
            <a:r>
              <a:rPr lang="en-US" altLang="ja-JP" sz="1600" dirty="0" smtClean="0">
                <a:latin typeface="+mj-ea"/>
                <a:ea typeface="+mj-ea"/>
              </a:rPr>
              <a:t>}</a:t>
            </a:r>
            <a:endParaRPr lang="en-US" altLang="ja-JP" sz="1600" dirty="0">
              <a:latin typeface="+mj-ea"/>
              <a:ea typeface="+mj-ea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72668" y="1378511"/>
            <a:ext cx="2254143" cy="369332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通常のプログラミング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81584" y="1831625"/>
            <a:ext cx="1645001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「処理の内容」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を記述している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423262" y="2837996"/>
            <a:ext cx="1561646" cy="646331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手続き的な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プログラミング</a:t>
            </a:r>
            <a:endParaRPr kumimoji="1" lang="ja-JP" altLang="en-US" dirty="0"/>
          </a:p>
        </p:txBody>
      </p:sp>
      <p:sp>
        <p:nvSpPr>
          <p:cNvPr id="40" name="下矢印 39"/>
          <p:cNvSpPr/>
          <p:nvPr/>
        </p:nvSpPr>
        <p:spPr bwMode="auto">
          <a:xfrm>
            <a:off x="2033776" y="2549964"/>
            <a:ext cx="340616" cy="258328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01624" y="773496"/>
            <a:ext cx="8590855" cy="369332"/>
          </a:xfrm>
          <a:prstGeom prst="rect">
            <a:avLst/>
          </a:prstGeom>
          <a:solidFill>
            <a:srgbClr val="66FF99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j-ea"/>
                <a:ea typeface="+mj-ea"/>
              </a:rPr>
              <a:t>例４）入力した数 </a:t>
            </a:r>
            <a:r>
              <a:rPr lang="en-US" altLang="ja-JP" dirty="0">
                <a:latin typeface="+mj-ea"/>
                <a:ea typeface="+mj-ea"/>
              </a:rPr>
              <a:t>limit </a:t>
            </a:r>
            <a:r>
              <a:rPr lang="ja-JP" altLang="en-US" dirty="0">
                <a:latin typeface="+mj-ea"/>
                <a:ea typeface="+mj-ea"/>
              </a:rPr>
              <a:t>より大きい数を、データの中から</a:t>
            </a:r>
            <a:r>
              <a:rPr lang="ja-JP" altLang="en-US" dirty="0" smtClean="0">
                <a:latin typeface="+mj-ea"/>
                <a:ea typeface="+mj-ea"/>
              </a:rPr>
              <a:t>抽出して表示する</a:t>
            </a:r>
            <a:r>
              <a:rPr lang="ja-JP" altLang="en-US" dirty="0">
                <a:latin typeface="+mj-ea"/>
                <a:ea typeface="+mj-ea"/>
              </a:rPr>
              <a:t>プログラム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71600" y="4051099"/>
            <a:ext cx="2254143" cy="369332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関数型プログラミング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26811" y="4042807"/>
            <a:ext cx="5139548" cy="255454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+mj-ea"/>
                <a:ea typeface="+mj-ea"/>
              </a:rPr>
              <a:t>public </a:t>
            </a:r>
            <a:r>
              <a:rPr lang="en-US" altLang="ja-JP" sz="1600" dirty="0">
                <a:latin typeface="+mj-ea"/>
                <a:ea typeface="+mj-ea"/>
              </a:rPr>
              <a:t>static void main(String[] </a:t>
            </a:r>
            <a:r>
              <a:rPr lang="en-US" altLang="ja-JP" sz="1600" dirty="0" err="1">
                <a:latin typeface="+mj-ea"/>
                <a:ea typeface="+mj-ea"/>
              </a:rPr>
              <a:t>args</a:t>
            </a:r>
            <a:r>
              <a:rPr lang="en-US" altLang="ja-JP" sz="1600" dirty="0">
                <a:latin typeface="+mj-ea"/>
                <a:ea typeface="+mj-ea"/>
              </a:rPr>
              <a:t>) throws </a:t>
            </a:r>
            <a:r>
              <a:rPr lang="en-US" altLang="ja-JP" sz="1600" dirty="0" err="1">
                <a:latin typeface="+mj-ea"/>
                <a:ea typeface="+mj-ea"/>
              </a:rPr>
              <a:t>IOException</a:t>
            </a:r>
            <a:r>
              <a:rPr lang="en-US" altLang="ja-JP" sz="1600" dirty="0">
                <a:latin typeface="+mj-ea"/>
                <a:ea typeface="+mj-ea"/>
              </a:rPr>
              <a:t> {</a:t>
            </a:r>
          </a:p>
          <a:p>
            <a:r>
              <a:rPr lang="pt-BR" altLang="ja-JP" sz="1600" dirty="0" smtClean="0">
                <a:latin typeface="+mj-ea"/>
                <a:ea typeface="+mj-ea"/>
              </a:rPr>
              <a:t>        int</a:t>
            </a:r>
            <a:r>
              <a:rPr lang="pt-BR" altLang="ja-JP" sz="1600" dirty="0">
                <a:latin typeface="+mj-ea"/>
                <a:ea typeface="+mj-ea"/>
              </a:rPr>
              <a:t>[] nums = {1, 7, 31, 4, 27};</a:t>
            </a:r>
          </a:p>
          <a:p>
            <a:r>
              <a:rPr lang="pt-BR" altLang="ja-JP" sz="1600" dirty="0" smtClean="0">
                <a:latin typeface="+mj-ea"/>
              </a:rPr>
              <a:t>        </a:t>
            </a:r>
            <a:r>
              <a:rPr lang="pt-BR" altLang="ja-JP" sz="1600" dirty="0">
                <a:latin typeface="+mj-ea"/>
              </a:rPr>
              <a:t>int limit=10</a:t>
            </a:r>
            <a:r>
              <a:rPr lang="pt-BR" altLang="ja-JP" sz="1600" dirty="0" smtClean="0">
                <a:latin typeface="+mj-ea"/>
              </a:rPr>
              <a:t>;</a:t>
            </a:r>
          </a:p>
          <a:p>
            <a:endParaRPr lang="pt-BR" altLang="ja-JP" sz="1600" dirty="0">
              <a:latin typeface="+mj-ea"/>
              <a:ea typeface="+mj-ea"/>
            </a:endParaRPr>
          </a:p>
          <a:p>
            <a:r>
              <a:rPr lang="pt-BR" altLang="ja-JP" sz="1600" dirty="0">
                <a:latin typeface="+mj-ea"/>
                <a:ea typeface="+mj-ea"/>
              </a:rPr>
              <a:t>        IntPredicate overLimit = (n) -&gt; (n &gt;= limit);</a:t>
            </a:r>
          </a:p>
          <a:p>
            <a:endParaRPr lang="pt-BR" altLang="ja-JP" sz="1600" dirty="0">
              <a:latin typeface="+mj-ea"/>
              <a:ea typeface="+mj-ea"/>
            </a:endParaRPr>
          </a:p>
          <a:p>
            <a:r>
              <a:rPr lang="pt-BR" altLang="ja-JP" sz="1600" dirty="0">
                <a:latin typeface="+mj-ea"/>
                <a:ea typeface="+mj-ea"/>
              </a:rPr>
              <a:t>        Arrays.stream(nums</a:t>
            </a:r>
            <a:r>
              <a:rPr lang="pt-BR" altLang="ja-JP" sz="1600" dirty="0" smtClean="0">
                <a:latin typeface="+mj-ea"/>
                <a:ea typeface="+mj-ea"/>
              </a:rPr>
              <a:t>)</a:t>
            </a:r>
          </a:p>
          <a:p>
            <a:r>
              <a:rPr lang="pt-BR" altLang="ja-JP" sz="1600" dirty="0">
                <a:latin typeface="+mj-ea"/>
                <a:ea typeface="+mj-ea"/>
              </a:rPr>
              <a:t> </a:t>
            </a:r>
            <a:r>
              <a:rPr lang="pt-BR" altLang="ja-JP" sz="1600" dirty="0" smtClean="0">
                <a:latin typeface="+mj-ea"/>
                <a:ea typeface="+mj-ea"/>
              </a:rPr>
              <a:t>            .</a:t>
            </a:r>
            <a:r>
              <a:rPr lang="pt-BR" altLang="ja-JP" sz="1600" dirty="0">
                <a:latin typeface="+mj-ea"/>
                <a:ea typeface="+mj-ea"/>
              </a:rPr>
              <a:t>filter(overLimit</a:t>
            </a:r>
            <a:r>
              <a:rPr lang="pt-BR" altLang="ja-JP" sz="1600" dirty="0" smtClean="0">
                <a:latin typeface="+mj-ea"/>
                <a:ea typeface="+mj-ea"/>
              </a:rPr>
              <a:t>)</a:t>
            </a:r>
          </a:p>
          <a:p>
            <a:r>
              <a:rPr lang="pt-BR" altLang="ja-JP" sz="1600" dirty="0">
                <a:latin typeface="+mj-ea"/>
                <a:ea typeface="+mj-ea"/>
              </a:rPr>
              <a:t> </a:t>
            </a:r>
            <a:r>
              <a:rPr lang="pt-BR" altLang="ja-JP" sz="1600" dirty="0" smtClean="0">
                <a:latin typeface="+mj-ea"/>
                <a:ea typeface="+mj-ea"/>
              </a:rPr>
              <a:t>            .</a:t>
            </a:r>
            <a:r>
              <a:rPr lang="pt-BR" altLang="ja-JP" sz="1600" dirty="0">
                <a:latin typeface="+mj-ea"/>
                <a:ea typeface="+mj-ea"/>
              </a:rPr>
              <a:t>forEach(System.out::println</a:t>
            </a:r>
            <a:r>
              <a:rPr lang="pt-BR" altLang="ja-JP" sz="1600" dirty="0" smtClean="0">
                <a:latin typeface="+mj-ea"/>
                <a:ea typeface="+mj-ea"/>
              </a:rPr>
              <a:t>);</a:t>
            </a:r>
          </a:p>
          <a:p>
            <a:r>
              <a:rPr lang="en-US" altLang="ja-JP" sz="1600" dirty="0" smtClean="0">
                <a:latin typeface="+mj-ea"/>
                <a:ea typeface="+mj-ea"/>
              </a:rPr>
              <a:t>}</a:t>
            </a:r>
            <a:endParaRPr lang="en-US" altLang="ja-JP" sz="1600" dirty="0">
              <a:latin typeface="+mj-ea"/>
              <a:ea typeface="+mj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387174" y="4501231"/>
            <a:ext cx="1645002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「処理の意味」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を記述している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428852" y="5507602"/>
            <a:ext cx="1561646" cy="646331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宣言的な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プログラミング</a:t>
            </a:r>
            <a:endParaRPr kumimoji="1" lang="ja-JP" altLang="en-US" dirty="0"/>
          </a:p>
        </p:txBody>
      </p:sp>
      <p:sp>
        <p:nvSpPr>
          <p:cNvPr id="18" name="下矢印 17"/>
          <p:cNvSpPr/>
          <p:nvPr/>
        </p:nvSpPr>
        <p:spPr bwMode="auto">
          <a:xfrm>
            <a:off x="2039367" y="5219570"/>
            <a:ext cx="340616" cy="258328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1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Stream</a:t>
            </a:r>
            <a:r>
              <a:rPr lang="ja-JP" altLang="en-US" dirty="0" smtClean="0"/>
              <a:t>を使ったプログラミング例（２）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1045" y="1412776"/>
            <a:ext cx="4572085" cy="369332"/>
          </a:xfrm>
          <a:prstGeom prst="rect">
            <a:avLst/>
          </a:prstGeom>
          <a:solidFill>
            <a:srgbClr val="66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例５）１００以下の素数を表示するプログラム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4655" y="1844824"/>
            <a:ext cx="8174033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+mj-ea"/>
                <a:ea typeface="+mj-ea"/>
              </a:rPr>
              <a:t>public </a:t>
            </a:r>
            <a:r>
              <a:rPr lang="en-US" altLang="ja-JP" sz="1600" dirty="0">
                <a:latin typeface="+mj-ea"/>
                <a:ea typeface="+mj-ea"/>
              </a:rPr>
              <a:t>static void main(String[] </a:t>
            </a:r>
            <a:r>
              <a:rPr lang="en-US" altLang="ja-JP" sz="1600" dirty="0" err="1">
                <a:latin typeface="+mj-ea"/>
                <a:ea typeface="+mj-ea"/>
              </a:rPr>
              <a:t>args</a:t>
            </a:r>
            <a:r>
              <a:rPr lang="en-US" altLang="ja-JP" sz="1600" dirty="0">
                <a:latin typeface="+mj-ea"/>
                <a:ea typeface="+mj-ea"/>
              </a:rPr>
              <a:t>) throws </a:t>
            </a:r>
            <a:r>
              <a:rPr lang="en-US" altLang="ja-JP" sz="1600" dirty="0" err="1">
                <a:latin typeface="+mj-ea"/>
                <a:ea typeface="+mj-ea"/>
              </a:rPr>
              <a:t>IOException</a:t>
            </a:r>
            <a:r>
              <a:rPr lang="en-US" altLang="ja-JP" sz="1600" dirty="0">
                <a:latin typeface="+mj-ea"/>
                <a:ea typeface="+mj-ea"/>
              </a:rPr>
              <a:t> {</a:t>
            </a:r>
          </a:p>
          <a:p>
            <a:r>
              <a:rPr lang="en-US" altLang="ja-JP" sz="1600" dirty="0" smtClean="0">
                <a:latin typeface="+mj-ea"/>
                <a:ea typeface="+mj-ea"/>
              </a:rPr>
              <a:t>        </a:t>
            </a:r>
            <a:r>
              <a:rPr lang="en-US" altLang="ja-JP" sz="1600" dirty="0" err="1" smtClean="0">
                <a:latin typeface="+mj-ea"/>
                <a:ea typeface="+mj-ea"/>
              </a:rPr>
              <a:t>IntPredicate</a:t>
            </a:r>
            <a:r>
              <a:rPr lang="en-US" altLang="ja-JP" sz="1600" dirty="0" smtClean="0">
                <a:latin typeface="+mj-ea"/>
                <a:ea typeface="+mj-ea"/>
              </a:rPr>
              <a:t> prime </a:t>
            </a:r>
            <a:r>
              <a:rPr lang="en-US" altLang="ja-JP" sz="1600" dirty="0">
                <a:latin typeface="+mj-ea"/>
                <a:ea typeface="+mj-ea"/>
              </a:rPr>
              <a:t>= n -&gt; </a:t>
            </a:r>
            <a:r>
              <a:rPr lang="en-US" altLang="ja-JP" sz="1600" dirty="0" err="1" smtClean="0">
                <a:latin typeface="+mj-ea"/>
                <a:ea typeface="+mj-ea"/>
              </a:rPr>
              <a:t>IntStream.rangeClosed</a:t>
            </a:r>
            <a:r>
              <a:rPr lang="en-US" altLang="ja-JP" sz="1600" dirty="0" smtClean="0">
                <a:latin typeface="+mj-ea"/>
                <a:ea typeface="+mj-ea"/>
              </a:rPr>
              <a:t>(2</a:t>
            </a:r>
            <a:r>
              <a:rPr lang="en-US" altLang="ja-JP" sz="1600" dirty="0">
                <a:latin typeface="+mj-ea"/>
                <a:ea typeface="+mj-ea"/>
              </a:rPr>
              <a:t>, </a:t>
            </a:r>
            <a:r>
              <a:rPr lang="en-US" altLang="ja-JP" sz="1600" dirty="0" smtClean="0">
                <a:latin typeface="+mj-ea"/>
                <a:ea typeface="+mj-ea"/>
              </a:rPr>
              <a:t>n-1).</a:t>
            </a:r>
            <a:r>
              <a:rPr lang="en-US" altLang="ja-JP" sz="1600" dirty="0" err="1">
                <a:latin typeface="+mj-ea"/>
                <a:ea typeface="+mj-ea"/>
              </a:rPr>
              <a:t>noneMatch</a:t>
            </a:r>
            <a:r>
              <a:rPr lang="en-US" altLang="ja-JP" sz="1600" dirty="0">
                <a:latin typeface="+mj-ea"/>
                <a:ea typeface="+mj-ea"/>
              </a:rPr>
              <a:t>( m -&gt; n % m == 0 </a:t>
            </a:r>
            <a:r>
              <a:rPr lang="en-US" altLang="ja-JP" sz="1600" dirty="0" smtClean="0">
                <a:latin typeface="+mj-ea"/>
                <a:ea typeface="+mj-ea"/>
              </a:rPr>
              <a:t>);</a:t>
            </a:r>
          </a:p>
          <a:p>
            <a:endParaRPr lang="en-US" altLang="ja-JP" sz="1600" dirty="0">
              <a:latin typeface="+mj-ea"/>
              <a:ea typeface="+mj-ea"/>
            </a:endParaRPr>
          </a:p>
          <a:p>
            <a:r>
              <a:rPr lang="en-US" altLang="ja-JP" sz="1600" dirty="0" smtClean="0">
                <a:latin typeface="+mj-ea"/>
                <a:ea typeface="+mj-ea"/>
              </a:rPr>
              <a:t>        </a:t>
            </a:r>
            <a:r>
              <a:rPr lang="en-US" altLang="ja-JP" sz="1600" dirty="0" err="1" smtClean="0">
                <a:latin typeface="+mj-ea"/>
                <a:ea typeface="+mj-ea"/>
              </a:rPr>
              <a:t>IntStream.rangeClosed</a:t>
            </a:r>
            <a:r>
              <a:rPr lang="en-US" altLang="ja-JP" sz="1600" dirty="0" smtClean="0">
                <a:latin typeface="+mj-ea"/>
                <a:ea typeface="+mj-ea"/>
              </a:rPr>
              <a:t>(2</a:t>
            </a:r>
            <a:r>
              <a:rPr lang="en-US" altLang="ja-JP" sz="1600" dirty="0">
                <a:latin typeface="+mj-ea"/>
                <a:ea typeface="+mj-ea"/>
              </a:rPr>
              <a:t>, </a:t>
            </a:r>
            <a:r>
              <a:rPr lang="en-US" altLang="ja-JP" sz="1600" dirty="0" smtClean="0">
                <a:latin typeface="+mj-ea"/>
                <a:ea typeface="+mj-ea"/>
              </a:rPr>
              <a:t>100).</a:t>
            </a:r>
            <a:r>
              <a:rPr lang="en-US" altLang="ja-JP" sz="1600" dirty="0">
                <a:latin typeface="+mj-ea"/>
                <a:ea typeface="+mj-ea"/>
              </a:rPr>
              <a:t>filter</a:t>
            </a:r>
            <a:r>
              <a:rPr lang="en-US" altLang="ja-JP" sz="1600" dirty="0" smtClean="0">
                <a:latin typeface="+mj-ea"/>
                <a:ea typeface="+mj-ea"/>
              </a:rPr>
              <a:t>( prime ).</a:t>
            </a:r>
            <a:r>
              <a:rPr lang="en-US" altLang="ja-JP" sz="1600" dirty="0" err="1">
                <a:latin typeface="+mj-ea"/>
                <a:ea typeface="+mj-ea"/>
              </a:rPr>
              <a:t>forEach</a:t>
            </a:r>
            <a:r>
              <a:rPr lang="en-US" altLang="ja-JP" sz="1600" dirty="0" smtClean="0">
                <a:latin typeface="+mj-ea"/>
                <a:ea typeface="+mj-ea"/>
              </a:rPr>
              <a:t>(</a:t>
            </a:r>
            <a:r>
              <a:rPr lang="ja-JP" altLang="en-US" sz="1600" dirty="0" smtClean="0">
                <a:latin typeface="+mj-ea"/>
                <a:ea typeface="+mj-ea"/>
              </a:rPr>
              <a:t> </a:t>
            </a:r>
            <a:r>
              <a:rPr lang="en-US" altLang="ja-JP" sz="1600" dirty="0" err="1" smtClean="0">
                <a:latin typeface="+mj-ea"/>
                <a:ea typeface="+mj-ea"/>
              </a:rPr>
              <a:t>System.out</a:t>
            </a:r>
            <a:r>
              <a:rPr lang="en-US" altLang="ja-JP" sz="1600" dirty="0">
                <a:latin typeface="+mj-ea"/>
                <a:ea typeface="+mj-ea"/>
              </a:rPr>
              <a:t>::</a:t>
            </a:r>
            <a:r>
              <a:rPr lang="en-US" altLang="ja-JP" sz="1600" dirty="0" err="1" smtClean="0">
                <a:latin typeface="+mj-ea"/>
                <a:ea typeface="+mj-ea"/>
              </a:rPr>
              <a:t>println</a:t>
            </a:r>
            <a:r>
              <a:rPr lang="ja-JP" altLang="en-US" sz="1600" dirty="0" smtClean="0">
                <a:latin typeface="+mj-ea"/>
                <a:ea typeface="+mj-ea"/>
              </a:rPr>
              <a:t> </a:t>
            </a:r>
            <a:r>
              <a:rPr lang="en-US" altLang="ja-JP" sz="1600" dirty="0" smtClean="0">
                <a:latin typeface="+mj-ea"/>
                <a:ea typeface="+mj-ea"/>
              </a:rPr>
              <a:t>);</a:t>
            </a:r>
            <a:endParaRPr lang="en-US" altLang="ja-JP" sz="1600" dirty="0">
              <a:latin typeface="+mj-ea"/>
              <a:ea typeface="+mj-ea"/>
            </a:endParaRPr>
          </a:p>
          <a:p>
            <a:r>
              <a:rPr lang="en-US" altLang="ja-JP" sz="1600" dirty="0" smtClean="0">
                <a:latin typeface="+mj-ea"/>
                <a:ea typeface="+mj-ea"/>
              </a:rPr>
              <a:t>}</a:t>
            </a:r>
            <a:endParaRPr lang="en-US" altLang="ja-JP" sz="1600" dirty="0">
              <a:latin typeface="+mj-ea"/>
              <a:ea typeface="+mj-ea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827584" y="2870520"/>
            <a:ext cx="2520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572000" y="2880698"/>
            <a:ext cx="2448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flipV="1">
            <a:off x="2121538" y="2861728"/>
            <a:ext cx="0" cy="7200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3439400" y="2870520"/>
            <a:ext cx="1075498" cy="138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4022424" y="2852936"/>
            <a:ext cx="0" cy="7200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5772469" y="2861728"/>
            <a:ext cx="0" cy="7200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089512" y="3241771"/>
            <a:ext cx="2074607" cy="584775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+mj-ea"/>
                <a:ea typeface="+mj-ea"/>
              </a:rPr>
              <a:t>生成操作</a:t>
            </a:r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en-US" altLang="ja-JP" sz="1600" dirty="0" smtClean="0">
                <a:latin typeface="+mj-ea"/>
                <a:ea typeface="+mj-ea"/>
              </a:rPr>
              <a:t>(2</a:t>
            </a:r>
            <a:r>
              <a:rPr lang="ja-JP" altLang="en-US" sz="1600" dirty="0" smtClean="0">
                <a:latin typeface="+mj-ea"/>
                <a:ea typeface="+mj-ea"/>
              </a:rPr>
              <a:t>から</a:t>
            </a:r>
            <a:r>
              <a:rPr lang="en-US" altLang="ja-JP" sz="1600" dirty="0" smtClean="0">
                <a:latin typeface="+mj-ea"/>
                <a:ea typeface="+mj-ea"/>
              </a:rPr>
              <a:t>100</a:t>
            </a:r>
            <a:r>
              <a:rPr lang="ja-JP" altLang="en-US" sz="1600" dirty="0" err="1" smtClean="0">
                <a:latin typeface="+mj-ea"/>
                <a:ea typeface="+mj-ea"/>
              </a:rPr>
              <a:t>までの</a:t>
            </a:r>
            <a:r>
              <a:rPr lang="ja-JP" altLang="en-US" sz="1600" dirty="0" smtClean="0">
                <a:latin typeface="+mj-ea"/>
                <a:ea typeface="+mj-ea"/>
              </a:rPr>
              <a:t>整数</a:t>
            </a:r>
            <a:r>
              <a:rPr lang="en-US" altLang="ja-JP" sz="1600" dirty="0" smtClean="0">
                <a:latin typeface="+mj-ea"/>
                <a:ea typeface="+mj-ea"/>
              </a:rPr>
              <a:t>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40421" y="3261854"/>
            <a:ext cx="1005403" cy="584775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+mj-ea"/>
                <a:ea typeface="+mj-ea"/>
              </a:rPr>
              <a:t>終端操作</a:t>
            </a:r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ja-JP" altLang="en-US" sz="1600" dirty="0" smtClean="0">
                <a:latin typeface="+mj-ea"/>
                <a:ea typeface="+mj-ea"/>
              </a:rPr>
              <a:t>（表示）</a:t>
            </a:r>
            <a:endParaRPr lang="en-US" altLang="ja-JP" sz="1600" dirty="0" smtClean="0">
              <a:latin typeface="+mj-ea"/>
              <a:ea typeface="+mj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383144" y="3241690"/>
            <a:ext cx="1306768" cy="584775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+mj-ea"/>
                <a:ea typeface="+mj-ea"/>
              </a:rPr>
              <a:t>中間操作</a:t>
            </a:r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en-US" altLang="ja-JP" sz="1600" dirty="0" smtClean="0">
                <a:latin typeface="+mj-ea"/>
                <a:ea typeface="+mj-ea"/>
              </a:rPr>
              <a:t>(</a:t>
            </a:r>
            <a:r>
              <a:rPr lang="ja-JP" altLang="en-US" sz="1600" dirty="0" smtClean="0">
                <a:latin typeface="+mj-ea"/>
                <a:ea typeface="+mj-ea"/>
              </a:rPr>
              <a:t>素数を抽出</a:t>
            </a:r>
            <a:r>
              <a:rPr lang="en-US" altLang="ja-JP" sz="1600" dirty="0" smtClean="0">
                <a:latin typeface="+mj-ea"/>
                <a:ea typeface="+mj-ea"/>
              </a:rPr>
              <a:t>)</a:t>
            </a: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39045"/>
              </p:ext>
            </p:extLst>
          </p:nvPr>
        </p:nvGraphicFramePr>
        <p:xfrm>
          <a:off x="1881706" y="3869840"/>
          <a:ext cx="468676" cy="2477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2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3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・・・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97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98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18565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99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12538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100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676596"/>
                  </a:ext>
                </a:extLst>
              </a:tr>
            </a:tbl>
          </a:graphicData>
        </a:graphic>
      </p:graphicFrame>
      <p:sp>
        <p:nvSpPr>
          <p:cNvPr id="23" name="右矢印 22"/>
          <p:cNvSpPr/>
          <p:nvPr/>
        </p:nvSpPr>
        <p:spPr bwMode="auto">
          <a:xfrm>
            <a:off x="1045489" y="4949960"/>
            <a:ext cx="763800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0345" y="4642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生成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6" name="右矢印 25"/>
          <p:cNvSpPr/>
          <p:nvPr/>
        </p:nvSpPr>
        <p:spPr bwMode="auto">
          <a:xfrm>
            <a:off x="2412815" y="4959796"/>
            <a:ext cx="1196977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601680" y="4652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抽出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63802" y="530070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prime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4" name="右矢印 33"/>
          <p:cNvSpPr/>
          <p:nvPr/>
        </p:nvSpPr>
        <p:spPr bwMode="auto">
          <a:xfrm>
            <a:off x="4401880" y="4955060"/>
            <a:ext cx="945256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514898" y="46619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表示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フローチャート: 書類 3"/>
          <p:cNvSpPr/>
          <p:nvPr/>
        </p:nvSpPr>
        <p:spPr bwMode="auto">
          <a:xfrm>
            <a:off x="5571048" y="4270408"/>
            <a:ext cx="1279104" cy="1858056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597288" y="4293096"/>
            <a:ext cx="530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２</a:t>
            </a:r>
            <a:endParaRPr kumimoji="1" lang="en-US" altLang="ja-JP" dirty="0" smtClean="0"/>
          </a:p>
          <a:p>
            <a:r>
              <a:rPr lang="ja-JP" altLang="en-US" dirty="0" smtClean="0"/>
              <a:t>３</a:t>
            </a:r>
            <a:endParaRPr lang="en-US" altLang="ja-JP" dirty="0" smtClean="0"/>
          </a:p>
          <a:p>
            <a:r>
              <a:rPr lang="ja-JP" altLang="en-US" dirty="0"/>
              <a:t>５</a:t>
            </a:r>
            <a:endParaRPr lang="en-US" altLang="ja-JP" dirty="0" smtClean="0"/>
          </a:p>
          <a:p>
            <a:r>
              <a:rPr kumimoji="1" lang="ja-JP" altLang="en-US" dirty="0" smtClean="0"/>
              <a:t>・・・</a:t>
            </a:r>
            <a:endParaRPr kumimoji="1" lang="en-US" altLang="ja-JP" dirty="0" smtClean="0"/>
          </a:p>
          <a:p>
            <a:r>
              <a:rPr lang="ja-JP" altLang="en-US" dirty="0" smtClean="0"/>
              <a:t>８９</a:t>
            </a:r>
            <a:endParaRPr lang="en-US" altLang="ja-JP" dirty="0" smtClean="0"/>
          </a:p>
          <a:p>
            <a:r>
              <a:rPr lang="ja-JP" altLang="en-US" dirty="0" smtClean="0"/>
              <a:t>９７</a:t>
            </a:r>
            <a:endParaRPr kumimoji="1" lang="ja-JP" altLang="en-US" dirty="0"/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97384"/>
              </p:ext>
            </p:extLst>
          </p:nvPr>
        </p:nvGraphicFramePr>
        <p:xfrm>
          <a:off x="3771604" y="4270408"/>
          <a:ext cx="468676" cy="1858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2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3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・・・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52470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89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97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74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625" y="44624"/>
            <a:ext cx="8534400" cy="758825"/>
          </a:xfrm>
        </p:spPr>
        <p:txBody>
          <a:bodyPr/>
          <a:lstStyle/>
          <a:p>
            <a:r>
              <a:rPr lang="ja-JP" altLang="en-US" dirty="0" smtClean="0"/>
              <a:t>通常のプログラミングと関数型プログラミング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434723" y="1378511"/>
            <a:ext cx="5139548" cy="329320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+mj-ea"/>
                <a:ea typeface="+mj-ea"/>
              </a:rPr>
              <a:t>public static void main(String[] </a:t>
            </a:r>
            <a:r>
              <a:rPr lang="en-US" altLang="ja-JP" sz="1600" dirty="0" err="1">
                <a:latin typeface="+mj-ea"/>
                <a:ea typeface="+mj-ea"/>
              </a:rPr>
              <a:t>args</a:t>
            </a:r>
            <a:r>
              <a:rPr lang="en-US" altLang="ja-JP" sz="1600" dirty="0">
                <a:latin typeface="+mj-ea"/>
                <a:ea typeface="+mj-ea"/>
              </a:rPr>
              <a:t>) throws </a:t>
            </a:r>
            <a:r>
              <a:rPr lang="en-US" altLang="ja-JP" sz="1600" dirty="0" err="1">
                <a:latin typeface="+mj-ea"/>
                <a:ea typeface="+mj-ea"/>
              </a:rPr>
              <a:t>IOException</a:t>
            </a:r>
            <a:r>
              <a:rPr lang="en-US" altLang="ja-JP" sz="1600" dirty="0">
                <a:latin typeface="+mj-ea"/>
                <a:ea typeface="+mj-ea"/>
              </a:rPr>
              <a:t> {</a:t>
            </a:r>
          </a:p>
          <a:p>
            <a:r>
              <a:rPr lang="ja-JP" altLang="en-US" sz="1600" dirty="0" smtClean="0">
                <a:latin typeface="+mj-ea"/>
                <a:ea typeface="+mj-ea"/>
              </a:rPr>
              <a:t>　　　　</a:t>
            </a:r>
            <a:r>
              <a:rPr lang="en-US" altLang="ja-JP" sz="1600" dirty="0" smtClean="0">
                <a:latin typeface="+mj-ea"/>
                <a:ea typeface="+mj-ea"/>
              </a:rPr>
              <a:t>for </a:t>
            </a:r>
            <a:r>
              <a:rPr lang="en-US" altLang="ja-JP" sz="1600" dirty="0">
                <a:latin typeface="+mj-ea"/>
                <a:ea typeface="+mj-ea"/>
              </a:rPr>
              <a:t>(</a:t>
            </a:r>
            <a:r>
              <a:rPr lang="en-US" altLang="ja-JP" sz="1600" dirty="0" err="1">
                <a:latin typeface="+mj-ea"/>
                <a:ea typeface="+mj-ea"/>
              </a:rPr>
              <a:t>int</a:t>
            </a:r>
            <a:r>
              <a:rPr lang="en-US" altLang="ja-JP" sz="1600" dirty="0">
                <a:latin typeface="+mj-ea"/>
                <a:ea typeface="+mj-ea"/>
              </a:rPr>
              <a:t> </a:t>
            </a:r>
            <a:r>
              <a:rPr lang="en-US" altLang="ja-JP" sz="1600" dirty="0" err="1">
                <a:latin typeface="+mj-ea"/>
                <a:ea typeface="+mj-ea"/>
              </a:rPr>
              <a:t>i</a:t>
            </a:r>
            <a:r>
              <a:rPr lang="en-US" altLang="ja-JP" sz="1600" dirty="0">
                <a:latin typeface="+mj-ea"/>
                <a:ea typeface="+mj-ea"/>
              </a:rPr>
              <a:t> = 2; </a:t>
            </a:r>
            <a:r>
              <a:rPr lang="en-US" altLang="ja-JP" sz="1600" dirty="0" err="1">
                <a:latin typeface="+mj-ea"/>
                <a:ea typeface="+mj-ea"/>
              </a:rPr>
              <a:t>i</a:t>
            </a:r>
            <a:r>
              <a:rPr lang="en-US" altLang="ja-JP" sz="1600" dirty="0">
                <a:latin typeface="+mj-ea"/>
                <a:ea typeface="+mj-ea"/>
              </a:rPr>
              <a:t> &lt;= </a:t>
            </a:r>
            <a:r>
              <a:rPr lang="en-US" altLang="ja-JP" sz="1600" dirty="0" err="1">
                <a:latin typeface="+mj-ea"/>
                <a:ea typeface="+mj-ea"/>
              </a:rPr>
              <a:t>num</a:t>
            </a:r>
            <a:r>
              <a:rPr lang="en-US" altLang="ja-JP" sz="1600" dirty="0">
                <a:latin typeface="+mj-ea"/>
                <a:ea typeface="+mj-ea"/>
              </a:rPr>
              <a:t>; </a:t>
            </a:r>
            <a:r>
              <a:rPr lang="en-US" altLang="ja-JP" sz="1600" dirty="0" err="1">
                <a:latin typeface="+mj-ea"/>
                <a:ea typeface="+mj-ea"/>
              </a:rPr>
              <a:t>i</a:t>
            </a:r>
            <a:r>
              <a:rPr lang="en-US" altLang="ja-JP" sz="1600" dirty="0">
                <a:latin typeface="+mj-ea"/>
                <a:ea typeface="+mj-ea"/>
              </a:rPr>
              <a:t>++) {</a:t>
            </a:r>
          </a:p>
          <a:p>
            <a:r>
              <a:rPr lang="en-US" altLang="ja-JP" sz="1600" dirty="0">
                <a:latin typeface="+mj-ea"/>
                <a:ea typeface="+mj-ea"/>
              </a:rPr>
              <a:t>	</a:t>
            </a:r>
            <a:r>
              <a:rPr lang="ja-JP" altLang="en-US" sz="1600" dirty="0" smtClean="0">
                <a:latin typeface="+mj-ea"/>
                <a:ea typeface="+mj-ea"/>
              </a:rPr>
              <a:t>　</a:t>
            </a:r>
            <a:r>
              <a:rPr lang="en-US" altLang="ja-JP" sz="1600" dirty="0" err="1" smtClean="0">
                <a:latin typeface="+mj-ea"/>
                <a:ea typeface="+mj-ea"/>
              </a:rPr>
              <a:t>boolean</a:t>
            </a:r>
            <a:r>
              <a:rPr lang="en-US" altLang="ja-JP" sz="1600" dirty="0" smtClean="0">
                <a:latin typeface="+mj-ea"/>
                <a:ea typeface="+mj-ea"/>
              </a:rPr>
              <a:t> </a:t>
            </a:r>
            <a:r>
              <a:rPr lang="en-US" altLang="ja-JP" sz="1600" dirty="0" err="1">
                <a:latin typeface="+mj-ea"/>
                <a:ea typeface="+mj-ea"/>
              </a:rPr>
              <a:t>isPrime</a:t>
            </a:r>
            <a:r>
              <a:rPr lang="en-US" altLang="ja-JP" sz="1600" dirty="0">
                <a:latin typeface="+mj-ea"/>
                <a:ea typeface="+mj-ea"/>
              </a:rPr>
              <a:t> = true;</a:t>
            </a:r>
          </a:p>
          <a:p>
            <a:r>
              <a:rPr lang="en-US" altLang="ja-JP" sz="1600" dirty="0">
                <a:latin typeface="+mj-ea"/>
                <a:ea typeface="+mj-ea"/>
              </a:rPr>
              <a:t>	</a:t>
            </a:r>
            <a:r>
              <a:rPr lang="ja-JP" altLang="en-US" sz="1600" dirty="0" smtClean="0">
                <a:latin typeface="+mj-ea"/>
                <a:ea typeface="+mj-ea"/>
              </a:rPr>
              <a:t>　</a:t>
            </a:r>
            <a:r>
              <a:rPr lang="en-US" altLang="ja-JP" sz="1600" dirty="0" smtClean="0">
                <a:latin typeface="+mj-ea"/>
                <a:ea typeface="+mj-ea"/>
              </a:rPr>
              <a:t>for </a:t>
            </a:r>
            <a:r>
              <a:rPr lang="en-US" altLang="ja-JP" sz="1600" dirty="0">
                <a:latin typeface="+mj-ea"/>
                <a:ea typeface="+mj-ea"/>
              </a:rPr>
              <a:t>(</a:t>
            </a:r>
            <a:r>
              <a:rPr lang="en-US" altLang="ja-JP" sz="1600" dirty="0" err="1">
                <a:latin typeface="+mj-ea"/>
                <a:ea typeface="+mj-ea"/>
              </a:rPr>
              <a:t>int</a:t>
            </a:r>
            <a:r>
              <a:rPr lang="en-US" altLang="ja-JP" sz="1600" dirty="0">
                <a:latin typeface="+mj-ea"/>
                <a:ea typeface="+mj-ea"/>
              </a:rPr>
              <a:t> j = 2; j &lt; </a:t>
            </a:r>
            <a:r>
              <a:rPr lang="en-US" altLang="ja-JP" sz="1600" dirty="0" err="1">
                <a:latin typeface="+mj-ea"/>
                <a:ea typeface="+mj-ea"/>
              </a:rPr>
              <a:t>i</a:t>
            </a:r>
            <a:r>
              <a:rPr lang="en-US" altLang="ja-JP" sz="1600" dirty="0">
                <a:latin typeface="+mj-ea"/>
                <a:ea typeface="+mj-ea"/>
              </a:rPr>
              <a:t>; </a:t>
            </a:r>
            <a:r>
              <a:rPr lang="en-US" altLang="ja-JP" sz="1600" dirty="0" err="1">
                <a:latin typeface="+mj-ea"/>
                <a:ea typeface="+mj-ea"/>
              </a:rPr>
              <a:t>j++</a:t>
            </a:r>
            <a:r>
              <a:rPr lang="en-US" altLang="ja-JP" sz="1600" dirty="0">
                <a:latin typeface="+mj-ea"/>
                <a:ea typeface="+mj-ea"/>
              </a:rPr>
              <a:t>) {</a:t>
            </a:r>
          </a:p>
          <a:p>
            <a:r>
              <a:rPr lang="en-US" altLang="ja-JP" sz="1600" dirty="0">
                <a:latin typeface="+mj-ea"/>
                <a:ea typeface="+mj-ea"/>
              </a:rPr>
              <a:t>	</a:t>
            </a:r>
            <a:r>
              <a:rPr lang="ja-JP" altLang="en-US" sz="1600" dirty="0" smtClean="0">
                <a:latin typeface="+mj-ea"/>
                <a:ea typeface="+mj-ea"/>
              </a:rPr>
              <a:t>　　　　</a:t>
            </a:r>
            <a:r>
              <a:rPr lang="en-US" altLang="ja-JP" sz="1600" dirty="0" smtClean="0">
                <a:latin typeface="+mj-ea"/>
                <a:ea typeface="+mj-ea"/>
              </a:rPr>
              <a:t>if </a:t>
            </a:r>
            <a:r>
              <a:rPr lang="en-US" altLang="ja-JP" sz="1600" dirty="0">
                <a:latin typeface="+mj-ea"/>
                <a:ea typeface="+mj-ea"/>
              </a:rPr>
              <a:t>(</a:t>
            </a:r>
            <a:r>
              <a:rPr lang="en-US" altLang="ja-JP" sz="1600" dirty="0" err="1">
                <a:latin typeface="+mj-ea"/>
                <a:ea typeface="+mj-ea"/>
              </a:rPr>
              <a:t>i</a:t>
            </a:r>
            <a:r>
              <a:rPr lang="en-US" altLang="ja-JP" sz="1600" dirty="0">
                <a:latin typeface="+mj-ea"/>
                <a:ea typeface="+mj-ea"/>
              </a:rPr>
              <a:t> % j == 0) {</a:t>
            </a:r>
          </a:p>
          <a:p>
            <a:r>
              <a:rPr lang="en-US" altLang="ja-JP" sz="1600" dirty="0">
                <a:latin typeface="+mj-ea"/>
                <a:ea typeface="+mj-ea"/>
              </a:rPr>
              <a:t>		</a:t>
            </a:r>
            <a:r>
              <a:rPr lang="en-US" altLang="ja-JP" sz="1600" dirty="0" err="1" smtClean="0">
                <a:latin typeface="+mj-ea"/>
                <a:ea typeface="+mj-ea"/>
              </a:rPr>
              <a:t>isPrime</a:t>
            </a:r>
            <a:r>
              <a:rPr lang="en-US" altLang="ja-JP" sz="1600" dirty="0" smtClean="0">
                <a:latin typeface="+mj-ea"/>
                <a:ea typeface="+mj-ea"/>
              </a:rPr>
              <a:t> </a:t>
            </a:r>
            <a:r>
              <a:rPr lang="en-US" altLang="ja-JP" sz="1600" dirty="0">
                <a:latin typeface="+mj-ea"/>
                <a:ea typeface="+mj-ea"/>
              </a:rPr>
              <a:t>= false;</a:t>
            </a:r>
          </a:p>
          <a:p>
            <a:r>
              <a:rPr lang="en-US" altLang="ja-JP" sz="1600" dirty="0">
                <a:latin typeface="+mj-ea"/>
                <a:ea typeface="+mj-ea"/>
              </a:rPr>
              <a:t>	</a:t>
            </a:r>
            <a:r>
              <a:rPr lang="ja-JP" altLang="en-US" sz="1600" dirty="0" smtClean="0">
                <a:latin typeface="+mj-ea"/>
                <a:ea typeface="+mj-ea"/>
              </a:rPr>
              <a:t>　　　　</a:t>
            </a:r>
            <a:r>
              <a:rPr lang="en-US" altLang="ja-JP" sz="1600" dirty="0" smtClean="0">
                <a:latin typeface="+mj-ea"/>
                <a:ea typeface="+mj-ea"/>
              </a:rPr>
              <a:t>}</a:t>
            </a:r>
            <a:endParaRPr lang="en-US" altLang="ja-JP" sz="1600" dirty="0">
              <a:latin typeface="+mj-ea"/>
              <a:ea typeface="+mj-ea"/>
            </a:endParaRPr>
          </a:p>
          <a:p>
            <a:r>
              <a:rPr lang="en-US" altLang="ja-JP" sz="1600" dirty="0">
                <a:latin typeface="+mj-ea"/>
                <a:ea typeface="+mj-ea"/>
              </a:rPr>
              <a:t>	</a:t>
            </a:r>
            <a:r>
              <a:rPr lang="ja-JP" altLang="en-US" sz="1600" dirty="0" smtClean="0">
                <a:latin typeface="+mj-ea"/>
                <a:ea typeface="+mj-ea"/>
              </a:rPr>
              <a:t>　</a:t>
            </a:r>
            <a:r>
              <a:rPr lang="en-US" altLang="ja-JP" sz="1600" dirty="0" smtClean="0">
                <a:latin typeface="+mj-ea"/>
                <a:ea typeface="+mj-ea"/>
              </a:rPr>
              <a:t>}</a:t>
            </a:r>
            <a:endParaRPr lang="en-US" altLang="ja-JP" sz="1600" dirty="0">
              <a:latin typeface="+mj-ea"/>
              <a:ea typeface="+mj-ea"/>
            </a:endParaRPr>
          </a:p>
          <a:p>
            <a:r>
              <a:rPr lang="en-US" altLang="ja-JP" sz="1600" dirty="0">
                <a:latin typeface="+mj-ea"/>
                <a:ea typeface="+mj-ea"/>
              </a:rPr>
              <a:t>	</a:t>
            </a:r>
            <a:r>
              <a:rPr lang="ja-JP" altLang="en-US" sz="1600" dirty="0" smtClean="0">
                <a:latin typeface="+mj-ea"/>
                <a:ea typeface="+mj-ea"/>
              </a:rPr>
              <a:t>　</a:t>
            </a:r>
            <a:r>
              <a:rPr lang="en-US" altLang="ja-JP" sz="1600" dirty="0" smtClean="0">
                <a:latin typeface="+mj-ea"/>
                <a:ea typeface="+mj-ea"/>
              </a:rPr>
              <a:t>if </a:t>
            </a:r>
            <a:r>
              <a:rPr lang="en-US" altLang="ja-JP" sz="1600" dirty="0">
                <a:latin typeface="+mj-ea"/>
                <a:ea typeface="+mj-ea"/>
              </a:rPr>
              <a:t>(</a:t>
            </a:r>
            <a:r>
              <a:rPr lang="en-US" altLang="ja-JP" sz="1600" dirty="0" err="1">
                <a:latin typeface="+mj-ea"/>
                <a:ea typeface="+mj-ea"/>
              </a:rPr>
              <a:t>isPrime</a:t>
            </a:r>
            <a:r>
              <a:rPr lang="en-US" altLang="ja-JP" sz="1600" dirty="0">
                <a:latin typeface="+mj-ea"/>
                <a:ea typeface="+mj-ea"/>
              </a:rPr>
              <a:t>) {</a:t>
            </a:r>
          </a:p>
          <a:p>
            <a:r>
              <a:rPr lang="en-US" altLang="ja-JP" sz="1600" dirty="0">
                <a:latin typeface="+mj-ea"/>
                <a:ea typeface="+mj-ea"/>
              </a:rPr>
              <a:t>	</a:t>
            </a:r>
            <a:r>
              <a:rPr lang="ja-JP" altLang="en-US" sz="1600" dirty="0" smtClean="0">
                <a:latin typeface="+mj-ea"/>
                <a:ea typeface="+mj-ea"/>
              </a:rPr>
              <a:t>　　　　</a:t>
            </a:r>
            <a:r>
              <a:rPr lang="en-US" altLang="ja-JP" sz="1600" dirty="0" err="1" smtClean="0">
                <a:latin typeface="+mj-ea"/>
                <a:ea typeface="+mj-ea"/>
              </a:rPr>
              <a:t>System.out.println</a:t>
            </a:r>
            <a:r>
              <a:rPr lang="en-US" altLang="ja-JP" sz="1600" dirty="0" smtClean="0">
                <a:latin typeface="+mj-ea"/>
                <a:ea typeface="+mj-ea"/>
              </a:rPr>
              <a:t>(</a:t>
            </a:r>
            <a:r>
              <a:rPr lang="en-US" altLang="ja-JP" sz="1600" dirty="0" err="1" smtClean="0">
                <a:latin typeface="+mj-ea"/>
                <a:ea typeface="+mj-ea"/>
              </a:rPr>
              <a:t>i</a:t>
            </a:r>
            <a:r>
              <a:rPr lang="en-US" altLang="ja-JP" sz="1600" dirty="0">
                <a:latin typeface="+mj-ea"/>
                <a:ea typeface="+mj-ea"/>
              </a:rPr>
              <a:t>);</a:t>
            </a:r>
          </a:p>
          <a:p>
            <a:r>
              <a:rPr lang="en-US" altLang="ja-JP" sz="1600" dirty="0">
                <a:latin typeface="+mj-ea"/>
                <a:ea typeface="+mj-ea"/>
              </a:rPr>
              <a:t>	</a:t>
            </a:r>
            <a:r>
              <a:rPr lang="ja-JP" altLang="en-US" sz="1600" dirty="0" smtClean="0">
                <a:latin typeface="+mj-ea"/>
                <a:ea typeface="+mj-ea"/>
              </a:rPr>
              <a:t>　</a:t>
            </a:r>
            <a:r>
              <a:rPr lang="en-US" altLang="ja-JP" sz="1600" dirty="0" smtClean="0">
                <a:latin typeface="+mj-ea"/>
                <a:ea typeface="+mj-ea"/>
              </a:rPr>
              <a:t>}</a:t>
            </a:r>
            <a:endParaRPr lang="en-US" altLang="ja-JP" sz="1600" dirty="0">
              <a:latin typeface="+mj-ea"/>
              <a:ea typeface="+mj-ea"/>
            </a:endParaRPr>
          </a:p>
          <a:p>
            <a:r>
              <a:rPr lang="ja-JP" altLang="en-US" sz="1600" smtClean="0">
                <a:latin typeface="+mj-ea"/>
                <a:ea typeface="+mj-ea"/>
              </a:rPr>
              <a:t>　　　　</a:t>
            </a:r>
            <a:r>
              <a:rPr lang="en-US" altLang="ja-JP" sz="1600" smtClean="0">
                <a:latin typeface="+mj-ea"/>
                <a:ea typeface="+mj-ea"/>
              </a:rPr>
              <a:t>}</a:t>
            </a:r>
            <a:endParaRPr lang="en-US" altLang="ja-JP" sz="1600" dirty="0">
              <a:latin typeface="+mj-ea"/>
              <a:ea typeface="+mj-ea"/>
            </a:endParaRPr>
          </a:p>
          <a:p>
            <a:r>
              <a:rPr lang="ja-JP" altLang="en-US" sz="1600" dirty="0" smtClean="0">
                <a:latin typeface="+mj-ea"/>
                <a:ea typeface="+mj-ea"/>
              </a:rPr>
              <a:t>｝</a:t>
            </a:r>
            <a:endParaRPr lang="en-US" altLang="ja-JP" sz="1600" dirty="0">
              <a:latin typeface="+mj-ea"/>
              <a:ea typeface="+mj-ea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80580" y="1378511"/>
            <a:ext cx="2254143" cy="369332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通常のプログラミング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89496" y="1831625"/>
            <a:ext cx="1645001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「処理の内容」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を記述している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31174" y="2837996"/>
            <a:ext cx="1561646" cy="646331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手続き的な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プログラミング</a:t>
            </a:r>
            <a:endParaRPr kumimoji="1" lang="ja-JP" altLang="en-US" dirty="0"/>
          </a:p>
        </p:txBody>
      </p:sp>
      <p:sp>
        <p:nvSpPr>
          <p:cNvPr id="40" name="下矢印 39"/>
          <p:cNvSpPr/>
          <p:nvPr/>
        </p:nvSpPr>
        <p:spPr bwMode="auto">
          <a:xfrm>
            <a:off x="1241688" y="2549964"/>
            <a:ext cx="340616" cy="258328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362055" y="773496"/>
            <a:ext cx="4581703" cy="369332"/>
          </a:xfrm>
          <a:prstGeom prst="rect">
            <a:avLst/>
          </a:prstGeom>
          <a:solidFill>
            <a:srgbClr val="66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例４）１００以下の素数を表示するプログラム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9512" y="4638534"/>
            <a:ext cx="2254143" cy="369332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関数型プログラミング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34723" y="4630242"/>
            <a:ext cx="6614311" cy="2062103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+mj-ea"/>
              </a:rPr>
              <a:t>public </a:t>
            </a:r>
            <a:r>
              <a:rPr lang="en-US" altLang="ja-JP" sz="1600" dirty="0">
                <a:latin typeface="+mj-ea"/>
              </a:rPr>
              <a:t>static void main(String[] </a:t>
            </a:r>
            <a:r>
              <a:rPr lang="en-US" altLang="ja-JP" sz="1600" dirty="0" err="1">
                <a:latin typeface="+mj-ea"/>
              </a:rPr>
              <a:t>args</a:t>
            </a:r>
            <a:r>
              <a:rPr lang="en-US" altLang="ja-JP" sz="1600" dirty="0">
                <a:latin typeface="+mj-ea"/>
              </a:rPr>
              <a:t>) throws </a:t>
            </a:r>
            <a:r>
              <a:rPr lang="en-US" altLang="ja-JP" sz="1600" dirty="0" err="1">
                <a:latin typeface="+mj-ea"/>
              </a:rPr>
              <a:t>IOException</a:t>
            </a:r>
            <a:r>
              <a:rPr lang="en-US" altLang="ja-JP" sz="1600" dirty="0">
                <a:latin typeface="+mj-ea"/>
              </a:rPr>
              <a:t> {</a:t>
            </a:r>
          </a:p>
          <a:p>
            <a:r>
              <a:rPr lang="en-US" altLang="ja-JP" sz="1600" dirty="0" smtClean="0">
                <a:latin typeface="+mj-ea"/>
              </a:rPr>
              <a:t>        </a:t>
            </a:r>
            <a:r>
              <a:rPr lang="en-US" altLang="ja-JP" sz="1600" dirty="0" err="1">
                <a:latin typeface="+mj-ea"/>
              </a:rPr>
              <a:t>IntPredicate</a:t>
            </a:r>
            <a:r>
              <a:rPr lang="en-US" altLang="ja-JP" sz="1600" dirty="0">
                <a:latin typeface="+mj-ea"/>
              </a:rPr>
              <a:t> </a:t>
            </a:r>
            <a:r>
              <a:rPr lang="en-US" altLang="ja-JP" sz="1600" dirty="0" smtClean="0">
                <a:latin typeface="+mj-ea"/>
              </a:rPr>
              <a:t>prime </a:t>
            </a:r>
            <a:r>
              <a:rPr lang="en-US" altLang="ja-JP" sz="1600" dirty="0">
                <a:latin typeface="+mj-ea"/>
              </a:rPr>
              <a:t>= </a:t>
            </a:r>
            <a:r>
              <a:rPr lang="en-US" altLang="ja-JP" sz="1600" dirty="0" smtClean="0">
                <a:latin typeface="+mj-ea"/>
              </a:rPr>
              <a:t/>
            </a:r>
            <a:br>
              <a:rPr lang="en-US" altLang="ja-JP" sz="1600" dirty="0" smtClean="0">
                <a:latin typeface="+mj-ea"/>
              </a:rPr>
            </a:br>
            <a:r>
              <a:rPr lang="en-US" altLang="ja-JP" sz="1600" dirty="0" smtClean="0">
                <a:latin typeface="+mj-ea"/>
              </a:rPr>
              <a:t>            n </a:t>
            </a:r>
            <a:r>
              <a:rPr lang="en-US" altLang="ja-JP" sz="1600" dirty="0">
                <a:latin typeface="+mj-ea"/>
              </a:rPr>
              <a:t>-&gt; </a:t>
            </a:r>
            <a:r>
              <a:rPr lang="en-US" altLang="ja-JP" sz="1600" dirty="0" err="1" smtClean="0">
                <a:latin typeface="+mj-ea"/>
              </a:rPr>
              <a:t>IntStream.rangeClosed</a:t>
            </a:r>
            <a:r>
              <a:rPr lang="en-US" altLang="ja-JP" sz="1600" dirty="0" smtClean="0">
                <a:latin typeface="+mj-ea"/>
              </a:rPr>
              <a:t>(2</a:t>
            </a:r>
            <a:r>
              <a:rPr lang="en-US" altLang="ja-JP" sz="1600" dirty="0">
                <a:latin typeface="+mj-ea"/>
              </a:rPr>
              <a:t>, </a:t>
            </a:r>
            <a:r>
              <a:rPr lang="en-US" altLang="ja-JP" sz="1600" dirty="0" smtClean="0">
                <a:latin typeface="+mj-ea"/>
              </a:rPr>
              <a:t>n-1).</a:t>
            </a:r>
            <a:r>
              <a:rPr lang="en-US" altLang="ja-JP" sz="1600" dirty="0" err="1">
                <a:latin typeface="+mj-ea"/>
              </a:rPr>
              <a:t>noneMatch</a:t>
            </a:r>
            <a:r>
              <a:rPr lang="en-US" altLang="ja-JP" sz="1600" dirty="0">
                <a:latin typeface="+mj-ea"/>
              </a:rPr>
              <a:t>( m -&gt; n % m == 0 </a:t>
            </a:r>
            <a:r>
              <a:rPr lang="en-US" altLang="ja-JP" sz="1600" dirty="0" smtClean="0">
                <a:latin typeface="+mj-ea"/>
              </a:rPr>
              <a:t>);</a:t>
            </a:r>
          </a:p>
          <a:p>
            <a:endParaRPr lang="en-US" altLang="ja-JP" sz="1600" dirty="0" smtClean="0">
              <a:latin typeface="+mj-ea"/>
            </a:endParaRPr>
          </a:p>
          <a:p>
            <a:r>
              <a:rPr lang="en-US" altLang="ja-JP" sz="1600" dirty="0" smtClean="0">
                <a:latin typeface="+mj-ea"/>
              </a:rPr>
              <a:t>        </a:t>
            </a:r>
            <a:r>
              <a:rPr lang="en-US" altLang="ja-JP" sz="1600" dirty="0" err="1">
                <a:latin typeface="+mj-ea"/>
              </a:rPr>
              <a:t>IntStream.rangeClosed</a:t>
            </a:r>
            <a:r>
              <a:rPr lang="en-US" altLang="ja-JP" sz="1600" dirty="0">
                <a:latin typeface="+mj-ea"/>
              </a:rPr>
              <a:t>(2, 100</a:t>
            </a:r>
            <a:r>
              <a:rPr lang="en-US" altLang="ja-JP" sz="1600" dirty="0" smtClean="0">
                <a:latin typeface="+mj-ea"/>
              </a:rPr>
              <a:t>)</a:t>
            </a:r>
          </a:p>
          <a:p>
            <a:r>
              <a:rPr lang="ja-JP" altLang="en-US" sz="1600" dirty="0">
                <a:latin typeface="+mj-ea"/>
              </a:rPr>
              <a:t> </a:t>
            </a:r>
            <a:r>
              <a:rPr lang="ja-JP" altLang="en-US" sz="1600" dirty="0" smtClean="0">
                <a:latin typeface="+mj-ea"/>
              </a:rPr>
              <a:t>             </a:t>
            </a:r>
            <a:r>
              <a:rPr lang="en-US" altLang="ja-JP" sz="1600" dirty="0" smtClean="0">
                <a:latin typeface="+mj-ea"/>
              </a:rPr>
              <a:t>.</a:t>
            </a:r>
            <a:r>
              <a:rPr lang="en-US" altLang="ja-JP" sz="1600" dirty="0">
                <a:latin typeface="+mj-ea"/>
              </a:rPr>
              <a:t>filter( </a:t>
            </a:r>
            <a:r>
              <a:rPr lang="en-US" altLang="ja-JP" sz="1600" dirty="0" smtClean="0">
                <a:latin typeface="+mj-ea"/>
              </a:rPr>
              <a:t>prime )</a:t>
            </a:r>
          </a:p>
          <a:p>
            <a:r>
              <a:rPr lang="ja-JP" altLang="en-US" sz="1600" dirty="0">
                <a:latin typeface="+mj-ea"/>
              </a:rPr>
              <a:t> </a:t>
            </a:r>
            <a:r>
              <a:rPr lang="ja-JP" altLang="en-US" sz="1600" dirty="0" smtClean="0">
                <a:latin typeface="+mj-ea"/>
              </a:rPr>
              <a:t>             </a:t>
            </a:r>
            <a:r>
              <a:rPr lang="en-US" altLang="ja-JP" sz="1600" dirty="0" smtClean="0">
                <a:latin typeface="+mj-ea"/>
              </a:rPr>
              <a:t>.</a:t>
            </a:r>
            <a:r>
              <a:rPr lang="en-US" altLang="ja-JP" sz="1600" dirty="0" err="1">
                <a:latin typeface="+mj-ea"/>
              </a:rPr>
              <a:t>forEach</a:t>
            </a:r>
            <a:r>
              <a:rPr lang="en-US" altLang="ja-JP" sz="1600" dirty="0">
                <a:latin typeface="+mj-ea"/>
              </a:rPr>
              <a:t>(</a:t>
            </a:r>
            <a:r>
              <a:rPr lang="ja-JP" altLang="en-US" sz="1600" dirty="0">
                <a:latin typeface="+mj-ea"/>
              </a:rPr>
              <a:t> </a:t>
            </a:r>
            <a:r>
              <a:rPr lang="en-US" altLang="ja-JP" sz="1600" dirty="0" err="1">
                <a:latin typeface="+mj-ea"/>
              </a:rPr>
              <a:t>System.out</a:t>
            </a:r>
            <a:r>
              <a:rPr lang="en-US" altLang="ja-JP" sz="1600" dirty="0">
                <a:latin typeface="+mj-ea"/>
              </a:rPr>
              <a:t>::</a:t>
            </a:r>
            <a:r>
              <a:rPr lang="en-US" altLang="ja-JP" sz="1600" dirty="0" err="1">
                <a:latin typeface="+mj-ea"/>
              </a:rPr>
              <a:t>println</a:t>
            </a:r>
            <a:r>
              <a:rPr lang="ja-JP" altLang="en-US" sz="1600" dirty="0">
                <a:latin typeface="+mj-ea"/>
              </a:rPr>
              <a:t> </a:t>
            </a:r>
            <a:r>
              <a:rPr lang="en-US" altLang="ja-JP" sz="1600" dirty="0">
                <a:latin typeface="+mj-ea"/>
              </a:rPr>
              <a:t>);</a:t>
            </a:r>
          </a:p>
          <a:p>
            <a:r>
              <a:rPr lang="en-US" altLang="ja-JP" sz="1600" dirty="0">
                <a:latin typeface="+mj-ea"/>
              </a:rPr>
              <a:t>}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95086" y="5088666"/>
            <a:ext cx="1645002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「処理の意味」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を記述している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36764" y="6095037"/>
            <a:ext cx="1561646" cy="646331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宣言的な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プログラミング</a:t>
            </a:r>
            <a:endParaRPr kumimoji="1" lang="ja-JP" altLang="en-US" dirty="0"/>
          </a:p>
        </p:txBody>
      </p:sp>
      <p:sp>
        <p:nvSpPr>
          <p:cNvPr id="18" name="下矢印 17"/>
          <p:cNvSpPr/>
          <p:nvPr/>
        </p:nvSpPr>
        <p:spPr bwMode="auto">
          <a:xfrm>
            <a:off x="1247279" y="5807005"/>
            <a:ext cx="340616" cy="258328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6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625" y="2718445"/>
            <a:ext cx="8534400" cy="758825"/>
          </a:xfrm>
        </p:spPr>
        <p:txBody>
          <a:bodyPr/>
          <a:lstStyle/>
          <a:p>
            <a:r>
              <a:rPr lang="ja-JP" altLang="en-US" smtClean="0"/>
              <a:t>ラムダ式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772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関数型プログラミングでは</a:t>
            </a:r>
            <a:r>
              <a:rPr kumimoji="1" lang="ja-JP" altLang="en-US" dirty="0" err="1" smtClean="0"/>
              <a:t>。。。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89863" y="1556792"/>
            <a:ext cx="5381601" cy="461665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4">
                    <a:lumMod val="10000"/>
                  </a:schemeClr>
                </a:solidFill>
              </a:rPr>
              <a:t>関数（アルゴリズム）を変数に代入できる</a:t>
            </a:r>
            <a:endParaRPr kumimoji="1" lang="ja-JP" altLang="en-US" sz="24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6118" y="2335796"/>
            <a:ext cx="3373039" cy="400110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+mj-ea"/>
                <a:ea typeface="+mj-ea"/>
              </a:rPr>
              <a:t>（普通の）式と、変数への代入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40359" y="3385040"/>
            <a:ext cx="1903085" cy="46166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num1 + num2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6118" y="4305952"/>
            <a:ext cx="4580100" cy="400110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+mj-ea"/>
                <a:ea typeface="+mj-ea"/>
              </a:rPr>
              <a:t>ラムダ式と、（関数専用の）変数への代入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36838" y="5435697"/>
            <a:ext cx="341311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( </a:t>
            </a:r>
            <a:r>
              <a:rPr lang="en-US" altLang="ja-JP" dirty="0" err="1" smtClean="0">
                <a:latin typeface="+mj-ea"/>
                <a:ea typeface="+mj-ea"/>
              </a:rPr>
              <a:t>int</a:t>
            </a:r>
            <a:r>
              <a:rPr lang="en-US" altLang="ja-JP" dirty="0" smtClean="0">
                <a:latin typeface="+mj-ea"/>
                <a:ea typeface="+mj-ea"/>
              </a:rPr>
              <a:t> n , </a:t>
            </a:r>
            <a:r>
              <a:rPr lang="en-US" altLang="ja-JP" dirty="0" err="1" smtClean="0">
                <a:latin typeface="+mj-ea"/>
                <a:ea typeface="+mj-ea"/>
              </a:rPr>
              <a:t>int</a:t>
            </a:r>
            <a:r>
              <a:rPr lang="en-US" altLang="ja-JP" dirty="0" smtClean="0">
                <a:latin typeface="+mj-ea"/>
                <a:ea typeface="+mj-ea"/>
              </a:rPr>
              <a:t> m ) -&gt; { return </a:t>
            </a:r>
            <a:r>
              <a:rPr lang="en-US" altLang="ja-JP" dirty="0" err="1" smtClean="0">
                <a:latin typeface="+mj-ea"/>
                <a:ea typeface="+mj-ea"/>
              </a:rPr>
              <a:t>n+m</a:t>
            </a:r>
            <a:r>
              <a:rPr lang="en-US" altLang="ja-JP" dirty="0" smtClean="0">
                <a:latin typeface="+mj-ea"/>
                <a:ea typeface="+mj-ea"/>
              </a:rPr>
              <a:t>; }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32040" y="2884874"/>
            <a:ext cx="1210588" cy="400110"/>
          </a:xfrm>
          <a:prstGeom prst="rect">
            <a:avLst/>
          </a:prstGeom>
          <a:solidFill>
            <a:srgbClr val="66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+mj-ea"/>
                <a:ea typeface="+mj-ea"/>
              </a:rPr>
              <a:t>普通の式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15513" y="4955822"/>
            <a:ext cx="1135247" cy="400110"/>
          </a:xfrm>
          <a:prstGeom prst="rect">
            <a:avLst/>
          </a:prstGeom>
          <a:solidFill>
            <a:srgbClr val="66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+mj-ea"/>
                <a:ea typeface="+mj-ea"/>
              </a:rPr>
              <a:t>ラムダ式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826224" y="3385040"/>
            <a:ext cx="955711" cy="46166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dirty="0" err="1">
                <a:latin typeface="+mj-ea"/>
                <a:ea typeface="+mj-ea"/>
              </a:rPr>
              <a:t>i</a:t>
            </a:r>
            <a:r>
              <a:rPr kumimoji="1" lang="en-US" altLang="ja-JP" sz="2400" dirty="0" err="1" smtClean="0">
                <a:latin typeface="+mj-ea"/>
                <a:ea typeface="+mj-ea"/>
              </a:rPr>
              <a:t>nt</a:t>
            </a:r>
            <a:r>
              <a:rPr kumimoji="1" lang="en-US" altLang="ja-JP" sz="2400" dirty="0" smtClean="0">
                <a:latin typeface="+mj-ea"/>
                <a:ea typeface="+mj-ea"/>
              </a:rPr>
              <a:t> </a:t>
            </a:r>
            <a:r>
              <a:rPr kumimoji="1" lang="en-US" altLang="ja-JP" sz="2400" dirty="0" err="1" smtClean="0">
                <a:latin typeface="+mj-ea"/>
                <a:ea typeface="+mj-ea"/>
              </a:rPr>
              <a:t>wa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53943" y="3431206"/>
            <a:ext cx="300082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=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28591" y="3431206"/>
            <a:ext cx="23115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;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725222" y="5435697"/>
            <a:ext cx="23115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;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61711" y="5389531"/>
            <a:ext cx="2597186" cy="46166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>
                <a:latin typeface="+mj-ea"/>
                <a:ea typeface="+mj-ea"/>
              </a:rPr>
              <a:t>BinaryOperator</a:t>
            </a:r>
            <a:r>
              <a:rPr kumimoji="1" lang="en-US" altLang="ja-JP" sz="2400" dirty="0" smtClean="0">
                <a:latin typeface="+mj-ea"/>
                <a:ea typeface="+mj-ea"/>
              </a:rPr>
              <a:t> </a:t>
            </a:r>
            <a:r>
              <a:rPr kumimoji="1" lang="en-US" altLang="ja-JP" sz="2400" dirty="0" err="1" smtClean="0">
                <a:latin typeface="+mj-ea"/>
                <a:ea typeface="+mj-ea"/>
              </a:rPr>
              <a:t>wa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51920" y="5435697"/>
            <a:ext cx="300082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=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56363" y="2883501"/>
            <a:ext cx="1723549" cy="400110"/>
          </a:xfrm>
          <a:prstGeom prst="rect">
            <a:avLst/>
          </a:prstGeom>
          <a:solidFill>
            <a:srgbClr val="66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+mj-ea"/>
                <a:ea typeface="+mj-ea"/>
              </a:rPr>
              <a:t>整数型の変数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17176" y="4892606"/>
            <a:ext cx="2847254" cy="400110"/>
          </a:xfrm>
          <a:prstGeom prst="rect">
            <a:avLst/>
          </a:prstGeom>
          <a:solidFill>
            <a:srgbClr val="66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 err="1" smtClean="0">
                <a:latin typeface="+mj-ea"/>
                <a:ea typeface="+mj-ea"/>
              </a:rPr>
              <a:t>BinaryOperator</a:t>
            </a:r>
            <a:r>
              <a:rPr lang="ja-JP" altLang="en-US" sz="2000" dirty="0" smtClean="0">
                <a:latin typeface="+mj-ea"/>
                <a:ea typeface="+mj-ea"/>
              </a:rPr>
              <a:t>型の変数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68824" y="5972726"/>
            <a:ext cx="2778325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ラムダ式は「関数」と同じ！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416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ラムダ式の例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1988840"/>
            <a:ext cx="3430747" cy="400110"/>
          </a:xfrm>
          <a:prstGeom prst="rect">
            <a:avLst/>
          </a:prstGeom>
          <a:solidFill>
            <a:srgbClr val="66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+mj-ea"/>
                <a:ea typeface="+mj-ea"/>
              </a:rPr>
              <a:t>足し算をするラムダ式（</a:t>
            </a:r>
            <a:r>
              <a:rPr lang="en-US" altLang="ja-JP" sz="2000" dirty="0" smtClean="0">
                <a:latin typeface="+mj-ea"/>
                <a:ea typeface="+mj-ea"/>
              </a:rPr>
              <a:t>=</a:t>
            </a:r>
            <a:r>
              <a:rPr lang="ja-JP" altLang="en-US" sz="2000" dirty="0" smtClean="0">
                <a:latin typeface="+mj-ea"/>
                <a:ea typeface="+mj-ea"/>
              </a:rPr>
              <a:t>関数）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99246" y="2002403"/>
            <a:ext cx="341311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( </a:t>
            </a:r>
            <a:r>
              <a:rPr lang="en-US" altLang="ja-JP" dirty="0" err="1" smtClean="0">
                <a:latin typeface="+mj-ea"/>
                <a:ea typeface="+mj-ea"/>
              </a:rPr>
              <a:t>int</a:t>
            </a:r>
            <a:r>
              <a:rPr lang="en-US" altLang="ja-JP" dirty="0" smtClean="0">
                <a:latin typeface="+mj-ea"/>
                <a:ea typeface="+mj-ea"/>
              </a:rPr>
              <a:t> n , </a:t>
            </a:r>
            <a:r>
              <a:rPr lang="en-US" altLang="ja-JP" dirty="0" err="1" smtClean="0">
                <a:latin typeface="+mj-ea"/>
                <a:ea typeface="+mj-ea"/>
              </a:rPr>
              <a:t>int</a:t>
            </a:r>
            <a:r>
              <a:rPr lang="en-US" altLang="ja-JP" dirty="0" smtClean="0">
                <a:latin typeface="+mj-ea"/>
                <a:ea typeface="+mj-ea"/>
              </a:rPr>
              <a:t> m ) -&gt; { return </a:t>
            </a:r>
            <a:r>
              <a:rPr lang="en-US" altLang="ja-JP" dirty="0" err="1" smtClean="0">
                <a:latin typeface="+mj-ea"/>
                <a:ea typeface="+mj-ea"/>
              </a:rPr>
              <a:t>n+m</a:t>
            </a:r>
            <a:r>
              <a:rPr lang="en-US" altLang="ja-JP" dirty="0" smtClean="0">
                <a:latin typeface="+mj-ea"/>
                <a:ea typeface="+mj-ea"/>
              </a:rPr>
              <a:t>; }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92680" y="2479473"/>
            <a:ext cx="2066591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( </a:t>
            </a:r>
            <a:r>
              <a:rPr lang="en-US" altLang="ja-JP" dirty="0" err="1" smtClean="0">
                <a:latin typeface="+mj-ea"/>
                <a:ea typeface="+mj-ea"/>
              </a:rPr>
              <a:t>int</a:t>
            </a:r>
            <a:r>
              <a:rPr lang="en-US" altLang="ja-JP" dirty="0" smtClean="0">
                <a:latin typeface="+mj-ea"/>
                <a:ea typeface="+mj-ea"/>
              </a:rPr>
              <a:t> n , </a:t>
            </a:r>
            <a:r>
              <a:rPr lang="en-US" altLang="ja-JP" dirty="0" err="1" smtClean="0">
                <a:latin typeface="+mj-ea"/>
                <a:ea typeface="+mj-ea"/>
              </a:rPr>
              <a:t>int</a:t>
            </a:r>
            <a:r>
              <a:rPr lang="en-US" altLang="ja-JP" dirty="0" smtClean="0">
                <a:latin typeface="+mj-ea"/>
                <a:ea typeface="+mj-ea"/>
              </a:rPr>
              <a:t> m ) -&gt; {</a:t>
            </a:r>
          </a:p>
          <a:p>
            <a:r>
              <a:rPr lang="en-US" altLang="ja-JP" dirty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   </a:t>
            </a:r>
            <a:r>
              <a:rPr lang="en-US" altLang="ja-JP" dirty="0" err="1" smtClean="0">
                <a:latin typeface="+mj-ea"/>
                <a:ea typeface="+mj-ea"/>
              </a:rPr>
              <a:t>int</a:t>
            </a:r>
            <a:r>
              <a:rPr lang="en-US" altLang="ja-JP" dirty="0" smtClean="0">
                <a:latin typeface="+mj-ea"/>
                <a:ea typeface="+mj-ea"/>
              </a:rPr>
              <a:t> </a:t>
            </a:r>
            <a:r>
              <a:rPr lang="en-US" altLang="ja-JP" dirty="0" err="1" smtClean="0">
                <a:latin typeface="+mj-ea"/>
                <a:ea typeface="+mj-ea"/>
              </a:rPr>
              <a:t>wa</a:t>
            </a:r>
            <a:r>
              <a:rPr lang="en-US" altLang="ja-JP" dirty="0" smtClean="0">
                <a:latin typeface="+mj-ea"/>
                <a:ea typeface="+mj-ea"/>
              </a:rPr>
              <a:t>=n + m;</a:t>
            </a:r>
          </a:p>
          <a:p>
            <a:r>
              <a:rPr lang="en-US" altLang="ja-JP" dirty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   return </a:t>
            </a:r>
            <a:r>
              <a:rPr lang="en-US" altLang="ja-JP" dirty="0" err="1" smtClean="0">
                <a:latin typeface="+mj-ea"/>
                <a:ea typeface="+mj-ea"/>
              </a:rPr>
              <a:t>wa</a:t>
            </a:r>
            <a:r>
              <a:rPr lang="en-US" altLang="ja-JP" dirty="0" smtClean="0">
                <a:latin typeface="+mj-ea"/>
                <a:ea typeface="+mj-ea"/>
              </a:rPr>
              <a:t>;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 }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3746" y="3898278"/>
            <a:ext cx="4007828" cy="400110"/>
          </a:xfrm>
          <a:prstGeom prst="rect">
            <a:avLst/>
          </a:prstGeom>
          <a:solidFill>
            <a:srgbClr val="66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+mj-ea"/>
                <a:ea typeface="+mj-ea"/>
              </a:rPr>
              <a:t>月の日数を求めるラムダ式（</a:t>
            </a:r>
            <a:r>
              <a:rPr lang="en-US" altLang="ja-JP" sz="2000" dirty="0" smtClean="0">
                <a:latin typeface="+mj-ea"/>
                <a:ea typeface="+mj-ea"/>
              </a:rPr>
              <a:t>=</a:t>
            </a:r>
            <a:r>
              <a:rPr lang="ja-JP" altLang="en-US" sz="2000" dirty="0" smtClean="0">
                <a:latin typeface="+mj-ea"/>
                <a:ea typeface="+mj-ea"/>
              </a:rPr>
              <a:t>関数）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394906" y="3906680"/>
            <a:ext cx="2153154" cy="203132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( </a:t>
            </a:r>
            <a:r>
              <a:rPr lang="en-US" altLang="ja-JP" dirty="0" err="1" smtClean="0">
                <a:latin typeface="+mj-ea"/>
                <a:ea typeface="+mj-ea"/>
              </a:rPr>
              <a:t>int</a:t>
            </a:r>
            <a:r>
              <a:rPr lang="en-US" altLang="ja-JP" dirty="0" smtClean="0">
                <a:latin typeface="+mj-ea"/>
                <a:ea typeface="+mj-ea"/>
              </a:rPr>
              <a:t> month ) -&gt; {</a:t>
            </a:r>
          </a:p>
          <a:p>
            <a:r>
              <a:rPr lang="en-US" altLang="ja-JP" dirty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   switch( month ){</a:t>
            </a:r>
          </a:p>
          <a:p>
            <a:r>
              <a:rPr lang="en-US" altLang="ja-JP" dirty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   case 1: return 31;</a:t>
            </a:r>
          </a:p>
          <a:p>
            <a:r>
              <a:rPr lang="ja-JP" altLang="en-US" dirty="0">
                <a:latin typeface="+mj-ea"/>
              </a:rPr>
              <a:t> </a:t>
            </a:r>
            <a:r>
              <a:rPr lang="ja-JP" altLang="en-US" dirty="0" smtClean="0">
                <a:latin typeface="+mj-ea"/>
              </a:rPr>
              <a:t>   </a:t>
            </a:r>
            <a:r>
              <a:rPr lang="en-US" altLang="ja-JP" dirty="0" smtClean="0">
                <a:latin typeface="+mj-ea"/>
              </a:rPr>
              <a:t>case 2: </a:t>
            </a:r>
            <a:r>
              <a:rPr lang="en-US" altLang="ja-JP" dirty="0">
                <a:latin typeface="+mj-ea"/>
              </a:rPr>
              <a:t>return </a:t>
            </a:r>
            <a:r>
              <a:rPr lang="en-US" altLang="ja-JP" dirty="0" smtClean="0">
                <a:latin typeface="+mj-ea"/>
              </a:rPr>
              <a:t>28;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    </a:t>
            </a:r>
            <a:r>
              <a:rPr lang="ja-JP" altLang="en-US" dirty="0" smtClean="0">
                <a:latin typeface="+mj-ea"/>
                <a:ea typeface="+mj-ea"/>
              </a:rPr>
              <a:t>（省略）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en-US" altLang="ja-JP" dirty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   default 0;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 }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313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（関数専用の）型の例１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512" y="1442640"/>
            <a:ext cx="1864613" cy="369332"/>
          </a:xfrm>
          <a:prstGeom prst="rect">
            <a:avLst/>
          </a:prstGeom>
          <a:solidFill>
            <a:srgbClr val="66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+mj-ea"/>
                <a:ea typeface="+mj-ea"/>
              </a:rPr>
              <a:t>IntUnaryOperator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51720" y="1442640"/>
            <a:ext cx="6699270" cy="369332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j-ea"/>
                <a:ea typeface="+mj-ea"/>
              </a:rPr>
              <a:t>「</a:t>
            </a:r>
            <a:r>
              <a:rPr lang="ja-JP" altLang="en-US" dirty="0" smtClean="0">
                <a:latin typeface="+mj-ea"/>
                <a:ea typeface="+mj-ea"/>
              </a:rPr>
              <a:t>引数」として整数１つを受け取って、「戻り値」として整数を返す関数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042984" y="1847505"/>
            <a:ext cx="535525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+mj-ea"/>
                <a:ea typeface="+mj-ea"/>
              </a:rPr>
              <a:t>IntUnaryOperator</a:t>
            </a:r>
            <a:r>
              <a:rPr lang="en-US" altLang="ja-JP" dirty="0" smtClean="0">
                <a:latin typeface="+mj-ea"/>
                <a:ea typeface="+mj-ea"/>
              </a:rPr>
              <a:t> </a:t>
            </a:r>
            <a:r>
              <a:rPr lang="en-US" altLang="ja-JP" dirty="0" err="1" smtClean="0">
                <a:latin typeface="+mj-ea"/>
                <a:ea typeface="+mj-ea"/>
              </a:rPr>
              <a:t>dbl</a:t>
            </a:r>
            <a:r>
              <a:rPr lang="en-US" altLang="ja-JP" dirty="0" smtClean="0">
                <a:latin typeface="+mj-ea"/>
                <a:ea typeface="+mj-ea"/>
              </a:rPr>
              <a:t> = ( </a:t>
            </a:r>
            <a:r>
              <a:rPr lang="en-US" altLang="ja-JP" dirty="0" err="1" smtClean="0">
                <a:latin typeface="+mj-ea"/>
                <a:ea typeface="+mj-ea"/>
              </a:rPr>
              <a:t>int</a:t>
            </a:r>
            <a:r>
              <a:rPr lang="en-US" altLang="ja-JP" dirty="0" smtClean="0">
                <a:latin typeface="+mj-ea"/>
                <a:ea typeface="+mj-ea"/>
              </a:rPr>
              <a:t> n ) -&gt;</a:t>
            </a:r>
            <a:r>
              <a:rPr lang="ja-JP" altLang="en-US" dirty="0" smtClean="0">
                <a:latin typeface="+mj-ea"/>
                <a:ea typeface="+mj-ea"/>
              </a:rPr>
              <a:t>｛</a:t>
            </a:r>
            <a:r>
              <a:rPr lang="en-US" altLang="ja-JP" dirty="0" smtClean="0">
                <a:latin typeface="+mj-ea"/>
                <a:ea typeface="+mj-ea"/>
              </a:rPr>
              <a:t> return 2 *n; };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33546" y="1851963"/>
            <a:ext cx="87716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使用例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9512" y="2351849"/>
            <a:ext cx="1912703" cy="369332"/>
          </a:xfrm>
          <a:prstGeom prst="rect">
            <a:avLst/>
          </a:prstGeom>
          <a:solidFill>
            <a:srgbClr val="66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+mj-ea"/>
                <a:ea typeface="+mj-ea"/>
              </a:rPr>
              <a:t>IntBinaryOperator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51720" y="2351849"/>
            <a:ext cx="6856364" cy="369332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j-ea"/>
                <a:ea typeface="+mj-ea"/>
              </a:rPr>
              <a:t>「</a:t>
            </a:r>
            <a:r>
              <a:rPr lang="ja-JP" altLang="en-US" dirty="0" smtClean="0">
                <a:latin typeface="+mj-ea"/>
                <a:ea typeface="+mj-ea"/>
              </a:rPr>
              <a:t>引数」として整数２つを受け取って、「戻り値」として整数を返す関数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42984" y="2756714"/>
            <a:ext cx="576937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+mj-ea"/>
                <a:ea typeface="+mj-ea"/>
              </a:rPr>
              <a:t>IntBinaryOperator</a:t>
            </a:r>
            <a:r>
              <a:rPr lang="en-US" altLang="ja-JP" dirty="0" smtClean="0">
                <a:latin typeface="+mj-ea"/>
                <a:ea typeface="+mj-ea"/>
              </a:rPr>
              <a:t> </a:t>
            </a:r>
            <a:r>
              <a:rPr lang="en-US" altLang="ja-JP" dirty="0" err="1" smtClean="0">
                <a:latin typeface="+mj-ea"/>
                <a:ea typeface="+mj-ea"/>
              </a:rPr>
              <a:t>wa</a:t>
            </a:r>
            <a:r>
              <a:rPr lang="en-US" altLang="ja-JP" dirty="0" smtClean="0">
                <a:latin typeface="+mj-ea"/>
                <a:ea typeface="+mj-ea"/>
              </a:rPr>
              <a:t> = ( </a:t>
            </a:r>
            <a:r>
              <a:rPr lang="en-US" altLang="ja-JP" dirty="0" err="1" smtClean="0">
                <a:latin typeface="+mj-ea"/>
                <a:ea typeface="+mj-ea"/>
              </a:rPr>
              <a:t>int</a:t>
            </a:r>
            <a:r>
              <a:rPr lang="en-US" altLang="ja-JP" dirty="0" smtClean="0">
                <a:latin typeface="+mj-ea"/>
                <a:ea typeface="+mj-ea"/>
              </a:rPr>
              <a:t> n , </a:t>
            </a:r>
            <a:r>
              <a:rPr lang="en-US" altLang="ja-JP" dirty="0" err="1" smtClean="0">
                <a:latin typeface="+mj-ea"/>
                <a:ea typeface="+mj-ea"/>
              </a:rPr>
              <a:t>int</a:t>
            </a:r>
            <a:r>
              <a:rPr lang="en-US" altLang="ja-JP" dirty="0" smtClean="0">
                <a:latin typeface="+mj-ea"/>
                <a:ea typeface="+mj-ea"/>
              </a:rPr>
              <a:t> m ) -&gt;</a:t>
            </a:r>
            <a:r>
              <a:rPr lang="ja-JP" altLang="en-US" dirty="0" smtClean="0">
                <a:latin typeface="+mj-ea"/>
                <a:ea typeface="+mj-ea"/>
              </a:rPr>
              <a:t>｛</a:t>
            </a:r>
            <a:r>
              <a:rPr lang="en-US" altLang="ja-JP" dirty="0" smtClean="0">
                <a:latin typeface="+mj-ea"/>
                <a:ea typeface="+mj-ea"/>
              </a:rPr>
              <a:t> return n + m; };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33546" y="2761172"/>
            <a:ext cx="87716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使用例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9972" y="3215945"/>
            <a:ext cx="1361270" cy="369332"/>
          </a:xfrm>
          <a:prstGeom prst="rect">
            <a:avLst/>
          </a:prstGeom>
          <a:solidFill>
            <a:srgbClr val="66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+mj-ea"/>
                <a:ea typeface="+mj-ea"/>
              </a:rPr>
              <a:t>IntPredicate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051720" y="3215945"/>
            <a:ext cx="6974986" cy="369332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j-ea"/>
                <a:ea typeface="+mj-ea"/>
              </a:rPr>
              <a:t>「</a:t>
            </a:r>
            <a:r>
              <a:rPr lang="ja-JP" altLang="en-US" dirty="0" smtClean="0">
                <a:latin typeface="+mj-ea"/>
                <a:ea typeface="+mj-ea"/>
              </a:rPr>
              <a:t>引数」として整数１つを受け取って、「戻り値」として</a:t>
            </a:r>
            <a:r>
              <a:rPr lang="en-US" altLang="ja-JP" dirty="0" err="1" smtClean="0">
                <a:latin typeface="+mj-ea"/>
                <a:ea typeface="+mj-ea"/>
              </a:rPr>
              <a:t>boolean</a:t>
            </a:r>
            <a:r>
              <a:rPr lang="ja-JP" altLang="en-US" dirty="0" smtClean="0">
                <a:latin typeface="+mj-ea"/>
                <a:ea typeface="+mj-ea"/>
              </a:rPr>
              <a:t>を返す関数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042984" y="3620810"/>
            <a:ext cx="5769376" cy="203132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+mj-ea"/>
                <a:ea typeface="+mj-ea"/>
              </a:rPr>
              <a:t>IntPredicate</a:t>
            </a:r>
            <a:r>
              <a:rPr lang="en-US" altLang="ja-JP" dirty="0" smtClean="0">
                <a:latin typeface="+mj-ea"/>
                <a:ea typeface="+mj-ea"/>
              </a:rPr>
              <a:t> </a:t>
            </a:r>
            <a:r>
              <a:rPr lang="en-US" altLang="ja-JP" dirty="0" err="1" smtClean="0">
                <a:latin typeface="+mj-ea"/>
                <a:ea typeface="+mj-ea"/>
              </a:rPr>
              <a:t>isEven</a:t>
            </a:r>
            <a:r>
              <a:rPr lang="en-US" altLang="ja-JP" dirty="0" smtClean="0">
                <a:latin typeface="+mj-ea"/>
                <a:ea typeface="+mj-ea"/>
              </a:rPr>
              <a:t> = ( </a:t>
            </a:r>
            <a:r>
              <a:rPr lang="en-US" altLang="ja-JP" dirty="0" err="1" smtClean="0">
                <a:latin typeface="+mj-ea"/>
                <a:ea typeface="+mj-ea"/>
              </a:rPr>
              <a:t>int</a:t>
            </a:r>
            <a:r>
              <a:rPr lang="en-US" altLang="ja-JP" dirty="0" smtClean="0">
                <a:latin typeface="+mj-ea"/>
                <a:ea typeface="+mj-ea"/>
              </a:rPr>
              <a:t> n ) -&gt;</a:t>
            </a:r>
            <a:r>
              <a:rPr lang="ja-JP" altLang="en-US" dirty="0" smtClean="0">
                <a:latin typeface="+mj-ea"/>
                <a:ea typeface="+mj-ea"/>
              </a:rPr>
              <a:t>｛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en-US" altLang="ja-JP" dirty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                                 if( n % 2 == 0 ){</a:t>
            </a:r>
          </a:p>
          <a:p>
            <a:r>
              <a:rPr lang="en-US" altLang="ja-JP" dirty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                                     return true;</a:t>
            </a:r>
          </a:p>
          <a:p>
            <a:r>
              <a:rPr lang="en-US" altLang="ja-JP" dirty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                                 }else{</a:t>
            </a:r>
          </a:p>
          <a:p>
            <a:r>
              <a:rPr lang="en-US" altLang="ja-JP" dirty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                                     return false;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                                  }</a:t>
            </a:r>
          </a:p>
          <a:p>
            <a:r>
              <a:rPr lang="ja-JP" altLang="en-US" dirty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  <a:ea typeface="+mj-ea"/>
              </a:rPr>
              <a:t>                             </a:t>
            </a:r>
            <a:r>
              <a:rPr kumimoji="1" lang="en-US" altLang="ja-JP" dirty="0" smtClean="0">
                <a:latin typeface="+mj-ea"/>
                <a:ea typeface="+mj-ea"/>
              </a:rPr>
              <a:t>}</a:t>
            </a:r>
            <a:r>
              <a:rPr kumimoji="1" lang="ja-JP" altLang="en-US" dirty="0" smtClean="0">
                <a:latin typeface="+mj-ea"/>
                <a:ea typeface="+mj-ea"/>
              </a:rPr>
              <a:t>；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33546" y="3625268"/>
            <a:ext cx="87716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使用例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79512" y="5736225"/>
            <a:ext cx="1867819" cy="338554"/>
          </a:xfrm>
          <a:prstGeom prst="rect">
            <a:avLst/>
          </a:prstGeom>
          <a:solidFill>
            <a:srgbClr val="66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 err="1" smtClean="0">
                <a:latin typeface="+mj-ea"/>
                <a:ea typeface="+mj-ea"/>
              </a:rPr>
              <a:t>IntFunction</a:t>
            </a:r>
            <a:r>
              <a:rPr lang="en-US" altLang="ja-JP" sz="1600" dirty="0" smtClean="0">
                <a:latin typeface="+mj-ea"/>
                <a:ea typeface="+mj-ea"/>
              </a:rPr>
              <a:t>&lt;String&gt;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051720" y="5736225"/>
            <a:ext cx="6292107" cy="338554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+mj-ea"/>
                <a:ea typeface="+mj-ea"/>
              </a:rPr>
              <a:t>「</a:t>
            </a:r>
            <a:r>
              <a:rPr lang="ja-JP" altLang="en-US" sz="1600" dirty="0" smtClean="0">
                <a:latin typeface="+mj-ea"/>
                <a:ea typeface="+mj-ea"/>
              </a:rPr>
              <a:t>引数」として整数１つを受け取って、「戻り値」として文字列を返す関数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042984" y="6079546"/>
            <a:ext cx="684949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+mj-ea"/>
                <a:ea typeface="+mj-ea"/>
              </a:rPr>
              <a:t>IntFunction</a:t>
            </a:r>
            <a:r>
              <a:rPr lang="en-US" altLang="ja-JP" dirty="0" smtClean="0">
                <a:latin typeface="+mj-ea"/>
                <a:ea typeface="+mj-ea"/>
              </a:rPr>
              <a:t>&lt;String&gt; </a:t>
            </a:r>
            <a:r>
              <a:rPr lang="en-US" altLang="ja-JP" dirty="0" err="1" smtClean="0">
                <a:latin typeface="+mj-ea"/>
                <a:ea typeface="+mj-ea"/>
              </a:rPr>
              <a:t>priceString</a:t>
            </a:r>
            <a:r>
              <a:rPr lang="en-US" altLang="ja-JP" dirty="0" smtClean="0">
                <a:latin typeface="+mj-ea"/>
                <a:ea typeface="+mj-ea"/>
              </a:rPr>
              <a:t> =(</a:t>
            </a:r>
            <a:r>
              <a:rPr lang="en-US" altLang="ja-JP" dirty="0" err="1" smtClean="0">
                <a:latin typeface="+mj-ea"/>
                <a:ea typeface="+mj-ea"/>
              </a:rPr>
              <a:t>int</a:t>
            </a:r>
            <a:r>
              <a:rPr lang="en-US" altLang="ja-JP" dirty="0" smtClean="0">
                <a:latin typeface="+mj-ea"/>
                <a:ea typeface="+mj-ea"/>
              </a:rPr>
              <a:t> price) -&gt;{ return price+”</a:t>
            </a:r>
            <a:r>
              <a:rPr lang="ja-JP" altLang="en-US" dirty="0" smtClean="0">
                <a:latin typeface="+mj-ea"/>
                <a:ea typeface="+mj-ea"/>
              </a:rPr>
              <a:t>円</a:t>
            </a:r>
            <a:r>
              <a:rPr lang="en-US" altLang="ja-JP" dirty="0" smtClean="0">
                <a:latin typeface="+mj-ea"/>
                <a:ea typeface="+mj-ea"/>
              </a:rPr>
              <a:t>”; </a:t>
            </a:r>
            <a:r>
              <a:rPr kumimoji="1" lang="en-US" altLang="ja-JP" dirty="0" smtClean="0">
                <a:latin typeface="+mj-ea"/>
                <a:ea typeface="+mj-ea"/>
              </a:rPr>
              <a:t>}</a:t>
            </a:r>
            <a:r>
              <a:rPr kumimoji="1" lang="ja-JP" altLang="en-US" dirty="0" smtClean="0">
                <a:latin typeface="+mj-ea"/>
                <a:ea typeface="+mj-ea"/>
              </a:rPr>
              <a:t>；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133546" y="6084004"/>
            <a:ext cx="87716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使用例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746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（関数専用の）型</a:t>
            </a:r>
            <a:r>
              <a:rPr lang="ja-JP" altLang="en-US" smtClean="0"/>
              <a:t>の</a:t>
            </a:r>
            <a:r>
              <a:rPr lang="ja-JP" altLang="en-US" smtClean="0"/>
              <a:t>例２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8560" y="1484784"/>
            <a:ext cx="2169184" cy="338554"/>
          </a:xfrm>
          <a:prstGeom prst="rect">
            <a:avLst/>
          </a:prstGeom>
          <a:solidFill>
            <a:srgbClr val="66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latin typeface="+mj-ea"/>
                <a:ea typeface="+mj-ea"/>
              </a:rPr>
              <a:t>UnaryOperator&lt;String&gt;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235982" y="1484784"/>
            <a:ext cx="6599884" cy="338554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+mj-ea"/>
                <a:ea typeface="+mj-ea"/>
              </a:rPr>
              <a:t>「</a:t>
            </a:r>
            <a:r>
              <a:rPr lang="ja-JP" altLang="en-US" sz="1600" dirty="0" smtClean="0">
                <a:latin typeface="+mj-ea"/>
                <a:ea typeface="+mj-ea"/>
              </a:rPr>
              <a:t>引数」</a:t>
            </a:r>
            <a:r>
              <a:rPr lang="ja-JP" altLang="en-US" sz="1600" smtClean="0">
                <a:latin typeface="+mj-ea"/>
                <a:ea typeface="+mj-ea"/>
              </a:rPr>
              <a:t>と</a:t>
            </a:r>
            <a:r>
              <a:rPr lang="ja-JP" altLang="en-US" sz="1600" smtClean="0">
                <a:latin typeface="+mj-ea"/>
                <a:ea typeface="+mj-ea"/>
              </a:rPr>
              <a:t>して文字列１つ</a:t>
            </a:r>
            <a:r>
              <a:rPr lang="ja-JP" altLang="en-US" sz="1600" dirty="0" smtClean="0">
                <a:latin typeface="+mj-ea"/>
                <a:ea typeface="+mj-ea"/>
              </a:rPr>
              <a:t>を受け取って、「戻り値」</a:t>
            </a:r>
            <a:r>
              <a:rPr lang="ja-JP" altLang="en-US" sz="1600" smtClean="0">
                <a:latin typeface="+mj-ea"/>
                <a:ea typeface="+mj-ea"/>
              </a:rPr>
              <a:t>と</a:t>
            </a:r>
            <a:r>
              <a:rPr lang="ja-JP" altLang="en-US" sz="1600" smtClean="0">
                <a:latin typeface="+mj-ea"/>
                <a:ea typeface="+mj-ea"/>
              </a:rPr>
              <a:t>して文字列を</a:t>
            </a:r>
            <a:r>
              <a:rPr lang="ja-JP" altLang="en-US" sz="1600" dirty="0" smtClean="0">
                <a:latin typeface="+mj-ea"/>
                <a:ea typeface="+mj-ea"/>
              </a:rPr>
              <a:t>返す関数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042983" y="1889649"/>
            <a:ext cx="684949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mtClean="0">
                <a:latin typeface="+mj-ea"/>
                <a:ea typeface="+mj-ea"/>
              </a:rPr>
              <a:t>UnaryOperator&lt;String&gt; twice </a:t>
            </a:r>
            <a:r>
              <a:rPr lang="en-US" altLang="ja-JP" dirty="0" smtClean="0">
                <a:latin typeface="+mj-ea"/>
                <a:ea typeface="+mj-ea"/>
              </a:rPr>
              <a:t>= </a:t>
            </a:r>
            <a:r>
              <a:rPr lang="en-US" altLang="ja-JP" smtClean="0">
                <a:latin typeface="+mj-ea"/>
                <a:ea typeface="+mj-ea"/>
              </a:rPr>
              <a:t>( </a:t>
            </a:r>
            <a:r>
              <a:rPr lang="en-US" altLang="ja-JP" smtClean="0">
                <a:latin typeface="+mj-ea"/>
                <a:ea typeface="+mj-ea"/>
              </a:rPr>
              <a:t>String str ) </a:t>
            </a:r>
            <a:r>
              <a:rPr lang="en-US" altLang="ja-JP" dirty="0" smtClean="0">
                <a:latin typeface="+mj-ea"/>
                <a:ea typeface="+mj-ea"/>
              </a:rPr>
              <a:t>-&gt;</a:t>
            </a:r>
            <a:r>
              <a:rPr lang="ja-JP" altLang="en-US" dirty="0" smtClean="0">
                <a:latin typeface="+mj-ea"/>
                <a:ea typeface="+mj-ea"/>
              </a:rPr>
              <a:t>｛</a:t>
            </a:r>
            <a:r>
              <a:rPr lang="en-US" altLang="ja-JP" dirty="0" smtClean="0">
                <a:latin typeface="+mj-ea"/>
                <a:ea typeface="+mj-ea"/>
              </a:rPr>
              <a:t> </a:t>
            </a:r>
            <a:r>
              <a:rPr lang="en-US" altLang="ja-JP" smtClean="0">
                <a:latin typeface="+mj-ea"/>
                <a:ea typeface="+mj-ea"/>
              </a:rPr>
              <a:t>return </a:t>
            </a:r>
            <a:r>
              <a:rPr lang="en-US" altLang="ja-JP" smtClean="0">
                <a:latin typeface="+mj-ea"/>
                <a:ea typeface="+mj-ea"/>
              </a:rPr>
              <a:t>str + str</a:t>
            </a:r>
            <a:r>
              <a:rPr lang="ja-JP" altLang="en-US" smtClean="0">
                <a:latin typeface="+mj-ea"/>
                <a:ea typeface="+mj-ea"/>
              </a:rPr>
              <a:t>；</a:t>
            </a:r>
            <a:r>
              <a:rPr lang="en-US" altLang="ja-JP" smtClean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};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133546" y="1894107"/>
            <a:ext cx="87716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使用例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7401" y="2420888"/>
            <a:ext cx="1720343" cy="338554"/>
          </a:xfrm>
          <a:prstGeom prst="rect">
            <a:avLst/>
          </a:prstGeom>
          <a:solidFill>
            <a:srgbClr val="66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latin typeface="+mj-ea"/>
                <a:ea typeface="+mj-ea"/>
              </a:rPr>
              <a:t>Predicate&lt;String&gt;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35982" y="2420888"/>
            <a:ext cx="6641562" cy="338554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+mj-ea"/>
                <a:ea typeface="+mj-ea"/>
              </a:rPr>
              <a:t>「</a:t>
            </a:r>
            <a:r>
              <a:rPr lang="ja-JP" altLang="en-US" sz="1600" dirty="0" smtClean="0">
                <a:latin typeface="+mj-ea"/>
                <a:ea typeface="+mj-ea"/>
              </a:rPr>
              <a:t>引数」</a:t>
            </a:r>
            <a:r>
              <a:rPr lang="ja-JP" altLang="en-US" sz="1600" smtClean="0">
                <a:latin typeface="+mj-ea"/>
                <a:ea typeface="+mj-ea"/>
              </a:rPr>
              <a:t>と</a:t>
            </a:r>
            <a:r>
              <a:rPr lang="ja-JP" altLang="en-US" sz="1600" smtClean="0">
                <a:latin typeface="+mj-ea"/>
                <a:ea typeface="+mj-ea"/>
              </a:rPr>
              <a:t>して文字列１つ</a:t>
            </a:r>
            <a:r>
              <a:rPr lang="ja-JP" altLang="en-US" sz="1600" dirty="0" smtClean="0">
                <a:latin typeface="+mj-ea"/>
                <a:ea typeface="+mj-ea"/>
              </a:rPr>
              <a:t>を受け取って、「戻り値」</a:t>
            </a:r>
            <a:r>
              <a:rPr lang="ja-JP" altLang="en-US" sz="1600" smtClean="0">
                <a:latin typeface="+mj-ea"/>
                <a:ea typeface="+mj-ea"/>
              </a:rPr>
              <a:t>と</a:t>
            </a:r>
            <a:r>
              <a:rPr lang="ja-JP" altLang="en-US" sz="1600" smtClean="0">
                <a:latin typeface="+mj-ea"/>
                <a:ea typeface="+mj-ea"/>
              </a:rPr>
              <a:t>して</a:t>
            </a:r>
            <a:r>
              <a:rPr lang="en-US" altLang="ja-JP" sz="1600" smtClean="0">
                <a:latin typeface="+mj-ea"/>
                <a:ea typeface="+mj-ea"/>
              </a:rPr>
              <a:t>boolean</a:t>
            </a:r>
            <a:r>
              <a:rPr lang="ja-JP" altLang="en-US" sz="1600" smtClean="0">
                <a:latin typeface="+mj-ea"/>
                <a:ea typeface="+mj-ea"/>
              </a:rPr>
              <a:t>を</a:t>
            </a:r>
            <a:r>
              <a:rPr lang="ja-JP" altLang="en-US" sz="1600" dirty="0" smtClean="0">
                <a:latin typeface="+mj-ea"/>
                <a:ea typeface="+mj-ea"/>
              </a:rPr>
              <a:t>返す関数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042983" y="2825753"/>
            <a:ext cx="6793041" cy="92333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mtClean="0">
                <a:latin typeface="+mj-ea"/>
                <a:ea typeface="+mj-ea"/>
              </a:rPr>
              <a:t>Predicate&lt;String&gt; isSpace </a:t>
            </a:r>
            <a:r>
              <a:rPr lang="en-US" altLang="ja-JP" dirty="0" smtClean="0">
                <a:latin typeface="+mj-ea"/>
                <a:ea typeface="+mj-ea"/>
              </a:rPr>
              <a:t>= </a:t>
            </a:r>
            <a:r>
              <a:rPr lang="en-US" altLang="ja-JP" smtClean="0">
                <a:latin typeface="+mj-ea"/>
                <a:ea typeface="+mj-ea"/>
              </a:rPr>
              <a:t>( </a:t>
            </a:r>
            <a:r>
              <a:rPr lang="en-US" altLang="ja-JP" smtClean="0">
                <a:latin typeface="+mj-ea"/>
                <a:ea typeface="+mj-ea"/>
              </a:rPr>
              <a:t>String str </a:t>
            </a:r>
            <a:r>
              <a:rPr lang="en-US" altLang="ja-JP" smtClean="0">
                <a:latin typeface="+mj-ea"/>
                <a:ea typeface="+mj-ea"/>
              </a:rPr>
              <a:t>) </a:t>
            </a:r>
            <a:r>
              <a:rPr lang="en-US" altLang="ja-JP" smtClean="0">
                <a:latin typeface="+mj-ea"/>
                <a:ea typeface="+mj-ea"/>
              </a:rPr>
              <a:t>-&gt;</a:t>
            </a:r>
            <a:r>
              <a:rPr lang="ja-JP" altLang="en-US" smtClean="0">
                <a:latin typeface="+mj-ea"/>
                <a:ea typeface="+mj-ea"/>
              </a:rPr>
              <a:t>｛</a:t>
            </a:r>
            <a:r>
              <a:rPr lang="en-US" altLang="ja-JP" smtClean="0">
                <a:latin typeface="+mj-ea"/>
                <a:ea typeface="+mj-ea"/>
              </a:rPr>
              <a:t> </a:t>
            </a:r>
          </a:p>
          <a:p>
            <a:r>
              <a:rPr lang="en-US" altLang="ja-JP">
                <a:latin typeface="+mj-ea"/>
                <a:ea typeface="+mj-ea"/>
              </a:rPr>
              <a:t> </a:t>
            </a:r>
            <a:r>
              <a:rPr lang="en-US" altLang="ja-JP" smtClean="0">
                <a:latin typeface="+mj-ea"/>
                <a:ea typeface="+mj-ea"/>
              </a:rPr>
              <a:t> </a:t>
            </a:r>
            <a:r>
              <a:rPr lang="en-US" altLang="ja-JP" smtClean="0">
                <a:latin typeface="+mj-ea"/>
                <a:ea typeface="+mj-ea"/>
              </a:rPr>
              <a:t>if( str.equals(“ “) { return true;</a:t>
            </a:r>
            <a:r>
              <a:rPr lang="en-US" altLang="ja-JP" smtClean="0">
                <a:latin typeface="+mj-ea"/>
                <a:ea typeface="+mj-ea"/>
              </a:rPr>
              <a:t> } else {</a:t>
            </a:r>
            <a:r>
              <a:rPr lang="ja-JP" altLang="en-US" smtClean="0">
                <a:latin typeface="+mj-ea"/>
                <a:ea typeface="+mj-ea"/>
              </a:rPr>
              <a:t> </a:t>
            </a:r>
            <a:r>
              <a:rPr lang="en-US" altLang="ja-JP" smtClean="0">
                <a:latin typeface="+mj-ea"/>
                <a:ea typeface="+mj-ea"/>
              </a:rPr>
              <a:t>return false; }</a:t>
            </a:r>
          </a:p>
          <a:p>
            <a:r>
              <a:rPr lang="en-US" altLang="ja-JP" smtClean="0">
                <a:latin typeface="+mj-ea"/>
                <a:ea typeface="+mj-ea"/>
              </a:rPr>
              <a:t>};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33546" y="2830211"/>
            <a:ext cx="87716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使用例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41841" y="3861048"/>
            <a:ext cx="2125903" cy="338554"/>
          </a:xfrm>
          <a:prstGeom prst="rect">
            <a:avLst/>
          </a:prstGeom>
          <a:solidFill>
            <a:srgbClr val="66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latin typeface="+mj-ea"/>
                <a:ea typeface="+mj-ea"/>
              </a:rPr>
              <a:t>LongFunction&lt;String</a:t>
            </a:r>
            <a:r>
              <a:rPr lang="en-US" altLang="ja-JP" sz="1600" dirty="0" smtClean="0">
                <a:latin typeface="+mj-ea"/>
                <a:ea typeface="+mj-ea"/>
              </a:rPr>
              <a:t>&gt;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235982" y="3861048"/>
            <a:ext cx="6944530" cy="338554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+mj-ea"/>
                <a:ea typeface="+mj-ea"/>
              </a:rPr>
              <a:t>「</a:t>
            </a:r>
            <a:r>
              <a:rPr lang="ja-JP" altLang="en-US" sz="1600" dirty="0" smtClean="0">
                <a:latin typeface="+mj-ea"/>
                <a:ea typeface="+mj-ea"/>
              </a:rPr>
              <a:t>引数」</a:t>
            </a:r>
            <a:r>
              <a:rPr lang="ja-JP" altLang="en-US" sz="1600" smtClean="0">
                <a:latin typeface="+mj-ea"/>
                <a:ea typeface="+mj-ea"/>
              </a:rPr>
              <a:t>と</a:t>
            </a:r>
            <a:r>
              <a:rPr lang="ja-JP" altLang="en-US" sz="1600" smtClean="0">
                <a:latin typeface="+mj-ea"/>
                <a:ea typeface="+mj-ea"/>
              </a:rPr>
              <a:t>して</a:t>
            </a:r>
            <a:r>
              <a:rPr lang="en-US" altLang="ja-JP" sz="1600" smtClean="0">
                <a:latin typeface="+mj-ea"/>
                <a:ea typeface="+mj-ea"/>
              </a:rPr>
              <a:t>long</a:t>
            </a:r>
            <a:r>
              <a:rPr lang="ja-JP" altLang="en-US" sz="1600" smtClean="0">
                <a:latin typeface="+mj-ea"/>
                <a:ea typeface="+mj-ea"/>
              </a:rPr>
              <a:t>型の整数１つ</a:t>
            </a:r>
            <a:r>
              <a:rPr lang="ja-JP" altLang="en-US" sz="1600" dirty="0" smtClean="0">
                <a:latin typeface="+mj-ea"/>
                <a:ea typeface="+mj-ea"/>
              </a:rPr>
              <a:t>を受け取って、「戻り値」として文字列を返す関数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042984" y="4204369"/>
            <a:ext cx="710101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mtClean="0">
                <a:latin typeface="+mj-ea"/>
                <a:ea typeface="+mj-ea"/>
              </a:rPr>
              <a:t>LongFunction&lt;String</a:t>
            </a:r>
            <a:r>
              <a:rPr lang="en-US" altLang="ja-JP" dirty="0" smtClean="0">
                <a:latin typeface="+mj-ea"/>
                <a:ea typeface="+mj-ea"/>
              </a:rPr>
              <a:t>&gt; </a:t>
            </a:r>
            <a:r>
              <a:rPr lang="en-US" altLang="ja-JP" err="1" smtClean="0">
                <a:latin typeface="+mj-ea"/>
                <a:ea typeface="+mj-ea"/>
              </a:rPr>
              <a:t>priceString</a:t>
            </a:r>
            <a:r>
              <a:rPr lang="en-US" altLang="ja-JP" smtClean="0">
                <a:latin typeface="+mj-ea"/>
                <a:ea typeface="+mj-ea"/>
              </a:rPr>
              <a:t> </a:t>
            </a:r>
            <a:r>
              <a:rPr lang="en-US" altLang="ja-JP" smtClean="0">
                <a:latin typeface="+mj-ea"/>
                <a:ea typeface="+mj-ea"/>
              </a:rPr>
              <a:t>=(long </a:t>
            </a:r>
            <a:r>
              <a:rPr lang="en-US" altLang="ja-JP" dirty="0" smtClean="0">
                <a:latin typeface="+mj-ea"/>
                <a:ea typeface="+mj-ea"/>
              </a:rPr>
              <a:t>price) -&gt;{ return price+”</a:t>
            </a:r>
            <a:r>
              <a:rPr lang="ja-JP" altLang="en-US" dirty="0" smtClean="0">
                <a:latin typeface="+mj-ea"/>
                <a:ea typeface="+mj-ea"/>
              </a:rPr>
              <a:t>円</a:t>
            </a:r>
            <a:r>
              <a:rPr lang="en-US" altLang="ja-JP" dirty="0" smtClean="0">
                <a:latin typeface="+mj-ea"/>
                <a:ea typeface="+mj-ea"/>
              </a:rPr>
              <a:t>”; </a:t>
            </a:r>
            <a:r>
              <a:rPr kumimoji="1" lang="en-US" altLang="ja-JP" dirty="0" smtClean="0">
                <a:latin typeface="+mj-ea"/>
                <a:ea typeface="+mj-ea"/>
              </a:rPr>
              <a:t>}</a:t>
            </a:r>
            <a:r>
              <a:rPr kumimoji="1" lang="ja-JP" altLang="en-US" dirty="0" smtClean="0">
                <a:latin typeface="+mj-ea"/>
                <a:ea typeface="+mj-ea"/>
              </a:rPr>
              <a:t>；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133546" y="4208827"/>
            <a:ext cx="87716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使用例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23595" y="4797152"/>
            <a:ext cx="2044149" cy="338554"/>
          </a:xfrm>
          <a:prstGeom prst="rect">
            <a:avLst/>
          </a:prstGeom>
          <a:solidFill>
            <a:srgbClr val="66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 err="1" smtClean="0">
                <a:latin typeface="+mj-ea"/>
                <a:ea typeface="+mj-ea"/>
              </a:rPr>
              <a:t>DoubleUnaryOperator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235982" y="4797152"/>
            <a:ext cx="5984331" cy="338554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+mj-ea"/>
                <a:ea typeface="+mj-ea"/>
              </a:rPr>
              <a:t>「</a:t>
            </a:r>
            <a:r>
              <a:rPr lang="ja-JP" altLang="en-US" sz="1600" dirty="0" smtClean="0">
                <a:latin typeface="+mj-ea"/>
                <a:ea typeface="+mj-ea"/>
              </a:rPr>
              <a:t>引数」として実数１つを受け取って、「戻り値」として実数を返す関数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114992" y="5202017"/>
            <a:ext cx="576937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+mj-ea"/>
                <a:ea typeface="+mj-ea"/>
              </a:rPr>
              <a:t>DoubleUnaryOperator</a:t>
            </a:r>
            <a:r>
              <a:rPr lang="en-US" altLang="ja-JP" dirty="0" smtClean="0">
                <a:latin typeface="+mj-ea"/>
                <a:ea typeface="+mj-ea"/>
              </a:rPr>
              <a:t> </a:t>
            </a:r>
            <a:r>
              <a:rPr lang="en-US" altLang="ja-JP" dirty="0" err="1" smtClean="0">
                <a:latin typeface="+mj-ea"/>
                <a:ea typeface="+mj-ea"/>
              </a:rPr>
              <a:t>dbl</a:t>
            </a:r>
            <a:r>
              <a:rPr lang="en-US" altLang="ja-JP" dirty="0" smtClean="0">
                <a:latin typeface="+mj-ea"/>
                <a:ea typeface="+mj-ea"/>
              </a:rPr>
              <a:t> = ( double n ) -&gt;</a:t>
            </a:r>
            <a:r>
              <a:rPr lang="ja-JP" altLang="en-US" dirty="0" smtClean="0">
                <a:latin typeface="+mj-ea"/>
                <a:ea typeface="+mj-ea"/>
              </a:rPr>
              <a:t>｛</a:t>
            </a:r>
            <a:r>
              <a:rPr lang="en-US" altLang="ja-JP" dirty="0" smtClean="0">
                <a:latin typeface="+mj-ea"/>
                <a:ea typeface="+mj-ea"/>
              </a:rPr>
              <a:t> return 2 *n; };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205554" y="5206475"/>
            <a:ext cx="87716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使用例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98935" y="5661248"/>
            <a:ext cx="1968809" cy="338554"/>
          </a:xfrm>
          <a:prstGeom prst="rect">
            <a:avLst/>
          </a:prstGeom>
          <a:solidFill>
            <a:srgbClr val="66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 err="1" smtClean="0">
                <a:latin typeface="+mj-ea"/>
                <a:ea typeface="+mj-ea"/>
              </a:rPr>
              <a:t>IntToDoubleFunction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235982" y="5661248"/>
            <a:ext cx="5984331" cy="338554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+mj-ea"/>
                <a:ea typeface="+mj-ea"/>
              </a:rPr>
              <a:t>「</a:t>
            </a:r>
            <a:r>
              <a:rPr lang="ja-JP" altLang="en-US" sz="1600" dirty="0" smtClean="0">
                <a:latin typeface="+mj-ea"/>
                <a:ea typeface="+mj-ea"/>
              </a:rPr>
              <a:t>引数」として整数１つを受け取って、「戻り値」として実数を返す関数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114991" y="6066113"/>
            <a:ext cx="684949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+mj-ea"/>
                <a:ea typeface="+mj-ea"/>
              </a:rPr>
              <a:t>IntToDoubleFunction</a:t>
            </a:r>
            <a:r>
              <a:rPr lang="en-US" altLang="ja-JP" dirty="0" smtClean="0">
                <a:latin typeface="+mj-ea"/>
                <a:ea typeface="+mj-ea"/>
              </a:rPr>
              <a:t> </a:t>
            </a:r>
            <a:r>
              <a:rPr lang="en-US" altLang="ja-JP" dirty="0" err="1" smtClean="0">
                <a:latin typeface="+mj-ea"/>
                <a:ea typeface="+mj-ea"/>
              </a:rPr>
              <a:t>taxPrice</a:t>
            </a:r>
            <a:r>
              <a:rPr lang="en-US" altLang="ja-JP" dirty="0" smtClean="0">
                <a:latin typeface="+mj-ea"/>
                <a:ea typeface="+mj-ea"/>
              </a:rPr>
              <a:t> = ( </a:t>
            </a:r>
            <a:r>
              <a:rPr lang="en-US" altLang="ja-JP" dirty="0" err="1" smtClean="0">
                <a:latin typeface="+mj-ea"/>
                <a:ea typeface="+mj-ea"/>
              </a:rPr>
              <a:t>int</a:t>
            </a:r>
            <a:r>
              <a:rPr lang="en-US" altLang="ja-JP" dirty="0" smtClean="0">
                <a:latin typeface="+mj-ea"/>
                <a:ea typeface="+mj-ea"/>
              </a:rPr>
              <a:t> price ) -&gt;</a:t>
            </a:r>
            <a:r>
              <a:rPr lang="ja-JP" altLang="en-US" dirty="0" smtClean="0">
                <a:latin typeface="+mj-ea"/>
                <a:ea typeface="+mj-ea"/>
              </a:rPr>
              <a:t>｛</a:t>
            </a:r>
            <a:r>
              <a:rPr lang="en-US" altLang="ja-JP" dirty="0" smtClean="0">
                <a:latin typeface="+mj-ea"/>
                <a:ea typeface="+mj-ea"/>
              </a:rPr>
              <a:t> return 1.08*price</a:t>
            </a:r>
            <a:r>
              <a:rPr lang="ja-JP" altLang="en-US" dirty="0" smtClean="0">
                <a:latin typeface="+mj-ea"/>
                <a:ea typeface="+mj-ea"/>
              </a:rPr>
              <a:t>；</a:t>
            </a:r>
            <a:r>
              <a:rPr lang="en-US" altLang="ja-JP" dirty="0" smtClean="0">
                <a:latin typeface="+mj-ea"/>
                <a:ea typeface="+mj-ea"/>
              </a:rPr>
              <a:t> };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205554" y="6070571"/>
            <a:ext cx="87716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使用例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325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625" y="2718445"/>
            <a:ext cx="8534400" cy="758825"/>
          </a:xfrm>
        </p:spPr>
        <p:txBody>
          <a:bodyPr/>
          <a:lstStyle/>
          <a:p>
            <a:r>
              <a:rPr lang="en-US" altLang="ja-JP" dirty="0" smtClean="0"/>
              <a:t>Stream</a:t>
            </a:r>
            <a:r>
              <a:rPr lang="ja-JP" altLang="en-US" dirty="0" smtClean="0"/>
              <a:t>を利用したプログラミング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055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矢印 3"/>
          <p:cNvSpPr/>
          <p:nvPr/>
        </p:nvSpPr>
        <p:spPr bwMode="auto">
          <a:xfrm>
            <a:off x="2123728" y="1630515"/>
            <a:ext cx="3600400" cy="251547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Stream</a:t>
            </a:r>
            <a:r>
              <a:rPr lang="ja-JP" altLang="en-US" dirty="0" smtClean="0"/>
              <a:t>を使った基本パターン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1045" y="2420888"/>
            <a:ext cx="7431843" cy="369332"/>
          </a:xfrm>
          <a:prstGeom prst="rect">
            <a:avLst/>
          </a:prstGeom>
          <a:solidFill>
            <a:srgbClr val="66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例）１から１０までの整数を生成して、偶数のみを抽出し、その和を求める。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1520" y="1378868"/>
            <a:ext cx="2199641" cy="707886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+mj-ea"/>
                <a:ea typeface="+mj-ea"/>
              </a:rPr>
              <a:t>生成操作</a:t>
            </a:r>
            <a:endParaRPr lang="en-US" altLang="ja-JP" sz="2000" dirty="0" smtClean="0">
              <a:latin typeface="+mj-ea"/>
              <a:ea typeface="+mj-ea"/>
            </a:endParaRPr>
          </a:p>
          <a:p>
            <a:r>
              <a:rPr lang="ja-JP" altLang="en-US" sz="2000" dirty="0">
                <a:latin typeface="+mj-ea"/>
                <a:ea typeface="+mj-ea"/>
              </a:rPr>
              <a:t>（</a:t>
            </a:r>
            <a:r>
              <a:rPr lang="ja-JP" altLang="en-US" sz="2000" dirty="0" smtClean="0">
                <a:latin typeface="+mj-ea"/>
                <a:ea typeface="+mj-ea"/>
              </a:rPr>
              <a:t>複数の値を生成）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724128" y="1390482"/>
            <a:ext cx="3175869" cy="707886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+mj-ea"/>
                <a:ea typeface="+mj-ea"/>
              </a:rPr>
              <a:t>終端操作</a:t>
            </a:r>
            <a:endParaRPr lang="en-US" altLang="ja-JP" sz="2000" dirty="0" smtClean="0">
              <a:latin typeface="+mj-ea"/>
              <a:ea typeface="+mj-ea"/>
            </a:endParaRPr>
          </a:p>
          <a:p>
            <a:r>
              <a:rPr lang="ja-JP" altLang="en-US" sz="2000" dirty="0" smtClean="0">
                <a:latin typeface="+mj-ea"/>
                <a:ea typeface="+mj-ea"/>
              </a:rPr>
              <a:t>（複数の値から結果を生成）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699792" y="1388160"/>
            <a:ext cx="2840842" cy="707886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+mj-ea"/>
                <a:ea typeface="+mj-ea"/>
              </a:rPr>
              <a:t>中間操作</a:t>
            </a:r>
            <a:endParaRPr lang="en-US" altLang="ja-JP" sz="2000" dirty="0" smtClean="0">
              <a:latin typeface="+mj-ea"/>
              <a:ea typeface="+mj-ea"/>
            </a:endParaRPr>
          </a:p>
          <a:p>
            <a:r>
              <a:rPr kumimoji="1" lang="ja-JP" altLang="en-US" sz="2000" dirty="0" smtClean="0">
                <a:latin typeface="+mj-ea"/>
                <a:ea typeface="+mj-ea"/>
              </a:rPr>
              <a:t>（複数の値を抽出・変換）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3793" y="3347700"/>
            <a:ext cx="554510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+mj-ea"/>
                <a:ea typeface="+mj-ea"/>
              </a:rPr>
              <a:t>IntStream.rangeClosed</a:t>
            </a:r>
            <a:r>
              <a:rPr lang="en-US" altLang="ja-JP" dirty="0" smtClean="0">
                <a:latin typeface="+mj-ea"/>
                <a:ea typeface="+mj-ea"/>
              </a:rPr>
              <a:t>(1,10).filter( n -&gt; n%2==0 ).sum( );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43793" y="2924944"/>
            <a:ext cx="68800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例１）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4655" y="4770318"/>
            <a:ext cx="4992072" cy="92333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+mj-ea"/>
                <a:ea typeface="+mj-ea"/>
              </a:rPr>
              <a:t>IntPredicate</a:t>
            </a:r>
            <a:r>
              <a:rPr lang="en-US" altLang="ja-JP" dirty="0" smtClean="0">
                <a:latin typeface="+mj-ea"/>
                <a:ea typeface="+mj-ea"/>
              </a:rPr>
              <a:t> </a:t>
            </a:r>
            <a:r>
              <a:rPr lang="en-US" altLang="ja-JP" dirty="0" err="1" smtClean="0">
                <a:latin typeface="+mj-ea"/>
                <a:ea typeface="+mj-ea"/>
              </a:rPr>
              <a:t>isEven</a:t>
            </a:r>
            <a:r>
              <a:rPr lang="en-US" altLang="ja-JP" dirty="0" smtClean="0">
                <a:latin typeface="+mj-ea"/>
                <a:ea typeface="+mj-ea"/>
              </a:rPr>
              <a:t> = n -&gt; n%2==0;</a:t>
            </a:r>
          </a:p>
          <a:p>
            <a:endParaRPr lang="en-US" altLang="ja-JP" dirty="0" smtClean="0">
              <a:latin typeface="+mj-ea"/>
              <a:ea typeface="+mj-ea"/>
            </a:endParaRPr>
          </a:p>
          <a:p>
            <a:r>
              <a:rPr lang="en-US" altLang="ja-JP" dirty="0" err="1" smtClean="0">
                <a:latin typeface="+mj-ea"/>
                <a:ea typeface="+mj-ea"/>
              </a:rPr>
              <a:t>IntStream.rangeClosed</a:t>
            </a:r>
            <a:r>
              <a:rPr lang="en-US" altLang="ja-JP" dirty="0" smtClean="0">
                <a:latin typeface="+mj-ea"/>
                <a:ea typeface="+mj-ea"/>
              </a:rPr>
              <a:t>(1,10).filter( </a:t>
            </a:r>
            <a:r>
              <a:rPr lang="en-US" altLang="ja-JP" dirty="0" err="1" smtClean="0">
                <a:latin typeface="+mj-ea"/>
                <a:ea typeface="+mj-ea"/>
              </a:rPr>
              <a:t>isEven</a:t>
            </a:r>
            <a:r>
              <a:rPr lang="en-US" altLang="ja-JP" dirty="0" smtClean="0">
                <a:latin typeface="+mj-ea"/>
                <a:ea typeface="+mj-ea"/>
              </a:rPr>
              <a:t> ).sum( );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34655" y="4365104"/>
            <a:ext cx="68800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例２）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968282" y="3904481"/>
            <a:ext cx="2924198" cy="646331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ちなみに、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通常のプログラミングでは？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697648" y="4552320"/>
            <a:ext cx="2194832" cy="1754326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+mj-ea"/>
                <a:ea typeface="+mj-ea"/>
              </a:rPr>
              <a:t>int</a:t>
            </a:r>
            <a:r>
              <a:rPr lang="en-US" altLang="ja-JP" dirty="0" smtClean="0">
                <a:latin typeface="+mj-ea"/>
                <a:ea typeface="+mj-ea"/>
              </a:rPr>
              <a:t> </a:t>
            </a:r>
            <a:r>
              <a:rPr lang="en-US" altLang="ja-JP" dirty="0" err="1">
                <a:latin typeface="+mj-ea"/>
                <a:ea typeface="+mj-ea"/>
              </a:rPr>
              <a:t>waEven</a:t>
            </a:r>
            <a:r>
              <a:rPr lang="en-US" altLang="ja-JP" dirty="0">
                <a:latin typeface="+mj-ea"/>
                <a:ea typeface="+mj-ea"/>
              </a:rPr>
              <a:t>=0;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for</a:t>
            </a:r>
            <a:r>
              <a:rPr lang="en-US" altLang="ja-JP" dirty="0">
                <a:latin typeface="+mj-ea"/>
                <a:ea typeface="+mj-ea"/>
              </a:rPr>
              <a:t>( </a:t>
            </a:r>
            <a:r>
              <a:rPr lang="en-US" altLang="ja-JP" dirty="0" err="1">
                <a:latin typeface="+mj-ea"/>
                <a:ea typeface="+mj-ea"/>
              </a:rPr>
              <a:t>int</a:t>
            </a:r>
            <a:r>
              <a:rPr lang="en-US" altLang="ja-JP" dirty="0">
                <a:latin typeface="+mj-ea"/>
                <a:ea typeface="+mj-ea"/>
              </a:rPr>
              <a:t> </a:t>
            </a:r>
            <a:r>
              <a:rPr lang="en-US" altLang="ja-JP" dirty="0" err="1">
                <a:latin typeface="+mj-ea"/>
                <a:ea typeface="+mj-ea"/>
              </a:rPr>
              <a:t>i</a:t>
            </a:r>
            <a:r>
              <a:rPr lang="en-US" altLang="ja-JP" dirty="0">
                <a:latin typeface="+mj-ea"/>
                <a:ea typeface="+mj-ea"/>
              </a:rPr>
              <a:t>=1;i&lt;=10;i++){</a:t>
            </a:r>
          </a:p>
          <a:p>
            <a:r>
              <a:rPr lang="ja-JP" altLang="en-US" dirty="0" smtClean="0">
                <a:latin typeface="+mj-ea"/>
                <a:ea typeface="+mj-ea"/>
              </a:rPr>
              <a:t>　　</a:t>
            </a:r>
            <a:r>
              <a:rPr lang="en-US" altLang="ja-JP" dirty="0" smtClean="0">
                <a:latin typeface="+mj-ea"/>
                <a:ea typeface="+mj-ea"/>
              </a:rPr>
              <a:t>if</a:t>
            </a:r>
            <a:r>
              <a:rPr lang="en-US" altLang="ja-JP" dirty="0">
                <a:latin typeface="+mj-ea"/>
                <a:ea typeface="+mj-ea"/>
              </a:rPr>
              <a:t>( </a:t>
            </a:r>
            <a:r>
              <a:rPr lang="en-US" altLang="ja-JP" dirty="0" err="1">
                <a:latin typeface="+mj-ea"/>
                <a:ea typeface="+mj-ea"/>
              </a:rPr>
              <a:t>i</a:t>
            </a:r>
            <a:r>
              <a:rPr lang="en-US" altLang="ja-JP" dirty="0">
                <a:latin typeface="+mj-ea"/>
                <a:ea typeface="+mj-ea"/>
              </a:rPr>
              <a:t> % 2==0){</a:t>
            </a:r>
          </a:p>
          <a:p>
            <a:r>
              <a:rPr lang="ja-JP" altLang="en-US" dirty="0" smtClean="0">
                <a:latin typeface="+mj-ea"/>
                <a:ea typeface="+mj-ea"/>
              </a:rPr>
              <a:t>　　　　</a:t>
            </a:r>
            <a:r>
              <a:rPr lang="en-US" altLang="ja-JP" dirty="0" err="1" smtClean="0">
                <a:latin typeface="+mj-ea"/>
                <a:ea typeface="+mj-ea"/>
              </a:rPr>
              <a:t>waEven</a:t>
            </a:r>
            <a:r>
              <a:rPr lang="ja-JP" altLang="en-US" dirty="0" smtClean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+=</a:t>
            </a:r>
            <a:r>
              <a:rPr lang="ja-JP" altLang="en-US" dirty="0" smtClean="0">
                <a:latin typeface="+mj-ea"/>
                <a:ea typeface="+mj-ea"/>
              </a:rPr>
              <a:t> </a:t>
            </a:r>
            <a:r>
              <a:rPr lang="en-US" altLang="ja-JP" dirty="0" err="1" smtClean="0">
                <a:latin typeface="+mj-ea"/>
                <a:ea typeface="+mj-ea"/>
              </a:rPr>
              <a:t>i</a:t>
            </a:r>
            <a:r>
              <a:rPr lang="en-US" altLang="ja-JP" dirty="0">
                <a:latin typeface="+mj-ea"/>
                <a:ea typeface="+mj-ea"/>
              </a:rPr>
              <a:t>;</a:t>
            </a:r>
          </a:p>
          <a:p>
            <a:r>
              <a:rPr lang="ja-JP" altLang="en-US" dirty="0" smtClean="0">
                <a:latin typeface="+mj-ea"/>
                <a:ea typeface="+mj-ea"/>
              </a:rPr>
              <a:t>　　</a:t>
            </a:r>
            <a:r>
              <a:rPr lang="en-US" altLang="ja-JP" dirty="0" smtClean="0">
                <a:latin typeface="+mj-ea"/>
                <a:ea typeface="+mj-ea"/>
              </a:rPr>
              <a:t>}</a:t>
            </a:r>
            <a:endParaRPr lang="en-US" altLang="ja-JP" dirty="0">
              <a:latin typeface="+mj-ea"/>
              <a:ea typeface="+mj-ea"/>
            </a:endParaRPr>
          </a:p>
          <a:p>
            <a:r>
              <a:rPr lang="en-US" altLang="ja-JP" dirty="0" smtClean="0">
                <a:latin typeface="+mj-ea"/>
                <a:ea typeface="+mj-ea"/>
              </a:rPr>
              <a:t>}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90333" y="3796272"/>
            <a:ext cx="1005403" cy="338554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+mj-ea"/>
                <a:ea typeface="+mj-ea"/>
              </a:rPr>
              <a:t>生成操作</a:t>
            </a:r>
            <a:endParaRPr lang="en-US" altLang="ja-JP" sz="1600" dirty="0" smtClean="0">
              <a:latin typeface="+mj-ea"/>
              <a:ea typeface="+mj-ea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292100" y="3790706"/>
            <a:ext cx="2700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3047670" y="3790939"/>
            <a:ext cx="187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3498768" y="3800464"/>
            <a:ext cx="1005403" cy="338554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+mj-ea"/>
                <a:ea typeface="+mj-ea"/>
              </a:rPr>
              <a:t>中間操作</a:t>
            </a:r>
            <a:endParaRPr lang="en-US" altLang="ja-JP" sz="1600" dirty="0" smtClean="0">
              <a:latin typeface="+mj-ea"/>
              <a:ea typeface="+mj-ea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4960687" y="3789040"/>
            <a:ext cx="648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982361" y="3798565"/>
            <a:ext cx="595035" cy="584775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+mj-ea"/>
                <a:ea typeface="+mj-ea"/>
              </a:rPr>
              <a:t>終端</a:t>
            </a:r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ja-JP" altLang="en-US" sz="1600" dirty="0" smtClean="0">
                <a:latin typeface="+mj-ea"/>
                <a:ea typeface="+mj-ea"/>
              </a:rPr>
              <a:t>操作</a:t>
            </a:r>
            <a:endParaRPr lang="en-US" altLang="ja-JP" sz="1600" dirty="0" smtClean="0">
              <a:latin typeface="+mj-ea"/>
              <a:ea typeface="+mj-ea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61721" y="5737110"/>
            <a:ext cx="1005403" cy="338554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+mj-ea"/>
                <a:ea typeface="+mj-ea"/>
              </a:rPr>
              <a:t>生成操作</a:t>
            </a:r>
            <a:endParaRPr lang="en-US" altLang="ja-JP" sz="1600" dirty="0" smtClean="0">
              <a:latin typeface="+mj-ea"/>
              <a:ea typeface="+mj-ea"/>
            </a:endParaRPr>
          </a:p>
        </p:txBody>
      </p:sp>
      <p:cxnSp>
        <p:nvCxnSpPr>
          <p:cNvPr id="41" name="直線コネクタ 40"/>
          <p:cNvCxnSpPr/>
          <p:nvPr/>
        </p:nvCxnSpPr>
        <p:spPr>
          <a:xfrm>
            <a:off x="280095" y="5731544"/>
            <a:ext cx="2700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3019324" y="5731777"/>
            <a:ext cx="1368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3222970" y="5741302"/>
            <a:ext cx="1005403" cy="338554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+mj-ea"/>
                <a:ea typeface="+mj-ea"/>
              </a:rPr>
              <a:t>中間操作</a:t>
            </a:r>
            <a:endParaRPr lang="en-US" altLang="ja-JP" sz="1600" dirty="0" smtClean="0">
              <a:latin typeface="+mj-ea"/>
              <a:ea typeface="+mj-ea"/>
            </a:endParaRPr>
          </a:p>
        </p:txBody>
      </p:sp>
      <p:cxnSp>
        <p:nvCxnSpPr>
          <p:cNvPr id="44" name="直線コネクタ 43"/>
          <p:cNvCxnSpPr/>
          <p:nvPr/>
        </p:nvCxnSpPr>
        <p:spPr>
          <a:xfrm>
            <a:off x="4428056" y="5739403"/>
            <a:ext cx="648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4449730" y="5748928"/>
            <a:ext cx="595035" cy="584775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+mj-ea"/>
                <a:ea typeface="+mj-ea"/>
              </a:rPr>
              <a:t>終端</a:t>
            </a:r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ja-JP" altLang="en-US" sz="1600" dirty="0" smtClean="0">
                <a:latin typeface="+mj-ea"/>
                <a:ea typeface="+mj-ea"/>
              </a:rPr>
              <a:t>操作</a:t>
            </a:r>
            <a:endParaRPr lang="en-US" altLang="ja-JP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166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625" y="116632"/>
            <a:ext cx="8534400" cy="758825"/>
          </a:xfrm>
        </p:spPr>
        <p:txBody>
          <a:bodyPr/>
          <a:lstStyle/>
          <a:p>
            <a:r>
              <a:rPr lang="en-US" altLang="ja-JP" dirty="0" smtClean="0"/>
              <a:t>Stream</a:t>
            </a:r>
            <a:r>
              <a:rPr lang="ja-JP" altLang="en-US" dirty="0" smtClean="0"/>
              <a:t>処理の基本操作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857847"/>
              </p:ext>
            </p:extLst>
          </p:nvPr>
        </p:nvGraphicFramePr>
        <p:xfrm>
          <a:off x="235968" y="1772816"/>
          <a:ext cx="8656512" cy="367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79">
                  <a:extLst>
                    <a:ext uri="{9D8B030D-6E8A-4147-A177-3AD203B41FA5}">
                      <a16:colId xmlns:a16="http://schemas.microsoft.com/office/drawing/2014/main" val="4270659959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544239658"/>
                    </a:ext>
                  </a:extLst>
                </a:gridCol>
                <a:gridCol w="4264025">
                  <a:extLst>
                    <a:ext uri="{9D8B030D-6E8A-4147-A177-3AD203B41FA5}">
                      <a16:colId xmlns:a16="http://schemas.microsoft.com/office/drawing/2014/main" val="4011739876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+mj-ea"/>
                          <a:ea typeface="+mj-ea"/>
                        </a:rPr>
                        <a:t>生成操作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latin typeface="+mj-ea"/>
                          <a:ea typeface="+mj-ea"/>
                        </a:rPr>
                        <a:t>intStream.range</a:t>
                      </a:r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(from</a:t>
                      </a:r>
                      <a:r>
                        <a:rPr kumimoji="1" lang="en-US" altLang="ja-JP" sz="1800" baseline="0" dirty="0" smtClean="0">
                          <a:latin typeface="+mj-ea"/>
                          <a:ea typeface="+mj-ea"/>
                        </a:rPr>
                        <a:t> , to)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From</a:t>
                      </a:r>
                      <a:r>
                        <a:rPr kumimoji="1" lang="ja-JP" altLang="en-US" sz="1800" dirty="0" smtClean="0">
                          <a:latin typeface="+mj-ea"/>
                          <a:ea typeface="+mj-ea"/>
                        </a:rPr>
                        <a:t>から</a:t>
                      </a:r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to-1</a:t>
                      </a:r>
                      <a:r>
                        <a:rPr kumimoji="1" lang="ja-JP" altLang="en-US" sz="1800" dirty="0" err="1" smtClean="0">
                          <a:latin typeface="+mj-ea"/>
                          <a:ea typeface="+mj-ea"/>
                        </a:rPr>
                        <a:t>までの</a:t>
                      </a:r>
                      <a:r>
                        <a:rPr kumimoji="1" lang="ja-JP" altLang="en-US" sz="1800" dirty="0" smtClean="0">
                          <a:latin typeface="+mj-ea"/>
                          <a:ea typeface="+mj-ea"/>
                        </a:rPr>
                        <a:t>整数を生成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987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intStream.rangeClosed</a:t>
                      </a:r>
                      <a:r>
                        <a:rPr kumimoji="1" lang="en-US" altLang="ja-JP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(from</a:t>
                      </a:r>
                      <a:r>
                        <a:rPr kumimoji="1" lang="en-US" altLang="ja-JP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, to)</a:t>
                      </a:r>
                      <a:endParaRPr kumimoji="1" lang="ja-JP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From</a:t>
                      </a:r>
                      <a:r>
                        <a:rPr kumimoji="1" lang="ja-JP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から</a:t>
                      </a:r>
                      <a:r>
                        <a:rPr kumimoji="1" lang="en-US" altLang="ja-JP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to</a:t>
                      </a:r>
                      <a:r>
                        <a:rPr kumimoji="1" lang="ja-JP" altLang="en-US" sz="18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までの</a:t>
                      </a:r>
                      <a:r>
                        <a:rPr kumimoji="1" lang="ja-JP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整数を生成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7785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latin typeface="+mj-ea"/>
                          <a:ea typeface="+mj-ea"/>
                        </a:rPr>
                        <a:t>int</a:t>
                      </a:r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[]</a:t>
                      </a:r>
                      <a:r>
                        <a:rPr kumimoji="1" lang="ja-JP" altLang="en-US" sz="18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ja-JP" sz="1800" baseline="0" dirty="0" err="1" smtClean="0">
                          <a:latin typeface="+mj-ea"/>
                          <a:ea typeface="+mj-ea"/>
                        </a:rPr>
                        <a:t>nums</a:t>
                      </a:r>
                      <a:r>
                        <a:rPr kumimoji="1" lang="en-US" altLang="ja-JP" sz="1800" baseline="0" dirty="0" smtClean="0">
                          <a:latin typeface="+mj-ea"/>
                          <a:ea typeface="+mj-ea"/>
                        </a:rPr>
                        <a:t> ={2,3,4};</a:t>
                      </a:r>
                    </a:p>
                    <a:p>
                      <a:r>
                        <a:rPr kumimoji="1" lang="en-US" altLang="ja-JP" sz="1800" baseline="0" dirty="0" err="1" smtClean="0">
                          <a:latin typeface="+mj-ea"/>
                          <a:ea typeface="+mj-ea"/>
                        </a:rPr>
                        <a:t>Arrays.stream</a:t>
                      </a:r>
                      <a:r>
                        <a:rPr kumimoji="1" lang="en-US" altLang="ja-JP" sz="1800" baseline="0" dirty="0" smtClean="0">
                          <a:latin typeface="+mj-ea"/>
                          <a:ea typeface="+mj-ea"/>
                        </a:rPr>
                        <a:t>( </a:t>
                      </a:r>
                      <a:r>
                        <a:rPr kumimoji="1" lang="en-US" altLang="ja-JP" sz="1800" baseline="0" dirty="0" err="1" smtClean="0">
                          <a:latin typeface="+mj-ea"/>
                          <a:ea typeface="+mj-ea"/>
                        </a:rPr>
                        <a:t>nums</a:t>
                      </a:r>
                      <a:r>
                        <a:rPr kumimoji="1" lang="en-US" altLang="ja-JP" sz="1800" baseline="0" dirty="0" smtClean="0">
                          <a:latin typeface="+mj-ea"/>
                          <a:ea typeface="+mj-ea"/>
                        </a:rPr>
                        <a:t> )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+mj-ea"/>
                          <a:ea typeface="+mj-ea"/>
                        </a:rPr>
                        <a:t>配列から生成</a:t>
                      </a:r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/>
                      </a:r>
                      <a:br>
                        <a:rPr kumimoji="1" lang="en-US" altLang="ja-JP" sz="1800" dirty="0" smtClean="0">
                          <a:latin typeface="+mj-ea"/>
                          <a:ea typeface="+mj-ea"/>
                        </a:rPr>
                      </a:b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27101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+mj-ea"/>
                          <a:ea typeface="+mj-ea"/>
                        </a:rPr>
                        <a:t>中間操作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filter( </a:t>
                      </a:r>
                      <a:r>
                        <a:rPr kumimoji="1" lang="en-US" altLang="ja-JP" sz="1800" dirty="0" err="1" smtClean="0">
                          <a:latin typeface="+mj-ea"/>
                          <a:ea typeface="+mj-ea"/>
                        </a:rPr>
                        <a:t>IntPredicate</a:t>
                      </a:r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 )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+mj-ea"/>
                          <a:ea typeface="+mj-ea"/>
                        </a:rPr>
                        <a:t>条件に一意した要素を抽出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0530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map( </a:t>
                      </a:r>
                      <a:r>
                        <a:rPr kumimoji="1" lang="en-US" altLang="ja-JP" sz="1800" dirty="0" err="1" smtClean="0">
                          <a:latin typeface="+mj-ea"/>
                          <a:ea typeface="+mj-ea"/>
                        </a:rPr>
                        <a:t>IntUnaryOperator</a:t>
                      </a:r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 )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+mj-ea"/>
                          <a:ea typeface="+mj-ea"/>
                        </a:rPr>
                        <a:t>整数値に、ラムダ式を適用して、</a:t>
                      </a:r>
                      <a:endParaRPr kumimoji="1" lang="en-US" altLang="ja-JP" sz="180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en-US" sz="1800" dirty="0" smtClean="0">
                          <a:latin typeface="+mj-ea"/>
                          <a:ea typeface="+mj-ea"/>
                        </a:rPr>
                        <a:t>別の整数値に変換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1543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latin typeface="+mj-ea"/>
                          <a:ea typeface="+mj-ea"/>
                        </a:rPr>
                        <a:t>mapToDouble</a:t>
                      </a:r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j-ea"/>
                          <a:ea typeface="+mj-ea"/>
                        </a:rPr>
                        <a:t>IntToDoubleFunction</a:t>
                      </a:r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)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+mj-ea"/>
                          <a:ea typeface="+mj-ea"/>
                        </a:rPr>
                        <a:t>整数値に、ラムダ式を適用して、</a:t>
                      </a:r>
                      <a:endParaRPr kumimoji="1" lang="en-US" altLang="ja-JP" sz="180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en-US" sz="1800" dirty="0" smtClean="0">
                          <a:latin typeface="+mj-ea"/>
                          <a:ea typeface="+mj-ea"/>
                        </a:rPr>
                        <a:t>実数値に変換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2614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latin typeface="+mj-ea"/>
                          <a:ea typeface="+mj-ea"/>
                        </a:rPr>
                        <a:t>mapToObj</a:t>
                      </a:r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( </a:t>
                      </a:r>
                      <a:r>
                        <a:rPr kumimoji="1" lang="en-US" altLang="ja-JP" sz="1800" dirty="0" err="1" smtClean="0">
                          <a:latin typeface="+mj-ea"/>
                          <a:ea typeface="+mj-ea"/>
                        </a:rPr>
                        <a:t>IntFunction</a:t>
                      </a:r>
                      <a:r>
                        <a:rPr kumimoji="1" lang="en-US" altLang="ja-JP" sz="1800" dirty="0" smtClean="0">
                          <a:latin typeface="+mj-ea"/>
                          <a:ea typeface="+mj-ea"/>
                        </a:rPr>
                        <a:t>&lt;String&gt; )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+mj-ea"/>
                          <a:ea typeface="+mj-ea"/>
                        </a:rPr>
                        <a:t>整数値に、ラムダ式を適用して、</a:t>
                      </a:r>
                      <a:endParaRPr kumimoji="1" lang="en-US" altLang="ja-JP" sz="180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en-US" sz="1800" dirty="0" smtClean="0">
                          <a:latin typeface="+mj-ea"/>
                          <a:ea typeface="+mj-ea"/>
                        </a:rPr>
                        <a:t>文字列に変換</a:t>
                      </a:r>
                      <a:endParaRPr kumimoji="1" lang="ja-JP" altLang="en-US" sz="1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0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133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round/>
          <a:headEnd type="triangle" w="lg" len="lg"/>
          <a:tailEnd type="triangle" w="lg" len="lg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>
          <a:defRPr/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2351</TotalTime>
  <Words>1916</Words>
  <Application>Microsoft Office PowerPoint</Application>
  <PresentationFormat>画面に合わせる (4:3)</PresentationFormat>
  <Paragraphs>418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ＭＳ Ｐゴシック</vt:lpstr>
      <vt:lpstr>ＭＳ Ｐ明朝</vt:lpstr>
      <vt:lpstr>Garamond</vt:lpstr>
      <vt:lpstr>Georgia</vt:lpstr>
      <vt:lpstr>Wingdings</vt:lpstr>
      <vt:lpstr>Wingdings 2</vt:lpstr>
      <vt:lpstr>クール</vt:lpstr>
      <vt:lpstr>Ｊａｖａ  （関数型プログラミング）</vt:lpstr>
      <vt:lpstr>ラムダ式</vt:lpstr>
      <vt:lpstr>関数型プログラミングでは。。。</vt:lpstr>
      <vt:lpstr>ラムダ式の例</vt:lpstr>
      <vt:lpstr>（関数専用の）型の例１</vt:lpstr>
      <vt:lpstr>（関数専用の）型の例２</vt:lpstr>
      <vt:lpstr>Streamを利用したプログラミング</vt:lpstr>
      <vt:lpstr>Streamを使った基本パターン</vt:lpstr>
      <vt:lpstr>Stream処理の基本操作</vt:lpstr>
      <vt:lpstr>Stream処理の基本操作</vt:lpstr>
      <vt:lpstr>終端操作reduceを使ったプログラミング例（１）</vt:lpstr>
      <vt:lpstr>終端操作reduceを使ったプログラミング例（２）</vt:lpstr>
      <vt:lpstr>Streamを使ったプログラミング例</vt:lpstr>
      <vt:lpstr>通常のプログラミングと関数型プログラミング</vt:lpstr>
      <vt:lpstr>Streamを使ったプログラミング例（１）</vt:lpstr>
      <vt:lpstr>通常のプログラミングと関数型プログラミング</vt:lpstr>
      <vt:lpstr>Streamを使ったプログラミング例（２）</vt:lpstr>
      <vt:lpstr>通常のプログラミングと関数型プログラミング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吉田 富美男</cp:lastModifiedBy>
  <cp:revision>188</cp:revision>
  <dcterms:created xsi:type="dcterms:W3CDTF">2005-04-17T07:16:32Z</dcterms:created>
  <dcterms:modified xsi:type="dcterms:W3CDTF">2019-05-17T11:44:46Z</dcterms:modified>
</cp:coreProperties>
</file>