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7"/>
  </p:notesMasterIdLst>
  <p:sldIdLst>
    <p:sldId id="366" r:id="rId2"/>
    <p:sldId id="363" r:id="rId3"/>
    <p:sldId id="319" r:id="rId4"/>
    <p:sldId id="320" r:id="rId5"/>
    <p:sldId id="322" r:id="rId6"/>
    <p:sldId id="332" r:id="rId7"/>
    <p:sldId id="329" r:id="rId8"/>
    <p:sldId id="326" r:id="rId9"/>
    <p:sldId id="327" r:id="rId10"/>
    <p:sldId id="328" r:id="rId11"/>
    <p:sldId id="330" r:id="rId12"/>
    <p:sldId id="331" r:id="rId13"/>
    <p:sldId id="368" r:id="rId14"/>
    <p:sldId id="367" r:id="rId15"/>
    <p:sldId id="364" r:id="rId16"/>
    <p:sldId id="335" r:id="rId17"/>
    <p:sldId id="336" r:id="rId18"/>
    <p:sldId id="351" r:id="rId19"/>
    <p:sldId id="369" r:id="rId20"/>
    <p:sldId id="370" r:id="rId21"/>
    <p:sldId id="337" r:id="rId22"/>
    <p:sldId id="365" r:id="rId23"/>
    <p:sldId id="340" r:id="rId24"/>
    <p:sldId id="354" r:id="rId25"/>
    <p:sldId id="341" r:id="rId26"/>
    <p:sldId id="342" r:id="rId27"/>
    <p:sldId id="343" r:id="rId28"/>
    <p:sldId id="345" r:id="rId29"/>
    <p:sldId id="346" r:id="rId30"/>
    <p:sldId id="347" r:id="rId31"/>
    <p:sldId id="348" r:id="rId32"/>
    <p:sldId id="352" r:id="rId33"/>
    <p:sldId id="353" r:id="rId34"/>
    <p:sldId id="349" r:id="rId35"/>
    <p:sldId id="350" r:id="rId3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79" autoAdjust="0"/>
  </p:normalViewPr>
  <p:slideViewPr>
    <p:cSldViewPr>
      <p:cViewPr varScale="1">
        <p:scale>
          <a:sx n="90" d="100"/>
          <a:sy n="90" d="100"/>
        </p:scale>
        <p:origin x="768"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09604F-BAC7-42BD-A0D5-CCC40F078E89}" type="datetimeFigureOut">
              <a:rPr kumimoji="1" lang="ja-JP" altLang="en-US" smtClean="0"/>
              <a:t>2018/5/28</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1590C1-DCF5-4FF9-B7C3-3DB52F88E3CF}" type="slidenum">
              <a:rPr kumimoji="1" lang="ja-JP" altLang="en-US" smtClean="0"/>
              <a:t>‹#›</a:t>
            </a:fld>
            <a:endParaRPr kumimoji="1" lang="ja-JP" altLang="en-US"/>
          </a:p>
        </p:txBody>
      </p:sp>
    </p:spTree>
    <p:extLst>
      <p:ext uri="{BB962C8B-B14F-4D97-AF65-F5344CB8AC3E}">
        <p14:creationId xmlns:p14="http://schemas.microsoft.com/office/powerpoint/2010/main" val="391174119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71590C1-DCF5-4FF9-B7C3-3DB52F88E3CF}" type="slidenum">
              <a:rPr kumimoji="1" lang="ja-JP" altLang="en-US" smtClean="0"/>
              <a:t>32</a:t>
            </a:fld>
            <a:endParaRPr kumimoji="1" lang="ja-JP" altLang="en-US"/>
          </a:p>
        </p:txBody>
      </p:sp>
    </p:spTree>
    <p:extLst>
      <p:ext uri="{BB962C8B-B14F-4D97-AF65-F5344CB8AC3E}">
        <p14:creationId xmlns:p14="http://schemas.microsoft.com/office/powerpoint/2010/main" val="21876703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タイトル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ja-JP" altLang="en-US" smtClean="0"/>
              <a:t>マスター タイトルの書式設定</a:t>
            </a:r>
            <a:endParaRPr kumimoji="0" lang="en-US"/>
          </a:p>
        </p:txBody>
      </p:sp>
      <p:sp>
        <p:nvSpPr>
          <p:cNvPr id="17" name="サブタイトル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ja-JP" altLang="en-US" smtClean="0"/>
              <a:t>マスター サブタイトルの書式設定</a:t>
            </a:r>
            <a:endParaRPr kumimoji="0" lang="en-US"/>
          </a:p>
        </p:txBody>
      </p:sp>
      <p:grpSp>
        <p:nvGrpSpPr>
          <p:cNvPr id="2" name="グループ化 1"/>
          <p:cNvGrpSpPr/>
          <p:nvPr/>
        </p:nvGrpSpPr>
        <p:grpSpPr>
          <a:xfrm>
            <a:off x="-3765" y="4953000"/>
            <a:ext cx="9147765" cy="1912088"/>
            <a:chOff x="-3765" y="4832896"/>
            <a:chExt cx="9147765" cy="2032192"/>
          </a:xfrm>
        </p:grpSpPr>
        <p:sp>
          <p:nvSpPr>
            <p:cNvPr id="7" name="フリーフォーム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フリーフォーム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フリーフォーム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線コネクタ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付プレースホルダー 29"/>
          <p:cNvSpPr>
            <a:spLocks noGrp="1"/>
          </p:cNvSpPr>
          <p:nvPr>
            <p:ph type="dt" sz="half" idx="10"/>
          </p:nvPr>
        </p:nvSpPr>
        <p:spPr/>
        <p:txBody>
          <a:bodyPr/>
          <a:lstStyle>
            <a:lvl1pPr>
              <a:defRPr>
                <a:solidFill>
                  <a:srgbClr val="FFFFFF"/>
                </a:solidFill>
              </a:defRPr>
            </a:lvl1pPr>
            <a:extLst/>
          </a:lstStyle>
          <a:p>
            <a:fld id="{E90ED720-0104-4369-84BC-D37694168613}" type="datetimeFigureOut">
              <a:rPr kumimoji="1" lang="ja-JP" altLang="en-US" smtClean="0"/>
              <a:t>2018/5/28</a:t>
            </a:fld>
            <a:endParaRPr kumimoji="1" lang="ja-JP" altLang="en-US"/>
          </a:p>
        </p:txBody>
      </p:sp>
      <p:sp>
        <p:nvSpPr>
          <p:cNvPr id="19" name="フッター プレースホルダー 18"/>
          <p:cNvSpPr>
            <a:spLocks noGrp="1"/>
          </p:cNvSpPr>
          <p:nvPr>
            <p:ph type="ftr" sz="quarter" idx="11"/>
          </p:nvPr>
        </p:nvSpPr>
        <p:spPr/>
        <p:txBody>
          <a:bodyPr/>
          <a:lstStyle>
            <a:lvl1pPr>
              <a:defRPr>
                <a:solidFill>
                  <a:schemeClr val="accent1">
                    <a:tint val="20000"/>
                  </a:schemeClr>
                </a:solidFill>
              </a:defRPr>
            </a:lvl1pPr>
            <a:extLst/>
          </a:lstStyle>
          <a:p>
            <a:endParaRPr kumimoji="1" lang="ja-JP" altLang="en-US"/>
          </a:p>
        </p:txBody>
      </p:sp>
      <p:sp>
        <p:nvSpPr>
          <p:cNvPr id="27" name="スライド番号プレースホルダー 26"/>
          <p:cNvSpPr>
            <a:spLocks noGrp="1"/>
          </p:cNvSpPr>
          <p:nvPr>
            <p:ph type="sldNum" sz="quarter" idx="12"/>
          </p:nvPr>
        </p:nvSpPr>
        <p:spPr/>
        <p:txBody>
          <a:bodyPr/>
          <a:lstStyle>
            <a:lvl1pPr>
              <a:defRPr>
                <a:solidFill>
                  <a:srgbClr val="FFFFFF"/>
                </a:solidFill>
              </a:defRPr>
            </a:lvl1pPr>
            <a:extLst/>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1481329"/>
            <a:ext cx="8229600" cy="4386071"/>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2018/5/28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44013" y="274640"/>
            <a:ext cx="1777470" cy="5592761"/>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274641"/>
            <a:ext cx="6324600" cy="5592760"/>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2018/5/28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2018/5/28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7" name="タイトル 6"/>
          <p:cNvSpPr>
            <a:spLocks noGrp="1"/>
          </p:cNvSpPr>
          <p:nvPr>
            <p:ph type="title"/>
          </p:nvPr>
        </p:nvSpPr>
        <p:spPr/>
        <p:txBody>
          <a:bodyPr rtlCol="0"/>
          <a:lstStyle/>
          <a:p>
            <a:r>
              <a:rPr kumimoji="0" lang="ja-JP" altLang="en-US" smtClean="0"/>
              <a:t>マスター タイトルの書式設定</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2018/5/28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7" name="山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山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2 つのコンテンツ">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t>2018/5/28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8" name="タイトル 7"/>
          <p:cNvSpPr>
            <a:spLocks noGrp="1"/>
          </p:cNvSpPr>
          <p:nvPr>
            <p:ph type="title"/>
          </p:nvPr>
        </p:nvSpPr>
        <p:spPr/>
        <p:txBody>
          <a:bodyPr rtlCol="0"/>
          <a:lstStyle/>
          <a:p>
            <a:r>
              <a:rPr kumimoji="0" lang="ja-JP" altLang="en-US" smtClean="0"/>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8229600" cy="1143000"/>
          </a:xfrm>
        </p:spPr>
        <p:txBody>
          <a:bodyPr anchor="ctr"/>
          <a:lstStyle>
            <a:lvl1pPr>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5" name="コンテンツ プレースホルダー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ー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p:txBody>
          <a:bodyPr/>
          <a:lstStyle/>
          <a:p>
            <a:fld id="{E90ED720-0104-4369-84BC-D37694168613}" type="datetimeFigureOut">
              <a:rPr kumimoji="1" lang="ja-JP" altLang="en-US" smtClean="0"/>
              <a:t>2018/5/28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タイトルのみ">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fld id="{E90ED720-0104-4369-84BC-D37694168613}" type="datetimeFigureOut">
              <a:rPr kumimoji="1" lang="ja-JP" altLang="en-US" smtClean="0"/>
              <a:t>2018/5/28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6" name="タイトル 5"/>
          <p:cNvSpPr>
            <a:spLocks noGrp="1"/>
          </p:cNvSpPr>
          <p:nvPr>
            <p:ph type="title"/>
          </p:nvPr>
        </p:nvSpPr>
        <p:spPr/>
        <p:txBody>
          <a:bodyPr rtlCol="0"/>
          <a:lstStyle/>
          <a:p>
            <a:r>
              <a:rPr kumimoji="0" lang="ja-JP" altLang="en-US" smtClean="0"/>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90ED720-0104-4369-84BC-D37694168613}" type="datetimeFigureOut">
              <a:rPr kumimoji="1" lang="ja-JP" altLang="en-US" smtClean="0"/>
              <a:t>2018/5/28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a:xfrm>
            <a:off x="6727032" y="6407944"/>
            <a:ext cx="1920240" cy="365760"/>
          </a:xfrm>
        </p:spPr>
        <p:txBody>
          <a:bodyPr/>
          <a:lstStyle/>
          <a:p>
            <a:fld id="{E90ED720-0104-4369-84BC-D37694168613}" type="datetimeFigureOut">
              <a:rPr kumimoji="1" lang="ja-JP" altLang="en-US" smtClean="0"/>
              <a:t>2018/5/28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ja-JP" altLang="en-US" smtClean="0"/>
              <a:t>マスター テキストの書式設定</a:t>
            </a:r>
          </a:p>
        </p:txBody>
      </p:sp>
      <p:sp>
        <p:nvSpPr>
          <p:cNvPr id="3" name="図プレースホルダー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ja-JP" altLang="en-US" smtClean="0"/>
              <a:t>アイコンをクリックして図を追加</a:t>
            </a:r>
            <a:endParaRPr kumimoji="0" lang="en-US" dirty="0"/>
          </a:p>
        </p:txBody>
      </p:sp>
      <p:sp>
        <p:nvSpPr>
          <p:cNvPr id="5" name="日付プレースホルダー 4"/>
          <p:cNvSpPr>
            <a:spLocks noGrp="1"/>
          </p:cNvSpPr>
          <p:nvPr>
            <p:ph type="dt" sz="half" idx="10"/>
          </p:nvPr>
        </p:nvSpPr>
        <p:spPr/>
        <p:txBody>
          <a:bodyPr/>
          <a:lstStyle>
            <a:lvl1pPr>
              <a:defRPr>
                <a:solidFill>
                  <a:schemeClr val="tx1"/>
                </a:solidFill>
              </a:defRPr>
            </a:lvl1pPr>
            <a:extLst/>
          </a:lstStyle>
          <a:p>
            <a:fld id="{E90ED720-0104-4369-84BC-D37694168613}" type="datetimeFigureOut">
              <a:rPr kumimoji="1" lang="ja-JP" altLang="en-US" smtClean="0"/>
              <a:t>2018/5/28</a:t>
            </a:fld>
            <a:endParaRPr kumimoji="1" lang="ja-JP" altLang="en-US"/>
          </a:p>
        </p:txBody>
      </p:sp>
      <p:sp>
        <p:nvSpPr>
          <p:cNvPr id="6" name="フッター プレースホルダー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1" lang="ja-JP" altLang="en-US"/>
          </a:p>
        </p:txBody>
      </p:sp>
      <p:sp>
        <p:nvSpPr>
          <p:cNvPr id="7" name="スライド番号プレースホルダー 6"/>
          <p:cNvSpPr>
            <a:spLocks noGrp="1"/>
          </p:cNvSpPr>
          <p:nvPr>
            <p:ph type="sldNum" sz="quarter" idx="12"/>
          </p:nvPr>
        </p:nvSpPr>
        <p:spPr/>
        <p:txBody>
          <a:bodyPr/>
          <a:lstStyle>
            <a:lvl1pPr>
              <a:defRPr>
                <a:solidFill>
                  <a:schemeClr val="tx1"/>
                </a:solidFill>
              </a:defRPr>
            </a:lvl1pPr>
            <a:extLst/>
          </a:lstStyle>
          <a:p>
            <a:fld id="{D2D8002D-B5B0-4BAC-B1F6-782DDCCE6D9C}" type="slidenum">
              <a:rPr kumimoji="1" lang="ja-JP" altLang="en-US" smtClean="0"/>
              <a:t>‹#›</a:t>
            </a:fld>
            <a:endParaRPr kumimoji="1" lang="ja-JP" altLang="en-US"/>
          </a:p>
        </p:txBody>
      </p:sp>
      <p:sp>
        <p:nvSpPr>
          <p:cNvPr id="2" name="タイトル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ja-JP" altLang="en-US" smtClean="0"/>
              <a:t>マスター タイトルの書式設定</a:t>
            </a:r>
            <a:endParaRPr kumimoji="0" lang="en-US"/>
          </a:p>
        </p:txBody>
      </p:sp>
      <p:sp>
        <p:nvSpPr>
          <p:cNvPr id="8" name="フリーフォーム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フリーフォーム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線コネクタ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山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山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フリーフォーム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フリーフォーム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線コネクタ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タイトル プレースホルダー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ja-JP" altLang="en-US" smtClean="0"/>
              <a:t>マスター タイトルの書式設定</a:t>
            </a:r>
            <a:endParaRPr kumimoji="0" lang="en-US"/>
          </a:p>
        </p:txBody>
      </p:sp>
      <p:sp>
        <p:nvSpPr>
          <p:cNvPr id="30" name="テキスト プレースホルダー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0" name="日付プレースホルダー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90ED720-0104-4369-84BC-D37694168613}" type="datetimeFigureOut">
              <a:rPr kumimoji="1" lang="ja-JP" altLang="en-US" smtClean="0"/>
              <a:t>2018/5/28</a:t>
            </a:fld>
            <a:endParaRPr kumimoji="1" lang="ja-JP" altLang="en-US"/>
          </a:p>
        </p:txBody>
      </p:sp>
      <p:sp>
        <p:nvSpPr>
          <p:cNvPr id="22" name="フッター プレースホルダー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kumimoji="1" lang="ja-JP" altLang="en-US"/>
          </a:p>
        </p:txBody>
      </p:sp>
      <p:sp>
        <p:nvSpPr>
          <p:cNvPr id="18" name="スライド番号プレースホルダー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1"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wmf"/></Relationships>
</file>

<file path=ppt/slides/_rels/slide28.xml.rels><?xml version="1.0" encoding="UTF-8" standalone="yes"?>
<Relationships xmlns="http://schemas.openxmlformats.org/package/2006/relationships"><Relationship Id="rId3" Type="http://schemas.openxmlformats.org/officeDocument/2006/relationships/image" Target="../media/image13.wmf"/><Relationship Id="rId7" Type="http://schemas.openxmlformats.org/officeDocument/2006/relationships/image" Target="../media/image16.png"/><Relationship Id="rId2" Type="http://schemas.openxmlformats.org/officeDocument/2006/relationships/image" Target="../media/image12.wmf"/><Relationship Id="rId1"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image" Target="../media/image15.jpeg"/><Relationship Id="rId4" Type="http://schemas.openxmlformats.org/officeDocument/2006/relationships/image" Target="../media/image14.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slideLayout" Target="../slideLayouts/slideLayout2.xml"/><Relationship Id="rId4" Type="http://schemas.openxmlformats.org/officeDocument/2006/relationships/image" Target="../media/image14.wmf"/></Relationships>
</file>

<file path=ppt/slides/_rels/slide3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3.wmf"/><Relationship Id="rId1" Type="http://schemas.openxmlformats.org/officeDocument/2006/relationships/slideLayout" Target="../slideLayouts/slideLayout2.xml"/><Relationship Id="rId4" Type="http://schemas.openxmlformats.org/officeDocument/2006/relationships/image" Target="../media/image17.wmf"/></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483768" y="5603783"/>
            <a:ext cx="3929281" cy="830997"/>
          </a:xfrm>
          <a:prstGeom prst="rect">
            <a:avLst/>
          </a:prstGeom>
          <a:noFill/>
        </p:spPr>
        <p:txBody>
          <a:bodyPr wrap="none" rtlCol="0">
            <a:spAutoFit/>
          </a:bodyPr>
          <a:lstStyle/>
          <a:p>
            <a:pPr algn="ctr"/>
            <a:r>
              <a:rPr kumimoji="1" lang="ja-JP" altLang="en-US" sz="2400" dirty="0" smtClean="0">
                <a:effectLst>
                  <a:outerShdw blurRad="38100" dist="38100" dir="2700000" algn="tl">
                    <a:srgbClr val="000000">
                      <a:alpha val="43137"/>
                    </a:srgbClr>
                  </a:outerShdw>
                </a:effectLst>
              </a:rPr>
              <a:t>情報・経営システム工学専攻</a:t>
            </a:r>
            <a:endParaRPr kumimoji="1" lang="en-US" altLang="ja-JP" sz="2400" dirty="0" smtClean="0">
              <a:effectLst>
                <a:outerShdw blurRad="38100" dist="38100" dir="2700000" algn="tl">
                  <a:srgbClr val="000000">
                    <a:alpha val="43137"/>
                  </a:srgbClr>
                </a:outerShdw>
              </a:effectLst>
            </a:endParaRPr>
          </a:p>
          <a:p>
            <a:pPr algn="ctr"/>
            <a:r>
              <a:rPr kumimoji="1" lang="ja-JP" altLang="en-US" sz="2400" dirty="0" smtClean="0">
                <a:effectLst>
                  <a:outerShdw blurRad="38100" dist="38100" dir="2700000" algn="tl">
                    <a:srgbClr val="000000">
                      <a:alpha val="43137"/>
                    </a:srgbClr>
                  </a:outerShdw>
                </a:effectLst>
              </a:rPr>
              <a:t>畦原</a:t>
            </a:r>
            <a:endParaRPr kumimoji="1" lang="ja-JP" altLang="en-US" sz="2400" dirty="0">
              <a:effectLst>
                <a:outerShdw blurRad="38100" dist="38100" dir="2700000" algn="tl">
                  <a:srgbClr val="000000">
                    <a:alpha val="43137"/>
                  </a:srgbClr>
                </a:outerShdw>
              </a:effectLst>
            </a:endParaRPr>
          </a:p>
        </p:txBody>
      </p:sp>
      <p:cxnSp>
        <p:nvCxnSpPr>
          <p:cNvPr id="5" name="直線コネクタ 4"/>
          <p:cNvCxnSpPr/>
          <p:nvPr/>
        </p:nvCxnSpPr>
        <p:spPr>
          <a:xfrm>
            <a:off x="683568" y="2204864"/>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a:off x="683568" y="5085184"/>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3779912" y="1681644"/>
            <a:ext cx="4807726" cy="523220"/>
          </a:xfrm>
          <a:prstGeom prst="rect">
            <a:avLst/>
          </a:prstGeom>
        </p:spPr>
        <p:txBody>
          <a:bodyPr wrap="none">
            <a:spAutoFit/>
          </a:bodyPr>
          <a:lstStyle/>
          <a:p>
            <a:r>
              <a:rPr lang="ja-JP" altLang="en-US" sz="2800" dirty="0" smtClean="0">
                <a:effectLst>
                  <a:outerShdw blurRad="38100" dist="38100" dir="2700000" algn="tl">
                    <a:srgbClr val="000000">
                      <a:alpha val="43137"/>
                    </a:srgbClr>
                  </a:outerShdw>
                </a:effectLst>
              </a:rPr>
              <a:t>オブジェクト指向プログラミング</a:t>
            </a:r>
            <a:endParaRPr lang="ja-JP" altLang="en-US" sz="2800" dirty="0">
              <a:effectLst>
                <a:outerShdw blurRad="38100" dist="38100" dir="2700000" algn="tl">
                  <a:srgbClr val="000000">
                    <a:alpha val="43137"/>
                  </a:srgbClr>
                </a:outerShdw>
              </a:effectLst>
            </a:endParaRPr>
          </a:p>
        </p:txBody>
      </p:sp>
      <p:sp>
        <p:nvSpPr>
          <p:cNvPr id="8" name="正方形/長方形 7"/>
          <p:cNvSpPr/>
          <p:nvPr/>
        </p:nvSpPr>
        <p:spPr>
          <a:xfrm>
            <a:off x="5227522" y="2771820"/>
            <a:ext cx="3126177" cy="523220"/>
          </a:xfrm>
          <a:prstGeom prst="rect">
            <a:avLst/>
          </a:prstGeom>
        </p:spPr>
        <p:txBody>
          <a:bodyPr wrap="none">
            <a:spAutoFit/>
          </a:bodyPr>
          <a:lstStyle/>
          <a:p>
            <a:pPr algn="r"/>
            <a:r>
              <a:rPr lang="ja-JP" altLang="en-US" sz="2800" dirty="0" smtClean="0"/>
              <a:t>オブジェクト指向</a:t>
            </a:r>
            <a:r>
              <a:rPr lang="en-US" altLang="ja-JP" sz="2800" dirty="0" smtClean="0"/>
              <a:t>(2)</a:t>
            </a:r>
            <a:endParaRPr lang="en-US" altLang="ja-JP" sz="2800" dirty="0"/>
          </a:p>
        </p:txBody>
      </p:sp>
      <p:sp>
        <p:nvSpPr>
          <p:cNvPr id="9" name="正方形/長方形 8"/>
          <p:cNvSpPr/>
          <p:nvPr/>
        </p:nvSpPr>
        <p:spPr>
          <a:xfrm>
            <a:off x="808043" y="3528392"/>
            <a:ext cx="7545656" cy="1323439"/>
          </a:xfrm>
          <a:prstGeom prst="rect">
            <a:avLst/>
          </a:prstGeom>
        </p:spPr>
        <p:txBody>
          <a:bodyPr wrap="none">
            <a:spAutoFit/>
          </a:bodyPr>
          <a:lstStyle/>
          <a:p>
            <a:pPr algn="ctr"/>
            <a:r>
              <a:rPr lang="ja-JP" altLang="en-US" sz="4000" dirty="0" smtClean="0">
                <a:effectLst>
                  <a:outerShdw blurRad="38100" dist="38100" dir="2700000" algn="tl">
                    <a:srgbClr val="000000">
                      <a:alpha val="43137"/>
                    </a:srgbClr>
                  </a:outerShdw>
                </a:effectLst>
              </a:rPr>
              <a:t>拡張クラス、</a:t>
            </a:r>
            <a:endParaRPr lang="en-US" altLang="ja-JP" sz="4000" dirty="0" smtClean="0">
              <a:effectLst>
                <a:outerShdw blurRad="38100" dist="38100" dir="2700000" algn="tl">
                  <a:srgbClr val="000000">
                    <a:alpha val="43137"/>
                  </a:srgbClr>
                </a:outerShdw>
              </a:effectLst>
            </a:endParaRPr>
          </a:p>
          <a:p>
            <a:pPr algn="ctr"/>
            <a:r>
              <a:rPr lang="ja-JP" altLang="en-US" sz="4000" dirty="0">
                <a:effectLst>
                  <a:outerShdw blurRad="38100" dist="38100" dir="2700000" algn="tl">
                    <a:srgbClr val="000000">
                      <a:alpha val="43137"/>
                    </a:srgbClr>
                  </a:outerShdw>
                </a:effectLst>
              </a:rPr>
              <a:t>オブジェクト</a:t>
            </a:r>
            <a:r>
              <a:rPr lang="ja-JP" altLang="en-US" sz="4000" dirty="0" smtClean="0">
                <a:effectLst>
                  <a:outerShdw blurRad="38100" dist="38100" dir="2700000" algn="tl">
                    <a:srgbClr val="000000">
                      <a:alpha val="43137"/>
                    </a:srgbClr>
                  </a:outerShdw>
                </a:effectLst>
              </a:rPr>
              <a:t>指向</a:t>
            </a:r>
            <a:r>
              <a:rPr lang="ja-JP" altLang="en-US" sz="4000" dirty="0">
                <a:effectLst>
                  <a:outerShdw blurRad="38100" dist="38100" dir="2700000" algn="tl">
                    <a:srgbClr val="000000">
                      <a:alpha val="43137"/>
                    </a:srgbClr>
                  </a:outerShdw>
                </a:effectLst>
              </a:rPr>
              <a:t>に</a:t>
            </a:r>
            <a:r>
              <a:rPr lang="ja-JP" altLang="en-US" sz="4000" dirty="0" smtClean="0">
                <a:effectLst>
                  <a:outerShdw blurRad="38100" dist="38100" dir="2700000" algn="tl">
                    <a:srgbClr val="000000">
                      <a:alpha val="43137"/>
                    </a:srgbClr>
                  </a:outerShdw>
                </a:effectLst>
              </a:rPr>
              <a:t>よる分析と設計</a:t>
            </a:r>
            <a:endParaRPr lang="ja-JP" altLang="en-US" sz="4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03797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481329"/>
            <a:ext cx="8229600" cy="795544"/>
          </a:xfrm>
        </p:spPr>
        <p:txBody>
          <a:bodyPr>
            <a:normAutofit/>
          </a:bodyPr>
          <a:lstStyle/>
          <a:p>
            <a:r>
              <a:rPr lang="ja-JP" altLang="en-US" sz="2200" dirty="0" smtClean="0"/>
              <a:t>もとのクラスのうち、</a:t>
            </a:r>
            <a:r>
              <a:rPr lang="ja-JP" altLang="en-US" sz="2200" dirty="0" smtClean="0">
                <a:solidFill>
                  <a:srgbClr val="FF0000"/>
                </a:solidFill>
              </a:rPr>
              <a:t>拡張</a:t>
            </a:r>
            <a:r>
              <a:rPr lang="ja-JP" altLang="en-US" sz="2200" dirty="0">
                <a:solidFill>
                  <a:srgbClr val="FF0000"/>
                </a:solidFill>
              </a:rPr>
              <a:t>クラスで使用</a:t>
            </a:r>
            <a:r>
              <a:rPr lang="ja-JP" altLang="en-US" sz="2200" dirty="0" smtClean="0">
                <a:solidFill>
                  <a:srgbClr val="FF0000"/>
                </a:solidFill>
              </a:rPr>
              <a:t>するメンバ</a:t>
            </a:r>
            <a:r>
              <a:rPr lang="ja-JP" altLang="en-US" sz="2200" dirty="0" smtClean="0"/>
              <a:t>は</a:t>
            </a:r>
            <a:r>
              <a:rPr lang="ja-JP" altLang="en-US" sz="2200" dirty="0"/>
              <a:t>、修飾子</a:t>
            </a:r>
            <a:r>
              <a:rPr lang="ja-JP" altLang="en-US" sz="2200" dirty="0" smtClean="0"/>
              <a:t>を「</a:t>
            </a:r>
            <a:r>
              <a:rPr lang="en-US" altLang="ja-JP" sz="2200" dirty="0">
                <a:solidFill>
                  <a:srgbClr val="FF0000"/>
                </a:solidFill>
              </a:rPr>
              <a:t>protected</a:t>
            </a:r>
            <a:r>
              <a:rPr lang="ja-JP" altLang="en-US" sz="2200" dirty="0"/>
              <a:t>」にして</a:t>
            </a:r>
            <a:r>
              <a:rPr lang="ja-JP" altLang="en-US" sz="2200" dirty="0" smtClean="0"/>
              <a:t>おきます。</a:t>
            </a:r>
            <a:endParaRPr lang="en-US" altLang="ja-JP" sz="2200" dirty="0"/>
          </a:p>
          <a:p>
            <a:endParaRPr kumimoji="1" lang="ja-JP" altLang="en-US" sz="2200" dirty="0"/>
          </a:p>
        </p:txBody>
      </p:sp>
      <p:sp>
        <p:nvSpPr>
          <p:cNvPr id="15362" name="タイトル 1"/>
          <p:cNvSpPr>
            <a:spLocks noGrp="1"/>
          </p:cNvSpPr>
          <p:nvPr>
            <p:ph type="title"/>
          </p:nvPr>
        </p:nvSpPr>
        <p:spPr/>
        <p:txBody>
          <a:bodyPr>
            <a:normAutofit/>
          </a:bodyPr>
          <a:lstStyle/>
          <a:p>
            <a:r>
              <a:rPr lang="ja-JP" altLang="en-US" dirty="0" smtClean="0"/>
              <a:t>拡張クラスで使用するメンバの設定</a:t>
            </a:r>
          </a:p>
        </p:txBody>
      </p:sp>
      <p:sp>
        <p:nvSpPr>
          <p:cNvPr id="15363" name="Text Box 10"/>
          <p:cNvSpPr txBox="1">
            <a:spLocks noChangeArrowheads="1"/>
          </p:cNvSpPr>
          <p:nvPr/>
        </p:nvSpPr>
        <p:spPr bwMode="auto">
          <a:xfrm>
            <a:off x="113684" y="2831108"/>
            <a:ext cx="2864887" cy="230832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defRPr/>
            </a:pPr>
            <a:r>
              <a:rPr lang="en-US" altLang="ja-JP" sz="1800" dirty="0" smtClean="0"/>
              <a:t>public class </a:t>
            </a:r>
            <a:r>
              <a:rPr lang="en-US" altLang="ja-JP" sz="1800" dirty="0" err="1" smtClean="0"/>
              <a:t>ClassPC</a:t>
            </a:r>
            <a:r>
              <a:rPr lang="en-US" altLang="ja-JP" sz="1800" dirty="0" smtClean="0"/>
              <a:t> {      </a:t>
            </a:r>
          </a:p>
          <a:p>
            <a:pPr eaLnBrk="1" hangingPunct="1">
              <a:defRPr/>
            </a:pPr>
            <a:endParaRPr lang="en-US" altLang="ja-JP" sz="1800" dirty="0" smtClean="0"/>
          </a:p>
          <a:p>
            <a:pPr eaLnBrk="1" hangingPunct="1">
              <a:defRPr/>
            </a:pPr>
            <a:r>
              <a:rPr lang="en-US" altLang="ja-JP" sz="1800" dirty="0" smtClean="0"/>
              <a:t>     </a:t>
            </a:r>
            <a:r>
              <a:rPr lang="en-US" altLang="ja-JP" sz="1800" dirty="0" smtClean="0">
                <a:solidFill>
                  <a:srgbClr val="FF0000"/>
                </a:solidFill>
              </a:rPr>
              <a:t>protected</a:t>
            </a:r>
            <a:r>
              <a:rPr lang="en-US" altLang="ja-JP" sz="1800" dirty="0" smtClean="0"/>
              <a:t> </a:t>
            </a:r>
            <a:r>
              <a:rPr lang="en-US" altLang="ja-JP" sz="1800" dirty="0" err="1" smtClean="0"/>
              <a:t>int</a:t>
            </a:r>
            <a:r>
              <a:rPr lang="en-US" altLang="ja-JP" sz="1800" dirty="0" smtClean="0"/>
              <a:t> num1;</a:t>
            </a:r>
          </a:p>
          <a:p>
            <a:pPr eaLnBrk="1" hangingPunct="1">
              <a:defRPr/>
            </a:pPr>
            <a:r>
              <a:rPr lang="en-US" altLang="ja-JP" sz="1800" dirty="0" smtClean="0">
                <a:solidFill>
                  <a:srgbClr val="FF0066"/>
                </a:solidFill>
              </a:rPr>
              <a:t>     </a:t>
            </a:r>
            <a:r>
              <a:rPr lang="en-US" altLang="ja-JP" sz="1800" dirty="0" smtClean="0">
                <a:solidFill>
                  <a:srgbClr val="FF0000"/>
                </a:solidFill>
              </a:rPr>
              <a:t>protected</a:t>
            </a:r>
            <a:r>
              <a:rPr lang="en-US" altLang="ja-JP" sz="1800" dirty="0" smtClean="0">
                <a:solidFill>
                  <a:srgbClr val="FF0066"/>
                </a:solidFill>
              </a:rPr>
              <a:t> </a:t>
            </a:r>
            <a:r>
              <a:rPr lang="en-US" altLang="ja-JP" sz="1800" dirty="0" err="1" smtClean="0"/>
              <a:t>int</a:t>
            </a:r>
            <a:r>
              <a:rPr lang="en-US" altLang="ja-JP" sz="1800" dirty="0" smtClean="0"/>
              <a:t> num2;</a:t>
            </a:r>
          </a:p>
          <a:p>
            <a:pPr eaLnBrk="1" hangingPunct="1">
              <a:defRPr/>
            </a:pPr>
            <a:r>
              <a:rPr lang="en-US" altLang="ja-JP" sz="1800" dirty="0" smtClean="0">
                <a:solidFill>
                  <a:srgbClr val="FF0066"/>
                </a:solidFill>
              </a:rPr>
              <a:t>     </a:t>
            </a:r>
            <a:r>
              <a:rPr lang="en-US" altLang="ja-JP" sz="1800" dirty="0" smtClean="0">
                <a:solidFill>
                  <a:srgbClr val="FF0000"/>
                </a:solidFill>
              </a:rPr>
              <a:t>protected</a:t>
            </a:r>
            <a:r>
              <a:rPr lang="en-US" altLang="ja-JP" sz="1800" dirty="0" smtClean="0">
                <a:solidFill>
                  <a:srgbClr val="FF0066"/>
                </a:solidFill>
              </a:rPr>
              <a:t> </a:t>
            </a:r>
            <a:r>
              <a:rPr lang="en-US" altLang="ja-JP" sz="1800" dirty="0" err="1" smtClean="0"/>
              <a:t>int</a:t>
            </a:r>
            <a:r>
              <a:rPr lang="en-US" altLang="ja-JP" sz="1800" dirty="0" smtClean="0"/>
              <a:t> result;</a:t>
            </a:r>
          </a:p>
          <a:p>
            <a:pPr eaLnBrk="1" hangingPunct="1">
              <a:defRPr/>
            </a:pPr>
            <a:r>
              <a:rPr lang="ja-JP" altLang="en-US" sz="1800" dirty="0" smtClean="0"/>
              <a:t>     </a:t>
            </a:r>
            <a:endParaRPr lang="en-US" altLang="ja-JP" sz="1800" dirty="0" smtClean="0"/>
          </a:p>
          <a:p>
            <a:pPr eaLnBrk="1" hangingPunct="1">
              <a:defRPr/>
            </a:pPr>
            <a:r>
              <a:rPr lang="en-US" altLang="ja-JP" sz="1800" dirty="0" smtClean="0"/>
              <a:t>     </a:t>
            </a:r>
            <a:r>
              <a:rPr lang="ja-JP" altLang="en-US" sz="1800" dirty="0" smtClean="0"/>
              <a:t>・・・</a:t>
            </a:r>
            <a:endParaRPr lang="en-US" altLang="ja-JP" sz="1800" dirty="0" smtClean="0"/>
          </a:p>
          <a:p>
            <a:pPr eaLnBrk="1" hangingPunct="1">
              <a:defRPr/>
            </a:pPr>
            <a:r>
              <a:rPr lang="en-US" altLang="ja-JP" sz="1800" dirty="0" smtClean="0"/>
              <a:t>}</a:t>
            </a:r>
          </a:p>
        </p:txBody>
      </p:sp>
      <p:sp>
        <p:nvSpPr>
          <p:cNvPr id="15366" name="Text Box 10"/>
          <p:cNvSpPr txBox="1">
            <a:spLocks noChangeArrowheads="1"/>
          </p:cNvSpPr>
          <p:nvPr/>
        </p:nvSpPr>
        <p:spPr bwMode="auto">
          <a:xfrm>
            <a:off x="4563613" y="2773739"/>
            <a:ext cx="4442242" cy="313932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defRPr/>
            </a:pPr>
            <a:r>
              <a:rPr lang="en-US" altLang="ja-JP" sz="1800" dirty="0" smtClean="0"/>
              <a:t>public class ClassPC2 extends </a:t>
            </a:r>
            <a:r>
              <a:rPr lang="en-US" altLang="ja-JP" sz="1800" dirty="0" err="1" smtClean="0"/>
              <a:t>ClassPC</a:t>
            </a:r>
            <a:r>
              <a:rPr lang="en-US" altLang="ja-JP" sz="1800" dirty="0" smtClean="0"/>
              <a:t> {</a:t>
            </a:r>
          </a:p>
          <a:p>
            <a:pPr eaLnBrk="1" hangingPunct="1">
              <a:defRPr/>
            </a:pPr>
            <a:endParaRPr lang="en-US" altLang="ja-JP" sz="1800" dirty="0" smtClean="0"/>
          </a:p>
          <a:p>
            <a:pPr eaLnBrk="1" hangingPunct="1">
              <a:defRPr/>
            </a:pPr>
            <a:r>
              <a:rPr lang="ja-JP" altLang="en-US" sz="1800" dirty="0" smtClean="0"/>
              <a:t>　　</a:t>
            </a:r>
            <a:r>
              <a:rPr lang="en-US" altLang="ja-JP" sz="1800" dirty="0" smtClean="0"/>
              <a:t>public void </a:t>
            </a:r>
            <a:r>
              <a:rPr lang="en-US" altLang="ja-JP" sz="1800" dirty="0" err="1" smtClean="0"/>
              <a:t>sumInt</a:t>
            </a:r>
            <a:r>
              <a:rPr lang="en-US" altLang="ja-JP" sz="1800" dirty="0" smtClean="0"/>
              <a:t>(){</a:t>
            </a:r>
          </a:p>
          <a:p>
            <a:pPr eaLnBrk="1" hangingPunct="1">
              <a:defRPr/>
            </a:pPr>
            <a:r>
              <a:rPr lang="en-US" altLang="ja-JP" sz="1800" dirty="0" smtClean="0"/>
              <a:t>         if(</a:t>
            </a:r>
            <a:r>
              <a:rPr lang="en-US" altLang="ja-JP" sz="1800" dirty="0" smtClean="0">
                <a:solidFill>
                  <a:srgbClr val="FF0000"/>
                </a:solidFill>
              </a:rPr>
              <a:t>num1</a:t>
            </a:r>
            <a:r>
              <a:rPr lang="en-US" altLang="ja-JP" sz="1800" dirty="0" smtClean="0"/>
              <a:t> &gt; </a:t>
            </a:r>
            <a:r>
              <a:rPr lang="en-US" altLang="ja-JP" sz="1800" dirty="0" smtClean="0">
                <a:solidFill>
                  <a:srgbClr val="FF0000"/>
                </a:solidFill>
              </a:rPr>
              <a:t>num2</a:t>
            </a:r>
            <a:r>
              <a:rPr lang="en-US" altLang="ja-JP" sz="1800" dirty="0" smtClean="0"/>
              <a:t>){</a:t>
            </a:r>
          </a:p>
          <a:p>
            <a:pPr eaLnBrk="1" hangingPunct="1">
              <a:defRPr/>
            </a:pPr>
            <a:r>
              <a:rPr lang="en-US" altLang="ja-JP" sz="1800" dirty="0" smtClean="0"/>
              <a:t>              for(</a:t>
            </a:r>
            <a:r>
              <a:rPr lang="en-US" altLang="ja-JP" sz="1800" dirty="0" err="1" smtClean="0"/>
              <a:t>int</a:t>
            </a:r>
            <a:r>
              <a:rPr lang="en-US" altLang="ja-JP" sz="1800" dirty="0" smtClean="0"/>
              <a:t> </a:t>
            </a:r>
            <a:r>
              <a:rPr lang="en-US" altLang="ja-JP" sz="1800" dirty="0" err="1" smtClean="0"/>
              <a:t>i</a:t>
            </a:r>
            <a:r>
              <a:rPr lang="en-US" altLang="ja-JP" sz="1800" dirty="0" smtClean="0"/>
              <a:t> = </a:t>
            </a:r>
            <a:r>
              <a:rPr lang="en-US" altLang="ja-JP" sz="1800" dirty="0" smtClean="0">
                <a:solidFill>
                  <a:srgbClr val="FF0000"/>
                </a:solidFill>
              </a:rPr>
              <a:t>num2</a:t>
            </a:r>
            <a:r>
              <a:rPr lang="en-US" altLang="ja-JP" sz="1800" dirty="0" smtClean="0"/>
              <a:t> ; </a:t>
            </a:r>
            <a:r>
              <a:rPr lang="en-US" altLang="ja-JP" sz="1800" dirty="0" err="1" smtClean="0"/>
              <a:t>i</a:t>
            </a:r>
            <a:r>
              <a:rPr lang="en-US" altLang="ja-JP" sz="1800" dirty="0" smtClean="0"/>
              <a:t> &lt; </a:t>
            </a:r>
            <a:r>
              <a:rPr lang="en-US" altLang="ja-JP" sz="1800" dirty="0" smtClean="0">
                <a:solidFill>
                  <a:srgbClr val="FF0000"/>
                </a:solidFill>
              </a:rPr>
              <a:t>num1</a:t>
            </a:r>
            <a:r>
              <a:rPr lang="en-US" altLang="ja-JP" sz="1800" dirty="0" smtClean="0"/>
              <a:t> ; </a:t>
            </a:r>
            <a:r>
              <a:rPr lang="en-US" altLang="ja-JP" sz="1800" dirty="0" err="1" smtClean="0"/>
              <a:t>i</a:t>
            </a:r>
            <a:r>
              <a:rPr lang="en-US" altLang="ja-JP" sz="1800" dirty="0" smtClean="0"/>
              <a:t>++){</a:t>
            </a:r>
          </a:p>
          <a:p>
            <a:pPr eaLnBrk="1" hangingPunct="1">
              <a:defRPr/>
            </a:pPr>
            <a:r>
              <a:rPr lang="en-US" altLang="ja-JP" sz="1800" dirty="0" smtClean="0"/>
              <a:t>                     </a:t>
            </a:r>
            <a:r>
              <a:rPr lang="en-US" altLang="ja-JP" sz="1800" dirty="0" smtClean="0">
                <a:solidFill>
                  <a:srgbClr val="FF0000"/>
                </a:solidFill>
              </a:rPr>
              <a:t>result</a:t>
            </a:r>
            <a:r>
              <a:rPr lang="en-US" altLang="ja-JP" sz="1800" dirty="0" smtClean="0"/>
              <a:t> += </a:t>
            </a:r>
            <a:r>
              <a:rPr lang="en-US" altLang="ja-JP" sz="1800" dirty="0" err="1" smtClean="0"/>
              <a:t>i</a:t>
            </a:r>
            <a:r>
              <a:rPr lang="en-US" altLang="ja-JP" sz="1800" dirty="0" smtClean="0"/>
              <a:t>;</a:t>
            </a:r>
          </a:p>
          <a:p>
            <a:pPr eaLnBrk="1" hangingPunct="1">
              <a:defRPr/>
            </a:pPr>
            <a:r>
              <a:rPr lang="ja-JP" altLang="en-US" sz="1800" dirty="0" smtClean="0"/>
              <a:t>　　　　　　</a:t>
            </a:r>
            <a:r>
              <a:rPr lang="en-US" altLang="ja-JP" sz="1800" dirty="0" smtClean="0"/>
              <a:t>}</a:t>
            </a:r>
          </a:p>
          <a:p>
            <a:pPr eaLnBrk="1" hangingPunct="1">
              <a:defRPr/>
            </a:pPr>
            <a:r>
              <a:rPr lang="ja-JP" altLang="en-US" sz="1800" dirty="0" smtClean="0"/>
              <a:t>　　　　・・・・</a:t>
            </a:r>
            <a:endParaRPr lang="en-US" altLang="ja-JP" sz="1800" dirty="0" smtClean="0"/>
          </a:p>
          <a:p>
            <a:pPr eaLnBrk="1" hangingPunct="1">
              <a:defRPr/>
            </a:pPr>
            <a:r>
              <a:rPr lang="ja-JP" altLang="en-US" sz="1800" dirty="0" smtClean="0"/>
              <a:t>　　</a:t>
            </a:r>
            <a:r>
              <a:rPr lang="en-US" altLang="ja-JP" sz="1800" dirty="0" smtClean="0"/>
              <a:t>}</a:t>
            </a:r>
          </a:p>
          <a:p>
            <a:pPr eaLnBrk="1" hangingPunct="1">
              <a:defRPr/>
            </a:pPr>
            <a:endParaRPr lang="en-US" altLang="ja-JP" sz="1800" dirty="0" smtClean="0"/>
          </a:p>
          <a:p>
            <a:pPr eaLnBrk="1" hangingPunct="1">
              <a:defRPr/>
            </a:pPr>
            <a:r>
              <a:rPr lang="en-US" altLang="ja-JP" sz="1800" dirty="0" smtClean="0"/>
              <a:t>}</a:t>
            </a:r>
          </a:p>
        </p:txBody>
      </p:sp>
      <p:sp>
        <p:nvSpPr>
          <p:cNvPr id="15368" name="テキスト ボックス 13"/>
          <p:cNvSpPr txBox="1">
            <a:spLocks noChangeArrowheads="1"/>
          </p:cNvSpPr>
          <p:nvPr/>
        </p:nvSpPr>
        <p:spPr bwMode="auto">
          <a:xfrm>
            <a:off x="321953" y="5990928"/>
            <a:ext cx="6405921" cy="646331"/>
          </a:xfrm>
          <a:prstGeom prst="rect">
            <a:avLst/>
          </a:prstGeom>
          <a:ln/>
          <a:extLst/>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sz="1800" dirty="0" smtClean="0"/>
              <a:t>修飾子「</a:t>
            </a:r>
            <a:r>
              <a:rPr lang="en-US" altLang="ja-JP" sz="1800" dirty="0" smtClean="0"/>
              <a:t>private</a:t>
            </a:r>
            <a:r>
              <a:rPr lang="ja-JP" altLang="en-US" sz="1800" dirty="0" smtClean="0"/>
              <a:t>」「</a:t>
            </a:r>
            <a:r>
              <a:rPr lang="en-US" altLang="ja-JP" sz="1800" dirty="0"/>
              <a:t>protected</a:t>
            </a:r>
            <a:r>
              <a:rPr lang="ja-JP" altLang="en-US" sz="1800" dirty="0" smtClean="0"/>
              <a:t>」および「</a:t>
            </a:r>
            <a:r>
              <a:rPr lang="en-US" altLang="ja-JP" sz="1800" dirty="0" smtClean="0"/>
              <a:t>public</a:t>
            </a:r>
            <a:r>
              <a:rPr lang="ja-JP" altLang="en-US" sz="1800" dirty="0" smtClean="0"/>
              <a:t>」の意味に</a:t>
            </a:r>
            <a:r>
              <a:rPr lang="ja-JP" altLang="en-US" sz="1800" dirty="0"/>
              <a:t>ついては</a:t>
            </a:r>
            <a:r>
              <a:rPr lang="ja-JP" altLang="en-US" sz="1800" dirty="0" smtClean="0"/>
              <a:t>、</a:t>
            </a:r>
            <a:endParaRPr lang="en-US" altLang="ja-JP" sz="1800" dirty="0" smtClean="0"/>
          </a:p>
          <a:p>
            <a:pPr eaLnBrk="1" hangingPunct="1"/>
            <a:r>
              <a:rPr lang="ja-JP" altLang="en-US" sz="1800" dirty="0" smtClean="0"/>
              <a:t>次回</a:t>
            </a:r>
            <a:r>
              <a:rPr lang="ja-JP" altLang="en-US" sz="1800" dirty="0"/>
              <a:t>の「アクセス制限」で詳しく説明します。</a:t>
            </a:r>
          </a:p>
        </p:txBody>
      </p:sp>
      <p:sp>
        <p:nvSpPr>
          <p:cNvPr id="6" name="右中かっこ 5"/>
          <p:cNvSpPr/>
          <p:nvPr/>
        </p:nvSpPr>
        <p:spPr>
          <a:xfrm>
            <a:off x="2512868" y="3429000"/>
            <a:ext cx="309562" cy="914400"/>
          </a:xfrm>
          <a:prstGeom prst="rightBrace">
            <a:avLst/>
          </a:prstGeom>
        </p:spPr>
        <p:style>
          <a:lnRef idx="2">
            <a:schemeClr val="accent3"/>
          </a:lnRef>
          <a:fillRef idx="0">
            <a:schemeClr val="accent3"/>
          </a:fillRef>
          <a:effectRef idx="1">
            <a:schemeClr val="accent3"/>
          </a:effectRef>
          <a:fontRef idx="minor">
            <a:schemeClr val="tx1"/>
          </a:fontRef>
        </p:style>
        <p:txBody>
          <a:bodyPr anchor="ctr"/>
          <a:lstStyle/>
          <a:p>
            <a:pPr algn="ctr">
              <a:defRPr/>
            </a:pPr>
            <a:endParaRPr lang="ja-JP" altLang="en-US"/>
          </a:p>
        </p:txBody>
      </p:sp>
      <p:sp>
        <p:nvSpPr>
          <p:cNvPr id="15370" name="テキスト ボックス 7"/>
          <p:cNvSpPr txBox="1">
            <a:spLocks noChangeArrowheads="1"/>
          </p:cNvSpPr>
          <p:nvPr/>
        </p:nvSpPr>
        <p:spPr bwMode="auto">
          <a:xfrm>
            <a:off x="2822430" y="3510021"/>
            <a:ext cx="1605554" cy="830997"/>
          </a:xfrm>
          <a:prstGeom prst="rect">
            <a:avLst/>
          </a:prstGeom>
          <a:ln/>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dirty="0" smtClean="0"/>
              <a:t>拡張クラスで使用</a:t>
            </a:r>
            <a:endParaRPr lang="ja-JP" altLang="en-US" dirty="0"/>
          </a:p>
        </p:txBody>
      </p:sp>
    </p:spTree>
    <p:extLst>
      <p:ext uri="{BB962C8B-B14F-4D97-AF65-F5344CB8AC3E}">
        <p14:creationId xmlns:p14="http://schemas.microsoft.com/office/powerpoint/2010/main" val="20091735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481329"/>
            <a:ext cx="8229600" cy="1083576"/>
          </a:xfrm>
        </p:spPr>
        <p:txBody>
          <a:bodyPr>
            <a:noAutofit/>
          </a:bodyPr>
          <a:lstStyle/>
          <a:p>
            <a:r>
              <a:rPr lang="ja-JP" altLang="en-US" sz="2200" dirty="0"/>
              <a:t>あるクラスを拡張してクラスを設計したとき</a:t>
            </a:r>
            <a:r>
              <a:rPr lang="ja-JP" altLang="en-US" sz="2200" dirty="0" smtClean="0"/>
              <a:t>、もと</a:t>
            </a:r>
            <a:r>
              <a:rPr lang="ja-JP" altLang="en-US" sz="2200" dirty="0"/>
              <a:t>のクラスを「</a:t>
            </a:r>
            <a:r>
              <a:rPr lang="ja-JP" altLang="en-US" sz="2200" dirty="0">
                <a:solidFill>
                  <a:srgbClr val="FF0000"/>
                </a:solidFill>
              </a:rPr>
              <a:t>スーパークラス</a:t>
            </a:r>
            <a:r>
              <a:rPr lang="ja-JP" altLang="en-US" sz="2200" dirty="0"/>
              <a:t>」</a:t>
            </a:r>
            <a:r>
              <a:rPr lang="ja-JP" altLang="en-US" sz="2200" dirty="0" smtClean="0"/>
              <a:t>、拡張</a:t>
            </a:r>
            <a:r>
              <a:rPr lang="ja-JP" altLang="en-US" sz="2200" dirty="0"/>
              <a:t>したクラスを「</a:t>
            </a:r>
            <a:r>
              <a:rPr lang="ja-JP" altLang="en-US" sz="2200" dirty="0">
                <a:solidFill>
                  <a:srgbClr val="FF0000"/>
                </a:solidFill>
              </a:rPr>
              <a:t>サブクラス</a:t>
            </a:r>
            <a:r>
              <a:rPr lang="ja-JP" altLang="en-US" sz="2200" dirty="0"/>
              <a:t>」</a:t>
            </a:r>
            <a:r>
              <a:rPr lang="ja-JP" altLang="en-US" sz="2200" dirty="0" smtClean="0"/>
              <a:t>といいます。</a:t>
            </a:r>
            <a:endParaRPr lang="en-US" altLang="ja-JP" sz="2200" dirty="0" smtClean="0"/>
          </a:p>
          <a:p>
            <a:r>
              <a:rPr lang="ja-JP" altLang="en-US" sz="2200" dirty="0"/>
              <a:t>サブクラスの機能は、一般</a:t>
            </a:r>
            <a:r>
              <a:rPr lang="ja-JP" altLang="en-US" sz="2200" dirty="0" smtClean="0"/>
              <a:t>にスーパークラス</a:t>
            </a:r>
            <a:r>
              <a:rPr lang="ja-JP" altLang="en-US" sz="2200" dirty="0"/>
              <a:t>より充実して</a:t>
            </a:r>
            <a:r>
              <a:rPr lang="ja-JP" altLang="en-US" sz="2200" dirty="0" smtClean="0"/>
              <a:t>います。</a:t>
            </a:r>
            <a:endParaRPr lang="ja-JP" altLang="en-US" sz="2200" dirty="0"/>
          </a:p>
          <a:p>
            <a:endParaRPr lang="ja-JP" altLang="en-US" sz="2200" dirty="0"/>
          </a:p>
          <a:p>
            <a:endParaRPr kumimoji="1" lang="ja-JP" altLang="en-US" sz="2200" dirty="0"/>
          </a:p>
        </p:txBody>
      </p:sp>
      <p:sp>
        <p:nvSpPr>
          <p:cNvPr id="17416" name="Rectangle 14"/>
          <p:cNvSpPr>
            <a:spLocks noGrp="1" noChangeArrowheads="1"/>
          </p:cNvSpPr>
          <p:nvPr>
            <p:ph type="title"/>
          </p:nvPr>
        </p:nvSpPr>
        <p:spPr/>
        <p:txBody>
          <a:bodyPr/>
          <a:lstStyle/>
          <a:p>
            <a:pPr eaLnBrk="1" hangingPunct="1"/>
            <a:r>
              <a:rPr lang="ja-JP" altLang="en-US" smtClean="0"/>
              <a:t>スーパークラスとサブクラス</a:t>
            </a:r>
          </a:p>
        </p:txBody>
      </p:sp>
      <p:sp>
        <p:nvSpPr>
          <p:cNvPr id="11" name="Text Box 19"/>
          <p:cNvSpPr txBox="1">
            <a:spLocks noChangeArrowheads="1"/>
          </p:cNvSpPr>
          <p:nvPr/>
        </p:nvSpPr>
        <p:spPr bwMode="auto">
          <a:xfrm>
            <a:off x="6076189" y="4701243"/>
            <a:ext cx="1555234" cy="461665"/>
          </a:xfrm>
          <a:prstGeom prst="rect">
            <a:avLst/>
          </a:prstGeom>
          <a:solidFill>
            <a:schemeClr val="bg2">
              <a:lumMod val="50000"/>
            </a:schemeClr>
          </a:solidFill>
          <a:ln>
            <a:headEnd/>
            <a:tailEnd/>
          </a:ln>
          <a:extLst/>
        </p:spPr>
        <p:style>
          <a:lnRef idx="1">
            <a:schemeClr val="accent2"/>
          </a:lnRef>
          <a:fillRef idx="2">
            <a:schemeClr val="accent2"/>
          </a:fillRef>
          <a:effectRef idx="1">
            <a:schemeClr val="accent2"/>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en-US" altLang="ja-JP" dirty="0" smtClean="0"/>
              <a:t>ClassPC2</a:t>
            </a:r>
            <a:endParaRPr lang="ja-JP" altLang="en-US" dirty="0"/>
          </a:p>
        </p:txBody>
      </p:sp>
      <p:sp>
        <p:nvSpPr>
          <p:cNvPr id="12" name="Text Box 22"/>
          <p:cNvSpPr txBox="1">
            <a:spLocks noChangeArrowheads="1"/>
          </p:cNvSpPr>
          <p:nvPr/>
        </p:nvSpPr>
        <p:spPr bwMode="auto">
          <a:xfrm>
            <a:off x="6161950" y="3076428"/>
            <a:ext cx="1383712" cy="461665"/>
          </a:xfrm>
          <a:prstGeom prst="rect">
            <a:avLst/>
          </a:prstGeom>
          <a:solidFill>
            <a:srgbClr val="FF0000"/>
          </a:solidFill>
          <a:ln>
            <a:headEnd/>
            <a:tailEnd/>
          </a:ln>
          <a:extLst/>
        </p:spPr>
        <p:style>
          <a:lnRef idx="1">
            <a:schemeClr val="accent2"/>
          </a:lnRef>
          <a:fillRef idx="2">
            <a:schemeClr val="accent2"/>
          </a:fillRef>
          <a:effectRef idx="1">
            <a:schemeClr val="accent2"/>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en-US" altLang="ja-JP" dirty="0" err="1" smtClean="0">
                <a:solidFill>
                  <a:schemeClr val="bg1"/>
                </a:solidFill>
              </a:rPr>
              <a:t>ClassPC</a:t>
            </a:r>
            <a:endParaRPr lang="ja-JP" altLang="en-US" dirty="0">
              <a:solidFill>
                <a:schemeClr val="bg1"/>
              </a:solidFill>
            </a:endParaRPr>
          </a:p>
        </p:txBody>
      </p:sp>
      <p:sp>
        <p:nvSpPr>
          <p:cNvPr id="13" name="AutoShape 31"/>
          <p:cNvSpPr>
            <a:spLocks noChangeArrowheads="1"/>
          </p:cNvSpPr>
          <p:nvPr/>
        </p:nvSpPr>
        <p:spPr bwMode="auto">
          <a:xfrm>
            <a:off x="6717510" y="3558243"/>
            <a:ext cx="304800" cy="228600"/>
          </a:xfrm>
          <a:prstGeom prst="triangle">
            <a:avLst>
              <a:gd name="adj" fmla="val 50000"/>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4" name="Line 33"/>
          <p:cNvSpPr>
            <a:spLocks noChangeShapeType="1"/>
          </p:cNvSpPr>
          <p:nvPr/>
        </p:nvSpPr>
        <p:spPr bwMode="auto">
          <a:xfrm flipV="1">
            <a:off x="6869910" y="3786843"/>
            <a:ext cx="0" cy="914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1" name="Text Box 19"/>
          <p:cNvSpPr txBox="1">
            <a:spLocks noChangeArrowheads="1"/>
          </p:cNvSpPr>
          <p:nvPr/>
        </p:nvSpPr>
        <p:spPr bwMode="auto">
          <a:xfrm>
            <a:off x="6089942" y="6351711"/>
            <a:ext cx="1588897" cy="461665"/>
          </a:xfrm>
          <a:prstGeom prst="rect">
            <a:avLst/>
          </a:prstGeom>
          <a:solidFill>
            <a:srgbClr val="00B050"/>
          </a:solidFill>
          <a:ln>
            <a:headEnd/>
            <a:tailEnd/>
          </a:ln>
          <a:extLst/>
        </p:spPr>
        <p:style>
          <a:lnRef idx="1">
            <a:schemeClr val="accent2"/>
          </a:lnRef>
          <a:fillRef idx="2">
            <a:schemeClr val="accent2"/>
          </a:fillRef>
          <a:effectRef idx="1">
            <a:schemeClr val="accent2"/>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en-US" altLang="ja-JP" dirty="0" err="1" smtClean="0">
                <a:solidFill>
                  <a:schemeClr val="bg1"/>
                </a:solidFill>
              </a:rPr>
              <a:t>ClassPCX</a:t>
            </a:r>
            <a:endParaRPr lang="ja-JP" altLang="en-US" dirty="0">
              <a:solidFill>
                <a:schemeClr val="bg1"/>
              </a:solidFill>
            </a:endParaRPr>
          </a:p>
        </p:txBody>
      </p:sp>
      <p:sp>
        <p:nvSpPr>
          <p:cNvPr id="23" name="AutoShape 31"/>
          <p:cNvSpPr>
            <a:spLocks noChangeArrowheads="1"/>
          </p:cNvSpPr>
          <p:nvPr/>
        </p:nvSpPr>
        <p:spPr bwMode="auto">
          <a:xfrm>
            <a:off x="6721246" y="5199583"/>
            <a:ext cx="304800" cy="228600"/>
          </a:xfrm>
          <a:prstGeom prst="triangle">
            <a:avLst>
              <a:gd name="adj" fmla="val 50000"/>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4" name="Line 33"/>
          <p:cNvSpPr>
            <a:spLocks noChangeShapeType="1"/>
          </p:cNvSpPr>
          <p:nvPr/>
        </p:nvSpPr>
        <p:spPr bwMode="auto">
          <a:xfrm flipV="1">
            <a:off x="6873646" y="5428183"/>
            <a:ext cx="0" cy="914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5" name="Text Box 19"/>
          <p:cNvSpPr txBox="1">
            <a:spLocks noChangeArrowheads="1"/>
          </p:cNvSpPr>
          <p:nvPr/>
        </p:nvSpPr>
        <p:spPr bwMode="auto">
          <a:xfrm>
            <a:off x="7501974" y="4140795"/>
            <a:ext cx="1606530" cy="461665"/>
          </a:xfrm>
          <a:prstGeom prst="rect">
            <a:avLst/>
          </a:prstGeom>
          <a:solidFill>
            <a:srgbClr val="FFFF00"/>
          </a:solidFill>
          <a:ln>
            <a:headEnd/>
            <a:tailEnd/>
          </a:ln>
          <a:extLst/>
        </p:spPr>
        <p:style>
          <a:lnRef idx="1">
            <a:schemeClr val="accent2"/>
          </a:lnRef>
          <a:fillRef idx="2">
            <a:schemeClr val="accent2"/>
          </a:fillRef>
          <a:effectRef idx="1">
            <a:schemeClr val="accent2"/>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en-US" altLang="ja-JP" dirty="0" err="1" smtClean="0"/>
              <a:t>ClassPCR</a:t>
            </a:r>
            <a:endParaRPr lang="ja-JP" altLang="en-US" dirty="0"/>
          </a:p>
        </p:txBody>
      </p:sp>
      <p:sp>
        <p:nvSpPr>
          <p:cNvPr id="26" name="AutoShape 31"/>
          <p:cNvSpPr>
            <a:spLocks noChangeArrowheads="1"/>
          </p:cNvSpPr>
          <p:nvPr/>
        </p:nvSpPr>
        <p:spPr bwMode="auto">
          <a:xfrm rot="18754696">
            <a:off x="7479022" y="3540041"/>
            <a:ext cx="304800" cy="228600"/>
          </a:xfrm>
          <a:prstGeom prst="triangle">
            <a:avLst>
              <a:gd name="adj" fmla="val 50000"/>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7" name="Line 33"/>
          <p:cNvSpPr>
            <a:spLocks noChangeShapeType="1"/>
          </p:cNvSpPr>
          <p:nvPr/>
        </p:nvSpPr>
        <p:spPr bwMode="auto">
          <a:xfrm rot="18754696" flipH="1" flipV="1">
            <a:off x="7951591" y="3651449"/>
            <a:ext cx="1619" cy="58525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8" name="角丸四角形 27"/>
          <p:cNvSpPr/>
          <p:nvPr/>
        </p:nvSpPr>
        <p:spPr>
          <a:xfrm>
            <a:off x="963051" y="3430268"/>
            <a:ext cx="4032448" cy="2847811"/>
          </a:xfrm>
          <a:prstGeom prst="roundRect">
            <a:avLst>
              <a:gd name="adj" fmla="val 12307"/>
            </a:avLst>
          </a:prstGeom>
          <a:solidFill>
            <a:srgbClr val="00B05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29" name="角丸四角形 28"/>
          <p:cNvSpPr/>
          <p:nvPr/>
        </p:nvSpPr>
        <p:spPr>
          <a:xfrm>
            <a:off x="1043608" y="3508169"/>
            <a:ext cx="3096344" cy="2081071"/>
          </a:xfrm>
          <a:prstGeom prst="roundRect">
            <a:avLst/>
          </a:prstGeom>
          <a:solidFill>
            <a:srgbClr val="00B0F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5" name="角丸四角形 34"/>
          <p:cNvSpPr/>
          <p:nvPr/>
        </p:nvSpPr>
        <p:spPr>
          <a:xfrm>
            <a:off x="377232" y="2852936"/>
            <a:ext cx="2664296" cy="1663833"/>
          </a:xfrm>
          <a:prstGeom prst="roundRect">
            <a:avLst>
              <a:gd name="adj" fmla="val 20022"/>
            </a:avLst>
          </a:prstGeom>
          <a:solidFill>
            <a:srgbClr val="FFFF00"/>
          </a:solidFill>
          <a:ln>
            <a:solidFill>
              <a:srgbClr val="FFFF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0" name="角丸四角形 29"/>
          <p:cNvSpPr/>
          <p:nvPr/>
        </p:nvSpPr>
        <p:spPr>
          <a:xfrm>
            <a:off x="1196008" y="3636204"/>
            <a:ext cx="1791816" cy="800908"/>
          </a:xfrm>
          <a:prstGeom prst="roundRect">
            <a:avLst>
              <a:gd name="adj" fmla="val 30762"/>
            </a:avLst>
          </a:prstGeom>
          <a:solidFill>
            <a:srgbClr val="FF0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b="1" dirty="0" smtClean="0">
                <a:solidFill>
                  <a:schemeClr val="bg1"/>
                </a:solidFill>
                <a:effectLst>
                  <a:outerShdw blurRad="38100" dist="38100" dir="2700000" algn="tl">
                    <a:srgbClr val="000000">
                      <a:alpha val="43137"/>
                    </a:srgbClr>
                  </a:outerShdw>
                </a:effectLst>
              </a:rPr>
              <a:t>スーパークラス</a:t>
            </a:r>
            <a:endParaRPr kumimoji="1" lang="ja-JP" altLang="en-US" b="1" dirty="0">
              <a:solidFill>
                <a:schemeClr val="bg1"/>
              </a:solidFill>
              <a:effectLst>
                <a:outerShdw blurRad="38100" dist="38100" dir="2700000" algn="tl">
                  <a:srgbClr val="000000">
                    <a:alpha val="43137"/>
                  </a:srgbClr>
                </a:outerShdw>
              </a:effectLst>
            </a:endParaRPr>
          </a:p>
        </p:txBody>
      </p:sp>
      <p:sp>
        <p:nvSpPr>
          <p:cNvPr id="32" name="角丸四角形 31"/>
          <p:cNvSpPr/>
          <p:nvPr/>
        </p:nvSpPr>
        <p:spPr>
          <a:xfrm>
            <a:off x="1187624" y="3620658"/>
            <a:ext cx="1791816" cy="800908"/>
          </a:xfrm>
          <a:prstGeom prst="roundRect">
            <a:avLst>
              <a:gd name="adj" fmla="val 33581"/>
            </a:avLst>
          </a:prstGeom>
          <a:no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p>
        </p:txBody>
      </p:sp>
      <p:sp>
        <p:nvSpPr>
          <p:cNvPr id="33" name="角丸四角形 32"/>
          <p:cNvSpPr/>
          <p:nvPr/>
        </p:nvSpPr>
        <p:spPr>
          <a:xfrm>
            <a:off x="1043608" y="3501008"/>
            <a:ext cx="3096344" cy="2088232"/>
          </a:xfrm>
          <a:prstGeom prst="roundRect">
            <a:avLst/>
          </a:prstGeom>
          <a:noFill/>
          <a:ln w="57150">
            <a:solidFill>
              <a:schemeClr val="accent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4" name="角丸四角形 33"/>
          <p:cNvSpPr/>
          <p:nvPr/>
        </p:nvSpPr>
        <p:spPr>
          <a:xfrm>
            <a:off x="971600" y="3429000"/>
            <a:ext cx="4032448" cy="2847811"/>
          </a:xfrm>
          <a:prstGeom prst="roundRect">
            <a:avLst>
              <a:gd name="adj" fmla="val 13496"/>
            </a:avLst>
          </a:prstGeom>
          <a:noFill/>
          <a:ln w="28575">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6" name="角丸四角形 35"/>
          <p:cNvSpPr/>
          <p:nvPr/>
        </p:nvSpPr>
        <p:spPr>
          <a:xfrm>
            <a:off x="395536" y="2852936"/>
            <a:ext cx="2664296" cy="1663833"/>
          </a:xfrm>
          <a:prstGeom prst="roundRect">
            <a:avLst>
              <a:gd name="adj" fmla="val 17986"/>
            </a:avLst>
          </a:prstGeom>
          <a:noFill/>
          <a:ln w="28575">
            <a:solidFill>
              <a:srgbClr val="FFFF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1043608" y="2964660"/>
            <a:ext cx="1199367" cy="369332"/>
          </a:xfrm>
          <a:prstGeom prst="rect">
            <a:avLst/>
          </a:prstGeom>
          <a:noFill/>
        </p:spPr>
        <p:txBody>
          <a:bodyPr wrap="none" rtlCol="0">
            <a:spAutoFit/>
          </a:bodyPr>
          <a:lstStyle/>
          <a:p>
            <a:r>
              <a:rPr kumimoji="1" lang="ja-JP" altLang="en-US" b="1" dirty="0" smtClean="0">
                <a:effectLst>
                  <a:outerShdw blurRad="38100" dist="38100" dir="2700000" algn="tl">
                    <a:srgbClr val="000000">
                      <a:alpha val="43137"/>
                    </a:srgbClr>
                  </a:outerShdw>
                </a:effectLst>
              </a:rPr>
              <a:t>サブクラス</a:t>
            </a:r>
            <a:endParaRPr kumimoji="1" lang="ja-JP" altLang="en-US" b="1" dirty="0">
              <a:effectLst>
                <a:outerShdw blurRad="38100" dist="38100" dir="2700000" algn="tl">
                  <a:srgbClr val="000000">
                    <a:alpha val="43137"/>
                  </a:srgbClr>
                </a:outerShdw>
              </a:effectLst>
            </a:endParaRPr>
          </a:p>
        </p:txBody>
      </p:sp>
      <p:sp>
        <p:nvSpPr>
          <p:cNvPr id="37" name="テキスト ボックス 36"/>
          <p:cNvSpPr txBox="1"/>
          <p:nvPr/>
        </p:nvSpPr>
        <p:spPr>
          <a:xfrm>
            <a:off x="2195736" y="4643844"/>
            <a:ext cx="1199367" cy="369332"/>
          </a:xfrm>
          <a:prstGeom prst="rect">
            <a:avLst/>
          </a:prstGeom>
          <a:noFill/>
        </p:spPr>
        <p:txBody>
          <a:bodyPr wrap="none" rtlCol="0">
            <a:spAutoFit/>
          </a:bodyPr>
          <a:lstStyle/>
          <a:p>
            <a:r>
              <a:rPr kumimoji="1" lang="ja-JP" altLang="en-US" b="1" dirty="0" smtClean="0">
                <a:effectLst>
                  <a:outerShdw blurRad="38100" dist="38100" dir="2700000" algn="tl">
                    <a:srgbClr val="000000">
                      <a:alpha val="43137"/>
                    </a:srgbClr>
                  </a:outerShdw>
                </a:effectLst>
              </a:rPr>
              <a:t>サブクラス</a:t>
            </a:r>
            <a:endParaRPr kumimoji="1" lang="ja-JP" altLang="en-US" b="1" dirty="0">
              <a:effectLst>
                <a:outerShdw blurRad="38100" dist="38100" dir="2700000" algn="tl">
                  <a:srgbClr val="000000">
                    <a:alpha val="43137"/>
                  </a:srgbClr>
                </a:outerShdw>
              </a:effectLst>
            </a:endParaRPr>
          </a:p>
        </p:txBody>
      </p:sp>
      <p:sp>
        <p:nvSpPr>
          <p:cNvPr id="38" name="テキスト ボックス 37"/>
          <p:cNvSpPr txBox="1"/>
          <p:nvPr/>
        </p:nvSpPr>
        <p:spPr>
          <a:xfrm>
            <a:off x="2108353" y="5789455"/>
            <a:ext cx="2459328" cy="369332"/>
          </a:xfrm>
          <a:prstGeom prst="rect">
            <a:avLst/>
          </a:prstGeom>
          <a:noFill/>
        </p:spPr>
        <p:txBody>
          <a:bodyPr wrap="none" rtlCol="0">
            <a:spAutoFit/>
          </a:bodyPr>
          <a:lstStyle/>
          <a:p>
            <a:r>
              <a:rPr kumimoji="1" lang="ja-JP" altLang="en-US" b="1" dirty="0" smtClean="0">
                <a:solidFill>
                  <a:schemeClr val="bg1"/>
                </a:solidFill>
                <a:effectLst>
                  <a:outerShdw blurRad="38100" dist="38100" dir="2700000" algn="tl">
                    <a:srgbClr val="000000">
                      <a:alpha val="43137"/>
                    </a:srgbClr>
                  </a:outerShdw>
                </a:effectLst>
              </a:rPr>
              <a:t>サブクラスのサブクラス</a:t>
            </a:r>
            <a:endParaRPr kumimoji="1" lang="ja-JP" altLang="en-US"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588930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481328"/>
            <a:ext cx="8229600" cy="1515624"/>
          </a:xfrm>
        </p:spPr>
        <p:txBody>
          <a:bodyPr>
            <a:noAutofit/>
          </a:bodyPr>
          <a:lstStyle/>
          <a:p>
            <a:r>
              <a:rPr lang="ja-JP" altLang="en-US" sz="2200" dirty="0" smtClean="0"/>
              <a:t>継承の概念により、</a:t>
            </a:r>
            <a:r>
              <a:rPr lang="ja-JP" altLang="en-US" sz="2200" dirty="0"/>
              <a:t>複数のクラス</a:t>
            </a:r>
            <a:r>
              <a:rPr lang="ja-JP" altLang="en-US" sz="2200" dirty="0" smtClean="0"/>
              <a:t>のもつ属性、機能の関係</a:t>
            </a:r>
            <a:r>
              <a:rPr lang="ja-JP" altLang="en-US" sz="2200" dirty="0"/>
              <a:t>を</a:t>
            </a:r>
            <a:r>
              <a:rPr lang="ja-JP" altLang="en-US" sz="2200" dirty="0">
                <a:solidFill>
                  <a:srgbClr val="FF0000"/>
                </a:solidFill>
              </a:rPr>
              <a:t>階層</a:t>
            </a:r>
            <a:r>
              <a:rPr lang="ja-JP" altLang="en-US" sz="2200" dirty="0"/>
              <a:t>と捉えることが</a:t>
            </a:r>
            <a:r>
              <a:rPr lang="ja-JP" altLang="en-US" sz="2200" dirty="0" smtClean="0"/>
              <a:t>できます。</a:t>
            </a:r>
            <a:endParaRPr lang="ja-JP" altLang="en-US" sz="2200" dirty="0"/>
          </a:p>
          <a:p>
            <a:r>
              <a:rPr lang="ja-JP" altLang="en-US" sz="2200" dirty="0"/>
              <a:t>スーパークラスとサブクラスの関係を</a:t>
            </a:r>
            <a:r>
              <a:rPr lang="ja-JP" altLang="en-US" sz="2200" dirty="0" smtClean="0"/>
              <a:t>、「</a:t>
            </a:r>
            <a:r>
              <a:rPr lang="ja-JP" altLang="en-US" sz="2200" dirty="0">
                <a:solidFill>
                  <a:srgbClr val="FF0000"/>
                </a:solidFill>
              </a:rPr>
              <a:t>汎化</a:t>
            </a:r>
            <a:r>
              <a:rPr lang="ja-JP" altLang="en-US" sz="2200" dirty="0"/>
              <a:t>の関係</a:t>
            </a:r>
            <a:r>
              <a:rPr lang="ja-JP" altLang="en-US" sz="2200" dirty="0" smtClean="0"/>
              <a:t>」、または</a:t>
            </a:r>
            <a:r>
              <a:rPr lang="ja-JP" altLang="en-US" sz="2200" dirty="0"/>
              <a:t>　</a:t>
            </a:r>
            <a:r>
              <a:rPr lang="ja-JP" altLang="en-US" sz="2200" dirty="0" smtClean="0"/>
              <a:t>「</a:t>
            </a:r>
            <a:r>
              <a:rPr lang="en-US" altLang="ja-JP" sz="2200" dirty="0"/>
              <a:t>is-a</a:t>
            </a:r>
            <a:r>
              <a:rPr lang="ja-JP" altLang="en-US" sz="2200" dirty="0"/>
              <a:t>関係」</a:t>
            </a:r>
            <a:r>
              <a:rPr lang="ja-JP" altLang="en-US" sz="2200" dirty="0" smtClean="0"/>
              <a:t>といいます。</a:t>
            </a:r>
            <a:endParaRPr kumimoji="1" lang="ja-JP" altLang="en-US" sz="2200" dirty="0"/>
          </a:p>
        </p:txBody>
      </p:sp>
      <p:sp>
        <p:nvSpPr>
          <p:cNvPr id="18434" name="Rectangle 8"/>
          <p:cNvSpPr>
            <a:spLocks noGrp="1" noChangeArrowheads="1"/>
          </p:cNvSpPr>
          <p:nvPr>
            <p:ph type="title"/>
          </p:nvPr>
        </p:nvSpPr>
        <p:spPr/>
        <p:txBody>
          <a:bodyPr/>
          <a:lstStyle/>
          <a:p>
            <a:pPr eaLnBrk="1" hangingPunct="1"/>
            <a:r>
              <a:rPr lang="ja-JP" altLang="en-US" smtClean="0"/>
              <a:t>クラスの階層化</a:t>
            </a:r>
          </a:p>
        </p:txBody>
      </p:sp>
      <p:sp>
        <p:nvSpPr>
          <p:cNvPr id="18436" name="Text Box 16"/>
          <p:cNvSpPr txBox="1">
            <a:spLocks noChangeArrowheads="1"/>
          </p:cNvSpPr>
          <p:nvPr/>
        </p:nvSpPr>
        <p:spPr bwMode="auto">
          <a:xfrm>
            <a:off x="1219200" y="5914603"/>
            <a:ext cx="1108075" cy="466725"/>
          </a:xfrm>
          <a:prstGeom prst="rect">
            <a:avLst/>
          </a:prstGeom>
          <a:ln>
            <a:headEnd/>
            <a:tailEnd/>
          </a:ln>
          <a:extLst/>
        </p:spPr>
        <p:style>
          <a:lnRef idx="1">
            <a:schemeClr val="accent2"/>
          </a:lnRef>
          <a:fillRef idx="2">
            <a:schemeClr val="accent2"/>
          </a:fillRef>
          <a:effectRef idx="1">
            <a:schemeClr val="accent2"/>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a:t>小学校</a:t>
            </a:r>
          </a:p>
        </p:txBody>
      </p:sp>
      <p:sp>
        <p:nvSpPr>
          <p:cNvPr id="18437" name="Text Box 17"/>
          <p:cNvSpPr txBox="1">
            <a:spLocks noChangeArrowheads="1"/>
          </p:cNvSpPr>
          <p:nvPr/>
        </p:nvSpPr>
        <p:spPr bwMode="auto">
          <a:xfrm>
            <a:off x="2895600" y="5914603"/>
            <a:ext cx="1108075" cy="466725"/>
          </a:xfrm>
          <a:prstGeom prst="rect">
            <a:avLst/>
          </a:prstGeom>
          <a:ln>
            <a:headEnd/>
            <a:tailEnd/>
          </a:ln>
          <a:extLst/>
        </p:spPr>
        <p:style>
          <a:lnRef idx="1">
            <a:schemeClr val="accent2"/>
          </a:lnRef>
          <a:fillRef idx="2">
            <a:schemeClr val="accent2"/>
          </a:fillRef>
          <a:effectRef idx="1">
            <a:schemeClr val="accent2"/>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a:t>中学校</a:t>
            </a:r>
          </a:p>
        </p:txBody>
      </p:sp>
      <p:sp>
        <p:nvSpPr>
          <p:cNvPr id="18438" name="Text Box 18"/>
          <p:cNvSpPr txBox="1">
            <a:spLocks noChangeArrowheads="1"/>
          </p:cNvSpPr>
          <p:nvPr/>
        </p:nvSpPr>
        <p:spPr bwMode="auto">
          <a:xfrm>
            <a:off x="1600200" y="4314403"/>
            <a:ext cx="2022475" cy="466725"/>
          </a:xfrm>
          <a:prstGeom prst="rect">
            <a:avLst/>
          </a:prstGeom>
          <a:ln>
            <a:headEnd/>
            <a:tailEnd/>
          </a:ln>
          <a:extLst/>
        </p:spPr>
        <p:style>
          <a:lnRef idx="1">
            <a:schemeClr val="accent2"/>
          </a:lnRef>
          <a:fillRef idx="2">
            <a:schemeClr val="accent2"/>
          </a:fillRef>
          <a:effectRef idx="1">
            <a:schemeClr val="accent2"/>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a:t>義務教育学校</a:t>
            </a:r>
          </a:p>
        </p:txBody>
      </p:sp>
      <p:sp>
        <p:nvSpPr>
          <p:cNvPr id="18439" name="Text Box 19"/>
          <p:cNvSpPr txBox="1">
            <a:spLocks noChangeArrowheads="1"/>
          </p:cNvSpPr>
          <p:nvPr/>
        </p:nvSpPr>
        <p:spPr bwMode="auto">
          <a:xfrm>
            <a:off x="5410200" y="4314403"/>
            <a:ext cx="2022475" cy="466725"/>
          </a:xfrm>
          <a:prstGeom prst="rect">
            <a:avLst/>
          </a:prstGeom>
          <a:ln>
            <a:headEnd/>
            <a:tailEnd/>
          </a:ln>
          <a:extLst/>
        </p:spPr>
        <p:style>
          <a:lnRef idx="1">
            <a:schemeClr val="accent2"/>
          </a:lnRef>
          <a:fillRef idx="2">
            <a:schemeClr val="accent2"/>
          </a:fillRef>
          <a:effectRef idx="1">
            <a:schemeClr val="accent2"/>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dirty="0"/>
              <a:t>任意教育学校</a:t>
            </a:r>
          </a:p>
        </p:txBody>
      </p:sp>
      <p:sp>
        <p:nvSpPr>
          <p:cNvPr id="18440" name="Text Box 20"/>
          <p:cNvSpPr txBox="1">
            <a:spLocks noChangeArrowheads="1"/>
          </p:cNvSpPr>
          <p:nvPr/>
        </p:nvSpPr>
        <p:spPr bwMode="auto">
          <a:xfrm>
            <a:off x="4724400" y="5914603"/>
            <a:ext cx="803275" cy="466725"/>
          </a:xfrm>
          <a:prstGeom prst="rect">
            <a:avLst/>
          </a:prstGeom>
          <a:ln>
            <a:headEnd/>
            <a:tailEnd/>
          </a:ln>
          <a:extLst/>
        </p:spPr>
        <p:style>
          <a:lnRef idx="1">
            <a:schemeClr val="accent2"/>
          </a:lnRef>
          <a:fillRef idx="2">
            <a:schemeClr val="accent2"/>
          </a:fillRef>
          <a:effectRef idx="1">
            <a:schemeClr val="accent2"/>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a:t>高校</a:t>
            </a:r>
          </a:p>
        </p:txBody>
      </p:sp>
      <p:sp>
        <p:nvSpPr>
          <p:cNvPr id="18441" name="Text Box 21"/>
          <p:cNvSpPr txBox="1">
            <a:spLocks noChangeArrowheads="1"/>
          </p:cNvSpPr>
          <p:nvPr/>
        </p:nvSpPr>
        <p:spPr bwMode="auto">
          <a:xfrm>
            <a:off x="7239000" y="5914603"/>
            <a:ext cx="803275" cy="466725"/>
          </a:xfrm>
          <a:prstGeom prst="rect">
            <a:avLst/>
          </a:prstGeom>
          <a:ln>
            <a:headEnd/>
            <a:tailEnd/>
          </a:ln>
          <a:extLst/>
        </p:spPr>
        <p:style>
          <a:lnRef idx="1">
            <a:schemeClr val="accent2"/>
          </a:lnRef>
          <a:fillRef idx="2">
            <a:schemeClr val="accent2"/>
          </a:fillRef>
          <a:effectRef idx="1">
            <a:schemeClr val="accent2"/>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a:t>大学</a:t>
            </a:r>
          </a:p>
        </p:txBody>
      </p:sp>
      <p:sp>
        <p:nvSpPr>
          <p:cNvPr id="18442" name="Text Box 22"/>
          <p:cNvSpPr txBox="1">
            <a:spLocks noChangeArrowheads="1"/>
          </p:cNvSpPr>
          <p:nvPr/>
        </p:nvSpPr>
        <p:spPr bwMode="auto">
          <a:xfrm>
            <a:off x="4114800" y="3095203"/>
            <a:ext cx="803275" cy="466725"/>
          </a:xfrm>
          <a:prstGeom prst="rect">
            <a:avLst/>
          </a:prstGeom>
          <a:ln>
            <a:headEnd/>
            <a:tailEnd/>
          </a:ln>
          <a:extLst/>
        </p:spPr>
        <p:style>
          <a:lnRef idx="1">
            <a:schemeClr val="accent2"/>
          </a:lnRef>
          <a:fillRef idx="2">
            <a:schemeClr val="accent2"/>
          </a:fillRef>
          <a:effectRef idx="1">
            <a:schemeClr val="accent2"/>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dirty="0"/>
              <a:t>学校</a:t>
            </a:r>
          </a:p>
        </p:txBody>
      </p:sp>
      <p:cxnSp>
        <p:nvCxnSpPr>
          <p:cNvPr id="18443" name="AutoShape 23"/>
          <p:cNvCxnSpPr>
            <a:cxnSpLocks noChangeShapeType="1"/>
            <a:stCxn id="18438" idx="0"/>
            <a:endCxn id="18439" idx="0"/>
          </p:cNvCxnSpPr>
          <p:nvPr/>
        </p:nvCxnSpPr>
        <p:spPr bwMode="auto">
          <a:xfrm rot="5400000" flipV="1">
            <a:off x="4515644" y="2410197"/>
            <a:ext cx="1588" cy="3810000"/>
          </a:xfrm>
          <a:prstGeom prst="bentConnector3">
            <a:avLst>
              <a:gd name="adj1" fmla="val -14400000"/>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44" name="AutoShape 24"/>
          <p:cNvCxnSpPr>
            <a:cxnSpLocks noChangeShapeType="1"/>
          </p:cNvCxnSpPr>
          <p:nvPr/>
        </p:nvCxnSpPr>
        <p:spPr bwMode="auto">
          <a:xfrm rot="5400000" flipV="1">
            <a:off x="2590006" y="5077197"/>
            <a:ext cx="1588" cy="1676400"/>
          </a:xfrm>
          <a:prstGeom prst="bentConnector3">
            <a:avLst>
              <a:gd name="adj1" fmla="val -33800000"/>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45" name="AutoShape 25"/>
          <p:cNvCxnSpPr>
            <a:cxnSpLocks noChangeShapeType="1"/>
            <a:stCxn id="18440" idx="0"/>
            <a:endCxn id="18441" idx="0"/>
          </p:cNvCxnSpPr>
          <p:nvPr/>
        </p:nvCxnSpPr>
        <p:spPr bwMode="auto">
          <a:xfrm rot="5400000" flipV="1">
            <a:off x="6382544" y="4658097"/>
            <a:ext cx="1588" cy="2514600"/>
          </a:xfrm>
          <a:prstGeom prst="bentConnector3">
            <a:avLst>
              <a:gd name="adj1" fmla="val -31500000"/>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446" name="Line 26"/>
          <p:cNvSpPr>
            <a:spLocks noChangeShapeType="1"/>
          </p:cNvSpPr>
          <p:nvPr/>
        </p:nvSpPr>
        <p:spPr bwMode="auto">
          <a:xfrm>
            <a:off x="2590800" y="5000203"/>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447" name="Line 28"/>
          <p:cNvSpPr>
            <a:spLocks noChangeShapeType="1"/>
          </p:cNvSpPr>
          <p:nvPr/>
        </p:nvSpPr>
        <p:spPr bwMode="auto">
          <a:xfrm flipV="1">
            <a:off x="4495800" y="3781003"/>
            <a:ext cx="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448" name="AutoShape 29"/>
          <p:cNvSpPr>
            <a:spLocks noChangeArrowheads="1"/>
          </p:cNvSpPr>
          <p:nvPr/>
        </p:nvSpPr>
        <p:spPr bwMode="auto">
          <a:xfrm>
            <a:off x="2438400" y="4771603"/>
            <a:ext cx="304800" cy="228600"/>
          </a:xfrm>
          <a:prstGeom prst="triangle">
            <a:avLst>
              <a:gd name="adj" fmla="val 50000"/>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8449" name="AutoShape 30"/>
          <p:cNvSpPr>
            <a:spLocks noChangeArrowheads="1"/>
          </p:cNvSpPr>
          <p:nvPr/>
        </p:nvSpPr>
        <p:spPr bwMode="auto">
          <a:xfrm>
            <a:off x="4343400" y="3552403"/>
            <a:ext cx="304800" cy="228600"/>
          </a:xfrm>
          <a:prstGeom prst="triangle">
            <a:avLst>
              <a:gd name="adj" fmla="val 50000"/>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8450" name="AutoShape 31"/>
          <p:cNvSpPr>
            <a:spLocks noChangeArrowheads="1"/>
          </p:cNvSpPr>
          <p:nvPr/>
        </p:nvSpPr>
        <p:spPr bwMode="auto">
          <a:xfrm>
            <a:off x="6248400" y="4771603"/>
            <a:ext cx="304800" cy="228600"/>
          </a:xfrm>
          <a:prstGeom prst="triangle">
            <a:avLst>
              <a:gd name="adj" fmla="val 50000"/>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8451" name="Text Box 32"/>
          <p:cNvSpPr txBox="1">
            <a:spLocks noChangeArrowheads="1"/>
          </p:cNvSpPr>
          <p:nvPr/>
        </p:nvSpPr>
        <p:spPr bwMode="auto">
          <a:xfrm>
            <a:off x="6019800" y="5914603"/>
            <a:ext cx="803275" cy="466725"/>
          </a:xfrm>
          <a:prstGeom prst="rect">
            <a:avLst/>
          </a:prstGeom>
          <a:ln>
            <a:headEnd/>
            <a:tailEnd/>
          </a:ln>
          <a:extLst/>
        </p:spPr>
        <p:style>
          <a:lnRef idx="1">
            <a:schemeClr val="accent2"/>
          </a:lnRef>
          <a:fillRef idx="2">
            <a:schemeClr val="accent2"/>
          </a:fillRef>
          <a:effectRef idx="1">
            <a:schemeClr val="accent2"/>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a:t>高専</a:t>
            </a:r>
          </a:p>
        </p:txBody>
      </p:sp>
      <p:sp>
        <p:nvSpPr>
          <p:cNvPr id="18452" name="Line 33"/>
          <p:cNvSpPr>
            <a:spLocks noChangeShapeType="1"/>
          </p:cNvSpPr>
          <p:nvPr/>
        </p:nvSpPr>
        <p:spPr bwMode="auto">
          <a:xfrm flipV="1">
            <a:off x="6400800" y="5000203"/>
            <a:ext cx="0" cy="914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 name="テキスト ボックス 2"/>
          <p:cNvSpPr txBox="1"/>
          <p:nvPr/>
        </p:nvSpPr>
        <p:spPr>
          <a:xfrm>
            <a:off x="5072587" y="3005399"/>
            <a:ext cx="2311851" cy="584775"/>
          </a:xfrm>
          <a:prstGeom prst="rect">
            <a:avLst/>
          </a:prstGeom>
          <a:noFill/>
        </p:spPr>
        <p:txBody>
          <a:bodyPr wrap="none" rtlCol="0">
            <a:spAutoFit/>
          </a:bodyPr>
          <a:lstStyle/>
          <a:p>
            <a:r>
              <a:rPr kumimoji="1" lang="ja-JP" altLang="en-US" sz="1600" dirty="0" smtClean="0"/>
              <a:t>先生、生徒がいます。</a:t>
            </a:r>
            <a:endParaRPr kumimoji="1" lang="en-US" altLang="ja-JP" sz="1600" dirty="0" smtClean="0"/>
          </a:p>
          <a:p>
            <a:r>
              <a:rPr lang="ja-JP" altLang="en-US" sz="1600" dirty="0" smtClean="0"/>
              <a:t>先生は生徒に教えます。</a:t>
            </a:r>
            <a:endParaRPr lang="en-US" altLang="ja-JP" sz="1600" dirty="0" smtClean="0"/>
          </a:p>
        </p:txBody>
      </p:sp>
      <p:sp>
        <p:nvSpPr>
          <p:cNvPr id="22" name="テキスト ボックス 21"/>
          <p:cNvSpPr txBox="1"/>
          <p:nvPr/>
        </p:nvSpPr>
        <p:spPr>
          <a:xfrm>
            <a:off x="6581767" y="4738301"/>
            <a:ext cx="2069797" cy="584775"/>
          </a:xfrm>
          <a:prstGeom prst="rect">
            <a:avLst/>
          </a:prstGeom>
          <a:noFill/>
        </p:spPr>
        <p:txBody>
          <a:bodyPr wrap="none" rtlCol="0">
            <a:spAutoFit/>
          </a:bodyPr>
          <a:lstStyle/>
          <a:p>
            <a:r>
              <a:rPr lang="ja-JP" altLang="en-US" sz="1600" dirty="0" smtClean="0"/>
              <a:t>先生はもっと</a:t>
            </a:r>
            <a:endParaRPr lang="en-US" altLang="ja-JP" sz="1600" dirty="0" smtClean="0"/>
          </a:p>
          <a:p>
            <a:r>
              <a:rPr lang="ja-JP" altLang="en-US" sz="1600" dirty="0" smtClean="0"/>
              <a:t>高度な事を教えます。</a:t>
            </a:r>
            <a:endParaRPr kumimoji="1" lang="en-US" altLang="ja-JP" sz="1600" dirty="0" smtClean="0"/>
          </a:p>
        </p:txBody>
      </p:sp>
      <p:sp>
        <p:nvSpPr>
          <p:cNvPr id="23" name="テキスト ボックス 22"/>
          <p:cNvSpPr txBox="1"/>
          <p:nvPr/>
        </p:nvSpPr>
        <p:spPr>
          <a:xfrm>
            <a:off x="2853358" y="4750647"/>
            <a:ext cx="1983235" cy="584775"/>
          </a:xfrm>
          <a:prstGeom prst="rect">
            <a:avLst/>
          </a:prstGeom>
          <a:noFill/>
        </p:spPr>
        <p:txBody>
          <a:bodyPr wrap="none" rtlCol="0">
            <a:spAutoFit/>
          </a:bodyPr>
          <a:lstStyle/>
          <a:p>
            <a:r>
              <a:rPr lang="ja-JP" altLang="en-US" sz="1600" dirty="0" smtClean="0"/>
              <a:t>先生は基礎的な事を</a:t>
            </a:r>
            <a:endParaRPr lang="en-US" altLang="ja-JP" sz="1600" dirty="0" smtClean="0"/>
          </a:p>
          <a:p>
            <a:r>
              <a:rPr lang="ja-JP" altLang="en-US" sz="1600" dirty="0" smtClean="0"/>
              <a:t>教えます。</a:t>
            </a:r>
            <a:endParaRPr kumimoji="1" lang="en-US" altLang="ja-JP" sz="1600" dirty="0" smtClean="0"/>
          </a:p>
        </p:txBody>
      </p:sp>
      <p:sp>
        <p:nvSpPr>
          <p:cNvPr id="24" name="テキスト ボックス 23"/>
          <p:cNvSpPr txBox="1"/>
          <p:nvPr/>
        </p:nvSpPr>
        <p:spPr>
          <a:xfrm>
            <a:off x="6964319" y="6519446"/>
            <a:ext cx="2204450" cy="338554"/>
          </a:xfrm>
          <a:prstGeom prst="rect">
            <a:avLst/>
          </a:prstGeom>
          <a:noFill/>
        </p:spPr>
        <p:txBody>
          <a:bodyPr wrap="none" rtlCol="0">
            <a:spAutoFit/>
          </a:bodyPr>
          <a:lstStyle/>
          <a:p>
            <a:r>
              <a:rPr lang="ja-JP" altLang="en-US" sz="1600" dirty="0" smtClean="0"/>
              <a:t>大学は</a:t>
            </a:r>
            <a:r>
              <a:rPr lang="en-US" altLang="ja-JP" sz="1600" dirty="0" smtClean="0"/>
              <a:t>4</a:t>
            </a:r>
            <a:r>
              <a:rPr lang="ja-JP" altLang="en-US" sz="1600" dirty="0" smtClean="0"/>
              <a:t>年間あります。</a:t>
            </a:r>
            <a:endParaRPr kumimoji="1" lang="en-US" altLang="ja-JP" sz="1600" dirty="0" smtClean="0"/>
          </a:p>
        </p:txBody>
      </p:sp>
      <p:sp>
        <p:nvSpPr>
          <p:cNvPr id="25" name="テキスト ボックス 7"/>
          <p:cNvSpPr txBox="1">
            <a:spLocks noChangeArrowheads="1"/>
          </p:cNvSpPr>
          <p:nvPr/>
        </p:nvSpPr>
        <p:spPr bwMode="auto">
          <a:xfrm>
            <a:off x="183840" y="3187384"/>
            <a:ext cx="2254560" cy="769441"/>
          </a:xfrm>
          <a:prstGeom prst="rect">
            <a:avLst/>
          </a:prstGeom>
          <a:ln/>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algn="ctr" eaLnBrk="1" hangingPunct="1"/>
            <a:r>
              <a:rPr lang="ja-JP" altLang="en-US" sz="2000" dirty="0" smtClean="0"/>
              <a:t>階層が↑だと・・・</a:t>
            </a:r>
            <a:endParaRPr lang="en-US" altLang="ja-JP" sz="2000" dirty="0" smtClean="0"/>
          </a:p>
          <a:p>
            <a:pPr algn="ctr" eaLnBrk="1" hangingPunct="1"/>
            <a:r>
              <a:rPr lang="ja-JP" altLang="en-US" dirty="0" smtClean="0">
                <a:solidFill>
                  <a:srgbClr val="FF0000"/>
                </a:solidFill>
              </a:rPr>
              <a:t>抽象的・共通的</a:t>
            </a:r>
            <a:endParaRPr lang="ja-JP" altLang="en-US" dirty="0">
              <a:solidFill>
                <a:srgbClr val="FF0000"/>
              </a:solidFill>
            </a:endParaRPr>
          </a:p>
        </p:txBody>
      </p:sp>
    </p:spTree>
    <p:extLst>
      <p:ext uri="{BB962C8B-B14F-4D97-AF65-F5344CB8AC3E}">
        <p14:creationId xmlns:p14="http://schemas.microsoft.com/office/powerpoint/2010/main" val="14093695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マリオメーカー」の画像検索結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6985" y="1268760"/>
            <a:ext cx="8409815" cy="4392488"/>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p:cNvSpPr/>
          <p:nvPr/>
        </p:nvSpPr>
        <p:spPr>
          <a:xfrm>
            <a:off x="4590396" y="6581001"/>
            <a:ext cx="4680520" cy="276999"/>
          </a:xfrm>
          <a:prstGeom prst="rect">
            <a:avLst/>
          </a:prstGeom>
        </p:spPr>
        <p:txBody>
          <a:bodyPr wrap="square">
            <a:spAutoFit/>
          </a:bodyPr>
          <a:lstStyle/>
          <a:p>
            <a:r>
              <a:rPr lang="ja-JP" altLang="en-US" sz="1200" dirty="0"/>
              <a:t>https://www.nintendo.co.jp/wiiu/amaj/create/series.html</a:t>
            </a:r>
          </a:p>
        </p:txBody>
      </p:sp>
    </p:spTree>
    <p:extLst>
      <p:ext uri="{BB962C8B-B14F-4D97-AF65-F5344CB8AC3E}">
        <p14:creationId xmlns:p14="http://schemas.microsoft.com/office/powerpoint/2010/main" val="2910443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23528" y="1222355"/>
            <a:ext cx="8229600" cy="1132375"/>
          </a:xfrm>
        </p:spPr>
        <p:txBody>
          <a:bodyPr>
            <a:normAutofit/>
          </a:bodyPr>
          <a:lstStyle/>
          <a:p>
            <a:r>
              <a:rPr lang="ja-JP" altLang="en-US" sz="2200" dirty="0" smtClean="0"/>
              <a:t>オブジェクト指向では、クラスの拡張により、</a:t>
            </a:r>
            <a:r>
              <a:rPr lang="ja-JP" altLang="en-US" sz="2200" dirty="0" smtClean="0">
                <a:solidFill>
                  <a:srgbClr val="FF0000"/>
                </a:solidFill>
              </a:rPr>
              <a:t>概念の階層</a:t>
            </a:r>
            <a:r>
              <a:rPr lang="ja-JP" altLang="en-US" sz="2200" dirty="0">
                <a:solidFill>
                  <a:srgbClr val="FF0000"/>
                </a:solidFill>
              </a:rPr>
              <a:t>構造</a:t>
            </a:r>
            <a:r>
              <a:rPr lang="ja-JP" altLang="en-US" sz="2200" dirty="0"/>
              <a:t>を作る</a:t>
            </a:r>
            <a:r>
              <a:rPr lang="ja-JP" altLang="en-US" sz="2200" dirty="0" smtClean="0"/>
              <a:t>ことで、</a:t>
            </a:r>
            <a:r>
              <a:rPr lang="ja-JP" altLang="en-US" sz="2200" dirty="0"/>
              <a:t>性質、機能を流用</a:t>
            </a:r>
            <a:r>
              <a:rPr lang="ja-JP" altLang="en-US" sz="2200" dirty="0" smtClean="0"/>
              <a:t>した</a:t>
            </a:r>
            <a:r>
              <a:rPr lang="ja-JP" altLang="en-US" sz="2200" dirty="0"/>
              <a:t>、</a:t>
            </a:r>
            <a:r>
              <a:rPr lang="ja-JP" altLang="en-US" sz="2200" dirty="0" smtClean="0"/>
              <a:t>理解しやすく、柔軟</a:t>
            </a:r>
            <a:r>
              <a:rPr lang="ja-JP" altLang="en-US" sz="2200" dirty="0"/>
              <a:t>な拡張が可能な</a:t>
            </a:r>
            <a:r>
              <a:rPr lang="ja-JP" altLang="en-US" sz="2200" dirty="0" smtClean="0"/>
              <a:t>システムを構築できます。</a:t>
            </a:r>
            <a:endParaRPr lang="en-US" altLang="ja-JP" sz="2200" dirty="0" smtClean="0"/>
          </a:p>
          <a:p>
            <a:endParaRPr kumimoji="1" lang="ja-JP" altLang="en-US" sz="2200" dirty="0"/>
          </a:p>
        </p:txBody>
      </p:sp>
      <p:sp>
        <p:nvSpPr>
          <p:cNvPr id="32770" name="Rectangle 2"/>
          <p:cNvSpPr>
            <a:spLocks noGrp="1" noChangeArrowheads="1"/>
          </p:cNvSpPr>
          <p:nvPr>
            <p:ph type="title"/>
          </p:nvPr>
        </p:nvSpPr>
        <p:spPr/>
        <p:txBody>
          <a:bodyPr/>
          <a:lstStyle/>
          <a:p>
            <a:pPr eaLnBrk="1" hangingPunct="1"/>
            <a:r>
              <a:rPr lang="ja-JP" altLang="en-US" dirty="0" smtClean="0"/>
              <a:t>クラスの汎化、特化</a:t>
            </a:r>
          </a:p>
        </p:txBody>
      </p:sp>
      <p:sp>
        <p:nvSpPr>
          <p:cNvPr id="32772" name="Rectangle 4"/>
          <p:cNvSpPr>
            <a:spLocks noChangeArrowheads="1"/>
          </p:cNvSpPr>
          <p:nvPr/>
        </p:nvSpPr>
        <p:spPr bwMode="auto">
          <a:xfrm>
            <a:off x="4076700" y="2276872"/>
            <a:ext cx="990600" cy="609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dirty="0"/>
              <a:t>マス</a:t>
            </a:r>
          </a:p>
        </p:txBody>
      </p:sp>
      <p:sp>
        <p:nvSpPr>
          <p:cNvPr id="32773" name="Rectangle 5"/>
          <p:cNvSpPr>
            <a:spLocks noChangeArrowheads="1"/>
          </p:cNvSpPr>
          <p:nvPr/>
        </p:nvSpPr>
        <p:spPr bwMode="auto">
          <a:xfrm>
            <a:off x="1409700" y="3724672"/>
            <a:ext cx="990600" cy="609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a:t>ステージ</a:t>
            </a:r>
          </a:p>
        </p:txBody>
      </p:sp>
      <p:sp>
        <p:nvSpPr>
          <p:cNvPr id="32774" name="Rectangle 6"/>
          <p:cNvSpPr>
            <a:spLocks noChangeArrowheads="1"/>
          </p:cNvSpPr>
          <p:nvPr/>
        </p:nvSpPr>
        <p:spPr bwMode="auto">
          <a:xfrm>
            <a:off x="6972300" y="3800872"/>
            <a:ext cx="990600" cy="609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a:t>キャラクター</a:t>
            </a:r>
          </a:p>
        </p:txBody>
      </p:sp>
      <p:sp>
        <p:nvSpPr>
          <p:cNvPr id="32775" name="Rectangle 7"/>
          <p:cNvSpPr>
            <a:spLocks noChangeArrowheads="1"/>
          </p:cNvSpPr>
          <p:nvPr/>
        </p:nvSpPr>
        <p:spPr bwMode="auto">
          <a:xfrm>
            <a:off x="4076700" y="4943872"/>
            <a:ext cx="990600" cy="609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dirty="0"/>
              <a:t>コイン</a:t>
            </a:r>
          </a:p>
        </p:txBody>
      </p:sp>
      <p:sp>
        <p:nvSpPr>
          <p:cNvPr id="32776" name="Rectangle 8"/>
          <p:cNvSpPr>
            <a:spLocks noChangeArrowheads="1"/>
          </p:cNvSpPr>
          <p:nvPr/>
        </p:nvSpPr>
        <p:spPr bwMode="auto">
          <a:xfrm>
            <a:off x="7658100" y="5401072"/>
            <a:ext cx="990600" cy="609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dirty="0" smtClean="0"/>
              <a:t>カメ</a:t>
            </a:r>
            <a:endParaRPr lang="ja-JP" altLang="en-US" dirty="0"/>
          </a:p>
        </p:txBody>
      </p:sp>
      <p:sp>
        <p:nvSpPr>
          <p:cNvPr id="32777" name="Rectangle 21"/>
          <p:cNvSpPr>
            <a:spLocks noChangeArrowheads="1"/>
          </p:cNvSpPr>
          <p:nvPr/>
        </p:nvSpPr>
        <p:spPr bwMode="auto">
          <a:xfrm>
            <a:off x="2476500" y="4943872"/>
            <a:ext cx="990600" cy="609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dirty="0" smtClean="0"/>
              <a:t>土管</a:t>
            </a:r>
            <a:endParaRPr lang="ja-JP" altLang="en-US" dirty="0"/>
          </a:p>
        </p:txBody>
      </p:sp>
      <p:sp>
        <p:nvSpPr>
          <p:cNvPr id="32778" name="Rectangle 26"/>
          <p:cNvSpPr>
            <a:spLocks noChangeArrowheads="1"/>
          </p:cNvSpPr>
          <p:nvPr/>
        </p:nvSpPr>
        <p:spPr bwMode="auto">
          <a:xfrm>
            <a:off x="5905500" y="5401072"/>
            <a:ext cx="990600" cy="609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dirty="0" smtClean="0"/>
              <a:t>配管工</a:t>
            </a:r>
            <a:endParaRPr lang="ja-JP" altLang="en-US" dirty="0"/>
          </a:p>
        </p:txBody>
      </p:sp>
      <p:sp>
        <p:nvSpPr>
          <p:cNvPr id="32779" name="Rectangle 27"/>
          <p:cNvSpPr>
            <a:spLocks noChangeArrowheads="1"/>
          </p:cNvSpPr>
          <p:nvPr/>
        </p:nvSpPr>
        <p:spPr bwMode="auto">
          <a:xfrm>
            <a:off x="1333500" y="4943872"/>
            <a:ext cx="990600" cy="609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dirty="0"/>
              <a:t>弾</a:t>
            </a:r>
          </a:p>
        </p:txBody>
      </p:sp>
      <p:sp>
        <p:nvSpPr>
          <p:cNvPr id="32780" name="Rectangle 28"/>
          <p:cNvSpPr>
            <a:spLocks noChangeArrowheads="1"/>
          </p:cNvSpPr>
          <p:nvPr/>
        </p:nvSpPr>
        <p:spPr bwMode="auto">
          <a:xfrm>
            <a:off x="4076700" y="3724672"/>
            <a:ext cx="990600" cy="609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a:t>アイテム</a:t>
            </a:r>
          </a:p>
        </p:txBody>
      </p:sp>
      <p:sp>
        <p:nvSpPr>
          <p:cNvPr id="32781" name="Rectangle 29"/>
          <p:cNvSpPr>
            <a:spLocks noChangeArrowheads="1"/>
          </p:cNvSpPr>
          <p:nvPr/>
        </p:nvSpPr>
        <p:spPr bwMode="auto">
          <a:xfrm>
            <a:off x="190500" y="4943872"/>
            <a:ext cx="990600" cy="609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dirty="0" smtClean="0"/>
              <a:t>レンガ</a:t>
            </a:r>
            <a:endParaRPr lang="ja-JP" altLang="en-US" dirty="0"/>
          </a:p>
        </p:txBody>
      </p:sp>
      <p:cxnSp>
        <p:nvCxnSpPr>
          <p:cNvPr id="32782" name="AutoShape 30"/>
          <p:cNvCxnSpPr>
            <a:cxnSpLocks noChangeShapeType="1"/>
            <a:stCxn id="32773" idx="0"/>
            <a:endCxn id="32774" idx="0"/>
          </p:cNvCxnSpPr>
          <p:nvPr/>
        </p:nvCxnSpPr>
        <p:spPr bwMode="auto">
          <a:xfrm rot="5400000" flipV="1">
            <a:off x="4648200" y="981472"/>
            <a:ext cx="76200" cy="5562600"/>
          </a:xfrm>
          <a:prstGeom prst="bentConnector3">
            <a:avLst>
              <a:gd name="adj1" fmla="val -30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783" name="AutoShape 32"/>
          <p:cNvSpPr>
            <a:spLocks noChangeArrowheads="1"/>
          </p:cNvSpPr>
          <p:nvPr/>
        </p:nvSpPr>
        <p:spPr bwMode="auto">
          <a:xfrm>
            <a:off x="4381500" y="2886472"/>
            <a:ext cx="304800" cy="228600"/>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2784" name="Line 33"/>
          <p:cNvSpPr>
            <a:spLocks noChangeShapeType="1"/>
          </p:cNvSpPr>
          <p:nvPr/>
        </p:nvSpPr>
        <p:spPr bwMode="auto">
          <a:xfrm flipV="1">
            <a:off x="4533900" y="3115072"/>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2785" name="AutoShape 34"/>
          <p:cNvSpPr>
            <a:spLocks noChangeArrowheads="1"/>
          </p:cNvSpPr>
          <p:nvPr/>
        </p:nvSpPr>
        <p:spPr bwMode="auto">
          <a:xfrm>
            <a:off x="4381500" y="4334272"/>
            <a:ext cx="304800" cy="228600"/>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2786" name="AutoShape 35"/>
          <p:cNvSpPr>
            <a:spLocks noChangeArrowheads="1"/>
          </p:cNvSpPr>
          <p:nvPr/>
        </p:nvSpPr>
        <p:spPr bwMode="auto">
          <a:xfrm>
            <a:off x="1714500" y="4334272"/>
            <a:ext cx="304800" cy="228600"/>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2787" name="AutoShape 36"/>
          <p:cNvSpPr>
            <a:spLocks noChangeArrowheads="1"/>
          </p:cNvSpPr>
          <p:nvPr/>
        </p:nvSpPr>
        <p:spPr bwMode="auto">
          <a:xfrm>
            <a:off x="7277100" y="4410472"/>
            <a:ext cx="304800" cy="228600"/>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2788" name="Line 37"/>
          <p:cNvSpPr>
            <a:spLocks noChangeShapeType="1"/>
          </p:cNvSpPr>
          <p:nvPr/>
        </p:nvSpPr>
        <p:spPr bwMode="auto">
          <a:xfrm flipV="1">
            <a:off x="4533900" y="4562872"/>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2789" name="Line 38"/>
          <p:cNvSpPr>
            <a:spLocks noChangeShapeType="1"/>
          </p:cNvSpPr>
          <p:nvPr/>
        </p:nvSpPr>
        <p:spPr bwMode="auto">
          <a:xfrm flipV="1">
            <a:off x="1866900" y="4562872"/>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2790" name="Line 39"/>
          <p:cNvSpPr>
            <a:spLocks noChangeShapeType="1"/>
          </p:cNvSpPr>
          <p:nvPr/>
        </p:nvSpPr>
        <p:spPr bwMode="auto">
          <a:xfrm flipH="1" flipV="1">
            <a:off x="7429500" y="4639072"/>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32791" name="AutoShape 40"/>
          <p:cNvCxnSpPr>
            <a:cxnSpLocks noChangeShapeType="1"/>
            <a:stCxn id="32778" idx="0"/>
            <a:endCxn id="32776" idx="0"/>
          </p:cNvCxnSpPr>
          <p:nvPr/>
        </p:nvCxnSpPr>
        <p:spPr bwMode="auto">
          <a:xfrm rot="5400000" flipV="1">
            <a:off x="7276306" y="4525566"/>
            <a:ext cx="1588" cy="1752600"/>
          </a:xfrm>
          <a:prstGeom prst="bentConnector3">
            <a:avLst>
              <a:gd name="adj1" fmla="val -1440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2" name="AutoShape 41"/>
          <p:cNvCxnSpPr>
            <a:cxnSpLocks noChangeShapeType="1"/>
            <a:stCxn id="32781" idx="0"/>
            <a:endCxn id="32777" idx="0"/>
          </p:cNvCxnSpPr>
          <p:nvPr/>
        </p:nvCxnSpPr>
        <p:spPr bwMode="auto">
          <a:xfrm rot="5400000" flipV="1">
            <a:off x="1828006" y="3801666"/>
            <a:ext cx="1588" cy="2286000"/>
          </a:xfrm>
          <a:prstGeom prst="bentConnector3">
            <a:avLst>
              <a:gd name="adj1" fmla="val -1440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正方形/長方形 2"/>
          <p:cNvSpPr/>
          <p:nvPr/>
        </p:nvSpPr>
        <p:spPr>
          <a:xfrm>
            <a:off x="323528" y="5877272"/>
            <a:ext cx="5038328" cy="9233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ja-JP" altLang="en-US" dirty="0" smtClean="0"/>
              <a:t>キャラクターに</a:t>
            </a:r>
            <a:r>
              <a:rPr lang="ja-JP" altLang="en-US" b="1" dirty="0" smtClean="0">
                <a:solidFill>
                  <a:schemeClr val="tx1"/>
                </a:solidFill>
              </a:rPr>
              <a:t>新た</a:t>
            </a:r>
            <a:r>
              <a:rPr lang="ja-JP" altLang="en-US" b="1" dirty="0">
                <a:solidFill>
                  <a:schemeClr val="tx1"/>
                </a:solidFill>
              </a:rPr>
              <a:t>な敵</a:t>
            </a:r>
            <a:r>
              <a:rPr lang="ja-JP" altLang="en-US" dirty="0" smtClean="0"/>
              <a:t>を</a:t>
            </a:r>
            <a:r>
              <a:rPr lang="ja-JP" altLang="en-US" dirty="0"/>
              <a:t>加える</a:t>
            </a:r>
            <a:r>
              <a:rPr lang="ja-JP" altLang="en-US" dirty="0" smtClean="0"/>
              <a:t>際に、</a:t>
            </a:r>
            <a:r>
              <a:rPr lang="ja-JP" altLang="en-US" dirty="0"/>
              <a:t>「</a:t>
            </a:r>
            <a:r>
              <a:rPr lang="ja-JP" altLang="en-US" dirty="0" smtClean="0"/>
              <a:t>座標」、「</a:t>
            </a:r>
            <a:r>
              <a:rPr lang="en-US" altLang="ja-JP" dirty="0" smtClean="0"/>
              <a:t>HP</a:t>
            </a:r>
            <a:r>
              <a:rPr lang="ja-JP" altLang="en-US" dirty="0" smtClean="0"/>
              <a:t>」、「移動する」といったキャラクターに必要な属性</a:t>
            </a:r>
            <a:r>
              <a:rPr lang="ja-JP" altLang="en-US" dirty="0"/>
              <a:t>・機能を備えた新しいクラスを簡単に作れます。</a:t>
            </a:r>
          </a:p>
        </p:txBody>
      </p:sp>
      <p:sp>
        <p:nvSpPr>
          <p:cNvPr id="28" name="Rectangle 8"/>
          <p:cNvSpPr>
            <a:spLocks noChangeArrowheads="1"/>
          </p:cNvSpPr>
          <p:nvPr/>
        </p:nvSpPr>
        <p:spPr bwMode="auto">
          <a:xfrm>
            <a:off x="6934200" y="6163072"/>
            <a:ext cx="990600" cy="6096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a:r>
              <a:rPr lang="ja-JP" altLang="en-US" sz="2400" b="1" dirty="0" smtClean="0">
                <a:solidFill>
                  <a:schemeClr val="bg1"/>
                </a:solidFill>
                <a:effectLst>
                  <a:outerShdw blurRad="38100" dist="38100" dir="2700000" algn="tl">
                    <a:srgbClr val="000000">
                      <a:alpha val="43137"/>
                    </a:srgbClr>
                  </a:outerShdw>
                </a:effectLst>
              </a:rPr>
              <a:t>イカ</a:t>
            </a:r>
            <a:endParaRPr lang="ja-JP" altLang="en-US" sz="2400" b="1" dirty="0">
              <a:solidFill>
                <a:schemeClr val="bg1"/>
              </a:solidFill>
              <a:effectLst>
                <a:outerShdw blurRad="38100" dist="38100" dir="2700000" algn="tl">
                  <a:srgbClr val="000000">
                    <a:alpha val="43137"/>
                  </a:srgbClr>
                </a:outerShdw>
              </a:effectLst>
            </a:endParaRPr>
          </a:p>
        </p:txBody>
      </p:sp>
      <p:cxnSp>
        <p:nvCxnSpPr>
          <p:cNvPr id="5" name="直線コネクタ 4"/>
          <p:cNvCxnSpPr>
            <a:stCxn id="32790" idx="0"/>
            <a:endCxn id="28" idx="0"/>
          </p:cNvCxnSpPr>
          <p:nvPr/>
        </p:nvCxnSpPr>
        <p:spPr>
          <a:xfrm>
            <a:off x="7429500" y="5172472"/>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rot="20286058">
            <a:off x="5744700" y="6209432"/>
            <a:ext cx="1338828" cy="369332"/>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kumimoji="1" lang="ja-JP" altLang="en-US" dirty="0" smtClean="0"/>
              <a:t>新規作成！</a:t>
            </a:r>
            <a:endParaRPr kumimoji="1" lang="ja-JP" altLang="en-US" dirty="0"/>
          </a:p>
        </p:txBody>
      </p:sp>
    </p:spTree>
    <p:extLst>
      <p:ext uri="{BB962C8B-B14F-4D97-AF65-F5344CB8AC3E}">
        <p14:creationId xmlns:p14="http://schemas.microsoft.com/office/powerpoint/2010/main" val="4199415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コネクタ 5"/>
          <p:cNvCxnSpPr/>
          <p:nvPr/>
        </p:nvCxnSpPr>
        <p:spPr>
          <a:xfrm>
            <a:off x="683568" y="2204864"/>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683568" y="4725144"/>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2281825" y="2852936"/>
            <a:ext cx="4362093" cy="1477328"/>
          </a:xfrm>
          <a:prstGeom prst="rect">
            <a:avLst/>
          </a:prstGeom>
          <a:noFill/>
        </p:spPr>
        <p:txBody>
          <a:bodyPr wrap="none" rtlCol="0">
            <a:spAutoFit/>
          </a:bodyPr>
          <a:lstStyle/>
          <a:p>
            <a:pPr algn="ctr"/>
            <a:r>
              <a:rPr kumimoji="1" lang="ja-JP" altLang="en-US" sz="4500" dirty="0" smtClean="0">
                <a:effectLst>
                  <a:outerShdw blurRad="38100" dist="38100" dir="2700000" algn="tl">
                    <a:srgbClr val="000000">
                      <a:alpha val="43137"/>
                    </a:srgbClr>
                  </a:outerShdw>
                </a:effectLst>
              </a:rPr>
              <a:t>オーバーライドと</a:t>
            </a:r>
            <a:endParaRPr kumimoji="1" lang="en-US" altLang="ja-JP" sz="4500" dirty="0" smtClean="0">
              <a:effectLst>
                <a:outerShdw blurRad="38100" dist="38100" dir="2700000" algn="tl">
                  <a:srgbClr val="000000">
                    <a:alpha val="43137"/>
                  </a:srgbClr>
                </a:outerShdw>
              </a:effectLst>
            </a:endParaRPr>
          </a:p>
          <a:p>
            <a:pPr algn="ctr"/>
            <a:r>
              <a:rPr kumimoji="1" lang="ja-JP" altLang="en-US" sz="4500" dirty="0" smtClean="0">
                <a:effectLst>
                  <a:outerShdw blurRad="38100" dist="38100" dir="2700000" algn="tl">
                    <a:srgbClr val="000000">
                      <a:alpha val="43137"/>
                    </a:srgbClr>
                  </a:outerShdw>
                </a:effectLst>
              </a:rPr>
              <a:t>ポリモーフィズム</a:t>
            </a:r>
            <a:endParaRPr kumimoji="1" lang="ja-JP" altLang="en-US" sz="45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07619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481328"/>
            <a:ext cx="8229600" cy="1803656"/>
          </a:xfrm>
        </p:spPr>
        <p:txBody>
          <a:bodyPr>
            <a:noAutofit/>
          </a:bodyPr>
          <a:lstStyle/>
          <a:p>
            <a:pPr>
              <a:defRPr/>
            </a:pPr>
            <a:r>
              <a:rPr lang="ja-JP" altLang="en-US" sz="2200" dirty="0"/>
              <a:t>サブクラスに、</a:t>
            </a:r>
            <a:r>
              <a:rPr lang="ja-JP" altLang="en-US" sz="2200" dirty="0" smtClean="0"/>
              <a:t>スーパークラスにあるメソッドと</a:t>
            </a:r>
            <a:r>
              <a:rPr lang="ja-JP" altLang="en-US" sz="2200" dirty="0">
                <a:solidFill>
                  <a:srgbClr val="FF0000"/>
                </a:solidFill>
              </a:rPr>
              <a:t>同じ名前</a:t>
            </a:r>
            <a:r>
              <a:rPr lang="ja-JP" altLang="en-US" sz="2200" dirty="0" smtClean="0">
                <a:solidFill>
                  <a:srgbClr val="FF0000"/>
                </a:solidFill>
              </a:rPr>
              <a:t>で、機能</a:t>
            </a:r>
            <a:r>
              <a:rPr lang="ja-JP" altLang="en-US" sz="2200" dirty="0">
                <a:solidFill>
                  <a:srgbClr val="FF0000"/>
                </a:solidFill>
              </a:rPr>
              <a:t>の</a:t>
            </a:r>
            <a:r>
              <a:rPr lang="ja-JP" altLang="en-US" sz="2200" dirty="0" smtClean="0">
                <a:solidFill>
                  <a:srgbClr val="FF0000"/>
                </a:solidFill>
              </a:rPr>
              <a:t>異なる</a:t>
            </a:r>
            <a:r>
              <a:rPr lang="ja-JP" altLang="en-US" sz="2200" dirty="0" smtClean="0"/>
              <a:t>メソッドを宣言、実装する</a:t>
            </a:r>
            <a:r>
              <a:rPr lang="ja-JP" altLang="en-US" sz="2200" dirty="0"/>
              <a:t>ことが</a:t>
            </a:r>
            <a:r>
              <a:rPr lang="ja-JP" altLang="en-US" sz="2200" dirty="0" smtClean="0"/>
              <a:t>でき</a:t>
            </a:r>
            <a:r>
              <a:rPr lang="ja-JP" altLang="en-US" sz="2200" dirty="0"/>
              <a:t>ます</a:t>
            </a:r>
            <a:r>
              <a:rPr lang="ja-JP" altLang="en-US" sz="2200" dirty="0" smtClean="0"/>
              <a:t>。</a:t>
            </a:r>
            <a:endParaRPr lang="en-US" altLang="ja-JP" sz="2200" dirty="0" smtClean="0"/>
          </a:p>
          <a:p>
            <a:r>
              <a:rPr lang="ja-JP" altLang="en-US" sz="2200" dirty="0" smtClean="0"/>
              <a:t>下の例では、</a:t>
            </a:r>
            <a:r>
              <a:rPr lang="en-US" altLang="ja-JP" sz="2200" dirty="0" smtClean="0"/>
              <a:t>ClassPC2</a:t>
            </a:r>
            <a:r>
              <a:rPr lang="ja-JP" altLang="en-US" sz="2200" dirty="0"/>
              <a:t>に</a:t>
            </a:r>
            <a:r>
              <a:rPr lang="ja-JP" altLang="en-US" sz="2200" dirty="0" smtClean="0"/>
              <a:t>、既</a:t>
            </a:r>
            <a:r>
              <a:rPr lang="ja-JP" altLang="en-US" sz="2200" dirty="0"/>
              <a:t>に</a:t>
            </a:r>
            <a:r>
              <a:rPr lang="en-US" altLang="ja-JP" sz="2200" dirty="0" err="1"/>
              <a:t>ClassPC</a:t>
            </a:r>
            <a:r>
              <a:rPr lang="ja-JP" altLang="en-US" sz="2200" dirty="0"/>
              <a:t>で定義されているメソッド「</a:t>
            </a:r>
            <a:r>
              <a:rPr lang="en-US" altLang="ja-JP" sz="2200" dirty="0"/>
              <a:t>Sa()</a:t>
            </a:r>
            <a:r>
              <a:rPr lang="ja-JP" altLang="en-US" sz="2200" dirty="0"/>
              <a:t>」と同じ名前</a:t>
            </a:r>
            <a:r>
              <a:rPr lang="ja-JP" altLang="en-US" sz="2200" dirty="0" smtClean="0"/>
              <a:t>で異なる手続きを行うメソッド</a:t>
            </a:r>
            <a:r>
              <a:rPr lang="ja-JP" altLang="en-US" sz="2200" dirty="0"/>
              <a:t>を</a:t>
            </a:r>
            <a:r>
              <a:rPr lang="ja-JP" altLang="en-US" sz="2200" dirty="0" smtClean="0"/>
              <a:t>追加しています。</a:t>
            </a:r>
            <a:endParaRPr lang="ja-JP" altLang="en-US" sz="2200" dirty="0"/>
          </a:p>
          <a:p>
            <a:endParaRPr kumimoji="1" lang="ja-JP" altLang="en-US" sz="2200" dirty="0"/>
          </a:p>
        </p:txBody>
      </p:sp>
      <p:sp>
        <p:nvSpPr>
          <p:cNvPr id="19460" name="Rectangle 7"/>
          <p:cNvSpPr>
            <a:spLocks noGrp="1" noChangeArrowheads="1"/>
          </p:cNvSpPr>
          <p:nvPr>
            <p:ph type="title"/>
          </p:nvPr>
        </p:nvSpPr>
        <p:spPr/>
        <p:txBody>
          <a:bodyPr/>
          <a:lstStyle/>
          <a:p>
            <a:pPr eaLnBrk="1" hangingPunct="1"/>
            <a:r>
              <a:rPr lang="ja-JP" altLang="en-US" dirty="0" smtClean="0"/>
              <a:t>メソッドのオーバーライド</a:t>
            </a:r>
          </a:p>
        </p:txBody>
      </p:sp>
      <p:sp>
        <p:nvSpPr>
          <p:cNvPr id="7" name="Rectangle 3"/>
          <p:cNvSpPr>
            <a:spLocks noChangeArrowheads="1"/>
          </p:cNvSpPr>
          <p:nvPr/>
        </p:nvSpPr>
        <p:spPr bwMode="auto">
          <a:xfrm>
            <a:off x="4379452" y="3356992"/>
            <a:ext cx="4657044" cy="286232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r>
              <a:rPr lang="en-US" altLang="ja-JP" dirty="0" smtClean="0"/>
              <a:t>public class ClassPC2 </a:t>
            </a:r>
            <a:r>
              <a:rPr lang="en-US" altLang="ja-JP" dirty="0" smtClean="0">
                <a:solidFill>
                  <a:schemeClr val="tx1"/>
                </a:solidFill>
              </a:rPr>
              <a:t>extends </a:t>
            </a:r>
            <a:r>
              <a:rPr lang="en-US" altLang="ja-JP" dirty="0" err="1" smtClean="0">
                <a:solidFill>
                  <a:schemeClr val="tx1"/>
                </a:solidFill>
              </a:rPr>
              <a:t>ClassPC</a:t>
            </a:r>
            <a:r>
              <a:rPr lang="en-US" altLang="ja-JP" dirty="0" smtClean="0">
                <a:solidFill>
                  <a:schemeClr val="tx1"/>
                </a:solidFill>
              </a:rPr>
              <a:t> </a:t>
            </a:r>
            <a:r>
              <a:rPr lang="en-US" altLang="ja-JP" dirty="0" smtClean="0"/>
              <a:t>{</a:t>
            </a:r>
          </a:p>
          <a:p>
            <a:pPr>
              <a:defRPr/>
            </a:pPr>
            <a:r>
              <a:rPr lang="ja-JP" altLang="en-US" dirty="0" smtClean="0">
                <a:solidFill>
                  <a:schemeClr val="tx1"/>
                </a:solidFill>
              </a:rPr>
              <a:t>   ・・・</a:t>
            </a:r>
            <a:endParaRPr lang="en-US" altLang="ja-JP" dirty="0" smtClean="0">
              <a:solidFill>
                <a:schemeClr val="tx1"/>
              </a:solidFill>
            </a:endParaRPr>
          </a:p>
          <a:p>
            <a:pPr>
              <a:defRPr/>
            </a:pPr>
            <a:r>
              <a:rPr lang="en-US" altLang="ja-JP" dirty="0" smtClean="0">
                <a:solidFill>
                  <a:schemeClr val="tx1"/>
                </a:solidFill>
              </a:rPr>
              <a:t>   public </a:t>
            </a:r>
            <a:r>
              <a:rPr lang="en-US" altLang="ja-JP" dirty="0">
                <a:solidFill>
                  <a:schemeClr val="tx1"/>
                </a:solidFill>
              </a:rPr>
              <a:t>void </a:t>
            </a:r>
            <a:r>
              <a:rPr lang="en-US" altLang="ja-JP" dirty="0">
                <a:solidFill>
                  <a:srgbClr val="FF0000"/>
                </a:solidFill>
              </a:rPr>
              <a:t>Sa()</a:t>
            </a:r>
            <a:r>
              <a:rPr lang="en-US" altLang="ja-JP" dirty="0">
                <a:solidFill>
                  <a:schemeClr val="tx1"/>
                </a:solidFill>
              </a:rPr>
              <a:t>{</a:t>
            </a:r>
          </a:p>
          <a:p>
            <a:pPr>
              <a:defRPr/>
            </a:pPr>
            <a:r>
              <a:rPr lang="en-US" altLang="ja-JP" dirty="0">
                <a:solidFill>
                  <a:schemeClr val="tx1"/>
                </a:solidFill>
              </a:rPr>
              <a:t>   </a:t>
            </a:r>
            <a:r>
              <a:rPr lang="en-US" altLang="ja-JP" dirty="0" smtClean="0">
                <a:solidFill>
                  <a:schemeClr val="tx1"/>
                </a:solidFill>
              </a:rPr>
              <a:t>   if(num1&gt;num2</a:t>
            </a:r>
            <a:r>
              <a:rPr lang="en-US" altLang="ja-JP" dirty="0">
                <a:solidFill>
                  <a:schemeClr val="tx1"/>
                </a:solidFill>
              </a:rPr>
              <a:t>){</a:t>
            </a:r>
          </a:p>
          <a:p>
            <a:pPr>
              <a:defRPr/>
            </a:pPr>
            <a:r>
              <a:rPr lang="en-US" altLang="ja-JP" dirty="0">
                <a:solidFill>
                  <a:schemeClr val="tx1"/>
                </a:solidFill>
              </a:rPr>
              <a:t>      </a:t>
            </a:r>
            <a:r>
              <a:rPr lang="en-US" altLang="ja-JP" dirty="0" smtClean="0">
                <a:solidFill>
                  <a:schemeClr val="tx1"/>
                </a:solidFill>
              </a:rPr>
              <a:t>   result </a:t>
            </a:r>
            <a:r>
              <a:rPr lang="en-US" altLang="ja-JP" dirty="0">
                <a:solidFill>
                  <a:schemeClr val="tx1"/>
                </a:solidFill>
              </a:rPr>
              <a:t>= num1 – num2;</a:t>
            </a:r>
          </a:p>
          <a:p>
            <a:pPr>
              <a:defRPr/>
            </a:pPr>
            <a:r>
              <a:rPr lang="en-US" altLang="ja-JP" dirty="0">
                <a:solidFill>
                  <a:schemeClr val="tx1"/>
                </a:solidFill>
              </a:rPr>
              <a:t>    </a:t>
            </a:r>
            <a:r>
              <a:rPr lang="en-US" altLang="ja-JP" dirty="0" smtClean="0">
                <a:solidFill>
                  <a:schemeClr val="tx1"/>
                </a:solidFill>
              </a:rPr>
              <a:t>  }</a:t>
            </a:r>
            <a:r>
              <a:rPr lang="en-US" altLang="ja-JP" dirty="0">
                <a:solidFill>
                  <a:schemeClr val="tx1"/>
                </a:solidFill>
              </a:rPr>
              <a:t>else{</a:t>
            </a:r>
          </a:p>
          <a:p>
            <a:pPr>
              <a:defRPr/>
            </a:pPr>
            <a:r>
              <a:rPr lang="en-US" altLang="ja-JP" dirty="0">
                <a:solidFill>
                  <a:schemeClr val="tx1"/>
                </a:solidFill>
              </a:rPr>
              <a:t>         result = num2 – num1;</a:t>
            </a:r>
          </a:p>
          <a:p>
            <a:pPr>
              <a:defRPr/>
            </a:pPr>
            <a:r>
              <a:rPr lang="en-US" altLang="ja-JP" dirty="0">
                <a:solidFill>
                  <a:schemeClr val="tx1"/>
                </a:solidFill>
              </a:rPr>
              <a:t>    </a:t>
            </a:r>
            <a:r>
              <a:rPr lang="en-US" altLang="ja-JP" dirty="0" smtClean="0">
                <a:solidFill>
                  <a:schemeClr val="tx1"/>
                </a:solidFill>
              </a:rPr>
              <a:t>  }</a:t>
            </a:r>
            <a:endParaRPr lang="en-US" altLang="ja-JP" dirty="0">
              <a:solidFill>
                <a:schemeClr val="tx1"/>
              </a:solidFill>
            </a:endParaRPr>
          </a:p>
          <a:p>
            <a:pPr>
              <a:defRPr/>
            </a:pPr>
            <a:r>
              <a:rPr lang="en-US" altLang="ja-JP" dirty="0" smtClean="0">
                <a:solidFill>
                  <a:schemeClr val="tx1"/>
                </a:solidFill>
              </a:rPr>
              <a:t>   }</a:t>
            </a:r>
            <a:endParaRPr lang="en-US" altLang="ja-JP" dirty="0">
              <a:solidFill>
                <a:schemeClr val="tx1"/>
              </a:solidFill>
            </a:endParaRPr>
          </a:p>
          <a:p>
            <a:r>
              <a:rPr lang="en-US" altLang="ja-JP" dirty="0" smtClean="0"/>
              <a:t>}</a:t>
            </a:r>
            <a:endParaRPr lang="en-US" altLang="ja-JP" dirty="0"/>
          </a:p>
        </p:txBody>
      </p:sp>
      <p:sp>
        <p:nvSpPr>
          <p:cNvPr id="19461" name="Text Box 8"/>
          <p:cNvSpPr txBox="1">
            <a:spLocks noChangeArrowheads="1"/>
          </p:cNvSpPr>
          <p:nvPr/>
        </p:nvSpPr>
        <p:spPr bwMode="auto">
          <a:xfrm>
            <a:off x="5315556" y="5445224"/>
            <a:ext cx="3550393" cy="646331"/>
          </a:xfrm>
          <a:prstGeom prst="rect">
            <a:avLst/>
          </a:prstGeom>
          <a:ln/>
          <a:extLst/>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en-US" altLang="ja-JP" sz="1800" dirty="0"/>
              <a:t>ClassPC2</a:t>
            </a:r>
            <a:r>
              <a:rPr lang="ja-JP" altLang="en-US" sz="1800" dirty="0"/>
              <a:t>の「</a:t>
            </a:r>
            <a:r>
              <a:rPr lang="en-US" altLang="ja-JP" sz="1800" dirty="0"/>
              <a:t>Sa()</a:t>
            </a:r>
            <a:r>
              <a:rPr lang="ja-JP" altLang="en-US" sz="1800" dirty="0"/>
              <a:t>」</a:t>
            </a:r>
            <a:r>
              <a:rPr lang="ja-JP" altLang="en-US" sz="1800" dirty="0" smtClean="0"/>
              <a:t>：</a:t>
            </a:r>
            <a:r>
              <a:rPr lang="en-US" altLang="ja-JP" sz="1800" dirty="0" smtClean="0"/>
              <a:t>num1</a:t>
            </a:r>
            <a:r>
              <a:rPr lang="ja-JP" altLang="en-US" sz="1800" dirty="0"/>
              <a:t>と</a:t>
            </a:r>
            <a:r>
              <a:rPr lang="en-US" altLang="ja-JP" sz="1800" dirty="0"/>
              <a:t>num2</a:t>
            </a:r>
            <a:r>
              <a:rPr lang="ja-JP" altLang="en-US" sz="1800" dirty="0"/>
              <a:t>の絶対値での差を計算する。</a:t>
            </a:r>
          </a:p>
        </p:txBody>
      </p:sp>
      <p:sp>
        <p:nvSpPr>
          <p:cNvPr id="8" name="下矢印 7"/>
          <p:cNvSpPr/>
          <p:nvPr/>
        </p:nvSpPr>
        <p:spPr>
          <a:xfrm rot="18549713" flipH="1" flipV="1">
            <a:off x="8026813" y="4643639"/>
            <a:ext cx="258889" cy="987129"/>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9" name="Rectangle 3"/>
          <p:cNvSpPr>
            <a:spLocks noChangeArrowheads="1"/>
          </p:cNvSpPr>
          <p:nvPr/>
        </p:nvSpPr>
        <p:spPr bwMode="auto">
          <a:xfrm>
            <a:off x="323528" y="3396949"/>
            <a:ext cx="3222357" cy="175432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r>
              <a:rPr lang="en-US" altLang="ja-JP" dirty="0" smtClean="0"/>
              <a:t>public class </a:t>
            </a:r>
            <a:r>
              <a:rPr lang="en-US" altLang="ja-JP" dirty="0" err="1" smtClean="0"/>
              <a:t>ClassPC</a:t>
            </a:r>
            <a:r>
              <a:rPr lang="en-US" altLang="ja-JP" dirty="0" smtClean="0">
                <a:solidFill>
                  <a:schemeClr val="tx1"/>
                </a:solidFill>
              </a:rPr>
              <a:t> </a:t>
            </a:r>
            <a:r>
              <a:rPr lang="en-US" altLang="ja-JP" dirty="0" smtClean="0"/>
              <a:t>{</a:t>
            </a:r>
          </a:p>
          <a:p>
            <a:pPr>
              <a:defRPr/>
            </a:pPr>
            <a:r>
              <a:rPr lang="ja-JP" altLang="en-US" dirty="0" smtClean="0">
                <a:solidFill>
                  <a:schemeClr val="tx1"/>
                </a:solidFill>
              </a:rPr>
              <a:t>   ・・・</a:t>
            </a:r>
            <a:endParaRPr lang="en-US" altLang="ja-JP" dirty="0" smtClean="0">
              <a:solidFill>
                <a:schemeClr val="tx1"/>
              </a:solidFill>
            </a:endParaRPr>
          </a:p>
          <a:p>
            <a:pPr>
              <a:defRPr/>
            </a:pPr>
            <a:r>
              <a:rPr lang="en-US" altLang="ja-JP" dirty="0" smtClean="0">
                <a:solidFill>
                  <a:schemeClr val="tx1"/>
                </a:solidFill>
              </a:rPr>
              <a:t>   public </a:t>
            </a:r>
            <a:r>
              <a:rPr lang="en-US" altLang="ja-JP" dirty="0">
                <a:solidFill>
                  <a:schemeClr val="tx1"/>
                </a:solidFill>
              </a:rPr>
              <a:t>void </a:t>
            </a:r>
            <a:r>
              <a:rPr lang="en-US" altLang="ja-JP" dirty="0">
                <a:solidFill>
                  <a:srgbClr val="FF0000"/>
                </a:solidFill>
              </a:rPr>
              <a:t>Sa()</a:t>
            </a:r>
            <a:r>
              <a:rPr lang="en-US" altLang="ja-JP" dirty="0">
                <a:solidFill>
                  <a:schemeClr val="tx1"/>
                </a:solidFill>
              </a:rPr>
              <a:t>{</a:t>
            </a:r>
          </a:p>
          <a:p>
            <a:pPr>
              <a:defRPr/>
            </a:pPr>
            <a:r>
              <a:rPr lang="ja-JP" altLang="en-US" dirty="0">
                <a:solidFill>
                  <a:schemeClr val="tx1"/>
                </a:solidFill>
              </a:rPr>
              <a:t> </a:t>
            </a:r>
            <a:r>
              <a:rPr lang="ja-JP" altLang="en-US" dirty="0" smtClean="0">
                <a:solidFill>
                  <a:schemeClr val="tx1"/>
                </a:solidFill>
              </a:rPr>
              <a:t>     </a:t>
            </a:r>
            <a:r>
              <a:rPr lang="en-US" altLang="ja-JP" dirty="0" smtClean="0">
                <a:solidFill>
                  <a:schemeClr val="tx1"/>
                </a:solidFill>
              </a:rPr>
              <a:t>result </a:t>
            </a:r>
            <a:r>
              <a:rPr lang="en-US" altLang="ja-JP" dirty="0">
                <a:solidFill>
                  <a:schemeClr val="tx1"/>
                </a:solidFill>
              </a:rPr>
              <a:t>= num1 – num2;</a:t>
            </a:r>
          </a:p>
          <a:p>
            <a:pPr>
              <a:defRPr/>
            </a:pPr>
            <a:r>
              <a:rPr lang="en-US" altLang="ja-JP" dirty="0" smtClean="0">
                <a:solidFill>
                  <a:schemeClr val="tx1"/>
                </a:solidFill>
              </a:rPr>
              <a:t>   }</a:t>
            </a:r>
            <a:endParaRPr lang="en-US" altLang="ja-JP" dirty="0">
              <a:solidFill>
                <a:schemeClr val="tx1"/>
              </a:solidFill>
            </a:endParaRPr>
          </a:p>
          <a:p>
            <a:r>
              <a:rPr lang="en-US" altLang="ja-JP" dirty="0" smtClean="0"/>
              <a:t>}</a:t>
            </a:r>
            <a:endParaRPr lang="en-US" altLang="ja-JP" dirty="0"/>
          </a:p>
        </p:txBody>
      </p:sp>
      <p:sp>
        <p:nvSpPr>
          <p:cNvPr id="10" name="Text Box 8"/>
          <p:cNvSpPr txBox="1">
            <a:spLocks noChangeArrowheads="1"/>
          </p:cNvSpPr>
          <p:nvPr/>
        </p:nvSpPr>
        <p:spPr bwMode="auto">
          <a:xfrm>
            <a:off x="1331640" y="4722796"/>
            <a:ext cx="2646293" cy="646331"/>
          </a:xfrm>
          <a:prstGeom prst="rect">
            <a:avLst/>
          </a:prstGeom>
          <a:ln/>
          <a:extLst/>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en-US" altLang="ja-JP" sz="1800" dirty="0" err="1" smtClean="0"/>
              <a:t>ClassPC</a:t>
            </a:r>
            <a:r>
              <a:rPr lang="ja-JP" altLang="en-US" sz="1800" dirty="0" smtClean="0"/>
              <a:t>の</a:t>
            </a:r>
            <a:r>
              <a:rPr lang="ja-JP" altLang="en-US" sz="1800" dirty="0"/>
              <a:t>「</a:t>
            </a:r>
            <a:r>
              <a:rPr lang="en-US" altLang="ja-JP" sz="1800" dirty="0"/>
              <a:t>Sa()</a:t>
            </a:r>
            <a:r>
              <a:rPr lang="ja-JP" altLang="en-US" sz="1800" dirty="0"/>
              <a:t>」</a:t>
            </a:r>
            <a:r>
              <a:rPr lang="ja-JP" altLang="en-US" sz="1800" dirty="0" smtClean="0"/>
              <a:t>：</a:t>
            </a:r>
            <a:endParaRPr lang="en-US" altLang="ja-JP" sz="1800" dirty="0" smtClean="0"/>
          </a:p>
          <a:p>
            <a:pPr eaLnBrk="1" hangingPunct="1"/>
            <a:r>
              <a:rPr lang="en-US" altLang="ja-JP" sz="1800" dirty="0" smtClean="0"/>
              <a:t>num1-num2</a:t>
            </a:r>
            <a:r>
              <a:rPr lang="ja-JP" altLang="en-US" sz="1800" dirty="0" smtClean="0"/>
              <a:t>を</a:t>
            </a:r>
            <a:r>
              <a:rPr lang="ja-JP" altLang="en-US" sz="1800" dirty="0"/>
              <a:t>計算する。</a:t>
            </a:r>
          </a:p>
        </p:txBody>
      </p:sp>
      <p:sp>
        <p:nvSpPr>
          <p:cNvPr id="11" name="下矢印 10"/>
          <p:cNvSpPr/>
          <p:nvPr/>
        </p:nvSpPr>
        <p:spPr>
          <a:xfrm rot="18549713" flipH="1" flipV="1">
            <a:off x="2996963" y="4469850"/>
            <a:ext cx="258889" cy="332346"/>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3" name="左右矢印 2"/>
          <p:cNvSpPr/>
          <p:nvPr/>
        </p:nvSpPr>
        <p:spPr>
          <a:xfrm>
            <a:off x="3452783" y="3906982"/>
            <a:ext cx="1284326" cy="684040"/>
          </a:xfrm>
          <a:prstGeom prst="leftRightArrow">
            <a:avLst>
              <a:gd name="adj1" fmla="val 60802"/>
              <a:gd name="adj2" fmla="val 4166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4" name="テキスト ボックス 3"/>
          <p:cNvSpPr txBox="1"/>
          <p:nvPr/>
        </p:nvSpPr>
        <p:spPr>
          <a:xfrm>
            <a:off x="3452783" y="4113377"/>
            <a:ext cx="1284326" cy="369332"/>
          </a:xfrm>
          <a:prstGeom prst="rect">
            <a:avLst/>
          </a:prstGeom>
          <a:noFill/>
        </p:spPr>
        <p:txBody>
          <a:bodyPr wrap="none" rtlCol="0">
            <a:spAutoFit/>
          </a:bodyPr>
          <a:lstStyle/>
          <a:p>
            <a:r>
              <a:rPr kumimoji="1" lang="ja-JP" altLang="en-US" b="1" dirty="0" smtClean="0">
                <a:solidFill>
                  <a:srgbClr val="FF0000"/>
                </a:solidFill>
                <a:effectLst>
                  <a:outerShdw blurRad="38100" dist="38100" dir="2700000" algn="tl">
                    <a:srgbClr val="000000">
                      <a:alpha val="43137"/>
                    </a:srgbClr>
                  </a:outerShdw>
                </a:effectLst>
              </a:rPr>
              <a:t>同じ名前！</a:t>
            </a:r>
            <a:endParaRPr kumimoji="1" lang="ja-JP" altLang="en-US"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956489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481329"/>
            <a:ext cx="8363272" cy="1875664"/>
          </a:xfrm>
        </p:spPr>
        <p:txBody>
          <a:bodyPr>
            <a:normAutofit/>
          </a:bodyPr>
          <a:lstStyle/>
          <a:p>
            <a:pPr>
              <a:defRPr/>
            </a:pPr>
            <a:r>
              <a:rPr lang="ja-JP" altLang="en-US" sz="2200" dirty="0"/>
              <a:t>サブクラスのメソッドが、スーパークラスのメソッドに</a:t>
            </a:r>
            <a:r>
              <a:rPr lang="ja-JP" altLang="en-US" sz="2200" dirty="0" smtClean="0"/>
              <a:t>変わって</a:t>
            </a:r>
            <a:r>
              <a:rPr lang="ja-JP" altLang="en-US" sz="2200" dirty="0" smtClean="0">
                <a:solidFill>
                  <a:srgbClr val="FF0000"/>
                </a:solidFill>
              </a:rPr>
              <a:t>同じ</a:t>
            </a:r>
            <a:r>
              <a:rPr lang="ja-JP" altLang="en-US" sz="2200" dirty="0">
                <a:solidFill>
                  <a:srgbClr val="FF0000"/>
                </a:solidFill>
              </a:rPr>
              <a:t>名前で</a:t>
            </a:r>
            <a:r>
              <a:rPr lang="ja-JP" altLang="en-US" sz="2200" dirty="0"/>
              <a:t>定義されることを、メソッドの「</a:t>
            </a:r>
            <a:r>
              <a:rPr lang="ja-JP" altLang="en-US" sz="2200" dirty="0">
                <a:solidFill>
                  <a:srgbClr val="FF0000"/>
                </a:solidFill>
              </a:rPr>
              <a:t>オーバーライド</a:t>
            </a:r>
            <a:r>
              <a:rPr lang="ja-JP" altLang="en-US" sz="2200" dirty="0"/>
              <a:t>」</a:t>
            </a:r>
            <a:r>
              <a:rPr lang="ja-JP" altLang="en-US" sz="2200" dirty="0" smtClean="0"/>
              <a:t>といいます。</a:t>
            </a:r>
            <a:endParaRPr lang="en-US" altLang="ja-JP" sz="2200" dirty="0"/>
          </a:p>
          <a:p>
            <a:r>
              <a:rPr lang="ja-JP" altLang="en-US" sz="2200" dirty="0"/>
              <a:t>メソッドのオーバーライドは</a:t>
            </a:r>
            <a:r>
              <a:rPr lang="ja-JP" altLang="en-US" sz="2200" dirty="0" smtClean="0"/>
              <a:t>、</a:t>
            </a:r>
            <a:r>
              <a:rPr lang="ja-JP" altLang="en-US" sz="2200" u="sng" dirty="0" smtClean="0"/>
              <a:t>機能の意味はそれほど変わらなくても</a:t>
            </a:r>
            <a:r>
              <a:rPr lang="ja-JP" altLang="en-US" sz="2200" dirty="0" smtClean="0"/>
              <a:t>、処理の内容</a:t>
            </a:r>
            <a:r>
              <a:rPr lang="ja-JP" altLang="en-US" sz="2200" dirty="0"/>
              <a:t>をスーパークラスと変えたいような場合</a:t>
            </a:r>
            <a:r>
              <a:rPr lang="ja-JP" altLang="en-US" sz="2200" dirty="0" smtClean="0"/>
              <a:t>に</a:t>
            </a:r>
            <a:r>
              <a:rPr lang="ja-JP" altLang="en-US" sz="2200" dirty="0"/>
              <a:t>活用</a:t>
            </a:r>
            <a:r>
              <a:rPr lang="ja-JP" altLang="en-US" sz="2200" dirty="0" smtClean="0"/>
              <a:t>できます。</a:t>
            </a:r>
            <a:endParaRPr lang="en-US" altLang="ja-JP" sz="2200" dirty="0"/>
          </a:p>
          <a:p>
            <a:endParaRPr kumimoji="1" lang="ja-JP" altLang="en-US" sz="2200" dirty="0"/>
          </a:p>
        </p:txBody>
      </p:sp>
      <p:sp>
        <p:nvSpPr>
          <p:cNvPr id="20486" name="Rectangle 6"/>
          <p:cNvSpPr>
            <a:spLocks noGrp="1" noChangeArrowheads="1"/>
          </p:cNvSpPr>
          <p:nvPr>
            <p:ph type="title"/>
          </p:nvPr>
        </p:nvSpPr>
        <p:spPr/>
        <p:txBody>
          <a:bodyPr/>
          <a:lstStyle/>
          <a:p>
            <a:pPr eaLnBrk="1" hangingPunct="1"/>
            <a:r>
              <a:rPr lang="ja-JP" altLang="en-US" dirty="0" smtClean="0"/>
              <a:t>オーバーライドの活用</a:t>
            </a:r>
          </a:p>
        </p:txBody>
      </p:sp>
      <p:sp>
        <p:nvSpPr>
          <p:cNvPr id="10" name="Rectangle 15"/>
          <p:cNvSpPr>
            <a:spLocks noChangeArrowheads="1"/>
          </p:cNvSpPr>
          <p:nvPr/>
        </p:nvSpPr>
        <p:spPr bwMode="auto">
          <a:xfrm>
            <a:off x="1481738" y="3510300"/>
            <a:ext cx="6490097" cy="208823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ja-JP" altLang="en-US"/>
          </a:p>
        </p:txBody>
      </p:sp>
      <p:sp>
        <p:nvSpPr>
          <p:cNvPr id="11" name="Text Box 10"/>
          <p:cNvSpPr txBox="1">
            <a:spLocks noChangeArrowheads="1"/>
          </p:cNvSpPr>
          <p:nvPr/>
        </p:nvSpPr>
        <p:spPr bwMode="auto">
          <a:xfrm>
            <a:off x="2870682" y="3212976"/>
            <a:ext cx="3044423" cy="369332"/>
          </a:xfrm>
          <a:prstGeom prst="rect">
            <a:avLst/>
          </a:prstGeom>
          <a:ln/>
          <a:extLst/>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en-US" altLang="ja-JP" sz="1800" dirty="0"/>
              <a:t>ClassPC2 extends </a:t>
            </a:r>
            <a:r>
              <a:rPr lang="en-US" altLang="ja-JP" sz="1800" dirty="0" err="1"/>
              <a:t>ClassPC</a:t>
            </a:r>
            <a:endParaRPr lang="ja-JP" altLang="en-US" sz="1800" dirty="0"/>
          </a:p>
        </p:txBody>
      </p:sp>
      <p:sp>
        <p:nvSpPr>
          <p:cNvPr id="12" name="Text Box 11"/>
          <p:cNvSpPr txBox="1">
            <a:spLocks noChangeArrowheads="1"/>
          </p:cNvSpPr>
          <p:nvPr/>
        </p:nvSpPr>
        <p:spPr bwMode="auto">
          <a:xfrm>
            <a:off x="1642721" y="3975115"/>
            <a:ext cx="3188693" cy="147732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sz="1800" dirty="0"/>
              <a:t>フィールド</a:t>
            </a:r>
            <a:r>
              <a:rPr lang="en-US" altLang="ja-JP" sz="1800" dirty="0"/>
              <a:t>num1,num2,result</a:t>
            </a:r>
          </a:p>
          <a:p>
            <a:pPr eaLnBrk="1" hangingPunct="1"/>
            <a:r>
              <a:rPr lang="en-US" altLang="ja-JP" sz="1800" dirty="0"/>
              <a:t>num1,num2</a:t>
            </a:r>
            <a:r>
              <a:rPr lang="ja-JP" altLang="en-US" sz="1800" dirty="0"/>
              <a:t>に入力するメソッド</a:t>
            </a:r>
          </a:p>
          <a:p>
            <a:pPr eaLnBrk="1" hangingPunct="1"/>
            <a:r>
              <a:rPr lang="ja-JP" altLang="en-US" sz="1800" dirty="0"/>
              <a:t>足し算メソッド</a:t>
            </a:r>
          </a:p>
          <a:p>
            <a:pPr eaLnBrk="1" hangingPunct="1"/>
            <a:r>
              <a:rPr lang="ja-JP" altLang="en-US" sz="1800" b="1" dirty="0">
                <a:solidFill>
                  <a:srgbClr val="FF0000"/>
                </a:solidFill>
                <a:effectLst>
                  <a:outerShdw blurRad="38100" dist="38100" dir="2700000" algn="tl">
                    <a:srgbClr val="000000">
                      <a:alpha val="43137"/>
                    </a:srgbClr>
                  </a:outerShdw>
                </a:effectLst>
              </a:rPr>
              <a:t>引き算</a:t>
            </a:r>
            <a:r>
              <a:rPr lang="ja-JP" altLang="en-US" sz="1800" b="1" dirty="0" smtClean="0">
                <a:solidFill>
                  <a:srgbClr val="FF0000"/>
                </a:solidFill>
                <a:effectLst>
                  <a:outerShdw blurRad="38100" dist="38100" dir="2700000" algn="tl">
                    <a:srgbClr val="000000">
                      <a:alpha val="43137"/>
                    </a:srgbClr>
                  </a:outerShdw>
                </a:effectLst>
              </a:rPr>
              <a:t>メソッド </a:t>
            </a:r>
            <a:r>
              <a:rPr lang="en-US" altLang="ja-JP" sz="1800" b="1" dirty="0" smtClean="0">
                <a:solidFill>
                  <a:srgbClr val="FF0000"/>
                </a:solidFill>
                <a:effectLst>
                  <a:outerShdw blurRad="38100" dist="38100" dir="2700000" algn="tl">
                    <a:srgbClr val="000000">
                      <a:alpha val="43137"/>
                    </a:srgbClr>
                  </a:outerShdw>
                </a:effectLst>
              </a:rPr>
              <a:t>Sa()</a:t>
            </a:r>
            <a:endParaRPr lang="ja-JP" altLang="en-US" sz="1800" b="1" dirty="0">
              <a:solidFill>
                <a:srgbClr val="FF0000"/>
              </a:solidFill>
              <a:effectLst>
                <a:outerShdw blurRad="38100" dist="38100" dir="2700000" algn="tl">
                  <a:srgbClr val="000000">
                    <a:alpha val="43137"/>
                  </a:srgbClr>
                </a:outerShdw>
              </a:effectLst>
            </a:endParaRPr>
          </a:p>
          <a:p>
            <a:pPr eaLnBrk="1" hangingPunct="1"/>
            <a:r>
              <a:rPr lang="en-US" altLang="ja-JP" sz="1800" dirty="0"/>
              <a:t>result</a:t>
            </a:r>
            <a:r>
              <a:rPr lang="ja-JP" altLang="en-US" sz="1800" dirty="0"/>
              <a:t>を返すメソッド</a:t>
            </a:r>
          </a:p>
        </p:txBody>
      </p:sp>
      <p:sp>
        <p:nvSpPr>
          <p:cNvPr id="13" name="Text Box 14"/>
          <p:cNvSpPr txBox="1">
            <a:spLocks noChangeArrowheads="1"/>
          </p:cNvSpPr>
          <p:nvPr/>
        </p:nvSpPr>
        <p:spPr bwMode="auto">
          <a:xfrm>
            <a:off x="4877948" y="4287828"/>
            <a:ext cx="84928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sz="4000" dirty="0"/>
              <a:t>＋</a:t>
            </a:r>
          </a:p>
        </p:txBody>
      </p:sp>
      <p:sp>
        <p:nvSpPr>
          <p:cNvPr id="14" name="Text Box 18"/>
          <p:cNvSpPr txBox="1">
            <a:spLocks noChangeArrowheads="1"/>
          </p:cNvSpPr>
          <p:nvPr/>
        </p:nvSpPr>
        <p:spPr bwMode="auto">
          <a:xfrm>
            <a:off x="3939388" y="5805264"/>
            <a:ext cx="4665060" cy="646331"/>
          </a:xfrm>
          <a:prstGeom prst="rect">
            <a:avLst/>
          </a:prstGeom>
          <a:ln/>
          <a:extLst/>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sz="1800" dirty="0" smtClean="0"/>
              <a:t>「引き算をする」機能には変わりありませんが、</a:t>
            </a:r>
            <a:endParaRPr lang="en-US" altLang="ja-JP" sz="1800" dirty="0" smtClean="0"/>
          </a:p>
          <a:p>
            <a:pPr eaLnBrk="1" hangingPunct="1"/>
            <a:r>
              <a:rPr lang="ja-JP" altLang="en-US" sz="1800" dirty="0" smtClean="0"/>
              <a:t>数値の差を求める機能になっています。</a:t>
            </a:r>
            <a:endParaRPr lang="ja-JP" altLang="en-US" sz="1800" dirty="0"/>
          </a:p>
        </p:txBody>
      </p:sp>
      <p:sp>
        <p:nvSpPr>
          <p:cNvPr id="15" name="下矢印 14"/>
          <p:cNvSpPr/>
          <p:nvPr/>
        </p:nvSpPr>
        <p:spPr>
          <a:xfrm flipH="1" flipV="1">
            <a:off x="6485939" y="5104967"/>
            <a:ext cx="258889" cy="700296"/>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6" name="テキスト ボックス 15"/>
          <p:cNvSpPr txBox="1"/>
          <p:nvPr/>
        </p:nvSpPr>
        <p:spPr>
          <a:xfrm>
            <a:off x="5612547" y="4185084"/>
            <a:ext cx="1104790" cy="369332"/>
          </a:xfrm>
          <a:prstGeom prst="rect">
            <a:avLst/>
          </a:prstGeom>
          <a:noFill/>
        </p:spPr>
        <p:txBody>
          <a:bodyPr wrap="none" rtlCol="0">
            <a:spAutoFit/>
          </a:bodyPr>
          <a:lstStyle/>
          <a:p>
            <a:r>
              <a:rPr kumimoji="1" lang="en-US" altLang="ja-JP" dirty="0" err="1" smtClean="0"/>
              <a:t>sumInt</a:t>
            </a:r>
            <a:r>
              <a:rPr kumimoji="1" lang="en-US" altLang="ja-JP" dirty="0" smtClean="0"/>
              <a:t>()</a:t>
            </a:r>
            <a:endParaRPr kumimoji="1" lang="ja-JP" altLang="en-US" dirty="0"/>
          </a:p>
        </p:txBody>
      </p:sp>
      <p:sp>
        <p:nvSpPr>
          <p:cNvPr id="17" name="Text Box 9"/>
          <p:cNvSpPr txBox="1">
            <a:spLocks noChangeArrowheads="1"/>
          </p:cNvSpPr>
          <p:nvPr/>
        </p:nvSpPr>
        <p:spPr bwMode="auto">
          <a:xfrm>
            <a:off x="2561859" y="3645024"/>
            <a:ext cx="1082348" cy="369332"/>
          </a:xfrm>
          <a:prstGeom prst="rect">
            <a:avLst/>
          </a:prstGeom>
          <a:ln/>
          <a:extLst/>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en-US" altLang="ja-JP" sz="1800" dirty="0" err="1"/>
              <a:t>ClassPC</a:t>
            </a:r>
            <a:endParaRPr lang="ja-JP" altLang="en-US" sz="1800" dirty="0"/>
          </a:p>
        </p:txBody>
      </p:sp>
      <p:sp>
        <p:nvSpPr>
          <p:cNvPr id="18" name="テキスト ボックス 17"/>
          <p:cNvSpPr txBox="1"/>
          <p:nvPr/>
        </p:nvSpPr>
        <p:spPr>
          <a:xfrm>
            <a:off x="5612547" y="4818618"/>
            <a:ext cx="2005677" cy="369332"/>
          </a:xfrm>
          <a:prstGeom prst="rect">
            <a:avLst/>
          </a:prstGeom>
          <a:noFill/>
        </p:spPr>
        <p:txBody>
          <a:bodyPr wrap="none" rtlCol="0">
            <a:spAutoFit/>
          </a:bodyPr>
          <a:lstStyle/>
          <a:p>
            <a:r>
              <a:rPr kumimoji="1" lang="ja-JP" altLang="en-US" b="1" dirty="0" smtClean="0">
                <a:solidFill>
                  <a:srgbClr val="FF0000"/>
                </a:solidFill>
                <a:effectLst>
                  <a:outerShdw blurRad="38100" dist="38100" dir="2700000" algn="tl">
                    <a:srgbClr val="000000">
                      <a:alpha val="43137"/>
                    </a:srgbClr>
                  </a:outerShdw>
                </a:effectLst>
              </a:rPr>
              <a:t>引き算メソッド </a:t>
            </a:r>
            <a:r>
              <a:rPr kumimoji="1" lang="en-US" altLang="ja-JP" b="1" dirty="0" smtClean="0">
                <a:solidFill>
                  <a:srgbClr val="FF0000"/>
                </a:solidFill>
                <a:effectLst>
                  <a:outerShdw blurRad="38100" dist="38100" dir="2700000" algn="tl">
                    <a:srgbClr val="000000">
                      <a:alpha val="43137"/>
                    </a:srgbClr>
                  </a:outerShdw>
                </a:effectLst>
              </a:rPr>
              <a:t>Sa()</a:t>
            </a:r>
            <a:endParaRPr kumimoji="1" lang="ja-JP" altLang="en-US" b="1" dirty="0">
              <a:solidFill>
                <a:srgbClr val="FF0000"/>
              </a:solidFill>
              <a:effectLst>
                <a:outerShdw blurRad="38100" dist="38100" dir="2700000" algn="tl">
                  <a:srgbClr val="000000">
                    <a:alpha val="43137"/>
                  </a:srgbClr>
                </a:outerShdw>
              </a:effectLst>
            </a:endParaRPr>
          </a:p>
        </p:txBody>
      </p:sp>
      <p:sp>
        <p:nvSpPr>
          <p:cNvPr id="3" name="テキスト ボックス 2"/>
          <p:cNvSpPr txBox="1"/>
          <p:nvPr/>
        </p:nvSpPr>
        <p:spPr>
          <a:xfrm>
            <a:off x="194972" y="5810011"/>
            <a:ext cx="2063385" cy="646331"/>
          </a:xfrm>
          <a:prstGeom prst="rect">
            <a:avLst/>
          </a:prstGeom>
          <a:solidFill>
            <a:schemeClr val="bg1"/>
          </a:solidFill>
          <a:ln>
            <a:solidFill>
              <a:srgbClr val="00B0F0"/>
            </a:solidFill>
          </a:ln>
        </p:spPr>
        <p:txBody>
          <a:bodyPr wrap="none" rtlCol="0">
            <a:spAutoFit/>
          </a:bodyPr>
          <a:lstStyle/>
          <a:p>
            <a:r>
              <a:rPr kumimoji="1" lang="ja-JP" altLang="en-US" i="1" dirty="0" smtClean="0">
                <a:solidFill>
                  <a:srgbClr val="0070C0"/>
                </a:solidFill>
              </a:rPr>
              <a:t>オーバーライド</a:t>
            </a:r>
            <a:r>
              <a:rPr kumimoji="1" lang="en-US" altLang="ja-JP" i="1" dirty="0" smtClean="0">
                <a:solidFill>
                  <a:srgbClr val="0070C0"/>
                </a:solidFill>
              </a:rPr>
              <a:t>…</a:t>
            </a:r>
          </a:p>
          <a:p>
            <a:r>
              <a:rPr lang="ja-JP" altLang="en-US" i="1" dirty="0">
                <a:solidFill>
                  <a:srgbClr val="0070C0"/>
                </a:solidFill>
              </a:rPr>
              <a:t>無視</a:t>
            </a:r>
            <a:r>
              <a:rPr lang="ja-JP" altLang="en-US" i="1" dirty="0" smtClean="0">
                <a:solidFill>
                  <a:srgbClr val="0070C0"/>
                </a:solidFill>
              </a:rPr>
              <a:t>する・優先する</a:t>
            </a:r>
            <a:endParaRPr kumimoji="1" lang="ja-JP" altLang="en-US" i="1" dirty="0">
              <a:solidFill>
                <a:srgbClr val="0070C0"/>
              </a:solidFill>
            </a:endParaRPr>
          </a:p>
        </p:txBody>
      </p:sp>
    </p:spTree>
    <p:extLst>
      <p:ext uri="{BB962C8B-B14F-4D97-AF65-F5344CB8AC3E}">
        <p14:creationId xmlns:p14="http://schemas.microsoft.com/office/powerpoint/2010/main" val="34154416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 name="角丸四角形 34"/>
          <p:cNvSpPr/>
          <p:nvPr/>
        </p:nvSpPr>
        <p:spPr>
          <a:xfrm>
            <a:off x="179512" y="1844824"/>
            <a:ext cx="8811988" cy="4824536"/>
          </a:xfrm>
          <a:prstGeom prst="roundRect">
            <a:avLst>
              <a:gd name="adj" fmla="val 9605"/>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4" name="Rectangle 3"/>
          <p:cNvSpPr>
            <a:spLocks noChangeArrowheads="1"/>
          </p:cNvSpPr>
          <p:nvPr/>
        </p:nvSpPr>
        <p:spPr bwMode="auto">
          <a:xfrm>
            <a:off x="2654797" y="2052077"/>
            <a:ext cx="3970959" cy="132343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r>
              <a:rPr lang="en-US" altLang="ja-JP" sz="1600" dirty="0" smtClean="0"/>
              <a:t>public class Human {</a:t>
            </a:r>
          </a:p>
          <a:p>
            <a:r>
              <a:rPr lang="en-US" altLang="ja-JP" sz="1600" dirty="0" smtClean="0"/>
              <a:t>    public void hello( ){</a:t>
            </a:r>
          </a:p>
          <a:p>
            <a:r>
              <a:rPr lang="en-US" altLang="ja-JP" sz="1600" dirty="0"/>
              <a:t> </a:t>
            </a:r>
            <a:r>
              <a:rPr lang="en-US" altLang="ja-JP" sz="1600" dirty="0" smtClean="0"/>
              <a:t>      </a:t>
            </a:r>
            <a:r>
              <a:rPr lang="en-US" altLang="ja-JP" sz="1600" dirty="0" err="1" smtClean="0"/>
              <a:t>System.out.println</a:t>
            </a:r>
            <a:r>
              <a:rPr lang="en-US" altLang="ja-JP" sz="1600" dirty="0" smtClean="0"/>
              <a:t>(“</a:t>
            </a:r>
            <a:r>
              <a:rPr lang="ja-JP" altLang="en-US" sz="1600" dirty="0" smtClean="0"/>
              <a:t>こんにちは！</a:t>
            </a:r>
            <a:r>
              <a:rPr lang="en-US" altLang="ja-JP" sz="1600" dirty="0" smtClean="0"/>
              <a:t>“);</a:t>
            </a:r>
          </a:p>
          <a:p>
            <a:r>
              <a:rPr lang="en-US" altLang="ja-JP" sz="1600" dirty="0"/>
              <a:t> </a:t>
            </a:r>
            <a:r>
              <a:rPr lang="en-US" altLang="ja-JP" sz="1600" dirty="0" smtClean="0"/>
              <a:t>  }</a:t>
            </a:r>
          </a:p>
          <a:p>
            <a:r>
              <a:rPr lang="en-US" altLang="ja-JP" sz="1600" dirty="0" smtClean="0"/>
              <a:t>}</a:t>
            </a:r>
            <a:endParaRPr lang="en-US" altLang="ja-JP" sz="1600" dirty="0"/>
          </a:p>
        </p:txBody>
      </p:sp>
      <p:sp>
        <p:nvSpPr>
          <p:cNvPr id="5" name="Rectangle 3"/>
          <p:cNvSpPr>
            <a:spLocks noChangeArrowheads="1"/>
          </p:cNvSpPr>
          <p:nvPr/>
        </p:nvSpPr>
        <p:spPr bwMode="auto">
          <a:xfrm>
            <a:off x="333782" y="4464338"/>
            <a:ext cx="3643946" cy="132343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r>
              <a:rPr lang="en-US" altLang="ja-JP" sz="1600" dirty="0" smtClean="0"/>
              <a:t>public class </a:t>
            </a:r>
            <a:r>
              <a:rPr lang="en-US" altLang="ja-JP" sz="1600" dirty="0" smtClean="0">
                <a:solidFill>
                  <a:srgbClr val="FF0000"/>
                </a:solidFill>
              </a:rPr>
              <a:t>Male</a:t>
            </a:r>
            <a:r>
              <a:rPr lang="en-US" altLang="ja-JP" sz="1600" dirty="0" smtClean="0"/>
              <a:t> </a:t>
            </a:r>
            <a:r>
              <a:rPr lang="en-US" altLang="ja-JP" sz="1600" dirty="0" smtClean="0">
                <a:solidFill>
                  <a:srgbClr val="00B050"/>
                </a:solidFill>
                <a:effectLst>
                  <a:outerShdw blurRad="38100" dist="38100" dir="2700000" algn="tl">
                    <a:srgbClr val="000000">
                      <a:alpha val="43137"/>
                    </a:srgbClr>
                  </a:outerShdw>
                </a:effectLst>
              </a:rPr>
              <a:t>extends Human </a:t>
            </a:r>
            <a:r>
              <a:rPr lang="en-US" altLang="ja-JP" sz="1600" dirty="0" smtClean="0"/>
              <a:t>{</a:t>
            </a:r>
          </a:p>
          <a:p>
            <a:r>
              <a:rPr lang="en-US" altLang="ja-JP" sz="1600" dirty="0" smtClean="0"/>
              <a:t>   public void hello( ){</a:t>
            </a:r>
          </a:p>
          <a:p>
            <a:r>
              <a:rPr lang="en-US" altLang="ja-JP" sz="1600" dirty="0" smtClean="0"/>
              <a:t>       </a:t>
            </a:r>
            <a:r>
              <a:rPr lang="en-US" altLang="ja-JP" sz="1600" dirty="0" err="1" smtClean="0"/>
              <a:t>System.out.println</a:t>
            </a:r>
            <a:r>
              <a:rPr lang="en-US" altLang="ja-JP" sz="1600" dirty="0" smtClean="0"/>
              <a:t>(“</a:t>
            </a:r>
            <a:r>
              <a:rPr lang="ja-JP" altLang="en-US" sz="1600" dirty="0" smtClean="0"/>
              <a:t>よぉ！</a:t>
            </a:r>
            <a:r>
              <a:rPr lang="en-US" altLang="ja-JP" sz="1600" dirty="0" smtClean="0"/>
              <a:t>”);</a:t>
            </a:r>
          </a:p>
          <a:p>
            <a:r>
              <a:rPr lang="en-US" altLang="ja-JP" sz="1600" dirty="0" smtClean="0"/>
              <a:t>   }</a:t>
            </a:r>
          </a:p>
          <a:p>
            <a:r>
              <a:rPr lang="en-US" altLang="ja-JP" sz="1600" dirty="0" smtClean="0"/>
              <a:t>}</a:t>
            </a:r>
            <a:endParaRPr lang="en-US" altLang="ja-JP" sz="1600" dirty="0"/>
          </a:p>
        </p:txBody>
      </p:sp>
      <p:sp>
        <p:nvSpPr>
          <p:cNvPr id="6" name="Rectangle 3"/>
          <p:cNvSpPr>
            <a:spLocks noChangeArrowheads="1"/>
          </p:cNvSpPr>
          <p:nvPr/>
        </p:nvSpPr>
        <p:spPr bwMode="auto">
          <a:xfrm>
            <a:off x="4870286" y="4464338"/>
            <a:ext cx="3929281" cy="132343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r>
              <a:rPr lang="en-US" altLang="ja-JP" sz="1600" dirty="0" smtClean="0"/>
              <a:t>public class </a:t>
            </a:r>
            <a:r>
              <a:rPr lang="en-US" altLang="ja-JP" sz="1600" dirty="0" smtClean="0">
                <a:solidFill>
                  <a:srgbClr val="FF0000"/>
                </a:solidFill>
              </a:rPr>
              <a:t>Female</a:t>
            </a:r>
            <a:r>
              <a:rPr lang="en-US" altLang="ja-JP" sz="1600" dirty="0" smtClean="0"/>
              <a:t> </a:t>
            </a:r>
            <a:r>
              <a:rPr lang="en-US" altLang="ja-JP" sz="1600" dirty="0" smtClean="0">
                <a:solidFill>
                  <a:srgbClr val="00B050"/>
                </a:solidFill>
                <a:effectLst>
                  <a:outerShdw blurRad="38100" dist="38100" dir="2700000" algn="tl">
                    <a:srgbClr val="000000">
                      <a:alpha val="43137"/>
                    </a:srgbClr>
                  </a:outerShdw>
                </a:effectLst>
              </a:rPr>
              <a:t>extends Human </a:t>
            </a:r>
            <a:r>
              <a:rPr lang="en-US" altLang="ja-JP" sz="1600" dirty="0" smtClean="0"/>
              <a:t>{</a:t>
            </a:r>
          </a:p>
          <a:p>
            <a:r>
              <a:rPr lang="en-US" altLang="ja-JP" sz="1600" dirty="0" smtClean="0"/>
              <a:t>   public void hello( ){</a:t>
            </a:r>
          </a:p>
          <a:p>
            <a:r>
              <a:rPr lang="en-US" altLang="ja-JP" sz="1600" dirty="0" smtClean="0"/>
              <a:t>       </a:t>
            </a:r>
            <a:r>
              <a:rPr lang="en-US" altLang="ja-JP" sz="1600" dirty="0" err="1" smtClean="0"/>
              <a:t>System.out.println</a:t>
            </a:r>
            <a:r>
              <a:rPr lang="en-US" altLang="ja-JP" sz="1600" dirty="0" smtClean="0"/>
              <a:t>(“</a:t>
            </a:r>
            <a:r>
              <a:rPr lang="ja-JP" altLang="en-US" sz="1600" dirty="0" smtClean="0"/>
              <a:t>あらぁ！</a:t>
            </a:r>
            <a:r>
              <a:rPr lang="en-US" altLang="ja-JP" sz="1600" dirty="0" smtClean="0"/>
              <a:t>”);</a:t>
            </a:r>
          </a:p>
          <a:p>
            <a:r>
              <a:rPr lang="en-US" altLang="ja-JP" sz="1600" dirty="0" smtClean="0"/>
              <a:t>   }</a:t>
            </a:r>
          </a:p>
          <a:p>
            <a:r>
              <a:rPr lang="en-US" altLang="ja-JP" sz="1600" dirty="0" smtClean="0"/>
              <a:t>}</a:t>
            </a:r>
            <a:endParaRPr lang="en-US" altLang="ja-JP" sz="1600" dirty="0"/>
          </a:p>
        </p:txBody>
      </p:sp>
      <p:sp>
        <p:nvSpPr>
          <p:cNvPr id="27" name="Text Box 18"/>
          <p:cNvSpPr txBox="1">
            <a:spLocks noChangeArrowheads="1"/>
          </p:cNvSpPr>
          <p:nvPr/>
        </p:nvSpPr>
        <p:spPr bwMode="auto">
          <a:xfrm>
            <a:off x="2638039" y="5675119"/>
            <a:ext cx="1612942" cy="369332"/>
          </a:xfrm>
          <a:prstGeom prst="rect">
            <a:avLst/>
          </a:prstGeom>
          <a:ln/>
          <a:extLst/>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sz="1800" dirty="0"/>
              <a:t>オーバーライド</a:t>
            </a:r>
          </a:p>
        </p:txBody>
      </p:sp>
      <p:sp>
        <p:nvSpPr>
          <p:cNvPr id="29" name="Text Box 18"/>
          <p:cNvSpPr txBox="1">
            <a:spLocks noChangeArrowheads="1"/>
          </p:cNvSpPr>
          <p:nvPr/>
        </p:nvSpPr>
        <p:spPr bwMode="auto">
          <a:xfrm>
            <a:off x="7084112" y="5648845"/>
            <a:ext cx="1612942" cy="369332"/>
          </a:xfrm>
          <a:prstGeom prst="rect">
            <a:avLst/>
          </a:prstGeom>
          <a:ln/>
          <a:extLst/>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sz="1800" dirty="0"/>
              <a:t>オーバーライド</a:t>
            </a:r>
          </a:p>
        </p:txBody>
      </p:sp>
      <p:sp>
        <p:nvSpPr>
          <p:cNvPr id="33" name="テキスト ボックス 32"/>
          <p:cNvSpPr txBox="1"/>
          <p:nvPr/>
        </p:nvSpPr>
        <p:spPr>
          <a:xfrm>
            <a:off x="484212" y="2052077"/>
            <a:ext cx="902811" cy="523220"/>
          </a:xfrm>
          <a:prstGeom prst="rect">
            <a:avLst/>
          </a:prstGeom>
          <a:noFill/>
        </p:spPr>
        <p:txBody>
          <a:bodyPr wrap="none" rtlCol="0">
            <a:spAutoFit/>
          </a:bodyPr>
          <a:lstStyle/>
          <a:p>
            <a:r>
              <a:rPr kumimoji="1" lang="ja-JP" altLang="en-US" sz="2800" dirty="0" smtClean="0">
                <a:solidFill>
                  <a:schemeClr val="accent1">
                    <a:lumMod val="75000"/>
                  </a:schemeClr>
                </a:solidFill>
              </a:rPr>
              <a:t>準備</a:t>
            </a:r>
            <a:endParaRPr kumimoji="1" lang="ja-JP" altLang="en-US" sz="2800" dirty="0">
              <a:solidFill>
                <a:schemeClr val="accent1">
                  <a:lumMod val="75000"/>
                </a:schemeClr>
              </a:solidFill>
            </a:endParaRPr>
          </a:p>
        </p:txBody>
      </p:sp>
      <p:sp>
        <p:nvSpPr>
          <p:cNvPr id="2" name="タイトル 1"/>
          <p:cNvSpPr>
            <a:spLocks noGrp="1"/>
          </p:cNvSpPr>
          <p:nvPr>
            <p:ph type="title"/>
          </p:nvPr>
        </p:nvSpPr>
        <p:spPr/>
        <p:txBody>
          <a:bodyPr/>
          <a:lstStyle/>
          <a:p>
            <a:r>
              <a:rPr lang="ja-JP" altLang="en-US" dirty="0" smtClean="0"/>
              <a:t>ポリモーフィズム</a:t>
            </a:r>
            <a:endParaRPr kumimoji="1" lang="ja-JP" altLang="en-US" dirty="0"/>
          </a:p>
        </p:txBody>
      </p:sp>
      <p:cxnSp>
        <p:nvCxnSpPr>
          <p:cNvPr id="16" name="AutoShape 30"/>
          <p:cNvCxnSpPr>
            <a:cxnSpLocks noChangeShapeType="1"/>
          </p:cNvCxnSpPr>
          <p:nvPr/>
        </p:nvCxnSpPr>
        <p:spPr bwMode="auto">
          <a:xfrm rot="5400000" flipV="1">
            <a:off x="4589150" y="1585893"/>
            <a:ext cx="76200" cy="5562600"/>
          </a:xfrm>
          <a:prstGeom prst="bentConnector3">
            <a:avLst>
              <a:gd name="adj1" fmla="val -30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32"/>
          <p:cNvSpPr>
            <a:spLocks noChangeArrowheads="1"/>
          </p:cNvSpPr>
          <p:nvPr/>
        </p:nvSpPr>
        <p:spPr bwMode="auto">
          <a:xfrm>
            <a:off x="4302596" y="3418892"/>
            <a:ext cx="304800" cy="228600"/>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9" name="Line 33"/>
          <p:cNvSpPr>
            <a:spLocks noChangeShapeType="1"/>
          </p:cNvSpPr>
          <p:nvPr/>
        </p:nvSpPr>
        <p:spPr bwMode="auto">
          <a:xfrm flipV="1">
            <a:off x="4448287" y="3647491"/>
            <a:ext cx="6709" cy="4384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0" name="コンテンツ プレースホルダー 1"/>
          <p:cNvSpPr>
            <a:spLocks noGrp="1"/>
          </p:cNvSpPr>
          <p:nvPr>
            <p:ph idx="1"/>
          </p:nvPr>
        </p:nvSpPr>
        <p:spPr>
          <a:xfrm>
            <a:off x="350789" y="1118598"/>
            <a:ext cx="8363272" cy="703079"/>
          </a:xfrm>
        </p:spPr>
        <p:txBody>
          <a:bodyPr>
            <a:normAutofit lnSpcReduction="10000"/>
          </a:bodyPr>
          <a:lstStyle/>
          <a:p>
            <a:pPr>
              <a:defRPr/>
            </a:pPr>
            <a:r>
              <a:rPr lang="ja-JP" altLang="en-US" sz="2200" dirty="0" smtClean="0"/>
              <a:t>オーバーライド</a:t>
            </a:r>
            <a:r>
              <a:rPr lang="ja-JP" altLang="en-US" sz="2200" dirty="0"/>
              <a:t>によって</a:t>
            </a:r>
            <a:r>
              <a:rPr lang="ja-JP" altLang="en-US" sz="2200" dirty="0" smtClean="0"/>
              <a:t>、「ポリモーフィズム（多態性）」の概念をモデル化できます。</a:t>
            </a:r>
            <a:endParaRPr kumimoji="1" lang="ja-JP" altLang="en-US" sz="2200" dirty="0"/>
          </a:p>
        </p:txBody>
      </p:sp>
    </p:spTree>
    <p:extLst>
      <p:ext uri="{BB962C8B-B14F-4D97-AF65-F5344CB8AC3E}">
        <p14:creationId xmlns:p14="http://schemas.microsoft.com/office/powerpoint/2010/main" val="601319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ポリモーフィズム</a:t>
            </a:r>
            <a:endParaRPr kumimoji="1" lang="ja-JP" altLang="en-US" dirty="0"/>
          </a:p>
        </p:txBody>
      </p:sp>
      <p:sp>
        <p:nvSpPr>
          <p:cNvPr id="4" name="角丸四角形 3"/>
          <p:cNvSpPr/>
          <p:nvPr/>
        </p:nvSpPr>
        <p:spPr>
          <a:xfrm>
            <a:off x="234883" y="2036856"/>
            <a:ext cx="8887537" cy="4632503"/>
          </a:xfrm>
          <a:prstGeom prst="roundRect">
            <a:avLst>
              <a:gd name="adj" fmla="val 9605"/>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Rectangle 3"/>
          <p:cNvSpPr>
            <a:spLocks noChangeArrowheads="1"/>
          </p:cNvSpPr>
          <p:nvPr/>
        </p:nvSpPr>
        <p:spPr bwMode="auto">
          <a:xfrm>
            <a:off x="995360" y="2728084"/>
            <a:ext cx="7465904" cy="375487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ja-JP" sz="1600" dirty="0"/>
              <a:t>public class Main </a:t>
            </a:r>
            <a:r>
              <a:rPr lang="en-US" altLang="ja-JP" sz="1600" dirty="0" smtClean="0"/>
              <a:t>{</a:t>
            </a:r>
            <a:endParaRPr lang="en-US" altLang="ja-JP" sz="1600" dirty="0"/>
          </a:p>
          <a:p>
            <a:r>
              <a:rPr lang="en-US" altLang="ja-JP" sz="1600" dirty="0" smtClean="0"/>
              <a:t>    public </a:t>
            </a:r>
            <a:r>
              <a:rPr lang="en-US" altLang="ja-JP" sz="1600" dirty="0"/>
              <a:t>static void main(String[] </a:t>
            </a:r>
            <a:r>
              <a:rPr lang="en-US" altLang="ja-JP" sz="1600" dirty="0" err="1"/>
              <a:t>args</a:t>
            </a:r>
            <a:r>
              <a:rPr lang="en-US" altLang="ja-JP" sz="1600" dirty="0"/>
              <a:t>)throws </a:t>
            </a:r>
            <a:r>
              <a:rPr lang="en-US" altLang="ja-JP" sz="1600" dirty="0" err="1"/>
              <a:t>IOException</a:t>
            </a:r>
            <a:r>
              <a:rPr lang="en-US" altLang="ja-JP" sz="1600" dirty="0"/>
              <a:t> {</a:t>
            </a:r>
          </a:p>
          <a:p>
            <a:r>
              <a:rPr lang="en-US" altLang="ja-JP" sz="1600" dirty="0"/>
              <a:t> </a:t>
            </a:r>
            <a:r>
              <a:rPr lang="en-US" altLang="ja-JP" sz="1600" dirty="0" smtClean="0"/>
              <a:t>       Human </a:t>
            </a:r>
            <a:r>
              <a:rPr lang="en-US" altLang="ja-JP" sz="1600" dirty="0"/>
              <a:t>character;</a:t>
            </a:r>
          </a:p>
          <a:p>
            <a:r>
              <a:rPr lang="en-US" altLang="ja-JP" sz="1400" dirty="0" smtClean="0"/>
              <a:t>         </a:t>
            </a:r>
            <a:r>
              <a:rPr lang="en-US" altLang="ja-JP" sz="1400" dirty="0" err="1" smtClean="0"/>
              <a:t>BufferedReader</a:t>
            </a:r>
            <a:r>
              <a:rPr lang="en-US" altLang="ja-JP" sz="1400" dirty="0" smtClean="0"/>
              <a:t> </a:t>
            </a:r>
            <a:r>
              <a:rPr lang="en-US" altLang="ja-JP" sz="1400" dirty="0" err="1"/>
              <a:t>br</a:t>
            </a:r>
            <a:r>
              <a:rPr lang="en-US" altLang="ja-JP" sz="1400" dirty="0"/>
              <a:t>=new </a:t>
            </a:r>
            <a:r>
              <a:rPr lang="en-US" altLang="ja-JP" sz="1400" dirty="0" err="1"/>
              <a:t>BufferedReader</a:t>
            </a:r>
            <a:r>
              <a:rPr lang="en-US" altLang="ja-JP" sz="1400" dirty="0"/>
              <a:t>(new </a:t>
            </a:r>
            <a:r>
              <a:rPr lang="en-US" altLang="ja-JP" sz="1400" dirty="0" err="1"/>
              <a:t>InputStreamReader</a:t>
            </a:r>
            <a:r>
              <a:rPr lang="en-US" altLang="ja-JP" sz="1400" dirty="0"/>
              <a:t>(System.in));</a:t>
            </a:r>
          </a:p>
          <a:p>
            <a:r>
              <a:rPr lang="en-US" altLang="ja-JP" sz="1600" dirty="0" smtClean="0"/>
              <a:t>        </a:t>
            </a:r>
            <a:r>
              <a:rPr lang="en-US" altLang="ja-JP" sz="1600" dirty="0" err="1" smtClean="0"/>
              <a:t>System.out.println</a:t>
            </a:r>
            <a:r>
              <a:rPr lang="en-US" altLang="ja-JP" sz="1600" dirty="0"/>
              <a:t>("</a:t>
            </a:r>
            <a:r>
              <a:rPr lang="ja-JP" altLang="en-US" sz="1600" dirty="0"/>
              <a:t>性別は？</a:t>
            </a:r>
            <a:r>
              <a:rPr lang="en-US" altLang="ja-JP" sz="1600" dirty="0"/>
              <a:t>(</a:t>
            </a:r>
            <a:r>
              <a:rPr lang="ja-JP" altLang="en-US" sz="1600" dirty="0"/>
              <a:t>男</a:t>
            </a:r>
            <a:r>
              <a:rPr lang="en-US" altLang="ja-JP" sz="1600" dirty="0"/>
              <a:t>/</a:t>
            </a:r>
            <a:r>
              <a:rPr lang="ja-JP" altLang="en-US" sz="1600" dirty="0"/>
              <a:t>女</a:t>
            </a:r>
            <a:r>
              <a:rPr lang="en-US" altLang="ja-JP" sz="1600" dirty="0"/>
              <a:t>/</a:t>
            </a:r>
            <a:r>
              <a:rPr lang="ja-JP" altLang="en-US" sz="1600" dirty="0"/>
              <a:t>その他</a:t>
            </a:r>
            <a:r>
              <a:rPr lang="en-US" altLang="ja-JP" sz="1600" dirty="0"/>
              <a:t>)");</a:t>
            </a:r>
          </a:p>
          <a:p>
            <a:r>
              <a:rPr lang="en-US" altLang="ja-JP" sz="1600" dirty="0" smtClean="0"/>
              <a:t>        String </a:t>
            </a:r>
            <a:r>
              <a:rPr lang="en-US" altLang="ja-JP" sz="1600" dirty="0"/>
              <a:t>gender = </a:t>
            </a:r>
            <a:r>
              <a:rPr lang="en-US" altLang="ja-JP" sz="1600" dirty="0" err="1"/>
              <a:t>br.readLine</a:t>
            </a:r>
            <a:r>
              <a:rPr lang="en-US" altLang="ja-JP" sz="1600" dirty="0"/>
              <a:t>();</a:t>
            </a:r>
          </a:p>
          <a:p>
            <a:r>
              <a:rPr lang="en-US" altLang="ja-JP" sz="1600" dirty="0" smtClean="0"/>
              <a:t>        </a:t>
            </a:r>
          </a:p>
          <a:p>
            <a:r>
              <a:rPr lang="en-US" altLang="ja-JP" sz="1600" dirty="0" smtClean="0"/>
              <a:t>        if(</a:t>
            </a:r>
            <a:r>
              <a:rPr lang="en-US" altLang="ja-JP" sz="1600" dirty="0" err="1" smtClean="0"/>
              <a:t>gender.equals</a:t>
            </a:r>
            <a:r>
              <a:rPr lang="en-US" altLang="ja-JP" sz="1600" dirty="0"/>
              <a:t>("</a:t>
            </a:r>
            <a:r>
              <a:rPr lang="ja-JP" altLang="en-US" sz="1600" dirty="0"/>
              <a:t>男</a:t>
            </a:r>
            <a:r>
              <a:rPr lang="en-US" altLang="ja-JP" sz="1600" dirty="0" smtClean="0"/>
              <a:t>")){</a:t>
            </a:r>
          </a:p>
          <a:p>
            <a:r>
              <a:rPr lang="en-US" altLang="ja-JP" sz="1600" dirty="0"/>
              <a:t> </a:t>
            </a:r>
            <a:r>
              <a:rPr lang="en-US" altLang="ja-JP" sz="1600" dirty="0" smtClean="0"/>
              <a:t>           </a:t>
            </a:r>
            <a:r>
              <a:rPr lang="en-US" altLang="ja-JP" sz="1600" dirty="0" smtClean="0">
                <a:solidFill>
                  <a:srgbClr val="FF0000"/>
                </a:solidFill>
              </a:rPr>
              <a:t>character </a:t>
            </a:r>
            <a:r>
              <a:rPr lang="en-US" altLang="ja-JP" sz="1600" dirty="0">
                <a:solidFill>
                  <a:srgbClr val="FF0000"/>
                </a:solidFill>
              </a:rPr>
              <a:t>= new Male();</a:t>
            </a:r>
          </a:p>
          <a:p>
            <a:r>
              <a:rPr lang="en-US" altLang="ja-JP" sz="1600" dirty="0"/>
              <a:t> </a:t>
            </a:r>
            <a:r>
              <a:rPr lang="en-US" altLang="ja-JP" sz="1600" dirty="0" smtClean="0"/>
              <a:t>       }</a:t>
            </a:r>
            <a:r>
              <a:rPr lang="ja-JP" altLang="en-US" sz="1600" dirty="0"/>
              <a:t> </a:t>
            </a:r>
            <a:r>
              <a:rPr lang="en-US" altLang="ja-JP" sz="1600" dirty="0" smtClean="0"/>
              <a:t>else {</a:t>
            </a:r>
            <a:endParaRPr lang="en-US" altLang="ja-JP" sz="1600" dirty="0"/>
          </a:p>
          <a:p>
            <a:r>
              <a:rPr lang="en-US" altLang="ja-JP" sz="1600" dirty="0" smtClean="0"/>
              <a:t>            </a:t>
            </a:r>
            <a:r>
              <a:rPr lang="en-US" altLang="ja-JP" sz="1600" dirty="0" smtClean="0">
                <a:solidFill>
                  <a:srgbClr val="FF0000"/>
                </a:solidFill>
              </a:rPr>
              <a:t>character </a:t>
            </a:r>
            <a:r>
              <a:rPr lang="en-US" altLang="ja-JP" sz="1600" dirty="0">
                <a:solidFill>
                  <a:srgbClr val="FF0000"/>
                </a:solidFill>
              </a:rPr>
              <a:t>= new Female();</a:t>
            </a:r>
          </a:p>
          <a:p>
            <a:r>
              <a:rPr lang="en-US" altLang="ja-JP" sz="1600" dirty="0"/>
              <a:t> </a:t>
            </a:r>
            <a:r>
              <a:rPr lang="en-US" altLang="ja-JP" sz="1600" dirty="0" smtClean="0"/>
              <a:t>       }</a:t>
            </a:r>
            <a:endParaRPr lang="en-US" altLang="ja-JP" sz="1600" dirty="0"/>
          </a:p>
          <a:p>
            <a:r>
              <a:rPr lang="en-US" altLang="ja-JP" sz="1600" dirty="0" smtClean="0"/>
              <a:t>        </a:t>
            </a:r>
            <a:r>
              <a:rPr lang="en-US" altLang="ja-JP" sz="1600" dirty="0" err="1" smtClean="0">
                <a:solidFill>
                  <a:srgbClr val="FF0000"/>
                </a:solidFill>
              </a:rPr>
              <a:t>character.hello</a:t>
            </a:r>
            <a:r>
              <a:rPr lang="en-US" altLang="ja-JP" sz="1600" dirty="0" smtClean="0">
                <a:solidFill>
                  <a:srgbClr val="FF0000"/>
                </a:solidFill>
              </a:rPr>
              <a:t>();</a:t>
            </a:r>
            <a:endParaRPr lang="en-US" altLang="ja-JP" sz="1600" dirty="0">
              <a:solidFill>
                <a:srgbClr val="FF0000"/>
              </a:solidFill>
            </a:endParaRPr>
          </a:p>
          <a:p>
            <a:r>
              <a:rPr lang="en-US" altLang="ja-JP" sz="1600" dirty="0" smtClean="0"/>
              <a:t>    }</a:t>
            </a:r>
            <a:endParaRPr lang="en-US" altLang="ja-JP" sz="1600" dirty="0"/>
          </a:p>
          <a:p>
            <a:r>
              <a:rPr lang="en-US" altLang="ja-JP" sz="1600" dirty="0"/>
              <a:t>}</a:t>
            </a:r>
            <a:endParaRPr lang="en-US" altLang="ja-JP" sz="1600" dirty="0" smtClean="0"/>
          </a:p>
        </p:txBody>
      </p:sp>
      <p:sp>
        <p:nvSpPr>
          <p:cNvPr id="6" name="Text Box 18"/>
          <p:cNvSpPr txBox="1">
            <a:spLocks noChangeArrowheads="1"/>
          </p:cNvSpPr>
          <p:nvPr/>
        </p:nvSpPr>
        <p:spPr bwMode="auto">
          <a:xfrm>
            <a:off x="4612729" y="4692321"/>
            <a:ext cx="4185761" cy="646331"/>
          </a:xfrm>
          <a:prstGeom prst="rect">
            <a:avLst/>
          </a:prstGeom>
          <a:ln/>
          <a:extLst/>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sz="1800" dirty="0" smtClean="0"/>
              <a:t>状況によって、どのクラスのオブジェクトを</a:t>
            </a:r>
            <a:endParaRPr lang="en-US" altLang="ja-JP" sz="1800" dirty="0" smtClean="0"/>
          </a:p>
          <a:p>
            <a:pPr eaLnBrk="1" hangingPunct="1"/>
            <a:r>
              <a:rPr lang="ja-JP" altLang="en-US" sz="1800" dirty="0" smtClean="0"/>
              <a:t>作るかを選んでいます。</a:t>
            </a:r>
            <a:endParaRPr lang="en-US" altLang="ja-JP" sz="1800" dirty="0" smtClean="0"/>
          </a:p>
        </p:txBody>
      </p:sp>
      <p:sp>
        <p:nvSpPr>
          <p:cNvPr id="7" name="Text Box 18"/>
          <p:cNvSpPr txBox="1">
            <a:spLocks noChangeArrowheads="1"/>
          </p:cNvSpPr>
          <p:nvPr/>
        </p:nvSpPr>
        <p:spPr bwMode="auto">
          <a:xfrm>
            <a:off x="5076056" y="5793063"/>
            <a:ext cx="3835036" cy="646331"/>
          </a:xfrm>
          <a:prstGeom prst="rect">
            <a:avLst/>
          </a:prstGeom>
          <a:ln/>
          <a:extLst/>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sz="1800" dirty="0" smtClean="0"/>
              <a:t>オーバーライドされているので、プログラムが少なくて済みます。</a:t>
            </a:r>
            <a:endParaRPr lang="en-US" altLang="ja-JP" sz="1800" dirty="0" smtClean="0"/>
          </a:p>
        </p:txBody>
      </p:sp>
      <p:sp>
        <p:nvSpPr>
          <p:cNvPr id="8" name="テキスト ボックス 7"/>
          <p:cNvSpPr txBox="1"/>
          <p:nvPr/>
        </p:nvSpPr>
        <p:spPr>
          <a:xfrm>
            <a:off x="457200" y="2127301"/>
            <a:ext cx="902811" cy="523220"/>
          </a:xfrm>
          <a:prstGeom prst="rect">
            <a:avLst/>
          </a:prstGeom>
          <a:noFill/>
        </p:spPr>
        <p:txBody>
          <a:bodyPr wrap="none" rtlCol="0">
            <a:spAutoFit/>
          </a:bodyPr>
          <a:lstStyle/>
          <a:p>
            <a:r>
              <a:rPr kumimoji="1" lang="ja-JP" altLang="en-US" sz="2800" dirty="0" smtClean="0">
                <a:solidFill>
                  <a:schemeClr val="accent1">
                    <a:lumMod val="75000"/>
                  </a:schemeClr>
                </a:solidFill>
              </a:rPr>
              <a:t>利用</a:t>
            </a:r>
            <a:endParaRPr kumimoji="1" lang="ja-JP" altLang="en-US" sz="2800" dirty="0">
              <a:solidFill>
                <a:schemeClr val="accent1">
                  <a:lumMod val="75000"/>
                </a:schemeClr>
              </a:solidFill>
            </a:endParaRPr>
          </a:p>
        </p:txBody>
      </p:sp>
      <p:sp>
        <p:nvSpPr>
          <p:cNvPr id="9" name="コンテンツ プレースホルダー 1"/>
          <p:cNvSpPr>
            <a:spLocks noGrp="1"/>
          </p:cNvSpPr>
          <p:nvPr>
            <p:ph idx="1"/>
          </p:nvPr>
        </p:nvSpPr>
        <p:spPr>
          <a:xfrm>
            <a:off x="390364" y="1020888"/>
            <a:ext cx="8363272" cy="1008703"/>
          </a:xfrm>
        </p:spPr>
        <p:txBody>
          <a:bodyPr>
            <a:noAutofit/>
          </a:bodyPr>
          <a:lstStyle/>
          <a:p>
            <a:pPr>
              <a:defRPr/>
            </a:pPr>
            <a:r>
              <a:rPr lang="ja-JP" altLang="en-US" sz="2000" dirty="0" smtClean="0"/>
              <a:t>機能のもつ意味が同じ場合、状況に応じて実際にどのよう</a:t>
            </a:r>
            <a:r>
              <a:rPr lang="ja-JP" altLang="en-US" sz="2000" dirty="0"/>
              <a:t>な</a:t>
            </a:r>
            <a:r>
              <a:rPr lang="ja-JP" altLang="en-US" sz="2000" dirty="0" smtClean="0"/>
              <a:t>機能を用いるかを選べます。</a:t>
            </a:r>
            <a:endParaRPr lang="en-US" altLang="ja-JP" sz="2000" dirty="0" smtClean="0"/>
          </a:p>
          <a:p>
            <a:pPr>
              <a:defRPr/>
            </a:pPr>
            <a:r>
              <a:rPr lang="ja-JP" altLang="en-US" sz="2000" dirty="0" smtClean="0"/>
              <a:t>その選択のための</a:t>
            </a:r>
            <a:r>
              <a:rPr lang="ja-JP" altLang="en-US" sz="2000" smtClean="0"/>
              <a:t>コードが簡潔で理解し易く、更新し易くなります</a:t>
            </a:r>
            <a:r>
              <a:rPr lang="ja-JP" altLang="en-US" sz="2000" dirty="0" smtClean="0"/>
              <a:t>。</a:t>
            </a:r>
            <a:endParaRPr lang="en-US" altLang="ja-JP" sz="2000" dirty="0" smtClean="0"/>
          </a:p>
        </p:txBody>
      </p:sp>
    </p:spTree>
    <p:extLst>
      <p:ext uri="{BB962C8B-B14F-4D97-AF65-F5344CB8AC3E}">
        <p14:creationId xmlns:p14="http://schemas.microsoft.com/office/powerpoint/2010/main" val="887649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コネクタ 5"/>
          <p:cNvCxnSpPr/>
          <p:nvPr/>
        </p:nvCxnSpPr>
        <p:spPr>
          <a:xfrm>
            <a:off x="683568" y="2204864"/>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683568" y="4077072"/>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1980461" y="2852936"/>
            <a:ext cx="4964821" cy="784830"/>
          </a:xfrm>
          <a:prstGeom prst="rect">
            <a:avLst/>
          </a:prstGeom>
          <a:noFill/>
        </p:spPr>
        <p:txBody>
          <a:bodyPr wrap="none" rtlCol="0">
            <a:spAutoFit/>
          </a:bodyPr>
          <a:lstStyle/>
          <a:p>
            <a:pPr algn="ctr"/>
            <a:r>
              <a:rPr kumimoji="1" lang="ja-JP" altLang="en-US" sz="4500" dirty="0" smtClean="0">
                <a:effectLst>
                  <a:outerShdw blurRad="38100" dist="38100" dir="2700000" algn="tl">
                    <a:srgbClr val="000000">
                      <a:alpha val="43137"/>
                    </a:srgbClr>
                  </a:outerShdw>
                </a:effectLst>
              </a:rPr>
              <a:t>クラスの拡張と継承</a:t>
            </a:r>
            <a:endParaRPr kumimoji="1" lang="ja-JP" altLang="en-US" sz="45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46332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抽象クラス</a:t>
            </a:r>
            <a:r>
              <a:rPr lang="en-US" altLang="ja-JP" dirty="0" smtClean="0"/>
              <a:t>(abstract)</a:t>
            </a:r>
            <a:endParaRPr kumimoji="1" lang="ja-JP" altLang="en-US" dirty="0"/>
          </a:p>
        </p:txBody>
      </p:sp>
      <p:sp>
        <p:nvSpPr>
          <p:cNvPr id="15" name="角丸四角形 14"/>
          <p:cNvSpPr/>
          <p:nvPr/>
        </p:nvSpPr>
        <p:spPr>
          <a:xfrm>
            <a:off x="166006" y="1821677"/>
            <a:ext cx="8811988" cy="4824536"/>
          </a:xfrm>
          <a:prstGeom prst="roundRect">
            <a:avLst>
              <a:gd name="adj" fmla="val 9605"/>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6" name="Rectangle 3"/>
          <p:cNvSpPr>
            <a:spLocks noChangeArrowheads="1"/>
          </p:cNvSpPr>
          <p:nvPr/>
        </p:nvSpPr>
        <p:spPr bwMode="auto">
          <a:xfrm>
            <a:off x="3098807" y="1971523"/>
            <a:ext cx="3542958" cy="147732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r>
              <a:rPr lang="en-US" altLang="ja-JP" dirty="0" smtClean="0"/>
              <a:t>public </a:t>
            </a:r>
            <a:r>
              <a:rPr lang="en-US" altLang="ja-JP" dirty="0">
                <a:solidFill>
                  <a:srgbClr val="FF0000"/>
                </a:solidFill>
              </a:rPr>
              <a:t>abstract</a:t>
            </a:r>
            <a:r>
              <a:rPr lang="en-US" altLang="ja-JP" dirty="0"/>
              <a:t> class Human {</a:t>
            </a:r>
          </a:p>
          <a:p>
            <a:endParaRPr lang="ja-JP" altLang="en-US" dirty="0"/>
          </a:p>
          <a:p>
            <a:r>
              <a:rPr lang="en-US" altLang="ja-JP" dirty="0" smtClean="0"/>
              <a:t>    public </a:t>
            </a:r>
            <a:r>
              <a:rPr lang="en-US" altLang="ja-JP" dirty="0">
                <a:solidFill>
                  <a:srgbClr val="FF0000"/>
                </a:solidFill>
              </a:rPr>
              <a:t>abstract</a:t>
            </a:r>
            <a:r>
              <a:rPr lang="en-US" altLang="ja-JP" dirty="0"/>
              <a:t> void hello();</a:t>
            </a:r>
          </a:p>
          <a:p>
            <a:endParaRPr lang="ja-JP" altLang="en-US" dirty="0"/>
          </a:p>
          <a:p>
            <a:r>
              <a:rPr lang="en-US" altLang="ja-JP" dirty="0" smtClean="0"/>
              <a:t>}</a:t>
            </a:r>
            <a:endParaRPr lang="en-US" altLang="ja-JP" sz="1600" dirty="0"/>
          </a:p>
        </p:txBody>
      </p:sp>
      <p:sp>
        <p:nvSpPr>
          <p:cNvPr id="17" name="Rectangle 3"/>
          <p:cNvSpPr>
            <a:spLocks noChangeArrowheads="1"/>
          </p:cNvSpPr>
          <p:nvPr/>
        </p:nvSpPr>
        <p:spPr bwMode="auto">
          <a:xfrm>
            <a:off x="333782" y="4464338"/>
            <a:ext cx="3643946" cy="132343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r>
              <a:rPr lang="en-US" altLang="ja-JP" sz="1600" dirty="0" smtClean="0"/>
              <a:t>public class </a:t>
            </a:r>
            <a:r>
              <a:rPr lang="en-US" altLang="ja-JP" sz="1600" dirty="0" smtClean="0">
                <a:solidFill>
                  <a:srgbClr val="FF0000"/>
                </a:solidFill>
              </a:rPr>
              <a:t>Male</a:t>
            </a:r>
            <a:r>
              <a:rPr lang="en-US" altLang="ja-JP" sz="1600" dirty="0" smtClean="0"/>
              <a:t> </a:t>
            </a:r>
            <a:r>
              <a:rPr lang="en-US" altLang="ja-JP" sz="1600" dirty="0" smtClean="0">
                <a:solidFill>
                  <a:srgbClr val="00B050"/>
                </a:solidFill>
                <a:effectLst>
                  <a:outerShdw blurRad="38100" dist="38100" dir="2700000" algn="tl">
                    <a:srgbClr val="000000">
                      <a:alpha val="43137"/>
                    </a:srgbClr>
                  </a:outerShdw>
                </a:effectLst>
              </a:rPr>
              <a:t>extends Human </a:t>
            </a:r>
            <a:r>
              <a:rPr lang="en-US" altLang="ja-JP" sz="1600" dirty="0" smtClean="0"/>
              <a:t>{</a:t>
            </a:r>
          </a:p>
          <a:p>
            <a:r>
              <a:rPr lang="en-US" altLang="ja-JP" sz="1600" dirty="0" smtClean="0"/>
              <a:t>   public void hello( ){</a:t>
            </a:r>
          </a:p>
          <a:p>
            <a:r>
              <a:rPr lang="en-US" altLang="ja-JP" sz="1600" dirty="0" smtClean="0"/>
              <a:t>       </a:t>
            </a:r>
            <a:r>
              <a:rPr lang="en-US" altLang="ja-JP" sz="1600" dirty="0" err="1" smtClean="0"/>
              <a:t>System.out.println</a:t>
            </a:r>
            <a:r>
              <a:rPr lang="en-US" altLang="ja-JP" sz="1600" dirty="0" smtClean="0"/>
              <a:t>(“</a:t>
            </a:r>
            <a:r>
              <a:rPr lang="ja-JP" altLang="en-US" sz="1600" dirty="0" smtClean="0"/>
              <a:t>よぉ！</a:t>
            </a:r>
            <a:r>
              <a:rPr lang="en-US" altLang="ja-JP" sz="1600" dirty="0" smtClean="0"/>
              <a:t>”);</a:t>
            </a:r>
          </a:p>
          <a:p>
            <a:r>
              <a:rPr lang="en-US" altLang="ja-JP" sz="1600" dirty="0" smtClean="0"/>
              <a:t>   }</a:t>
            </a:r>
          </a:p>
          <a:p>
            <a:r>
              <a:rPr lang="en-US" altLang="ja-JP" sz="1600" dirty="0" smtClean="0"/>
              <a:t>}</a:t>
            </a:r>
            <a:endParaRPr lang="en-US" altLang="ja-JP" sz="1600" dirty="0"/>
          </a:p>
        </p:txBody>
      </p:sp>
      <p:sp>
        <p:nvSpPr>
          <p:cNvPr id="18" name="Rectangle 3"/>
          <p:cNvSpPr>
            <a:spLocks noChangeArrowheads="1"/>
          </p:cNvSpPr>
          <p:nvPr/>
        </p:nvSpPr>
        <p:spPr bwMode="auto">
          <a:xfrm>
            <a:off x="4870286" y="4464338"/>
            <a:ext cx="3929281" cy="132343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r>
              <a:rPr lang="en-US" altLang="ja-JP" sz="1600" dirty="0" smtClean="0"/>
              <a:t>public class </a:t>
            </a:r>
            <a:r>
              <a:rPr lang="en-US" altLang="ja-JP" sz="1600" dirty="0" smtClean="0">
                <a:solidFill>
                  <a:srgbClr val="FF0000"/>
                </a:solidFill>
              </a:rPr>
              <a:t>Female</a:t>
            </a:r>
            <a:r>
              <a:rPr lang="en-US" altLang="ja-JP" sz="1600" dirty="0" smtClean="0"/>
              <a:t> </a:t>
            </a:r>
            <a:r>
              <a:rPr lang="en-US" altLang="ja-JP" sz="1600" dirty="0" smtClean="0">
                <a:solidFill>
                  <a:srgbClr val="00B050"/>
                </a:solidFill>
                <a:effectLst>
                  <a:outerShdw blurRad="38100" dist="38100" dir="2700000" algn="tl">
                    <a:srgbClr val="000000">
                      <a:alpha val="43137"/>
                    </a:srgbClr>
                  </a:outerShdw>
                </a:effectLst>
              </a:rPr>
              <a:t>extends Human </a:t>
            </a:r>
            <a:r>
              <a:rPr lang="en-US" altLang="ja-JP" sz="1600" dirty="0" smtClean="0"/>
              <a:t>{</a:t>
            </a:r>
          </a:p>
          <a:p>
            <a:r>
              <a:rPr lang="en-US" altLang="ja-JP" sz="1600" dirty="0" smtClean="0"/>
              <a:t>   public void hello( ){</a:t>
            </a:r>
          </a:p>
          <a:p>
            <a:r>
              <a:rPr lang="en-US" altLang="ja-JP" sz="1600" dirty="0" smtClean="0"/>
              <a:t>       </a:t>
            </a:r>
            <a:r>
              <a:rPr lang="en-US" altLang="ja-JP" sz="1600" dirty="0" err="1" smtClean="0"/>
              <a:t>System.out.println</a:t>
            </a:r>
            <a:r>
              <a:rPr lang="en-US" altLang="ja-JP" sz="1600" dirty="0" smtClean="0"/>
              <a:t>(“</a:t>
            </a:r>
            <a:r>
              <a:rPr lang="ja-JP" altLang="en-US" sz="1600" dirty="0" smtClean="0"/>
              <a:t>あらぁ！</a:t>
            </a:r>
            <a:r>
              <a:rPr lang="en-US" altLang="ja-JP" sz="1600" dirty="0" smtClean="0"/>
              <a:t>”);</a:t>
            </a:r>
          </a:p>
          <a:p>
            <a:r>
              <a:rPr lang="en-US" altLang="ja-JP" sz="1600" dirty="0" smtClean="0"/>
              <a:t>   }</a:t>
            </a:r>
          </a:p>
          <a:p>
            <a:r>
              <a:rPr lang="en-US" altLang="ja-JP" sz="1600" dirty="0" smtClean="0"/>
              <a:t>}</a:t>
            </a:r>
            <a:endParaRPr lang="en-US" altLang="ja-JP" sz="1600" dirty="0"/>
          </a:p>
        </p:txBody>
      </p:sp>
      <p:sp>
        <p:nvSpPr>
          <p:cNvPr id="19" name="Text Box 18"/>
          <p:cNvSpPr txBox="1">
            <a:spLocks noChangeArrowheads="1"/>
          </p:cNvSpPr>
          <p:nvPr/>
        </p:nvSpPr>
        <p:spPr bwMode="auto">
          <a:xfrm>
            <a:off x="2955338" y="6038334"/>
            <a:ext cx="3879588" cy="646331"/>
          </a:xfrm>
          <a:prstGeom prst="rect">
            <a:avLst/>
          </a:prstGeom>
          <a:ln/>
          <a:extLst/>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sz="1800" dirty="0" smtClean="0"/>
              <a:t>抽象メソッドを具体的に記述することを</a:t>
            </a:r>
            <a:endParaRPr lang="en-US" altLang="ja-JP" sz="1800" dirty="0" smtClean="0"/>
          </a:p>
          <a:p>
            <a:pPr eaLnBrk="1" hangingPunct="1"/>
            <a:r>
              <a:rPr lang="ja-JP" altLang="en-US" sz="1800" dirty="0" smtClean="0"/>
              <a:t>「</a:t>
            </a:r>
            <a:r>
              <a:rPr lang="ja-JP" altLang="en-US" sz="1800" dirty="0" smtClean="0">
                <a:solidFill>
                  <a:srgbClr val="FF0000"/>
                </a:solidFill>
              </a:rPr>
              <a:t>実装</a:t>
            </a:r>
            <a:r>
              <a:rPr lang="ja-JP" altLang="en-US" sz="1800" dirty="0" smtClean="0"/>
              <a:t>」と</a:t>
            </a:r>
            <a:r>
              <a:rPr lang="ja-JP" altLang="en-US" sz="1800" dirty="0"/>
              <a:t>いいます。</a:t>
            </a:r>
          </a:p>
        </p:txBody>
      </p:sp>
      <p:cxnSp>
        <p:nvCxnSpPr>
          <p:cNvPr id="22" name="AutoShape 30"/>
          <p:cNvCxnSpPr>
            <a:cxnSpLocks noChangeShapeType="1"/>
          </p:cNvCxnSpPr>
          <p:nvPr/>
        </p:nvCxnSpPr>
        <p:spPr bwMode="auto">
          <a:xfrm rot="5400000" flipV="1">
            <a:off x="4589150" y="1585893"/>
            <a:ext cx="76200" cy="5562600"/>
          </a:xfrm>
          <a:prstGeom prst="bentConnector3">
            <a:avLst>
              <a:gd name="adj1" fmla="val -30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AutoShape 32"/>
          <p:cNvSpPr>
            <a:spLocks noChangeArrowheads="1"/>
          </p:cNvSpPr>
          <p:nvPr/>
        </p:nvSpPr>
        <p:spPr bwMode="auto">
          <a:xfrm>
            <a:off x="4302596" y="3418892"/>
            <a:ext cx="304800" cy="228600"/>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4" name="Line 33"/>
          <p:cNvSpPr>
            <a:spLocks noChangeShapeType="1"/>
          </p:cNvSpPr>
          <p:nvPr/>
        </p:nvSpPr>
        <p:spPr bwMode="auto">
          <a:xfrm flipV="1">
            <a:off x="4448287" y="3647491"/>
            <a:ext cx="6709" cy="4384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5" name="コンテンツ プレースホルダー 1"/>
          <p:cNvSpPr>
            <a:spLocks noGrp="1"/>
          </p:cNvSpPr>
          <p:nvPr>
            <p:ph idx="1"/>
          </p:nvPr>
        </p:nvSpPr>
        <p:spPr>
          <a:xfrm>
            <a:off x="350789" y="1118598"/>
            <a:ext cx="8363272" cy="703079"/>
          </a:xfrm>
        </p:spPr>
        <p:txBody>
          <a:bodyPr>
            <a:normAutofit/>
          </a:bodyPr>
          <a:lstStyle/>
          <a:p>
            <a:pPr>
              <a:defRPr/>
            </a:pPr>
            <a:r>
              <a:rPr kumimoji="1" lang="ja-JP" altLang="en-US" sz="2200" dirty="0" smtClean="0"/>
              <a:t>更に一歩進めた記述方法として、「抽象クラス」があります。</a:t>
            </a:r>
            <a:endParaRPr kumimoji="1" lang="ja-JP" altLang="en-US" sz="2200" dirty="0"/>
          </a:p>
        </p:txBody>
      </p:sp>
      <p:sp>
        <p:nvSpPr>
          <p:cNvPr id="27" name="Text Box 18"/>
          <p:cNvSpPr txBox="1">
            <a:spLocks noChangeArrowheads="1"/>
          </p:cNvSpPr>
          <p:nvPr/>
        </p:nvSpPr>
        <p:spPr bwMode="auto">
          <a:xfrm>
            <a:off x="5299377" y="2965642"/>
            <a:ext cx="3571812" cy="923330"/>
          </a:xfrm>
          <a:prstGeom prst="rect">
            <a:avLst/>
          </a:prstGeom>
          <a:ln/>
          <a:extLst/>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sz="1800" dirty="0" smtClean="0">
                <a:solidFill>
                  <a:srgbClr val="FF0000"/>
                </a:solidFill>
              </a:rPr>
              <a:t>抽象メソッド</a:t>
            </a:r>
            <a:r>
              <a:rPr lang="ja-JP" altLang="en-US" sz="1800" dirty="0" smtClean="0"/>
              <a:t>は、機能の定義です。</a:t>
            </a:r>
            <a:endParaRPr lang="en-US" altLang="ja-JP" sz="1800" dirty="0" smtClean="0"/>
          </a:p>
          <a:p>
            <a:pPr eaLnBrk="1" hangingPunct="1"/>
            <a:r>
              <a:rPr lang="ja-JP" altLang="en-US" sz="1800" dirty="0" smtClean="0"/>
              <a:t>抽象クラスを拡張した</a:t>
            </a:r>
            <a:r>
              <a:rPr lang="ja-JP" altLang="en-US" sz="1800" dirty="0" smtClean="0">
                <a:solidFill>
                  <a:srgbClr val="FF0000"/>
                </a:solidFill>
              </a:rPr>
              <a:t>拡張クラス</a:t>
            </a:r>
            <a:r>
              <a:rPr lang="ja-JP" altLang="en-US" sz="1800" dirty="0" smtClean="0"/>
              <a:t>で</a:t>
            </a:r>
            <a:endParaRPr lang="en-US" altLang="ja-JP" sz="1800" dirty="0" smtClean="0"/>
          </a:p>
          <a:p>
            <a:pPr eaLnBrk="1" hangingPunct="1"/>
            <a:r>
              <a:rPr lang="ja-JP" altLang="en-US" sz="1800" dirty="0" smtClean="0"/>
              <a:t>具体化します。</a:t>
            </a:r>
            <a:endParaRPr lang="ja-JP" altLang="en-US" sz="1800" dirty="0"/>
          </a:p>
        </p:txBody>
      </p:sp>
      <p:sp>
        <p:nvSpPr>
          <p:cNvPr id="28" name="Text Box 18"/>
          <p:cNvSpPr txBox="1">
            <a:spLocks noChangeArrowheads="1"/>
          </p:cNvSpPr>
          <p:nvPr/>
        </p:nvSpPr>
        <p:spPr bwMode="auto">
          <a:xfrm>
            <a:off x="0" y="2283917"/>
            <a:ext cx="3139001" cy="923330"/>
          </a:xfrm>
          <a:prstGeom prst="rect">
            <a:avLst/>
          </a:prstGeom>
          <a:ln/>
          <a:extLst/>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sz="1800" dirty="0" smtClean="0"/>
              <a:t>「挨拶する」ことは決めておく！</a:t>
            </a:r>
            <a:endParaRPr lang="en-US" altLang="ja-JP" sz="1800" dirty="0" smtClean="0"/>
          </a:p>
          <a:p>
            <a:pPr eaLnBrk="1" hangingPunct="1"/>
            <a:r>
              <a:rPr lang="ja-JP" altLang="en-US" sz="1800" dirty="0" smtClean="0">
                <a:solidFill>
                  <a:srgbClr val="FF0000"/>
                </a:solidFill>
              </a:rPr>
              <a:t>ただし、具体的に何と言って</a:t>
            </a:r>
            <a:endParaRPr lang="en-US" altLang="ja-JP" sz="1800" dirty="0" smtClean="0">
              <a:solidFill>
                <a:srgbClr val="FF0000"/>
              </a:solidFill>
            </a:endParaRPr>
          </a:p>
          <a:p>
            <a:pPr eaLnBrk="1" hangingPunct="1"/>
            <a:r>
              <a:rPr lang="ja-JP" altLang="en-US" sz="1800" dirty="0" smtClean="0">
                <a:solidFill>
                  <a:srgbClr val="FF0000"/>
                </a:solidFill>
              </a:rPr>
              <a:t>挨拶するかは決めない！</a:t>
            </a:r>
            <a:endParaRPr lang="ja-JP" altLang="en-US" sz="1800" dirty="0">
              <a:solidFill>
                <a:srgbClr val="FF0000"/>
              </a:solidFill>
            </a:endParaRPr>
          </a:p>
        </p:txBody>
      </p:sp>
      <p:sp>
        <p:nvSpPr>
          <p:cNvPr id="30" name="テキスト ボックス 29"/>
          <p:cNvSpPr txBox="1"/>
          <p:nvPr/>
        </p:nvSpPr>
        <p:spPr>
          <a:xfrm rot="20937773">
            <a:off x="5972257" y="379145"/>
            <a:ext cx="2815194" cy="400110"/>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kumimoji="1" lang="ja-JP" altLang="en-US" sz="2000" dirty="0" smtClean="0"/>
              <a:t>詳しくは授業の後半で！</a:t>
            </a:r>
            <a:endParaRPr kumimoji="1" lang="ja-JP" altLang="en-US" sz="2000" dirty="0"/>
          </a:p>
        </p:txBody>
      </p:sp>
    </p:spTree>
    <p:extLst>
      <p:ext uri="{BB962C8B-B14F-4D97-AF65-F5344CB8AC3E}">
        <p14:creationId xmlns:p14="http://schemas.microsoft.com/office/powerpoint/2010/main" val="2179127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67544" y="1265305"/>
            <a:ext cx="8229600" cy="1947671"/>
          </a:xfrm>
        </p:spPr>
        <p:txBody>
          <a:bodyPr>
            <a:normAutofit/>
          </a:bodyPr>
          <a:lstStyle/>
          <a:p>
            <a:pPr>
              <a:defRPr/>
            </a:pPr>
            <a:r>
              <a:rPr lang="ja-JP" altLang="en-US" sz="2200" dirty="0" smtClean="0"/>
              <a:t>「</a:t>
            </a:r>
            <a:r>
              <a:rPr lang="ja-JP" altLang="en-US" sz="2200" dirty="0">
                <a:solidFill>
                  <a:srgbClr val="FF0000"/>
                </a:solidFill>
              </a:rPr>
              <a:t>ポリモーフィズム（多態性）</a:t>
            </a:r>
            <a:r>
              <a:rPr lang="ja-JP" altLang="en-US" sz="2200" dirty="0"/>
              <a:t>」 </a:t>
            </a:r>
            <a:r>
              <a:rPr lang="ja-JP" altLang="en-US" sz="2200" dirty="0" smtClean="0"/>
              <a:t>は、「</a:t>
            </a:r>
            <a:r>
              <a:rPr lang="ja-JP" altLang="en-US" sz="2200" dirty="0"/>
              <a:t>オーバーライド</a:t>
            </a:r>
            <a:r>
              <a:rPr lang="ja-JP" altLang="en-US" sz="2200" dirty="0" smtClean="0"/>
              <a:t>」で</a:t>
            </a:r>
            <a:r>
              <a:rPr lang="ja-JP" altLang="en-US" sz="2200" dirty="0"/>
              <a:t>実現される、オブジェクト指向の重要な</a:t>
            </a:r>
            <a:r>
              <a:rPr lang="ja-JP" altLang="en-US" sz="2200" dirty="0" smtClean="0"/>
              <a:t>性質のひとつです</a:t>
            </a:r>
            <a:r>
              <a:rPr lang="en-US" altLang="ja-JP" sz="2200" baseline="30000" dirty="0" smtClean="0"/>
              <a:t>※</a:t>
            </a:r>
            <a:r>
              <a:rPr lang="ja-JP" altLang="en-US" sz="2200" dirty="0" err="1" smtClean="0"/>
              <a:t>。</a:t>
            </a:r>
            <a:endParaRPr lang="ja-JP" altLang="en-US" sz="2200" dirty="0"/>
          </a:p>
          <a:p>
            <a:r>
              <a:rPr lang="ja-JP" altLang="en-US" sz="2200" dirty="0" smtClean="0"/>
              <a:t>オーバーライド・ポリモーフィズムに</a:t>
            </a:r>
            <a:r>
              <a:rPr lang="ja-JP" altLang="en-US" sz="2200" dirty="0"/>
              <a:t>よって、メソッドを</a:t>
            </a:r>
            <a:r>
              <a:rPr lang="ja-JP" altLang="en-US" sz="2200" u="sng" dirty="0"/>
              <a:t>利用する側のプログラム</a:t>
            </a:r>
            <a:r>
              <a:rPr lang="ja-JP" altLang="en-US" sz="2200" dirty="0"/>
              <a:t>に</a:t>
            </a:r>
            <a:r>
              <a:rPr lang="ja-JP" altLang="en-US" sz="2200" dirty="0">
                <a:solidFill>
                  <a:srgbClr val="FF0000"/>
                </a:solidFill>
              </a:rPr>
              <a:t>混乱を与えず、</a:t>
            </a:r>
            <a:r>
              <a:rPr lang="ja-JP" altLang="en-US" sz="2200" dirty="0"/>
              <a:t>また、</a:t>
            </a:r>
            <a:r>
              <a:rPr lang="ja-JP" altLang="en-US" sz="2200" dirty="0">
                <a:solidFill>
                  <a:srgbClr val="FF0000"/>
                </a:solidFill>
              </a:rPr>
              <a:t>ソースコードの修正が少なくて済む</a:t>
            </a:r>
            <a:r>
              <a:rPr lang="ja-JP" altLang="en-US" sz="2200" dirty="0"/>
              <a:t>といったメリットがあります</a:t>
            </a:r>
            <a:r>
              <a:rPr lang="ja-JP" altLang="en-US" sz="2200" dirty="0" smtClean="0"/>
              <a:t>。</a:t>
            </a:r>
            <a:endParaRPr lang="en-US" altLang="ja-JP" sz="2200" dirty="0"/>
          </a:p>
        </p:txBody>
      </p:sp>
      <p:sp>
        <p:nvSpPr>
          <p:cNvPr id="21506" name="タイトル 1"/>
          <p:cNvSpPr>
            <a:spLocks noGrp="1"/>
          </p:cNvSpPr>
          <p:nvPr>
            <p:ph type="title"/>
          </p:nvPr>
        </p:nvSpPr>
        <p:spPr/>
        <p:txBody>
          <a:bodyPr/>
          <a:lstStyle/>
          <a:p>
            <a:r>
              <a:rPr lang="ja-JP" altLang="en-US" smtClean="0"/>
              <a:t>ポリモーフィズム</a:t>
            </a:r>
          </a:p>
        </p:txBody>
      </p:sp>
      <p:sp>
        <p:nvSpPr>
          <p:cNvPr id="21511" name="テキスト ボックス 2"/>
          <p:cNvSpPr txBox="1">
            <a:spLocks noChangeArrowheads="1"/>
          </p:cNvSpPr>
          <p:nvPr/>
        </p:nvSpPr>
        <p:spPr bwMode="auto">
          <a:xfrm>
            <a:off x="215900" y="6302375"/>
            <a:ext cx="8586788" cy="523875"/>
          </a:xfrm>
          <a:prstGeom prst="rect">
            <a:avLst/>
          </a:prstGeom>
          <a:solidFill>
            <a:schemeClr val="bg1"/>
          </a:solidFill>
          <a:ln>
            <a:noFill/>
          </a:ln>
          <a:extLst/>
        </p:spPr>
        <p:txBody>
          <a:bodyPr>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en-US" altLang="ja-JP" sz="1400" dirty="0"/>
              <a:t>※</a:t>
            </a:r>
            <a:r>
              <a:rPr lang="ja-JP" altLang="en-US" sz="1400" dirty="0"/>
              <a:t>実際に</a:t>
            </a:r>
            <a:r>
              <a:rPr lang="ja-JP" altLang="en-US" sz="1400" dirty="0" smtClean="0"/>
              <a:t>は「抽象クラス」や「インターフェース」の</a:t>
            </a:r>
            <a:r>
              <a:rPr lang="ja-JP" altLang="en-US" sz="1400" dirty="0"/>
              <a:t>提供も含めた概念がポリモーフィズムといえます。</a:t>
            </a:r>
            <a:endParaRPr lang="en-US" altLang="ja-JP" sz="1400" dirty="0"/>
          </a:p>
          <a:p>
            <a:pPr eaLnBrk="1" hangingPunct="1"/>
            <a:r>
              <a:rPr lang="ja-JP" altLang="en-US" sz="1400" dirty="0"/>
              <a:t>一方で、「オーバーロード」の提供をポリモーフィズムの概念に含めるかどうかは賛否両論あります。</a:t>
            </a:r>
          </a:p>
        </p:txBody>
      </p:sp>
      <p:sp>
        <p:nvSpPr>
          <p:cNvPr id="7" name="円/楕円 6"/>
          <p:cNvSpPr/>
          <p:nvPr/>
        </p:nvSpPr>
        <p:spPr>
          <a:xfrm>
            <a:off x="5085478" y="4821560"/>
            <a:ext cx="3124200" cy="1295400"/>
          </a:xfrm>
          <a:prstGeom prst="ellipse">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ja-JP" altLang="en-US" sz="2800" dirty="0"/>
          </a:p>
        </p:txBody>
      </p:sp>
      <p:sp>
        <p:nvSpPr>
          <p:cNvPr id="8" name="円/楕円 7"/>
          <p:cNvSpPr/>
          <p:nvPr/>
        </p:nvSpPr>
        <p:spPr>
          <a:xfrm>
            <a:off x="3294778" y="3068960"/>
            <a:ext cx="3124200" cy="1295400"/>
          </a:xfrm>
          <a:prstGeom prst="ellipse">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ja-JP" altLang="en-US" sz="4000" dirty="0"/>
              <a:t>継承</a:t>
            </a:r>
          </a:p>
        </p:txBody>
      </p:sp>
      <p:sp>
        <p:nvSpPr>
          <p:cNvPr id="9" name="円/楕円 8"/>
          <p:cNvSpPr/>
          <p:nvPr/>
        </p:nvSpPr>
        <p:spPr>
          <a:xfrm>
            <a:off x="1199278" y="4821560"/>
            <a:ext cx="3124200" cy="1295400"/>
          </a:xfrm>
          <a:prstGeom prst="ellipse">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ja-JP" altLang="en-US" sz="3200" dirty="0"/>
              <a:t>カプセル化</a:t>
            </a:r>
          </a:p>
        </p:txBody>
      </p:sp>
      <p:cxnSp>
        <p:nvCxnSpPr>
          <p:cNvPr id="10" name="直線コネクタ 9"/>
          <p:cNvCxnSpPr/>
          <p:nvPr/>
        </p:nvCxnSpPr>
        <p:spPr>
          <a:xfrm flipH="1">
            <a:off x="2761378" y="4211960"/>
            <a:ext cx="1028700" cy="6096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直線コネクタ 10"/>
          <p:cNvCxnSpPr/>
          <p:nvPr/>
        </p:nvCxnSpPr>
        <p:spPr>
          <a:xfrm>
            <a:off x="4323478" y="5469260"/>
            <a:ext cx="7620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2" name="直線コネクタ 11"/>
          <p:cNvCxnSpPr/>
          <p:nvPr/>
        </p:nvCxnSpPr>
        <p:spPr>
          <a:xfrm>
            <a:off x="5771278" y="4211960"/>
            <a:ext cx="876300" cy="609600"/>
          </a:xfrm>
          <a:prstGeom prst="line">
            <a:avLst/>
          </a:prstGeom>
        </p:spPr>
        <p:style>
          <a:lnRef idx="3">
            <a:schemeClr val="accent1"/>
          </a:lnRef>
          <a:fillRef idx="0">
            <a:schemeClr val="accent1"/>
          </a:fillRef>
          <a:effectRef idx="2">
            <a:schemeClr val="accent1"/>
          </a:effectRef>
          <a:fontRef idx="minor">
            <a:schemeClr val="tx1"/>
          </a:fontRef>
        </p:style>
      </p:cxnSp>
      <p:sp>
        <p:nvSpPr>
          <p:cNvPr id="13" name="テキスト ボックス 16"/>
          <p:cNvSpPr txBox="1">
            <a:spLocks noChangeArrowheads="1"/>
          </p:cNvSpPr>
          <p:nvPr/>
        </p:nvSpPr>
        <p:spPr bwMode="auto">
          <a:xfrm>
            <a:off x="215900" y="4211960"/>
            <a:ext cx="1908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dirty="0"/>
              <a:t>次回やります</a:t>
            </a:r>
          </a:p>
        </p:txBody>
      </p:sp>
      <p:cxnSp>
        <p:nvCxnSpPr>
          <p:cNvPr id="14" name="直線矢印コネクタ 13"/>
          <p:cNvCxnSpPr/>
          <p:nvPr/>
        </p:nvCxnSpPr>
        <p:spPr>
          <a:xfrm>
            <a:off x="1341654" y="4673923"/>
            <a:ext cx="782421" cy="4926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5" name="テキスト ボックス 4"/>
          <p:cNvSpPr txBox="1"/>
          <p:nvPr/>
        </p:nvSpPr>
        <p:spPr>
          <a:xfrm>
            <a:off x="3479472" y="4335589"/>
            <a:ext cx="2729956" cy="830997"/>
          </a:xfrm>
          <a:prstGeom prst="rect">
            <a:avLst/>
          </a:prstGeom>
          <a:noFill/>
        </p:spPr>
        <p:txBody>
          <a:bodyPr wrap="square" rtlCol="0">
            <a:spAutoFit/>
          </a:bodyPr>
          <a:lstStyle/>
          <a:p>
            <a:pPr algn="ctr"/>
            <a:r>
              <a:rPr kumimoji="1" lang="ja-JP" altLang="en-US" sz="2400" dirty="0" smtClean="0"/>
              <a:t>オブジェクト指向の</a:t>
            </a:r>
            <a:r>
              <a:rPr lang="ja-JP" altLang="en-US" sz="2400" dirty="0" smtClean="0"/>
              <a:t>重要な３大概念</a:t>
            </a:r>
            <a:endParaRPr kumimoji="1" lang="ja-JP" altLang="en-US" sz="2400" dirty="0"/>
          </a:p>
        </p:txBody>
      </p:sp>
      <p:sp>
        <p:nvSpPr>
          <p:cNvPr id="6" name="正方形/長方形 5"/>
          <p:cNvSpPr/>
          <p:nvPr/>
        </p:nvSpPr>
        <p:spPr>
          <a:xfrm>
            <a:off x="5127770" y="5195356"/>
            <a:ext cx="3039615" cy="584775"/>
          </a:xfrm>
          <a:prstGeom prst="rect">
            <a:avLst/>
          </a:prstGeom>
        </p:spPr>
        <p:txBody>
          <a:bodyPr wrap="none">
            <a:spAutoFit/>
          </a:bodyPr>
          <a:lstStyle/>
          <a:p>
            <a:pPr algn="ctr">
              <a:defRPr/>
            </a:pPr>
            <a:r>
              <a:rPr lang="ja-JP" altLang="en-US" sz="3200" dirty="0">
                <a:solidFill>
                  <a:schemeClr val="bg1"/>
                </a:solidFill>
              </a:rPr>
              <a:t>ポリモーフィズム</a:t>
            </a:r>
          </a:p>
        </p:txBody>
      </p:sp>
    </p:spTree>
    <p:extLst>
      <p:ext uri="{BB962C8B-B14F-4D97-AF65-F5344CB8AC3E}">
        <p14:creationId xmlns:p14="http://schemas.microsoft.com/office/powerpoint/2010/main" val="36561876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コネクタ 5"/>
          <p:cNvCxnSpPr/>
          <p:nvPr/>
        </p:nvCxnSpPr>
        <p:spPr>
          <a:xfrm>
            <a:off x="683568" y="2204864"/>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683568" y="4725144"/>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1370521" y="2852936"/>
            <a:ext cx="6184706" cy="1477328"/>
          </a:xfrm>
          <a:prstGeom prst="rect">
            <a:avLst/>
          </a:prstGeom>
          <a:noFill/>
        </p:spPr>
        <p:txBody>
          <a:bodyPr wrap="none" rtlCol="0">
            <a:spAutoFit/>
          </a:bodyPr>
          <a:lstStyle/>
          <a:p>
            <a:pPr algn="ctr"/>
            <a:r>
              <a:rPr kumimoji="1" lang="ja-JP" altLang="en-US" sz="4500" dirty="0" smtClean="0">
                <a:effectLst>
                  <a:outerShdw blurRad="38100" dist="38100" dir="2700000" algn="tl">
                    <a:srgbClr val="000000">
                      <a:alpha val="43137"/>
                    </a:srgbClr>
                  </a:outerShdw>
                </a:effectLst>
              </a:rPr>
              <a:t>オブジェクト指向に基づく</a:t>
            </a:r>
            <a:endParaRPr kumimoji="1" lang="en-US" altLang="ja-JP" sz="4500" dirty="0" smtClean="0">
              <a:effectLst>
                <a:outerShdw blurRad="38100" dist="38100" dir="2700000" algn="tl">
                  <a:srgbClr val="000000">
                    <a:alpha val="43137"/>
                  </a:srgbClr>
                </a:outerShdw>
              </a:effectLst>
            </a:endParaRPr>
          </a:p>
          <a:p>
            <a:pPr algn="ctr"/>
            <a:r>
              <a:rPr lang="ja-JP" altLang="en-US" sz="4500" dirty="0" smtClean="0">
                <a:effectLst>
                  <a:outerShdw blurRad="38100" dist="38100" dir="2700000" algn="tl">
                    <a:srgbClr val="000000">
                      <a:alpha val="43137"/>
                    </a:srgbClr>
                  </a:outerShdw>
                </a:effectLst>
              </a:rPr>
              <a:t>分析とシステム設計方法</a:t>
            </a:r>
            <a:endParaRPr kumimoji="1" lang="ja-JP" altLang="en-US" sz="45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82859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268761"/>
            <a:ext cx="8229600" cy="936104"/>
          </a:xfrm>
        </p:spPr>
        <p:txBody>
          <a:bodyPr>
            <a:normAutofit/>
          </a:bodyPr>
          <a:lstStyle/>
          <a:p>
            <a:pPr marL="109728" indent="0">
              <a:buNone/>
            </a:pPr>
            <a:r>
              <a:rPr lang="ja-JP" altLang="en-US" sz="2200" dirty="0"/>
              <a:t>オブジェクト指向で作られたシステム</a:t>
            </a:r>
            <a:r>
              <a:rPr lang="ja-JP" altLang="en-US" sz="2200" dirty="0" smtClean="0"/>
              <a:t>は「メッセージパッシング」に</a:t>
            </a:r>
            <a:r>
              <a:rPr lang="ja-JP" altLang="en-US" sz="2200" dirty="0"/>
              <a:t>よって</a:t>
            </a:r>
            <a:r>
              <a:rPr lang="ja-JP" altLang="en-US" sz="2200" dirty="0">
                <a:solidFill>
                  <a:srgbClr val="FF0000"/>
                </a:solidFill>
              </a:rPr>
              <a:t>複数のオブジェクトが協調動作</a:t>
            </a:r>
            <a:r>
              <a:rPr lang="ja-JP" altLang="en-US" sz="2200" dirty="0"/>
              <a:t>し</a:t>
            </a:r>
            <a:r>
              <a:rPr lang="ja-JP" altLang="en-US" sz="2200" dirty="0" smtClean="0"/>
              <a:t>、要件や目的を</a:t>
            </a:r>
            <a:r>
              <a:rPr lang="ja-JP" altLang="en-US" sz="2200" dirty="0"/>
              <a:t>実現します</a:t>
            </a:r>
            <a:r>
              <a:rPr lang="ja-JP" altLang="en-US" sz="2200" dirty="0" smtClean="0"/>
              <a:t>。</a:t>
            </a:r>
            <a:endParaRPr lang="en-US" altLang="ja-JP" sz="2200" dirty="0" smtClean="0"/>
          </a:p>
          <a:p>
            <a:pPr marL="109728" indent="0">
              <a:buNone/>
            </a:pPr>
            <a:endParaRPr kumimoji="1" lang="ja-JP" altLang="en-US" sz="2200" dirty="0"/>
          </a:p>
        </p:txBody>
      </p:sp>
      <p:sp>
        <p:nvSpPr>
          <p:cNvPr id="24578" name="Rectangle 2"/>
          <p:cNvSpPr>
            <a:spLocks noGrp="1" noChangeArrowheads="1"/>
          </p:cNvSpPr>
          <p:nvPr>
            <p:ph type="title"/>
          </p:nvPr>
        </p:nvSpPr>
        <p:spPr/>
        <p:txBody>
          <a:bodyPr/>
          <a:lstStyle/>
          <a:p>
            <a:r>
              <a:rPr lang="ja-JP" altLang="en-US" smtClean="0"/>
              <a:t>オブジェクトの協調動作</a:t>
            </a:r>
          </a:p>
        </p:txBody>
      </p:sp>
      <p:sp>
        <p:nvSpPr>
          <p:cNvPr id="24580" name="Rectangle 5"/>
          <p:cNvSpPr>
            <a:spLocks noChangeArrowheads="1"/>
          </p:cNvSpPr>
          <p:nvPr/>
        </p:nvSpPr>
        <p:spPr bwMode="auto">
          <a:xfrm>
            <a:off x="1834108" y="2162317"/>
            <a:ext cx="990600" cy="609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ja-JP" altLang="en-US"/>
          </a:p>
        </p:txBody>
      </p:sp>
      <p:sp>
        <p:nvSpPr>
          <p:cNvPr id="24581" name="Rectangle 6"/>
          <p:cNvSpPr>
            <a:spLocks noChangeArrowheads="1"/>
          </p:cNvSpPr>
          <p:nvPr/>
        </p:nvSpPr>
        <p:spPr bwMode="auto">
          <a:xfrm>
            <a:off x="1529308" y="4295917"/>
            <a:ext cx="990600" cy="609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ja-JP" altLang="en-US"/>
          </a:p>
        </p:txBody>
      </p:sp>
      <p:sp>
        <p:nvSpPr>
          <p:cNvPr id="24582" name="Rectangle 7"/>
          <p:cNvSpPr>
            <a:spLocks noChangeArrowheads="1"/>
          </p:cNvSpPr>
          <p:nvPr/>
        </p:nvSpPr>
        <p:spPr bwMode="auto">
          <a:xfrm>
            <a:off x="3320008" y="3457717"/>
            <a:ext cx="990600" cy="609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ja-JP" altLang="en-US"/>
          </a:p>
        </p:txBody>
      </p:sp>
      <p:sp>
        <p:nvSpPr>
          <p:cNvPr id="24583" name="Rectangle 8"/>
          <p:cNvSpPr>
            <a:spLocks noChangeArrowheads="1"/>
          </p:cNvSpPr>
          <p:nvPr/>
        </p:nvSpPr>
        <p:spPr bwMode="auto">
          <a:xfrm>
            <a:off x="5301208" y="2314717"/>
            <a:ext cx="990600" cy="609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ja-JP" altLang="en-US"/>
          </a:p>
        </p:txBody>
      </p:sp>
      <p:sp>
        <p:nvSpPr>
          <p:cNvPr id="24584" name="Rectangle 9"/>
          <p:cNvSpPr>
            <a:spLocks noChangeArrowheads="1"/>
          </p:cNvSpPr>
          <p:nvPr/>
        </p:nvSpPr>
        <p:spPr bwMode="auto">
          <a:xfrm>
            <a:off x="5529808" y="4448317"/>
            <a:ext cx="990600" cy="609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ja-JP" altLang="en-US"/>
          </a:p>
        </p:txBody>
      </p:sp>
      <p:sp>
        <p:nvSpPr>
          <p:cNvPr id="24585" name="Rectangle 10"/>
          <p:cNvSpPr>
            <a:spLocks noChangeArrowheads="1"/>
          </p:cNvSpPr>
          <p:nvPr/>
        </p:nvSpPr>
        <p:spPr bwMode="auto">
          <a:xfrm>
            <a:off x="6444208" y="3381517"/>
            <a:ext cx="990600" cy="609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ja-JP" altLang="en-US"/>
          </a:p>
        </p:txBody>
      </p:sp>
      <p:sp>
        <p:nvSpPr>
          <p:cNvPr id="24586" name="Line 11"/>
          <p:cNvSpPr>
            <a:spLocks noChangeShapeType="1"/>
          </p:cNvSpPr>
          <p:nvPr/>
        </p:nvSpPr>
        <p:spPr bwMode="auto">
          <a:xfrm flipH="1">
            <a:off x="2024608" y="2848117"/>
            <a:ext cx="76200" cy="1371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87" name="Line 12"/>
          <p:cNvSpPr>
            <a:spLocks noChangeShapeType="1"/>
          </p:cNvSpPr>
          <p:nvPr/>
        </p:nvSpPr>
        <p:spPr bwMode="auto">
          <a:xfrm flipH="1">
            <a:off x="2558008" y="3762517"/>
            <a:ext cx="6858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88" name="Line 13"/>
          <p:cNvSpPr>
            <a:spLocks noChangeShapeType="1"/>
          </p:cNvSpPr>
          <p:nvPr/>
        </p:nvSpPr>
        <p:spPr bwMode="auto">
          <a:xfrm>
            <a:off x="4386808" y="3762517"/>
            <a:ext cx="990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89" name="Line 14"/>
          <p:cNvSpPr>
            <a:spLocks noChangeShapeType="1"/>
          </p:cNvSpPr>
          <p:nvPr/>
        </p:nvSpPr>
        <p:spPr bwMode="auto">
          <a:xfrm flipH="1" flipV="1">
            <a:off x="4386808" y="3991117"/>
            <a:ext cx="990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90" name="Line 15"/>
          <p:cNvSpPr>
            <a:spLocks noChangeShapeType="1"/>
          </p:cNvSpPr>
          <p:nvPr/>
        </p:nvSpPr>
        <p:spPr bwMode="auto">
          <a:xfrm flipH="1">
            <a:off x="3929608" y="2771917"/>
            <a:ext cx="12192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91" name="Line 16"/>
          <p:cNvSpPr>
            <a:spLocks noChangeShapeType="1"/>
          </p:cNvSpPr>
          <p:nvPr/>
        </p:nvSpPr>
        <p:spPr bwMode="auto">
          <a:xfrm>
            <a:off x="3015208" y="2543317"/>
            <a:ext cx="2057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92" name="Line 18"/>
          <p:cNvSpPr>
            <a:spLocks noChangeShapeType="1"/>
          </p:cNvSpPr>
          <p:nvPr/>
        </p:nvSpPr>
        <p:spPr bwMode="auto">
          <a:xfrm flipH="1" flipV="1">
            <a:off x="5758408" y="3076717"/>
            <a:ext cx="609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593" name="Line 19"/>
          <p:cNvSpPr>
            <a:spLocks noChangeShapeType="1"/>
          </p:cNvSpPr>
          <p:nvPr/>
        </p:nvSpPr>
        <p:spPr bwMode="auto">
          <a:xfrm flipV="1">
            <a:off x="5910808" y="3838717"/>
            <a:ext cx="457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 name="正方形/長方形 2"/>
          <p:cNvSpPr/>
          <p:nvPr/>
        </p:nvSpPr>
        <p:spPr>
          <a:xfrm>
            <a:off x="184106" y="5212684"/>
            <a:ext cx="8564358" cy="76944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109728" indent="0">
              <a:buNone/>
            </a:pPr>
            <a:r>
              <a:rPr lang="ja-JP" altLang="en-US" sz="2400" b="1" dirty="0">
                <a:solidFill>
                  <a:srgbClr val="FF0000"/>
                </a:solidFill>
                <a:effectLst>
                  <a:outerShdw blurRad="38100" dist="38100" dir="2700000" algn="tl">
                    <a:srgbClr val="000000">
                      <a:alpha val="43137"/>
                    </a:srgbClr>
                  </a:outerShdw>
                </a:effectLst>
              </a:rPr>
              <a:t>現実世界</a:t>
            </a:r>
            <a:r>
              <a:rPr lang="ja-JP" altLang="en-US" sz="2000" dirty="0" smtClean="0"/>
              <a:t>の仕組み、振る舞い</a:t>
            </a:r>
            <a:r>
              <a:rPr lang="ja-JP" altLang="en-US" sz="2000" dirty="0"/>
              <a:t>をもとにして、このような</a:t>
            </a:r>
            <a:r>
              <a:rPr lang="ja-JP" altLang="en-US" sz="2400" b="1" dirty="0">
                <a:solidFill>
                  <a:srgbClr val="FF0000"/>
                </a:solidFill>
                <a:effectLst>
                  <a:outerShdw blurRad="38100" dist="38100" dir="2700000" algn="tl">
                    <a:srgbClr val="000000">
                      <a:alpha val="43137"/>
                    </a:srgbClr>
                  </a:outerShdw>
                </a:effectLst>
              </a:rPr>
              <a:t>仮想世界</a:t>
            </a:r>
            <a:r>
              <a:rPr lang="ja-JP" altLang="en-US" sz="2000" dirty="0" smtClean="0"/>
              <a:t>を計算機システム上に実現すること</a:t>
            </a:r>
            <a:r>
              <a:rPr lang="ja-JP" altLang="en-US" sz="2000" dirty="0"/>
              <a:t>が、オブジェクト指向プログラミングといえます。</a:t>
            </a:r>
          </a:p>
        </p:txBody>
      </p:sp>
    </p:spTree>
    <p:extLst>
      <p:ext uri="{BB962C8B-B14F-4D97-AF65-F5344CB8AC3E}">
        <p14:creationId xmlns:p14="http://schemas.microsoft.com/office/powerpoint/2010/main" val="33671086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a:bodyPr>
          <a:lstStyle/>
          <a:p>
            <a:pPr marL="109728" indent="0">
              <a:buNone/>
            </a:pPr>
            <a:r>
              <a:rPr lang="ja-JP" altLang="en-US" sz="2400" dirty="0" smtClean="0"/>
              <a:t>次のようなステップで、オブジェクト指向で</a:t>
            </a:r>
            <a:r>
              <a:rPr lang="ja-JP" altLang="en-US" sz="2400" u="sng" dirty="0" smtClean="0">
                <a:solidFill>
                  <a:srgbClr val="FF0000"/>
                </a:solidFill>
              </a:rPr>
              <a:t>現実世界を分析</a:t>
            </a:r>
            <a:r>
              <a:rPr lang="ja-JP" altLang="en-US" sz="2400" dirty="0" smtClean="0"/>
              <a:t>し、目的に沿った</a:t>
            </a:r>
            <a:r>
              <a:rPr lang="ja-JP" altLang="en-US" sz="2400" u="sng" dirty="0" smtClean="0">
                <a:solidFill>
                  <a:srgbClr val="FF0000"/>
                </a:solidFill>
              </a:rPr>
              <a:t>仮想世界＝プログラムを設計</a:t>
            </a:r>
            <a:r>
              <a:rPr lang="ja-JP" altLang="en-US" sz="2400" dirty="0" smtClean="0"/>
              <a:t>していきます。</a:t>
            </a:r>
            <a:endParaRPr lang="en-US" altLang="ja-JP" sz="2400" dirty="0" smtClean="0"/>
          </a:p>
          <a:p>
            <a:pPr marL="109728" indent="0">
              <a:buClr>
                <a:schemeClr val="tx1"/>
              </a:buClr>
              <a:buNone/>
            </a:pPr>
            <a:r>
              <a:rPr lang="ja-JP" altLang="en-US" sz="2400" dirty="0" smtClean="0"/>
              <a:t>①登場する対象と</a:t>
            </a:r>
            <a:r>
              <a:rPr lang="ja-JP" altLang="en-US" sz="2400" dirty="0"/>
              <a:t>、その属性の</a:t>
            </a:r>
            <a:r>
              <a:rPr lang="ja-JP" altLang="en-US" sz="2400" dirty="0" smtClean="0"/>
              <a:t>分析</a:t>
            </a:r>
            <a:endParaRPr lang="en-US" altLang="ja-JP" sz="2400" dirty="0" smtClean="0"/>
          </a:p>
          <a:p>
            <a:pPr marL="109728" indent="0">
              <a:buClr>
                <a:schemeClr val="tx1"/>
              </a:buClr>
              <a:buNone/>
            </a:pPr>
            <a:r>
              <a:rPr lang="ja-JP" altLang="en-US" sz="2400" dirty="0" smtClean="0"/>
              <a:t>②対象の行う行動の分析・抽出</a:t>
            </a:r>
            <a:endParaRPr lang="en-US" altLang="ja-JP" sz="2400" dirty="0" smtClean="0"/>
          </a:p>
          <a:p>
            <a:pPr marL="109728" indent="0">
              <a:buClr>
                <a:schemeClr val="tx1"/>
              </a:buClr>
              <a:buNone/>
            </a:pPr>
            <a:r>
              <a:rPr lang="ja-JP" altLang="en-US" sz="2400" dirty="0" smtClean="0"/>
              <a:t>③機能の視点から見た整理</a:t>
            </a:r>
            <a:endParaRPr lang="en-US" altLang="ja-JP" sz="2400" dirty="0" smtClean="0"/>
          </a:p>
          <a:p>
            <a:pPr marL="109728" indent="0">
              <a:buClr>
                <a:schemeClr val="tx1"/>
              </a:buClr>
              <a:buNone/>
            </a:pPr>
            <a:r>
              <a:rPr lang="ja-JP" altLang="en-US" sz="2400" dirty="0" smtClean="0"/>
              <a:t>④対象の属性</a:t>
            </a:r>
            <a:r>
              <a:rPr lang="ja-JP" altLang="en-US" sz="2400" dirty="0"/>
              <a:t>＋機能→クラスの</a:t>
            </a:r>
            <a:r>
              <a:rPr lang="ja-JP" altLang="en-US" sz="2400" dirty="0" smtClean="0"/>
              <a:t>設計</a:t>
            </a:r>
            <a:endParaRPr lang="en-US" altLang="ja-JP" sz="2400" dirty="0" smtClean="0"/>
          </a:p>
          <a:p>
            <a:pPr marL="109728" indent="0">
              <a:buClr>
                <a:schemeClr val="tx1"/>
              </a:buClr>
              <a:buNone/>
            </a:pPr>
            <a:r>
              <a:rPr lang="ja-JP" altLang="en-US" sz="2400" dirty="0" smtClean="0"/>
              <a:t>⑤時系列上</a:t>
            </a:r>
            <a:r>
              <a:rPr lang="ja-JP" altLang="en-US" sz="2400" dirty="0"/>
              <a:t>でのオブジェクトの相互作用</a:t>
            </a:r>
            <a:r>
              <a:rPr lang="ja-JP" altLang="en-US" sz="2400" dirty="0" smtClean="0"/>
              <a:t>の分析・設計</a:t>
            </a:r>
            <a:endParaRPr lang="en-US" altLang="ja-JP" sz="2400" dirty="0" smtClean="0"/>
          </a:p>
          <a:p>
            <a:pPr marL="109728" indent="0">
              <a:buClr>
                <a:schemeClr val="tx1"/>
              </a:buClr>
              <a:buNone/>
            </a:pPr>
            <a:r>
              <a:rPr kumimoji="1" lang="ja-JP" altLang="en-US" sz="2400" dirty="0" smtClean="0"/>
              <a:t>⑥プログラミング</a:t>
            </a:r>
            <a:endParaRPr kumimoji="1" lang="ja-JP" altLang="en-US" sz="2400" dirty="0"/>
          </a:p>
        </p:txBody>
      </p:sp>
      <p:sp>
        <p:nvSpPr>
          <p:cNvPr id="3" name="タイトル 2"/>
          <p:cNvSpPr>
            <a:spLocks noGrp="1"/>
          </p:cNvSpPr>
          <p:nvPr>
            <p:ph type="title"/>
          </p:nvPr>
        </p:nvSpPr>
        <p:spPr/>
        <p:txBody>
          <a:bodyPr/>
          <a:lstStyle/>
          <a:p>
            <a:r>
              <a:rPr kumimoji="1" lang="ja-JP" altLang="en-US" dirty="0" smtClean="0"/>
              <a:t>オブジェクト指向分析と設計とは</a:t>
            </a:r>
            <a:endParaRPr kumimoji="1" lang="ja-JP" altLang="en-US" dirty="0"/>
          </a:p>
        </p:txBody>
      </p:sp>
    </p:spTree>
    <p:extLst>
      <p:ext uri="{BB962C8B-B14F-4D97-AF65-F5344CB8AC3E}">
        <p14:creationId xmlns:p14="http://schemas.microsoft.com/office/powerpoint/2010/main" val="2606030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481329"/>
            <a:ext cx="7211144" cy="1011568"/>
          </a:xfrm>
        </p:spPr>
        <p:txBody>
          <a:bodyPr>
            <a:normAutofit/>
          </a:bodyPr>
          <a:lstStyle/>
          <a:p>
            <a:pPr marL="109728" indent="0">
              <a:buNone/>
            </a:pPr>
            <a:r>
              <a:rPr lang="ja-JP" altLang="en-US" sz="2200" dirty="0"/>
              <a:t>「ブラックジャック」を例にして</a:t>
            </a:r>
            <a:r>
              <a:rPr lang="ja-JP" altLang="en-US" sz="2200" dirty="0" smtClean="0"/>
              <a:t>、オブジェクト</a:t>
            </a:r>
            <a:r>
              <a:rPr lang="ja-JP" altLang="en-US" sz="2200" dirty="0"/>
              <a:t>指向で分析</a:t>
            </a:r>
            <a:r>
              <a:rPr lang="ja-JP" altLang="en-US" sz="2200" dirty="0" smtClean="0"/>
              <a:t>してシステムを設計（プログラム作成）してみましょう。</a:t>
            </a:r>
            <a:endParaRPr lang="ja-JP" altLang="en-US" sz="2200" dirty="0"/>
          </a:p>
          <a:p>
            <a:pPr marL="109728" indent="0">
              <a:buNone/>
            </a:pPr>
            <a:endParaRPr kumimoji="1" lang="ja-JP" altLang="en-US" sz="2200" dirty="0"/>
          </a:p>
        </p:txBody>
      </p:sp>
      <p:sp>
        <p:nvSpPr>
          <p:cNvPr id="25602" name="タイトル 1"/>
          <p:cNvSpPr>
            <a:spLocks noGrp="1"/>
          </p:cNvSpPr>
          <p:nvPr>
            <p:ph type="title"/>
          </p:nvPr>
        </p:nvSpPr>
        <p:spPr/>
        <p:txBody>
          <a:bodyPr/>
          <a:lstStyle/>
          <a:p>
            <a:r>
              <a:rPr lang="ja-JP" altLang="en-US" dirty="0" smtClean="0"/>
              <a:t>オブジェクト指向分析の例</a:t>
            </a:r>
          </a:p>
        </p:txBody>
      </p:sp>
      <p:pic>
        <p:nvPicPr>
          <p:cNvPr id="25603" name="Picture 10" descr="C:\Users\unehara\AppData\Local\Microsoft\Windows\Temporary Internet Files\Content.IE5\KSNAIY3E\MP900341693[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0859" y="3785763"/>
            <a:ext cx="2964983" cy="2115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4" name="Picture 3" descr="C:\Users\unehara\AppData\Local\Microsoft\Windows\Temporary Internet Files\Content.IE5\82HGNABS\MC900295665[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10183" y="4826000"/>
            <a:ext cx="2725738"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テキスト ボックス 5"/>
          <p:cNvSpPr txBox="1"/>
          <p:nvPr/>
        </p:nvSpPr>
        <p:spPr>
          <a:xfrm>
            <a:off x="1255878" y="2636912"/>
            <a:ext cx="6577442" cy="830997"/>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kumimoji="1" lang="ja-JP" altLang="en-US" sz="2400" dirty="0" smtClean="0"/>
              <a:t>システムの目的：</a:t>
            </a:r>
            <a:endParaRPr kumimoji="1" lang="en-US" altLang="ja-JP" sz="2400" dirty="0" smtClean="0"/>
          </a:p>
          <a:p>
            <a:r>
              <a:rPr kumimoji="1" lang="ja-JP" altLang="en-US" sz="2400" dirty="0" smtClean="0"/>
              <a:t>ブラックジャックのゲームを、ルールどおりに行う。</a:t>
            </a:r>
            <a:endParaRPr kumimoji="1" lang="ja-JP" altLang="en-US" sz="2400" dirty="0"/>
          </a:p>
        </p:txBody>
      </p:sp>
      <p:sp>
        <p:nvSpPr>
          <p:cNvPr id="7" name="正方形/長方形 6"/>
          <p:cNvSpPr/>
          <p:nvPr/>
        </p:nvSpPr>
        <p:spPr>
          <a:xfrm>
            <a:off x="323528" y="5013176"/>
            <a:ext cx="3600400" cy="147732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ja-JP" altLang="en-US" dirty="0"/>
              <a:t>現実世界</a:t>
            </a:r>
            <a:r>
              <a:rPr lang="ja-JP" altLang="en-US" dirty="0" smtClean="0"/>
              <a:t>に登場する「</a:t>
            </a:r>
            <a:r>
              <a:rPr lang="ja-JP" altLang="en-US" dirty="0"/>
              <a:t>対象」は、道具であったり、人物であったり、動物であったりしますが、仮想世界ではすべて「対象」</a:t>
            </a:r>
            <a:r>
              <a:rPr lang="ja-JP" altLang="en-US" dirty="0" smtClean="0"/>
              <a:t>＝オブジェクト</a:t>
            </a:r>
            <a:r>
              <a:rPr lang="ja-JP" altLang="en-US" dirty="0"/>
              <a:t>と</a:t>
            </a:r>
            <a:r>
              <a:rPr lang="ja-JP" altLang="en-US" dirty="0" smtClean="0"/>
              <a:t>して取り扱いま</a:t>
            </a:r>
            <a:r>
              <a:rPr lang="ja-JP" altLang="en-US" dirty="0"/>
              <a:t>す</a:t>
            </a:r>
            <a:r>
              <a:rPr lang="ja-JP" altLang="en-US" dirty="0" smtClean="0"/>
              <a:t>。</a:t>
            </a:r>
            <a:endParaRPr lang="ja-JP" altLang="en-US" dirty="0"/>
          </a:p>
        </p:txBody>
      </p:sp>
      <p:sp>
        <p:nvSpPr>
          <p:cNvPr id="8" name="爆発 1 7"/>
          <p:cNvSpPr/>
          <p:nvPr/>
        </p:nvSpPr>
        <p:spPr>
          <a:xfrm rot="21279716">
            <a:off x="148055" y="4189631"/>
            <a:ext cx="914400" cy="914400"/>
          </a:xfrm>
          <a:prstGeom prst="irregularSeal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5" name="テキスト ボックス 4"/>
          <p:cNvSpPr txBox="1"/>
          <p:nvPr/>
        </p:nvSpPr>
        <p:spPr>
          <a:xfrm rot="21279716">
            <a:off x="193122" y="4445904"/>
            <a:ext cx="824265" cy="369332"/>
          </a:xfrm>
          <a:prstGeom prst="rect">
            <a:avLst/>
          </a:prstGeom>
          <a:noFill/>
        </p:spPr>
        <p:txBody>
          <a:bodyPr wrap="none" rtlCol="0">
            <a:spAutoFit/>
          </a:bodyPr>
          <a:lstStyle/>
          <a:p>
            <a:r>
              <a:rPr lang="en-US" altLang="ja-JP" dirty="0" smtClean="0"/>
              <a:t>Point!</a:t>
            </a:r>
            <a:endParaRPr kumimoji="1" lang="ja-JP" altLang="en-US" dirty="0"/>
          </a:p>
        </p:txBody>
      </p:sp>
    </p:spTree>
    <p:extLst>
      <p:ext uri="{BB962C8B-B14F-4D97-AF65-F5344CB8AC3E}">
        <p14:creationId xmlns:p14="http://schemas.microsoft.com/office/powerpoint/2010/main" val="39899144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pPr marL="109728" indent="0">
              <a:buNone/>
            </a:pPr>
            <a:r>
              <a:rPr lang="ja-JP" altLang="en-US" sz="2400" dirty="0"/>
              <a:t>各プレイヤーの目標は、</a:t>
            </a:r>
            <a:r>
              <a:rPr lang="en-US" altLang="ja-JP" sz="2400" dirty="0"/>
              <a:t>21</a:t>
            </a:r>
            <a:r>
              <a:rPr lang="ja-JP" altLang="en-US" sz="2400" dirty="0"/>
              <a:t>を超えないように手持ちのカードのポイントの合計を</a:t>
            </a:r>
            <a:r>
              <a:rPr lang="en-US" altLang="ja-JP" sz="2400" dirty="0"/>
              <a:t>21</a:t>
            </a:r>
            <a:r>
              <a:rPr lang="ja-JP" altLang="en-US" sz="2400" dirty="0"/>
              <a:t>に近づけ、その数字がディーラーより</a:t>
            </a:r>
            <a:r>
              <a:rPr lang="en-US" altLang="ja-JP" sz="2400" dirty="0"/>
              <a:t>21</a:t>
            </a:r>
            <a:r>
              <a:rPr lang="ja-JP" altLang="en-US" sz="2400" dirty="0"/>
              <a:t>に近づくことである。</a:t>
            </a:r>
            <a:endParaRPr lang="en-US" altLang="ja-JP" sz="2400" dirty="0"/>
          </a:p>
          <a:p>
            <a:pPr marL="109728" indent="0">
              <a:buNone/>
            </a:pPr>
            <a:endParaRPr lang="en-US" altLang="ja-JP" sz="2400" dirty="0"/>
          </a:p>
          <a:p>
            <a:pPr marL="109728" indent="0">
              <a:buNone/>
            </a:pPr>
            <a:r>
              <a:rPr lang="ja-JP" altLang="en-US" sz="2400" dirty="0"/>
              <a:t>　手の中のカードのポイントは、カード</a:t>
            </a:r>
            <a:r>
              <a:rPr lang="en-US" altLang="ja-JP" sz="2400" dirty="0"/>
              <a:t>2</a:t>
            </a:r>
            <a:r>
              <a:rPr lang="ja-JP" altLang="en-US" sz="2400" dirty="0"/>
              <a:t>～</a:t>
            </a:r>
            <a:r>
              <a:rPr lang="en-US" altLang="ja-JP" sz="2400" dirty="0"/>
              <a:t>10</a:t>
            </a:r>
            <a:r>
              <a:rPr lang="ja-JP" altLang="en-US" sz="2400" dirty="0"/>
              <a:t>ではその数字通りの値であり、また、絵札（ピクチャ）である</a:t>
            </a:r>
            <a:r>
              <a:rPr lang="en-US" altLang="ja-JP" sz="2400" dirty="0"/>
              <a:t>K</a:t>
            </a:r>
            <a:r>
              <a:rPr lang="ja-JP" altLang="en-US" sz="2400" dirty="0"/>
              <a:t>（キング）、</a:t>
            </a:r>
            <a:r>
              <a:rPr lang="en-US" altLang="ja-JP" sz="2400" dirty="0"/>
              <a:t>Q</a:t>
            </a:r>
            <a:r>
              <a:rPr lang="ja-JP" altLang="en-US" sz="2400" dirty="0"/>
              <a:t>（クイーン）、</a:t>
            </a:r>
            <a:r>
              <a:rPr lang="en-US" altLang="ja-JP" sz="2400" dirty="0"/>
              <a:t>J</a:t>
            </a:r>
            <a:r>
              <a:rPr lang="ja-JP" altLang="en-US" sz="2400" dirty="0"/>
              <a:t>（ジャック）は</a:t>
            </a:r>
            <a:r>
              <a:rPr lang="en-US" altLang="ja-JP" sz="2400" dirty="0"/>
              <a:t>10</a:t>
            </a:r>
            <a:r>
              <a:rPr lang="ja-JP" altLang="en-US" sz="2400" dirty="0"/>
              <a:t>と数える。</a:t>
            </a:r>
            <a:endParaRPr lang="en-US" altLang="ja-JP" sz="2400" dirty="0"/>
          </a:p>
          <a:p>
            <a:pPr marL="109728" indent="0">
              <a:buNone/>
            </a:pPr>
            <a:endParaRPr lang="en-US" altLang="ja-JP" sz="2400" dirty="0"/>
          </a:p>
          <a:p>
            <a:pPr marL="109728" indent="0">
              <a:buNone/>
            </a:pPr>
            <a:r>
              <a:rPr lang="ja-JP" altLang="en-US" sz="2400" dirty="0"/>
              <a:t>　</a:t>
            </a:r>
            <a:r>
              <a:rPr lang="en-US" altLang="ja-JP" sz="2400" dirty="0"/>
              <a:t>A</a:t>
            </a:r>
            <a:r>
              <a:rPr lang="ja-JP" altLang="en-US" sz="2400" dirty="0"/>
              <a:t>（エース）は、手持ちのカードの合計が</a:t>
            </a:r>
            <a:r>
              <a:rPr lang="en-US" altLang="ja-JP" sz="2400" dirty="0"/>
              <a:t>21</a:t>
            </a:r>
            <a:r>
              <a:rPr lang="ja-JP" altLang="en-US" sz="2400" dirty="0"/>
              <a:t>を超えない範囲で</a:t>
            </a:r>
            <a:r>
              <a:rPr lang="en-US" altLang="ja-JP" sz="2400" dirty="0"/>
              <a:t>11</a:t>
            </a:r>
            <a:r>
              <a:rPr lang="ja-JP" altLang="en-US" sz="2400" dirty="0"/>
              <a:t>と数え、超える場合は</a:t>
            </a:r>
            <a:r>
              <a:rPr lang="en-US" altLang="ja-JP" sz="2400" dirty="0"/>
              <a:t>1</a:t>
            </a:r>
            <a:r>
              <a:rPr lang="ja-JP" altLang="en-US" sz="2400" dirty="0"/>
              <a:t>として数える。</a:t>
            </a:r>
            <a:endParaRPr lang="en-US" altLang="ja-JP" sz="2400" dirty="0"/>
          </a:p>
          <a:p>
            <a:pPr marL="109728" indent="0" algn="r">
              <a:buNone/>
            </a:pPr>
            <a:r>
              <a:rPr lang="en-US" altLang="ja-JP" sz="2400" dirty="0"/>
              <a:t>(</a:t>
            </a:r>
            <a:r>
              <a:rPr lang="en-US" altLang="ja-JP" sz="2400" dirty="0" err="1"/>
              <a:t>wikipedia</a:t>
            </a:r>
            <a:r>
              <a:rPr lang="ja-JP" altLang="en-US" sz="2400" dirty="0"/>
              <a:t>より</a:t>
            </a:r>
            <a:r>
              <a:rPr lang="en-US" altLang="ja-JP" sz="2400" dirty="0"/>
              <a:t>)</a:t>
            </a:r>
          </a:p>
          <a:p>
            <a:pPr marL="109728" indent="0">
              <a:buNone/>
            </a:pPr>
            <a:endParaRPr kumimoji="1" lang="ja-JP" altLang="en-US" sz="2400" dirty="0"/>
          </a:p>
        </p:txBody>
      </p:sp>
      <p:sp>
        <p:nvSpPr>
          <p:cNvPr id="26626" name="タイトル 1"/>
          <p:cNvSpPr>
            <a:spLocks noGrp="1"/>
          </p:cNvSpPr>
          <p:nvPr>
            <p:ph type="title"/>
          </p:nvPr>
        </p:nvSpPr>
        <p:spPr/>
        <p:txBody>
          <a:bodyPr/>
          <a:lstStyle/>
          <a:p>
            <a:r>
              <a:rPr lang="ja-JP" altLang="en-US" dirty="0" smtClean="0"/>
              <a:t>ブラックジャックのルール</a:t>
            </a:r>
          </a:p>
        </p:txBody>
      </p:sp>
    </p:spTree>
    <p:extLst>
      <p:ext uri="{BB962C8B-B14F-4D97-AF65-F5344CB8AC3E}">
        <p14:creationId xmlns:p14="http://schemas.microsoft.com/office/powerpoint/2010/main" val="42705111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角丸四角形 23"/>
          <p:cNvSpPr/>
          <p:nvPr/>
        </p:nvSpPr>
        <p:spPr>
          <a:xfrm>
            <a:off x="1691391" y="4211583"/>
            <a:ext cx="864096" cy="645133"/>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ja-JP" altLang="en-US"/>
          </a:p>
        </p:txBody>
      </p:sp>
      <p:sp>
        <p:nvSpPr>
          <p:cNvPr id="2" name="コンテンツ プレースホルダー 1"/>
          <p:cNvSpPr>
            <a:spLocks noGrp="1"/>
          </p:cNvSpPr>
          <p:nvPr>
            <p:ph idx="1"/>
          </p:nvPr>
        </p:nvSpPr>
        <p:spPr>
          <a:xfrm>
            <a:off x="742212" y="2630811"/>
            <a:ext cx="4321777" cy="675774"/>
          </a:xfrm>
        </p:spPr>
        <p:style>
          <a:lnRef idx="1">
            <a:schemeClr val="accent1"/>
          </a:lnRef>
          <a:fillRef idx="2">
            <a:schemeClr val="accent1"/>
          </a:fillRef>
          <a:effectRef idx="1">
            <a:schemeClr val="accent1"/>
          </a:effectRef>
          <a:fontRef idx="minor">
            <a:schemeClr val="dk1"/>
          </a:fontRef>
        </p:style>
        <p:txBody>
          <a:bodyPr>
            <a:noAutofit/>
          </a:bodyPr>
          <a:lstStyle/>
          <a:p>
            <a:pPr marL="109728" indent="0">
              <a:buNone/>
            </a:pPr>
            <a:r>
              <a:rPr kumimoji="1" lang="ja-JP" altLang="en-US" sz="1800" b="1" dirty="0" smtClean="0">
                <a:solidFill>
                  <a:srgbClr val="0070C0"/>
                </a:solidFill>
                <a:effectLst>
                  <a:outerShdw blurRad="38100" dist="38100" dir="2700000" algn="tl">
                    <a:srgbClr val="000000">
                      <a:alpha val="43137"/>
                    </a:srgbClr>
                  </a:outerShdw>
                </a:effectLst>
              </a:rPr>
              <a:t>カード</a:t>
            </a:r>
            <a:r>
              <a:rPr kumimoji="1" lang="ja-JP" altLang="en-US" sz="1800" dirty="0" smtClean="0"/>
              <a:t>には、</a:t>
            </a:r>
            <a:r>
              <a:rPr kumimoji="1" lang="ja-JP" altLang="en-US" sz="1800" dirty="0" smtClean="0">
                <a:solidFill>
                  <a:srgbClr val="FF0000"/>
                </a:solidFill>
              </a:rPr>
              <a:t>スート</a:t>
            </a:r>
            <a:r>
              <a:rPr kumimoji="1" lang="ja-JP" altLang="en-US" sz="1800" dirty="0" smtClean="0"/>
              <a:t>と</a:t>
            </a:r>
            <a:r>
              <a:rPr kumimoji="1" lang="ja-JP" altLang="en-US" sz="1800" dirty="0" smtClean="0">
                <a:solidFill>
                  <a:srgbClr val="FF0000"/>
                </a:solidFill>
              </a:rPr>
              <a:t>ランク</a:t>
            </a:r>
            <a:r>
              <a:rPr kumimoji="1" lang="ja-JP" altLang="en-US" sz="1800" dirty="0" smtClean="0"/>
              <a:t>がある。</a:t>
            </a:r>
            <a:endParaRPr kumimoji="1" lang="en-US" altLang="ja-JP" sz="1800" dirty="0" smtClean="0"/>
          </a:p>
          <a:p>
            <a:pPr marL="109728" indent="0">
              <a:buNone/>
            </a:pPr>
            <a:r>
              <a:rPr lang="ja-JP" altLang="en-US" sz="1800" b="1" dirty="0">
                <a:solidFill>
                  <a:srgbClr val="0070C0"/>
                </a:solidFill>
                <a:effectLst>
                  <a:outerShdw blurRad="38100" dist="38100" dir="2700000" algn="tl">
                    <a:srgbClr val="000000">
                      <a:alpha val="43137"/>
                    </a:srgbClr>
                  </a:outerShdw>
                </a:effectLst>
              </a:rPr>
              <a:t>デッキ</a:t>
            </a:r>
            <a:r>
              <a:rPr lang="ja-JP" altLang="en-US" sz="1800" dirty="0"/>
              <a:t>に</a:t>
            </a:r>
            <a:r>
              <a:rPr lang="ja-JP" altLang="en-US" sz="1800" dirty="0" smtClean="0"/>
              <a:t>は複数の</a:t>
            </a:r>
            <a:r>
              <a:rPr lang="ja-JP" altLang="en-US" sz="1800" dirty="0" smtClean="0">
                <a:solidFill>
                  <a:srgbClr val="FF0000"/>
                </a:solidFill>
              </a:rPr>
              <a:t>カード</a:t>
            </a:r>
            <a:r>
              <a:rPr lang="ja-JP" altLang="en-US" sz="1800" dirty="0"/>
              <a:t>が入っている</a:t>
            </a:r>
            <a:r>
              <a:rPr lang="ja-JP" altLang="en-US" sz="1800" dirty="0" smtClean="0"/>
              <a:t>。</a:t>
            </a:r>
            <a:endParaRPr lang="ja-JP" altLang="en-US" sz="1800" dirty="0"/>
          </a:p>
        </p:txBody>
      </p:sp>
      <p:sp>
        <p:nvSpPr>
          <p:cNvPr id="27650" name="タイトル 1"/>
          <p:cNvSpPr>
            <a:spLocks noGrp="1"/>
          </p:cNvSpPr>
          <p:nvPr>
            <p:ph type="title"/>
          </p:nvPr>
        </p:nvSpPr>
        <p:spPr>
          <a:xfrm>
            <a:off x="107504" y="274638"/>
            <a:ext cx="9010778" cy="706090"/>
          </a:xfrm>
        </p:spPr>
        <p:txBody>
          <a:bodyPr>
            <a:noAutofit/>
          </a:bodyPr>
          <a:lstStyle/>
          <a:p>
            <a:r>
              <a:rPr lang="ja-JP" altLang="en-US" sz="3400" dirty="0" smtClean="0"/>
              <a:t>①登場する動作主体（対象）と、その属性の分析</a:t>
            </a:r>
          </a:p>
        </p:txBody>
      </p:sp>
      <p:sp>
        <p:nvSpPr>
          <p:cNvPr id="27651" name="テキスト ボックス 3"/>
          <p:cNvSpPr txBox="1">
            <a:spLocks noChangeArrowheads="1"/>
          </p:cNvSpPr>
          <p:nvPr/>
        </p:nvSpPr>
        <p:spPr bwMode="auto">
          <a:xfrm>
            <a:off x="1654354" y="4856716"/>
            <a:ext cx="8867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en-US" altLang="ja-JP" b="1" dirty="0">
                <a:solidFill>
                  <a:srgbClr val="0070C0"/>
                </a:solidFill>
                <a:effectLst>
                  <a:outerShdw blurRad="38100" dist="38100" dir="2700000" algn="tl">
                    <a:srgbClr val="000000">
                      <a:alpha val="43137"/>
                    </a:srgbClr>
                  </a:outerShdw>
                </a:effectLst>
              </a:rPr>
              <a:t>Card</a:t>
            </a:r>
          </a:p>
        </p:txBody>
      </p:sp>
      <p:pic>
        <p:nvPicPr>
          <p:cNvPr id="27652" name="Picture 2" descr="C:\Users\unehara\AppData\Local\Microsoft\Windows\Temporary Internet Files\Content.IE5\GOZIFBOM\MC90043159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8225" y="3479489"/>
            <a:ext cx="957262" cy="95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テキスト ボックス 6"/>
          <p:cNvSpPr txBox="1">
            <a:spLocks noChangeArrowheads="1"/>
          </p:cNvSpPr>
          <p:nvPr/>
        </p:nvSpPr>
        <p:spPr bwMode="auto">
          <a:xfrm>
            <a:off x="2566210" y="4266359"/>
            <a:ext cx="28389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sz="1600" dirty="0" smtClean="0"/>
              <a:t>スート（マーク）・</a:t>
            </a:r>
            <a:r>
              <a:rPr lang="ja-JP" altLang="en-US" sz="1600" dirty="0"/>
              <a:t>・</a:t>
            </a:r>
            <a:r>
              <a:rPr lang="ja-JP" altLang="en-US" sz="1600" dirty="0" smtClean="0"/>
              <a:t>・♠、♦、♣、♥</a:t>
            </a:r>
            <a:endParaRPr lang="en-US" altLang="ja-JP" sz="1600" dirty="0"/>
          </a:p>
          <a:p>
            <a:pPr eaLnBrk="1" hangingPunct="1"/>
            <a:r>
              <a:rPr lang="ja-JP" altLang="en-US" sz="1600" dirty="0"/>
              <a:t>ランク・・・１～１０</a:t>
            </a:r>
            <a:r>
              <a:rPr lang="ja-JP" altLang="en-US" sz="1600" dirty="0" smtClean="0"/>
              <a:t>、</a:t>
            </a:r>
            <a:r>
              <a:rPr lang="en-US" altLang="ja-JP" sz="1600" dirty="0" smtClean="0"/>
              <a:t>J</a:t>
            </a:r>
            <a:r>
              <a:rPr lang="ja-JP" altLang="en-US" sz="1600" dirty="0" err="1" smtClean="0"/>
              <a:t>、</a:t>
            </a:r>
            <a:r>
              <a:rPr lang="en-US" altLang="ja-JP" sz="1600" dirty="0" smtClean="0"/>
              <a:t>Q</a:t>
            </a:r>
            <a:r>
              <a:rPr lang="ja-JP" altLang="en-US" sz="1600" dirty="0" err="1" smtClean="0"/>
              <a:t>、</a:t>
            </a:r>
            <a:r>
              <a:rPr lang="en-US" altLang="ja-JP" sz="1600" dirty="0" smtClean="0"/>
              <a:t>K</a:t>
            </a:r>
            <a:endParaRPr lang="en-US" altLang="ja-JP" sz="1600" dirty="0"/>
          </a:p>
        </p:txBody>
      </p:sp>
      <p:sp>
        <p:nvSpPr>
          <p:cNvPr id="27655" name="正方形/長方形 8"/>
          <p:cNvSpPr>
            <a:spLocks noChangeArrowheads="1"/>
          </p:cNvSpPr>
          <p:nvPr/>
        </p:nvSpPr>
        <p:spPr bwMode="auto">
          <a:xfrm>
            <a:off x="1748764" y="4288155"/>
            <a:ext cx="9032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ja-JP" dirty="0"/>
              <a:t>Suit</a:t>
            </a:r>
          </a:p>
          <a:p>
            <a:r>
              <a:rPr lang="en-US" altLang="ja-JP" dirty="0"/>
              <a:t>Rank</a:t>
            </a:r>
          </a:p>
        </p:txBody>
      </p:sp>
      <p:sp>
        <p:nvSpPr>
          <p:cNvPr id="9" name="テキスト ボックス 8"/>
          <p:cNvSpPr txBox="1"/>
          <p:nvPr/>
        </p:nvSpPr>
        <p:spPr>
          <a:xfrm>
            <a:off x="349221" y="2128587"/>
            <a:ext cx="6102953" cy="369332"/>
          </a:xfrm>
          <a:prstGeom prst="rect">
            <a:avLst/>
          </a:prstGeom>
          <a:noFill/>
        </p:spPr>
        <p:txBody>
          <a:bodyPr wrap="none" rtlCol="0">
            <a:spAutoFit/>
          </a:bodyPr>
          <a:lstStyle/>
          <a:p>
            <a:r>
              <a:rPr kumimoji="1" lang="ja-JP" altLang="en-US" u="sng" dirty="0" smtClean="0"/>
              <a:t>ブラックジャックをプレイするのに必要な道具</a:t>
            </a:r>
            <a:r>
              <a:rPr lang="ja-JP" altLang="en-US" u="sng" dirty="0"/>
              <a:t>、</a:t>
            </a:r>
            <a:r>
              <a:rPr kumimoji="1" lang="ja-JP" altLang="en-US" u="sng" dirty="0" smtClean="0"/>
              <a:t>持っている属性</a:t>
            </a:r>
            <a:endParaRPr kumimoji="1" lang="en-US" altLang="ja-JP" u="sng" dirty="0" smtClean="0"/>
          </a:p>
        </p:txBody>
      </p:sp>
      <p:sp>
        <p:nvSpPr>
          <p:cNvPr id="11" name="角丸四角形 10"/>
          <p:cNvSpPr/>
          <p:nvPr/>
        </p:nvSpPr>
        <p:spPr>
          <a:xfrm>
            <a:off x="6587638" y="3212976"/>
            <a:ext cx="1524000" cy="1914525"/>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ja-JP" altLang="en-US"/>
          </a:p>
        </p:txBody>
      </p:sp>
      <p:sp>
        <p:nvSpPr>
          <p:cNvPr id="12" name="テキスト ボックス 2"/>
          <p:cNvSpPr txBox="1">
            <a:spLocks noChangeArrowheads="1"/>
          </p:cNvSpPr>
          <p:nvPr/>
        </p:nvSpPr>
        <p:spPr bwMode="auto">
          <a:xfrm>
            <a:off x="6759088" y="3531523"/>
            <a:ext cx="11811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en-US" altLang="ja-JP" dirty="0"/>
              <a:t>Card</a:t>
            </a:r>
          </a:p>
          <a:p>
            <a:pPr eaLnBrk="1" hangingPunct="1"/>
            <a:r>
              <a:rPr lang="en-US" altLang="ja-JP" dirty="0"/>
              <a:t>Card</a:t>
            </a:r>
          </a:p>
          <a:p>
            <a:pPr eaLnBrk="1" hangingPunct="1"/>
            <a:r>
              <a:rPr lang="en-US" altLang="ja-JP" dirty="0"/>
              <a:t>Card</a:t>
            </a:r>
          </a:p>
          <a:p>
            <a:pPr eaLnBrk="1" hangingPunct="1"/>
            <a:r>
              <a:rPr lang="ja-JP" altLang="en-US" dirty="0"/>
              <a:t>・・・</a:t>
            </a:r>
            <a:endParaRPr lang="en-US" altLang="ja-JP" dirty="0"/>
          </a:p>
        </p:txBody>
      </p:sp>
      <p:sp>
        <p:nvSpPr>
          <p:cNvPr id="13" name="テキスト ボックス 3"/>
          <p:cNvSpPr txBox="1">
            <a:spLocks noChangeArrowheads="1"/>
          </p:cNvSpPr>
          <p:nvPr/>
        </p:nvSpPr>
        <p:spPr bwMode="auto">
          <a:xfrm>
            <a:off x="6083906" y="5131892"/>
            <a:ext cx="23952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en-US" altLang="ja-JP" dirty="0" err="1"/>
              <a:t>LinkedList</a:t>
            </a:r>
            <a:r>
              <a:rPr lang="en-US" altLang="ja-JP" dirty="0"/>
              <a:t> </a:t>
            </a:r>
            <a:r>
              <a:rPr lang="en-US" altLang="ja-JP" b="1" dirty="0" smtClean="0">
                <a:solidFill>
                  <a:srgbClr val="0070C0"/>
                </a:solidFill>
                <a:effectLst>
                  <a:outerShdw blurRad="38100" dist="38100" dir="2700000" algn="tl">
                    <a:srgbClr val="000000">
                      <a:alpha val="43137"/>
                    </a:srgbClr>
                  </a:outerShdw>
                </a:effectLst>
              </a:rPr>
              <a:t>Deck</a:t>
            </a:r>
            <a:endParaRPr lang="ja-JP" altLang="en-US" b="1" dirty="0">
              <a:solidFill>
                <a:srgbClr val="0070C0"/>
              </a:solidFill>
              <a:effectLst>
                <a:outerShdw blurRad="38100" dist="38100" dir="2700000" algn="tl">
                  <a:srgbClr val="000000">
                    <a:alpha val="43137"/>
                  </a:srgbClr>
                </a:outerShdw>
              </a:effectLst>
            </a:endParaRPr>
          </a:p>
        </p:txBody>
      </p:sp>
      <p:pic>
        <p:nvPicPr>
          <p:cNvPr id="15" name="Picture 2" descr="C:\Users\unehara\AppData\Local\Microsoft\Windows\Temporary Internet Files\Content.IE5\GOZIFBOM\MC900431593[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34843" y="3531522"/>
            <a:ext cx="457747" cy="457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テキスト ボックス 16"/>
          <p:cNvSpPr txBox="1"/>
          <p:nvPr/>
        </p:nvSpPr>
        <p:spPr>
          <a:xfrm>
            <a:off x="3345548" y="5578693"/>
            <a:ext cx="5772734" cy="523220"/>
          </a:xfrm>
          <a:prstGeom prst="rect">
            <a:avLst/>
          </a:prstGeom>
          <a:solidFill>
            <a:schemeClr val="bg1"/>
          </a:solidFill>
        </p:spPr>
        <p:txBody>
          <a:bodyPr wrap="none" rtlCol="0">
            <a:spAutoFit/>
          </a:bodyPr>
          <a:lstStyle/>
          <a:p>
            <a:r>
              <a:rPr kumimoji="1" lang="en-US" altLang="ja-JP" sz="1400" dirty="0" smtClean="0"/>
              <a:t>※</a:t>
            </a:r>
            <a:r>
              <a:rPr kumimoji="1" lang="en-US" altLang="ja-JP" sz="1400" dirty="0" err="1" smtClean="0"/>
              <a:t>LinkedList</a:t>
            </a:r>
            <a:r>
              <a:rPr kumimoji="1" lang="ja-JP" altLang="en-US" sz="1400" dirty="0" smtClean="0"/>
              <a:t>は、複数の変数・オブジェクトをまとめて保存することのできる</a:t>
            </a:r>
            <a:endParaRPr kumimoji="1" lang="en-US" altLang="ja-JP" sz="1400" dirty="0" smtClean="0"/>
          </a:p>
          <a:p>
            <a:r>
              <a:rPr lang="ja-JP" altLang="en-US" sz="1400" dirty="0" smtClean="0"/>
              <a:t>入れものです。後日、実験等で利用方法を説明します。</a:t>
            </a:r>
            <a:endParaRPr kumimoji="1" lang="ja-JP" altLang="en-US" sz="1400" dirty="0"/>
          </a:p>
        </p:txBody>
      </p:sp>
      <p:pic>
        <p:nvPicPr>
          <p:cNvPr id="22" name="Picture 2" descr="C:\Users\unehara\AppData\Local\Microsoft\Windows\Temporary Internet Files\Content.IE5\GOZIFBOM\MC900431593[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34843" y="3918202"/>
            <a:ext cx="457747" cy="457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 descr="C:\Users\unehara\AppData\Local\Microsoft\Windows\Temporary Internet Files\Content.IE5\GOZIFBOM\MC900431593[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34843" y="4313852"/>
            <a:ext cx="457747" cy="457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descr="C:\Users\unehara\AppData\Local\Microsoft\Windows\Temporary Internet Files\Content.IE5\82HGNABS\MC90034656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34677" y="2142313"/>
            <a:ext cx="1429921" cy="1245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コンテンツ プレースホルダー 1"/>
          <p:cNvSpPr txBox="1">
            <a:spLocks/>
          </p:cNvSpPr>
          <p:nvPr/>
        </p:nvSpPr>
        <p:spPr>
          <a:xfrm>
            <a:off x="323528" y="1068770"/>
            <a:ext cx="8229600" cy="778382"/>
          </a:xfrm>
          <a:prstGeom prst="rect">
            <a:avLst/>
          </a:prstGeom>
        </p:spPr>
        <p:txBody>
          <a:bodyPr vert="horz">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a:lstStyle>
          <a:p>
            <a:r>
              <a:rPr lang="ja-JP" altLang="en-US" sz="2000" dirty="0" smtClean="0"/>
              <a:t>現実世界をもとに、仮想世界（システム）に存在する必要のあるモノ（対象）を考えます。</a:t>
            </a:r>
            <a:endParaRPr lang="en-US" altLang="ja-JP" sz="2000" dirty="0" smtClean="0"/>
          </a:p>
        </p:txBody>
      </p:sp>
    </p:spTree>
    <p:extLst>
      <p:ext uri="{BB962C8B-B14F-4D97-AF65-F5344CB8AC3E}">
        <p14:creationId xmlns:p14="http://schemas.microsoft.com/office/powerpoint/2010/main" val="24441013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9700" name="Picture 8" descr="C:\Users\unehara\AppData\Local\Microsoft\Windows\Temporary Internet Files\Content.IE5\UW583WV6\MC900310256[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60283" y="3752896"/>
            <a:ext cx="1130163" cy="1211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Picture 2" descr="C:\Users\unehara\AppData\Local\Microsoft\Windows\Temporary Internet Files\Content.IE5\C4N61KPB\MC90031865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9912" y="2780928"/>
            <a:ext cx="1143729" cy="1219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5" name="テキスト ボックス 12"/>
          <p:cNvSpPr txBox="1">
            <a:spLocks noChangeArrowheads="1"/>
          </p:cNvSpPr>
          <p:nvPr/>
        </p:nvSpPr>
        <p:spPr bwMode="auto">
          <a:xfrm>
            <a:off x="839535" y="4964456"/>
            <a:ext cx="10779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en-US" altLang="ja-JP" dirty="0"/>
              <a:t>Chip</a:t>
            </a:r>
            <a:endParaRPr lang="ja-JP" altLang="en-US" dirty="0"/>
          </a:p>
        </p:txBody>
      </p:sp>
      <p:sp>
        <p:nvSpPr>
          <p:cNvPr id="29707" name="テキスト ボックス 15"/>
          <p:cNvSpPr txBox="1">
            <a:spLocks noChangeArrowheads="1"/>
          </p:cNvSpPr>
          <p:nvPr/>
        </p:nvSpPr>
        <p:spPr bwMode="auto">
          <a:xfrm>
            <a:off x="1211524" y="3327663"/>
            <a:ext cx="12343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en-US" altLang="ja-JP" b="1" dirty="0">
                <a:solidFill>
                  <a:srgbClr val="0070C0"/>
                </a:solidFill>
                <a:effectLst>
                  <a:outerShdw blurRad="38100" dist="38100" dir="2700000" algn="tl">
                    <a:srgbClr val="000000">
                      <a:alpha val="43137"/>
                    </a:srgbClr>
                  </a:outerShdw>
                </a:effectLst>
              </a:rPr>
              <a:t>Player</a:t>
            </a:r>
            <a:endParaRPr lang="ja-JP" altLang="en-US" b="1" dirty="0">
              <a:solidFill>
                <a:srgbClr val="0070C0"/>
              </a:solidFill>
              <a:effectLst>
                <a:outerShdw blurRad="38100" dist="38100" dir="2700000" algn="tl">
                  <a:srgbClr val="000000">
                    <a:alpha val="43137"/>
                  </a:srgbClr>
                </a:outerShdw>
              </a:effectLst>
            </a:endParaRPr>
          </a:p>
        </p:txBody>
      </p:sp>
      <p:pic>
        <p:nvPicPr>
          <p:cNvPr id="29710" name="Picture 2" descr="C:\Users\unehara\AppData\Local\Microsoft\Windows\Temporary Internet Files\Content.IE5\C4N61KPB\MC900338098[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24370" y="3752151"/>
            <a:ext cx="986153" cy="1212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テキスト ボックス 11"/>
          <p:cNvSpPr txBox="1">
            <a:spLocks noChangeArrowheads="1"/>
          </p:cNvSpPr>
          <p:nvPr/>
        </p:nvSpPr>
        <p:spPr bwMode="auto">
          <a:xfrm>
            <a:off x="3891823" y="2428892"/>
            <a:ext cx="11504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en-US" altLang="ja-JP" b="1" dirty="0" smtClean="0">
                <a:solidFill>
                  <a:srgbClr val="0070C0"/>
                </a:solidFill>
                <a:effectLst>
                  <a:outerShdw blurRad="38100" dist="38100" dir="2700000" algn="tl">
                    <a:srgbClr val="000000">
                      <a:alpha val="43137"/>
                    </a:srgbClr>
                  </a:outerShdw>
                </a:effectLst>
              </a:rPr>
              <a:t>Dealer</a:t>
            </a:r>
            <a:endParaRPr lang="en-US" altLang="ja-JP" b="1" dirty="0">
              <a:solidFill>
                <a:srgbClr val="0070C0"/>
              </a:solidFill>
              <a:effectLst>
                <a:outerShdw blurRad="38100" dist="38100" dir="2700000" algn="tl">
                  <a:srgbClr val="000000">
                    <a:alpha val="43137"/>
                  </a:srgbClr>
                </a:outerShdw>
              </a:effectLst>
            </a:endParaRPr>
          </a:p>
        </p:txBody>
      </p:sp>
      <p:sp>
        <p:nvSpPr>
          <p:cNvPr id="37" name="テキスト ボックス 36"/>
          <p:cNvSpPr txBox="1"/>
          <p:nvPr/>
        </p:nvSpPr>
        <p:spPr>
          <a:xfrm>
            <a:off x="441509" y="670687"/>
            <a:ext cx="6006773" cy="400110"/>
          </a:xfrm>
          <a:prstGeom prst="rect">
            <a:avLst/>
          </a:prstGeom>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kumimoji="1" lang="ja-JP" altLang="en-US" sz="2000" u="sng" dirty="0" smtClean="0"/>
              <a:t>ブラックジャックの登場人物（動作主体）</a:t>
            </a:r>
            <a:r>
              <a:rPr lang="ja-JP" altLang="en-US" sz="2000" u="sng" dirty="0" smtClean="0"/>
              <a:t>と、その持ち物</a:t>
            </a:r>
            <a:endParaRPr lang="en-US" altLang="ja-JP" sz="2000" u="sng" dirty="0" smtClean="0"/>
          </a:p>
        </p:txBody>
      </p:sp>
      <p:pic>
        <p:nvPicPr>
          <p:cNvPr id="1026" name="Picture 2" descr="C:\Users\unehara\Desktop\paradisecasino8.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789" y="5469976"/>
            <a:ext cx="825500" cy="85090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a:xfrm>
            <a:off x="720804" y="1243160"/>
            <a:ext cx="6764993" cy="92333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ja-JP" altLang="en-US" b="1" dirty="0">
                <a:solidFill>
                  <a:srgbClr val="0070C0"/>
                </a:solidFill>
                <a:effectLst>
                  <a:outerShdw blurRad="38100" dist="38100" dir="2700000" algn="tl">
                    <a:srgbClr val="000000">
                      <a:alpha val="43137"/>
                    </a:srgbClr>
                  </a:outerShdw>
                </a:effectLst>
              </a:rPr>
              <a:t>ディーラー</a:t>
            </a:r>
            <a:r>
              <a:rPr lang="ja-JP" altLang="en-US" dirty="0"/>
              <a:t>１人と</a:t>
            </a:r>
            <a:r>
              <a:rPr lang="ja-JP" altLang="en-US" b="1" dirty="0">
                <a:solidFill>
                  <a:srgbClr val="0070C0"/>
                </a:solidFill>
                <a:effectLst>
                  <a:outerShdw blurRad="38100" dist="38100" dir="2700000" algn="tl">
                    <a:srgbClr val="000000">
                      <a:alpha val="43137"/>
                    </a:srgbClr>
                  </a:outerShdw>
                </a:effectLst>
              </a:rPr>
              <a:t>プレイヤー</a:t>
            </a:r>
            <a:r>
              <a:rPr lang="ja-JP" altLang="en-US" dirty="0"/>
              <a:t>が２人。</a:t>
            </a:r>
            <a:endParaRPr lang="en-US" altLang="ja-JP" dirty="0"/>
          </a:p>
          <a:p>
            <a:r>
              <a:rPr lang="ja-JP" altLang="en-US" dirty="0"/>
              <a:t>ディーラーとプレイヤーは複数の</a:t>
            </a:r>
            <a:r>
              <a:rPr lang="ja-JP" altLang="en-US" dirty="0">
                <a:solidFill>
                  <a:srgbClr val="FF0000"/>
                </a:solidFill>
              </a:rPr>
              <a:t>カード</a:t>
            </a:r>
            <a:r>
              <a:rPr lang="ja-JP" altLang="en-US" dirty="0"/>
              <a:t>の入った</a:t>
            </a:r>
            <a:r>
              <a:rPr lang="ja-JP" altLang="en-US" dirty="0">
                <a:solidFill>
                  <a:srgbClr val="FF0000"/>
                </a:solidFill>
              </a:rPr>
              <a:t>デッキ</a:t>
            </a:r>
            <a:r>
              <a:rPr lang="ja-JP" altLang="en-US" dirty="0"/>
              <a:t>を持っている。</a:t>
            </a:r>
            <a:endParaRPr lang="en-US" altLang="ja-JP" dirty="0"/>
          </a:p>
          <a:p>
            <a:r>
              <a:rPr lang="ja-JP" altLang="en-US" dirty="0"/>
              <a:t>プレイヤーは所持金であるチップを持っている</a:t>
            </a:r>
            <a:r>
              <a:rPr lang="ja-JP" altLang="en-US" dirty="0" smtClean="0"/>
              <a:t>。</a:t>
            </a:r>
            <a:endParaRPr lang="en-US" altLang="ja-JP" dirty="0"/>
          </a:p>
        </p:txBody>
      </p:sp>
      <p:sp>
        <p:nvSpPr>
          <p:cNvPr id="42" name="テキスト ボックス 3"/>
          <p:cNvSpPr txBox="1">
            <a:spLocks noChangeArrowheads="1"/>
          </p:cNvSpPr>
          <p:nvPr/>
        </p:nvSpPr>
        <p:spPr bwMode="auto">
          <a:xfrm>
            <a:off x="2065342" y="4964754"/>
            <a:ext cx="9220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en-US" altLang="ja-JP" b="1" dirty="0" smtClean="0">
                <a:solidFill>
                  <a:srgbClr val="0070C0"/>
                </a:solidFill>
                <a:effectLst>
                  <a:outerShdw blurRad="38100" dist="38100" dir="2700000" algn="tl">
                    <a:srgbClr val="000000">
                      <a:alpha val="43137"/>
                    </a:srgbClr>
                  </a:outerShdw>
                </a:effectLst>
              </a:rPr>
              <a:t>Deck</a:t>
            </a:r>
            <a:endParaRPr lang="ja-JP" altLang="en-US" b="1" dirty="0">
              <a:solidFill>
                <a:srgbClr val="0070C0"/>
              </a:solidFill>
              <a:effectLst>
                <a:outerShdw blurRad="38100" dist="38100" dir="2700000" algn="tl">
                  <a:srgbClr val="000000">
                    <a:alpha val="43137"/>
                  </a:srgbClr>
                </a:outerShdw>
              </a:effectLst>
            </a:endParaRPr>
          </a:p>
        </p:txBody>
      </p:sp>
      <p:sp>
        <p:nvSpPr>
          <p:cNvPr id="44" name="テキスト ボックス 12"/>
          <p:cNvSpPr txBox="1">
            <a:spLocks noChangeArrowheads="1"/>
          </p:cNvSpPr>
          <p:nvPr/>
        </p:nvSpPr>
        <p:spPr bwMode="auto">
          <a:xfrm>
            <a:off x="6084499" y="4892213"/>
            <a:ext cx="10779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en-US" altLang="ja-JP" dirty="0"/>
              <a:t>Chip</a:t>
            </a:r>
            <a:endParaRPr lang="ja-JP" altLang="en-US" dirty="0"/>
          </a:p>
        </p:txBody>
      </p:sp>
      <p:sp>
        <p:nvSpPr>
          <p:cNvPr id="45" name="テキスト ボックス 15"/>
          <p:cNvSpPr txBox="1">
            <a:spLocks noChangeArrowheads="1"/>
          </p:cNvSpPr>
          <p:nvPr/>
        </p:nvSpPr>
        <p:spPr bwMode="auto">
          <a:xfrm>
            <a:off x="6456488" y="3255420"/>
            <a:ext cx="12343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en-US" altLang="ja-JP" b="1" dirty="0">
                <a:solidFill>
                  <a:srgbClr val="0070C0"/>
                </a:solidFill>
                <a:effectLst>
                  <a:outerShdw blurRad="38100" dist="38100" dir="2700000" algn="tl">
                    <a:srgbClr val="000000">
                      <a:alpha val="43137"/>
                    </a:srgbClr>
                  </a:outerShdw>
                </a:effectLst>
              </a:rPr>
              <a:t>Player</a:t>
            </a:r>
            <a:endParaRPr lang="ja-JP" altLang="en-US" b="1" dirty="0">
              <a:solidFill>
                <a:srgbClr val="0070C0"/>
              </a:solidFill>
              <a:effectLst>
                <a:outerShdw blurRad="38100" dist="38100" dir="2700000" algn="tl">
                  <a:srgbClr val="000000">
                    <a:alpha val="43137"/>
                  </a:srgbClr>
                </a:outerShdw>
              </a:effectLst>
            </a:endParaRPr>
          </a:p>
        </p:txBody>
      </p:sp>
      <p:pic>
        <p:nvPicPr>
          <p:cNvPr id="47" name="Picture 2" descr="C:\Users\unehara\Desktop\paradisecasino8.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75753" y="5397733"/>
            <a:ext cx="825500" cy="850900"/>
          </a:xfrm>
          <a:prstGeom prst="rect">
            <a:avLst/>
          </a:prstGeom>
          <a:noFill/>
          <a:extLst>
            <a:ext uri="{909E8E84-426E-40DD-AFC4-6F175D3DCCD1}">
              <a14:hiddenFill xmlns:a14="http://schemas.microsoft.com/office/drawing/2010/main">
                <a:solidFill>
                  <a:srgbClr val="FFFFFF"/>
                </a:solidFill>
              </a14:hiddenFill>
            </a:ext>
          </a:extLst>
        </p:spPr>
      </p:pic>
      <p:sp>
        <p:nvSpPr>
          <p:cNvPr id="48" name="テキスト ボックス 3"/>
          <p:cNvSpPr txBox="1">
            <a:spLocks noChangeArrowheads="1"/>
          </p:cNvSpPr>
          <p:nvPr/>
        </p:nvSpPr>
        <p:spPr bwMode="auto">
          <a:xfrm>
            <a:off x="7310306" y="4892511"/>
            <a:ext cx="9220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en-US" altLang="ja-JP" b="1" dirty="0" smtClean="0">
                <a:solidFill>
                  <a:srgbClr val="0070C0"/>
                </a:solidFill>
                <a:effectLst>
                  <a:outerShdw blurRad="38100" dist="38100" dir="2700000" algn="tl">
                    <a:srgbClr val="000000">
                      <a:alpha val="43137"/>
                    </a:srgbClr>
                  </a:outerShdw>
                </a:effectLst>
              </a:rPr>
              <a:t>Deck</a:t>
            </a:r>
            <a:endParaRPr lang="ja-JP" altLang="en-US" b="1" dirty="0">
              <a:solidFill>
                <a:srgbClr val="0070C0"/>
              </a:solidFill>
              <a:effectLst>
                <a:outerShdw blurRad="38100" dist="38100" dir="2700000" algn="tl">
                  <a:srgbClr val="000000">
                    <a:alpha val="43137"/>
                  </a:srgbClr>
                </a:outerShdw>
              </a:effectLst>
            </a:endParaRPr>
          </a:p>
        </p:txBody>
      </p:sp>
      <p:sp>
        <p:nvSpPr>
          <p:cNvPr id="50" name="テキスト ボックス 3"/>
          <p:cNvSpPr txBox="1">
            <a:spLocks noChangeArrowheads="1"/>
          </p:cNvSpPr>
          <p:nvPr/>
        </p:nvSpPr>
        <p:spPr bwMode="auto">
          <a:xfrm>
            <a:off x="3907014" y="4000003"/>
            <a:ext cx="9220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en-US" altLang="ja-JP" b="1" dirty="0" smtClean="0">
                <a:solidFill>
                  <a:srgbClr val="0070C0"/>
                </a:solidFill>
                <a:effectLst>
                  <a:outerShdw blurRad="38100" dist="38100" dir="2700000" algn="tl">
                    <a:srgbClr val="000000">
                      <a:alpha val="43137"/>
                    </a:srgbClr>
                  </a:outerShdw>
                </a:effectLst>
              </a:rPr>
              <a:t>Deck</a:t>
            </a:r>
            <a:endParaRPr lang="ja-JP" altLang="en-US" b="1" dirty="0">
              <a:solidFill>
                <a:srgbClr val="0070C0"/>
              </a:solidFill>
              <a:effectLst>
                <a:outerShdw blurRad="38100" dist="38100" dir="2700000" algn="tl">
                  <a:srgbClr val="000000">
                    <a:alpha val="43137"/>
                  </a:srgbClr>
                </a:outerShdw>
              </a:effectLst>
            </a:endParaRPr>
          </a:p>
        </p:txBody>
      </p:sp>
      <p:pic>
        <p:nvPicPr>
          <p:cNvPr id="51" name="Picture 5" descr="C:\Users\unehara\AppData\Local\Microsoft\Windows\Temporary Internet Files\Content.IE5\82HGNABS\MC900346563[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10055" y="4521264"/>
            <a:ext cx="789823" cy="687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2" descr="C:\Users\unehara\AppData\Local\Microsoft\Windows\Temporary Internet Files\Content.IE5\GOZIFBOM\MC900431593[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16131" y="4383573"/>
            <a:ext cx="391363" cy="39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2" descr="C:\Users\unehara\AppData\Local\Microsoft\Windows\Temporary Internet Files\Content.IE5\GOZIFBOM\MC900431593[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68531" y="4535973"/>
            <a:ext cx="391363" cy="39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2" descr="C:\Users\unehara\AppData\Local\Microsoft\Windows\Temporary Internet Files\Content.IE5\GOZIFBOM\MC900431593[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20931" y="4688373"/>
            <a:ext cx="391363" cy="39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2" descr="C:\Users\unehara\AppData\Local\Microsoft\Windows\Temporary Internet Files\Content.IE5\GOZIFBOM\MC900431593[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73331" y="4840773"/>
            <a:ext cx="391363" cy="39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5" descr="C:\Users\unehara\AppData\Local\Microsoft\Windows\Temporary Internet Files\Content.IE5\82HGNABS\MC900346563[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46496" y="5528958"/>
            <a:ext cx="789823" cy="687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Picture 2" descr="C:\Users\unehara\AppData\Local\Microsoft\Windows\Temporary Internet Files\Content.IE5\GOZIFBOM\MC900431593[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52572" y="5391267"/>
            <a:ext cx="391363" cy="39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Picture 2" descr="C:\Users\unehara\AppData\Local\Microsoft\Windows\Temporary Internet Files\Content.IE5\GOZIFBOM\MC900431593[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04972" y="5543667"/>
            <a:ext cx="391363" cy="39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2" descr="C:\Users\unehara\AppData\Local\Microsoft\Windows\Temporary Internet Files\Content.IE5\GOZIFBOM\MC900431593[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457372" y="5696067"/>
            <a:ext cx="391363" cy="39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2" descr="C:\Users\unehara\AppData\Local\Microsoft\Windows\Temporary Internet Files\Content.IE5\GOZIFBOM\MC900431593[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09772" y="5848467"/>
            <a:ext cx="391363" cy="39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Picture 5" descr="C:\Users\unehara\AppData\Local\Microsoft\Windows\Temporary Internet Files\Content.IE5\82HGNABS\MC900346563[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15951" y="5525793"/>
            <a:ext cx="789823" cy="687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Picture 2" descr="C:\Users\unehara\AppData\Local\Microsoft\Windows\Temporary Internet Files\Content.IE5\GOZIFBOM\MC900431593[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22027" y="5388102"/>
            <a:ext cx="391363" cy="39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2" descr="C:\Users\unehara\AppData\Local\Microsoft\Windows\Temporary Internet Files\Content.IE5\GOZIFBOM\MC900431593[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74427" y="5540502"/>
            <a:ext cx="391363" cy="39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 name="Picture 2" descr="C:\Users\unehara\AppData\Local\Microsoft\Windows\Temporary Internet Files\Content.IE5\GOZIFBOM\MC900431593[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26827" y="5692902"/>
            <a:ext cx="391363" cy="39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2" descr="C:\Users\unehara\AppData\Local\Microsoft\Windows\Temporary Internet Files\Content.IE5\GOZIFBOM\MC900431593[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79227" y="5845302"/>
            <a:ext cx="391363" cy="39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83539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41108" y="3140968"/>
            <a:ext cx="8229600" cy="2551638"/>
          </a:xfrm>
        </p:spPr>
        <p:style>
          <a:lnRef idx="1">
            <a:schemeClr val="accent1"/>
          </a:lnRef>
          <a:fillRef idx="2">
            <a:schemeClr val="accent1"/>
          </a:fillRef>
          <a:effectRef idx="1">
            <a:schemeClr val="accent1"/>
          </a:effectRef>
          <a:fontRef idx="minor">
            <a:schemeClr val="dk1"/>
          </a:fontRef>
        </p:style>
        <p:txBody>
          <a:bodyPr>
            <a:normAutofit lnSpcReduction="10000"/>
          </a:bodyPr>
          <a:lstStyle/>
          <a:p>
            <a:r>
              <a:rPr lang="ja-JP" altLang="en-US" sz="1800" dirty="0" smtClean="0"/>
              <a:t>ディーラーは、</a:t>
            </a:r>
            <a:r>
              <a:rPr lang="ja-JP" altLang="en-US" sz="1800" dirty="0" smtClean="0">
                <a:solidFill>
                  <a:srgbClr val="FF0000"/>
                </a:solidFill>
              </a:rPr>
              <a:t>カード</a:t>
            </a:r>
            <a:r>
              <a:rPr lang="ja-JP" altLang="en-US" sz="1800" dirty="0">
                <a:solidFill>
                  <a:srgbClr val="FF0000"/>
                </a:solidFill>
              </a:rPr>
              <a:t>を切る</a:t>
            </a:r>
            <a:r>
              <a:rPr lang="ja-JP" altLang="en-US" sz="1800" dirty="0"/>
              <a:t>。</a:t>
            </a:r>
            <a:endParaRPr lang="en-US" altLang="ja-JP" sz="1800" dirty="0"/>
          </a:p>
          <a:p>
            <a:r>
              <a:rPr lang="ja-JP" altLang="en-US" sz="1800" dirty="0"/>
              <a:t>ディーラー</a:t>
            </a:r>
            <a:r>
              <a:rPr lang="ja-JP" altLang="en-US" sz="1800" dirty="0" smtClean="0"/>
              <a:t>は、</a:t>
            </a:r>
            <a:r>
              <a:rPr lang="ja-JP" altLang="en-US" sz="1800" dirty="0" smtClean="0">
                <a:solidFill>
                  <a:srgbClr val="FF0000"/>
                </a:solidFill>
              </a:rPr>
              <a:t>カード</a:t>
            </a:r>
            <a:r>
              <a:rPr lang="ja-JP" altLang="en-US" sz="1800" dirty="0">
                <a:solidFill>
                  <a:srgbClr val="FF0000"/>
                </a:solidFill>
              </a:rPr>
              <a:t>を配る</a:t>
            </a:r>
            <a:r>
              <a:rPr lang="ja-JP" altLang="en-US" sz="1800" dirty="0"/>
              <a:t>。</a:t>
            </a:r>
            <a:endParaRPr lang="en-US" altLang="ja-JP" sz="1800" dirty="0"/>
          </a:p>
          <a:p>
            <a:r>
              <a:rPr lang="ja-JP" altLang="en-US" sz="1800" dirty="0"/>
              <a:t>ディーラー</a:t>
            </a:r>
            <a:r>
              <a:rPr lang="ja-JP" altLang="en-US" sz="1800" dirty="0" smtClean="0"/>
              <a:t>は、手札の</a:t>
            </a:r>
            <a:r>
              <a:rPr lang="ja-JP" altLang="en-US" sz="1800" dirty="0" smtClean="0">
                <a:solidFill>
                  <a:srgbClr val="FF0000"/>
                </a:solidFill>
              </a:rPr>
              <a:t>点数</a:t>
            </a:r>
            <a:r>
              <a:rPr lang="ja-JP" altLang="en-US" sz="1800" dirty="0">
                <a:solidFill>
                  <a:srgbClr val="FF0000"/>
                </a:solidFill>
              </a:rPr>
              <a:t>を計算する</a:t>
            </a:r>
            <a:r>
              <a:rPr lang="ja-JP" altLang="en-US" sz="1800" dirty="0" smtClean="0"/>
              <a:t>。</a:t>
            </a:r>
            <a:endParaRPr lang="en-US" altLang="ja-JP" sz="1800" dirty="0" smtClean="0"/>
          </a:p>
          <a:p>
            <a:r>
              <a:rPr lang="ja-JP" altLang="en-US" sz="1800" dirty="0"/>
              <a:t>ディーラーは、</a:t>
            </a:r>
            <a:r>
              <a:rPr lang="ja-JP" altLang="en-US" sz="1800" dirty="0">
                <a:solidFill>
                  <a:srgbClr val="FF0000"/>
                </a:solidFill>
              </a:rPr>
              <a:t>勝敗を判定し、チップを計算</a:t>
            </a:r>
            <a:r>
              <a:rPr lang="ja-JP" altLang="en-US" sz="1800" dirty="0" smtClean="0">
                <a:solidFill>
                  <a:srgbClr val="FF0000"/>
                </a:solidFill>
              </a:rPr>
              <a:t>して、プレイヤー</a:t>
            </a:r>
            <a:r>
              <a:rPr lang="ja-JP" altLang="en-US" sz="1800" dirty="0">
                <a:solidFill>
                  <a:srgbClr val="FF0000"/>
                </a:solidFill>
              </a:rPr>
              <a:t>１とプレイヤー２に配分する</a:t>
            </a:r>
            <a:r>
              <a:rPr lang="ja-JP" altLang="en-US" sz="1800" dirty="0"/>
              <a:t>。</a:t>
            </a:r>
            <a:endParaRPr lang="en-US" altLang="ja-JP" sz="1800" dirty="0"/>
          </a:p>
          <a:p>
            <a:r>
              <a:rPr lang="ja-JP" altLang="en-US" sz="1800" dirty="0"/>
              <a:t>ディーラーは、配った</a:t>
            </a:r>
            <a:r>
              <a:rPr lang="ja-JP" altLang="en-US" sz="1800" dirty="0">
                <a:solidFill>
                  <a:srgbClr val="FF0000"/>
                </a:solidFill>
              </a:rPr>
              <a:t>カードを集める</a:t>
            </a:r>
            <a:r>
              <a:rPr lang="ja-JP" altLang="en-US" sz="1800" dirty="0"/>
              <a:t>。</a:t>
            </a:r>
            <a:endParaRPr lang="en-US" altLang="ja-JP" sz="1800" dirty="0"/>
          </a:p>
          <a:p>
            <a:r>
              <a:rPr lang="ja-JP" altLang="en-US" sz="1800" dirty="0" smtClean="0"/>
              <a:t>プレイヤーは、</a:t>
            </a:r>
            <a:r>
              <a:rPr lang="ja-JP" altLang="en-US" sz="1800" dirty="0" smtClean="0">
                <a:solidFill>
                  <a:srgbClr val="FF0000"/>
                </a:solidFill>
              </a:rPr>
              <a:t>ベット</a:t>
            </a:r>
            <a:r>
              <a:rPr lang="ja-JP" altLang="en-US" sz="1800" dirty="0">
                <a:solidFill>
                  <a:srgbClr val="FF0000"/>
                </a:solidFill>
              </a:rPr>
              <a:t>する</a:t>
            </a:r>
            <a:r>
              <a:rPr lang="ja-JP" altLang="en-US" sz="1800" dirty="0"/>
              <a:t>。</a:t>
            </a:r>
            <a:endParaRPr lang="en-US" altLang="ja-JP" sz="1800" dirty="0"/>
          </a:p>
          <a:p>
            <a:r>
              <a:rPr lang="ja-JP" altLang="en-US" sz="1800" dirty="0" smtClean="0"/>
              <a:t>プレイヤーは、手札の状況をみて、</a:t>
            </a:r>
            <a:r>
              <a:rPr lang="ja-JP" altLang="en-US" sz="1800" dirty="0" smtClean="0">
                <a:solidFill>
                  <a:srgbClr val="FF0000"/>
                </a:solidFill>
              </a:rPr>
              <a:t>ヒット</a:t>
            </a:r>
            <a:r>
              <a:rPr lang="ja-JP" altLang="en-US" sz="1800" dirty="0" smtClean="0"/>
              <a:t>か</a:t>
            </a:r>
            <a:r>
              <a:rPr lang="ja-JP" altLang="en-US" sz="1800" dirty="0" smtClean="0">
                <a:solidFill>
                  <a:srgbClr val="FF0000"/>
                </a:solidFill>
              </a:rPr>
              <a:t>スタンド</a:t>
            </a:r>
            <a:r>
              <a:rPr lang="ja-JP" altLang="en-US" sz="1800" dirty="0" smtClean="0"/>
              <a:t>か</a:t>
            </a:r>
            <a:r>
              <a:rPr lang="ja-JP" altLang="en-US" sz="1800" dirty="0" smtClean="0">
                <a:solidFill>
                  <a:srgbClr val="FF0000"/>
                </a:solidFill>
              </a:rPr>
              <a:t>決断する</a:t>
            </a:r>
            <a:r>
              <a:rPr lang="ja-JP" altLang="en-US" sz="1800" dirty="0" smtClean="0"/>
              <a:t>。</a:t>
            </a:r>
            <a:endParaRPr lang="en-US" altLang="ja-JP" sz="1800" dirty="0" smtClean="0"/>
          </a:p>
          <a:p>
            <a:endParaRPr lang="en-US" altLang="ja-JP" sz="1800" dirty="0"/>
          </a:p>
        </p:txBody>
      </p:sp>
      <p:sp>
        <p:nvSpPr>
          <p:cNvPr id="6" name="テキスト ボックス 5"/>
          <p:cNvSpPr txBox="1"/>
          <p:nvPr/>
        </p:nvSpPr>
        <p:spPr>
          <a:xfrm>
            <a:off x="431540" y="2171764"/>
            <a:ext cx="7776864" cy="369332"/>
          </a:xfrm>
          <a:prstGeom prst="rect">
            <a:avLst/>
          </a:prstGeom>
          <a:solidFill>
            <a:schemeClr val="bg1"/>
          </a:solidFill>
        </p:spPr>
        <p:txBody>
          <a:bodyPr wrap="square" rtlCol="0">
            <a:spAutoFit/>
          </a:bodyPr>
          <a:lstStyle/>
          <a:p>
            <a:endParaRPr lang="en-US" altLang="ja-JP" dirty="0" smtClean="0"/>
          </a:p>
        </p:txBody>
      </p:sp>
      <p:sp>
        <p:nvSpPr>
          <p:cNvPr id="4" name="テキスト ボックス 3"/>
          <p:cNvSpPr txBox="1"/>
          <p:nvPr/>
        </p:nvSpPr>
        <p:spPr>
          <a:xfrm>
            <a:off x="125084" y="2708920"/>
            <a:ext cx="3525324" cy="369332"/>
          </a:xfrm>
          <a:prstGeom prst="rect">
            <a:avLst/>
          </a:prstGeom>
          <a:noFill/>
        </p:spPr>
        <p:txBody>
          <a:bodyPr wrap="none" rtlCol="0">
            <a:spAutoFit/>
          </a:bodyPr>
          <a:lstStyle/>
          <a:p>
            <a:r>
              <a:rPr kumimoji="1" lang="ja-JP" altLang="en-US" u="sng" dirty="0" smtClean="0"/>
              <a:t>ブラックジャック</a:t>
            </a:r>
            <a:r>
              <a:rPr lang="ja-JP" altLang="en-US" u="sng" dirty="0"/>
              <a:t>の</a:t>
            </a:r>
            <a:r>
              <a:rPr kumimoji="1" lang="ja-JP" altLang="en-US" u="sng" dirty="0" smtClean="0"/>
              <a:t>登場人物の行動</a:t>
            </a:r>
            <a:endParaRPr kumimoji="1" lang="ja-JP" altLang="en-US" u="sng" dirty="0"/>
          </a:p>
        </p:txBody>
      </p:sp>
      <p:sp>
        <p:nvSpPr>
          <p:cNvPr id="8" name="コンテンツ プレースホルダー 1"/>
          <p:cNvSpPr txBox="1">
            <a:spLocks/>
          </p:cNvSpPr>
          <p:nvPr/>
        </p:nvSpPr>
        <p:spPr>
          <a:xfrm>
            <a:off x="323528" y="1068770"/>
            <a:ext cx="7992888" cy="1352118"/>
          </a:xfrm>
          <a:prstGeom prst="rect">
            <a:avLst/>
          </a:prstGeom>
        </p:spPr>
        <p:txBody>
          <a:bodyPr vert="horz">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a:lstStyle>
          <a:p>
            <a:r>
              <a:rPr lang="ja-JP" altLang="en-US" sz="2000" dirty="0" smtClean="0"/>
              <a:t>現実世界で起こること＝行動をステップに分けて列挙していきます。</a:t>
            </a:r>
            <a:endParaRPr lang="en-US" altLang="ja-JP" sz="2000" dirty="0" smtClean="0"/>
          </a:p>
          <a:p>
            <a:pPr lvl="1"/>
            <a:r>
              <a:rPr lang="ja-JP" altLang="en-US" sz="1600" dirty="0"/>
              <a:t>行動には、その行動の動作主体と、</a:t>
            </a:r>
            <a:r>
              <a:rPr lang="ja-JP" altLang="en-US" sz="1600" dirty="0" smtClean="0"/>
              <a:t>行動の詳細、</a:t>
            </a:r>
            <a:r>
              <a:rPr lang="ja-JP" altLang="en-US" sz="1600" dirty="0"/>
              <a:t>その行動を起こす動機、</a:t>
            </a:r>
            <a:r>
              <a:rPr lang="ja-JP" altLang="en-US" sz="1600" dirty="0" smtClean="0"/>
              <a:t>そして、その</a:t>
            </a:r>
            <a:r>
              <a:rPr lang="ja-JP" altLang="en-US" sz="1600" dirty="0" smtClean="0">
                <a:solidFill>
                  <a:srgbClr val="FF0000"/>
                </a:solidFill>
              </a:rPr>
              <a:t>行動</a:t>
            </a:r>
            <a:r>
              <a:rPr lang="ja-JP" altLang="en-US" sz="1600" dirty="0">
                <a:solidFill>
                  <a:srgbClr val="FF0000"/>
                </a:solidFill>
              </a:rPr>
              <a:t>に関連</a:t>
            </a:r>
            <a:r>
              <a:rPr lang="ja-JP" altLang="en-US" sz="1600" dirty="0" smtClean="0">
                <a:solidFill>
                  <a:srgbClr val="FF0000"/>
                </a:solidFill>
              </a:rPr>
              <a:t>する他</a:t>
            </a:r>
            <a:r>
              <a:rPr lang="ja-JP" altLang="en-US" sz="1600" dirty="0">
                <a:solidFill>
                  <a:srgbClr val="FF0000"/>
                </a:solidFill>
              </a:rPr>
              <a:t>の対象</a:t>
            </a:r>
            <a:r>
              <a:rPr lang="ja-JP" altLang="en-US" sz="1600" dirty="0"/>
              <a:t>が</a:t>
            </a:r>
            <a:r>
              <a:rPr lang="ja-JP" altLang="en-US" sz="1600" dirty="0" smtClean="0"/>
              <a:t>ある場合があること</a:t>
            </a:r>
            <a:r>
              <a:rPr lang="ja-JP" altLang="en-US" sz="1600" dirty="0"/>
              <a:t>を意識</a:t>
            </a:r>
            <a:r>
              <a:rPr lang="ja-JP" altLang="en-US" sz="1600" dirty="0" smtClean="0"/>
              <a:t>して書き出します。</a:t>
            </a:r>
            <a:endParaRPr lang="en-US" altLang="ja-JP" sz="1600" dirty="0" smtClean="0"/>
          </a:p>
          <a:p>
            <a:r>
              <a:rPr lang="ja-JP" altLang="en-US" sz="2000" dirty="0" smtClean="0"/>
              <a:t>これらの中から、</a:t>
            </a:r>
            <a:r>
              <a:rPr lang="ja-JP" altLang="en-US" sz="2000" dirty="0" smtClean="0">
                <a:solidFill>
                  <a:srgbClr val="FF0000"/>
                </a:solidFill>
              </a:rPr>
              <a:t>必要な機能</a:t>
            </a:r>
            <a:r>
              <a:rPr lang="ja-JP" altLang="en-US" sz="2000" dirty="0" smtClean="0"/>
              <a:t>を分析、抽出します。</a:t>
            </a:r>
            <a:endParaRPr lang="en-US" altLang="ja-JP" sz="2000" dirty="0" smtClean="0"/>
          </a:p>
        </p:txBody>
      </p:sp>
      <p:sp>
        <p:nvSpPr>
          <p:cNvPr id="9" name="タイトル 1"/>
          <p:cNvSpPr txBox="1">
            <a:spLocks/>
          </p:cNvSpPr>
          <p:nvPr/>
        </p:nvSpPr>
        <p:spPr>
          <a:xfrm>
            <a:off x="107504" y="274638"/>
            <a:ext cx="8856984" cy="706090"/>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1"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ja-JP" altLang="en-US" sz="3400" dirty="0" smtClean="0"/>
              <a:t>②行動の列挙→機能の分析・抽出</a:t>
            </a:r>
          </a:p>
        </p:txBody>
      </p:sp>
    </p:spTree>
    <p:extLst>
      <p:ext uri="{BB962C8B-B14F-4D97-AF65-F5344CB8AC3E}">
        <p14:creationId xmlns:p14="http://schemas.microsoft.com/office/powerpoint/2010/main" val="22004641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a:bodyPr>
          <a:lstStyle/>
          <a:p>
            <a:r>
              <a:rPr lang="ja-JP" altLang="en-US" sz="2400" dirty="0"/>
              <a:t>オブジェクト指向プログラミングでは</a:t>
            </a:r>
            <a:r>
              <a:rPr lang="ja-JP" altLang="en-US" sz="2400" dirty="0" smtClean="0"/>
              <a:t>、目標</a:t>
            </a:r>
            <a:r>
              <a:rPr lang="ja-JP" altLang="en-US" sz="2400" dirty="0"/>
              <a:t>を達成するためのプログラムが、ある</a:t>
            </a:r>
            <a:r>
              <a:rPr lang="ja-JP" altLang="en-US" sz="2400" dirty="0" smtClean="0"/>
              <a:t>機能、属性を</a:t>
            </a:r>
            <a:r>
              <a:rPr lang="ja-JP" altLang="en-US" sz="2400" dirty="0"/>
              <a:t>もったモノの集まりとして設計</a:t>
            </a:r>
            <a:r>
              <a:rPr lang="ja-JP" altLang="en-US" sz="2400" dirty="0" smtClean="0"/>
              <a:t>されます。</a:t>
            </a:r>
            <a:endParaRPr lang="en-US" altLang="ja-JP" sz="2400" dirty="0"/>
          </a:p>
          <a:p>
            <a:endParaRPr lang="en-US" altLang="ja-JP" sz="2400" dirty="0" smtClean="0"/>
          </a:p>
          <a:p>
            <a:r>
              <a:rPr lang="ja-JP" altLang="en-US" sz="2400" dirty="0"/>
              <a:t>オブジェクト</a:t>
            </a:r>
            <a:r>
              <a:rPr lang="ja-JP" altLang="en-US" sz="2400" dirty="0" smtClean="0"/>
              <a:t>指向では</a:t>
            </a:r>
            <a:r>
              <a:rPr lang="ja-JP" altLang="en-US" sz="2400" dirty="0"/>
              <a:t>、</a:t>
            </a:r>
            <a:r>
              <a:rPr lang="ja-JP" altLang="en-US" sz="2400" dirty="0" smtClean="0"/>
              <a:t>機能</a:t>
            </a:r>
            <a:r>
              <a:rPr lang="ja-JP" altLang="en-US" sz="2400" dirty="0"/>
              <a:t>が直観的に把握しやすいだけでなく、既にある道具を効果的に組み合わせることで、</a:t>
            </a:r>
            <a:r>
              <a:rPr lang="ja-JP" altLang="en-US" sz="2400" dirty="0">
                <a:solidFill>
                  <a:srgbClr val="FF0066"/>
                </a:solidFill>
              </a:rPr>
              <a:t>新たな目的に対応した新しいシステム</a:t>
            </a:r>
            <a:r>
              <a:rPr lang="ja-JP" altLang="en-US" sz="2400" dirty="0"/>
              <a:t>を</a:t>
            </a:r>
            <a:r>
              <a:rPr lang="ja-JP" altLang="en-US" sz="2400" dirty="0">
                <a:solidFill>
                  <a:srgbClr val="FF0066"/>
                </a:solidFill>
              </a:rPr>
              <a:t>容易に</a:t>
            </a:r>
            <a:r>
              <a:rPr lang="ja-JP" altLang="en-US" sz="2400" dirty="0"/>
              <a:t>設計することが</a:t>
            </a:r>
            <a:r>
              <a:rPr lang="ja-JP" altLang="en-US" sz="2400" dirty="0" smtClean="0"/>
              <a:t>できます。</a:t>
            </a:r>
            <a:endParaRPr lang="ja-JP" altLang="en-US" sz="2400" dirty="0"/>
          </a:p>
          <a:p>
            <a:endParaRPr kumimoji="1" lang="ja-JP" altLang="en-US" sz="2400" dirty="0"/>
          </a:p>
        </p:txBody>
      </p:sp>
      <p:sp>
        <p:nvSpPr>
          <p:cNvPr id="7170" name="Rectangle 6"/>
          <p:cNvSpPr>
            <a:spLocks noGrp="1" noChangeArrowheads="1"/>
          </p:cNvSpPr>
          <p:nvPr>
            <p:ph type="title"/>
          </p:nvPr>
        </p:nvSpPr>
        <p:spPr/>
        <p:txBody>
          <a:bodyPr/>
          <a:lstStyle/>
          <a:p>
            <a:pPr eaLnBrk="1" hangingPunct="1"/>
            <a:r>
              <a:rPr lang="ja-JP" altLang="en-US" dirty="0" smtClean="0"/>
              <a:t>クラスの拡張</a:t>
            </a:r>
          </a:p>
        </p:txBody>
      </p:sp>
      <p:sp>
        <p:nvSpPr>
          <p:cNvPr id="7172" name="Text Box 23"/>
          <p:cNvSpPr txBox="1">
            <a:spLocks noChangeArrowheads="1"/>
          </p:cNvSpPr>
          <p:nvPr/>
        </p:nvSpPr>
        <p:spPr bwMode="auto">
          <a:xfrm>
            <a:off x="3102315" y="5515479"/>
            <a:ext cx="3015569" cy="70788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defRPr/>
            </a:pPr>
            <a:r>
              <a:rPr lang="ja-JP" altLang="en-US" sz="4000" dirty="0" smtClean="0"/>
              <a:t>クラスの拡張</a:t>
            </a:r>
          </a:p>
        </p:txBody>
      </p:sp>
      <p:sp>
        <p:nvSpPr>
          <p:cNvPr id="7173" name="AutoShape 24"/>
          <p:cNvSpPr>
            <a:spLocks noChangeArrowheads="1"/>
          </p:cNvSpPr>
          <p:nvPr/>
        </p:nvSpPr>
        <p:spPr bwMode="auto">
          <a:xfrm>
            <a:off x="3924300" y="4829679"/>
            <a:ext cx="1371600" cy="609600"/>
          </a:xfrm>
          <a:prstGeom prst="downArrow">
            <a:avLst>
              <a:gd name="adj1" fmla="val 50000"/>
              <a:gd name="adj2" fmla="val 47581"/>
            </a:avLst>
          </a:prstGeom>
          <a:ln>
            <a:headEnd/>
            <a:tailEnd/>
          </a:ln>
        </p:spPr>
        <p:style>
          <a:lnRef idx="1">
            <a:schemeClr val="accent1"/>
          </a:lnRef>
          <a:fillRef idx="2">
            <a:schemeClr val="accent1"/>
          </a:fillRef>
          <a:effectRef idx="1">
            <a:schemeClr val="accent1"/>
          </a:effectRef>
          <a:fontRef idx="minor">
            <a:schemeClr val="dk1"/>
          </a:fontRef>
        </p:style>
        <p:txBody>
          <a:bodyPr vert="eaVert" wrap="none" anchor="ctr"/>
          <a:lstStyle/>
          <a:p>
            <a:pPr>
              <a:defRPr/>
            </a:pPr>
            <a:endParaRPr lang="ja-JP" altLang="en-US"/>
          </a:p>
        </p:txBody>
      </p:sp>
      <p:sp>
        <p:nvSpPr>
          <p:cNvPr id="3" name="テキスト ボックス 2"/>
          <p:cNvSpPr txBox="1"/>
          <p:nvPr/>
        </p:nvSpPr>
        <p:spPr>
          <a:xfrm>
            <a:off x="6117884" y="5825451"/>
            <a:ext cx="1553630" cy="400110"/>
          </a:xfrm>
          <a:prstGeom prst="rect">
            <a:avLst/>
          </a:prstGeom>
          <a:noFill/>
        </p:spPr>
        <p:txBody>
          <a:bodyPr wrap="none" rtlCol="0">
            <a:spAutoFit/>
          </a:bodyPr>
          <a:lstStyle/>
          <a:p>
            <a:r>
              <a:rPr kumimoji="1" lang="ja-JP" altLang="en-US" sz="2000" dirty="0" smtClean="0"/>
              <a:t>を学びます。</a:t>
            </a:r>
            <a:endParaRPr kumimoji="1" lang="ja-JP" altLang="en-US" sz="2000" dirty="0"/>
          </a:p>
        </p:txBody>
      </p:sp>
    </p:spTree>
    <p:extLst>
      <p:ext uri="{BB962C8B-B14F-4D97-AF65-F5344CB8AC3E}">
        <p14:creationId xmlns:p14="http://schemas.microsoft.com/office/powerpoint/2010/main" val="11145166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角丸四角形 13"/>
          <p:cNvSpPr/>
          <p:nvPr/>
        </p:nvSpPr>
        <p:spPr>
          <a:xfrm>
            <a:off x="3937794" y="2405787"/>
            <a:ext cx="2489249" cy="2031325"/>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ja-JP" altLang="en-US"/>
          </a:p>
        </p:txBody>
      </p:sp>
      <p:sp>
        <p:nvSpPr>
          <p:cNvPr id="31750" name="テキスト ボックス 7"/>
          <p:cNvSpPr txBox="1">
            <a:spLocks noChangeArrowheads="1"/>
          </p:cNvSpPr>
          <p:nvPr/>
        </p:nvSpPr>
        <p:spPr bwMode="auto">
          <a:xfrm>
            <a:off x="3937794" y="2405787"/>
            <a:ext cx="2539206"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sz="1800" dirty="0"/>
              <a:t>カードを配る（）</a:t>
            </a:r>
            <a:endParaRPr lang="en-US" altLang="ja-JP" sz="1800" dirty="0"/>
          </a:p>
          <a:p>
            <a:pPr eaLnBrk="1" hangingPunct="1"/>
            <a:r>
              <a:rPr lang="ja-JP" altLang="en-US" sz="1800" dirty="0"/>
              <a:t>点数を計算する（）</a:t>
            </a:r>
            <a:endParaRPr lang="en-US" altLang="ja-JP" sz="1800" dirty="0"/>
          </a:p>
          <a:p>
            <a:pPr eaLnBrk="1" hangingPunct="1"/>
            <a:r>
              <a:rPr lang="ja-JP" altLang="en-US" sz="1800" dirty="0"/>
              <a:t>チップ計算、配分する（）</a:t>
            </a:r>
            <a:endParaRPr lang="en-US" altLang="ja-JP" sz="1800" dirty="0"/>
          </a:p>
          <a:p>
            <a:pPr eaLnBrk="1" hangingPunct="1"/>
            <a:r>
              <a:rPr lang="ja-JP" altLang="en-US" sz="1800" dirty="0"/>
              <a:t>カードを集める（）</a:t>
            </a:r>
            <a:endParaRPr lang="en-US" altLang="ja-JP" sz="1800" dirty="0"/>
          </a:p>
          <a:p>
            <a:pPr eaLnBrk="1" hangingPunct="1"/>
            <a:r>
              <a:rPr lang="ja-JP" altLang="en-US" sz="1800" dirty="0">
                <a:solidFill>
                  <a:srgbClr val="FF0000"/>
                </a:solidFill>
              </a:rPr>
              <a:t>行動を決める（）</a:t>
            </a:r>
            <a:endParaRPr lang="en-US" altLang="ja-JP" sz="1800" dirty="0">
              <a:solidFill>
                <a:srgbClr val="FF0000"/>
              </a:solidFill>
            </a:endParaRPr>
          </a:p>
          <a:p>
            <a:pPr eaLnBrk="1" hangingPunct="1"/>
            <a:r>
              <a:rPr lang="ja-JP" altLang="en-US" sz="1800" dirty="0">
                <a:solidFill>
                  <a:srgbClr val="FF0000"/>
                </a:solidFill>
              </a:rPr>
              <a:t>ヒット（）</a:t>
            </a:r>
            <a:endParaRPr lang="en-US" altLang="ja-JP" sz="1800" dirty="0">
              <a:solidFill>
                <a:srgbClr val="FF0000"/>
              </a:solidFill>
            </a:endParaRPr>
          </a:p>
          <a:p>
            <a:pPr eaLnBrk="1" hangingPunct="1"/>
            <a:r>
              <a:rPr lang="ja-JP" altLang="en-US" sz="1800" dirty="0">
                <a:solidFill>
                  <a:srgbClr val="FF0000"/>
                </a:solidFill>
              </a:rPr>
              <a:t>スタンド（）</a:t>
            </a:r>
            <a:endParaRPr lang="en-US" altLang="ja-JP" sz="1800" dirty="0">
              <a:solidFill>
                <a:srgbClr val="FF0000"/>
              </a:solidFill>
            </a:endParaRPr>
          </a:p>
        </p:txBody>
      </p:sp>
      <p:pic>
        <p:nvPicPr>
          <p:cNvPr id="31748" name="Picture 8" descr="C:\Users\unehara\AppData\Local\Microsoft\Windows\Temporary Internet Files\Content.IE5\UW583WV6\MC900310256[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99163" y="3632200"/>
            <a:ext cx="1719262" cy="184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Picture 2" descr="C:\Users\unehara\AppData\Local\Microsoft\Windows\Temporary Internet Files\Content.IE5\C4N61KPB\MC90031865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7744" y="2435950"/>
            <a:ext cx="1739900"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1" name="Picture 2" descr="C:\Users\unehara\AppData\Local\Microsoft\Windows\Temporary Internet Files\Content.IE5\C4N61KPB\MC900338098[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95400" y="3735388"/>
            <a:ext cx="1500188"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角丸四角形 14"/>
          <p:cNvSpPr/>
          <p:nvPr/>
        </p:nvSpPr>
        <p:spPr>
          <a:xfrm>
            <a:off x="2209800" y="5221288"/>
            <a:ext cx="1786136" cy="1376064"/>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ja-JP" altLang="en-US"/>
          </a:p>
        </p:txBody>
      </p:sp>
      <p:sp>
        <p:nvSpPr>
          <p:cNvPr id="31753" name="テキスト ボックス 10"/>
          <p:cNvSpPr txBox="1">
            <a:spLocks noChangeArrowheads="1"/>
          </p:cNvSpPr>
          <p:nvPr/>
        </p:nvSpPr>
        <p:spPr bwMode="auto">
          <a:xfrm>
            <a:off x="2209800" y="5283200"/>
            <a:ext cx="25146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sz="1800"/>
              <a:t>ベットする（）</a:t>
            </a:r>
            <a:endParaRPr lang="en-US" altLang="ja-JP" sz="1800"/>
          </a:p>
          <a:p>
            <a:pPr eaLnBrk="1" hangingPunct="1"/>
            <a:r>
              <a:rPr lang="ja-JP" altLang="en-US" sz="1800">
                <a:solidFill>
                  <a:srgbClr val="FF0000"/>
                </a:solidFill>
              </a:rPr>
              <a:t>行動を決める（）</a:t>
            </a:r>
            <a:endParaRPr lang="en-US" altLang="ja-JP" sz="1800">
              <a:solidFill>
                <a:srgbClr val="FF0000"/>
              </a:solidFill>
            </a:endParaRPr>
          </a:p>
          <a:p>
            <a:pPr eaLnBrk="1" hangingPunct="1"/>
            <a:r>
              <a:rPr lang="ja-JP" altLang="en-US" sz="1800">
                <a:solidFill>
                  <a:srgbClr val="FF0000"/>
                </a:solidFill>
              </a:rPr>
              <a:t>ヒット（）</a:t>
            </a:r>
            <a:endParaRPr lang="en-US" altLang="ja-JP" sz="1800">
              <a:solidFill>
                <a:srgbClr val="FF0000"/>
              </a:solidFill>
            </a:endParaRPr>
          </a:p>
          <a:p>
            <a:pPr eaLnBrk="1" hangingPunct="1"/>
            <a:r>
              <a:rPr lang="ja-JP" altLang="en-US" sz="1800">
                <a:solidFill>
                  <a:srgbClr val="FF0000"/>
                </a:solidFill>
              </a:rPr>
              <a:t>スタンド（）</a:t>
            </a:r>
          </a:p>
        </p:txBody>
      </p:sp>
      <p:sp>
        <p:nvSpPr>
          <p:cNvPr id="18" name="角丸四角形 17"/>
          <p:cNvSpPr/>
          <p:nvPr/>
        </p:nvSpPr>
        <p:spPr>
          <a:xfrm>
            <a:off x="6477000" y="5221288"/>
            <a:ext cx="1767408" cy="1262241"/>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ja-JP" altLang="en-US"/>
          </a:p>
        </p:txBody>
      </p:sp>
      <p:sp>
        <p:nvSpPr>
          <p:cNvPr id="31755" name="テキスト ボックス 18"/>
          <p:cNvSpPr txBox="1">
            <a:spLocks noChangeArrowheads="1"/>
          </p:cNvSpPr>
          <p:nvPr/>
        </p:nvSpPr>
        <p:spPr bwMode="auto">
          <a:xfrm>
            <a:off x="6477000" y="5283200"/>
            <a:ext cx="25146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sz="1800"/>
              <a:t>ベットする（）</a:t>
            </a:r>
            <a:endParaRPr lang="en-US" altLang="ja-JP" sz="1800"/>
          </a:p>
          <a:p>
            <a:pPr eaLnBrk="1" hangingPunct="1"/>
            <a:r>
              <a:rPr lang="ja-JP" altLang="en-US" sz="1800">
                <a:solidFill>
                  <a:srgbClr val="FF0000"/>
                </a:solidFill>
              </a:rPr>
              <a:t>行動を決める（）</a:t>
            </a:r>
            <a:endParaRPr lang="en-US" altLang="ja-JP" sz="1800">
              <a:solidFill>
                <a:srgbClr val="FF0000"/>
              </a:solidFill>
            </a:endParaRPr>
          </a:p>
          <a:p>
            <a:pPr eaLnBrk="1" hangingPunct="1"/>
            <a:r>
              <a:rPr lang="ja-JP" altLang="en-US" sz="1800">
                <a:solidFill>
                  <a:srgbClr val="FF0000"/>
                </a:solidFill>
              </a:rPr>
              <a:t>ヒット（）</a:t>
            </a:r>
            <a:endParaRPr lang="en-US" altLang="ja-JP" sz="1800">
              <a:solidFill>
                <a:srgbClr val="FF0000"/>
              </a:solidFill>
            </a:endParaRPr>
          </a:p>
          <a:p>
            <a:pPr eaLnBrk="1" hangingPunct="1"/>
            <a:r>
              <a:rPr lang="ja-JP" altLang="en-US" sz="1800">
                <a:solidFill>
                  <a:srgbClr val="FF0000"/>
                </a:solidFill>
              </a:rPr>
              <a:t>スタンド（）</a:t>
            </a:r>
          </a:p>
        </p:txBody>
      </p:sp>
      <p:sp>
        <p:nvSpPr>
          <p:cNvPr id="17" name="コンテンツ プレースホルダー 1"/>
          <p:cNvSpPr txBox="1">
            <a:spLocks/>
          </p:cNvSpPr>
          <p:nvPr/>
        </p:nvSpPr>
        <p:spPr>
          <a:xfrm>
            <a:off x="323528" y="1036117"/>
            <a:ext cx="7992888" cy="735310"/>
          </a:xfrm>
          <a:prstGeom prst="rect">
            <a:avLst/>
          </a:prstGeom>
        </p:spPr>
        <p:txBody>
          <a:bodyPr vert="horz">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a:lstStyle>
          <a:p>
            <a:r>
              <a:rPr lang="ja-JP" altLang="en-US" sz="2000" dirty="0"/>
              <a:t>一般に</a:t>
            </a:r>
            <a:r>
              <a:rPr lang="ja-JP" altLang="en-US" sz="2000" dirty="0" smtClean="0"/>
              <a:t>、「行動」、つまり「</a:t>
            </a:r>
            <a:r>
              <a:rPr lang="ja-JP" altLang="en-US" sz="2000" dirty="0"/>
              <a:t>～～する」と</a:t>
            </a:r>
            <a:r>
              <a:rPr lang="ja-JP" altLang="en-US" sz="2000" dirty="0" smtClean="0"/>
              <a:t>いう</a:t>
            </a:r>
            <a:r>
              <a:rPr lang="ja-JP" altLang="en-US" sz="2000" dirty="0" smtClean="0">
                <a:solidFill>
                  <a:srgbClr val="FF0000"/>
                </a:solidFill>
              </a:rPr>
              <a:t>動詞</a:t>
            </a:r>
            <a:r>
              <a:rPr lang="ja-JP" altLang="en-US" sz="2000" dirty="0"/>
              <a:t>は</a:t>
            </a:r>
            <a:r>
              <a:rPr lang="ja-JP" altLang="en-US" sz="2000" dirty="0" smtClean="0"/>
              <a:t>、オブジェクトの持つ「機能」と</a:t>
            </a:r>
            <a:r>
              <a:rPr lang="ja-JP" altLang="en-US" sz="2000" dirty="0"/>
              <a:t>捉えることができます。</a:t>
            </a:r>
            <a:endParaRPr lang="en-US" altLang="ja-JP" sz="2000" dirty="0" smtClean="0"/>
          </a:p>
        </p:txBody>
      </p:sp>
      <p:sp>
        <p:nvSpPr>
          <p:cNvPr id="19" name="タイトル 1"/>
          <p:cNvSpPr txBox="1">
            <a:spLocks/>
          </p:cNvSpPr>
          <p:nvPr/>
        </p:nvSpPr>
        <p:spPr>
          <a:xfrm>
            <a:off x="107504" y="274638"/>
            <a:ext cx="8856984" cy="706090"/>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1"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ja-JP" altLang="en-US" sz="3400" dirty="0" smtClean="0"/>
              <a:t>③「機能」の視点から見た整理</a:t>
            </a:r>
          </a:p>
        </p:txBody>
      </p:sp>
    </p:spTree>
    <p:extLst>
      <p:ext uri="{BB962C8B-B14F-4D97-AF65-F5344CB8AC3E}">
        <p14:creationId xmlns:p14="http://schemas.microsoft.com/office/powerpoint/2010/main" val="26766251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51520" y="980728"/>
            <a:ext cx="8647336" cy="1020479"/>
          </a:xfrm>
        </p:spPr>
        <p:txBody>
          <a:bodyPr>
            <a:noAutofit/>
          </a:bodyPr>
          <a:lstStyle/>
          <a:p>
            <a:r>
              <a:rPr kumimoji="1" lang="ja-JP" altLang="en-US" sz="1800" dirty="0" smtClean="0"/>
              <a:t>動作主体の属性と機能に関する分析をもとに、クラスを設計します。</a:t>
            </a:r>
            <a:endParaRPr kumimoji="1" lang="en-US" altLang="ja-JP" sz="1800" dirty="0" smtClean="0"/>
          </a:p>
          <a:p>
            <a:r>
              <a:rPr kumimoji="1" lang="ja-JP" altLang="en-US" sz="1800" dirty="0" smtClean="0"/>
              <a:t>複数の動作主体に共通の機能がある場合は、まとめて汎用的なスーパークラスを作成しておくと、</a:t>
            </a:r>
            <a:r>
              <a:rPr lang="ja-JP" altLang="en-US" sz="1800" dirty="0"/>
              <a:t>システム</a:t>
            </a:r>
            <a:r>
              <a:rPr lang="ja-JP" altLang="en-US" sz="1800" dirty="0" smtClean="0"/>
              <a:t>を拡張する際にも効果的です</a:t>
            </a:r>
            <a:r>
              <a:rPr kumimoji="1" lang="ja-JP" altLang="en-US" sz="1800" dirty="0" smtClean="0"/>
              <a:t>。</a:t>
            </a:r>
            <a:endParaRPr kumimoji="1" lang="ja-JP" altLang="en-US" sz="1800" dirty="0"/>
          </a:p>
        </p:txBody>
      </p:sp>
      <p:pic>
        <p:nvPicPr>
          <p:cNvPr id="32775" name="Picture 2" descr="C:\Users\unehara\AppData\Local\Microsoft\Windows\Temporary Internet Files\Content.IE5\C4N61KPB\MC90031865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068" y="2549654"/>
            <a:ext cx="1739900" cy="185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6" name="Picture 8" descr="C:\Users\unehara\AppData\Local\Microsoft\Windows\Temporary Internet Files\Content.IE5\UW583WV6\MC900310256[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60318" y="2486154"/>
            <a:ext cx="1719263" cy="184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2785" name="AutoShape 23"/>
          <p:cNvCxnSpPr>
            <a:cxnSpLocks noChangeShapeType="1"/>
          </p:cNvCxnSpPr>
          <p:nvPr/>
        </p:nvCxnSpPr>
        <p:spPr bwMode="auto">
          <a:xfrm rot="5400000" flipV="1">
            <a:off x="4159249" y="2496473"/>
            <a:ext cx="1588" cy="3810000"/>
          </a:xfrm>
          <a:prstGeom prst="bentConnector3">
            <a:avLst>
              <a:gd name="adj1" fmla="val -14400000"/>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786" name="Line 28"/>
          <p:cNvSpPr>
            <a:spLocks noChangeShapeType="1"/>
          </p:cNvSpPr>
          <p:nvPr/>
        </p:nvSpPr>
        <p:spPr bwMode="auto">
          <a:xfrm flipV="1">
            <a:off x="4139406" y="3875217"/>
            <a:ext cx="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00"/>
          </a:p>
        </p:txBody>
      </p:sp>
      <p:sp>
        <p:nvSpPr>
          <p:cNvPr id="32787" name="AutoShape 30"/>
          <p:cNvSpPr>
            <a:spLocks noChangeArrowheads="1"/>
          </p:cNvSpPr>
          <p:nvPr/>
        </p:nvSpPr>
        <p:spPr bwMode="auto">
          <a:xfrm>
            <a:off x="3982243" y="3629154"/>
            <a:ext cx="304800" cy="228600"/>
          </a:xfrm>
          <a:prstGeom prst="triangle">
            <a:avLst>
              <a:gd name="adj" fmla="val 50000"/>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sz="1600"/>
          </a:p>
        </p:txBody>
      </p:sp>
      <p:pic>
        <p:nvPicPr>
          <p:cNvPr id="32788" name="Picture 3" descr="C:\Users\unehara\AppData\Local\Microsoft\Windows\Temporary Internet Files\Content.IE5\82HGNABS\MC900343545[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4048" y="2001207"/>
            <a:ext cx="1090613"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正方形/長方形 1"/>
          <p:cNvSpPr/>
          <p:nvPr/>
        </p:nvSpPr>
        <p:spPr>
          <a:xfrm>
            <a:off x="426316" y="6464527"/>
            <a:ext cx="8147348"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ja-JP" altLang="en-US" dirty="0" smtClean="0"/>
              <a:t>クラスのプログラムは、属性</a:t>
            </a:r>
            <a:r>
              <a:rPr lang="ja-JP" altLang="en-US" dirty="0"/>
              <a:t>・機能の</a:t>
            </a:r>
            <a:r>
              <a:rPr lang="ja-JP" altLang="en-US" dirty="0" smtClean="0"/>
              <a:t>列挙そのも</a:t>
            </a:r>
            <a:r>
              <a:rPr lang="ja-JP" altLang="en-US" dirty="0"/>
              <a:t>の</a:t>
            </a:r>
            <a:r>
              <a:rPr lang="ja-JP" altLang="en-US" dirty="0" smtClean="0"/>
              <a:t>。分析がそのまま活かせます。</a:t>
            </a:r>
            <a:endParaRPr lang="en-US" altLang="ja-JP" dirty="0"/>
          </a:p>
        </p:txBody>
      </p:sp>
      <p:sp>
        <p:nvSpPr>
          <p:cNvPr id="5" name="正方形/長方形 4"/>
          <p:cNvSpPr/>
          <p:nvPr/>
        </p:nvSpPr>
        <p:spPr>
          <a:xfrm>
            <a:off x="3503231" y="1982667"/>
            <a:ext cx="1298753" cy="338554"/>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ja-JP" altLang="en-US" sz="1600" dirty="0"/>
              <a:t>　</a:t>
            </a:r>
            <a:r>
              <a:rPr lang="en-US" altLang="ja-JP" sz="1600" dirty="0"/>
              <a:t>Gambler</a:t>
            </a:r>
            <a:r>
              <a:rPr lang="ja-JP" altLang="en-US" sz="1600" dirty="0"/>
              <a:t>　</a:t>
            </a:r>
          </a:p>
        </p:txBody>
      </p:sp>
      <p:sp>
        <p:nvSpPr>
          <p:cNvPr id="27" name="正方形/長方形 26"/>
          <p:cNvSpPr/>
          <p:nvPr/>
        </p:nvSpPr>
        <p:spPr>
          <a:xfrm>
            <a:off x="3503230" y="2329540"/>
            <a:ext cx="1298753" cy="33855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ja-JP" altLang="en-US" sz="1600" dirty="0"/>
              <a:t>　　</a:t>
            </a:r>
          </a:p>
        </p:txBody>
      </p:sp>
      <p:sp>
        <p:nvSpPr>
          <p:cNvPr id="28" name="正方形/長方形 27"/>
          <p:cNvSpPr/>
          <p:nvPr/>
        </p:nvSpPr>
        <p:spPr>
          <a:xfrm>
            <a:off x="3503231" y="2668094"/>
            <a:ext cx="1298753" cy="83099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ja-JP" sz="1600" dirty="0" smtClean="0">
                <a:solidFill>
                  <a:srgbClr val="FF0000"/>
                </a:solidFill>
              </a:rPr>
              <a:t>decision()</a:t>
            </a:r>
          </a:p>
          <a:p>
            <a:r>
              <a:rPr lang="en-US" altLang="ja-JP" sz="1600" dirty="0" smtClean="0"/>
              <a:t>hit()</a:t>
            </a:r>
          </a:p>
          <a:p>
            <a:r>
              <a:rPr lang="en-US" altLang="ja-JP" sz="1600" dirty="0" smtClean="0"/>
              <a:t>stand()</a:t>
            </a:r>
            <a:endParaRPr lang="ja-JP" altLang="en-US" sz="1600" dirty="0"/>
          </a:p>
        </p:txBody>
      </p:sp>
      <p:sp>
        <p:nvSpPr>
          <p:cNvPr id="31" name="正方形/長方形 30"/>
          <p:cNvSpPr/>
          <p:nvPr/>
        </p:nvSpPr>
        <p:spPr>
          <a:xfrm>
            <a:off x="943524" y="4389919"/>
            <a:ext cx="2860078" cy="338554"/>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ja-JP" altLang="en-US" sz="1600" dirty="0"/>
              <a:t>　</a:t>
            </a:r>
            <a:r>
              <a:rPr lang="en-US" altLang="ja-JP" sz="1600" dirty="0" smtClean="0"/>
              <a:t>Dealer extends Gambler</a:t>
            </a:r>
            <a:r>
              <a:rPr lang="ja-JP" altLang="en-US" sz="1600" dirty="0"/>
              <a:t>　</a:t>
            </a:r>
          </a:p>
        </p:txBody>
      </p:sp>
      <p:sp>
        <p:nvSpPr>
          <p:cNvPr id="32" name="正方形/長方形 31"/>
          <p:cNvSpPr/>
          <p:nvPr/>
        </p:nvSpPr>
        <p:spPr>
          <a:xfrm>
            <a:off x="943523" y="4736792"/>
            <a:ext cx="2857088" cy="33855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ja-JP" altLang="en-US" sz="1600" dirty="0"/>
              <a:t>　　</a:t>
            </a:r>
          </a:p>
        </p:txBody>
      </p:sp>
      <p:sp>
        <p:nvSpPr>
          <p:cNvPr id="33" name="正方形/長方形 32"/>
          <p:cNvSpPr/>
          <p:nvPr/>
        </p:nvSpPr>
        <p:spPr>
          <a:xfrm>
            <a:off x="943524" y="5075346"/>
            <a:ext cx="2857087" cy="132343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ja-JP" sz="1600" dirty="0" err="1" smtClean="0"/>
              <a:t>dealCards</a:t>
            </a:r>
            <a:r>
              <a:rPr lang="en-US" altLang="ja-JP" sz="1600" dirty="0" smtClean="0"/>
              <a:t>()</a:t>
            </a:r>
          </a:p>
          <a:p>
            <a:r>
              <a:rPr lang="en-US" altLang="ja-JP" sz="1600" dirty="0" err="1" smtClean="0"/>
              <a:t>calcScore</a:t>
            </a:r>
            <a:r>
              <a:rPr lang="en-US" altLang="ja-JP" sz="1600" dirty="0" smtClean="0"/>
              <a:t>()</a:t>
            </a:r>
          </a:p>
          <a:p>
            <a:r>
              <a:rPr lang="en-US" altLang="ja-JP" sz="1600" dirty="0" err="1" smtClean="0"/>
              <a:t>calcChip</a:t>
            </a:r>
            <a:r>
              <a:rPr lang="en-US" altLang="ja-JP" sz="1600" dirty="0" smtClean="0"/>
              <a:t>()</a:t>
            </a:r>
          </a:p>
          <a:p>
            <a:r>
              <a:rPr lang="en-US" altLang="ja-JP" sz="1600" dirty="0" err="1" smtClean="0"/>
              <a:t>gatherCards</a:t>
            </a:r>
            <a:r>
              <a:rPr lang="en-US" altLang="ja-JP" sz="1600" dirty="0" smtClean="0"/>
              <a:t>()</a:t>
            </a:r>
          </a:p>
          <a:p>
            <a:r>
              <a:rPr lang="en-US" altLang="ja-JP" sz="1600" dirty="0" smtClean="0">
                <a:solidFill>
                  <a:srgbClr val="FF0000"/>
                </a:solidFill>
              </a:rPr>
              <a:t>decision()</a:t>
            </a:r>
            <a:r>
              <a:rPr lang="en-US" altLang="ja-JP" sz="1600" dirty="0" smtClean="0"/>
              <a:t>…17</a:t>
            </a:r>
            <a:r>
              <a:rPr lang="ja-JP" altLang="en-US" sz="1600" dirty="0" smtClean="0"/>
              <a:t>以下なら</a:t>
            </a:r>
            <a:r>
              <a:rPr lang="en-US" altLang="ja-JP" sz="1600" dirty="0" smtClean="0"/>
              <a:t>hit</a:t>
            </a:r>
            <a:endParaRPr lang="ja-JP" altLang="en-US" sz="1600" dirty="0"/>
          </a:p>
        </p:txBody>
      </p:sp>
      <p:sp>
        <p:nvSpPr>
          <p:cNvPr id="34" name="正方形/長方形 33"/>
          <p:cNvSpPr/>
          <p:nvPr/>
        </p:nvSpPr>
        <p:spPr>
          <a:xfrm>
            <a:off x="4499992" y="4381600"/>
            <a:ext cx="3375729" cy="33855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ja-JP" altLang="en-US" sz="1600" dirty="0"/>
              <a:t>　</a:t>
            </a:r>
            <a:r>
              <a:rPr lang="en-US" altLang="ja-JP" sz="1600" dirty="0" smtClean="0"/>
              <a:t>Player extends Gambler</a:t>
            </a:r>
            <a:r>
              <a:rPr lang="ja-JP" altLang="en-US" sz="1600" dirty="0"/>
              <a:t>　</a:t>
            </a:r>
          </a:p>
        </p:txBody>
      </p:sp>
      <p:sp>
        <p:nvSpPr>
          <p:cNvPr id="35" name="正方形/長方形 34"/>
          <p:cNvSpPr/>
          <p:nvPr/>
        </p:nvSpPr>
        <p:spPr>
          <a:xfrm>
            <a:off x="4499990" y="4728473"/>
            <a:ext cx="3375731" cy="33855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ja-JP" sz="1600" dirty="0" err="1" smtClean="0"/>
              <a:t>int</a:t>
            </a:r>
            <a:r>
              <a:rPr lang="en-US" altLang="ja-JP" sz="1600" dirty="0" smtClean="0"/>
              <a:t> chip</a:t>
            </a:r>
            <a:endParaRPr lang="ja-JP" altLang="en-US" sz="1600" dirty="0"/>
          </a:p>
        </p:txBody>
      </p:sp>
      <p:sp>
        <p:nvSpPr>
          <p:cNvPr id="36" name="正方形/長方形 35"/>
          <p:cNvSpPr/>
          <p:nvPr/>
        </p:nvSpPr>
        <p:spPr>
          <a:xfrm>
            <a:off x="4499992" y="5067027"/>
            <a:ext cx="3375730" cy="58477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ja-JP" sz="1600" dirty="0" smtClean="0"/>
              <a:t>bet()</a:t>
            </a:r>
          </a:p>
          <a:p>
            <a:r>
              <a:rPr lang="en-US" altLang="ja-JP" sz="1600" dirty="0" smtClean="0">
                <a:solidFill>
                  <a:srgbClr val="FF0000"/>
                </a:solidFill>
              </a:rPr>
              <a:t>decision()</a:t>
            </a:r>
            <a:r>
              <a:rPr lang="en-US" altLang="ja-JP" sz="1600" dirty="0" smtClean="0"/>
              <a:t>…chip</a:t>
            </a:r>
            <a:r>
              <a:rPr lang="ja-JP" altLang="en-US" sz="1600" dirty="0" smtClean="0"/>
              <a:t>が少ないなら強気</a:t>
            </a:r>
            <a:endParaRPr lang="ja-JP" altLang="en-US" sz="1600" dirty="0"/>
          </a:p>
        </p:txBody>
      </p:sp>
      <p:sp>
        <p:nvSpPr>
          <p:cNvPr id="30" name="下矢印 29"/>
          <p:cNvSpPr/>
          <p:nvPr/>
        </p:nvSpPr>
        <p:spPr>
          <a:xfrm rot="16200000" flipH="1" flipV="1">
            <a:off x="3813405" y="5827984"/>
            <a:ext cx="258889" cy="789513"/>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9" name="下矢印 28"/>
          <p:cNvSpPr/>
          <p:nvPr/>
        </p:nvSpPr>
        <p:spPr>
          <a:xfrm flipH="1" flipV="1">
            <a:off x="4874602" y="5629586"/>
            <a:ext cx="258889" cy="463710"/>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32789" name="テキスト ボックス 4"/>
          <p:cNvSpPr txBox="1">
            <a:spLocks noChangeArrowheads="1"/>
          </p:cNvSpPr>
          <p:nvPr/>
        </p:nvSpPr>
        <p:spPr bwMode="auto">
          <a:xfrm>
            <a:off x="3982243" y="5998675"/>
            <a:ext cx="4262165" cy="338554"/>
          </a:xfrm>
          <a:prstGeom prst="rect">
            <a:avLst/>
          </a:prstGeom>
          <a:ln/>
          <a:extLst/>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sz="1600" dirty="0"/>
              <a:t>判断</a:t>
            </a:r>
            <a:r>
              <a:rPr lang="ja-JP" altLang="en-US" sz="1600" dirty="0" smtClean="0"/>
              <a:t>の方針の違いを</a:t>
            </a:r>
            <a:r>
              <a:rPr lang="ja-JP" altLang="en-US" sz="1600" dirty="0" smtClean="0">
                <a:solidFill>
                  <a:srgbClr val="FF0000"/>
                </a:solidFill>
              </a:rPr>
              <a:t>オーバーライド</a:t>
            </a:r>
            <a:r>
              <a:rPr lang="ja-JP" altLang="en-US" sz="1600" dirty="0" smtClean="0"/>
              <a:t>で書き分け</a:t>
            </a:r>
            <a:endParaRPr lang="ja-JP" altLang="en-US" sz="1600" dirty="0"/>
          </a:p>
        </p:txBody>
      </p:sp>
      <p:sp>
        <p:nvSpPr>
          <p:cNvPr id="37" name="タイトル 1"/>
          <p:cNvSpPr txBox="1">
            <a:spLocks/>
          </p:cNvSpPr>
          <p:nvPr/>
        </p:nvSpPr>
        <p:spPr>
          <a:xfrm>
            <a:off x="107504" y="274638"/>
            <a:ext cx="9036496" cy="706090"/>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1"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ja-JP" altLang="en-US" sz="3400" dirty="0" smtClean="0"/>
              <a:t>④</a:t>
            </a:r>
            <a:r>
              <a:rPr lang="ja-JP" altLang="en-US" sz="3300" dirty="0" smtClean="0"/>
              <a:t>動作主体の「属性」＋「機能」→クラスの設計</a:t>
            </a:r>
          </a:p>
        </p:txBody>
      </p:sp>
    </p:spTree>
    <p:extLst>
      <p:ext uri="{BB962C8B-B14F-4D97-AF65-F5344CB8AC3E}">
        <p14:creationId xmlns:p14="http://schemas.microsoft.com/office/powerpoint/2010/main" val="40914092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8742" y="1196752"/>
            <a:ext cx="8229600" cy="2160240"/>
          </a:xfrm>
          <a:noFill/>
          <a:ln>
            <a:noFill/>
          </a:ln>
        </p:spPr>
        <p:style>
          <a:lnRef idx="0">
            <a:scrgbClr r="0" g="0" b="0"/>
          </a:lnRef>
          <a:fillRef idx="0">
            <a:scrgbClr r="0" g="0" b="0"/>
          </a:fillRef>
          <a:effectRef idx="0">
            <a:scrgbClr r="0" g="0" b="0"/>
          </a:effectRef>
          <a:fontRef idx="minor">
            <a:schemeClr val="dk1"/>
          </a:fontRef>
        </p:style>
        <p:txBody>
          <a:bodyPr>
            <a:noAutofit/>
          </a:bodyPr>
          <a:lstStyle/>
          <a:p>
            <a:r>
              <a:rPr lang="ja-JP" altLang="en-US" sz="2200" dirty="0" smtClean="0"/>
              <a:t>時系列を意識しながら、各動作主体＝オブジェクトについて、以下を分析、整理していきます。</a:t>
            </a:r>
            <a:endParaRPr lang="en-US" altLang="ja-JP" sz="2200" dirty="0" smtClean="0"/>
          </a:p>
          <a:p>
            <a:pPr lvl="1"/>
            <a:r>
              <a:rPr lang="ja-JP" altLang="en-US" sz="1800" dirty="0" smtClean="0"/>
              <a:t>どのようなタイミングでオブジェクトが登場する（生成する）？</a:t>
            </a:r>
            <a:endParaRPr lang="en-US" altLang="ja-JP" sz="1800" dirty="0" smtClean="0"/>
          </a:p>
          <a:p>
            <a:pPr lvl="1"/>
            <a:r>
              <a:rPr lang="ja-JP" altLang="en-US" sz="1800" dirty="0" smtClean="0">
                <a:solidFill>
                  <a:schemeClr val="tx1"/>
                </a:solidFill>
              </a:rPr>
              <a:t>オブジェクトはどんな順序でどんな行動を起こす？</a:t>
            </a:r>
            <a:endParaRPr lang="en-US" altLang="ja-JP" sz="1800" dirty="0" smtClean="0">
              <a:solidFill>
                <a:schemeClr val="tx1"/>
              </a:solidFill>
            </a:endParaRPr>
          </a:p>
          <a:p>
            <a:pPr lvl="1"/>
            <a:r>
              <a:rPr lang="ja-JP" altLang="en-US" sz="1800" dirty="0">
                <a:solidFill>
                  <a:schemeClr val="tx1"/>
                </a:solidFill>
              </a:rPr>
              <a:t>どんな</a:t>
            </a:r>
            <a:r>
              <a:rPr lang="ja-JP" altLang="en-US" sz="1800" dirty="0" smtClean="0"/>
              <a:t>データやメッセージを受け渡す？</a:t>
            </a:r>
            <a:endParaRPr lang="en-US" altLang="ja-JP" sz="1800" dirty="0" smtClean="0"/>
          </a:p>
        </p:txBody>
      </p:sp>
      <p:sp>
        <p:nvSpPr>
          <p:cNvPr id="5" name="正方形/長方形 4"/>
          <p:cNvSpPr/>
          <p:nvPr/>
        </p:nvSpPr>
        <p:spPr>
          <a:xfrm>
            <a:off x="313082" y="3189166"/>
            <a:ext cx="8280920" cy="707886"/>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ja-JP" altLang="en-US" sz="2000" dirty="0" smtClean="0"/>
              <a:t>相互作用の分析は</a:t>
            </a:r>
            <a:r>
              <a:rPr lang="ja-JP" altLang="en-US" sz="2000" dirty="0"/>
              <a:t>、</a:t>
            </a:r>
            <a:r>
              <a:rPr lang="ja-JP" altLang="en-US" sz="2000" dirty="0" smtClean="0"/>
              <a:t>プログラム上でのオブジェクト</a:t>
            </a:r>
            <a:r>
              <a:rPr lang="ja-JP" altLang="en-US" sz="2000" dirty="0"/>
              <a:t>の生成、オブジェクトの機能の実行の順序の設計に直結します。</a:t>
            </a:r>
            <a:endParaRPr lang="en-US" altLang="ja-JP" sz="2000" dirty="0"/>
          </a:p>
        </p:txBody>
      </p:sp>
      <p:sp>
        <p:nvSpPr>
          <p:cNvPr id="6" name="タイトル 1"/>
          <p:cNvSpPr txBox="1">
            <a:spLocks/>
          </p:cNvSpPr>
          <p:nvPr/>
        </p:nvSpPr>
        <p:spPr>
          <a:xfrm>
            <a:off x="107504" y="274638"/>
            <a:ext cx="9036496" cy="706090"/>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1"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ja-JP" altLang="en-US" sz="3400" dirty="0" smtClean="0"/>
              <a:t>⑤時系列上でのオブジェクトの相互作用の分析</a:t>
            </a:r>
            <a:endParaRPr lang="ja-JP" altLang="en-US" sz="3300" dirty="0" smtClean="0"/>
          </a:p>
        </p:txBody>
      </p:sp>
      <p:sp>
        <p:nvSpPr>
          <p:cNvPr id="8" name="テキスト ボックス 7"/>
          <p:cNvSpPr txBox="1"/>
          <p:nvPr/>
        </p:nvSpPr>
        <p:spPr>
          <a:xfrm>
            <a:off x="1670647" y="4386800"/>
            <a:ext cx="484557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smtClean="0"/>
              <a:t>「シナリオ」、「台本」、「フローチャート」等の活用</a:t>
            </a:r>
            <a:endParaRPr kumimoji="1" lang="ja-JP" altLang="en-US" dirty="0"/>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608" y="4860844"/>
            <a:ext cx="2772062" cy="1888839"/>
          </a:xfrm>
          <a:prstGeom prst="rect">
            <a:avLst/>
          </a:prstGeom>
        </p:spPr>
      </p:pic>
      <p:pic>
        <p:nvPicPr>
          <p:cNvPr id="10" name="図 9"/>
          <p:cNvPicPr>
            <a:picLocks noChangeAspect="1"/>
          </p:cNvPicPr>
          <p:nvPr/>
        </p:nvPicPr>
        <p:blipFill>
          <a:blip r:embed="rId4"/>
          <a:stretch>
            <a:fillRect/>
          </a:stretch>
        </p:blipFill>
        <p:spPr>
          <a:xfrm>
            <a:off x="4067944" y="4926860"/>
            <a:ext cx="2736304" cy="1756806"/>
          </a:xfrm>
          <a:prstGeom prst="rect">
            <a:avLst/>
          </a:prstGeom>
        </p:spPr>
      </p:pic>
      <p:sp>
        <p:nvSpPr>
          <p:cNvPr id="11" name="テキスト ボックス 13"/>
          <p:cNvSpPr txBox="1">
            <a:spLocks noChangeArrowheads="1"/>
          </p:cNvSpPr>
          <p:nvPr/>
        </p:nvSpPr>
        <p:spPr bwMode="auto">
          <a:xfrm>
            <a:off x="6300192" y="6388017"/>
            <a:ext cx="2577950" cy="369332"/>
          </a:xfrm>
          <a:prstGeom prst="rect">
            <a:avLst/>
          </a:prstGeom>
          <a:ln/>
          <a:extLst/>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sz="1800" dirty="0" smtClean="0"/>
              <a:t>詳しくは後半の「</a:t>
            </a:r>
            <a:r>
              <a:rPr lang="en-US" altLang="ja-JP" sz="1800" dirty="0" smtClean="0"/>
              <a:t>UML</a:t>
            </a:r>
            <a:r>
              <a:rPr lang="ja-JP" altLang="en-US" sz="1800" dirty="0" smtClean="0"/>
              <a:t>」で</a:t>
            </a:r>
            <a:endParaRPr lang="ja-JP" altLang="en-US" sz="1800" dirty="0"/>
          </a:p>
        </p:txBody>
      </p:sp>
    </p:spTree>
    <p:extLst>
      <p:ext uri="{BB962C8B-B14F-4D97-AF65-F5344CB8AC3E}">
        <p14:creationId xmlns:p14="http://schemas.microsoft.com/office/powerpoint/2010/main" val="25131655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95536" y="1052736"/>
            <a:ext cx="8229600" cy="5472608"/>
          </a:xfrm>
        </p:spPr>
        <p:style>
          <a:lnRef idx="1">
            <a:schemeClr val="accent1"/>
          </a:lnRef>
          <a:fillRef idx="2">
            <a:schemeClr val="accent1"/>
          </a:fillRef>
          <a:effectRef idx="1">
            <a:schemeClr val="accent1"/>
          </a:effectRef>
          <a:fontRef idx="minor">
            <a:schemeClr val="dk1"/>
          </a:fontRef>
        </p:style>
        <p:txBody>
          <a:bodyPr>
            <a:normAutofit fontScale="70000" lnSpcReduction="20000"/>
          </a:bodyPr>
          <a:lstStyle/>
          <a:p>
            <a:pPr marL="109728" indent="0">
              <a:buNone/>
            </a:pPr>
            <a:r>
              <a:rPr lang="ja-JP" altLang="en-US" sz="2800" dirty="0"/>
              <a:t>ディーラー登場。プレイヤー１登場。プレイヤー２登場。</a:t>
            </a:r>
            <a:endParaRPr lang="en-US" altLang="ja-JP" sz="2800" dirty="0"/>
          </a:p>
          <a:p>
            <a:pPr marL="109728" indent="0">
              <a:buNone/>
            </a:pPr>
            <a:endParaRPr lang="en-US" altLang="ja-JP" sz="2800" dirty="0"/>
          </a:p>
          <a:p>
            <a:pPr marL="109728" indent="0">
              <a:buNone/>
            </a:pPr>
            <a:r>
              <a:rPr lang="ja-JP" altLang="en-US" sz="2800" dirty="0"/>
              <a:t>ディーラーは、</a:t>
            </a:r>
            <a:r>
              <a:rPr lang="ja-JP" altLang="en-US" sz="2800" dirty="0">
                <a:solidFill>
                  <a:srgbClr val="FF0000"/>
                </a:solidFill>
              </a:rPr>
              <a:t>カードを切る</a:t>
            </a:r>
            <a:r>
              <a:rPr lang="ja-JP" altLang="en-US" sz="2800" dirty="0"/>
              <a:t>。</a:t>
            </a:r>
            <a:endParaRPr lang="en-US" altLang="ja-JP" sz="2800" dirty="0"/>
          </a:p>
          <a:p>
            <a:pPr marL="109728" indent="0">
              <a:buNone/>
            </a:pPr>
            <a:r>
              <a:rPr lang="ja-JP" altLang="en-US" sz="2800" dirty="0"/>
              <a:t>プレイヤー１とプレイヤー２は、</a:t>
            </a:r>
            <a:r>
              <a:rPr lang="ja-JP" altLang="en-US" sz="2800" dirty="0">
                <a:solidFill>
                  <a:srgbClr val="FF0000"/>
                </a:solidFill>
              </a:rPr>
              <a:t>ベットする</a:t>
            </a:r>
            <a:r>
              <a:rPr lang="ja-JP" altLang="en-US" sz="2800" dirty="0"/>
              <a:t>。</a:t>
            </a:r>
            <a:endParaRPr lang="en-US" altLang="ja-JP" sz="2800" dirty="0"/>
          </a:p>
          <a:p>
            <a:pPr marL="109728" indent="0">
              <a:buNone/>
            </a:pPr>
            <a:r>
              <a:rPr lang="ja-JP" altLang="en-US" sz="2800" dirty="0"/>
              <a:t>ディーラーは、プレイヤー１とプレイヤー２に</a:t>
            </a:r>
            <a:r>
              <a:rPr lang="ja-JP" altLang="en-US" sz="2800" dirty="0">
                <a:solidFill>
                  <a:srgbClr val="FF0000"/>
                </a:solidFill>
              </a:rPr>
              <a:t>カードを配る</a:t>
            </a:r>
            <a:r>
              <a:rPr lang="ja-JP" altLang="en-US" sz="2800" dirty="0"/>
              <a:t>。</a:t>
            </a:r>
            <a:endParaRPr lang="en-US" altLang="ja-JP" sz="2800" dirty="0"/>
          </a:p>
          <a:p>
            <a:pPr marL="109728" indent="0">
              <a:buNone/>
            </a:pPr>
            <a:endParaRPr lang="en-US" altLang="ja-JP" sz="2800" dirty="0"/>
          </a:p>
          <a:p>
            <a:pPr marL="109728" indent="0">
              <a:buNone/>
            </a:pPr>
            <a:r>
              <a:rPr lang="ja-JP" altLang="en-US" sz="2800" dirty="0"/>
              <a:t>＊ディーラーは、プレイヤー１の</a:t>
            </a:r>
            <a:r>
              <a:rPr lang="ja-JP" altLang="en-US" sz="2800" dirty="0">
                <a:solidFill>
                  <a:srgbClr val="FF0000"/>
                </a:solidFill>
              </a:rPr>
              <a:t>点数を計算する</a:t>
            </a:r>
            <a:r>
              <a:rPr lang="ja-JP" altLang="en-US" sz="2800" dirty="0"/>
              <a:t>。</a:t>
            </a:r>
            <a:endParaRPr lang="en-US" altLang="ja-JP" sz="2800" dirty="0"/>
          </a:p>
          <a:p>
            <a:pPr marL="109728" indent="0">
              <a:buNone/>
            </a:pPr>
            <a:r>
              <a:rPr lang="ja-JP" altLang="en-US" sz="2800" dirty="0"/>
              <a:t>＊プレイヤー１は、</a:t>
            </a:r>
            <a:r>
              <a:rPr lang="ja-JP" altLang="en-US" sz="2800" dirty="0">
                <a:solidFill>
                  <a:srgbClr val="FF0000"/>
                </a:solidFill>
              </a:rPr>
              <a:t>ヒット</a:t>
            </a:r>
            <a:r>
              <a:rPr lang="ja-JP" altLang="en-US" sz="2800" dirty="0"/>
              <a:t>か、</a:t>
            </a:r>
            <a:r>
              <a:rPr lang="ja-JP" altLang="en-US" sz="2800" dirty="0">
                <a:solidFill>
                  <a:srgbClr val="FF0000"/>
                </a:solidFill>
              </a:rPr>
              <a:t>スタンド</a:t>
            </a:r>
            <a:r>
              <a:rPr lang="ja-JP" altLang="en-US" sz="2800" dirty="0"/>
              <a:t>か</a:t>
            </a:r>
            <a:r>
              <a:rPr lang="ja-JP" altLang="en-US" sz="2800" dirty="0">
                <a:solidFill>
                  <a:srgbClr val="FF0000"/>
                </a:solidFill>
              </a:rPr>
              <a:t>行動を決める</a:t>
            </a:r>
            <a:r>
              <a:rPr lang="ja-JP" altLang="en-US" sz="2800" dirty="0"/>
              <a:t>。</a:t>
            </a:r>
            <a:endParaRPr lang="en-US" altLang="ja-JP" sz="2800" dirty="0"/>
          </a:p>
          <a:p>
            <a:pPr marL="109728" indent="0">
              <a:buNone/>
            </a:pPr>
            <a:r>
              <a:rPr lang="ja-JP" altLang="en-US" sz="2800" dirty="0" smtClean="0"/>
              <a:t>プレイヤー</a:t>
            </a:r>
            <a:r>
              <a:rPr lang="ja-JP" altLang="en-US" sz="2800" dirty="0"/>
              <a:t>がスタンドするまで</a:t>
            </a:r>
            <a:r>
              <a:rPr lang="ja-JP" altLang="en-US" sz="2800" dirty="0" smtClean="0"/>
              <a:t>＊</a:t>
            </a:r>
            <a:r>
              <a:rPr lang="ja-JP" altLang="en-US" sz="2800" dirty="0"/>
              <a:t>を</a:t>
            </a:r>
            <a:r>
              <a:rPr lang="ja-JP" altLang="en-US" sz="2800" dirty="0" smtClean="0"/>
              <a:t>繰り返す</a:t>
            </a:r>
            <a:r>
              <a:rPr lang="ja-JP" altLang="en-US" sz="2800" dirty="0"/>
              <a:t>。</a:t>
            </a:r>
            <a:endParaRPr lang="en-US" altLang="ja-JP" sz="2800" dirty="0"/>
          </a:p>
          <a:p>
            <a:pPr marL="109728" indent="0">
              <a:buNone/>
            </a:pPr>
            <a:r>
              <a:rPr lang="ja-JP" altLang="en-US" sz="2800" dirty="0"/>
              <a:t>　（</a:t>
            </a:r>
            <a:r>
              <a:rPr lang="en-US" altLang="ja-JP" sz="2800" dirty="0"/>
              <a:t>※</a:t>
            </a:r>
            <a:r>
              <a:rPr lang="ja-JP" altLang="en-US" sz="2800" dirty="0"/>
              <a:t>得点が</a:t>
            </a:r>
            <a:r>
              <a:rPr lang="en-US" altLang="ja-JP" sz="2800" dirty="0"/>
              <a:t>22</a:t>
            </a:r>
            <a:r>
              <a:rPr lang="ja-JP" altLang="en-US" sz="2800" dirty="0"/>
              <a:t>を超えたら</a:t>
            </a:r>
            <a:r>
              <a:rPr lang="en-US" altLang="ja-JP" sz="2800" dirty="0"/>
              <a:t>Burst</a:t>
            </a:r>
            <a:r>
              <a:rPr lang="ja-JP" altLang="en-US" sz="2800" dirty="0"/>
              <a:t>で点数は０点）</a:t>
            </a:r>
            <a:endParaRPr lang="en-US" altLang="ja-JP" sz="2800" dirty="0"/>
          </a:p>
          <a:p>
            <a:pPr marL="109728" indent="0">
              <a:buNone/>
            </a:pPr>
            <a:endParaRPr lang="en-US" altLang="ja-JP" sz="2800" dirty="0"/>
          </a:p>
          <a:p>
            <a:pPr marL="109728" indent="0">
              <a:buNone/>
            </a:pPr>
            <a:r>
              <a:rPr lang="ja-JP" altLang="en-US" sz="2800" dirty="0"/>
              <a:t>プレイヤー２も同様に繰り返す。</a:t>
            </a:r>
            <a:endParaRPr lang="en-US" altLang="ja-JP" sz="2800" dirty="0"/>
          </a:p>
          <a:p>
            <a:pPr marL="109728" indent="0">
              <a:buNone/>
            </a:pPr>
            <a:endParaRPr lang="en-US" altLang="ja-JP" sz="2800" dirty="0" smtClean="0"/>
          </a:p>
          <a:p>
            <a:pPr marL="109728" indent="0">
              <a:buNone/>
            </a:pPr>
            <a:r>
              <a:rPr lang="ja-JP" altLang="en-US" sz="2800" dirty="0" smtClean="0"/>
              <a:t>ディーラー</a:t>
            </a:r>
            <a:r>
              <a:rPr lang="ja-JP" altLang="en-US" sz="2800" dirty="0"/>
              <a:t>も同様に繰り返す。</a:t>
            </a:r>
            <a:endParaRPr lang="en-US" altLang="ja-JP" sz="2800" dirty="0"/>
          </a:p>
          <a:p>
            <a:pPr marL="109728" indent="0">
              <a:buNone/>
            </a:pPr>
            <a:endParaRPr lang="en-US" altLang="ja-JP" sz="2800" dirty="0"/>
          </a:p>
          <a:p>
            <a:pPr marL="109728" indent="0">
              <a:buNone/>
            </a:pPr>
            <a:r>
              <a:rPr lang="ja-JP" altLang="en-US" sz="2800" dirty="0"/>
              <a:t>ディーラーは、</a:t>
            </a:r>
            <a:r>
              <a:rPr lang="ja-JP" altLang="en-US" sz="2800" dirty="0">
                <a:solidFill>
                  <a:srgbClr val="FF0000"/>
                </a:solidFill>
              </a:rPr>
              <a:t>勝敗を判定し、チップを計算して</a:t>
            </a:r>
            <a:endParaRPr lang="en-US" altLang="ja-JP" sz="2800" dirty="0">
              <a:solidFill>
                <a:srgbClr val="FF0000"/>
              </a:solidFill>
            </a:endParaRPr>
          </a:p>
          <a:p>
            <a:pPr marL="109728" indent="0">
              <a:buNone/>
            </a:pPr>
            <a:r>
              <a:rPr lang="ja-JP" altLang="en-US" sz="2800" dirty="0">
                <a:solidFill>
                  <a:srgbClr val="FF0000"/>
                </a:solidFill>
              </a:rPr>
              <a:t>　プレイヤー１とプレイヤー２に配分する</a:t>
            </a:r>
            <a:r>
              <a:rPr lang="ja-JP" altLang="en-US" sz="2800" dirty="0"/>
              <a:t>。</a:t>
            </a:r>
            <a:endParaRPr lang="en-US" altLang="ja-JP" sz="2800" dirty="0"/>
          </a:p>
          <a:p>
            <a:pPr marL="109728" indent="0">
              <a:buNone/>
            </a:pPr>
            <a:r>
              <a:rPr lang="ja-JP" altLang="en-US" sz="2800" dirty="0"/>
              <a:t>ディーラーは、配った</a:t>
            </a:r>
            <a:r>
              <a:rPr lang="ja-JP" altLang="en-US" sz="2800" dirty="0">
                <a:solidFill>
                  <a:srgbClr val="FF0000"/>
                </a:solidFill>
              </a:rPr>
              <a:t>カードを集める</a:t>
            </a:r>
            <a:r>
              <a:rPr lang="ja-JP" altLang="en-US" sz="2800" dirty="0" smtClean="0"/>
              <a:t>。</a:t>
            </a:r>
            <a:endParaRPr lang="en-US" altLang="ja-JP" sz="2800" dirty="0"/>
          </a:p>
        </p:txBody>
      </p:sp>
      <p:sp>
        <p:nvSpPr>
          <p:cNvPr id="6" name="正方形/長方形 5"/>
          <p:cNvSpPr/>
          <p:nvPr/>
        </p:nvSpPr>
        <p:spPr>
          <a:xfrm>
            <a:off x="333872" y="347797"/>
            <a:ext cx="8414591" cy="461665"/>
          </a:xfrm>
          <a:prstGeom prst="rect">
            <a:avLst/>
          </a:prstGeom>
        </p:spPr>
        <p:txBody>
          <a:bodyPr wrap="square">
            <a:spAutoFit/>
          </a:bodyPr>
          <a:lstStyle/>
          <a:p>
            <a:r>
              <a:rPr lang="ja-JP" altLang="en-US" sz="2400" u="sng" dirty="0" smtClean="0"/>
              <a:t>ブラックジャックの行動</a:t>
            </a:r>
            <a:r>
              <a:rPr lang="ja-JP" altLang="en-US" sz="2400" u="sng" dirty="0"/>
              <a:t>の</a:t>
            </a:r>
            <a:r>
              <a:rPr lang="ja-JP" altLang="en-US" sz="2400" u="sng" dirty="0" smtClean="0"/>
              <a:t>順序</a:t>
            </a:r>
            <a:endParaRPr lang="en-US" altLang="ja-JP" sz="2400" u="sng" dirty="0"/>
          </a:p>
        </p:txBody>
      </p:sp>
    </p:spTree>
    <p:extLst>
      <p:ext uri="{BB962C8B-B14F-4D97-AF65-F5344CB8AC3E}">
        <p14:creationId xmlns:p14="http://schemas.microsoft.com/office/powerpoint/2010/main" val="21096367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タイトル 1"/>
          <p:cNvSpPr>
            <a:spLocks noGrp="1"/>
          </p:cNvSpPr>
          <p:nvPr>
            <p:ph type="title"/>
          </p:nvPr>
        </p:nvSpPr>
        <p:spPr>
          <a:xfrm>
            <a:off x="107504" y="76200"/>
            <a:ext cx="3528392" cy="1143000"/>
          </a:xfrm>
        </p:spPr>
        <p:txBody>
          <a:bodyPr>
            <a:normAutofit/>
          </a:bodyPr>
          <a:lstStyle/>
          <a:p>
            <a:r>
              <a:rPr lang="ja-JP" altLang="en-US" sz="3200" dirty="0" smtClean="0"/>
              <a:t>⑥プログラミング</a:t>
            </a:r>
          </a:p>
        </p:txBody>
      </p:sp>
      <p:sp>
        <p:nvSpPr>
          <p:cNvPr id="33795" name="テキスト ボックス 2"/>
          <p:cNvSpPr txBox="1">
            <a:spLocks noChangeArrowheads="1"/>
          </p:cNvSpPr>
          <p:nvPr/>
        </p:nvSpPr>
        <p:spPr bwMode="auto">
          <a:xfrm>
            <a:off x="3200400" y="76200"/>
            <a:ext cx="5791200" cy="65563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en-US" altLang="ja-JP" sz="2000" dirty="0"/>
              <a:t>Dealer</a:t>
            </a:r>
            <a:r>
              <a:rPr lang="ja-JP" altLang="en-US" sz="2000" dirty="0"/>
              <a:t>登場。</a:t>
            </a:r>
            <a:endParaRPr lang="en-US" altLang="ja-JP" sz="2000" dirty="0"/>
          </a:p>
          <a:p>
            <a:pPr eaLnBrk="1" hangingPunct="1"/>
            <a:r>
              <a:rPr lang="en-US" altLang="ja-JP" sz="2000" dirty="0"/>
              <a:t>Player1</a:t>
            </a:r>
            <a:r>
              <a:rPr lang="ja-JP" altLang="en-US" sz="2000" dirty="0"/>
              <a:t>登場。</a:t>
            </a:r>
            <a:endParaRPr lang="en-US" altLang="ja-JP" sz="2000" dirty="0"/>
          </a:p>
          <a:p>
            <a:pPr eaLnBrk="1" hangingPunct="1"/>
            <a:r>
              <a:rPr lang="en-US" altLang="ja-JP" sz="2000" dirty="0"/>
              <a:t>Player2</a:t>
            </a:r>
            <a:r>
              <a:rPr lang="ja-JP" altLang="en-US" sz="2000" dirty="0"/>
              <a:t>登場。</a:t>
            </a:r>
            <a:endParaRPr lang="en-US" altLang="ja-JP" sz="2000" dirty="0"/>
          </a:p>
          <a:p>
            <a:pPr eaLnBrk="1" hangingPunct="1"/>
            <a:r>
              <a:rPr lang="en-US" altLang="ja-JP" sz="2000" dirty="0"/>
              <a:t>Dealer.</a:t>
            </a:r>
            <a:r>
              <a:rPr lang="ja-JP" altLang="en-US" sz="2000" dirty="0"/>
              <a:t>カードを切る（）</a:t>
            </a:r>
            <a:endParaRPr lang="en-US" altLang="ja-JP" sz="2000" dirty="0"/>
          </a:p>
          <a:p>
            <a:pPr eaLnBrk="1" hangingPunct="1"/>
            <a:r>
              <a:rPr lang="en-US" altLang="ja-JP" sz="2000" dirty="0"/>
              <a:t>Player1.</a:t>
            </a:r>
            <a:r>
              <a:rPr lang="ja-JP" altLang="en-US" sz="2000" dirty="0"/>
              <a:t>ベットする（）</a:t>
            </a:r>
            <a:endParaRPr lang="en-US" altLang="ja-JP" sz="2000" dirty="0"/>
          </a:p>
          <a:p>
            <a:pPr eaLnBrk="1" hangingPunct="1"/>
            <a:r>
              <a:rPr lang="en-US" altLang="ja-JP" sz="2000" dirty="0"/>
              <a:t>Player2.</a:t>
            </a:r>
            <a:r>
              <a:rPr lang="ja-JP" altLang="en-US" sz="2000" dirty="0"/>
              <a:t>ベットする（）</a:t>
            </a:r>
            <a:endParaRPr lang="en-US" altLang="ja-JP" sz="2000" dirty="0"/>
          </a:p>
          <a:p>
            <a:pPr eaLnBrk="1" hangingPunct="1"/>
            <a:r>
              <a:rPr lang="en-US" altLang="ja-JP" sz="2000" dirty="0"/>
              <a:t>Dealer.</a:t>
            </a:r>
            <a:r>
              <a:rPr lang="ja-JP" altLang="en-US" sz="2000" dirty="0"/>
              <a:t>カードを配る（）</a:t>
            </a:r>
            <a:endParaRPr lang="en-US" altLang="ja-JP" sz="2000" dirty="0"/>
          </a:p>
          <a:p>
            <a:pPr eaLnBrk="1" hangingPunct="1"/>
            <a:r>
              <a:rPr lang="ja-JP" altLang="en-US" sz="2000" dirty="0"/>
              <a:t>（くりかえす）</a:t>
            </a:r>
            <a:r>
              <a:rPr lang="en-US" altLang="ja-JP" sz="2000" dirty="0"/>
              <a:t>{</a:t>
            </a:r>
          </a:p>
          <a:p>
            <a:pPr eaLnBrk="1" hangingPunct="1"/>
            <a:r>
              <a:rPr lang="ja-JP" altLang="en-US" sz="2000" dirty="0"/>
              <a:t>　　</a:t>
            </a:r>
            <a:r>
              <a:rPr lang="en-US" altLang="ja-JP" sz="2000" dirty="0"/>
              <a:t>Dealer.</a:t>
            </a:r>
            <a:r>
              <a:rPr lang="ja-JP" altLang="en-US" sz="2000" dirty="0"/>
              <a:t>点数を計算する（）</a:t>
            </a:r>
            <a:endParaRPr lang="en-US" altLang="ja-JP" sz="2000" dirty="0"/>
          </a:p>
          <a:p>
            <a:pPr eaLnBrk="1" hangingPunct="1"/>
            <a:r>
              <a:rPr lang="ja-JP" altLang="en-US" sz="2000" dirty="0"/>
              <a:t>　　</a:t>
            </a:r>
            <a:r>
              <a:rPr lang="en-US" altLang="ja-JP" sz="2000" dirty="0"/>
              <a:t>Player1.</a:t>
            </a:r>
            <a:r>
              <a:rPr lang="ja-JP" altLang="en-US" sz="2000" dirty="0"/>
              <a:t>行動を判断（ヒット（）か、スタンド（））</a:t>
            </a:r>
            <a:endParaRPr lang="en-US" altLang="ja-JP" sz="2000" dirty="0"/>
          </a:p>
          <a:p>
            <a:pPr eaLnBrk="1" hangingPunct="1"/>
            <a:r>
              <a:rPr lang="ja-JP" altLang="en-US" sz="2000" dirty="0"/>
              <a:t>｝</a:t>
            </a:r>
            <a:endParaRPr lang="en-US" altLang="ja-JP" sz="2000" dirty="0"/>
          </a:p>
          <a:p>
            <a:pPr eaLnBrk="1" hangingPunct="1"/>
            <a:r>
              <a:rPr lang="ja-JP" altLang="en-US" sz="2000" dirty="0"/>
              <a:t>（くりかえす）</a:t>
            </a:r>
            <a:r>
              <a:rPr lang="en-US" altLang="ja-JP" sz="2000" dirty="0"/>
              <a:t>{</a:t>
            </a:r>
          </a:p>
          <a:p>
            <a:pPr eaLnBrk="1" hangingPunct="1"/>
            <a:r>
              <a:rPr lang="ja-JP" altLang="en-US" sz="2000" dirty="0"/>
              <a:t>　　</a:t>
            </a:r>
            <a:r>
              <a:rPr lang="en-US" altLang="ja-JP" sz="2000" dirty="0"/>
              <a:t>Dealer.</a:t>
            </a:r>
            <a:r>
              <a:rPr lang="ja-JP" altLang="en-US" sz="2000" dirty="0"/>
              <a:t>点数を計算する（）</a:t>
            </a:r>
            <a:endParaRPr lang="en-US" altLang="ja-JP" sz="2000" dirty="0"/>
          </a:p>
          <a:p>
            <a:pPr eaLnBrk="1" hangingPunct="1"/>
            <a:r>
              <a:rPr lang="ja-JP" altLang="en-US" sz="2000" dirty="0"/>
              <a:t>　　</a:t>
            </a:r>
            <a:r>
              <a:rPr lang="en-US" altLang="ja-JP" sz="2000" dirty="0"/>
              <a:t>Player</a:t>
            </a:r>
            <a:r>
              <a:rPr lang="ja-JP" altLang="en-US" sz="2000" dirty="0"/>
              <a:t>２</a:t>
            </a:r>
            <a:r>
              <a:rPr lang="en-US" altLang="ja-JP" sz="2000" dirty="0"/>
              <a:t>.</a:t>
            </a:r>
            <a:r>
              <a:rPr lang="ja-JP" altLang="en-US" sz="2000" dirty="0"/>
              <a:t>行動を判断（ヒット（）か、スタンド（））</a:t>
            </a:r>
            <a:endParaRPr lang="en-US" altLang="ja-JP" sz="2000" dirty="0"/>
          </a:p>
          <a:p>
            <a:pPr eaLnBrk="1" hangingPunct="1"/>
            <a:r>
              <a:rPr lang="ja-JP" altLang="en-US" sz="2000" dirty="0"/>
              <a:t>｝</a:t>
            </a:r>
            <a:endParaRPr lang="en-US" altLang="ja-JP" sz="2000" dirty="0"/>
          </a:p>
          <a:p>
            <a:pPr eaLnBrk="1" hangingPunct="1"/>
            <a:r>
              <a:rPr lang="ja-JP" altLang="en-US" sz="2000" dirty="0"/>
              <a:t>（くりかえす）</a:t>
            </a:r>
            <a:r>
              <a:rPr lang="en-US" altLang="ja-JP" sz="2000" dirty="0"/>
              <a:t>{</a:t>
            </a:r>
          </a:p>
          <a:p>
            <a:pPr eaLnBrk="1" hangingPunct="1"/>
            <a:r>
              <a:rPr lang="ja-JP" altLang="en-US" sz="2000" dirty="0"/>
              <a:t>　　</a:t>
            </a:r>
            <a:r>
              <a:rPr lang="en-US" altLang="ja-JP" sz="2000" dirty="0"/>
              <a:t>Dealer.</a:t>
            </a:r>
            <a:r>
              <a:rPr lang="ja-JP" altLang="en-US" sz="2000" dirty="0"/>
              <a:t>点数を計算する（）</a:t>
            </a:r>
            <a:endParaRPr lang="en-US" altLang="ja-JP" sz="2000" dirty="0"/>
          </a:p>
          <a:p>
            <a:pPr eaLnBrk="1" hangingPunct="1"/>
            <a:r>
              <a:rPr lang="ja-JP" altLang="en-US" sz="2000" dirty="0"/>
              <a:t>　　</a:t>
            </a:r>
            <a:r>
              <a:rPr lang="en-US" altLang="ja-JP" sz="2000" dirty="0"/>
              <a:t>Dealer.</a:t>
            </a:r>
            <a:r>
              <a:rPr lang="ja-JP" altLang="en-US" sz="2000" dirty="0"/>
              <a:t>行動を判断（ヒット（）か、スタンド（））</a:t>
            </a:r>
            <a:endParaRPr lang="en-US" altLang="ja-JP" sz="2000" dirty="0"/>
          </a:p>
          <a:p>
            <a:pPr eaLnBrk="1" hangingPunct="1"/>
            <a:r>
              <a:rPr lang="ja-JP" altLang="en-US" sz="2000" dirty="0"/>
              <a:t>｝</a:t>
            </a:r>
            <a:endParaRPr lang="en-US" altLang="ja-JP" sz="2000" dirty="0"/>
          </a:p>
          <a:p>
            <a:pPr eaLnBrk="1" hangingPunct="1"/>
            <a:r>
              <a:rPr lang="en-US" altLang="ja-JP" sz="2000" dirty="0"/>
              <a:t>Dealer.</a:t>
            </a:r>
            <a:r>
              <a:rPr lang="ja-JP" altLang="en-US" sz="2000" dirty="0"/>
              <a:t>チップ計算、配分する（）</a:t>
            </a:r>
            <a:endParaRPr lang="en-US" altLang="ja-JP" sz="2000" dirty="0"/>
          </a:p>
          <a:p>
            <a:pPr eaLnBrk="1" hangingPunct="1"/>
            <a:r>
              <a:rPr lang="en-US" altLang="ja-JP" sz="2000" dirty="0"/>
              <a:t>Dealer.</a:t>
            </a:r>
            <a:r>
              <a:rPr lang="ja-JP" altLang="en-US" sz="2000" dirty="0"/>
              <a:t>カードを集める（）</a:t>
            </a:r>
            <a:endParaRPr lang="en-US" altLang="ja-JP" sz="2000" dirty="0"/>
          </a:p>
        </p:txBody>
      </p:sp>
      <p:sp>
        <p:nvSpPr>
          <p:cNvPr id="2" name="正方形/長方形 1"/>
          <p:cNvSpPr/>
          <p:nvPr/>
        </p:nvSpPr>
        <p:spPr>
          <a:xfrm>
            <a:off x="107504" y="1412776"/>
            <a:ext cx="2804864" cy="1754326"/>
          </a:xfrm>
          <a:prstGeom prst="rect">
            <a:avLst/>
          </a:prstGeom>
        </p:spPr>
        <p:txBody>
          <a:bodyPr wrap="square">
            <a:spAutoFit/>
          </a:bodyPr>
          <a:lstStyle/>
          <a:p>
            <a:r>
              <a:rPr lang="ja-JP" altLang="en-US" dirty="0" smtClean="0"/>
              <a:t>シナリオにおける各行動が</a:t>
            </a:r>
            <a:endParaRPr lang="en-US" altLang="ja-JP" dirty="0" smtClean="0"/>
          </a:p>
          <a:p>
            <a:r>
              <a:rPr lang="ja-JP" altLang="en-US" dirty="0"/>
              <a:t>クラス</a:t>
            </a:r>
            <a:r>
              <a:rPr lang="ja-JP" altLang="en-US" dirty="0" smtClean="0"/>
              <a:t>の機能に直結します。</a:t>
            </a:r>
            <a:endParaRPr lang="en-US" altLang="ja-JP" dirty="0" smtClean="0"/>
          </a:p>
          <a:p>
            <a:endParaRPr lang="en-US" altLang="ja-JP" dirty="0" smtClean="0"/>
          </a:p>
          <a:p>
            <a:endParaRPr lang="en-US" altLang="ja-JP" dirty="0"/>
          </a:p>
          <a:p>
            <a:r>
              <a:rPr lang="ja-JP" altLang="en-US" dirty="0" smtClean="0"/>
              <a:t>つまり、右図のような</a:t>
            </a:r>
            <a:endParaRPr lang="en-US" altLang="ja-JP" dirty="0" smtClean="0"/>
          </a:p>
          <a:p>
            <a:r>
              <a:rPr lang="ja-JP" altLang="en-US" dirty="0" smtClean="0"/>
              <a:t>プログラムに直結します。</a:t>
            </a:r>
            <a:endParaRPr lang="en-US" altLang="ja-JP" dirty="0" smtClean="0"/>
          </a:p>
        </p:txBody>
      </p:sp>
    </p:spTree>
    <p:extLst>
      <p:ext uri="{BB962C8B-B14F-4D97-AF65-F5344CB8AC3E}">
        <p14:creationId xmlns:p14="http://schemas.microsoft.com/office/powerpoint/2010/main" val="18847894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タイトル 1"/>
          <p:cNvSpPr>
            <a:spLocks noGrp="1"/>
          </p:cNvSpPr>
          <p:nvPr>
            <p:ph type="title"/>
          </p:nvPr>
        </p:nvSpPr>
        <p:spPr/>
        <p:txBody>
          <a:bodyPr/>
          <a:lstStyle/>
          <a:p>
            <a:r>
              <a:rPr lang="ja-JP" altLang="en-US" dirty="0" smtClean="0"/>
              <a:t>まとめ</a:t>
            </a:r>
          </a:p>
        </p:txBody>
      </p:sp>
      <p:sp>
        <p:nvSpPr>
          <p:cNvPr id="3" name="コンテンツ プレースホルダー 2"/>
          <p:cNvSpPr>
            <a:spLocks noGrp="1"/>
          </p:cNvSpPr>
          <p:nvPr>
            <p:ph idx="1"/>
          </p:nvPr>
        </p:nvSpPr>
        <p:spPr>
          <a:xfrm>
            <a:off x="457200" y="1481328"/>
            <a:ext cx="8435280" cy="4525963"/>
          </a:xfrm>
        </p:spPr>
        <p:txBody>
          <a:bodyPr>
            <a:normAutofit/>
          </a:bodyPr>
          <a:lstStyle/>
          <a:p>
            <a:pPr eaLnBrk="1" hangingPunct="1">
              <a:defRPr/>
            </a:pPr>
            <a:r>
              <a:rPr lang="ja-JP" altLang="en-US" sz="2400" dirty="0" smtClean="0"/>
              <a:t>「継承」によって、既に存在するプログラムを簡単に拡張した新しいクラスを作ることができます。</a:t>
            </a:r>
            <a:endParaRPr lang="en-US" altLang="ja-JP" sz="2400" dirty="0" smtClean="0"/>
          </a:p>
          <a:p>
            <a:pPr eaLnBrk="1" hangingPunct="1">
              <a:defRPr/>
            </a:pPr>
            <a:r>
              <a:rPr lang="ja-JP" altLang="en-US" sz="2400" dirty="0"/>
              <a:t>拡張</a:t>
            </a:r>
            <a:r>
              <a:rPr lang="ja-JP" altLang="en-US" sz="2400" dirty="0" smtClean="0"/>
              <a:t>クラス（</a:t>
            </a:r>
            <a:r>
              <a:rPr lang="ja-JP" altLang="en-US" sz="2400" dirty="0" smtClean="0">
                <a:solidFill>
                  <a:srgbClr val="FF0000"/>
                </a:solidFill>
              </a:rPr>
              <a:t>サブクラス</a:t>
            </a:r>
            <a:r>
              <a:rPr lang="ja-JP" altLang="en-US" sz="2400" dirty="0" smtClean="0"/>
              <a:t>）は、もとのクラス（</a:t>
            </a:r>
            <a:r>
              <a:rPr lang="ja-JP" altLang="en-US" sz="2400" dirty="0" smtClean="0">
                <a:solidFill>
                  <a:srgbClr val="FF0000"/>
                </a:solidFill>
              </a:rPr>
              <a:t>スーパークラス</a:t>
            </a:r>
            <a:r>
              <a:rPr lang="ja-JP" altLang="en-US" sz="2400" dirty="0" smtClean="0"/>
              <a:t>）の性質、機能を引き継ぎます。</a:t>
            </a:r>
            <a:endParaRPr lang="en-US" altLang="ja-JP" sz="2400" dirty="0" smtClean="0"/>
          </a:p>
          <a:p>
            <a:pPr eaLnBrk="1" hangingPunct="1">
              <a:defRPr/>
            </a:pPr>
            <a:r>
              <a:rPr lang="ja-JP" altLang="en-US" sz="2400" dirty="0" smtClean="0"/>
              <a:t>「</a:t>
            </a:r>
            <a:r>
              <a:rPr lang="ja-JP" altLang="en-US" sz="2400" dirty="0" smtClean="0">
                <a:solidFill>
                  <a:srgbClr val="FF0000"/>
                </a:solidFill>
              </a:rPr>
              <a:t>オーバーライド</a:t>
            </a:r>
            <a:r>
              <a:rPr lang="ja-JP" altLang="en-US" sz="2400" dirty="0" smtClean="0"/>
              <a:t>」：サブクラスで、スーパークラスと同じ名前で機能の異なるメソッドを定義することができます。→「</a:t>
            </a:r>
            <a:r>
              <a:rPr lang="ja-JP" altLang="en-US" sz="2400" dirty="0" smtClean="0">
                <a:solidFill>
                  <a:srgbClr val="FF0000"/>
                </a:solidFill>
              </a:rPr>
              <a:t>ポリモーフィズム</a:t>
            </a:r>
            <a:r>
              <a:rPr lang="ja-JP" altLang="en-US" sz="2400" dirty="0" smtClean="0"/>
              <a:t>」</a:t>
            </a:r>
            <a:endParaRPr lang="en-US" altLang="ja-JP" sz="2400" dirty="0" smtClean="0"/>
          </a:p>
          <a:p>
            <a:pPr eaLnBrk="1" hangingPunct="1">
              <a:defRPr/>
            </a:pPr>
            <a:r>
              <a:rPr lang="ja-JP" altLang="en-US" sz="2400" dirty="0" smtClean="0"/>
              <a:t>オブジェクト指向では、システムを、モノ同士のデータの送受信を介した繋がり（</a:t>
            </a:r>
            <a:r>
              <a:rPr lang="ja-JP" altLang="en-US" sz="2400" dirty="0" smtClean="0">
                <a:solidFill>
                  <a:srgbClr val="FF0000"/>
                </a:solidFill>
              </a:rPr>
              <a:t>メッセージパッシング</a:t>
            </a:r>
            <a:r>
              <a:rPr lang="ja-JP" altLang="en-US" sz="2400" dirty="0" smtClean="0"/>
              <a:t>）で分析し、設計し、プログラム化することができます。</a:t>
            </a:r>
          </a:p>
        </p:txBody>
      </p:sp>
    </p:spTree>
    <p:extLst>
      <p:ext uri="{BB962C8B-B14F-4D97-AF65-F5344CB8AC3E}">
        <p14:creationId xmlns:p14="http://schemas.microsoft.com/office/powerpoint/2010/main" val="7465112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ja-JP" altLang="en-US" dirty="0" smtClean="0"/>
              <a:t>クラスの拡張の原理</a:t>
            </a:r>
          </a:p>
        </p:txBody>
      </p:sp>
      <p:sp>
        <p:nvSpPr>
          <p:cNvPr id="4" name="コンテンツ プレースホルダー 3"/>
          <p:cNvSpPr>
            <a:spLocks noGrp="1"/>
          </p:cNvSpPr>
          <p:nvPr>
            <p:ph idx="1"/>
          </p:nvPr>
        </p:nvSpPr>
        <p:spPr>
          <a:xfrm>
            <a:off x="179512" y="1279616"/>
            <a:ext cx="8964488" cy="2360970"/>
          </a:xfrm>
        </p:spPr>
        <p:txBody>
          <a:bodyPr>
            <a:noAutofit/>
          </a:bodyPr>
          <a:lstStyle/>
          <a:p>
            <a:pPr marL="109728" indent="0">
              <a:buNone/>
            </a:pPr>
            <a:r>
              <a:rPr lang="ja-JP" altLang="en-US" sz="2300" dirty="0"/>
              <a:t>新しいシステムを構築するために、</a:t>
            </a:r>
            <a:r>
              <a:rPr lang="ja-JP" altLang="en-US" sz="2300" dirty="0" smtClean="0"/>
              <a:t>新しいクラス</a:t>
            </a:r>
            <a:r>
              <a:rPr lang="ja-JP" altLang="en-US" sz="2300" dirty="0"/>
              <a:t>を作ることになった場合でも、</a:t>
            </a:r>
          </a:p>
          <a:p>
            <a:r>
              <a:rPr lang="ja-JP" altLang="en-US" sz="2300" dirty="0"/>
              <a:t>必要</a:t>
            </a:r>
            <a:r>
              <a:rPr lang="ja-JP" altLang="en-US" sz="2300" dirty="0" smtClean="0"/>
              <a:t>な機能や性質が</a:t>
            </a:r>
            <a:r>
              <a:rPr lang="ja-JP" altLang="en-US" sz="2300" dirty="0"/>
              <a:t>、</a:t>
            </a:r>
            <a:r>
              <a:rPr lang="ja-JP" altLang="en-US" sz="2300" dirty="0" smtClean="0">
                <a:solidFill>
                  <a:srgbClr val="FF0000"/>
                </a:solidFill>
              </a:rPr>
              <a:t>既存のシステム</a:t>
            </a:r>
            <a:r>
              <a:rPr lang="ja-JP" altLang="en-US" sz="2300" dirty="0">
                <a:solidFill>
                  <a:srgbClr val="FF0000"/>
                </a:solidFill>
              </a:rPr>
              <a:t>で実装済</a:t>
            </a:r>
            <a:r>
              <a:rPr lang="ja-JP" altLang="en-US" sz="2300" dirty="0" smtClean="0">
                <a:solidFill>
                  <a:srgbClr val="FF0000"/>
                </a:solidFill>
              </a:rPr>
              <a:t>の</a:t>
            </a:r>
            <a:r>
              <a:rPr lang="ja-JP" altLang="en-US" sz="2300" dirty="0">
                <a:solidFill>
                  <a:srgbClr val="FF0000"/>
                </a:solidFill>
              </a:rPr>
              <a:t>もの</a:t>
            </a:r>
            <a:r>
              <a:rPr lang="ja-JP" altLang="en-US" sz="2300" dirty="0" smtClean="0">
                <a:solidFill>
                  <a:srgbClr val="FF0000"/>
                </a:solidFill>
              </a:rPr>
              <a:t>と</a:t>
            </a:r>
            <a:r>
              <a:rPr lang="ja-JP" altLang="en-US" sz="2300" dirty="0" smtClean="0">
                <a:solidFill>
                  <a:srgbClr val="FF0000"/>
                </a:solidFill>
              </a:rPr>
              <a:t>あまり変わらない</a:t>
            </a:r>
            <a:endParaRPr lang="ja-JP" altLang="en-US" sz="2300" dirty="0">
              <a:solidFill>
                <a:srgbClr val="FF0000"/>
              </a:solidFill>
            </a:endParaRPr>
          </a:p>
          <a:p>
            <a:r>
              <a:rPr lang="ja-JP" altLang="en-US" sz="2300" dirty="0" smtClean="0">
                <a:solidFill>
                  <a:srgbClr val="FF0000"/>
                </a:solidFill>
              </a:rPr>
              <a:t>既存</a:t>
            </a:r>
            <a:r>
              <a:rPr lang="ja-JP" altLang="en-US" sz="2300" dirty="0">
                <a:solidFill>
                  <a:srgbClr val="FF0000"/>
                </a:solidFill>
              </a:rPr>
              <a:t>のシステムにある</a:t>
            </a:r>
            <a:r>
              <a:rPr lang="ja-JP" altLang="en-US" sz="2300" dirty="0" smtClean="0">
                <a:solidFill>
                  <a:srgbClr val="FF0000"/>
                </a:solidFill>
              </a:rPr>
              <a:t>機能や性質の</a:t>
            </a:r>
            <a:r>
              <a:rPr lang="ja-JP" altLang="en-US" sz="2300" dirty="0">
                <a:solidFill>
                  <a:srgbClr val="FF0000"/>
                </a:solidFill>
              </a:rPr>
              <a:t>一部を変更するだけで済む</a:t>
            </a:r>
          </a:p>
          <a:p>
            <a:pPr marL="109728" indent="0">
              <a:buNone/>
            </a:pPr>
            <a:r>
              <a:rPr lang="ja-JP" altLang="en-US" sz="2300" dirty="0"/>
              <a:t>場合があります</a:t>
            </a:r>
            <a:r>
              <a:rPr lang="ja-JP" altLang="en-US" sz="2300" dirty="0" smtClean="0"/>
              <a:t>。</a:t>
            </a:r>
            <a:endParaRPr lang="ja-JP" altLang="en-US" sz="2300" dirty="0"/>
          </a:p>
        </p:txBody>
      </p:sp>
      <p:sp>
        <p:nvSpPr>
          <p:cNvPr id="7" name="Oval 2"/>
          <p:cNvSpPr>
            <a:spLocks noChangeArrowheads="1"/>
          </p:cNvSpPr>
          <p:nvPr/>
        </p:nvSpPr>
        <p:spPr bwMode="auto">
          <a:xfrm>
            <a:off x="1134616" y="4446984"/>
            <a:ext cx="4495800" cy="2348880"/>
          </a:xfrm>
          <a:prstGeom prst="ellipse">
            <a:avLst/>
          </a:prstGeom>
          <a:gradFill>
            <a:gsLst>
              <a:gs pos="0">
                <a:schemeClr val="accent1">
                  <a:tint val="62000"/>
                  <a:satMod val="180000"/>
                  <a:alpha val="35000"/>
                </a:schemeClr>
              </a:gs>
              <a:gs pos="65000">
                <a:schemeClr val="accent1">
                  <a:tint val="32000"/>
                  <a:satMod val="250000"/>
                </a:schemeClr>
              </a:gs>
              <a:gs pos="100000">
                <a:schemeClr val="accent1">
                  <a:tint val="23000"/>
                  <a:satMod val="300000"/>
                </a:schemeClr>
              </a:gs>
            </a:gsLst>
          </a:gradFill>
          <a:ln>
            <a:headEnd/>
            <a:tailEnd/>
          </a:ln>
          <a:extLst/>
        </p:spPr>
        <p:style>
          <a:lnRef idx="1">
            <a:schemeClr val="accent1"/>
          </a:lnRef>
          <a:fillRef idx="2">
            <a:schemeClr val="accent1"/>
          </a:fillRef>
          <a:effectRef idx="1">
            <a:schemeClr val="accent1"/>
          </a:effectRef>
          <a:fontRef idx="minor">
            <a:schemeClr val="dk1"/>
          </a:fontRef>
        </p:style>
        <p:txBody>
          <a:bodyPr wrap="none" anchor="ctr"/>
          <a:lstStyle/>
          <a:p>
            <a:endParaRPr lang="ja-JP" altLang="en-US"/>
          </a:p>
        </p:txBody>
      </p:sp>
      <p:sp>
        <p:nvSpPr>
          <p:cNvPr id="8" name="Oval 13"/>
          <p:cNvSpPr>
            <a:spLocks noChangeArrowheads="1"/>
          </p:cNvSpPr>
          <p:nvPr/>
        </p:nvSpPr>
        <p:spPr bwMode="auto">
          <a:xfrm>
            <a:off x="3496635" y="4408518"/>
            <a:ext cx="4412245" cy="2362932"/>
          </a:xfrm>
          <a:prstGeom prst="ellipse">
            <a:avLst/>
          </a:prstGeom>
          <a:gradFill>
            <a:gsLst>
              <a:gs pos="0">
                <a:schemeClr val="accent2">
                  <a:tint val="62000"/>
                  <a:satMod val="180000"/>
                  <a:alpha val="8000"/>
                </a:schemeClr>
              </a:gs>
              <a:gs pos="65000">
                <a:schemeClr val="accent2">
                  <a:tint val="32000"/>
                  <a:satMod val="250000"/>
                </a:schemeClr>
              </a:gs>
              <a:gs pos="100000">
                <a:schemeClr val="accent2">
                  <a:tint val="23000"/>
                  <a:satMod val="300000"/>
                </a:schemeClr>
              </a:gs>
            </a:gsLst>
          </a:gradFill>
          <a:ln>
            <a:headEnd/>
            <a:tailEnd/>
          </a:ln>
          <a:extLst/>
        </p:spPr>
        <p:style>
          <a:lnRef idx="1">
            <a:schemeClr val="accent2"/>
          </a:lnRef>
          <a:fillRef idx="2">
            <a:schemeClr val="accent2"/>
          </a:fillRef>
          <a:effectRef idx="1">
            <a:schemeClr val="accent2"/>
          </a:effectRef>
          <a:fontRef idx="minor">
            <a:schemeClr val="dk1"/>
          </a:fontRef>
        </p:style>
        <p:txBody>
          <a:bodyPr wrap="none" anchor="ctr"/>
          <a:lstStyle/>
          <a:p>
            <a:endParaRPr lang="ja-JP" altLang="en-US"/>
          </a:p>
        </p:txBody>
      </p:sp>
      <p:pic>
        <p:nvPicPr>
          <p:cNvPr id="9" name="Picture 5" descr="j02857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33212" y="5364481"/>
            <a:ext cx="1443038"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6" descr="MCj0405942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77816" y="5285184"/>
            <a:ext cx="1143000"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7"/>
          <p:cNvSpPr txBox="1">
            <a:spLocks noChangeArrowheads="1"/>
          </p:cNvSpPr>
          <p:nvPr/>
        </p:nvSpPr>
        <p:spPr bwMode="auto">
          <a:xfrm>
            <a:off x="2211550" y="4078813"/>
            <a:ext cx="2029722" cy="646331"/>
          </a:xfrm>
          <a:prstGeom prst="rect">
            <a:avLst/>
          </a:prstGeom>
          <a:ln/>
          <a:extLst/>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algn="ctr" eaLnBrk="1" hangingPunct="1"/>
            <a:r>
              <a:rPr lang="ja-JP" altLang="en-US" sz="1800" b="1" dirty="0"/>
              <a:t>スーパーマーケット</a:t>
            </a:r>
          </a:p>
          <a:p>
            <a:pPr algn="ctr" eaLnBrk="1" hangingPunct="1"/>
            <a:r>
              <a:rPr lang="ja-JP" altLang="en-US" sz="1800" b="1" dirty="0"/>
              <a:t>システム</a:t>
            </a:r>
          </a:p>
        </p:txBody>
      </p:sp>
      <p:sp>
        <p:nvSpPr>
          <p:cNvPr id="12" name="Text Box 8"/>
          <p:cNvSpPr txBox="1">
            <a:spLocks noChangeArrowheads="1"/>
          </p:cNvSpPr>
          <p:nvPr/>
        </p:nvSpPr>
        <p:spPr bwMode="auto">
          <a:xfrm>
            <a:off x="4030499" y="4968914"/>
            <a:ext cx="13420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sz="2000"/>
              <a:t>会計クラス</a:t>
            </a:r>
          </a:p>
        </p:txBody>
      </p:sp>
      <p:sp>
        <p:nvSpPr>
          <p:cNvPr id="13" name="Text Box 9"/>
          <p:cNvSpPr txBox="1">
            <a:spLocks noChangeArrowheads="1"/>
          </p:cNvSpPr>
          <p:nvPr/>
        </p:nvSpPr>
        <p:spPr bwMode="auto">
          <a:xfrm>
            <a:off x="6133212" y="4902984"/>
            <a:ext cx="13518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en-US" altLang="ja-JP" sz="2000" dirty="0"/>
              <a:t>ATM</a:t>
            </a:r>
            <a:r>
              <a:rPr lang="ja-JP" altLang="en-US" sz="2000" dirty="0"/>
              <a:t>クラス</a:t>
            </a:r>
          </a:p>
        </p:txBody>
      </p:sp>
      <p:sp>
        <p:nvSpPr>
          <p:cNvPr id="14" name="Text Box 10"/>
          <p:cNvSpPr txBox="1">
            <a:spLocks noChangeArrowheads="1"/>
          </p:cNvSpPr>
          <p:nvPr/>
        </p:nvSpPr>
        <p:spPr bwMode="auto">
          <a:xfrm>
            <a:off x="5176918" y="4123818"/>
            <a:ext cx="1034257" cy="646331"/>
          </a:xfrm>
          <a:prstGeom prst="rect">
            <a:avLst/>
          </a:prstGeom>
          <a:ln/>
          <a:extLst/>
        </p:spPr>
        <p:style>
          <a:lnRef idx="1">
            <a:schemeClr val="accent2"/>
          </a:lnRef>
          <a:fillRef idx="2">
            <a:schemeClr val="accent2"/>
          </a:fillRef>
          <a:effectRef idx="1">
            <a:schemeClr val="accent2"/>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algn="ctr" eaLnBrk="1" hangingPunct="1"/>
            <a:r>
              <a:rPr lang="ja-JP" altLang="en-US" sz="1800" b="1" dirty="0" smtClean="0"/>
              <a:t>コンビニ</a:t>
            </a:r>
            <a:endParaRPr lang="ja-JP" altLang="en-US" sz="1800" b="1" dirty="0"/>
          </a:p>
          <a:p>
            <a:pPr algn="ctr" eaLnBrk="1" hangingPunct="1"/>
            <a:r>
              <a:rPr lang="ja-JP" altLang="en-US" sz="1800" b="1" dirty="0"/>
              <a:t>システム</a:t>
            </a:r>
          </a:p>
        </p:txBody>
      </p:sp>
      <p:pic>
        <p:nvPicPr>
          <p:cNvPr id="15" name="Picture 11" descr="j02333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1839" y="5208984"/>
            <a:ext cx="1312111" cy="1335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Box 12"/>
          <p:cNvSpPr txBox="1">
            <a:spLocks noChangeArrowheads="1"/>
          </p:cNvSpPr>
          <p:nvPr/>
        </p:nvSpPr>
        <p:spPr bwMode="auto">
          <a:xfrm>
            <a:off x="1592099" y="4892714"/>
            <a:ext cx="18549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sz="2000" dirty="0"/>
              <a:t>野菜流通クラス</a:t>
            </a:r>
          </a:p>
        </p:txBody>
      </p:sp>
      <p:sp>
        <p:nvSpPr>
          <p:cNvPr id="5" name="テキスト ボックス 4"/>
          <p:cNvSpPr txBox="1"/>
          <p:nvPr/>
        </p:nvSpPr>
        <p:spPr>
          <a:xfrm>
            <a:off x="296576" y="3645024"/>
            <a:ext cx="7997702" cy="369332"/>
          </a:xfrm>
          <a:prstGeom prst="rect">
            <a:avLst/>
          </a:prstGeom>
          <a:noFill/>
        </p:spPr>
        <p:txBody>
          <a:bodyPr wrap="none" rtlCol="0">
            <a:spAutoFit/>
          </a:bodyPr>
          <a:lstStyle/>
          <a:p>
            <a:pPr marL="0" lvl="1"/>
            <a:r>
              <a:rPr lang="ja-JP" altLang="en-US" dirty="0"/>
              <a:t>例えば</a:t>
            </a:r>
            <a:r>
              <a:rPr lang="en-US" altLang="ja-JP" dirty="0"/>
              <a:t>…   </a:t>
            </a:r>
            <a:r>
              <a:rPr lang="ja-JP" altLang="en-US" dirty="0"/>
              <a:t>スーパーの</a:t>
            </a:r>
            <a:r>
              <a:rPr lang="ja-JP" altLang="en-US" dirty="0" smtClean="0"/>
              <a:t>会計システムは</a:t>
            </a:r>
            <a:r>
              <a:rPr lang="ja-JP" altLang="en-US" dirty="0"/>
              <a:t>、コンビニでも利用できるかもしれません</a:t>
            </a:r>
            <a:r>
              <a:rPr lang="ja-JP" altLang="en-US" dirty="0" smtClean="0"/>
              <a:t>。</a:t>
            </a:r>
            <a:endParaRPr lang="ja-JP" altLang="en-US" dirty="0"/>
          </a:p>
        </p:txBody>
      </p:sp>
    </p:spTree>
    <p:extLst>
      <p:ext uri="{BB962C8B-B14F-4D97-AF65-F5344CB8AC3E}">
        <p14:creationId xmlns:p14="http://schemas.microsoft.com/office/powerpoint/2010/main" val="37888412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正方形/長方形 3"/>
          <p:cNvSpPr/>
          <p:nvPr/>
        </p:nvSpPr>
        <p:spPr>
          <a:xfrm>
            <a:off x="282042" y="2445704"/>
            <a:ext cx="8692829" cy="194460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242" name="AutoShape 9"/>
          <p:cNvSpPr>
            <a:spLocks noChangeArrowheads="1"/>
          </p:cNvSpPr>
          <p:nvPr/>
        </p:nvSpPr>
        <p:spPr bwMode="auto">
          <a:xfrm flipH="1">
            <a:off x="4132263" y="3343672"/>
            <a:ext cx="818306" cy="576263"/>
          </a:xfrm>
          <a:prstGeom prst="rightArrow">
            <a:avLst>
              <a:gd name="adj1" fmla="val 50000"/>
              <a:gd name="adj2" fmla="val 40565"/>
            </a:avLst>
          </a:prstGeom>
          <a:ln>
            <a:headEnd/>
            <a:tailEnd/>
          </a:ln>
          <a:extLst/>
        </p:spPr>
        <p:style>
          <a:lnRef idx="1">
            <a:schemeClr val="accent2"/>
          </a:lnRef>
          <a:fillRef idx="2">
            <a:schemeClr val="accent2"/>
          </a:fillRef>
          <a:effectRef idx="1">
            <a:schemeClr val="accent2"/>
          </a:effectRef>
          <a:fontRef idx="minor">
            <a:schemeClr val="dk1"/>
          </a:fontRef>
        </p:style>
        <p:txBody>
          <a:bodyPr wrap="none" anchor="ctr"/>
          <a:lstStyle/>
          <a:p>
            <a:endParaRPr lang="ja-JP" altLang="en-US"/>
          </a:p>
        </p:txBody>
      </p:sp>
      <p:sp>
        <p:nvSpPr>
          <p:cNvPr id="10243" name="Text Box 10"/>
          <p:cNvSpPr txBox="1">
            <a:spLocks noChangeArrowheads="1"/>
          </p:cNvSpPr>
          <p:nvPr/>
        </p:nvSpPr>
        <p:spPr bwMode="auto">
          <a:xfrm>
            <a:off x="4132263" y="2907110"/>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a:solidFill>
                  <a:srgbClr val="FF0066"/>
                </a:solidFill>
              </a:rPr>
              <a:t>流用！</a:t>
            </a:r>
          </a:p>
        </p:txBody>
      </p:sp>
      <p:sp>
        <p:nvSpPr>
          <p:cNvPr id="3" name="コンテンツ プレースホルダー 2"/>
          <p:cNvSpPr>
            <a:spLocks noGrp="1"/>
          </p:cNvSpPr>
          <p:nvPr>
            <p:ph idx="1"/>
          </p:nvPr>
        </p:nvSpPr>
        <p:spPr>
          <a:xfrm>
            <a:off x="421836" y="1265018"/>
            <a:ext cx="8229600" cy="867552"/>
          </a:xfrm>
        </p:spPr>
        <p:txBody>
          <a:bodyPr>
            <a:normAutofit fontScale="92500"/>
          </a:bodyPr>
          <a:lstStyle/>
          <a:p>
            <a:pPr>
              <a:defRPr/>
            </a:pPr>
            <a:r>
              <a:rPr lang="ja-JP" altLang="en-US" sz="2400" dirty="0" smtClean="0"/>
              <a:t>オブジェクト指向プログラミング言語では、既</a:t>
            </a:r>
            <a:r>
              <a:rPr lang="ja-JP" altLang="en-US" sz="2400" dirty="0"/>
              <a:t>に設計されたクラス</a:t>
            </a:r>
            <a:r>
              <a:rPr lang="ja-JP" altLang="en-US" sz="2400" dirty="0" smtClean="0"/>
              <a:t>の特徴を</a:t>
            </a:r>
            <a:r>
              <a:rPr lang="ja-JP" altLang="en-US" sz="2400" dirty="0">
                <a:solidFill>
                  <a:srgbClr val="FF0000"/>
                </a:solidFill>
              </a:rPr>
              <a:t>流用</a:t>
            </a:r>
            <a:r>
              <a:rPr lang="ja-JP" altLang="en-US" sz="2400" dirty="0" smtClean="0"/>
              <a:t>して</a:t>
            </a:r>
            <a:r>
              <a:rPr lang="ja-JP" altLang="en-US" sz="2400" dirty="0" smtClean="0">
                <a:solidFill>
                  <a:srgbClr val="FF0000"/>
                </a:solidFill>
              </a:rPr>
              <a:t>新しい</a:t>
            </a:r>
            <a:r>
              <a:rPr lang="ja-JP" altLang="en-US" sz="2400" dirty="0">
                <a:solidFill>
                  <a:srgbClr val="FF0000"/>
                </a:solidFill>
              </a:rPr>
              <a:t>クラス</a:t>
            </a:r>
            <a:r>
              <a:rPr lang="ja-JP" altLang="en-US" sz="2400" dirty="0"/>
              <a:t>を設計を</a:t>
            </a:r>
            <a:r>
              <a:rPr lang="ja-JP" altLang="en-US" sz="2400" dirty="0" smtClean="0"/>
              <a:t>することができます。</a:t>
            </a:r>
            <a:endParaRPr lang="ja-JP" altLang="en-US" sz="2400" dirty="0"/>
          </a:p>
          <a:p>
            <a:endParaRPr kumimoji="1" lang="ja-JP" altLang="en-US" sz="2400" dirty="0"/>
          </a:p>
        </p:txBody>
      </p:sp>
      <p:sp>
        <p:nvSpPr>
          <p:cNvPr id="10244" name="Rectangle 11"/>
          <p:cNvSpPr>
            <a:spLocks noGrp="1" noChangeArrowheads="1"/>
          </p:cNvSpPr>
          <p:nvPr>
            <p:ph type="title"/>
          </p:nvPr>
        </p:nvSpPr>
        <p:spPr/>
        <p:txBody>
          <a:bodyPr>
            <a:normAutofit/>
          </a:bodyPr>
          <a:lstStyle/>
          <a:p>
            <a:pPr eaLnBrk="1" hangingPunct="1"/>
            <a:r>
              <a:rPr lang="ja-JP" altLang="en-US" dirty="0"/>
              <a:t>特徴</a:t>
            </a:r>
            <a:r>
              <a:rPr lang="ja-JP" altLang="en-US" dirty="0" smtClean="0"/>
              <a:t>を</a:t>
            </a:r>
            <a:r>
              <a:rPr lang="ja-JP" altLang="en-US" dirty="0" smtClean="0"/>
              <a:t>流用した新たなクラスの設計</a:t>
            </a:r>
          </a:p>
        </p:txBody>
      </p:sp>
      <p:pic>
        <p:nvPicPr>
          <p:cNvPr id="10246" name="Picture 17" descr="MCj0405942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12912" y="2954249"/>
            <a:ext cx="1143000"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7" name="Text Box 18"/>
          <p:cNvSpPr txBox="1">
            <a:spLocks noChangeArrowheads="1"/>
          </p:cNvSpPr>
          <p:nvPr/>
        </p:nvSpPr>
        <p:spPr bwMode="auto">
          <a:xfrm>
            <a:off x="1601988" y="2600740"/>
            <a:ext cx="1560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dirty="0"/>
              <a:t>会計クラス</a:t>
            </a:r>
          </a:p>
        </p:txBody>
      </p:sp>
      <p:pic>
        <p:nvPicPr>
          <p:cNvPr id="10248" name="Picture 19" descr="MCj0405942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6136" y="3057940"/>
            <a:ext cx="1143000"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9" name="Text Box 20"/>
          <p:cNvSpPr txBox="1">
            <a:spLocks noChangeArrowheads="1"/>
          </p:cNvSpPr>
          <p:nvPr/>
        </p:nvSpPr>
        <p:spPr bwMode="auto">
          <a:xfrm>
            <a:off x="5589515" y="2360307"/>
            <a:ext cx="1787669"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algn="ctr" eaLnBrk="1" hangingPunct="1"/>
            <a:r>
              <a:rPr lang="ja-JP" altLang="en-US" sz="2300" dirty="0">
                <a:solidFill>
                  <a:srgbClr val="FF0066"/>
                </a:solidFill>
                <a:effectLst>
                  <a:outerShdw blurRad="38100" dist="38100" dir="2700000" algn="tl">
                    <a:srgbClr val="000000">
                      <a:alpha val="43137"/>
                    </a:srgbClr>
                  </a:outerShdw>
                </a:effectLst>
              </a:rPr>
              <a:t>コンビニ専用</a:t>
            </a:r>
          </a:p>
          <a:p>
            <a:pPr algn="ctr" eaLnBrk="1" hangingPunct="1"/>
            <a:r>
              <a:rPr lang="ja-JP" altLang="en-US" sz="2300" dirty="0">
                <a:effectLst>
                  <a:outerShdw blurRad="38100" dist="38100" dir="2700000" algn="tl">
                    <a:srgbClr val="000000">
                      <a:alpha val="43137"/>
                    </a:srgbClr>
                  </a:outerShdw>
                </a:effectLst>
              </a:rPr>
              <a:t>会計クラス</a:t>
            </a:r>
          </a:p>
        </p:txBody>
      </p:sp>
      <p:pic>
        <p:nvPicPr>
          <p:cNvPr id="10250"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1228" y="3506067"/>
            <a:ext cx="835025" cy="7826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51"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07968" y="3499276"/>
            <a:ext cx="838200" cy="785813"/>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円/楕円 1"/>
          <p:cNvSpPr/>
          <p:nvPr/>
        </p:nvSpPr>
        <p:spPr>
          <a:xfrm rot="1167273">
            <a:off x="7308345" y="2532105"/>
            <a:ext cx="620734" cy="594471"/>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3400" dirty="0" smtClean="0">
                <a:solidFill>
                  <a:srgbClr val="FF0000"/>
                </a:solidFill>
              </a:rPr>
              <a:t>新</a:t>
            </a:r>
            <a:endParaRPr kumimoji="1" lang="ja-JP" altLang="en-US" sz="3400" dirty="0">
              <a:solidFill>
                <a:srgbClr val="FF0000"/>
              </a:solidFill>
            </a:endParaRPr>
          </a:p>
        </p:txBody>
      </p:sp>
      <p:sp>
        <p:nvSpPr>
          <p:cNvPr id="14" name="Text Box 3"/>
          <p:cNvSpPr txBox="1">
            <a:spLocks noChangeArrowheads="1"/>
          </p:cNvSpPr>
          <p:nvPr/>
        </p:nvSpPr>
        <p:spPr bwMode="auto">
          <a:xfrm>
            <a:off x="282044" y="6016450"/>
            <a:ext cx="8692828" cy="646331"/>
          </a:xfrm>
          <a:prstGeom prst="rect">
            <a:avLst/>
          </a:prstGeom>
          <a:ln/>
          <a:extLst/>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sz="1800" dirty="0"/>
              <a:t>四則演算の</a:t>
            </a:r>
            <a:r>
              <a:rPr lang="ja-JP" altLang="en-US" sz="1800" dirty="0" smtClean="0"/>
              <a:t>できる　　　　　　　　　四則</a:t>
            </a:r>
            <a:r>
              <a:rPr lang="ja-JP" altLang="en-US" sz="1800" dirty="0"/>
              <a:t>演算に加え、</a:t>
            </a:r>
            <a:r>
              <a:rPr lang="ja-JP" altLang="en-US" sz="1800" dirty="0">
                <a:solidFill>
                  <a:srgbClr val="009900"/>
                </a:solidFill>
              </a:rPr>
              <a:t>素数の判定</a:t>
            </a:r>
            <a:r>
              <a:rPr lang="ja-JP" altLang="en-US" sz="1800" dirty="0"/>
              <a:t>ができるパソコン</a:t>
            </a:r>
            <a:r>
              <a:rPr lang="en-US" altLang="ja-JP" sz="1800" dirty="0" err="1">
                <a:solidFill>
                  <a:srgbClr val="FF0066"/>
                </a:solidFill>
              </a:rPr>
              <a:t>SosuPC</a:t>
            </a:r>
            <a:endParaRPr lang="en-US" altLang="ja-JP" sz="1800" dirty="0" smtClean="0"/>
          </a:p>
          <a:p>
            <a:pPr eaLnBrk="1" hangingPunct="1"/>
            <a:r>
              <a:rPr lang="ja-JP" altLang="en-US" sz="1800" dirty="0" smtClean="0"/>
              <a:t>パソコン</a:t>
            </a:r>
            <a:r>
              <a:rPr lang="en-US" altLang="ja-JP" sz="1800" dirty="0" err="1" smtClean="0">
                <a:solidFill>
                  <a:srgbClr val="FF0066"/>
                </a:solidFill>
              </a:rPr>
              <a:t>ClassPC</a:t>
            </a:r>
            <a:r>
              <a:rPr lang="ja-JP" altLang="en-US" sz="1800" dirty="0"/>
              <a:t>　</a:t>
            </a:r>
            <a:r>
              <a:rPr lang="ja-JP" altLang="en-US" sz="1800" dirty="0" smtClean="0"/>
              <a:t>　　　　　　　　四則</a:t>
            </a:r>
            <a:r>
              <a:rPr lang="ja-JP" altLang="en-US" sz="1800" dirty="0"/>
              <a:t>演算に加え、</a:t>
            </a:r>
            <a:r>
              <a:rPr lang="ja-JP" altLang="en-US" sz="1800" dirty="0">
                <a:solidFill>
                  <a:srgbClr val="009900"/>
                </a:solidFill>
              </a:rPr>
              <a:t>分数</a:t>
            </a:r>
            <a:r>
              <a:rPr lang="ja-JP" altLang="en-US" sz="1800" dirty="0"/>
              <a:t>が扱える</a:t>
            </a:r>
            <a:r>
              <a:rPr lang="en-US" altLang="ja-JP" sz="1800" dirty="0" err="1" smtClean="0">
                <a:solidFill>
                  <a:srgbClr val="FF0066"/>
                </a:solidFill>
              </a:rPr>
              <a:t>BunsuPC</a:t>
            </a:r>
            <a:endParaRPr lang="en-US" altLang="ja-JP" sz="1800" dirty="0">
              <a:solidFill>
                <a:srgbClr val="FF0066"/>
              </a:solidFill>
            </a:endParaRPr>
          </a:p>
        </p:txBody>
      </p:sp>
      <p:sp>
        <p:nvSpPr>
          <p:cNvPr id="15" name="Text Box 4"/>
          <p:cNvSpPr txBox="1">
            <a:spLocks noChangeArrowheads="1"/>
          </p:cNvSpPr>
          <p:nvPr/>
        </p:nvSpPr>
        <p:spPr bwMode="auto">
          <a:xfrm>
            <a:off x="282043" y="4881934"/>
            <a:ext cx="8782597" cy="646331"/>
          </a:xfrm>
          <a:prstGeom prst="rect">
            <a:avLst/>
          </a:prstGeom>
          <a:ln/>
          <a:extLst/>
        </p:spPr>
        <p:style>
          <a:lnRef idx="2">
            <a:schemeClr val="accent1"/>
          </a:lnRef>
          <a:fillRef idx="1">
            <a:schemeClr val="lt1"/>
          </a:fillRef>
          <a:effectRef idx="0">
            <a:schemeClr val="accent1"/>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sz="1800" dirty="0"/>
              <a:t>一般的な</a:t>
            </a:r>
            <a:r>
              <a:rPr lang="ja-JP" altLang="en-US" sz="1800" dirty="0" smtClean="0"/>
              <a:t>自動車　　</a:t>
            </a:r>
            <a:r>
              <a:rPr lang="ja-JP" altLang="en-US" sz="1800" dirty="0" smtClean="0">
                <a:solidFill>
                  <a:srgbClr val="FF0066"/>
                </a:solidFill>
              </a:rPr>
              <a:t>　　　　　　　　　　</a:t>
            </a:r>
            <a:r>
              <a:rPr lang="ja-JP" altLang="en-US" sz="1800" dirty="0" smtClean="0"/>
              <a:t>タイヤ</a:t>
            </a:r>
            <a:r>
              <a:rPr lang="ja-JP" altLang="en-US" sz="1800" dirty="0"/>
              <a:t>の数は一緒だが、</a:t>
            </a:r>
            <a:r>
              <a:rPr lang="ja-JP" altLang="en-US" sz="1800" dirty="0">
                <a:solidFill>
                  <a:srgbClr val="009900"/>
                </a:solidFill>
              </a:rPr>
              <a:t>より多く荷物</a:t>
            </a:r>
            <a:r>
              <a:rPr lang="ja-JP" altLang="en-US" sz="1800" dirty="0"/>
              <a:t>が運べる</a:t>
            </a:r>
            <a:r>
              <a:rPr lang="en-US" altLang="ja-JP" sz="1800" dirty="0">
                <a:solidFill>
                  <a:srgbClr val="FF0066"/>
                </a:solidFill>
              </a:rPr>
              <a:t>Truck</a:t>
            </a:r>
          </a:p>
          <a:p>
            <a:pPr eaLnBrk="1" hangingPunct="1"/>
            <a:r>
              <a:rPr lang="ja-JP" altLang="en-US" sz="1800" dirty="0"/>
              <a:t>　</a:t>
            </a:r>
            <a:r>
              <a:rPr lang="ja-JP" altLang="en-US" sz="1800" dirty="0" smtClean="0"/>
              <a:t>　　　</a:t>
            </a:r>
            <a:r>
              <a:rPr lang="en-US" altLang="ja-JP" sz="1800" dirty="0" smtClean="0">
                <a:solidFill>
                  <a:srgbClr val="FF0000"/>
                </a:solidFill>
              </a:rPr>
              <a:t>Car</a:t>
            </a:r>
            <a:r>
              <a:rPr lang="ja-JP" altLang="en-US" sz="1800" dirty="0" smtClean="0"/>
              <a:t>　　　　　　　　　　　　　　　　タイヤ</a:t>
            </a:r>
            <a:r>
              <a:rPr lang="ja-JP" altLang="en-US" sz="1800" dirty="0"/>
              <a:t>の数は一緒だが、</a:t>
            </a:r>
            <a:r>
              <a:rPr lang="ja-JP" altLang="en-US" sz="1800" dirty="0">
                <a:solidFill>
                  <a:srgbClr val="009900"/>
                </a:solidFill>
              </a:rPr>
              <a:t>より速い</a:t>
            </a:r>
            <a:r>
              <a:rPr lang="en-US" altLang="ja-JP" sz="1800" dirty="0" err="1">
                <a:solidFill>
                  <a:srgbClr val="FF0066"/>
                </a:solidFill>
              </a:rPr>
              <a:t>SportsCar</a:t>
            </a:r>
            <a:endParaRPr lang="en-US" altLang="ja-JP" sz="1800" dirty="0">
              <a:solidFill>
                <a:srgbClr val="FF0066"/>
              </a:solidFill>
            </a:endParaRPr>
          </a:p>
        </p:txBody>
      </p:sp>
      <p:sp>
        <p:nvSpPr>
          <p:cNvPr id="17" name="AutoShape 9"/>
          <p:cNvSpPr>
            <a:spLocks noChangeArrowheads="1"/>
          </p:cNvSpPr>
          <p:nvPr/>
        </p:nvSpPr>
        <p:spPr bwMode="auto">
          <a:xfrm flipH="1">
            <a:off x="2823247" y="4847505"/>
            <a:ext cx="500183" cy="402530"/>
          </a:xfrm>
          <a:prstGeom prst="rightArrow">
            <a:avLst>
              <a:gd name="adj1" fmla="val 50000"/>
              <a:gd name="adj2" fmla="val 40565"/>
            </a:avLst>
          </a:prstGeom>
          <a:ln>
            <a:headEnd/>
            <a:tailEnd/>
          </a:ln>
          <a:extLst/>
        </p:spPr>
        <p:style>
          <a:lnRef idx="1">
            <a:schemeClr val="accent2"/>
          </a:lnRef>
          <a:fillRef idx="2">
            <a:schemeClr val="accent2"/>
          </a:fillRef>
          <a:effectRef idx="1">
            <a:schemeClr val="accent2"/>
          </a:effectRef>
          <a:fontRef idx="minor">
            <a:schemeClr val="dk1"/>
          </a:fontRef>
        </p:style>
        <p:txBody>
          <a:bodyPr wrap="none" anchor="ctr"/>
          <a:lstStyle/>
          <a:p>
            <a:endParaRPr lang="ja-JP" altLang="en-US"/>
          </a:p>
        </p:txBody>
      </p:sp>
      <p:sp>
        <p:nvSpPr>
          <p:cNvPr id="18" name="Text Box 10"/>
          <p:cNvSpPr txBox="1">
            <a:spLocks noChangeArrowheads="1"/>
          </p:cNvSpPr>
          <p:nvPr/>
        </p:nvSpPr>
        <p:spPr bwMode="auto">
          <a:xfrm>
            <a:off x="2928741" y="4390305"/>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dirty="0">
                <a:solidFill>
                  <a:srgbClr val="FF0066"/>
                </a:solidFill>
              </a:rPr>
              <a:t>流用！</a:t>
            </a:r>
          </a:p>
        </p:txBody>
      </p:sp>
      <p:sp>
        <p:nvSpPr>
          <p:cNvPr id="19" name="AutoShape 9"/>
          <p:cNvSpPr>
            <a:spLocks noChangeArrowheads="1"/>
          </p:cNvSpPr>
          <p:nvPr/>
        </p:nvSpPr>
        <p:spPr bwMode="auto">
          <a:xfrm flipH="1">
            <a:off x="2876405" y="5156720"/>
            <a:ext cx="447026" cy="402530"/>
          </a:xfrm>
          <a:prstGeom prst="rightArrow">
            <a:avLst>
              <a:gd name="adj1" fmla="val 50000"/>
              <a:gd name="adj2" fmla="val 40565"/>
            </a:avLst>
          </a:prstGeom>
          <a:ln>
            <a:headEnd/>
            <a:tailEnd/>
          </a:ln>
          <a:extLst/>
        </p:spPr>
        <p:style>
          <a:lnRef idx="1">
            <a:schemeClr val="accent2"/>
          </a:lnRef>
          <a:fillRef idx="2">
            <a:schemeClr val="accent2"/>
          </a:fillRef>
          <a:effectRef idx="1">
            <a:schemeClr val="accent2"/>
          </a:effectRef>
          <a:fontRef idx="minor">
            <a:schemeClr val="dk1"/>
          </a:fontRef>
        </p:style>
        <p:txBody>
          <a:bodyPr wrap="none" anchor="ctr"/>
          <a:lstStyle/>
          <a:p>
            <a:endParaRPr lang="ja-JP" altLang="en-US"/>
          </a:p>
        </p:txBody>
      </p:sp>
      <p:sp>
        <p:nvSpPr>
          <p:cNvPr id="21" name="Text Box 10"/>
          <p:cNvSpPr txBox="1">
            <a:spLocks noChangeArrowheads="1"/>
          </p:cNvSpPr>
          <p:nvPr/>
        </p:nvSpPr>
        <p:spPr bwMode="auto">
          <a:xfrm>
            <a:off x="2613226" y="5559250"/>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dirty="0">
                <a:solidFill>
                  <a:srgbClr val="FF0066"/>
                </a:solidFill>
              </a:rPr>
              <a:t>流用！</a:t>
            </a:r>
          </a:p>
        </p:txBody>
      </p:sp>
      <p:sp>
        <p:nvSpPr>
          <p:cNvPr id="24" name="円/楕円 23"/>
          <p:cNvSpPr/>
          <p:nvPr/>
        </p:nvSpPr>
        <p:spPr>
          <a:xfrm rot="1167273">
            <a:off x="8486921" y="4540105"/>
            <a:ext cx="460763" cy="425775"/>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2400" dirty="0" smtClean="0">
                <a:solidFill>
                  <a:srgbClr val="FF0000"/>
                </a:solidFill>
              </a:rPr>
              <a:t>新</a:t>
            </a:r>
            <a:endParaRPr kumimoji="1" lang="ja-JP" altLang="en-US" sz="2400" dirty="0">
              <a:solidFill>
                <a:srgbClr val="FF0000"/>
              </a:solidFill>
            </a:endParaRPr>
          </a:p>
        </p:txBody>
      </p:sp>
      <p:sp>
        <p:nvSpPr>
          <p:cNvPr id="25" name="円/楕円 24"/>
          <p:cNvSpPr/>
          <p:nvPr/>
        </p:nvSpPr>
        <p:spPr>
          <a:xfrm rot="1167273">
            <a:off x="8068106" y="5189548"/>
            <a:ext cx="460763" cy="425775"/>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2400" dirty="0" smtClean="0">
                <a:solidFill>
                  <a:srgbClr val="FF0000"/>
                </a:solidFill>
              </a:rPr>
              <a:t>新</a:t>
            </a:r>
            <a:endParaRPr kumimoji="1" lang="ja-JP" altLang="en-US" sz="2400" dirty="0">
              <a:solidFill>
                <a:srgbClr val="FF0000"/>
              </a:solidFill>
            </a:endParaRPr>
          </a:p>
        </p:txBody>
      </p:sp>
      <p:sp>
        <p:nvSpPr>
          <p:cNvPr id="26" name="円/楕円 25"/>
          <p:cNvSpPr/>
          <p:nvPr/>
        </p:nvSpPr>
        <p:spPr>
          <a:xfrm rot="1167273">
            <a:off x="7784402" y="5645168"/>
            <a:ext cx="460763" cy="425775"/>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2400" dirty="0" smtClean="0">
                <a:solidFill>
                  <a:srgbClr val="FF0000"/>
                </a:solidFill>
              </a:rPr>
              <a:t>新</a:t>
            </a:r>
            <a:endParaRPr kumimoji="1" lang="ja-JP" altLang="en-US" sz="2400" dirty="0">
              <a:solidFill>
                <a:srgbClr val="FF0000"/>
              </a:solidFill>
            </a:endParaRPr>
          </a:p>
        </p:txBody>
      </p:sp>
      <p:sp>
        <p:nvSpPr>
          <p:cNvPr id="27" name="円/楕円 26"/>
          <p:cNvSpPr/>
          <p:nvPr/>
        </p:nvSpPr>
        <p:spPr>
          <a:xfrm rot="1167273">
            <a:off x="7405321" y="6359519"/>
            <a:ext cx="460763" cy="425775"/>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2400" dirty="0" smtClean="0">
                <a:solidFill>
                  <a:srgbClr val="FF0000"/>
                </a:solidFill>
              </a:rPr>
              <a:t>新</a:t>
            </a:r>
            <a:endParaRPr kumimoji="1" lang="ja-JP" altLang="en-US" sz="2400" dirty="0">
              <a:solidFill>
                <a:srgbClr val="FF0000"/>
              </a:solidFill>
            </a:endParaRPr>
          </a:p>
        </p:txBody>
      </p:sp>
      <p:sp>
        <p:nvSpPr>
          <p:cNvPr id="28" name="AutoShape 9"/>
          <p:cNvSpPr>
            <a:spLocks noChangeArrowheads="1"/>
          </p:cNvSpPr>
          <p:nvPr/>
        </p:nvSpPr>
        <p:spPr bwMode="auto">
          <a:xfrm flipH="1">
            <a:off x="2627784" y="6029623"/>
            <a:ext cx="500183" cy="402530"/>
          </a:xfrm>
          <a:prstGeom prst="rightArrow">
            <a:avLst>
              <a:gd name="adj1" fmla="val 50000"/>
              <a:gd name="adj2" fmla="val 40565"/>
            </a:avLst>
          </a:prstGeom>
          <a:ln>
            <a:headEnd/>
            <a:tailEnd/>
          </a:ln>
          <a:extLst/>
        </p:spPr>
        <p:style>
          <a:lnRef idx="1">
            <a:schemeClr val="accent2"/>
          </a:lnRef>
          <a:fillRef idx="2">
            <a:schemeClr val="accent2"/>
          </a:fillRef>
          <a:effectRef idx="1">
            <a:schemeClr val="accent2"/>
          </a:effectRef>
          <a:fontRef idx="minor">
            <a:schemeClr val="dk1"/>
          </a:fontRef>
        </p:style>
        <p:txBody>
          <a:bodyPr wrap="none" anchor="ctr"/>
          <a:lstStyle/>
          <a:p>
            <a:endParaRPr lang="ja-JP" altLang="en-US"/>
          </a:p>
        </p:txBody>
      </p:sp>
      <p:sp>
        <p:nvSpPr>
          <p:cNvPr id="29" name="AutoShape 9"/>
          <p:cNvSpPr>
            <a:spLocks noChangeArrowheads="1"/>
          </p:cNvSpPr>
          <p:nvPr/>
        </p:nvSpPr>
        <p:spPr bwMode="auto">
          <a:xfrm flipH="1">
            <a:off x="2680942" y="6338838"/>
            <a:ext cx="447026" cy="402530"/>
          </a:xfrm>
          <a:prstGeom prst="rightArrow">
            <a:avLst>
              <a:gd name="adj1" fmla="val 50000"/>
              <a:gd name="adj2" fmla="val 40565"/>
            </a:avLst>
          </a:prstGeom>
          <a:ln>
            <a:headEnd/>
            <a:tailEnd/>
          </a:ln>
          <a:extLst/>
        </p:spPr>
        <p:style>
          <a:lnRef idx="1">
            <a:schemeClr val="accent2"/>
          </a:lnRef>
          <a:fillRef idx="2">
            <a:schemeClr val="accent2"/>
          </a:fillRef>
          <a:effectRef idx="1">
            <a:schemeClr val="accent2"/>
          </a:effectRef>
          <a:fontRef idx="minor">
            <a:schemeClr val="dk1"/>
          </a:fontRef>
        </p:style>
        <p:txBody>
          <a:bodyPr wrap="none" anchor="ctr"/>
          <a:lstStyle/>
          <a:p>
            <a:endParaRPr lang="ja-JP" altLang="en-US"/>
          </a:p>
        </p:txBody>
      </p:sp>
    </p:spTree>
    <p:extLst>
      <p:ext uri="{BB962C8B-B14F-4D97-AF65-F5344CB8AC3E}">
        <p14:creationId xmlns:p14="http://schemas.microsoft.com/office/powerpoint/2010/main" val="38267307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コンテンツ プレースホルダー 3"/>
          <p:cNvSpPr>
            <a:spLocks noGrp="1"/>
          </p:cNvSpPr>
          <p:nvPr>
            <p:ph idx="1"/>
          </p:nvPr>
        </p:nvSpPr>
        <p:spPr>
          <a:xfrm>
            <a:off x="491629" y="1196751"/>
            <a:ext cx="8229600" cy="1156727"/>
          </a:xfrm>
        </p:spPr>
        <p:txBody>
          <a:bodyPr>
            <a:noAutofit/>
          </a:bodyPr>
          <a:lstStyle/>
          <a:p>
            <a:r>
              <a:rPr lang="ja-JP" altLang="en-US" sz="2200" dirty="0" smtClean="0"/>
              <a:t>既に存在するクラスの特徴を受け継いで、新たに作成するクラスを、</a:t>
            </a:r>
            <a:r>
              <a:rPr lang="ja-JP" altLang="en-US" sz="2200" dirty="0" smtClean="0">
                <a:solidFill>
                  <a:srgbClr val="FF0000"/>
                </a:solidFill>
              </a:rPr>
              <a:t>拡張クラス</a:t>
            </a:r>
            <a:r>
              <a:rPr lang="ja-JP" altLang="en-US" sz="2200" dirty="0" smtClean="0"/>
              <a:t>といいます。</a:t>
            </a:r>
            <a:endParaRPr lang="en-US" altLang="ja-JP" sz="2200" dirty="0" smtClean="0"/>
          </a:p>
          <a:p>
            <a:r>
              <a:rPr lang="ja-JP" altLang="en-US" sz="2200" dirty="0" smtClean="0"/>
              <a:t>拡張クラスは以下のように宣言して作成します。</a:t>
            </a:r>
            <a:endParaRPr lang="en-US" altLang="ja-JP" sz="2200" dirty="0" smtClean="0"/>
          </a:p>
        </p:txBody>
      </p:sp>
      <p:sp>
        <p:nvSpPr>
          <p:cNvPr id="13316" name="Rectangle 14"/>
          <p:cNvSpPr>
            <a:spLocks noGrp="1" noChangeArrowheads="1"/>
          </p:cNvSpPr>
          <p:nvPr>
            <p:ph type="title"/>
          </p:nvPr>
        </p:nvSpPr>
        <p:spPr/>
        <p:txBody>
          <a:bodyPr/>
          <a:lstStyle/>
          <a:p>
            <a:pPr eaLnBrk="1" hangingPunct="1"/>
            <a:r>
              <a:rPr lang="ja-JP" altLang="en-US" dirty="0" smtClean="0"/>
              <a:t>拡張クラスの作成</a:t>
            </a:r>
          </a:p>
        </p:txBody>
      </p:sp>
      <p:sp>
        <p:nvSpPr>
          <p:cNvPr id="7" name="Rectangle 3"/>
          <p:cNvSpPr>
            <a:spLocks noChangeArrowheads="1"/>
          </p:cNvSpPr>
          <p:nvPr/>
        </p:nvSpPr>
        <p:spPr bwMode="auto">
          <a:xfrm>
            <a:off x="107504" y="2862617"/>
            <a:ext cx="3817071" cy="341632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r>
              <a:rPr lang="en-US" altLang="ja-JP" dirty="0" smtClean="0"/>
              <a:t>package sample01;</a:t>
            </a:r>
          </a:p>
          <a:p>
            <a:endParaRPr lang="en-US" altLang="ja-JP" dirty="0"/>
          </a:p>
          <a:p>
            <a:r>
              <a:rPr lang="en-US" altLang="ja-JP" dirty="0" smtClean="0"/>
              <a:t>public class </a:t>
            </a:r>
            <a:r>
              <a:rPr lang="en-US" altLang="ja-JP" dirty="0" err="1" smtClean="0"/>
              <a:t>ClassPC</a:t>
            </a:r>
            <a:r>
              <a:rPr lang="en-US" altLang="ja-JP" dirty="0" smtClean="0"/>
              <a:t> {</a:t>
            </a:r>
          </a:p>
          <a:p>
            <a:r>
              <a:rPr lang="en-US" altLang="ja-JP" dirty="0" smtClean="0">
                <a:solidFill>
                  <a:srgbClr val="FF0066"/>
                </a:solidFill>
              </a:rPr>
              <a:t>   </a:t>
            </a:r>
            <a:r>
              <a:rPr lang="en-US" altLang="ja-JP" dirty="0" smtClean="0">
                <a:solidFill>
                  <a:srgbClr val="FF0000"/>
                </a:solidFill>
              </a:rPr>
              <a:t>protected</a:t>
            </a:r>
            <a:r>
              <a:rPr lang="en-US" altLang="ja-JP" dirty="0" smtClean="0"/>
              <a:t> </a:t>
            </a:r>
            <a:r>
              <a:rPr lang="en-US" altLang="ja-JP" dirty="0" err="1"/>
              <a:t>int</a:t>
            </a:r>
            <a:r>
              <a:rPr lang="en-US" altLang="ja-JP" dirty="0"/>
              <a:t> num1;</a:t>
            </a:r>
          </a:p>
          <a:p>
            <a:r>
              <a:rPr lang="en-US" altLang="ja-JP" dirty="0" smtClean="0">
                <a:solidFill>
                  <a:srgbClr val="FF0066"/>
                </a:solidFill>
              </a:rPr>
              <a:t>   </a:t>
            </a:r>
            <a:r>
              <a:rPr lang="en-US" altLang="ja-JP" dirty="0" smtClean="0">
                <a:solidFill>
                  <a:srgbClr val="FF0000"/>
                </a:solidFill>
              </a:rPr>
              <a:t>protected</a:t>
            </a:r>
            <a:r>
              <a:rPr lang="en-US" altLang="ja-JP" dirty="0" smtClean="0"/>
              <a:t> </a:t>
            </a:r>
            <a:r>
              <a:rPr lang="en-US" altLang="ja-JP" dirty="0" err="1"/>
              <a:t>int</a:t>
            </a:r>
            <a:r>
              <a:rPr lang="en-US" altLang="ja-JP" dirty="0"/>
              <a:t> num2;</a:t>
            </a:r>
          </a:p>
          <a:p>
            <a:r>
              <a:rPr lang="en-US" altLang="ja-JP" dirty="0" smtClean="0">
                <a:solidFill>
                  <a:srgbClr val="FF0066"/>
                </a:solidFill>
              </a:rPr>
              <a:t>   </a:t>
            </a:r>
            <a:r>
              <a:rPr lang="en-US" altLang="ja-JP" dirty="0" smtClean="0">
                <a:solidFill>
                  <a:srgbClr val="FF0000"/>
                </a:solidFill>
              </a:rPr>
              <a:t>protected</a:t>
            </a:r>
            <a:r>
              <a:rPr lang="en-US" altLang="ja-JP" dirty="0" smtClean="0"/>
              <a:t> </a:t>
            </a:r>
            <a:r>
              <a:rPr lang="en-US" altLang="ja-JP" dirty="0" err="1"/>
              <a:t>int</a:t>
            </a:r>
            <a:r>
              <a:rPr lang="en-US" altLang="ja-JP" dirty="0"/>
              <a:t> result;</a:t>
            </a:r>
          </a:p>
          <a:p>
            <a:r>
              <a:rPr lang="en-US" altLang="ja-JP" dirty="0"/>
              <a:t> </a:t>
            </a:r>
            <a:r>
              <a:rPr lang="en-US" altLang="ja-JP" dirty="0" smtClean="0"/>
              <a:t>  </a:t>
            </a:r>
          </a:p>
          <a:p>
            <a:r>
              <a:rPr lang="ja-JP" altLang="en-US" dirty="0" smtClean="0"/>
              <a:t>   </a:t>
            </a:r>
            <a:r>
              <a:rPr lang="en-US" altLang="ja-JP" dirty="0" smtClean="0"/>
              <a:t>public void setNum1(</a:t>
            </a:r>
            <a:r>
              <a:rPr lang="en-US" altLang="ja-JP" dirty="0" err="1" smtClean="0"/>
              <a:t>int</a:t>
            </a:r>
            <a:r>
              <a:rPr lang="en-US" altLang="ja-JP" dirty="0" smtClean="0"/>
              <a:t> </a:t>
            </a:r>
            <a:r>
              <a:rPr lang="en-US" altLang="ja-JP" dirty="0" err="1" smtClean="0"/>
              <a:t>num</a:t>
            </a:r>
            <a:r>
              <a:rPr lang="en-US" altLang="ja-JP" dirty="0" smtClean="0"/>
              <a:t>){</a:t>
            </a:r>
          </a:p>
          <a:p>
            <a:r>
              <a:rPr lang="en-US" altLang="ja-JP" dirty="0"/>
              <a:t> </a:t>
            </a:r>
            <a:r>
              <a:rPr lang="en-US" altLang="ja-JP" dirty="0" smtClean="0"/>
              <a:t>     num1 = </a:t>
            </a:r>
            <a:r>
              <a:rPr lang="en-US" altLang="ja-JP" dirty="0" err="1" smtClean="0"/>
              <a:t>num</a:t>
            </a:r>
            <a:r>
              <a:rPr lang="en-US" altLang="ja-JP" dirty="0" smtClean="0"/>
              <a:t>;</a:t>
            </a:r>
          </a:p>
          <a:p>
            <a:r>
              <a:rPr lang="en-US" altLang="ja-JP" dirty="0"/>
              <a:t> </a:t>
            </a:r>
            <a:r>
              <a:rPr lang="en-US" altLang="ja-JP" dirty="0" smtClean="0"/>
              <a:t>  }</a:t>
            </a:r>
          </a:p>
          <a:p>
            <a:r>
              <a:rPr lang="en-US" altLang="ja-JP" dirty="0"/>
              <a:t> </a:t>
            </a:r>
            <a:r>
              <a:rPr lang="en-US" altLang="ja-JP" dirty="0" smtClean="0"/>
              <a:t>  </a:t>
            </a:r>
            <a:r>
              <a:rPr lang="ja-JP" altLang="en-US" dirty="0" smtClean="0"/>
              <a:t>・・・</a:t>
            </a:r>
            <a:endParaRPr lang="en-US" altLang="ja-JP" dirty="0"/>
          </a:p>
          <a:p>
            <a:r>
              <a:rPr lang="en-US" altLang="ja-JP" dirty="0" smtClean="0"/>
              <a:t>}</a:t>
            </a:r>
            <a:endParaRPr lang="en-US" altLang="ja-JP" dirty="0"/>
          </a:p>
        </p:txBody>
      </p:sp>
      <p:sp>
        <p:nvSpPr>
          <p:cNvPr id="8" name="Text Box 17"/>
          <p:cNvSpPr txBox="1">
            <a:spLocks noChangeArrowheads="1"/>
          </p:cNvSpPr>
          <p:nvPr/>
        </p:nvSpPr>
        <p:spPr bwMode="auto">
          <a:xfrm>
            <a:off x="5004048" y="2353479"/>
            <a:ext cx="38122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en-US" altLang="ja-JP" sz="2000" dirty="0" err="1" smtClean="0"/>
              <a:t>ClassPC</a:t>
            </a:r>
            <a:r>
              <a:rPr lang="ja-JP" altLang="en-US" sz="2000" dirty="0" smtClean="0"/>
              <a:t>の</a:t>
            </a:r>
            <a:r>
              <a:rPr lang="ja-JP" altLang="en-US" sz="2000" dirty="0" smtClean="0">
                <a:solidFill>
                  <a:srgbClr val="FF0000"/>
                </a:solidFill>
              </a:rPr>
              <a:t>拡張クラス </a:t>
            </a:r>
            <a:r>
              <a:rPr lang="en-US" altLang="ja-JP" sz="2000" dirty="0" smtClean="0"/>
              <a:t>ClassPC2</a:t>
            </a:r>
            <a:endParaRPr lang="ja-JP" altLang="en-US" sz="2000" dirty="0"/>
          </a:p>
        </p:txBody>
      </p:sp>
      <p:sp>
        <p:nvSpPr>
          <p:cNvPr id="10" name="Rectangle 3"/>
          <p:cNvSpPr>
            <a:spLocks noChangeArrowheads="1"/>
          </p:cNvSpPr>
          <p:nvPr/>
        </p:nvSpPr>
        <p:spPr bwMode="auto">
          <a:xfrm>
            <a:off x="4427984" y="2857535"/>
            <a:ext cx="4657044" cy="203132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r>
              <a:rPr lang="en-US" altLang="ja-JP" dirty="0" smtClean="0"/>
              <a:t>package sample01;</a:t>
            </a:r>
          </a:p>
          <a:p>
            <a:endParaRPr lang="en-US" altLang="ja-JP" dirty="0"/>
          </a:p>
          <a:p>
            <a:r>
              <a:rPr lang="en-US" altLang="ja-JP" dirty="0" smtClean="0"/>
              <a:t>public class ClassPC2 </a:t>
            </a:r>
            <a:r>
              <a:rPr lang="en-US" altLang="ja-JP" dirty="0" smtClean="0">
                <a:solidFill>
                  <a:srgbClr val="FF0000"/>
                </a:solidFill>
              </a:rPr>
              <a:t>extends </a:t>
            </a:r>
            <a:r>
              <a:rPr lang="en-US" altLang="ja-JP" dirty="0" err="1" smtClean="0">
                <a:solidFill>
                  <a:srgbClr val="FF0000"/>
                </a:solidFill>
              </a:rPr>
              <a:t>ClassPC</a:t>
            </a:r>
            <a:r>
              <a:rPr lang="en-US" altLang="ja-JP" dirty="0" smtClean="0">
                <a:solidFill>
                  <a:srgbClr val="FF0000"/>
                </a:solidFill>
              </a:rPr>
              <a:t> </a:t>
            </a:r>
            <a:r>
              <a:rPr lang="en-US" altLang="ja-JP" dirty="0" smtClean="0"/>
              <a:t>{</a:t>
            </a:r>
          </a:p>
          <a:p>
            <a:endParaRPr lang="en-US" altLang="ja-JP" dirty="0"/>
          </a:p>
          <a:p>
            <a:endParaRPr lang="en-US" altLang="ja-JP" dirty="0" smtClean="0"/>
          </a:p>
          <a:p>
            <a:endParaRPr lang="en-US" altLang="ja-JP" dirty="0"/>
          </a:p>
          <a:p>
            <a:r>
              <a:rPr lang="en-US" altLang="ja-JP" dirty="0" smtClean="0"/>
              <a:t>}</a:t>
            </a:r>
            <a:endParaRPr lang="en-US" altLang="ja-JP" dirty="0"/>
          </a:p>
        </p:txBody>
      </p:sp>
      <p:sp>
        <p:nvSpPr>
          <p:cNvPr id="2" name="下矢印 1"/>
          <p:cNvSpPr/>
          <p:nvPr/>
        </p:nvSpPr>
        <p:spPr>
          <a:xfrm flipV="1">
            <a:off x="1122622" y="4542219"/>
            <a:ext cx="144016" cy="1440160"/>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 name="Text Box 17"/>
          <p:cNvSpPr txBox="1">
            <a:spLocks noChangeArrowheads="1"/>
          </p:cNvSpPr>
          <p:nvPr/>
        </p:nvSpPr>
        <p:spPr bwMode="auto">
          <a:xfrm>
            <a:off x="1366707" y="2353479"/>
            <a:ext cx="11849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en-US" altLang="ja-JP" sz="2000" dirty="0" err="1" smtClean="0"/>
              <a:t>ClassPC</a:t>
            </a:r>
            <a:endParaRPr lang="ja-JP" altLang="en-US" sz="2000" dirty="0"/>
          </a:p>
        </p:txBody>
      </p:sp>
      <p:sp>
        <p:nvSpPr>
          <p:cNvPr id="14" name="AutoShape 9"/>
          <p:cNvSpPr>
            <a:spLocks noChangeArrowheads="1"/>
          </p:cNvSpPr>
          <p:nvPr/>
        </p:nvSpPr>
        <p:spPr bwMode="auto">
          <a:xfrm flipH="1">
            <a:off x="3778846" y="2934057"/>
            <a:ext cx="649138" cy="576263"/>
          </a:xfrm>
          <a:prstGeom prst="rightArrow">
            <a:avLst>
              <a:gd name="adj1" fmla="val 50000"/>
              <a:gd name="adj2" fmla="val 40565"/>
            </a:avLst>
          </a:prstGeom>
          <a:ln>
            <a:headEnd/>
            <a:tailEnd/>
          </a:ln>
          <a:extLst/>
        </p:spPr>
        <p:style>
          <a:lnRef idx="1">
            <a:schemeClr val="accent2"/>
          </a:lnRef>
          <a:fillRef idx="2">
            <a:schemeClr val="accent2"/>
          </a:fillRef>
          <a:effectRef idx="1">
            <a:schemeClr val="accent2"/>
          </a:effectRef>
          <a:fontRef idx="minor">
            <a:schemeClr val="dk1"/>
          </a:fontRef>
        </p:style>
        <p:txBody>
          <a:bodyPr wrap="none" anchor="ctr"/>
          <a:lstStyle/>
          <a:p>
            <a:endParaRPr lang="ja-JP" altLang="en-US"/>
          </a:p>
        </p:txBody>
      </p:sp>
      <p:sp>
        <p:nvSpPr>
          <p:cNvPr id="15" name="Text Box 10"/>
          <p:cNvSpPr txBox="1">
            <a:spLocks noChangeArrowheads="1"/>
          </p:cNvSpPr>
          <p:nvPr/>
        </p:nvSpPr>
        <p:spPr bwMode="auto">
          <a:xfrm>
            <a:off x="3707904" y="2553534"/>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dirty="0">
                <a:solidFill>
                  <a:srgbClr val="FF0066"/>
                </a:solidFill>
              </a:rPr>
              <a:t>流用！</a:t>
            </a:r>
          </a:p>
        </p:txBody>
      </p:sp>
      <p:sp>
        <p:nvSpPr>
          <p:cNvPr id="17" name="下矢印 16"/>
          <p:cNvSpPr/>
          <p:nvPr/>
        </p:nvSpPr>
        <p:spPr>
          <a:xfrm flipH="1" flipV="1">
            <a:off x="7913510" y="3804996"/>
            <a:ext cx="258889" cy="987129"/>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0" name="下矢印 19"/>
          <p:cNvSpPr/>
          <p:nvPr/>
        </p:nvSpPr>
        <p:spPr>
          <a:xfrm flipH="1" flipV="1">
            <a:off x="5671446" y="3188843"/>
            <a:ext cx="211488" cy="2947715"/>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1" name="下矢印 20"/>
          <p:cNvSpPr/>
          <p:nvPr/>
        </p:nvSpPr>
        <p:spPr>
          <a:xfrm rot="18694484" flipH="1" flipV="1">
            <a:off x="4067139" y="2418924"/>
            <a:ext cx="200540" cy="4450728"/>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3" name="Text Box 18"/>
          <p:cNvSpPr txBox="1">
            <a:spLocks noChangeArrowheads="1"/>
          </p:cNvSpPr>
          <p:nvPr/>
        </p:nvSpPr>
        <p:spPr bwMode="auto">
          <a:xfrm>
            <a:off x="4606429" y="5805264"/>
            <a:ext cx="4478599" cy="830997"/>
          </a:xfrm>
          <a:prstGeom prst="rect">
            <a:avLst/>
          </a:prstGeom>
          <a:ln/>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sz="1600" dirty="0" smtClean="0"/>
              <a:t>統合開発環境では、通常、</a:t>
            </a:r>
            <a:r>
              <a:rPr lang="en-US" altLang="ja-JP" sz="1600" dirty="0" smtClean="0"/>
              <a:t>ClassPC2</a:t>
            </a:r>
            <a:r>
              <a:rPr lang="ja-JP" altLang="en-US" sz="1600" dirty="0" smtClean="0"/>
              <a:t>は</a:t>
            </a:r>
            <a:r>
              <a:rPr lang="en-US" altLang="ja-JP" sz="1600" dirty="0" err="1" smtClean="0"/>
              <a:t>ClassPC</a:t>
            </a:r>
            <a:r>
              <a:rPr lang="ja-JP" altLang="en-US" sz="1600" dirty="0" smtClean="0"/>
              <a:t>と異なるファイルに書きますが、同じパッケージ内で</a:t>
            </a:r>
            <a:r>
              <a:rPr lang="ja-JP" altLang="en-US" sz="1600" dirty="0"/>
              <a:t>あれば</a:t>
            </a:r>
            <a:r>
              <a:rPr lang="ja-JP" altLang="en-US" sz="1600" dirty="0" smtClean="0"/>
              <a:t>、まとめて実行形式にしてくれます。</a:t>
            </a:r>
            <a:endParaRPr lang="en-US" altLang="ja-JP" sz="1600" dirty="0" smtClean="0"/>
          </a:p>
        </p:txBody>
      </p:sp>
      <p:sp>
        <p:nvSpPr>
          <p:cNvPr id="16" name="Text Box 18"/>
          <p:cNvSpPr txBox="1">
            <a:spLocks noChangeArrowheads="1"/>
          </p:cNvSpPr>
          <p:nvPr/>
        </p:nvSpPr>
        <p:spPr bwMode="auto">
          <a:xfrm>
            <a:off x="6941402" y="4762286"/>
            <a:ext cx="1944216" cy="584775"/>
          </a:xfrm>
          <a:prstGeom prst="rect">
            <a:avLst/>
          </a:prstGeom>
          <a:ln/>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sz="1600" dirty="0" smtClean="0">
                <a:solidFill>
                  <a:srgbClr val="FF0000"/>
                </a:solidFill>
              </a:rPr>
              <a:t>もとにするクラス名</a:t>
            </a:r>
            <a:r>
              <a:rPr lang="ja-JP" altLang="en-US" sz="1600" dirty="0" smtClean="0"/>
              <a:t>を指定。</a:t>
            </a:r>
            <a:endParaRPr lang="en-US" altLang="ja-JP" sz="1600" dirty="0"/>
          </a:p>
        </p:txBody>
      </p:sp>
      <p:sp>
        <p:nvSpPr>
          <p:cNvPr id="9" name="Text Box 18"/>
          <p:cNvSpPr txBox="1">
            <a:spLocks noChangeArrowheads="1"/>
          </p:cNvSpPr>
          <p:nvPr/>
        </p:nvSpPr>
        <p:spPr bwMode="auto">
          <a:xfrm>
            <a:off x="899592" y="5953879"/>
            <a:ext cx="3126177" cy="584775"/>
          </a:xfrm>
          <a:prstGeom prst="rect">
            <a:avLst/>
          </a:prstGeom>
          <a:ln/>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en-US" altLang="ja-JP" sz="1600" dirty="0"/>
              <a:t>p</a:t>
            </a:r>
            <a:r>
              <a:rPr lang="en-US" altLang="ja-JP" sz="1600" dirty="0" smtClean="0"/>
              <a:t>rivate</a:t>
            </a:r>
            <a:r>
              <a:rPr lang="ja-JP" altLang="en-US" sz="1600" dirty="0" smtClean="0"/>
              <a:t>から</a:t>
            </a:r>
            <a:r>
              <a:rPr lang="en-US" altLang="ja-JP" sz="1600" dirty="0" smtClean="0"/>
              <a:t>protected</a:t>
            </a:r>
            <a:r>
              <a:rPr lang="ja-JP" altLang="en-US" sz="1600" dirty="0" smtClean="0"/>
              <a:t>に書き換え。</a:t>
            </a:r>
            <a:endParaRPr lang="en-US" altLang="ja-JP" sz="1600" dirty="0" smtClean="0"/>
          </a:p>
          <a:p>
            <a:pPr eaLnBrk="1" hangingPunct="1"/>
            <a:r>
              <a:rPr lang="ja-JP" altLang="en-US" sz="1600" dirty="0" smtClean="0"/>
              <a:t>理由は次節で説明します。</a:t>
            </a:r>
            <a:endParaRPr lang="en-US" altLang="ja-JP" sz="1600" dirty="0" smtClean="0"/>
          </a:p>
        </p:txBody>
      </p:sp>
    </p:spTree>
    <p:extLst>
      <p:ext uri="{BB962C8B-B14F-4D97-AF65-F5344CB8AC3E}">
        <p14:creationId xmlns:p14="http://schemas.microsoft.com/office/powerpoint/2010/main" val="20149999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481329"/>
            <a:ext cx="8229600" cy="723536"/>
          </a:xfrm>
        </p:spPr>
        <p:txBody>
          <a:bodyPr>
            <a:normAutofit lnSpcReduction="10000"/>
          </a:bodyPr>
          <a:lstStyle/>
          <a:p>
            <a:r>
              <a:rPr lang="ja-JP" altLang="en-US" sz="2200" dirty="0"/>
              <a:t>これまでのオブジェクトの生成方法、メソッドの使用方法</a:t>
            </a:r>
            <a:r>
              <a:rPr lang="ja-JP" altLang="en-US" sz="2200" dirty="0" smtClean="0"/>
              <a:t>と同様に、拡張クラスを利用できます。</a:t>
            </a:r>
            <a:endParaRPr lang="ja-JP" altLang="en-US" sz="2200" dirty="0"/>
          </a:p>
          <a:p>
            <a:endParaRPr kumimoji="1" lang="ja-JP" altLang="en-US" sz="2200" dirty="0"/>
          </a:p>
        </p:txBody>
      </p:sp>
      <p:sp>
        <p:nvSpPr>
          <p:cNvPr id="16388" name="Rectangle 11"/>
          <p:cNvSpPr>
            <a:spLocks noGrp="1" noChangeArrowheads="1"/>
          </p:cNvSpPr>
          <p:nvPr>
            <p:ph type="title"/>
          </p:nvPr>
        </p:nvSpPr>
        <p:spPr/>
        <p:txBody>
          <a:bodyPr>
            <a:normAutofit fontScale="90000"/>
          </a:bodyPr>
          <a:lstStyle/>
          <a:p>
            <a:pPr eaLnBrk="1" hangingPunct="1"/>
            <a:r>
              <a:rPr lang="ja-JP" altLang="en-US" sz="4000" smtClean="0"/>
              <a:t>拡張クラスの</a:t>
            </a:r>
            <a:br>
              <a:rPr lang="ja-JP" altLang="en-US" sz="4000" smtClean="0"/>
            </a:br>
            <a:r>
              <a:rPr lang="ja-JP" altLang="en-US" sz="4000" smtClean="0"/>
              <a:t>オブジェクトの生成とメソッドの使用</a:t>
            </a:r>
          </a:p>
        </p:txBody>
      </p:sp>
      <p:sp>
        <p:nvSpPr>
          <p:cNvPr id="16391" name="Text Box 14"/>
          <p:cNvSpPr txBox="1">
            <a:spLocks noChangeArrowheads="1"/>
          </p:cNvSpPr>
          <p:nvPr/>
        </p:nvSpPr>
        <p:spPr bwMode="auto">
          <a:xfrm>
            <a:off x="3469242" y="3686263"/>
            <a:ext cx="717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sz="2800"/>
              <a:t>例）</a:t>
            </a:r>
          </a:p>
        </p:txBody>
      </p:sp>
      <p:sp>
        <p:nvSpPr>
          <p:cNvPr id="16392" name="Text Box 15"/>
          <p:cNvSpPr txBox="1">
            <a:spLocks noChangeArrowheads="1"/>
          </p:cNvSpPr>
          <p:nvPr/>
        </p:nvSpPr>
        <p:spPr bwMode="auto">
          <a:xfrm>
            <a:off x="3523217" y="5057863"/>
            <a:ext cx="717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sz="2800"/>
              <a:t>例）</a:t>
            </a:r>
          </a:p>
        </p:txBody>
      </p:sp>
      <p:sp>
        <p:nvSpPr>
          <p:cNvPr id="11" name="Rectangle 3"/>
          <p:cNvSpPr>
            <a:spLocks noChangeArrowheads="1"/>
          </p:cNvSpPr>
          <p:nvPr/>
        </p:nvSpPr>
        <p:spPr bwMode="auto">
          <a:xfrm>
            <a:off x="179512" y="2793711"/>
            <a:ext cx="4584909" cy="39703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r>
              <a:rPr lang="en-US" altLang="ja-JP" dirty="0" smtClean="0"/>
              <a:t>package sample01;</a:t>
            </a:r>
          </a:p>
          <a:p>
            <a:endParaRPr lang="en-US" altLang="ja-JP" dirty="0"/>
          </a:p>
          <a:p>
            <a:r>
              <a:rPr lang="en-US" altLang="ja-JP" dirty="0" smtClean="0"/>
              <a:t>public class </a:t>
            </a:r>
            <a:r>
              <a:rPr lang="en-US" altLang="ja-JP" dirty="0" err="1" smtClean="0"/>
              <a:t>ClassMain</a:t>
            </a:r>
            <a:r>
              <a:rPr lang="en-US" altLang="ja-JP" dirty="0" smtClean="0"/>
              <a:t> {</a:t>
            </a:r>
          </a:p>
          <a:p>
            <a:r>
              <a:rPr lang="en-US" altLang="ja-JP" dirty="0" smtClean="0"/>
              <a:t>   public static void main(</a:t>
            </a:r>
            <a:r>
              <a:rPr lang="ja-JP" altLang="en-US" dirty="0" smtClean="0"/>
              <a:t>・・・</a:t>
            </a:r>
            <a:r>
              <a:rPr lang="en-US" altLang="ja-JP" dirty="0" smtClean="0"/>
              <a:t>)</a:t>
            </a:r>
            <a:r>
              <a:rPr lang="ja-JP" altLang="en-US" dirty="0" smtClean="0"/>
              <a:t>・・・</a:t>
            </a:r>
            <a:r>
              <a:rPr lang="en-US" altLang="ja-JP" dirty="0" smtClean="0"/>
              <a:t>{</a:t>
            </a:r>
          </a:p>
          <a:p>
            <a:r>
              <a:rPr lang="en-US" altLang="ja-JP" dirty="0"/>
              <a:t> </a:t>
            </a:r>
            <a:r>
              <a:rPr lang="en-US" altLang="ja-JP" dirty="0" smtClean="0"/>
              <a:t>     …</a:t>
            </a:r>
          </a:p>
          <a:p>
            <a:r>
              <a:rPr lang="en-US" altLang="ja-JP" dirty="0"/>
              <a:t> </a:t>
            </a:r>
            <a:r>
              <a:rPr lang="en-US" altLang="ja-JP" dirty="0" smtClean="0"/>
              <a:t>     </a:t>
            </a:r>
            <a:r>
              <a:rPr lang="en-US" altLang="ja-JP" dirty="0" smtClean="0">
                <a:solidFill>
                  <a:srgbClr val="FF0000"/>
                </a:solidFill>
              </a:rPr>
              <a:t>ClassPC2</a:t>
            </a:r>
            <a:r>
              <a:rPr lang="en-US" altLang="ja-JP" dirty="0" smtClean="0"/>
              <a:t> </a:t>
            </a:r>
            <a:r>
              <a:rPr lang="en-US" altLang="ja-JP" dirty="0" err="1" smtClean="0"/>
              <a:t>shinPC</a:t>
            </a:r>
            <a:r>
              <a:rPr lang="en-US" altLang="ja-JP" dirty="0" smtClean="0"/>
              <a:t> = </a:t>
            </a:r>
            <a:r>
              <a:rPr lang="en-US" altLang="ja-JP" dirty="0" smtClean="0">
                <a:solidFill>
                  <a:srgbClr val="FF0000"/>
                </a:solidFill>
              </a:rPr>
              <a:t>new ClassPC2()</a:t>
            </a:r>
            <a:r>
              <a:rPr lang="en-US" altLang="ja-JP" dirty="0" smtClean="0"/>
              <a:t>;</a:t>
            </a:r>
          </a:p>
          <a:p>
            <a:r>
              <a:rPr lang="ja-JP" altLang="en-US" dirty="0"/>
              <a:t>　</a:t>
            </a:r>
            <a:r>
              <a:rPr lang="ja-JP" altLang="en-US" dirty="0" smtClean="0"/>
              <a:t>　　</a:t>
            </a:r>
            <a:endParaRPr lang="en-US" altLang="ja-JP" dirty="0" smtClean="0"/>
          </a:p>
          <a:p>
            <a:r>
              <a:rPr lang="en-US" altLang="ja-JP" dirty="0"/>
              <a:t>      </a:t>
            </a:r>
            <a:r>
              <a:rPr lang="en-US" altLang="ja-JP" dirty="0" smtClean="0"/>
              <a:t>shinPC.setNum1(3);</a:t>
            </a:r>
          </a:p>
          <a:p>
            <a:r>
              <a:rPr lang="en-US" altLang="ja-JP" dirty="0"/>
              <a:t> </a:t>
            </a:r>
            <a:r>
              <a:rPr lang="en-US" altLang="ja-JP" dirty="0" smtClean="0"/>
              <a:t>     shinPC.setNum2(7);</a:t>
            </a:r>
            <a:endParaRPr lang="en-US" altLang="ja-JP" dirty="0"/>
          </a:p>
          <a:p>
            <a:r>
              <a:rPr lang="en-US" altLang="ja-JP" dirty="0" smtClean="0"/>
              <a:t>      </a:t>
            </a:r>
            <a:r>
              <a:rPr lang="en-US" altLang="ja-JP" dirty="0" err="1" smtClean="0"/>
              <a:t>shinPC.wa</a:t>
            </a:r>
            <a:r>
              <a:rPr lang="en-US" altLang="ja-JP" dirty="0" smtClean="0"/>
              <a:t>();</a:t>
            </a:r>
            <a:endParaRPr lang="en-US" altLang="ja-JP" dirty="0"/>
          </a:p>
          <a:p>
            <a:r>
              <a:rPr lang="en-US" altLang="ja-JP" dirty="0" smtClean="0"/>
              <a:t>      </a:t>
            </a:r>
            <a:r>
              <a:rPr lang="en-US" altLang="ja-JP" dirty="0" err="1" smtClean="0"/>
              <a:t>int</a:t>
            </a:r>
            <a:r>
              <a:rPr lang="en-US" altLang="ja-JP" dirty="0" smtClean="0"/>
              <a:t> </a:t>
            </a:r>
            <a:r>
              <a:rPr lang="en-US" altLang="ja-JP" dirty="0" err="1"/>
              <a:t>ans</a:t>
            </a:r>
            <a:r>
              <a:rPr lang="en-US" altLang="ja-JP" dirty="0"/>
              <a:t> = </a:t>
            </a:r>
            <a:r>
              <a:rPr lang="en-US" altLang="ja-JP" dirty="0" err="1" smtClean="0"/>
              <a:t>shinPC.getResult</a:t>
            </a:r>
            <a:r>
              <a:rPr lang="en-US" altLang="ja-JP" dirty="0"/>
              <a:t>();</a:t>
            </a:r>
          </a:p>
          <a:p>
            <a:r>
              <a:rPr lang="en-US" altLang="ja-JP" dirty="0" smtClean="0"/>
              <a:t>      …</a:t>
            </a:r>
            <a:endParaRPr lang="en-US" altLang="ja-JP" dirty="0"/>
          </a:p>
          <a:p>
            <a:r>
              <a:rPr lang="en-US" altLang="ja-JP" dirty="0" smtClean="0"/>
              <a:t>   }</a:t>
            </a:r>
            <a:endParaRPr lang="en-US" altLang="ja-JP" dirty="0"/>
          </a:p>
          <a:p>
            <a:r>
              <a:rPr lang="en-US" altLang="ja-JP" dirty="0" smtClean="0"/>
              <a:t>}</a:t>
            </a:r>
            <a:endParaRPr lang="en-US" altLang="ja-JP" dirty="0"/>
          </a:p>
        </p:txBody>
      </p:sp>
      <p:sp>
        <p:nvSpPr>
          <p:cNvPr id="16390" name="Text Box 13"/>
          <p:cNvSpPr txBox="1">
            <a:spLocks noChangeArrowheads="1"/>
          </p:cNvSpPr>
          <p:nvPr/>
        </p:nvSpPr>
        <p:spPr bwMode="auto">
          <a:xfrm>
            <a:off x="4186792" y="5133291"/>
            <a:ext cx="2925801" cy="369332"/>
          </a:xfrm>
          <a:prstGeom prst="rect">
            <a:avLst/>
          </a:prstGeom>
          <a:ln/>
          <a:extLst/>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sz="1800" dirty="0"/>
              <a:t>オブジェクトのメソッドの使用</a:t>
            </a:r>
          </a:p>
        </p:txBody>
      </p:sp>
      <p:sp>
        <p:nvSpPr>
          <p:cNvPr id="3" name="右中かっこ 2"/>
          <p:cNvSpPr/>
          <p:nvPr/>
        </p:nvSpPr>
        <p:spPr>
          <a:xfrm>
            <a:off x="3881992" y="4778870"/>
            <a:ext cx="257960" cy="1078175"/>
          </a:xfrm>
          <a:prstGeom prst="rightBrace">
            <a:avLst/>
          </a:prstGeom>
        </p:spPr>
        <p:style>
          <a:lnRef idx="2">
            <a:schemeClr val="accent3"/>
          </a:lnRef>
          <a:fillRef idx="0">
            <a:schemeClr val="accent3"/>
          </a:fillRef>
          <a:effectRef idx="1">
            <a:schemeClr val="accent3"/>
          </a:effectRef>
          <a:fontRef idx="minor">
            <a:schemeClr val="tx1"/>
          </a:fontRef>
        </p:style>
        <p:txBody>
          <a:bodyPr rtlCol="0" anchor="ctr"/>
          <a:lstStyle/>
          <a:p>
            <a:pPr algn="ctr"/>
            <a:endParaRPr kumimoji="1" lang="ja-JP" altLang="en-US"/>
          </a:p>
        </p:txBody>
      </p:sp>
      <p:sp>
        <p:nvSpPr>
          <p:cNvPr id="14" name="Rectangle 3"/>
          <p:cNvSpPr>
            <a:spLocks noChangeArrowheads="1"/>
          </p:cNvSpPr>
          <p:nvPr/>
        </p:nvSpPr>
        <p:spPr bwMode="auto">
          <a:xfrm>
            <a:off x="5290620" y="2348880"/>
            <a:ext cx="3643946" cy="16004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r>
              <a:rPr lang="en-US" altLang="ja-JP" sz="1400" dirty="0" smtClean="0"/>
              <a:t>package sample01;</a:t>
            </a:r>
          </a:p>
          <a:p>
            <a:endParaRPr lang="en-US" altLang="ja-JP" sz="1400" dirty="0"/>
          </a:p>
          <a:p>
            <a:r>
              <a:rPr lang="en-US" altLang="ja-JP" sz="1400" dirty="0" smtClean="0"/>
              <a:t>public class ClassPC2 </a:t>
            </a:r>
            <a:r>
              <a:rPr lang="en-US" altLang="ja-JP" sz="1400" dirty="0" smtClean="0">
                <a:solidFill>
                  <a:srgbClr val="FF0000"/>
                </a:solidFill>
              </a:rPr>
              <a:t>extends </a:t>
            </a:r>
            <a:r>
              <a:rPr lang="en-US" altLang="ja-JP" sz="1400" dirty="0" err="1" smtClean="0">
                <a:solidFill>
                  <a:srgbClr val="FF0000"/>
                </a:solidFill>
              </a:rPr>
              <a:t>ClassPC</a:t>
            </a:r>
            <a:r>
              <a:rPr lang="en-US" altLang="ja-JP" sz="1400" dirty="0" smtClean="0">
                <a:solidFill>
                  <a:srgbClr val="FF0000"/>
                </a:solidFill>
              </a:rPr>
              <a:t> </a:t>
            </a:r>
            <a:r>
              <a:rPr lang="en-US" altLang="ja-JP" sz="1400" dirty="0" smtClean="0"/>
              <a:t>{</a:t>
            </a:r>
          </a:p>
          <a:p>
            <a:endParaRPr lang="en-US" altLang="ja-JP" sz="1400" dirty="0"/>
          </a:p>
          <a:p>
            <a:endParaRPr lang="en-US" altLang="ja-JP" sz="1400" dirty="0" smtClean="0"/>
          </a:p>
          <a:p>
            <a:endParaRPr lang="en-US" altLang="ja-JP" sz="1400" dirty="0"/>
          </a:p>
          <a:p>
            <a:r>
              <a:rPr lang="en-US" altLang="ja-JP" sz="1400" dirty="0" smtClean="0"/>
              <a:t>}</a:t>
            </a:r>
            <a:endParaRPr lang="en-US" altLang="ja-JP" sz="1400" dirty="0"/>
          </a:p>
        </p:txBody>
      </p:sp>
      <p:sp>
        <p:nvSpPr>
          <p:cNvPr id="15" name="Text Box 18"/>
          <p:cNvSpPr txBox="1">
            <a:spLocks noChangeArrowheads="1"/>
          </p:cNvSpPr>
          <p:nvPr/>
        </p:nvSpPr>
        <p:spPr bwMode="auto">
          <a:xfrm>
            <a:off x="5290620" y="5993228"/>
            <a:ext cx="3767990" cy="584775"/>
          </a:xfrm>
          <a:prstGeom prst="rect">
            <a:avLst/>
          </a:prstGeom>
          <a:ln/>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sz="1600" dirty="0" smtClean="0"/>
              <a:t>何も書かれていないのに使えてますが・・・。</a:t>
            </a:r>
            <a:endParaRPr lang="en-US" altLang="ja-JP" sz="1600" dirty="0" smtClean="0"/>
          </a:p>
          <a:p>
            <a:pPr eaLnBrk="1" hangingPunct="1"/>
            <a:r>
              <a:rPr lang="ja-JP" altLang="en-US" sz="1600" dirty="0"/>
              <a:t>次</a:t>
            </a:r>
            <a:r>
              <a:rPr lang="ja-JP" altLang="en-US" sz="1600" dirty="0" smtClean="0"/>
              <a:t>節で説明します。</a:t>
            </a:r>
            <a:endParaRPr lang="en-US" altLang="ja-JP" sz="1600" dirty="0"/>
          </a:p>
        </p:txBody>
      </p:sp>
      <p:sp>
        <p:nvSpPr>
          <p:cNvPr id="4" name="角丸四角形 3"/>
          <p:cNvSpPr/>
          <p:nvPr/>
        </p:nvSpPr>
        <p:spPr>
          <a:xfrm>
            <a:off x="5649692" y="3110199"/>
            <a:ext cx="3098772" cy="57606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6" name="下矢印 15"/>
          <p:cNvSpPr/>
          <p:nvPr/>
        </p:nvSpPr>
        <p:spPr>
          <a:xfrm flipH="1" flipV="1">
            <a:off x="8007631" y="3624797"/>
            <a:ext cx="258889" cy="2368428"/>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5" name="右矢印 4"/>
          <p:cNvSpPr/>
          <p:nvPr/>
        </p:nvSpPr>
        <p:spPr>
          <a:xfrm rot="8757492">
            <a:off x="4459637" y="3850631"/>
            <a:ext cx="960385" cy="29596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4939829" y="4128853"/>
            <a:ext cx="1778051"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kumimoji="1" lang="ja-JP" altLang="en-US" dirty="0" smtClean="0"/>
              <a:t>オブジェクト生成</a:t>
            </a:r>
            <a:endParaRPr kumimoji="1" lang="ja-JP" altLang="en-US" dirty="0"/>
          </a:p>
        </p:txBody>
      </p:sp>
    </p:spTree>
    <p:extLst>
      <p:ext uri="{BB962C8B-B14F-4D97-AF65-F5344CB8AC3E}">
        <p14:creationId xmlns:p14="http://schemas.microsoft.com/office/powerpoint/2010/main" val="4677883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コンテンツ プレースホルダー 3"/>
          <p:cNvSpPr>
            <a:spLocks noGrp="1"/>
          </p:cNvSpPr>
          <p:nvPr>
            <p:ph idx="1"/>
          </p:nvPr>
        </p:nvSpPr>
        <p:spPr>
          <a:xfrm>
            <a:off x="457200" y="1481329"/>
            <a:ext cx="8229600" cy="723535"/>
          </a:xfrm>
        </p:spPr>
        <p:txBody>
          <a:bodyPr>
            <a:noAutofit/>
          </a:bodyPr>
          <a:lstStyle/>
          <a:p>
            <a:r>
              <a:rPr lang="ja-JP" altLang="en-US" sz="2200" dirty="0" smtClean="0"/>
              <a:t>「継承」の概念を理解するために、まずは拡張</a:t>
            </a:r>
            <a:r>
              <a:rPr lang="ja-JP" altLang="en-US" sz="2200" dirty="0"/>
              <a:t>クラス </a:t>
            </a:r>
            <a:r>
              <a:rPr lang="en-US" altLang="ja-JP" sz="2200" dirty="0"/>
              <a:t>ClassPC2</a:t>
            </a:r>
            <a:r>
              <a:rPr lang="ja-JP" altLang="en-US" sz="2200" dirty="0"/>
              <a:t>に、新たな機能を実装してみましょう。</a:t>
            </a:r>
          </a:p>
          <a:p>
            <a:endParaRPr kumimoji="1" lang="ja-JP" altLang="en-US" sz="2200" dirty="0"/>
          </a:p>
        </p:txBody>
      </p:sp>
      <p:sp>
        <p:nvSpPr>
          <p:cNvPr id="13316" name="Rectangle 14"/>
          <p:cNvSpPr>
            <a:spLocks noGrp="1" noChangeArrowheads="1"/>
          </p:cNvSpPr>
          <p:nvPr>
            <p:ph type="title"/>
          </p:nvPr>
        </p:nvSpPr>
        <p:spPr/>
        <p:txBody>
          <a:bodyPr/>
          <a:lstStyle/>
          <a:p>
            <a:pPr eaLnBrk="1" hangingPunct="1"/>
            <a:r>
              <a:rPr lang="ja-JP" altLang="en-US" dirty="0" smtClean="0"/>
              <a:t>継承とは</a:t>
            </a:r>
          </a:p>
        </p:txBody>
      </p:sp>
      <p:sp>
        <p:nvSpPr>
          <p:cNvPr id="6" name="Text Box 10"/>
          <p:cNvSpPr txBox="1">
            <a:spLocks noChangeArrowheads="1"/>
          </p:cNvSpPr>
          <p:nvPr/>
        </p:nvSpPr>
        <p:spPr bwMode="auto">
          <a:xfrm>
            <a:off x="323528" y="2564904"/>
            <a:ext cx="4442242" cy="313932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defRPr/>
            </a:pPr>
            <a:r>
              <a:rPr lang="en-US" altLang="ja-JP" sz="1800" dirty="0" smtClean="0"/>
              <a:t>public class ClassPC2 extends </a:t>
            </a:r>
            <a:r>
              <a:rPr lang="en-US" altLang="ja-JP" sz="1800" dirty="0" err="1" smtClean="0"/>
              <a:t>ClassPC</a:t>
            </a:r>
            <a:r>
              <a:rPr lang="en-US" altLang="ja-JP" sz="1800" dirty="0" smtClean="0"/>
              <a:t> {</a:t>
            </a:r>
          </a:p>
          <a:p>
            <a:pPr eaLnBrk="1" hangingPunct="1">
              <a:defRPr/>
            </a:pPr>
            <a:endParaRPr lang="en-US" altLang="ja-JP" sz="1800" dirty="0" smtClean="0"/>
          </a:p>
          <a:p>
            <a:pPr eaLnBrk="1" hangingPunct="1">
              <a:defRPr/>
            </a:pPr>
            <a:r>
              <a:rPr lang="ja-JP" altLang="en-US" sz="1800" dirty="0" smtClean="0"/>
              <a:t>　　</a:t>
            </a:r>
            <a:r>
              <a:rPr lang="en-US" altLang="ja-JP" sz="1800" dirty="0" smtClean="0"/>
              <a:t>public void </a:t>
            </a:r>
            <a:r>
              <a:rPr lang="en-US" altLang="ja-JP" sz="1800" dirty="0" err="1" smtClean="0"/>
              <a:t>sumInt</a:t>
            </a:r>
            <a:r>
              <a:rPr lang="en-US" altLang="ja-JP" sz="1800" dirty="0" smtClean="0"/>
              <a:t>(){</a:t>
            </a:r>
          </a:p>
          <a:p>
            <a:pPr eaLnBrk="1" hangingPunct="1">
              <a:defRPr/>
            </a:pPr>
            <a:r>
              <a:rPr lang="en-US" altLang="ja-JP" sz="1800" dirty="0" smtClean="0"/>
              <a:t>         if(num1 &gt; num2){</a:t>
            </a:r>
          </a:p>
          <a:p>
            <a:pPr eaLnBrk="1" hangingPunct="1">
              <a:defRPr/>
            </a:pPr>
            <a:r>
              <a:rPr lang="en-US" altLang="ja-JP" sz="1800" dirty="0" smtClean="0"/>
              <a:t>              for(</a:t>
            </a:r>
            <a:r>
              <a:rPr lang="en-US" altLang="ja-JP" sz="1800" dirty="0" err="1" smtClean="0"/>
              <a:t>int</a:t>
            </a:r>
            <a:r>
              <a:rPr lang="en-US" altLang="ja-JP" sz="1800" dirty="0" smtClean="0"/>
              <a:t> </a:t>
            </a:r>
            <a:r>
              <a:rPr lang="en-US" altLang="ja-JP" sz="1800" dirty="0" err="1" smtClean="0"/>
              <a:t>i</a:t>
            </a:r>
            <a:r>
              <a:rPr lang="en-US" altLang="ja-JP" sz="1800" dirty="0" smtClean="0"/>
              <a:t> = num2 ; </a:t>
            </a:r>
            <a:r>
              <a:rPr lang="en-US" altLang="ja-JP" sz="1800" dirty="0" err="1" smtClean="0"/>
              <a:t>i</a:t>
            </a:r>
            <a:r>
              <a:rPr lang="en-US" altLang="ja-JP" sz="1800" dirty="0" smtClean="0"/>
              <a:t> &lt; num1 ; </a:t>
            </a:r>
            <a:r>
              <a:rPr lang="en-US" altLang="ja-JP" sz="1800" dirty="0" err="1" smtClean="0"/>
              <a:t>i</a:t>
            </a:r>
            <a:r>
              <a:rPr lang="en-US" altLang="ja-JP" sz="1800" dirty="0" smtClean="0"/>
              <a:t>++){</a:t>
            </a:r>
          </a:p>
          <a:p>
            <a:pPr eaLnBrk="1" hangingPunct="1">
              <a:defRPr/>
            </a:pPr>
            <a:r>
              <a:rPr lang="en-US" altLang="ja-JP" sz="1800" dirty="0" smtClean="0"/>
              <a:t>                     result += </a:t>
            </a:r>
            <a:r>
              <a:rPr lang="en-US" altLang="ja-JP" sz="1800" dirty="0" err="1" smtClean="0"/>
              <a:t>i</a:t>
            </a:r>
            <a:r>
              <a:rPr lang="en-US" altLang="ja-JP" sz="1800" dirty="0" smtClean="0"/>
              <a:t>;</a:t>
            </a:r>
          </a:p>
          <a:p>
            <a:pPr eaLnBrk="1" hangingPunct="1">
              <a:defRPr/>
            </a:pPr>
            <a:r>
              <a:rPr lang="ja-JP" altLang="en-US" sz="1800" dirty="0" smtClean="0"/>
              <a:t>　　　　　　</a:t>
            </a:r>
            <a:r>
              <a:rPr lang="en-US" altLang="ja-JP" sz="1800" dirty="0" smtClean="0"/>
              <a:t>}</a:t>
            </a:r>
          </a:p>
          <a:p>
            <a:pPr eaLnBrk="1" hangingPunct="1">
              <a:defRPr/>
            </a:pPr>
            <a:r>
              <a:rPr lang="ja-JP" altLang="en-US" sz="1800" dirty="0" smtClean="0"/>
              <a:t>　　　　・・・・</a:t>
            </a:r>
            <a:endParaRPr lang="en-US" altLang="ja-JP" sz="1800" dirty="0" smtClean="0"/>
          </a:p>
          <a:p>
            <a:pPr eaLnBrk="1" hangingPunct="1">
              <a:defRPr/>
            </a:pPr>
            <a:r>
              <a:rPr lang="ja-JP" altLang="en-US" sz="1800" dirty="0" smtClean="0"/>
              <a:t>　　</a:t>
            </a:r>
            <a:r>
              <a:rPr lang="en-US" altLang="ja-JP" sz="1800" dirty="0" smtClean="0"/>
              <a:t>}</a:t>
            </a:r>
          </a:p>
          <a:p>
            <a:pPr eaLnBrk="1" hangingPunct="1">
              <a:defRPr/>
            </a:pPr>
            <a:endParaRPr lang="en-US" altLang="ja-JP" sz="1800" dirty="0" smtClean="0"/>
          </a:p>
          <a:p>
            <a:pPr eaLnBrk="1" hangingPunct="1">
              <a:defRPr/>
            </a:pPr>
            <a:r>
              <a:rPr lang="en-US" altLang="ja-JP" sz="1800" dirty="0" smtClean="0"/>
              <a:t>}</a:t>
            </a:r>
          </a:p>
        </p:txBody>
      </p:sp>
      <p:sp>
        <p:nvSpPr>
          <p:cNvPr id="2" name="テキスト ボックス 1"/>
          <p:cNvSpPr txBox="1"/>
          <p:nvPr/>
        </p:nvSpPr>
        <p:spPr>
          <a:xfrm>
            <a:off x="4950970" y="3305916"/>
            <a:ext cx="2573358"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ja-JP" dirty="0" smtClean="0"/>
              <a:t>num1</a:t>
            </a:r>
            <a:r>
              <a:rPr lang="ja-JP" altLang="en-US" dirty="0"/>
              <a:t>から</a:t>
            </a:r>
            <a:r>
              <a:rPr lang="en-US" altLang="ja-JP" dirty="0"/>
              <a:t>num2</a:t>
            </a:r>
            <a:r>
              <a:rPr lang="ja-JP" altLang="en-US" dirty="0" err="1" smtClean="0"/>
              <a:t>までの</a:t>
            </a:r>
            <a:r>
              <a:rPr lang="ja-JP" altLang="en-US" dirty="0" smtClean="0"/>
              <a:t>整数</a:t>
            </a:r>
            <a:r>
              <a:rPr lang="ja-JP" altLang="en-US" dirty="0"/>
              <a:t>の総和を</a:t>
            </a:r>
            <a:r>
              <a:rPr lang="ja-JP" altLang="en-US" dirty="0" smtClean="0"/>
              <a:t>計算</a:t>
            </a:r>
            <a:endParaRPr lang="en-US" altLang="ja-JP" dirty="0"/>
          </a:p>
        </p:txBody>
      </p:sp>
      <p:sp>
        <p:nvSpPr>
          <p:cNvPr id="3" name="テキスト ボックス 2"/>
          <p:cNvSpPr txBox="1"/>
          <p:nvPr/>
        </p:nvSpPr>
        <p:spPr>
          <a:xfrm>
            <a:off x="4957144" y="4221088"/>
            <a:ext cx="4007344"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ja-JP" altLang="en-US" dirty="0"/>
              <a:t>クラス</a:t>
            </a:r>
            <a:r>
              <a:rPr kumimoji="1" lang="ja-JP" altLang="en-US" dirty="0" smtClean="0"/>
              <a:t>内には</a:t>
            </a:r>
            <a:r>
              <a:rPr lang="ja-JP" altLang="en-US" dirty="0" smtClean="0"/>
              <a:t>フィールド</a:t>
            </a:r>
            <a:r>
              <a:rPr kumimoji="1" lang="en-US" altLang="ja-JP" dirty="0" smtClean="0"/>
              <a:t>num1,</a:t>
            </a:r>
            <a:r>
              <a:rPr kumimoji="1" lang="ja-JP" altLang="en-US" dirty="0" smtClean="0"/>
              <a:t>　</a:t>
            </a:r>
            <a:r>
              <a:rPr kumimoji="1" lang="en-US" altLang="ja-JP" dirty="0" smtClean="0"/>
              <a:t>num2</a:t>
            </a:r>
            <a:r>
              <a:rPr lang="ja-JP" altLang="en-US" dirty="0" smtClean="0"/>
              <a:t>は宣言されていませんが、</a:t>
            </a:r>
            <a:r>
              <a:rPr kumimoji="1" lang="ja-JP" altLang="en-US" dirty="0" smtClean="0"/>
              <a:t>利用できます。</a:t>
            </a:r>
            <a:endParaRPr kumimoji="1" lang="ja-JP" altLang="en-US" dirty="0"/>
          </a:p>
        </p:txBody>
      </p:sp>
      <p:sp>
        <p:nvSpPr>
          <p:cNvPr id="8" name="下矢印 7"/>
          <p:cNvSpPr/>
          <p:nvPr/>
        </p:nvSpPr>
        <p:spPr>
          <a:xfrm rot="16200000" flipH="1" flipV="1">
            <a:off x="3875956" y="2484207"/>
            <a:ext cx="258889" cy="1891138"/>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9593593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15"/>
          <p:cNvSpPr>
            <a:spLocks noChangeArrowheads="1"/>
          </p:cNvSpPr>
          <p:nvPr/>
        </p:nvSpPr>
        <p:spPr bwMode="auto">
          <a:xfrm>
            <a:off x="1319807" y="3423673"/>
            <a:ext cx="5688632" cy="208823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ja-JP" altLang="en-US"/>
          </a:p>
        </p:txBody>
      </p:sp>
      <p:sp>
        <p:nvSpPr>
          <p:cNvPr id="3" name="コンテンツ プレースホルダー 2"/>
          <p:cNvSpPr>
            <a:spLocks noGrp="1"/>
          </p:cNvSpPr>
          <p:nvPr>
            <p:ph idx="1"/>
          </p:nvPr>
        </p:nvSpPr>
        <p:spPr>
          <a:xfrm>
            <a:off x="457200" y="1481328"/>
            <a:ext cx="8229600" cy="1443616"/>
          </a:xfrm>
        </p:spPr>
        <p:txBody>
          <a:bodyPr>
            <a:noAutofit/>
          </a:bodyPr>
          <a:lstStyle/>
          <a:p>
            <a:r>
              <a:rPr lang="ja-JP" altLang="en-US" sz="2000" dirty="0"/>
              <a:t>あるクラスを拡張して設計されたクラスは、自動的に、もとのクラスの</a:t>
            </a:r>
            <a:r>
              <a:rPr lang="ja-JP" altLang="en-US" sz="2000" dirty="0">
                <a:solidFill>
                  <a:srgbClr val="FF0000"/>
                </a:solidFill>
              </a:rPr>
              <a:t>メンバを全て引き継ぎます</a:t>
            </a:r>
            <a:r>
              <a:rPr lang="ja-JP" altLang="en-US" sz="2000" dirty="0"/>
              <a:t>。この仕組みを「継承」といいます。</a:t>
            </a:r>
          </a:p>
          <a:p>
            <a:r>
              <a:rPr lang="ja-JP" altLang="en-US" sz="2000" dirty="0" smtClean="0"/>
              <a:t>つまり、以下の図の</a:t>
            </a:r>
            <a:r>
              <a:rPr lang="en-US" altLang="ja-JP" sz="2000" dirty="0" smtClean="0"/>
              <a:t>ClassPC2</a:t>
            </a:r>
            <a:r>
              <a:rPr lang="ja-JP" altLang="en-US" sz="2000" dirty="0"/>
              <a:t>には、</a:t>
            </a:r>
            <a:r>
              <a:rPr lang="en-US" altLang="ja-JP" sz="2000" dirty="0" err="1"/>
              <a:t>ClassPC</a:t>
            </a:r>
            <a:r>
              <a:rPr lang="ja-JP" altLang="en-US" sz="2000" dirty="0"/>
              <a:t>にあるすべてのメンバが</a:t>
            </a:r>
            <a:r>
              <a:rPr lang="ja-JP" altLang="en-US" sz="2000" dirty="0" smtClean="0"/>
              <a:t>存在します。</a:t>
            </a:r>
            <a:r>
              <a:rPr lang="ja-JP" altLang="en-US" sz="2000" dirty="0" smtClean="0">
                <a:solidFill>
                  <a:srgbClr val="FF0000"/>
                </a:solidFill>
              </a:rPr>
              <a:t>改めて書く</a:t>
            </a:r>
            <a:r>
              <a:rPr lang="ja-JP" altLang="en-US" sz="2000" dirty="0">
                <a:solidFill>
                  <a:srgbClr val="FF0000"/>
                </a:solidFill>
              </a:rPr>
              <a:t>必要</a:t>
            </a:r>
            <a:r>
              <a:rPr lang="ja-JP" altLang="en-US" sz="2000" dirty="0" smtClean="0">
                <a:solidFill>
                  <a:srgbClr val="FF0000"/>
                </a:solidFill>
              </a:rPr>
              <a:t>はありません。</a:t>
            </a:r>
            <a:endParaRPr lang="ja-JP" altLang="en-US" sz="2000" dirty="0">
              <a:solidFill>
                <a:srgbClr val="FF0000"/>
              </a:solidFill>
            </a:endParaRPr>
          </a:p>
          <a:p>
            <a:endParaRPr kumimoji="1" lang="ja-JP" altLang="en-US" sz="2000" dirty="0"/>
          </a:p>
        </p:txBody>
      </p:sp>
      <p:sp>
        <p:nvSpPr>
          <p:cNvPr id="14339" name="Rectangle 4"/>
          <p:cNvSpPr>
            <a:spLocks noGrp="1" noChangeArrowheads="1"/>
          </p:cNvSpPr>
          <p:nvPr>
            <p:ph type="title"/>
          </p:nvPr>
        </p:nvSpPr>
        <p:spPr/>
        <p:txBody>
          <a:bodyPr/>
          <a:lstStyle/>
          <a:p>
            <a:pPr eaLnBrk="1" hangingPunct="1"/>
            <a:r>
              <a:rPr lang="ja-JP" altLang="en-US" smtClean="0"/>
              <a:t>クラスの継承</a:t>
            </a:r>
          </a:p>
        </p:txBody>
      </p:sp>
      <p:sp>
        <p:nvSpPr>
          <p:cNvPr id="14341" name="Text Box 10"/>
          <p:cNvSpPr txBox="1">
            <a:spLocks noChangeArrowheads="1"/>
          </p:cNvSpPr>
          <p:nvPr/>
        </p:nvSpPr>
        <p:spPr bwMode="auto">
          <a:xfrm>
            <a:off x="2708750" y="3126349"/>
            <a:ext cx="3044423" cy="369332"/>
          </a:xfrm>
          <a:prstGeom prst="rect">
            <a:avLst/>
          </a:prstGeom>
          <a:ln/>
          <a:extLst/>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en-US" altLang="ja-JP" sz="1800" dirty="0"/>
              <a:t>ClassPC2 extends </a:t>
            </a:r>
            <a:r>
              <a:rPr lang="en-US" altLang="ja-JP" sz="1800" dirty="0" err="1"/>
              <a:t>ClassPC</a:t>
            </a:r>
            <a:endParaRPr lang="ja-JP" altLang="en-US" sz="1800" dirty="0"/>
          </a:p>
        </p:txBody>
      </p:sp>
      <p:sp>
        <p:nvSpPr>
          <p:cNvPr id="14342" name="Text Box 11"/>
          <p:cNvSpPr txBox="1">
            <a:spLocks noChangeArrowheads="1"/>
          </p:cNvSpPr>
          <p:nvPr/>
        </p:nvSpPr>
        <p:spPr bwMode="auto">
          <a:xfrm>
            <a:off x="1480789" y="3888488"/>
            <a:ext cx="3188693" cy="147732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sz="1800" dirty="0"/>
              <a:t>フィールド</a:t>
            </a:r>
            <a:r>
              <a:rPr lang="en-US" altLang="ja-JP" sz="1800" dirty="0"/>
              <a:t>num1,num2,result</a:t>
            </a:r>
          </a:p>
          <a:p>
            <a:pPr eaLnBrk="1" hangingPunct="1"/>
            <a:r>
              <a:rPr lang="en-US" altLang="ja-JP" sz="1800" dirty="0"/>
              <a:t>num1,num2</a:t>
            </a:r>
            <a:r>
              <a:rPr lang="ja-JP" altLang="en-US" sz="1800" dirty="0"/>
              <a:t>に入力するメソッド</a:t>
            </a:r>
          </a:p>
          <a:p>
            <a:pPr eaLnBrk="1" hangingPunct="1"/>
            <a:r>
              <a:rPr lang="ja-JP" altLang="en-US" sz="1800" dirty="0"/>
              <a:t>足し算メソッド</a:t>
            </a:r>
          </a:p>
          <a:p>
            <a:pPr eaLnBrk="1" hangingPunct="1"/>
            <a:r>
              <a:rPr lang="ja-JP" altLang="en-US" sz="1800" dirty="0"/>
              <a:t>引き算メソッド</a:t>
            </a:r>
          </a:p>
          <a:p>
            <a:pPr eaLnBrk="1" hangingPunct="1"/>
            <a:r>
              <a:rPr lang="en-US" altLang="ja-JP" sz="1800" dirty="0"/>
              <a:t>result</a:t>
            </a:r>
            <a:r>
              <a:rPr lang="ja-JP" altLang="en-US" sz="1800" dirty="0"/>
              <a:t>を返すメソッド</a:t>
            </a:r>
          </a:p>
        </p:txBody>
      </p:sp>
      <p:sp>
        <p:nvSpPr>
          <p:cNvPr id="14344" name="Text Box 14"/>
          <p:cNvSpPr txBox="1">
            <a:spLocks noChangeArrowheads="1"/>
          </p:cNvSpPr>
          <p:nvPr/>
        </p:nvSpPr>
        <p:spPr bwMode="auto">
          <a:xfrm>
            <a:off x="4716016" y="4201201"/>
            <a:ext cx="84928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sz="4000" dirty="0"/>
              <a:t>＋</a:t>
            </a:r>
          </a:p>
        </p:txBody>
      </p:sp>
      <p:sp>
        <p:nvSpPr>
          <p:cNvPr id="14347" name="Text Box 18"/>
          <p:cNvSpPr txBox="1">
            <a:spLocks noChangeArrowheads="1"/>
          </p:cNvSpPr>
          <p:nvPr/>
        </p:nvSpPr>
        <p:spPr bwMode="auto">
          <a:xfrm>
            <a:off x="5545634" y="5579948"/>
            <a:ext cx="2552302" cy="369332"/>
          </a:xfrm>
          <a:prstGeom prst="rect">
            <a:avLst/>
          </a:prstGeom>
          <a:ln/>
          <a:extLst/>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en-US" altLang="ja-JP" sz="1800" dirty="0"/>
              <a:t>ClassPC2</a:t>
            </a:r>
            <a:r>
              <a:rPr lang="ja-JP" altLang="en-US" sz="1800" dirty="0"/>
              <a:t>に新たに</a:t>
            </a:r>
            <a:r>
              <a:rPr lang="ja-JP" altLang="en-US" sz="1800" dirty="0" smtClean="0"/>
              <a:t>記述</a:t>
            </a:r>
            <a:endParaRPr lang="ja-JP" altLang="en-US" sz="1800" dirty="0"/>
          </a:p>
        </p:txBody>
      </p:sp>
      <p:sp>
        <p:nvSpPr>
          <p:cNvPr id="14" name="下矢印 13"/>
          <p:cNvSpPr/>
          <p:nvPr/>
        </p:nvSpPr>
        <p:spPr>
          <a:xfrm flipH="1" flipV="1">
            <a:off x="6003010" y="4610853"/>
            <a:ext cx="258889" cy="987129"/>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 name="テキスト ボックス 3"/>
          <p:cNvSpPr txBox="1"/>
          <p:nvPr/>
        </p:nvSpPr>
        <p:spPr>
          <a:xfrm>
            <a:off x="5450615" y="4370478"/>
            <a:ext cx="1104790" cy="369332"/>
          </a:xfrm>
          <a:prstGeom prst="rect">
            <a:avLst/>
          </a:prstGeom>
          <a:noFill/>
        </p:spPr>
        <p:txBody>
          <a:bodyPr wrap="none" rtlCol="0">
            <a:spAutoFit/>
          </a:bodyPr>
          <a:lstStyle/>
          <a:p>
            <a:r>
              <a:rPr kumimoji="1" lang="en-US" altLang="ja-JP" dirty="0" err="1" smtClean="0"/>
              <a:t>sumInt</a:t>
            </a:r>
            <a:r>
              <a:rPr kumimoji="1" lang="en-US" altLang="ja-JP" dirty="0" smtClean="0"/>
              <a:t>()</a:t>
            </a:r>
            <a:endParaRPr kumimoji="1" lang="ja-JP" altLang="en-US" dirty="0"/>
          </a:p>
        </p:txBody>
      </p:sp>
      <p:sp>
        <p:nvSpPr>
          <p:cNvPr id="14340" name="Text Box 9"/>
          <p:cNvSpPr txBox="1">
            <a:spLocks noChangeArrowheads="1"/>
          </p:cNvSpPr>
          <p:nvPr/>
        </p:nvSpPr>
        <p:spPr bwMode="auto">
          <a:xfrm>
            <a:off x="2399927" y="3558397"/>
            <a:ext cx="1082348" cy="369332"/>
          </a:xfrm>
          <a:prstGeom prst="rect">
            <a:avLst/>
          </a:prstGeom>
          <a:ln/>
          <a:extLst/>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en-US" altLang="ja-JP" sz="1800" dirty="0" err="1"/>
              <a:t>ClassPC</a:t>
            </a:r>
            <a:endParaRPr lang="ja-JP" altLang="en-US" sz="1800" dirty="0"/>
          </a:p>
        </p:txBody>
      </p:sp>
    </p:spTree>
    <p:extLst>
      <p:ext uri="{BB962C8B-B14F-4D97-AF65-F5344CB8AC3E}">
        <p14:creationId xmlns:p14="http://schemas.microsoft.com/office/powerpoint/2010/main" val="39032831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ビジネス">
  <a:themeElements>
    <a:clrScheme name="ビジネス">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ビジネス">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ビジネス">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1196</TotalTime>
  <Words>2972</Words>
  <Application>Microsoft Office PowerPoint</Application>
  <PresentationFormat>画面に合わせる (4:3)</PresentationFormat>
  <Paragraphs>486</Paragraphs>
  <Slides>35</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35</vt:i4>
      </vt:variant>
    </vt:vector>
  </HeadingPairs>
  <TitlesOfParts>
    <vt:vector size="43" baseType="lpstr">
      <vt:lpstr>ＭＳ Ｐゴシック</vt:lpstr>
      <vt:lpstr>Arial</vt:lpstr>
      <vt:lpstr>Calibri</vt:lpstr>
      <vt:lpstr>Lucida Sans Unicode</vt:lpstr>
      <vt:lpstr>Verdana</vt:lpstr>
      <vt:lpstr>Wingdings 2</vt:lpstr>
      <vt:lpstr>Wingdings 3</vt:lpstr>
      <vt:lpstr>ビジネス</vt:lpstr>
      <vt:lpstr>PowerPoint プレゼンテーション</vt:lpstr>
      <vt:lpstr>PowerPoint プレゼンテーション</vt:lpstr>
      <vt:lpstr>クラスの拡張</vt:lpstr>
      <vt:lpstr>クラスの拡張の原理</vt:lpstr>
      <vt:lpstr>特徴を流用した新たなクラスの設計</vt:lpstr>
      <vt:lpstr>拡張クラスの作成</vt:lpstr>
      <vt:lpstr>拡張クラスの オブジェクトの生成とメソッドの使用</vt:lpstr>
      <vt:lpstr>継承とは</vt:lpstr>
      <vt:lpstr>クラスの継承</vt:lpstr>
      <vt:lpstr>拡張クラスで使用するメンバの設定</vt:lpstr>
      <vt:lpstr>スーパークラスとサブクラス</vt:lpstr>
      <vt:lpstr>クラスの階層化</vt:lpstr>
      <vt:lpstr>PowerPoint プレゼンテーション</vt:lpstr>
      <vt:lpstr>クラスの汎化、特化</vt:lpstr>
      <vt:lpstr>PowerPoint プレゼンテーション</vt:lpstr>
      <vt:lpstr>メソッドのオーバーライド</vt:lpstr>
      <vt:lpstr>オーバーライドの活用</vt:lpstr>
      <vt:lpstr>ポリモーフィズム</vt:lpstr>
      <vt:lpstr>ポリモーフィズム</vt:lpstr>
      <vt:lpstr>抽象クラス(abstract)</vt:lpstr>
      <vt:lpstr>ポリモーフィズム</vt:lpstr>
      <vt:lpstr>PowerPoint プレゼンテーション</vt:lpstr>
      <vt:lpstr>オブジェクトの協調動作</vt:lpstr>
      <vt:lpstr>オブジェクト指向分析と設計とは</vt:lpstr>
      <vt:lpstr>オブジェクト指向分析の例</vt:lpstr>
      <vt:lpstr>ブラックジャックのルール</vt:lpstr>
      <vt:lpstr>①登場する動作主体（対象）と、その属性の分析</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⑥プログラミング</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オブジェクト指向プログラミング</dc:title>
  <dc:creator>unehara</dc:creator>
  <cp:lastModifiedBy>畦原宗之</cp:lastModifiedBy>
  <cp:revision>178</cp:revision>
  <dcterms:created xsi:type="dcterms:W3CDTF">2014-04-10T01:13:00Z</dcterms:created>
  <dcterms:modified xsi:type="dcterms:W3CDTF">2018-05-27T23:22:23Z</dcterms:modified>
</cp:coreProperties>
</file>