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410" r:id="rId2"/>
    <p:sldId id="406" r:id="rId3"/>
    <p:sldId id="354" r:id="rId4"/>
    <p:sldId id="355" r:id="rId5"/>
    <p:sldId id="357" r:id="rId6"/>
    <p:sldId id="365" r:id="rId7"/>
    <p:sldId id="358" r:id="rId8"/>
    <p:sldId id="359" r:id="rId9"/>
    <p:sldId id="405" r:id="rId10"/>
    <p:sldId id="404" r:id="rId11"/>
    <p:sldId id="360" r:id="rId12"/>
    <p:sldId id="361" r:id="rId13"/>
    <p:sldId id="362" r:id="rId14"/>
    <p:sldId id="363" r:id="rId15"/>
    <p:sldId id="403" r:id="rId16"/>
    <p:sldId id="407" r:id="rId17"/>
    <p:sldId id="367" r:id="rId18"/>
    <p:sldId id="368" r:id="rId19"/>
    <p:sldId id="412" r:id="rId20"/>
    <p:sldId id="369" r:id="rId21"/>
    <p:sldId id="370" r:id="rId22"/>
    <p:sldId id="375" r:id="rId23"/>
    <p:sldId id="371" r:id="rId24"/>
    <p:sldId id="372" r:id="rId25"/>
    <p:sldId id="373" r:id="rId26"/>
    <p:sldId id="374" r:id="rId27"/>
    <p:sldId id="408" r:id="rId28"/>
    <p:sldId id="378" r:id="rId29"/>
    <p:sldId id="411" r:id="rId30"/>
    <p:sldId id="377" r:id="rId31"/>
    <p:sldId id="379" r:id="rId32"/>
    <p:sldId id="381" r:id="rId33"/>
    <p:sldId id="409" r:id="rId34"/>
    <p:sldId id="383" r:id="rId35"/>
    <p:sldId id="392" r:id="rId36"/>
    <p:sldId id="385" r:id="rId37"/>
    <p:sldId id="395" r:id="rId38"/>
    <p:sldId id="396" r:id="rId39"/>
    <p:sldId id="397" r:id="rId40"/>
    <p:sldId id="350"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50" autoAdjust="0"/>
  </p:normalViewPr>
  <p:slideViewPr>
    <p:cSldViewPr>
      <p:cViewPr varScale="1">
        <p:scale>
          <a:sx n="135" d="100"/>
          <a:sy n="135" d="100"/>
        </p:scale>
        <p:origin x="138"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9604F-BAC7-42BD-A0D5-CCC40F078E89}" type="datetimeFigureOut">
              <a:rPr kumimoji="1" lang="ja-JP" altLang="en-US" smtClean="0"/>
              <a:t>2019/6/3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590C1-DCF5-4FF9-B7C3-3DB52F88E3CF}" type="slidenum">
              <a:rPr kumimoji="1" lang="ja-JP" altLang="en-US" smtClean="0"/>
              <a:t>‹#›</a:t>
            </a:fld>
            <a:endParaRPr kumimoji="1" lang="ja-JP" altLang="en-US"/>
          </a:p>
        </p:txBody>
      </p:sp>
    </p:spTree>
    <p:extLst>
      <p:ext uri="{BB962C8B-B14F-4D97-AF65-F5344CB8AC3E}">
        <p14:creationId xmlns:p14="http://schemas.microsoft.com/office/powerpoint/2010/main" val="39117411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fld id="{E90ED720-0104-4369-84BC-D37694168613}" type="datetimeFigureOut">
              <a:rPr kumimoji="1" lang="ja-JP" altLang="en-US" smtClean="0"/>
              <a:t>2019/6/3</a:t>
            </a:fld>
            <a:endParaRPr kumimoji="1" lang="ja-JP" altLang="en-US"/>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タイトル 6"/>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タイトル 5"/>
          <p:cNvSpPr>
            <a:spLocks noGrp="1"/>
          </p:cNvSpPr>
          <p:nvPr>
            <p:ph type="title"/>
          </p:nvPr>
        </p:nvSpPr>
        <p:spPr/>
        <p:txBody>
          <a:bodyPr rtlCol="0"/>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2019/6/3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p>
            <a:fld id="{E90ED720-0104-4369-84BC-D37694168613}" type="datetimeFigureOut">
              <a:rPr kumimoji="1" lang="ja-JP" altLang="en-US" smtClean="0"/>
              <a:t>2019/6/3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fld id="{E90ED720-0104-4369-84BC-D37694168613}" type="datetimeFigureOut">
              <a:rPr kumimoji="1" lang="ja-JP" altLang="en-US" smtClean="0"/>
              <a:t>2019/6/3</a:t>
            </a:fld>
            <a:endParaRPr kumimoji="1" lang="ja-JP" altLang="en-US"/>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0ED720-0104-4369-84BC-D37694168613}" type="datetimeFigureOut">
              <a:rPr kumimoji="1" lang="ja-JP" altLang="en-US" smtClean="0"/>
              <a:t>2019/6/3</a:t>
            </a:fld>
            <a:endParaRPr kumimoji="1" lang="ja-JP" altLang="en-US"/>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83768" y="5603783"/>
            <a:ext cx="3929281" cy="830997"/>
          </a:xfrm>
          <a:prstGeom prst="rect">
            <a:avLst/>
          </a:prstGeom>
          <a:noFill/>
        </p:spPr>
        <p:txBody>
          <a:bodyPr wrap="none" rtlCol="0">
            <a:spAutoFit/>
          </a:bodyPr>
          <a:lstStyle/>
          <a:p>
            <a:pPr algn="ctr"/>
            <a:r>
              <a:rPr kumimoji="1" lang="ja-JP" altLang="en-US" sz="2400" dirty="0" smtClean="0">
                <a:effectLst>
                  <a:outerShdw blurRad="38100" dist="38100" dir="2700000" algn="tl">
                    <a:srgbClr val="000000">
                      <a:alpha val="43137"/>
                    </a:srgbClr>
                  </a:outerShdw>
                </a:effectLst>
              </a:rPr>
              <a:t>情報・経営システム工学専攻</a:t>
            </a:r>
            <a:endParaRPr kumimoji="1" lang="en-US" altLang="ja-JP" sz="2400" dirty="0" smtClean="0">
              <a:effectLst>
                <a:outerShdw blurRad="38100" dist="38100" dir="2700000" algn="tl">
                  <a:srgbClr val="000000">
                    <a:alpha val="43137"/>
                  </a:srgbClr>
                </a:outerShdw>
              </a:effectLst>
            </a:endParaRPr>
          </a:p>
          <a:p>
            <a:pPr algn="ctr"/>
            <a:r>
              <a:rPr kumimoji="1" lang="ja-JP" altLang="en-US" sz="2400" dirty="0" smtClean="0">
                <a:effectLst>
                  <a:outerShdw blurRad="38100" dist="38100" dir="2700000" algn="tl">
                    <a:srgbClr val="000000">
                      <a:alpha val="43137"/>
                    </a:srgbClr>
                  </a:outerShdw>
                </a:effectLst>
              </a:rPr>
              <a:t>畦原</a:t>
            </a:r>
            <a:endParaRPr kumimoji="1" lang="ja-JP" altLang="en-US" sz="2400" dirty="0">
              <a:effectLst>
                <a:outerShdw blurRad="38100" dist="38100" dir="2700000" algn="tl">
                  <a:srgbClr val="000000">
                    <a:alpha val="43137"/>
                  </a:srgbClr>
                </a:outerShdw>
              </a:effectLst>
            </a:endParaRPr>
          </a:p>
        </p:txBody>
      </p:sp>
      <p:cxnSp>
        <p:nvCxnSpPr>
          <p:cNvPr id="5" name="直線コネクタ 4"/>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683568" y="508518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779912" y="1681644"/>
            <a:ext cx="4807726" cy="523220"/>
          </a:xfrm>
          <a:prstGeom prst="rect">
            <a:avLst/>
          </a:prstGeom>
        </p:spPr>
        <p:txBody>
          <a:bodyPr wrap="none">
            <a:spAutoFit/>
          </a:bodyPr>
          <a:lstStyle/>
          <a:p>
            <a:r>
              <a:rPr lang="ja-JP" altLang="en-US" sz="2800" dirty="0" smtClean="0">
                <a:effectLst>
                  <a:outerShdw blurRad="38100" dist="38100" dir="2700000" algn="tl">
                    <a:srgbClr val="000000">
                      <a:alpha val="43137"/>
                    </a:srgbClr>
                  </a:outerShdw>
                </a:effectLst>
              </a:rPr>
              <a:t>オブジェクト指向プログラミング</a:t>
            </a:r>
            <a:endParaRPr lang="ja-JP" altLang="en-US" sz="2800" dirty="0">
              <a:effectLst>
                <a:outerShdw blurRad="38100" dist="38100" dir="2700000" algn="tl">
                  <a:srgbClr val="000000">
                    <a:alpha val="43137"/>
                  </a:srgbClr>
                </a:outerShdw>
              </a:effectLst>
            </a:endParaRPr>
          </a:p>
        </p:txBody>
      </p:sp>
      <p:sp>
        <p:nvSpPr>
          <p:cNvPr id="8" name="正方形/長方形 7"/>
          <p:cNvSpPr/>
          <p:nvPr/>
        </p:nvSpPr>
        <p:spPr>
          <a:xfrm>
            <a:off x="5227522" y="2771820"/>
            <a:ext cx="3126177" cy="523220"/>
          </a:xfrm>
          <a:prstGeom prst="rect">
            <a:avLst/>
          </a:prstGeom>
        </p:spPr>
        <p:txBody>
          <a:bodyPr wrap="none">
            <a:spAutoFit/>
          </a:bodyPr>
          <a:lstStyle/>
          <a:p>
            <a:pPr algn="r"/>
            <a:r>
              <a:rPr lang="ja-JP" altLang="en-US" sz="2800" dirty="0" smtClean="0"/>
              <a:t>オブジェクト指向</a:t>
            </a:r>
            <a:r>
              <a:rPr lang="en-US" altLang="ja-JP" sz="2800" dirty="0" smtClean="0"/>
              <a:t>(3)</a:t>
            </a:r>
            <a:endParaRPr lang="en-US" altLang="ja-JP" sz="2800" dirty="0"/>
          </a:p>
        </p:txBody>
      </p:sp>
      <p:sp>
        <p:nvSpPr>
          <p:cNvPr id="9" name="正方形/長方形 8"/>
          <p:cNvSpPr/>
          <p:nvPr/>
        </p:nvSpPr>
        <p:spPr>
          <a:xfrm>
            <a:off x="1547664" y="3502446"/>
            <a:ext cx="6298519" cy="1323439"/>
          </a:xfrm>
          <a:prstGeom prst="rect">
            <a:avLst/>
          </a:prstGeom>
        </p:spPr>
        <p:txBody>
          <a:bodyPr wrap="none">
            <a:spAutoFit/>
          </a:bodyPr>
          <a:lstStyle/>
          <a:p>
            <a:pPr algn="ctr"/>
            <a:r>
              <a:rPr lang="ja-JP" altLang="en-US" sz="4000" dirty="0" smtClean="0">
                <a:effectLst>
                  <a:outerShdw blurRad="38100" dist="38100" dir="2700000" algn="tl">
                    <a:srgbClr val="000000">
                      <a:alpha val="43137"/>
                    </a:srgbClr>
                  </a:outerShdw>
                </a:effectLst>
              </a:rPr>
              <a:t>アクセス制限、</a:t>
            </a:r>
            <a:endParaRPr lang="en-US" altLang="ja-JP" sz="4000" dirty="0" smtClean="0">
              <a:effectLst>
                <a:outerShdw blurRad="38100" dist="38100" dir="2700000" algn="tl">
                  <a:srgbClr val="000000">
                    <a:alpha val="43137"/>
                  </a:srgbClr>
                </a:outerShdw>
              </a:effectLst>
            </a:endParaRPr>
          </a:p>
          <a:p>
            <a:pPr algn="ctr"/>
            <a:r>
              <a:rPr lang="ja-JP" altLang="en-US" sz="4000" dirty="0" smtClean="0">
                <a:effectLst>
                  <a:outerShdw blurRad="38100" dist="38100" dir="2700000" algn="tl">
                    <a:srgbClr val="000000">
                      <a:alpha val="43137"/>
                    </a:srgbClr>
                  </a:outerShdw>
                </a:effectLst>
              </a:rPr>
              <a:t>オブジェクト指向開発の実際</a:t>
            </a:r>
            <a:endParaRPr lang="ja-JP" alt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131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 name="正方形/長方形 89"/>
          <p:cNvSpPr/>
          <p:nvPr/>
        </p:nvSpPr>
        <p:spPr>
          <a:xfrm>
            <a:off x="5698800" y="3800022"/>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1" name="正方形/長方形 90"/>
          <p:cNvSpPr/>
          <p:nvPr/>
        </p:nvSpPr>
        <p:spPr>
          <a:xfrm>
            <a:off x="6345466" y="3207955"/>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2" name="テキスト ボックス 91"/>
          <p:cNvSpPr txBox="1"/>
          <p:nvPr/>
        </p:nvSpPr>
        <p:spPr>
          <a:xfrm>
            <a:off x="5959693" y="4102581"/>
            <a:ext cx="1374094" cy="461665"/>
          </a:xfrm>
          <a:prstGeom prst="rect">
            <a:avLst/>
          </a:prstGeom>
          <a:noFill/>
        </p:spPr>
        <p:txBody>
          <a:bodyPr wrap="none" rtlCol="0">
            <a:spAutoFit/>
          </a:bodyPr>
          <a:lstStyle/>
          <a:p>
            <a:r>
              <a:rPr lang="ja-JP" altLang="en-US" sz="2400" dirty="0"/>
              <a:t>微妙</a:t>
            </a:r>
            <a:r>
              <a:rPr lang="ja-JP" altLang="en-US" sz="2400" dirty="0" smtClean="0"/>
              <a:t>です</a:t>
            </a:r>
            <a:endParaRPr kumimoji="1" lang="ja-JP" altLang="en-US" sz="2400" dirty="0"/>
          </a:p>
        </p:txBody>
      </p:sp>
      <p:sp>
        <p:nvSpPr>
          <p:cNvPr id="93" name="正方形/長方形 92"/>
          <p:cNvSpPr/>
          <p:nvPr/>
        </p:nvSpPr>
        <p:spPr>
          <a:xfrm>
            <a:off x="5149882" y="2708920"/>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4" name="スマイル 93"/>
          <p:cNvSpPr/>
          <p:nvPr/>
        </p:nvSpPr>
        <p:spPr>
          <a:xfrm>
            <a:off x="6595720" y="2360004"/>
            <a:ext cx="695940" cy="690228"/>
          </a:xfrm>
          <a:prstGeom prst="smileyFace">
            <a:avLst>
              <a:gd name="adj" fmla="val -4653"/>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95" name="テキスト ボックス 94"/>
          <p:cNvSpPr txBox="1"/>
          <p:nvPr/>
        </p:nvSpPr>
        <p:spPr>
          <a:xfrm>
            <a:off x="5535570" y="3008611"/>
            <a:ext cx="1301959" cy="461665"/>
          </a:xfrm>
          <a:prstGeom prst="rect">
            <a:avLst/>
          </a:prstGeom>
          <a:noFill/>
        </p:spPr>
        <p:txBody>
          <a:bodyPr wrap="none" rtlCol="0">
            <a:spAutoFit/>
          </a:bodyPr>
          <a:lstStyle/>
          <a:p>
            <a:r>
              <a:rPr kumimoji="1" lang="ja-JP" altLang="en-US" sz="2400" dirty="0" smtClean="0"/>
              <a:t>同じです</a:t>
            </a:r>
            <a:endParaRPr kumimoji="1" lang="ja-JP" altLang="en-US" sz="2400" dirty="0"/>
          </a:p>
        </p:txBody>
      </p:sp>
      <p:sp>
        <p:nvSpPr>
          <p:cNvPr id="96" name="テキスト ボックス 95"/>
          <p:cNvSpPr txBox="1"/>
          <p:nvPr/>
        </p:nvSpPr>
        <p:spPr>
          <a:xfrm>
            <a:off x="6613913" y="3510912"/>
            <a:ext cx="1354858" cy="461665"/>
          </a:xfrm>
          <a:prstGeom prst="rect">
            <a:avLst/>
          </a:prstGeom>
          <a:noFill/>
        </p:spPr>
        <p:txBody>
          <a:bodyPr wrap="none" rtlCol="0">
            <a:spAutoFit/>
          </a:bodyPr>
          <a:lstStyle/>
          <a:p>
            <a:r>
              <a:rPr kumimoji="1" lang="ja-JP" altLang="en-US" sz="2400" dirty="0" smtClean="0"/>
              <a:t>違います</a:t>
            </a:r>
            <a:endParaRPr kumimoji="1" lang="ja-JP" altLang="en-US" sz="2400" dirty="0"/>
          </a:p>
        </p:txBody>
      </p:sp>
      <p:sp>
        <p:nvSpPr>
          <p:cNvPr id="97" name="スマイル 96"/>
          <p:cNvSpPr/>
          <p:nvPr/>
        </p:nvSpPr>
        <p:spPr>
          <a:xfrm>
            <a:off x="7804662" y="2799168"/>
            <a:ext cx="695940" cy="690228"/>
          </a:xfrm>
          <a:prstGeom prst="smileyFace">
            <a:avLst>
              <a:gd name="adj" fmla="val -4653"/>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98" name="スマイル 97"/>
          <p:cNvSpPr/>
          <p:nvPr/>
        </p:nvSpPr>
        <p:spPr>
          <a:xfrm>
            <a:off x="7298504" y="4169635"/>
            <a:ext cx="695940" cy="690228"/>
          </a:xfrm>
          <a:prstGeom prst="smileyFace">
            <a:avLst>
              <a:gd name="adj" fmla="val -4653"/>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99" name="テキスト ボックス 98"/>
          <p:cNvSpPr txBox="1"/>
          <p:nvPr/>
        </p:nvSpPr>
        <p:spPr>
          <a:xfrm>
            <a:off x="7115244" y="2143306"/>
            <a:ext cx="595035" cy="584775"/>
          </a:xfrm>
          <a:prstGeom prst="rect">
            <a:avLst/>
          </a:prstGeom>
          <a:noFill/>
        </p:spPr>
        <p:txBody>
          <a:bodyPr wrap="none" rtlCol="0">
            <a:spAutoFit/>
          </a:bodyPr>
          <a:lstStyle/>
          <a:p>
            <a:r>
              <a:rPr kumimoji="1" lang="ja-JP" altLang="en-US" sz="3200" dirty="0" smtClean="0"/>
              <a:t>？</a:t>
            </a:r>
            <a:endParaRPr kumimoji="1" lang="ja-JP" altLang="en-US" sz="3200" dirty="0"/>
          </a:p>
        </p:txBody>
      </p:sp>
      <p:sp>
        <p:nvSpPr>
          <p:cNvPr id="100" name="テキスト ボックス 99"/>
          <p:cNvSpPr txBox="1"/>
          <p:nvPr/>
        </p:nvSpPr>
        <p:spPr>
          <a:xfrm>
            <a:off x="8223281" y="2600041"/>
            <a:ext cx="595035" cy="584775"/>
          </a:xfrm>
          <a:prstGeom prst="rect">
            <a:avLst/>
          </a:prstGeom>
          <a:noFill/>
        </p:spPr>
        <p:txBody>
          <a:bodyPr wrap="none" rtlCol="0">
            <a:spAutoFit/>
          </a:bodyPr>
          <a:lstStyle/>
          <a:p>
            <a:r>
              <a:rPr kumimoji="1" lang="ja-JP" altLang="en-US" sz="3200" dirty="0" smtClean="0"/>
              <a:t>？</a:t>
            </a:r>
            <a:endParaRPr kumimoji="1" lang="ja-JP" altLang="en-US" sz="3200" dirty="0"/>
          </a:p>
        </p:txBody>
      </p:sp>
      <p:sp>
        <p:nvSpPr>
          <p:cNvPr id="101" name="テキスト ボックス 100"/>
          <p:cNvSpPr txBox="1"/>
          <p:nvPr/>
        </p:nvSpPr>
        <p:spPr>
          <a:xfrm>
            <a:off x="7771836" y="4039631"/>
            <a:ext cx="595035" cy="584775"/>
          </a:xfrm>
          <a:prstGeom prst="rect">
            <a:avLst/>
          </a:prstGeom>
          <a:noFill/>
        </p:spPr>
        <p:txBody>
          <a:bodyPr wrap="none" rtlCol="0">
            <a:spAutoFit/>
          </a:bodyPr>
          <a:lstStyle/>
          <a:p>
            <a:r>
              <a:rPr kumimoji="1" lang="ja-JP" altLang="en-US" sz="3200" dirty="0" smtClean="0"/>
              <a:t>？</a:t>
            </a:r>
            <a:endParaRPr kumimoji="1" lang="ja-JP" altLang="en-US" sz="3200" dirty="0"/>
          </a:p>
        </p:txBody>
      </p:sp>
      <p:sp>
        <p:nvSpPr>
          <p:cNvPr id="32" name="正方形/長方形 31"/>
          <p:cNvSpPr/>
          <p:nvPr/>
        </p:nvSpPr>
        <p:spPr>
          <a:xfrm>
            <a:off x="434705" y="2708920"/>
            <a:ext cx="3888432" cy="40324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noAutofit/>
          </a:bodyPr>
          <a:lstStyle/>
          <a:p>
            <a:pPr lvl="1" algn="l" rtl="0">
              <a:spcBef>
                <a:spcPct val="0"/>
              </a:spcBef>
            </a:pPr>
            <a:r>
              <a:rPr lang="ja-JP" altLang="en-US" sz="2800" dirty="0" smtClean="0">
                <a:solidFill>
                  <a:schemeClr val="tx1"/>
                </a:solidFill>
                <a:effectLst>
                  <a:outerShdw blurRad="38100" dist="38100" dir="2700000" algn="tl">
                    <a:srgbClr val="000000">
                      <a:alpha val="43137"/>
                    </a:srgbClr>
                  </a:outerShdw>
                </a:effectLst>
                <a:latin typeface="+mj-ea"/>
                <a:ea typeface="+mj-ea"/>
              </a:rPr>
              <a:t>②設計者が、アクセス可能なメンバの仕様を修正すると、利用側もプログラムを修正しないといけない！</a:t>
            </a:r>
          </a:p>
        </p:txBody>
      </p:sp>
      <p:sp>
        <p:nvSpPr>
          <p:cNvPr id="31" name="正方形/長方形 30"/>
          <p:cNvSpPr/>
          <p:nvPr/>
        </p:nvSpPr>
        <p:spPr>
          <a:xfrm>
            <a:off x="5149882" y="5555038"/>
            <a:ext cx="1830228"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3" name="正方形/長方形 32"/>
          <p:cNvSpPr/>
          <p:nvPr/>
        </p:nvSpPr>
        <p:spPr>
          <a:xfrm>
            <a:off x="1162939" y="4437616"/>
            <a:ext cx="2347165" cy="8273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1822710" y="4773543"/>
            <a:ext cx="1332416" cy="369332"/>
          </a:xfrm>
          <a:prstGeom prst="rect">
            <a:avLst/>
          </a:prstGeom>
          <a:noFill/>
        </p:spPr>
        <p:txBody>
          <a:bodyPr wrap="none" rtlCol="0">
            <a:spAutoFit/>
          </a:bodyPr>
          <a:lstStyle/>
          <a:p>
            <a:r>
              <a:rPr kumimoji="1" lang="en-US" altLang="ja-JP" dirty="0" err="1" smtClean="0"/>
              <a:t>judgeEven</a:t>
            </a:r>
            <a:endParaRPr kumimoji="1" lang="ja-JP" altLang="en-US" dirty="0"/>
          </a:p>
        </p:txBody>
      </p:sp>
      <p:sp>
        <p:nvSpPr>
          <p:cNvPr id="36" name="正方形/長方形 35"/>
          <p:cNvSpPr/>
          <p:nvPr/>
        </p:nvSpPr>
        <p:spPr>
          <a:xfrm>
            <a:off x="1578277" y="5547741"/>
            <a:ext cx="2421067" cy="8273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7" name="テキスト ボックス 36"/>
          <p:cNvSpPr txBox="1"/>
          <p:nvPr/>
        </p:nvSpPr>
        <p:spPr>
          <a:xfrm>
            <a:off x="2176476" y="5758571"/>
            <a:ext cx="1242648" cy="369332"/>
          </a:xfrm>
          <a:prstGeom prst="rect">
            <a:avLst/>
          </a:prstGeom>
          <a:noFill/>
        </p:spPr>
        <p:txBody>
          <a:bodyPr wrap="none" rtlCol="0">
            <a:spAutoFit/>
          </a:bodyPr>
          <a:lstStyle/>
          <a:p>
            <a:r>
              <a:rPr kumimoji="1" lang="en-US" altLang="ja-JP" dirty="0" err="1" smtClean="0"/>
              <a:t>getIsEven</a:t>
            </a:r>
            <a:endParaRPr kumimoji="1" lang="ja-JP" altLang="en-US" dirty="0"/>
          </a:p>
        </p:txBody>
      </p:sp>
      <p:sp>
        <p:nvSpPr>
          <p:cNvPr id="38" name="左矢印 37"/>
          <p:cNvSpPr/>
          <p:nvPr/>
        </p:nvSpPr>
        <p:spPr>
          <a:xfrm rot="10800000">
            <a:off x="3784051" y="5812894"/>
            <a:ext cx="1850630"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9" name="左矢印 38"/>
          <p:cNvSpPr/>
          <p:nvPr/>
        </p:nvSpPr>
        <p:spPr>
          <a:xfrm rot="16200000">
            <a:off x="2517649" y="4435902"/>
            <a:ext cx="2333295"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0" name="左矢印 39"/>
          <p:cNvSpPr/>
          <p:nvPr/>
        </p:nvSpPr>
        <p:spPr>
          <a:xfrm rot="16200000">
            <a:off x="790444" y="3905753"/>
            <a:ext cx="1290399"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1" name="左矢印 40"/>
          <p:cNvSpPr/>
          <p:nvPr/>
        </p:nvSpPr>
        <p:spPr>
          <a:xfrm rot="5400000">
            <a:off x="2615457" y="3884147"/>
            <a:ext cx="131349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2" name="直方体 41"/>
          <p:cNvSpPr/>
          <p:nvPr/>
        </p:nvSpPr>
        <p:spPr>
          <a:xfrm>
            <a:off x="679305" y="2833706"/>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43" name="テキスト ボックス 42"/>
          <p:cNvSpPr txBox="1"/>
          <p:nvPr/>
        </p:nvSpPr>
        <p:spPr>
          <a:xfrm>
            <a:off x="747601" y="3009275"/>
            <a:ext cx="830677" cy="369332"/>
          </a:xfrm>
          <a:prstGeom prst="rect">
            <a:avLst/>
          </a:prstGeom>
          <a:noFill/>
        </p:spPr>
        <p:txBody>
          <a:bodyPr wrap="none" rtlCol="0">
            <a:spAutoFit/>
          </a:bodyPr>
          <a:lstStyle/>
          <a:p>
            <a:r>
              <a:rPr kumimoji="1" lang="en-US" altLang="ja-JP" dirty="0" smtClean="0"/>
              <a:t>num1</a:t>
            </a:r>
            <a:endParaRPr kumimoji="1" lang="ja-JP" altLang="en-US" dirty="0"/>
          </a:p>
        </p:txBody>
      </p:sp>
      <p:sp>
        <p:nvSpPr>
          <p:cNvPr id="44" name="直方体 43"/>
          <p:cNvSpPr/>
          <p:nvPr/>
        </p:nvSpPr>
        <p:spPr>
          <a:xfrm>
            <a:off x="1812006" y="2841460"/>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45" name="テキスト ボックス 44"/>
          <p:cNvSpPr txBox="1"/>
          <p:nvPr/>
        </p:nvSpPr>
        <p:spPr>
          <a:xfrm>
            <a:off x="1880302" y="3017029"/>
            <a:ext cx="830677" cy="369332"/>
          </a:xfrm>
          <a:prstGeom prst="rect">
            <a:avLst/>
          </a:prstGeom>
          <a:noFill/>
        </p:spPr>
        <p:txBody>
          <a:bodyPr wrap="none" rtlCol="0">
            <a:spAutoFit/>
          </a:bodyPr>
          <a:lstStyle/>
          <a:p>
            <a:r>
              <a:rPr kumimoji="1" lang="en-US" altLang="ja-JP" dirty="0" smtClean="0"/>
              <a:t>num2</a:t>
            </a:r>
            <a:endParaRPr kumimoji="1" lang="ja-JP" altLang="en-US" dirty="0"/>
          </a:p>
        </p:txBody>
      </p:sp>
      <p:sp>
        <p:nvSpPr>
          <p:cNvPr id="46" name="直方体 45"/>
          <p:cNvSpPr/>
          <p:nvPr/>
        </p:nvSpPr>
        <p:spPr>
          <a:xfrm>
            <a:off x="2951235" y="2838560"/>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47" name="テキスト ボックス 46"/>
          <p:cNvSpPr txBox="1"/>
          <p:nvPr/>
        </p:nvSpPr>
        <p:spPr>
          <a:xfrm>
            <a:off x="3019531" y="3014129"/>
            <a:ext cx="885179" cy="369332"/>
          </a:xfrm>
          <a:prstGeom prst="rect">
            <a:avLst/>
          </a:prstGeom>
          <a:noFill/>
        </p:spPr>
        <p:txBody>
          <a:bodyPr wrap="none" rtlCol="0">
            <a:spAutoFit/>
          </a:bodyPr>
          <a:lstStyle/>
          <a:p>
            <a:r>
              <a:rPr kumimoji="1" lang="en-US" altLang="ja-JP" dirty="0" err="1" smtClean="0"/>
              <a:t>isEven</a:t>
            </a:r>
            <a:endParaRPr kumimoji="1" lang="ja-JP" altLang="en-US" dirty="0"/>
          </a:p>
        </p:txBody>
      </p:sp>
      <p:sp>
        <p:nvSpPr>
          <p:cNvPr id="48" name="左矢印 47"/>
          <p:cNvSpPr/>
          <p:nvPr/>
        </p:nvSpPr>
        <p:spPr>
          <a:xfrm rot="16200000">
            <a:off x="1669526" y="3895696"/>
            <a:ext cx="1290399"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4955178" y="5133629"/>
            <a:ext cx="2125903" cy="369332"/>
          </a:xfrm>
          <a:prstGeom prst="rect">
            <a:avLst/>
          </a:prstGeom>
          <a:noFill/>
        </p:spPr>
        <p:txBody>
          <a:bodyPr wrap="none" rtlCol="0">
            <a:spAutoFit/>
          </a:bodyPr>
          <a:lstStyle/>
          <a:p>
            <a:r>
              <a:rPr kumimoji="1" lang="ja-JP" altLang="en-US" dirty="0" smtClean="0"/>
              <a:t>利用側のプログラム</a:t>
            </a:r>
            <a:endParaRPr kumimoji="1" lang="ja-JP" altLang="en-US" dirty="0"/>
          </a:p>
        </p:txBody>
      </p:sp>
      <p:sp>
        <p:nvSpPr>
          <p:cNvPr id="55" name="テキスト ボックス 54"/>
          <p:cNvSpPr txBox="1"/>
          <p:nvPr/>
        </p:nvSpPr>
        <p:spPr>
          <a:xfrm>
            <a:off x="1007470" y="2506781"/>
            <a:ext cx="444352" cy="584775"/>
          </a:xfrm>
          <a:prstGeom prst="rect">
            <a:avLst/>
          </a:prstGeom>
          <a:noFill/>
        </p:spPr>
        <p:txBody>
          <a:bodyPr wrap="none" rtlCol="0">
            <a:spAutoFit/>
          </a:bodyPr>
          <a:lstStyle/>
          <a:p>
            <a:r>
              <a:rPr kumimoji="1" lang="en-US" altLang="ja-JP" sz="3200" dirty="0" smtClean="0"/>
              <a:t>7</a:t>
            </a:r>
            <a:endParaRPr kumimoji="1" lang="ja-JP" altLang="en-US" sz="3200" dirty="0"/>
          </a:p>
        </p:txBody>
      </p:sp>
      <p:sp>
        <p:nvSpPr>
          <p:cNvPr id="56" name="テキスト ボックス 55"/>
          <p:cNvSpPr txBox="1"/>
          <p:nvPr/>
        </p:nvSpPr>
        <p:spPr>
          <a:xfrm>
            <a:off x="2131862" y="2541318"/>
            <a:ext cx="444352" cy="584775"/>
          </a:xfrm>
          <a:prstGeom prst="rect">
            <a:avLst/>
          </a:prstGeom>
          <a:noFill/>
        </p:spPr>
        <p:txBody>
          <a:bodyPr wrap="none" rtlCol="0">
            <a:spAutoFit/>
          </a:bodyPr>
          <a:lstStyle/>
          <a:p>
            <a:r>
              <a:rPr kumimoji="1" lang="en-US" altLang="ja-JP" sz="3200" dirty="0" smtClean="0"/>
              <a:t>7</a:t>
            </a:r>
            <a:endParaRPr kumimoji="1" lang="ja-JP" altLang="en-US" sz="3200" dirty="0"/>
          </a:p>
        </p:txBody>
      </p:sp>
      <p:sp>
        <p:nvSpPr>
          <p:cNvPr id="57" name="テキスト ボックス 56"/>
          <p:cNvSpPr txBox="1"/>
          <p:nvPr/>
        </p:nvSpPr>
        <p:spPr>
          <a:xfrm>
            <a:off x="2928412" y="2506352"/>
            <a:ext cx="1096775" cy="584775"/>
          </a:xfrm>
          <a:prstGeom prst="rect">
            <a:avLst/>
          </a:prstGeom>
          <a:noFill/>
        </p:spPr>
        <p:txBody>
          <a:bodyPr wrap="none" rtlCol="0">
            <a:spAutoFit/>
          </a:bodyPr>
          <a:lstStyle/>
          <a:p>
            <a:r>
              <a:rPr kumimoji="1" lang="en-US" altLang="ja-JP" sz="3200" dirty="0" smtClean="0"/>
              <a:t>True</a:t>
            </a:r>
            <a:endParaRPr kumimoji="1" lang="ja-JP" altLang="en-US" sz="3200" dirty="0"/>
          </a:p>
        </p:txBody>
      </p:sp>
      <p:sp>
        <p:nvSpPr>
          <p:cNvPr id="60" name="コンテンツ プレースホルダー 1"/>
          <p:cNvSpPr>
            <a:spLocks noGrp="1"/>
          </p:cNvSpPr>
          <p:nvPr>
            <p:ph idx="1"/>
          </p:nvPr>
        </p:nvSpPr>
        <p:spPr>
          <a:xfrm>
            <a:off x="323528" y="1481328"/>
            <a:ext cx="8363272" cy="685408"/>
          </a:xfrm>
          <a:solidFill>
            <a:schemeClr val="bg1"/>
          </a:solidFill>
        </p:spPr>
        <p:txBody>
          <a:bodyPr>
            <a:normAutofit fontScale="92500" lnSpcReduction="10000"/>
          </a:bodyPr>
          <a:lstStyle/>
          <a:p>
            <a:r>
              <a:rPr lang="ja-JP" altLang="en-US" sz="2200" dirty="0"/>
              <a:t>複数のクラスでデータをやり取りするため</a:t>
            </a:r>
            <a:r>
              <a:rPr lang="ja-JP" altLang="en-US" sz="2200" dirty="0" smtClean="0"/>
              <a:t>、なんでもかんでもアクセスを許していると、修正した時の影響が大きくなります。</a:t>
            </a:r>
            <a:endParaRPr kumimoji="1" lang="ja-JP" altLang="en-US" sz="2200" dirty="0"/>
          </a:p>
        </p:txBody>
      </p:sp>
      <p:sp>
        <p:nvSpPr>
          <p:cNvPr id="62" name="テキスト ボックス 61"/>
          <p:cNvSpPr txBox="1"/>
          <p:nvPr/>
        </p:nvSpPr>
        <p:spPr>
          <a:xfrm>
            <a:off x="5527688" y="5785122"/>
            <a:ext cx="1301959" cy="461665"/>
          </a:xfrm>
          <a:prstGeom prst="rect">
            <a:avLst/>
          </a:prstGeom>
          <a:noFill/>
        </p:spPr>
        <p:txBody>
          <a:bodyPr wrap="none" rtlCol="0">
            <a:spAutoFit/>
          </a:bodyPr>
          <a:lstStyle/>
          <a:p>
            <a:r>
              <a:rPr kumimoji="1" lang="ja-JP" altLang="en-US" sz="2400" dirty="0" smtClean="0"/>
              <a:t>同じです</a:t>
            </a:r>
            <a:endParaRPr kumimoji="1" lang="ja-JP" altLang="en-US" sz="2400" dirty="0"/>
          </a:p>
        </p:txBody>
      </p:sp>
      <p:sp>
        <p:nvSpPr>
          <p:cNvPr id="81" name="左矢印 80"/>
          <p:cNvSpPr/>
          <p:nvPr/>
        </p:nvSpPr>
        <p:spPr>
          <a:xfrm rot="11403762" flipH="1">
            <a:off x="3932284" y="3419821"/>
            <a:ext cx="247133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3" name="左矢印 82"/>
          <p:cNvSpPr/>
          <p:nvPr/>
        </p:nvSpPr>
        <p:spPr>
          <a:xfrm rot="10800000" flipH="1">
            <a:off x="3935521" y="2937300"/>
            <a:ext cx="139572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85" name="左矢印 84"/>
          <p:cNvSpPr/>
          <p:nvPr/>
        </p:nvSpPr>
        <p:spPr>
          <a:xfrm rot="12151478" flipH="1">
            <a:off x="4021106" y="3795977"/>
            <a:ext cx="1863283"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5" name="十字形 64"/>
          <p:cNvSpPr/>
          <p:nvPr/>
        </p:nvSpPr>
        <p:spPr>
          <a:xfrm rot="2705483">
            <a:off x="5784699" y="2837648"/>
            <a:ext cx="670216" cy="698362"/>
          </a:xfrm>
          <a:prstGeom prst="plus">
            <a:avLst>
              <a:gd name="adj" fmla="val 427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02" name="スマイル 101"/>
          <p:cNvSpPr/>
          <p:nvPr/>
        </p:nvSpPr>
        <p:spPr>
          <a:xfrm>
            <a:off x="6733111" y="6000835"/>
            <a:ext cx="695940" cy="690228"/>
          </a:xfrm>
          <a:prstGeom prst="smileyFace">
            <a:avLst>
              <a:gd name="adj" fmla="val 121"/>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03" name="テキスト ボックス 102"/>
          <p:cNvSpPr txBox="1"/>
          <p:nvPr/>
        </p:nvSpPr>
        <p:spPr>
          <a:xfrm>
            <a:off x="5331249" y="2068496"/>
            <a:ext cx="2125903" cy="369332"/>
          </a:xfrm>
          <a:prstGeom prst="rect">
            <a:avLst/>
          </a:prstGeom>
          <a:noFill/>
        </p:spPr>
        <p:txBody>
          <a:bodyPr wrap="none" rtlCol="0">
            <a:spAutoFit/>
          </a:bodyPr>
          <a:lstStyle/>
          <a:p>
            <a:r>
              <a:rPr kumimoji="1" lang="ja-JP" altLang="en-US" dirty="0" smtClean="0"/>
              <a:t>利用側のプログラム</a:t>
            </a:r>
            <a:endParaRPr kumimoji="1" lang="ja-JP" altLang="en-US" dirty="0"/>
          </a:p>
        </p:txBody>
      </p:sp>
      <p:sp>
        <p:nvSpPr>
          <p:cNvPr id="104" name="十字形 103"/>
          <p:cNvSpPr/>
          <p:nvPr/>
        </p:nvSpPr>
        <p:spPr>
          <a:xfrm rot="2705483">
            <a:off x="6942747" y="3344987"/>
            <a:ext cx="670216" cy="698362"/>
          </a:xfrm>
          <a:prstGeom prst="plus">
            <a:avLst>
              <a:gd name="adj" fmla="val 427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05" name="十字形 104"/>
          <p:cNvSpPr/>
          <p:nvPr/>
        </p:nvSpPr>
        <p:spPr>
          <a:xfrm rot="2705483">
            <a:off x="6342512" y="3892115"/>
            <a:ext cx="670216" cy="698362"/>
          </a:xfrm>
          <a:prstGeom prst="plus">
            <a:avLst>
              <a:gd name="adj" fmla="val 427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5210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939560"/>
          </a:xfrm>
        </p:spPr>
        <p:txBody>
          <a:bodyPr>
            <a:normAutofit fontScale="92500" lnSpcReduction="20000"/>
          </a:bodyPr>
          <a:lstStyle/>
          <a:p>
            <a:pPr>
              <a:defRPr/>
            </a:pPr>
            <a:r>
              <a:rPr lang="ja-JP" altLang="en-US" sz="2200" dirty="0"/>
              <a:t>クラスのメンバに付ける</a:t>
            </a:r>
            <a:r>
              <a:rPr lang="ja-JP" altLang="en-US" sz="2200" dirty="0" smtClean="0"/>
              <a:t>、メンバのアクセスレベルを設定する修飾子を</a:t>
            </a:r>
            <a:r>
              <a:rPr lang="ja-JP" altLang="en-US" sz="2200" dirty="0"/>
              <a:t>、「</a:t>
            </a:r>
            <a:r>
              <a:rPr lang="ja-JP" altLang="en-US" sz="2200" dirty="0">
                <a:solidFill>
                  <a:srgbClr val="FF0000"/>
                </a:solidFill>
              </a:rPr>
              <a:t>アクセス修飾子</a:t>
            </a:r>
            <a:r>
              <a:rPr lang="ja-JP" altLang="en-US" sz="2200" dirty="0"/>
              <a:t>」と</a:t>
            </a:r>
            <a:r>
              <a:rPr lang="ja-JP" altLang="en-US" sz="2200" dirty="0" smtClean="0"/>
              <a:t>いいます。</a:t>
            </a:r>
            <a:endParaRPr lang="en-US" altLang="ja-JP" sz="2200" dirty="0" smtClean="0"/>
          </a:p>
          <a:p>
            <a:pPr>
              <a:defRPr/>
            </a:pPr>
            <a:r>
              <a:rPr lang="ja-JP" altLang="en-US" sz="2200" dirty="0" smtClean="0"/>
              <a:t>アクセス修飾子を活用することで、起こりうる問題に事前に対処できます。</a:t>
            </a:r>
            <a:endParaRPr lang="ja-JP" altLang="en-US" sz="2200" dirty="0"/>
          </a:p>
          <a:p>
            <a:endParaRPr kumimoji="1" lang="ja-JP" altLang="en-US" sz="2200" dirty="0"/>
          </a:p>
        </p:txBody>
      </p:sp>
      <p:sp>
        <p:nvSpPr>
          <p:cNvPr id="14338" name="Rectangle 2"/>
          <p:cNvSpPr>
            <a:spLocks noGrp="1" noChangeArrowheads="1"/>
          </p:cNvSpPr>
          <p:nvPr>
            <p:ph type="title"/>
          </p:nvPr>
        </p:nvSpPr>
        <p:spPr/>
        <p:txBody>
          <a:bodyPr/>
          <a:lstStyle/>
          <a:p>
            <a:pPr eaLnBrk="1" hangingPunct="1"/>
            <a:r>
              <a:rPr lang="ja-JP" altLang="en-US" smtClean="0"/>
              <a:t>アクセス修飾子</a:t>
            </a:r>
          </a:p>
        </p:txBody>
      </p:sp>
      <p:sp>
        <p:nvSpPr>
          <p:cNvPr id="14340" name="Text Box 5"/>
          <p:cNvSpPr txBox="1">
            <a:spLocks noChangeArrowheads="1"/>
          </p:cNvSpPr>
          <p:nvPr/>
        </p:nvSpPr>
        <p:spPr bwMode="auto">
          <a:xfrm>
            <a:off x="1219200" y="2590800"/>
            <a:ext cx="3914775" cy="367188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1800" dirty="0" smtClean="0"/>
              <a:t>public class </a:t>
            </a:r>
            <a:r>
              <a:rPr lang="en-US" altLang="ja-JP" sz="1800" dirty="0" err="1" smtClean="0"/>
              <a:t>ClassPC</a:t>
            </a:r>
            <a:r>
              <a:rPr lang="en-US" altLang="ja-JP" sz="1800" dirty="0" smtClean="0"/>
              <a:t> {</a:t>
            </a:r>
          </a:p>
          <a:p>
            <a:pPr eaLnBrk="1" hangingPunct="1">
              <a:defRPr/>
            </a:pPr>
            <a:r>
              <a:rPr lang="en-US" altLang="ja-JP" sz="1800" dirty="0" smtClean="0">
                <a:solidFill>
                  <a:srgbClr val="FF0000"/>
                </a:solidFill>
              </a:rPr>
              <a:t>      protected </a:t>
            </a:r>
            <a:r>
              <a:rPr lang="en-US" altLang="ja-JP" sz="1800" dirty="0" err="1" smtClean="0"/>
              <a:t>int</a:t>
            </a:r>
            <a:r>
              <a:rPr lang="en-US" altLang="ja-JP" sz="1800" dirty="0" smtClean="0"/>
              <a:t> num1, num2, result;</a:t>
            </a:r>
          </a:p>
          <a:p>
            <a:pPr eaLnBrk="1" hangingPunct="1">
              <a:defRPr/>
            </a:pPr>
            <a:r>
              <a:rPr lang="en-US" altLang="ja-JP" sz="1800" dirty="0" smtClean="0">
                <a:solidFill>
                  <a:srgbClr val="FF0000"/>
                </a:solidFill>
              </a:rPr>
              <a:t>      public </a:t>
            </a:r>
            <a:r>
              <a:rPr lang="en-US" altLang="ja-JP" sz="1800" dirty="0" smtClean="0"/>
              <a:t>void setNum1(</a:t>
            </a:r>
            <a:r>
              <a:rPr lang="en-US" altLang="ja-JP" sz="1800" dirty="0" err="1" smtClean="0"/>
              <a:t>int</a:t>
            </a:r>
            <a:r>
              <a:rPr lang="en-US" altLang="ja-JP" sz="1800" dirty="0" smtClean="0"/>
              <a:t> </a:t>
            </a:r>
            <a:r>
              <a:rPr lang="en-US" altLang="ja-JP" sz="1800" dirty="0" err="1" smtClean="0"/>
              <a:t>num</a:t>
            </a:r>
            <a:r>
              <a:rPr lang="en-US" altLang="ja-JP" sz="1800" dirty="0" smtClean="0"/>
              <a:t>){</a:t>
            </a:r>
          </a:p>
          <a:p>
            <a:pPr eaLnBrk="1" hangingPunct="1">
              <a:defRPr/>
            </a:pPr>
            <a:r>
              <a:rPr lang="en-US" altLang="ja-JP" sz="1800" dirty="0" smtClean="0"/>
              <a:t>           num1 = </a:t>
            </a:r>
            <a:r>
              <a:rPr lang="en-US" altLang="ja-JP" sz="1800" dirty="0" err="1" smtClean="0"/>
              <a:t>num</a:t>
            </a:r>
            <a:r>
              <a:rPr lang="en-US" altLang="ja-JP" sz="1800" dirty="0" smtClean="0"/>
              <a:t>;</a:t>
            </a:r>
          </a:p>
          <a:p>
            <a:pPr eaLnBrk="1" hangingPunct="1">
              <a:defRPr/>
            </a:pPr>
            <a:r>
              <a:rPr lang="en-US" altLang="ja-JP" sz="1800" dirty="0" smtClean="0"/>
              <a:t>      }</a:t>
            </a:r>
          </a:p>
          <a:p>
            <a:pPr eaLnBrk="1" hangingPunct="1">
              <a:defRPr/>
            </a:pPr>
            <a:r>
              <a:rPr lang="en-US" altLang="ja-JP" sz="1800" dirty="0" smtClean="0">
                <a:solidFill>
                  <a:srgbClr val="FF0000"/>
                </a:solidFill>
              </a:rPr>
              <a:t>      public </a:t>
            </a:r>
            <a:r>
              <a:rPr lang="en-US" altLang="ja-JP" sz="1800" dirty="0" smtClean="0"/>
              <a:t>void setNum2(</a:t>
            </a:r>
            <a:r>
              <a:rPr lang="en-US" altLang="ja-JP" sz="1800" dirty="0" err="1" smtClean="0"/>
              <a:t>int</a:t>
            </a:r>
            <a:r>
              <a:rPr lang="en-US" altLang="ja-JP" sz="1800" dirty="0" smtClean="0"/>
              <a:t> </a:t>
            </a:r>
            <a:r>
              <a:rPr lang="en-US" altLang="ja-JP" sz="1800" dirty="0" err="1" smtClean="0"/>
              <a:t>num</a:t>
            </a:r>
            <a:r>
              <a:rPr lang="en-US" altLang="ja-JP" sz="1800" dirty="0" smtClean="0"/>
              <a:t>){</a:t>
            </a:r>
          </a:p>
          <a:p>
            <a:pPr eaLnBrk="1" hangingPunct="1">
              <a:defRPr/>
            </a:pPr>
            <a:r>
              <a:rPr lang="en-US" altLang="ja-JP" sz="1800" dirty="0" smtClean="0"/>
              <a:t>           num2 = </a:t>
            </a:r>
            <a:r>
              <a:rPr lang="en-US" altLang="ja-JP" sz="1800" dirty="0" err="1" smtClean="0"/>
              <a:t>num</a:t>
            </a:r>
            <a:r>
              <a:rPr lang="en-US" altLang="ja-JP" sz="1800" dirty="0" smtClean="0"/>
              <a:t>;</a:t>
            </a:r>
          </a:p>
          <a:p>
            <a:pPr eaLnBrk="1" hangingPunct="1">
              <a:defRPr/>
            </a:pPr>
            <a:r>
              <a:rPr lang="en-US" altLang="ja-JP" sz="1800" dirty="0" smtClean="0"/>
              <a:t>      }</a:t>
            </a:r>
          </a:p>
          <a:p>
            <a:pPr eaLnBrk="1" hangingPunct="1">
              <a:defRPr/>
            </a:pPr>
            <a:r>
              <a:rPr lang="en-US" altLang="ja-JP" sz="1800" dirty="0" smtClean="0"/>
              <a:t>      </a:t>
            </a:r>
            <a:r>
              <a:rPr lang="en-US" altLang="ja-JP" sz="1800" dirty="0" smtClean="0">
                <a:solidFill>
                  <a:srgbClr val="FF0000"/>
                </a:solidFill>
              </a:rPr>
              <a:t>public</a:t>
            </a:r>
            <a:r>
              <a:rPr lang="en-US" altLang="ja-JP" sz="1800" dirty="0" smtClean="0"/>
              <a:t> void </a:t>
            </a:r>
            <a:r>
              <a:rPr lang="en-US" altLang="ja-JP" sz="1800" dirty="0" err="1" smtClean="0"/>
              <a:t>Wa</a:t>
            </a:r>
            <a:r>
              <a:rPr lang="en-US" altLang="ja-JP" sz="1800" dirty="0" smtClean="0"/>
              <a:t>(){</a:t>
            </a:r>
          </a:p>
          <a:p>
            <a:pPr eaLnBrk="1" hangingPunct="1">
              <a:defRPr/>
            </a:pPr>
            <a:r>
              <a:rPr lang="en-US" altLang="ja-JP" sz="1800" dirty="0" smtClean="0"/>
              <a:t>           result = num1 + num2;</a:t>
            </a:r>
          </a:p>
          <a:p>
            <a:pPr eaLnBrk="1" hangingPunct="1">
              <a:defRPr/>
            </a:pPr>
            <a:r>
              <a:rPr lang="en-US" altLang="ja-JP" sz="1800" dirty="0" smtClean="0"/>
              <a:t>      }</a:t>
            </a:r>
          </a:p>
          <a:p>
            <a:pPr eaLnBrk="1" hangingPunct="1">
              <a:defRPr/>
            </a:pPr>
            <a:r>
              <a:rPr lang="ja-JP" altLang="en-US" sz="1800" dirty="0" smtClean="0"/>
              <a:t>　　・・・</a:t>
            </a:r>
          </a:p>
          <a:p>
            <a:pPr eaLnBrk="1" hangingPunct="1">
              <a:defRPr/>
            </a:pPr>
            <a:r>
              <a:rPr lang="en-US" altLang="ja-JP" sz="1800" dirty="0" smtClean="0"/>
              <a:t>}</a:t>
            </a:r>
          </a:p>
        </p:txBody>
      </p:sp>
      <p:sp>
        <p:nvSpPr>
          <p:cNvPr id="14343" name="Text Box 6"/>
          <p:cNvSpPr txBox="1">
            <a:spLocks noChangeArrowheads="1"/>
          </p:cNvSpPr>
          <p:nvPr/>
        </p:nvSpPr>
        <p:spPr bwMode="auto">
          <a:xfrm>
            <a:off x="5410200" y="2971800"/>
            <a:ext cx="3126177" cy="1477328"/>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クラスのメンバには、それぞれ</a:t>
            </a:r>
          </a:p>
          <a:p>
            <a:pPr eaLnBrk="1" hangingPunct="1"/>
            <a:r>
              <a:rPr lang="ja-JP" altLang="en-US" sz="1800" dirty="0"/>
              <a:t>「</a:t>
            </a:r>
            <a:r>
              <a:rPr lang="en-US" altLang="ja-JP" sz="1800" dirty="0">
                <a:solidFill>
                  <a:srgbClr val="FF0000"/>
                </a:solidFill>
              </a:rPr>
              <a:t>private</a:t>
            </a:r>
            <a:r>
              <a:rPr lang="ja-JP" altLang="en-US" sz="1800" dirty="0"/>
              <a:t>」</a:t>
            </a:r>
          </a:p>
          <a:p>
            <a:pPr eaLnBrk="1" hangingPunct="1"/>
            <a:r>
              <a:rPr lang="ja-JP" altLang="en-US" sz="1800" dirty="0"/>
              <a:t>「</a:t>
            </a:r>
            <a:r>
              <a:rPr lang="en-US" altLang="ja-JP" sz="1800" dirty="0">
                <a:solidFill>
                  <a:srgbClr val="FF0000"/>
                </a:solidFill>
              </a:rPr>
              <a:t>protected</a:t>
            </a:r>
            <a:r>
              <a:rPr lang="ja-JP" altLang="en-US" sz="1800" dirty="0"/>
              <a:t>」</a:t>
            </a:r>
          </a:p>
          <a:p>
            <a:pPr eaLnBrk="1" hangingPunct="1"/>
            <a:r>
              <a:rPr lang="ja-JP" altLang="en-US" sz="1800" dirty="0"/>
              <a:t>「</a:t>
            </a:r>
            <a:r>
              <a:rPr lang="en-US" altLang="ja-JP" sz="1800" dirty="0">
                <a:solidFill>
                  <a:srgbClr val="FF0000"/>
                </a:solidFill>
              </a:rPr>
              <a:t>public</a:t>
            </a:r>
            <a:r>
              <a:rPr lang="ja-JP" altLang="en-US" sz="1800" dirty="0"/>
              <a:t>」</a:t>
            </a:r>
          </a:p>
          <a:p>
            <a:pPr eaLnBrk="1" hangingPunct="1"/>
            <a:r>
              <a:rPr lang="ja-JP" altLang="en-US" sz="1800" dirty="0"/>
              <a:t>といった言葉が付いて</a:t>
            </a:r>
            <a:r>
              <a:rPr lang="ja-JP" altLang="en-US" sz="1800" dirty="0" smtClean="0"/>
              <a:t>います。</a:t>
            </a:r>
            <a:endParaRPr lang="ja-JP" altLang="en-US" sz="1800" dirty="0"/>
          </a:p>
        </p:txBody>
      </p:sp>
    </p:spTree>
    <p:extLst>
      <p:ext uri="{BB962C8B-B14F-4D97-AF65-F5344CB8AC3E}">
        <p14:creationId xmlns:p14="http://schemas.microsoft.com/office/powerpoint/2010/main" val="3733406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867552"/>
          </a:xfrm>
        </p:spPr>
        <p:txBody>
          <a:bodyPr>
            <a:normAutofit/>
          </a:bodyPr>
          <a:lstStyle/>
          <a:p>
            <a:r>
              <a:rPr lang="ja-JP" altLang="en-US" sz="2200" dirty="0"/>
              <a:t>アクセス修飾子が</a:t>
            </a:r>
            <a:r>
              <a:rPr lang="en-US" altLang="ja-JP" sz="2200" dirty="0"/>
              <a:t>public</a:t>
            </a:r>
            <a:r>
              <a:rPr lang="ja-JP" altLang="en-US" sz="2200" dirty="0"/>
              <a:t>のメンバには</a:t>
            </a:r>
            <a:r>
              <a:rPr lang="ja-JP" altLang="en-US" sz="2200" dirty="0" smtClean="0"/>
              <a:t>、そのクラス以外のすべてのクラス</a:t>
            </a:r>
            <a:r>
              <a:rPr lang="ja-JP" altLang="en-US" sz="2200" dirty="0"/>
              <a:t>からアクセスすることが</a:t>
            </a:r>
            <a:r>
              <a:rPr lang="ja-JP" altLang="en-US" sz="2200" dirty="0" smtClean="0"/>
              <a:t>できます。</a:t>
            </a:r>
            <a:endParaRPr lang="ja-JP" altLang="en-US" sz="2200" dirty="0"/>
          </a:p>
          <a:p>
            <a:endParaRPr kumimoji="1" lang="ja-JP" altLang="en-US" sz="2200" dirty="0"/>
          </a:p>
        </p:txBody>
      </p:sp>
      <p:sp>
        <p:nvSpPr>
          <p:cNvPr id="15362" name="Rectangle 2"/>
          <p:cNvSpPr>
            <a:spLocks noGrp="1" noChangeArrowheads="1"/>
          </p:cNvSpPr>
          <p:nvPr>
            <p:ph type="title"/>
          </p:nvPr>
        </p:nvSpPr>
        <p:spPr/>
        <p:txBody>
          <a:bodyPr/>
          <a:lstStyle/>
          <a:p>
            <a:pPr eaLnBrk="1" hangingPunct="1"/>
            <a:r>
              <a:rPr lang="ja-JP" altLang="en-US" dirty="0" smtClean="0"/>
              <a:t>アクセス修飾子：</a:t>
            </a:r>
            <a:r>
              <a:rPr lang="en-US" altLang="ja-JP" dirty="0" smtClean="0"/>
              <a:t>public</a:t>
            </a:r>
          </a:p>
        </p:txBody>
      </p:sp>
      <p:sp>
        <p:nvSpPr>
          <p:cNvPr id="15364" name="Text Box 8"/>
          <p:cNvSpPr txBox="1">
            <a:spLocks noChangeArrowheads="1"/>
          </p:cNvSpPr>
          <p:nvPr/>
        </p:nvSpPr>
        <p:spPr bwMode="auto">
          <a:xfrm>
            <a:off x="611560" y="3176853"/>
            <a:ext cx="2606804" cy="255454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000" dirty="0" smtClean="0">
                <a:solidFill>
                  <a:srgbClr val="FF0000"/>
                </a:solidFill>
              </a:rPr>
              <a:t>public</a:t>
            </a:r>
            <a:r>
              <a:rPr lang="en-US" altLang="ja-JP" sz="2000" dirty="0" smtClean="0"/>
              <a:t> </a:t>
            </a:r>
            <a:r>
              <a:rPr lang="en-US" altLang="ja-JP" sz="2000" dirty="0" err="1" smtClean="0"/>
              <a:t>int</a:t>
            </a:r>
            <a:r>
              <a:rPr lang="en-US" altLang="ja-JP" sz="2000" dirty="0" smtClean="0"/>
              <a:t> x;</a:t>
            </a:r>
          </a:p>
          <a:p>
            <a:pPr eaLnBrk="1" hangingPunct="1">
              <a:defRPr/>
            </a:pPr>
            <a:endParaRPr lang="en-US" altLang="ja-JP" sz="2000" dirty="0">
              <a:solidFill>
                <a:srgbClr val="FF0066"/>
              </a:solidFill>
            </a:endParaRPr>
          </a:p>
          <a:p>
            <a:pPr eaLnBrk="1" hangingPunct="1">
              <a:defRPr/>
            </a:pPr>
            <a:r>
              <a:rPr lang="en-US" altLang="ja-JP" sz="2000" dirty="0" smtClean="0">
                <a:solidFill>
                  <a:srgbClr val="FF0000"/>
                </a:solidFill>
              </a:rPr>
              <a:t>public</a:t>
            </a:r>
            <a:r>
              <a:rPr lang="en-US" altLang="ja-JP" sz="2000" dirty="0" smtClean="0">
                <a:solidFill>
                  <a:srgbClr val="FF0066"/>
                </a:solidFill>
              </a:rPr>
              <a:t> </a:t>
            </a:r>
            <a:r>
              <a:rPr lang="en-US" altLang="ja-JP" sz="2000" dirty="0" smtClean="0"/>
              <a:t>void </a:t>
            </a:r>
            <a:r>
              <a:rPr lang="en-US" altLang="ja-JP" sz="2000" dirty="0" err="1" smtClean="0"/>
              <a:t>Wa</a:t>
            </a:r>
            <a:r>
              <a:rPr lang="en-US" altLang="ja-JP" sz="2000" dirty="0" smtClean="0"/>
              <a:t>(){</a:t>
            </a:r>
          </a:p>
          <a:p>
            <a:pPr eaLnBrk="1" hangingPunct="1">
              <a:defRPr/>
            </a:pPr>
            <a:r>
              <a:rPr lang="en-US" altLang="ja-JP" sz="2000" dirty="0" smtClean="0"/>
              <a:t>    </a:t>
            </a:r>
            <a:r>
              <a:rPr lang="ja-JP" altLang="en-US" sz="2000" dirty="0" smtClean="0"/>
              <a:t>・・・</a:t>
            </a:r>
          </a:p>
          <a:p>
            <a:pPr eaLnBrk="1" hangingPunct="1">
              <a:defRPr/>
            </a:pPr>
            <a:r>
              <a:rPr lang="en-US" altLang="ja-JP" sz="2000" dirty="0" smtClean="0"/>
              <a:t>}</a:t>
            </a:r>
          </a:p>
          <a:p>
            <a:pPr eaLnBrk="1" hangingPunct="1">
              <a:defRPr/>
            </a:pPr>
            <a:r>
              <a:rPr lang="en-US" altLang="ja-JP" sz="2000" dirty="0" smtClean="0">
                <a:solidFill>
                  <a:srgbClr val="FF0000"/>
                </a:solidFill>
              </a:rPr>
              <a:t>public</a:t>
            </a:r>
            <a:r>
              <a:rPr lang="en-US" altLang="ja-JP" sz="2000" dirty="0" smtClean="0"/>
              <a:t> </a:t>
            </a:r>
            <a:r>
              <a:rPr lang="en-US" altLang="ja-JP" sz="2000" dirty="0" err="1" smtClean="0"/>
              <a:t>int</a:t>
            </a:r>
            <a:r>
              <a:rPr lang="en-US" altLang="ja-JP" sz="2000" dirty="0" smtClean="0"/>
              <a:t> </a:t>
            </a:r>
            <a:r>
              <a:rPr lang="en-US" altLang="ja-JP" sz="2000" dirty="0" err="1" smtClean="0"/>
              <a:t>getResult</a:t>
            </a:r>
            <a:r>
              <a:rPr lang="en-US" altLang="ja-JP" sz="2000" dirty="0" smtClean="0"/>
              <a:t>(){</a:t>
            </a:r>
          </a:p>
          <a:p>
            <a:pPr eaLnBrk="1" hangingPunct="1">
              <a:defRPr/>
            </a:pPr>
            <a:r>
              <a:rPr lang="ja-JP" altLang="en-US" sz="2000" dirty="0" smtClean="0"/>
              <a:t>　　・・・</a:t>
            </a:r>
          </a:p>
          <a:p>
            <a:pPr eaLnBrk="1" hangingPunct="1">
              <a:defRPr/>
            </a:pPr>
            <a:r>
              <a:rPr lang="en-US" altLang="ja-JP" sz="2000" dirty="0" smtClean="0"/>
              <a:t>}</a:t>
            </a:r>
          </a:p>
        </p:txBody>
      </p:sp>
      <p:sp>
        <p:nvSpPr>
          <p:cNvPr id="15365" name="Text Box 8"/>
          <p:cNvSpPr txBox="1">
            <a:spLocks noChangeArrowheads="1"/>
          </p:cNvSpPr>
          <p:nvPr/>
        </p:nvSpPr>
        <p:spPr bwMode="auto">
          <a:xfrm>
            <a:off x="4114990" y="3140968"/>
            <a:ext cx="3614003" cy="193899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smtClean="0"/>
              <a:t>・・・</a:t>
            </a:r>
            <a:endParaRPr lang="en-US" altLang="ja-JP" sz="2000" dirty="0" smtClean="0"/>
          </a:p>
          <a:p>
            <a:pPr eaLnBrk="1" hangingPunct="1">
              <a:defRPr/>
            </a:pPr>
            <a:r>
              <a:rPr lang="en-US" altLang="ja-JP" sz="2000" dirty="0" err="1" smtClean="0"/>
              <a:t>ClassA</a:t>
            </a:r>
            <a:r>
              <a:rPr lang="en-US" altLang="ja-JP" sz="2000" dirty="0" smtClean="0"/>
              <a:t> </a:t>
            </a:r>
            <a:r>
              <a:rPr lang="en-US" altLang="ja-JP" sz="2000" dirty="0" err="1" smtClean="0"/>
              <a:t>classA</a:t>
            </a:r>
            <a:r>
              <a:rPr lang="en-US" altLang="ja-JP" sz="2000" dirty="0" smtClean="0"/>
              <a:t> =new </a:t>
            </a:r>
            <a:r>
              <a:rPr lang="en-US" altLang="ja-JP" sz="2000" dirty="0" err="1" smtClean="0"/>
              <a:t>ClassA</a:t>
            </a:r>
            <a:r>
              <a:rPr lang="en-US" altLang="ja-JP" sz="2000" dirty="0" smtClean="0"/>
              <a:t>();</a:t>
            </a:r>
          </a:p>
          <a:p>
            <a:pPr eaLnBrk="1" hangingPunct="1">
              <a:defRPr/>
            </a:pPr>
            <a:r>
              <a:rPr lang="en-US" altLang="ja-JP" sz="2000" dirty="0" err="1" smtClean="0"/>
              <a:t>classA</a:t>
            </a:r>
            <a:r>
              <a:rPr lang="en-US" altLang="ja-JP" sz="2000" dirty="0" err="1" smtClean="0">
                <a:solidFill>
                  <a:srgbClr val="FF0000"/>
                </a:solidFill>
              </a:rPr>
              <a:t>.Wa</a:t>
            </a:r>
            <a:r>
              <a:rPr lang="en-US" altLang="ja-JP" sz="2000" dirty="0" smtClean="0">
                <a:solidFill>
                  <a:srgbClr val="FF0000"/>
                </a:solidFill>
              </a:rPr>
              <a:t>()</a:t>
            </a:r>
            <a:r>
              <a:rPr lang="en-US" altLang="ja-JP" sz="2000" dirty="0" smtClean="0"/>
              <a:t>;</a:t>
            </a:r>
          </a:p>
          <a:p>
            <a:pPr eaLnBrk="1" hangingPunct="1">
              <a:defRPr/>
            </a:pPr>
            <a:r>
              <a:rPr lang="en-US" altLang="ja-JP" sz="2000" dirty="0" err="1" smtClean="0"/>
              <a:t>classA</a:t>
            </a:r>
            <a:r>
              <a:rPr lang="en-US" altLang="ja-JP" sz="2000" dirty="0" err="1" smtClean="0">
                <a:solidFill>
                  <a:srgbClr val="FF0000"/>
                </a:solidFill>
              </a:rPr>
              <a:t>.x</a:t>
            </a:r>
            <a:r>
              <a:rPr lang="en-US" altLang="ja-JP" sz="2000" dirty="0" smtClean="0"/>
              <a:t> = 250;</a:t>
            </a:r>
          </a:p>
          <a:p>
            <a:pPr eaLnBrk="1" hangingPunct="1">
              <a:defRPr/>
            </a:pPr>
            <a:r>
              <a:rPr lang="en-US" altLang="ja-JP" sz="2000" dirty="0" err="1" smtClean="0"/>
              <a:t>int</a:t>
            </a:r>
            <a:r>
              <a:rPr lang="en-US" altLang="ja-JP" sz="2000" dirty="0" smtClean="0"/>
              <a:t> </a:t>
            </a:r>
            <a:r>
              <a:rPr lang="en-US" altLang="ja-JP" sz="2000" dirty="0" err="1" smtClean="0"/>
              <a:t>ans</a:t>
            </a:r>
            <a:r>
              <a:rPr lang="en-US" altLang="ja-JP" sz="2000" dirty="0" smtClean="0"/>
              <a:t> = </a:t>
            </a:r>
            <a:r>
              <a:rPr lang="en-US" altLang="ja-JP" sz="2000" dirty="0" err="1" smtClean="0"/>
              <a:t>classA</a:t>
            </a:r>
            <a:r>
              <a:rPr lang="en-US" altLang="ja-JP" sz="2000" dirty="0" err="1" smtClean="0">
                <a:solidFill>
                  <a:srgbClr val="FF0000"/>
                </a:solidFill>
              </a:rPr>
              <a:t>.getResult</a:t>
            </a:r>
            <a:r>
              <a:rPr lang="en-US" altLang="ja-JP" sz="2000" dirty="0" smtClean="0">
                <a:solidFill>
                  <a:srgbClr val="FF0000"/>
                </a:solidFill>
              </a:rPr>
              <a:t>()</a:t>
            </a:r>
            <a:r>
              <a:rPr lang="en-US" altLang="ja-JP" sz="2000" dirty="0" smtClean="0"/>
              <a:t>;</a:t>
            </a:r>
          </a:p>
          <a:p>
            <a:pPr eaLnBrk="1" hangingPunct="1">
              <a:defRPr/>
            </a:pPr>
            <a:r>
              <a:rPr lang="ja-JP" altLang="en-US" sz="2000" dirty="0"/>
              <a:t>・・・</a:t>
            </a:r>
            <a:endParaRPr lang="en-US" altLang="ja-JP" sz="2000" dirty="0" smtClean="0"/>
          </a:p>
        </p:txBody>
      </p:sp>
      <p:sp>
        <p:nvSpPr>
          <p:cNvPr id="15367" name="テキスト ボックス 8"/>
          <p:cNvSpPr txBox="1">
            <a:spLocks noChangeArrowheads="1"/>
          </p:cNvSpPr>
          <p:nvPr/>
        </p:nvSpPr>
        <p:spPr bwMode="auto">
          <a:xfrm>
            <a:off x="1205123" y="2709069"/>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a:t>ClassA</a:t>
            </a:r>
            <a:endParaRPr lang="ja-JP" altLang="en-US" dirty="0"/>
          </a:p>
        </p:txBody>
      </p:sp>
      <p:cxnSp>
        <p:nvCxnSpPr>
          <p:cNvPr id="4" name="直線矢印コネクタ 3"/>
          <p:cNvCxnSpPr/>
          <p:nvPr/>
        </p:nvCxnSpPr>
        <p:spPr>
          <a:xfrm flipH="1">
            <a:off x="3238202" y="3648799"/>
            <a:ext cx="876788" cy="1"/>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0" name="ドーナツ 9"/>
          <p:cNvSpPr/>
          <p:nvPr/>
        </p:nvSpPr>
        <p:spPr>
          <a:xfrm>
            <a:off x="3676596" y="3659579"/>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1" name="ドーナツ 10"/>
          <p:cNvSpPr/>
          <p:nvPr/>
        </p:nvSpPr>
        <p:spPr>
          <a:xfrm>
            <a:off x="3676596" y="4110464"/>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2" name="ドーナツ 11"/>
          <p:cNvSpPr/>
          <p:nvPr/>
        </p:nvSpPr>
        <p:spPr>
          <a:xfrm>
            <a:off x="6588224" y="4682557"/>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4125666" y="5362752"/>
            <a:ext cx="3599062"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t>クラス外のプログラムから利用可能</a:t>
            </a:r>
            <a:endParaRPr kumimoji="1" lang="ja-JP" altLang="en-US" dirty="0"/>
          </a:p>
        </p:txBody>
      </p:sp>
      <p:sp>
        <p:nvSpPr>
          <p:cNvPr id="14" name="テキスト ボックス 1"/>
          <p:cNvSpPr txBox="1">
            <a:spLocks noChangeArrowheads="1"/>
          </p:cNvSpPr>
          <p:nvPr/>
        </p:nvSpPr>
        <p:spPr bwMode="auto">
          <a:xfrm>
            <a:off x="3876941" y="2647172"/>
            <a:ext cx="4047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t>ClassA</a:t>
            </a:r>
            <a:r>
              <a:rPr lang="ja-JP" altLang="en-US" dirty="0" smtClean="0"/>
              <a:t>以外のすべてのクラス</a:t>
            </a:r>
            <a:endParaRPr lang="en-US" altLang="ja-JP" dirty="0" smtClean="0"/>
          </a:p>
        </p:txBody>
      </p:sp>
    </p:spTree>
    <p:extLst>
      <p:ext uri="{BB962C8B-B14F-4D97-AF65-F5344CB8AC3E}">
        <p14:creationId xmlns:p14="http://schemas.microsoft.com/office/powerpoint/2010/main" val="1126276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1221919"/>
          </a:xfrm>
        </p:spPr>
        <p:txBody>
          <a:bodyPr>
            <a:normAutofit/>
          </a:bodyPr>
          <a:lstStyle/>
          <a:p>
            <a:r>
              <a:rPr lang="ja-JP" altLang="en-US" sz="2200" dirty="0"/>
              <a:t>アクセス修飾子が</a:t>
            </a:r>
            <a:r>
              <a:rPr lang="en-US" altLang="ja-JP" sz="2200" dirty="0"/>
              <a:t>private</a:t>
            </a:r>
            <a:r>
              <a:rPr lang="ja-JP" altLang="en-US" sz="2200" dirty="0"/>
              <a:t>のメンバには</a:t>
            </a:r>
            <a:r>
              <a:rPr lang="ja-JP" altLang="en-US" sz="2200" dirty="0" smtClean="0"/>
              <a:t>、そのクラス内からのみアクセス</a:t>
            </a:r>
            <a:r>
              <a:rPr lang="ja-JP" altLang="en-US" sz="2200" dirty="0"/>
              <a:t>する</a:t>
            </a:r>
            <a:r>
              <a:rPr lang="ja-JP" altLang="en-US" sz="2200" dirty="0" smtClean="0"/>
              <a:t>ことができます。</a:t>
            </a:r>
            <a:endParaRPr lang="en-US" altLang="ja-JP" sz="2200" dirty="0" smtClean="0"/>
          </a:p>
          <a:p>
            <a:r>
              <a:rPr lang="ja-JP" altLang="en-US" sz="2200" dirty="0" smtClean="0"/>
              <a:t>そのクラス以外のクラスからは全てアクセスできません。</a:t>
            </a:r>
            <a:endParaRPr lang="ja-JP" altLang="en-US" sz="2200" dirty="0"/>
          </a:p>
          <a:p>
            <a:endParaRPr kumimoji="1" lang="ja-JP" altLang="en-US" sz="2200" dirty="0"/>
          </a:p>
        </p:txBody>
      </p:sp>
      <p:sp>
        <p:nvSpPr>
          <p:cNvPr id="16386" name="Rectangle 2"/>
          <p:cNvSpPr>
            <a:spLocks noGrp="1" noChangeArrowheads="1"/>
          </p:cNvSpPr>
          <p:nvPr>
            <p:ph type="title"/>
          </p:nvPr>
        </p:nvSpPr>
        <p:spPr/>
        <p:txBody>
          <a:bodyPr/>
          <a:lstStyle/>
          <a:p>
            <a:r>
              <a:rPr lang="ja-JP" altLang="en-US" dirty="0"/>
              <a:t>アクセス修飾子： </a:t>
            </a:r>
            <a:r>
              <a:rPr lang="en-US" altLang="ja-JP" dirty="0" smtClean="0"/>
              <a:t>private</a:t>
            </a:r>
          </a:p>
        </p:txBody>
      </p:sp>
      <p:sp>
        <p:nvSpPr>
          <p:cNvPr id="10" name="Text Box 8"/>
          <p:cNvSpPr txBox="1">
            <a:spLocks noChangeArrowheads="1"/>
          </p:cNvSpPr>
          <p:nvPr/>
        </p:nvSpPr>
        <p:spPr bwMode="auto">
          <a:xfrm>
            <a:off x="611560" y="3176853"/>
            <a:ext cx="3062057" cy="255454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en-US" altLang="ja-JP" sz="2000" dirty="0" smtClean="0">
                <a:solidFill>
                  <a:srgbClr val="FF0000"/>
                </a:solidFill>
              </a:rPr>
              <a:t>private</a:t>
            </a:r>
            <a:r>
              <a:rPr lang="en-US" altLang="ja-JP" sz="2000" dirty="0" smtClean="0"/>
              <a:t> </a:t>
            </a:r>
            <a:r>
              <a:rPr lang="en-US" altLang="ja-JP" sz="2000" dirty="0" err="1" smtClean="0"/>
              <a:t>int</a:t>
            </a:r>
            <a:r>
              <a:rPr lang="en-US" altLang="ja-JP" sz="2000" dirty="0" smtClean="0"/>
              <a:t> num1;</a:t>
            </a:r>
          </a:p>
          <a:p>
            <a:pPr eaLnBrk="1" hangingPunct="1">
              <a:defRPr/>
            </a:pPr>
            <a:r>
              <a:rPr lang="en-US" altLang="ja-JP" sz="2000" dirty="0" smtClean="0"/>
              <a:t>private String </a:t>
            </a:r>
            <a:r>
              <a:rPr lang="en-US" altLang="ja-JP" sz="2000" dirty="0" err="1" smtClean="0"/>
              <a:t>UserName</a:t>
            </a:r>
            <a:r>
              <a:rPr lang="en-US" altLang="ja-JP" sz="2000" dirty="0" smtClean="0"/>
              <a:t>;</a:t>
            </a:r>
          </a:p>
          <a:p>
            <a:pPr eaLnBrk="1" hangingPunct="1">
              <a:defRPr/>
            </a:pPr>
            <a:r>
              <a:rPr lang="ja-JP" altLang="en-US" sz="2000" dirty="0" smtClean="0"/>
              <a:t>・・・</a:t>
            </a:r>
            <a:endParaRPr lang="en-US" altLang="ja-JP" sz="2000" dirty="0" smtClean="0"/>
          </a:p>
          <a:p>
            <a:pPr eaLnBrk="1" hangingPunct="1">
              <a:defRPr/>
            </a:pPr>
            <a:endParaRPr lang="en-US" altLang="ja-JP" sz="2000" dirty="0"/>
          </a:p>
          <a:p>
            <a:pPr eaLnBrk="1" hangingPunct="1">
              <a:defRPr/>
            </a:pPr>
            <a:r>
              <a:rPr lang="en-US" altLang="ja-JP" sz="2000" dirty="0" smtClean="0"/>
              <a:t>public void Power(){</a:t>
            </a:r>
          </a:p>
          <a:p>
            <a:pPr eaLnBrk="1" hangingPunct="1">
              <a:defRPr/>
            </a:pPr>
            <a:r>
              <a:rPr lang="en-US" altLang="ja-JP" sz="2000" dirty="0" smtClean="0"/>
              <a:t>   </a:t>
            </a:r>
            <a:r>
              <a:rPr lang="en-US" altLang="ja-JP" sz="2000" dirty="0" smtClean="0">
                <a:solidFill>
                  <a:srgbClr val="FF0000"/>
                </a:solidFill>
              </a:rPr>
              <a:t>num1 = num1 * num1</a:t>
            </a:r>
            <a:endParaRPr lang="en-US" altLang="ja-JP" sz="2000" dirty="0">
              <a:solidFill>
                <a:srgbClr val="FF0000"/>
              </a:solidFill>
            </a:endParaRPr>
          </a:p>
          <a:p>
            <a:pPr eaLnBrk="1" hangingPunct="1">
              <a:defRPr/>
            </a:pPr>
            <a:r>
              <a:rPr lang="en-US" altLang="ja-JP" sz="2000" dirty="0" smtClean="0"/>
              <a:t>}</a:t>
            </a:r>
          </a:p>
          <a:p>
            <a:pPr eaLnBrk="1" hangingPunct="1">
              <a:defRPr/>
            </a:pPr>
            <a:endParaRPr lang="ja-JP" altLang="en-US" sz="2000" dirty="0" smtClean="0"/>
          </a:p>
        </p:txBody>
      </p:sp>
      <p:sp>
        <p:nvSpPr>
          <p:cNvPr id="11" name="Text Box 8"/>
          <p:cNvSpPr txBox="1">
            <a:spLocks noChangeArrowheads="1"/>
          </p:cNvSpPr>
          <p:nvPr/>
        </p:nvSpPr>
        <p:spPr bwMode="auto">
          <a:xfrm>
            <a:off x="4548920" y="3594030"/>
            <a:ext cx="4123245"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2000" dirty="0" smtClean="0"/>
              <a:t>・・・</a:t>
            </a:r>
            <a:endParaRPr lang="en-US" altLang="ja-JP" sz="2000" dirty="0" smtClean="0"/>
          </a:p>
          <a:p>
            <a:pPr eaLnBrk="1" hangingPunct="1">
              <a:defRPr/>
            </a:pPr>
            <a:r>
              <a:rPr lang="en-US" altLang="ja-JP" sz="2000" dirty="0" err="1" smtClean="0"/>
              <a:t>ClassA</a:t>
            </a:r>
            <a:r>
              <a:rPr lang="en-US" altLang="ja-JP" sz="2000" dirty="0" smtClean="0"/>
              <a:t> </a:t>
            </a:r>
            <a:r>
              <a:rPr lang="en-US" altLang="ja-JP" sz="2000" dirty="0" err="1" smtClean="0"/>
              <a:t>classA</a:t>
            </a:r>
            <a:r>
              <a:rPr lang="en-US" altLang="ja-JP" sz="2000" dirty="0" smtClean="0"/>
              <a:t> =new </a:t>
            </a:r>
            <a:r>
              <a:rPr lang="en-US" altLang="ja-JP" sz="2000" dirty="0" err="1" smtClean="0"/>
              <a:t>ClassA</a:t>
            </a:r>
            <a:r>
              <a:rPr lang="en-US" altLang="ja-JP" sz="2000" dirty="0" smtClean="0"/>
              <a:t>();</a:t>
            </a:r>
          </a:p>
          <a:p>
            <a:pPr eaLnBrk="1" hangingPunct="1">
              <a:defRPr/>
            </a:pPr>
            <a:r>
              <a:rPr lang="en-US" altLang="ja-JP" sz="2000" dirty="0" smtClean="0"/>
              <a:t>classA</a:t>
            </a:r>
            <a:r>
              <a:rPr lang="en-US" altLang="ja-JP" sz="2000" dirty="0" smtClean="0">
                <a:solidFill>
                  <a:srgbClr val="FF0000"/>
                </a:solidFill>
              </a:rPr>
              <a:t>.num1 = 3</a:t>
            </a:r>
            <a:r>
              <a:rPr lang="en-US" altLang="ja-JP" sz="2000" dirty="0" smtClean="0"/>
              <a:t>;</a:t>
            </a:r>
          </a:p>
          <a:p>
            <a:pPr eaLnBrk="1" hangingPunct="1">
              <a:defRPr/>
            </a:pPr>
            <a:r>
              <a:rPr lang="en-US" altLang="ja-JP" sz="2000" dirty="0" smtClean="0"/>
              <a:t>String player = </a:t>
            </a:r>
            <a:r>
              <a:rPr lang="en-US" altLang="ja-JP" sz="2000" dirty="0" err="1" smtClean="0"/>
              <a:t>classA</a:t>
            </a:r>
            <a:r>
              <a:rPr lang="en-US" altLang="ja-JP" sz="2000" dirty="0" err="1" smtClean="0">
                <a:solidFill>
                  <a:srgbClr val="FF0000"/>
                </a:solidFill>
              </a:rPr>
              <a:t>.UserName</a:t>
            </a:r>
            <a:r>
              <a:rPr lang="en-US" altLang="ja-JP" sz="2000" dirty="0" smtClean="0"/>
              <a:t>;</a:t>
            </a:r>
          </a:p>
          <a:p>
            <a:pPr eaLnBrk="1" hangingPunct="1">
              <a:defRPr/>
            </a:pPr>
            <a:r>
              <a:rPr lang="ja-JP" altLang="en-US" sz="2000" dirty="0" smtClean="0"/>
              <a:t>・</a:t>
            </a:r>
            <a:r>
              <a:rPr lang="ja-JP" altLang="en-US" sz="2000" dirty="0"/>
              <a:t>・・</a:t>
            </a:r>
            <a:endParaRPr lang="en-US" altLang="ja-JP" sz="2000" dirty="0" smtClean="0"/>
          </a:p>
        </p:txBody>
      </p:sp>
      <p:sp>
        <p:nvSpPr>
          <p:cNvPr id="12" name="テキスト ボックス 1"/>
          <p:cNvSpPr txBox="1">
            <a:spLocks noChangeArrowheads="1"/>
          </p:cNvSpPr>
          <p:nvPr/>
        </p:nvSpPr>
        <p:spPr bwMode="auto">
          <a:xfrm>
            <a:off x="4478949" y="3068960"/>
            <a:ext cx="40479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t>ClassA</a:t>
            </a:r>
            <a:r>
              <a:rPr lang="ja-JP" altLang="en-US" dirty="0" smtClean="0"/>
              <a:t>以外のすべてのクラス</a:t>
            </a:r>
            <a:endParaRPr lang="en-US" altLang="ja-JP" dirty="0" smtClean="0"/>
          </a:p>
        </p:txBody>
      </p:sp>
      <p:sp>
        <p:nvSpPr>
          <p:cNvPr id="13" name="テキスト ボックス 8"/>
          <p:cNvSpPr txBox="1">
            <a:spLocks noChangeArrowheads="1"/>
          </p:cNvSpPr>
          <p:nvPr/>
        </p:nvSpPr>
        <p:spPr bwMode="auto">
          <a:xfrm>
            <a:off x="1205123" y="2709069"/>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a:t>ClassA</a:t>
            </a:r>
            <a:endParaRPr lang="ja-JP" altLang="en-US" dirty="0"/>
          </a:p>
        </p:txBody>
      </p:sp>
      <p:cxnSp>
        <p:nvCxnSpPr>
          <p:cNvPr id="14" name="直線矢印コネクタ 13"/>
          <p:cNvCxnSpPr/>
          <p:nvPr/>
        </p:nvCxnSpPr>
        <p:spPr>
          <a:xfrm flipH="1">
            <a:off x="3672132" y="4101861"/>
            <a:ext cx="876788" cy="1"/>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 name="十字形 2"/>
          <p:cNvSpPr/>
          <p:nvPr/>
        </p:nvSpPr>
        <p:spPr>
          <a:xfrm rot="2406300">
            <a:off x="4130673" y="4211005"/>
            <a:ext cx="522842" cy="504056"/>
          </a:xfrm>
          <a:prstGeom prst="plus">
            <a:avLst>
              <a:gd name="adj" fmla="val 3642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15" name="十字形 14"/>
          <p:cNvSpPr/>
          <p:nvPr/>
        </p:nvSpPr>
        <p:spPr>
          <a:xfrm rot="2406300">
            <a:off x="4217528" y="4612047"/>
            <a:ext cx="522842" cy="504056"/>
          </a:xfrm>
          <a:prstGeom prst="plus">
            <a:avLst>
              <a:gd name="adj" fmla="val 3642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570016" y="5456194"/>
            <a:ext cx="3517310"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t>利用できません。エラーが出ます。</a:t>
            </a:r>
            <a:endParaRPr kumimoji="1" lang="ja-JP" altLang="en-US" dirty="0"/>
          </a:p>
        </p:txBody>
      </p:sp>
      <p:sp>
        <p:nvSpPr>
          <p:cNvPr id="17" name="テキスト ボックス 16"/>
          <p:cNvSpPr txBox="1"/>
          <p:nvPr/>
        </p:nvSpPr>
        <p:spPr>
          <a:xfrm>
            <a:off x="619991" y="5916064"/>
            <a:ext cx="2566728"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t>クラス内からは利用可能</a:t>
            </a:r>
            <a:endParaRPr kumimoji="1" lang="ja-JP" altLang="en-US" dirty="0"/>
          </a:p>
        </p:txBody>
      </p:sp>
      <p:sp>
        <p:nvSpPr>
          <p:cNvPr id="5" name="ドーナツ 4"/>
          <p:cNvSpPr/>
          <p:nvPr/>
        </p:nvSpPr>
        <p:spPr>
          <a:xfrm>
            <a:off x="443162" y="4682557"/>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878989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8"/>
            <a:ext cx="8229600" cy="1875663"/>
          </a:xfrm>
        </p:spPr>
        <p:txBody>
          <a:bodyPr>
            <a:noAutofit/>
          </a:bodyPr>
          <a:lstStyle/>
          <a:p>
            <a:r>
              <a:rPr lang="ja-JP" altLang="en-US" sz="2200" dirty="0"/>
              <a:t>アクセス修飾子が</a:t>
            </a:r>
            <a:r>
              <a:rPr lang="en-US" altLang="ja-JP" sz="2200" dirty="0"/>
              <a:t>protected</a:t>
            </a:r>
            <a:r>
              <a:rPr lang="ja-JP" altLang="en-US" sz="2200" dirty="0"/>
              <a:t>のメンバには</a:t>
            </a:r>
            <a:r>
              <a:rPr lang="ja-JP" altLang="en-US" sz="2200" dirty="0" smtClean="0"/>
              <a:t>、</a:t>
            </a:r>
            <a:r>
              <a:rPr lang="ja-JP" altLang="en-US" sz="2200" dirty="0" smtClean="0">
                <a:solidFill>
                  <a:srgbClr val="FF0000"/>
                </a:solidFill>
              </a:rPr>
              <a:t>その</a:t>
            </a:r>
            <a:r>
              <a:rPr lang="ja-JP" altLang="en-US" sz="2200" dirty="0">
                <a:solidFill>
                  <a:srgbClr val="FF0000"/>
                </a:solidFill>
              </a:rPr>
              <a:t>クラスのサブクラス</a:t>
            </a:r>
            <a:r>
              <a:rPr lang="ja-JP" altLang="en-US" sz="2200" dirty="0"/>
              <a:t>からアクセスすることが</a:t>
            </a:r>
            <a:r>
              <a:rPr lang="ja-JP" altLang="en-US" sz="2200" dirty="0" smtClean="0"/>
              <a:t>でき</a:t>
            </a:r>
            <a:r>
              <a:rPr lang="ja-JP" altLang="en-US" sz="2200" dirty="0"/>
              <a:t>ます</a:t>
            </a:r>
            <a:r>
              <a:rPr lang="ja-JP" altLang="en-US" sz="2200" dirty="0" smtClean="0"/>
              <a:t>。</a:t>
            </a:r>
            <a:endParaRPr lang="en-US" altLang="ja-JP" sz="2200" dirty="0" smtClean="0"/>
          </a:p>
          <a:p>
            <a:r>
              <a:rPr lang="ja-JP" altLang="en-US" sz="2200" dirty="0" smtClean="0"/>
              <a:t>サブクラスで、スーパークラスのフィールドを利用することを許す場合などに利用します。</a:t>
            </a:r>
            <a:endParaRPr lang="ja-JP" altLang="en-US" sz="2200" dirty="0"/>
          </a:p>
          <a:p>
            <a:endParaRPr kumimoji="1" lang="ja-JP" altLang="en-US" sz="2200" dirty="0"/>
          </a:p>
        </p:txBody>
      </p:sp>
      <p:sp>
        <p:nvSpPr>
          <p:cNvPr id="17410" name="Rectangle 2"/>
          <p:cNvSpPr>
            <a:spLocks noGrp="1" noChangeArrowheads="1"/>
          </p:cNvSpPr>
          <p:nvPr>
            <p:ph type="title"/>
          </p:nvPr>
        </p:nvSpPr>
        <p:spPr/>
        <p:txBody>
          <a:bodyPr/>
          <a:lstStyle/>
          <a:p>
            <a:r>
              <a:rPr lang="ja-JP" altLang="en-US" dirty="0"/>
              <a:t>アクセス修飾子： </a:t>
            </a:r>
            <a:r>
              <a:rPr lang="en-US" altLang="ja-JP" dirty="0" smtClean="0"/>
              <a:t>protected</a:t>
            </a:r>
          </a:p>
        </p:txBody>
      </p:sp>
      <p:sp>
        <p:nvSpPr>
          <p:cNvPr id="17414" name="Text Box 8"/>
          <p:cNvSpPr txBox="1">
            <a:spLocks noChangeArrowheads="1"/>
          </p:cNvSpPr>
          <p:nvPr/>
        </p:nvSpPr>
        <p:spPr bwMode="auto">
          <a:xfrm>
            <a:off x="1053952" y="353105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a:t>ClassPC</a:t>
            </a:r>
          </a:p>
        </p:txBody>
      </p:sp>
      <p:sp>
        <p:nvSpPr>
          <p:cNvPr id="17415" name="Text Box 9"/>
          <p:cNvSpPr txBox="1">
            <a:spLocks noChangeArrowheads="1"/>
          </p:cNvSpPr>
          <p:nvPr/>
        </p:nvSpPr>
        <p:spPr bwMode="auto">
          <a:xfrm>
            <a:off x="251520" y="3925505"/>
            <a:ext cx="3373039"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a:solidFill>
                  <a:srgbClr val="FF0000"/>
                </a:solidFill>
              </a:rPr>
              <a:t>protected</a:t>
            </a:r>
            <a:r>
              <a:rPr lang="en-US" altLang="ja-JP" sz="2000" dirty="0"/>
              <a:t> num1,num2,result</a:t>
            </a:r>
          </a:p>
          <a:p>
            <a:pPr eaLnBrk="1" hangingPunct="1"/>
            <a:r>
              <a:rPr lang="ja-JP" altLang="en-US" sz="2000" dirty="0" smtClean="0"/>
              <a:t>・・・</a:t>
            </a:r>
            <a:endParaRPr lang="en-US" altLang="ja-JP" sz="2000" dirty="0" smtClean="0"/>
          </a:p>
          <a:p>
            <a:pPr eaLnBrk="1" hangingPunct="1"/>
            <a:r>
              <a:rPr lang="ja-JP" altLang="en-US" sz="2000" dirty="0"/>
              <a:t>・・・</a:t>
            </a:r>
          </a:p>
        </p:txBody>
      </p:sp>
      <p:sp>
        <p:nvSpPr>
          <p:cNvPr id="17418" name="Text Box 13"/>
          <p:cNvSpPr txBox="1">
            <a:spLocks noChangeArrowheads="1"/>
          </p:cNvSpPr>
          <p:nvPr/>
        </p:nvSpPr>
        <p:spPr bwMode="auto">
          <a:xfrm>
            <a:off x="4294312" y="3474795"/>
            <a:ext cx="4003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smtClean="0"/>
              <a:t>ClassPC3 </a:t>
            </a:r>
            <a:r>
              <a:rPr lang="en-US" altLang="ja-JP" dirty="0" smtClean="0">
                <a:solidFill>
                  <a:srgbClr val="FF0000"/>
                </a:solidFill>
              </a:rPr>
              <a:t>extends </a:t>
            </a:r>
            <a:r>
              <a:rPr lang="en-US" altLang="ja-JP" dirty="0" err="1" smtClean="0">
                <a:solidFill>
                  <a:srgbClr val="FF0000"/>
                </a:solidFill>
              </a:rPr>
              <a:t>ClassPC</a:t>
            </a:r>
            <a:endParaRPr lang="ja-JP" altLang="en-US" dirty="0">
              <a:solidFill>
                <a:srgbClr val="FF0000"/>
              </a:solidFill>
            </a:endParaRPr>
          </a:p>
        </p:txBody>
      </p:sp>
      <p:sp>
        <p:nvSpPr>
          <p:cNvPr id="16" name="正方形/長方形 15"/>
          <p:cNvSpPr/>
          <p:nvPr/>
        </p:nvSpPr>
        <p:spPr>
          <a:xfrm>
            <a:off x="3790256" y="3940021"/>
            <a:ext cx="4824536" cy="25853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ClassPC3 </a:t>
            </a:r>
            <a:r>
              <a:rPr lang="en-US" altLang="ja-JP" dirty="0"/>
              <a:t>extends </a:t>
            </a:r>
            <a:r>
              <a:rPr lang="en-US" altLang="ja-JP" dirty="0" err="1" smtClean="0"/>
              <a:t>ClassPC</a:t>
            </a:r>
            <a:r>
              <a:rPr lang="en-US" altLang="ja-JP" dirty="0" smtClean="0"/>
              <a:t> {</a:t>
            </a:r>
            <a:endParaRPr lang="en-US" altLang="ja-JP" dirty="0"/>
          </a:p>
          <a:p>
            <a:pPr>
              <a:defRPr/>
            </a:pPr>
            <a:r>
              <a:rPr lang="ja-JP" altLang="en-US" dirty="0"/>
              <a:t>　　　</a:t>
            </a:r>
            <a:r>
              <a:rPr lang="en-US" altLang="ja-JP" dirty="0" smtClean="0"/>
              <a:t>public </a:t>
            </a:r>
            <a:r>
              <a:rPr lang="en-US" altLang="ja-JP" dirty="0" err="1" smtClean="0">
                <a:solidFill>
                  <a:schemeClr val="tx1"/>
                </a:solidFill>
              </a:rPr>
              <a:t>boolean</a:t>
            </a:r>
            <a:r>
              <a:rPr lang="en-US" altLang="ja-JP" dirty="0" smtClean="0">
                <a:solidFill>
                  <a:schemeClr val="tx1"/>
                </a:solidFill>
              </a:rPr>
              <a:t> </a:t>
            </a:r>
            <a:r>
              <a:rPr lang="en-US" altLang="ja-JP" dirty="0" err="1" smtClean="0">
                <a:solidFill>
                  <a:schemeClr val="tx1"/>
                </a:solidFill>
              </a:rPr>
              <a:t>isEven</a:t>
            </a:r>
            <a:endParaRPr lang="en-US" altLang="ja-JP" dirty="0">
              <a:solidFill>
                <a:schemeClr val="tx1"/>
              </a:solidFill>
            </a:endParaRPr>
          </a:p>
          <a:p>
            <a:pPr>
              <a:defRPr/>
            </a:pPr>
            <a:r>
              <a:rPr lang="ja-JP" altLang="en-US" dirty="0"/>
              <a:t>　　  </a:t>
            </a:r>
            <a:r>
              <a:rPr lang="en-US" altLang="ja-JP" dirty="0"/>
              <a:t>public void </a:t>
            </a:r>
            <a:r>
              <a:rPr lang="en-US" altLang="ja-JP" dirty="0" err="1"/>
              <a:t>judgeEven</a:t>
            </a:r>
            <a:r>
              <a:rPr lang="en-US" altLang="ja-JP" dirty="0" smtClean="0"/>
              <a:t>(){</a:t>
            </a:r>
            <a:endParaRPr lang="en-US" altLang="ja-JP" dirty="0"/>
          </a:p>
          <a:p>
            <a:pPr>
              <a:defRPr/>
            </a:pPr>
            <a:r>
              <a:rPr lang="ja-JP" altLang="en-US" b="1" dirty="0" smtClean="0">
                <a:solidFill>
                  <a:schemeClr val="tx1"/>
                </a:solidFill>
              </a:rPr>
              <a:t>　　　　　</a:t>
            </a:r>
            <a:r>
              <a:rPr lang="en-US" altLang="ja-JP" b="1" dirty="0" smtClean="0">
                <a:solidFill>
                  <a:schemeClr val="tx1"/>
                </a:solidFill>
              </a:rPr>
              <a:t>if(</a:t>
            </a:r>
            <a:r>
              <a:rPr lang="en-US" altLang="ja-JP" b="1" dirty="0" smtClean="0">
                <a:solidFill>
                  <a:srgbClr val="FF0000"/>
                </a:solidFill>
              </a:rPr>
              <a:t>num1</a:t>
            </a:r>
            <a:r>
              <a:rPr lang="en-US" altLang="ja-JP" b="1" dirty="0" smtClean="0">
                <a:solidFill>
                  <a:schemeClr val="tx1"/>
                </a:solidFill>
              </a:rPr>
              <a:t> == </a:t>
            </a:r>
            <a:r>
              <a:rPr lang="en-US" altLang="ja-JP" b="1" dirty="0" smtClean="0">
                <a:solidFill>
                  <a:srgbClr val="FF0000"/>
                </a:solidFill>
              </a:rPr>
              <a:t>num2</a:t>
            </a:r>
            <a:r>
              <a:rPr lang="en-US" altLang="ja-JP" b="1" dirty="0" smtClean="0">
                <a:solidFill>
                  <a:schemeClr val="tx1"/>
                </a:solidFill>
              </a:rPr>
              <a:t>) {</a:t>
            </a:r>
          </a:p>
          <a:p>
            <a:pPr>
              <a:defRPr/>
            </a:pPr>
            <a:r>
              <a:rPr lang="en-US" altLang="ja-JP" b="1" dirty="0">
                <a:solidFill>
                  <a:schemeClr val="tx1"/>
                </a:solidFill>
              </a:rPr>
              <a:t> </a:t>
            </a:r>
            <a:r>
              <a:rPr lang="en-US" altLang="ja-JP" b="1" dirty="0" smtClean="0">
                <a:solidFill>
                  <a:schemeClr val="tx1"/>
                </a:solidFill>
              </a:rPr>
              <a:t>                </a:t>
            </a:r>
            <a:r>
              <a:rPr lang="en-US" altLang="ja-JP" b="1" dirty="0" err="1" smtClean="0">
                <a:solidFill>
                  <a:schemeClr val="tx1"/>
                </a:solidFill>
              </a:rPr>
              <a:t>isEven</a:t>
            </a:r>
            <a:r>
              <a:rPr lang="en-US" altLang="ja-JP" b="1" dirty="0" smtClean="0">
                <a:solidFill>
                  <a:schemeClr val="tx1"/>
                </a:solidFill>
              </a:rPr>
              <a:t> = True;</a:t>
            </a:r>
          </a:p>
          <a:p>
            <a:pPr>
              <a:defRPr/>
            </a:pPr>
            <a:r>
              <a:rPr lang="en-US" altLang="ja-JP" b="1" dirty="0" smtClean="0">
                <a:solidFill>
                  <a:schemeClr val="tx1"/>
                </a:solidFill>
              </a:rPr>
              <a:t>          }…</a:t>
            </a:r>
          </a:p>
          <a:p>
            <a:pPr>
              <a:defRPr/>
            </a:pPr>
            <a:r>
              <a:rPr lang="ja-JP" altLang="en-US" dirty="0"/>
              <a:t>　</a:t>
            </a:r>
            <a:r>
              <a:rPr lang="ja-JP" altLang="en-US" dirty="0" smtClean="0"/>
              <a:t>　　</a:t>
            </a:r>
            <a:r>
              <a:rPr lang="en-US" altLang="ja-JP" dirty="0" smtClean="0"/>
              <a:t>}</a:t>
            </a:r>
          </a:p>
          <a:p>
            <a:pPr>
              <a:defRPr/>
            </a:pPr>
            <a:r>
              <a:rPr lang="en-US" altLang="ja-JP" dirty="0" smtClean="0"/>
              <a:t>      </a:t>
            </a:r>
            <a:r>
              <a:rPr lang="ja-JP" altLang="en-US" dirty="0" smtClean="0"/>
              <a:t>・・・</a:t>
            </a:r>
            <a:endParaRPr lang="en-US" altLang="ja-JP" dirty="0" smtClean="0"/>
          </a:p>
          <a:p>
            <a:pPr>
              <a:defRPr/>
            </a:pPr>
            <a:r>
              <a:rPr lang="en-US" altLang="ja-JP" dirty="0" smtClean="0"/>
              <a:t>}</a:t>
            </a:r>
            <a:endParaRPr lang="en-US" altLang="ja-JP" dirty="0"/>
          </a:p>
        </p:txBody>
      </p:sp>
      <p:sp>
        <p:nvSpPr>
          <p:cNvPr id="17420" name="Text Box 15"/>
          <p:cNvSpPr txBox="1">
            <a:spLocks noChangeArrowheads="1"/>
          </p:cNvSpPr>
          <p:nvPr/>
        </p:nvSpPr>
        <p:spPr bwMode="auto">
          <a:xfrm>
            <a:off x="6362384" y="5431450"/>
            <a:ext cx="2539478" cy="369332"/>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サブクラスから</a:t>
            </a:r>
            <a:r>
              <a:rPr lang="ja-JP" altLang="en-US" sz="1800" dirty="0"/>
              <a:t>利用</a:t>
            </a:r>
            <a:r>
              <a:rPr lang="ja-JP" altLang="en-US" sz="1800" dirty="0" smtClean="0"/>
              <a:t>可能</a:t>
            </a:r>
            <a:endParaRPr lang="ja-JP" altLang="en-US" sz="1800" dirty="0"/>
          </a:p>
        </p:txBody>
      </p:sp>
      <p:sp>
        <p:nvSpPr>
          <p:cNvPr id="9" name="ドーナツ 8"/>
          <p:cNvSpPr/>
          <p:nvPr/>
        </p:nvSpPr>
        <p:spPr>
          <a:xfrm>
            <a:off x="4123051" y="4869160"/>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84727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正方形/長方形 8"/>
          <p:cNvSpPr/>
          <p:nvPr/>
        </p:nvSpPr>
        <p:spPr>
          <a:xfrm>
            <a:off x="464062" y="3429000"/>
            <a:ext cx="8136904" cy="2808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457200" y="1481329"/>
            <a:ext cx="8363272" cy="1515624"/>
          </a:xfrm>
        </p:spPr>
        <p:txBody>
          <a:bodyPr>
            <a:noAutofit/>
          </a:bodyPr>
          <a:lstStyle/>
          <a:p>
            <a:r>
              <a:rPr lang="ja-JP" altLang="en-US" sz="2200" dirty="0"/>
              <a:t>アクセス修飾子</a:t>
            </a:r>
            <a:r>
              <a:rPr lang="ja-JP" altLang="en-US" sz="2200" dirty="0" smtClean="0"/>
              <a:t>が付いて</a:t>
            </a:r>
            <a:r>
              <a:rPr lang="ja-JP" altLang="en-US" sz="2200" dirty="0"/>
              <a:t>い</a:t>
            </a:r>
            <a:r>
              <a:rPr lang="ja-JP" altLang="en-US" sz="2200" dirty="0" smtClean="0"/>
              <a:t>ないメンバ</a:t>
            </a:r>
            <a:r>
              <a:rPr lang="ja-JP" altLang="en-US" sz="2200" dirty="0"/>
              <a:t>には</a:t>
            </a:r>
            <a:r>
              <a:rPr lang="ja-JP" altLang="en-US" sz="2200" dirty="0" smtClean="0"/>
              <a:t>、そのクラスと</a:t>
            </a:r>
            <a:r>
              <a:rPr lang="ja-JP" altLang="en-US" sz="2200" dirty="0" smtClean="0">
                <a:solidFill>
                  <a:srgbClr val="FF0000"/>
                </a:solidFill>
              </a:rPr>
              <a:t>同じパッケージ</a:t>
            </a:r>
            <a:r>
              <a:rPr lang="ja-JP" altLang="en-US" sz="2200" dirty="0" smtClean="0"/>
              <a:t>にある別のクラスから</a:t>
            </a:r>
            <a:r>
              <a:rPr lang="ja-JP" altLang="en-US" sz="2200" dirty="0"/>
              <a:t>アクセスすることができます。</a:t>
            </a:r>
            <a:endParaRPr lang="en-US" altLang="ja-JP" sz="2200" dirty="0"/>
          </a:p>
          <a:p>
            <a:r>
              <a:rPr kumimoji="1" lang="en-US" altLang="ja-JP" sz="2200" dirty="0" smtClean="0"/>
              <a:t>Java</a:t>
            </a:r>
            <a:r>
              <a:rPr kumimoji="1" lang="ja-JP" altLang="en-US" sz="2200" dirty="0" smtClean="0"/>
              <a:t>プログラムでは、パッケージ</a:t>
            </a:r>
            <a:r>
              <a:rPr kumimoji="1" lang="en-US" altLang="ja-JP" sz="2200" dirty="0" smtClean="0"/>
              <a:t>(package)</a:t>
            </a:r>
            <a:r>
              <a:rPr lang="ja-JP" altLang="en-US" sz="2200" dirty="0" smtClean="0"/>
              <a:t>内の</a:t>
            </a:r>
            <a:r>
              <a:rPr kumimoji="1" lang="ja-JP" altLang="en-US" sz="2200" dirty="0" smtClean="0"/>
              <a:t>複数のクラスは、通常、設計者が同じである（関係を把握している）と考えるためです。</a:t>
            </a:r>
            <a:endParaRPr kumimoji="1" lang="en-US" altLang="ja-JP" sz="2200" dirty="0" smtClean="0"/>
          </a:p>
        </p:txBody>
      </p:sp>
      <p:sp>
        <p:nvSpPr>
          <p:cNvPr id="3" name="タイトル 2"/>
          <p:cNvSpPr>
            <a:spLocks noGrp="1"/>
          </p:cNvSpPr>
          <p:nvPr>
            <p:ph type="title"/>
          </p:nvPr>
        </p:nvSpPr>
        <p:spPr/>
        <p:txBody>
          <a:bodyPr/>
          <a:lstStyle/>
          <a:p>
            <a:r>
              <a:rPr lang="ja-JP" altLang="en-US" dirty="0"/>
              <a:t>アクセス修飾子：</a:t>
            </a:r>
            <a:r>
              <a:rPr kumimoji="1" lang="ja-JP" altLang="en-US" dirty="0" smtClean="0"/>
              <a:t>なし</a:t>
            </a:r>
            <a:endParaRPr kumimoji="1" lang="ja-JP" altLang="en-US" dirty="0"/>
          </a:p>
        </p:txBody>
      </p:sp>
      <p:sp>
        <p:nvSpPr>
          <p:cNvPr id="4" name="Text Box 8"/>
          <p:cNvSpPr txBox="1">
            <a:spLocks noChangeArrowheads="1"/>
          </p:cNvSpPr>
          <p:nvPr/>
        </p:nvSpPr>
        <p:spPr bwMode="auto">
          <a:xfrm>
            <a:off x="1976230" y="4156044"/>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a:t>ClassPC</a:t>
            </a:r>
          </a:p>
        </p:txBody>
      </p:sp>
      <p:sp>
        <p:nvSpPr>
          <p:cNvPr id="5" name="Text Box 9"/>
          <p:cNvSpPr txBox="1">
            <a:spLocks noChangeArrowheads="1"/>
          </p:cNvSpPr>
          <p:nvPr/>
        </p:nvSpPr>
        <p:spPr bwMode="auto">
          <a:xfrm>
            <a:off x="1712699" y="4627577"/>
            <a:ext cx="2234907"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smtClean="0"/>
              <a:t>num1,num2,result</a:t>
            </a:r>
            <a:endParaRPr lang="en-US" altLang="ja-JP" sz="2000" dirty="0"/>
          </a:p>
          <a:p>
            <a:pPr eaLnBrk="1" hangingPunct="1"/>
            <a:r>
              <a:rPr lang="ja-JP" altLang="en-US" sz="2000" dirty="0" smtClean="0"/>
              <a:t>・・・</a:t>
            </a:r>
            <a:endParaRPr lang="en-US" altLang="ja-JP" sz="2000" dirty="0" smtClean="0"/>
          </a:p>
          <a:p>
            <a:pPr eaLnBrk="1" hangingPunct="1"/>
            <a:r>
              <a:rPr lang="ja-JP" altLang="en-US" sz="2000" dirty="0"/>
              <a:t>・・・</a:t>
            </a:r>
          </a:p>
        </p:txBody>
      </p:sp>
      <p:sp>
        <p:nvSpPr>
          <p:cNvPr id="6" name="Text Box 13"/>
          <p:cNvSpPr txBox="1">
            <a:spLocks noChangeArrowheads="1"/>
          </p:cNvSpPr>
          <p:nvPr/>
        </p:nvSpPr>
        <p:spPr bwMode="auto">
          <a:xfrm>
            <a:off x="5475475" y="4098410"/>
            <a:ext cx="1624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dirty="0" err="1" smtClean="0"/>
              <a:t>ClassMain</a:t>
            </a:r>
            <a:endParaRPr lang="ja-JP" altLang="en-US" dirty="0">
              <a:solidFill>
                <a:srgbClr val="FF0000"/>
              </a:solidFill>
            </a:endParaRPr>
          </a:p>
        </p:txBody>
      </p:sp>
      <p:sp>
        <p:nvSpPr>
          <p:cNvPr id="7" name="正方形/長方形 6"/>
          <p:cNvSpPr/>
          <p:nvPr/>
        </p:nvSpPr>
        <p:spPr>
          <a:xfrm>
            <a:off x="4712534" y="4565010"/>
            <a:ext cx="3662064"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ja-JP" altLang="en-US" b="1" dirty="0" smtClean="0">
                <a:solidFill>
                  <a:schemeClr val="tx1"/>
                </a:solidFill>
              </a:rPr>
              <a:t>・・・</a:t>
            </a:r>
            <a:endParaRPr lang="en-US" altLang="ja-JP" b="1" dirty="0" smtClean="0">
              <a:solidFill>
                <a:schemeClr val="tx1"/>
              </a:solidFill>
            </a:endParaRPr>
          </a:p>
          <a:p>
            <a:pPr>
              <a:defRPr/>
            </a:pPr>
            <a:r>
              <a:rPr lang="ja-JP" altLang="en-US" b="1" dirty="0" smtClean="0">
                <a:solidFill>
                  <a:schemeClr val="tx1"/>
                </a:solidFill>
              </a:rPr>
              <a:t>　　　　　</a:t>
            </a:r>
            <a:r>
              <a:rPr lang="en-US" altLang="ja-JP" b="1" dirty="0" smtClean="0">
                <a:solidFill>
                  <a:schemeClr val="tx1"/>
                </a:solidFill>
              </a:rPr>
              <a:t>if(</a:t>
            </a:r>
            <a:r>
              <a:rPr lang="en-US" altLang="ja-JP" b="1" dirty="0" smtClean="0">
                <a:solidFill>
                  <a:srgbClr val="FF0000"/>
                </a:solidFill>
              </a:rPr>
              <a:t>num1</a:t>
            </a:r>
            <a:r>
              <a:rPr lang="en-US" altLang="ja-JP" b="1" dirty="0" smtClean="0">
                <a:solidFill>
                  <a:schemeClr val="tx1"/>
                </a:solidFill>
              </a:rPr>
              <a:t> == </a:t>
            </a:r>
            <a:r>
              <a:rPr lang="en-US" altLang="ja-JP" b="1" dirty="0" smtClean="0">
                <a:solidFill>
                  <a:srgbClr val="FF0000"/>
                </a:solidFill>
              </a:rPr>
              <a:t>num2</a:t>
            </a:r>
            <a:r>
              <a:rPr lang="en-US" altLang="ja-JP" b="1" dirty="0" smtClean="0">
                <a:solidFill>
                  <a:schemeClr val="tx1"/>
                </a:solidFill>
              </a:rPr>
              <a:t>) {</a:t>
            </a:r>
          </a:p>
          <a:p>
            <a:pPr>
              <a:defRPr/>
            </a:pPr>
            <a:r>
              <a:rPr lang="en-US" altLang="ja-JP" b="1" dirty="0">
                <a:solidFill>
                  <a:schemeClr val="tx1"/>
                </a:solidFill>
              </a:rPr>
              <a:t> </a:t>
            </a:r>
            <a:r>
              <a:rPr lang="en-US" altLang="ja-JP" b="1" dirty="0" smtClean="0">
                <a:solidFill>
                  <a:schemeClr val="tx1"/>
                </a:solidFill>
              </a:rPr>
              <a:t>                </a:t>
            </a:r>
            <a:r>
              <a:rPr lang="en-US" altLang="ja-JP" b="1" dirty="0" err="1" smtClean="0">
                <a:solidFill>
                  <a:schemeClr val="tx1"/>
                </a:solidFill>
              </a:rPr>
              <a:t>isEven</a:t>
            </a:r>
            <a:r>
              <a:rPr lang="en-US" altLang="ja-JP" b="1" dirty="0" smtClean="0">
                <a:solidFill>
                  <a:schemeClr val="tx1"/>
                </a:solidFill>
              </a:rPr>
              <a:t> = True;</a:t>
            </a:r>
          </a:p>
          <a:p>
            <a:pPr>
              <a:defRPr/>
            </a:pPr>
            <a:r>
              <a:rPr lang="en-US" altLang="ja-JP" b="1" dirty="0" smtClean="0">
                <a:solidFill>
                  <a:schemeClr val="tx1"/>
                </a:solidFill>
              </a:rPr>
              <a:t>          }</a:t>
            </a:r>
            <a:endParaRPr lang="en-US" altLang="ja-JP" dirty="0" smtClean="0"/>
          </a:p>
          <a:p>
            <a:pPr>
              <a:defRPr/>
            </a:pPr>
            <a:r>
              <a:rPr lang="ja-JP" altLang="en-US" dirty="0" smtClean="0"/>
              <a:t>・・・</a:t>
            </a:r>
            <a:endParaRPr lang="en-US" altLang="ja-JP" dirty="0" smtClean="0"/>
          </a:p>
        </p:txBody>
      </p:sp>
      <p:sp>
        <p:nvSpPr>
          <p:cNvPr id="10" name="テキスト ボックス 9"/>
          <p:cNvSpPr txBox="1"/>
          <p:nvPr/>
        </p:nvSpPr>
        <p:spPr>
          <a:xfrm>
            <a:off x="3200366" y="3438868"/>
            <a:ext cx="3167855" cy="461665"/>
          </a:xfrm>
          <a:prstGeom prst="rect">
            <a:avLst/>
          </a:prstGeom>
          <a:noFill/>
        </p:spPr>
        <p:txBody>
          <a:bodyPr wrap="none" rtlCol="0">
            <a:spAutoFit/>
          </a:bodyPr>
          <a:lstStyle/>
          <a:p>
            <a:r>
              <a:rPr kumimoji="1" lang="en-US" altLang="ja-JP" sz="2400" dirty="0" smtClean="0">
                <a:solidFill>
                  <a:srgbClr val="FF0000"/>
                </a:solidFill>
              </a:rPr>
              <a:t>package sample001</a:t>
            </a:r>
            <a:endParaRPr kumimoji="1" lang="ja-JP" altLang="en-US" sz="2400" dirty="0">
              <a:solidFill>
                <a:srgbClr val="FF0000"/>
              </a:solidFill>
            </a:endParaRPr>
          </a:p>
        </p:txBody>
      </p:sp>
      <p:sp>
        <p:nvSpPr>
          <p:cNvPr id="12" name="ドーナツ 11"/>
          <p:cNvSpPr/>
          <p:nvPr/>
        </p:nvSpPr>
        <p:spPr>
          <a:xfrm>
            <a:off x="4930252" y="4839659"/>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633638" y="5692040"/>
            <a:ext cx="2074607"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dirty="0" smtClean="0"/>
              <a:t>アクセス修飾子なし</a:t>
            </a:r>
            <a:endParaRPr kumimoji="1" lang="ja-JP" altLang="en-US" dirty="0"/>
          </a:p>
        </p:txBody>
      </p:sp>
      <p:cxnSp>
        <p:nvCxnSpPr>
          <p:cNvPr id="15" name="直線矢印コネクタ 14"/>
          <p:cNvCxnSpPr/>
          <p:nvPr/>
        </p:nvCxnSpPr>
        <p:spPr>
          <a:xfrm flipV="1">
            <a:off x="1207487" y="4941168"/>
            <a:ext cx="576064" cy="7508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p:cNvCxnSpPr/>
          <p:nvPr/>
        </p:nvCxnSpPr>
        <p:spPr>
          <a:xfrm flipH="1">
            <a:off x="4041253" y="5068921"/>
            <a:ext cx="876788" cy="1"/>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3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815626" y="2852936"/>
            <a:ext cx="3294492" cy="1477328"/>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カプセル化と</a:t>
            </a:r>
            <a:endParaRPr kumimoji="1"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アクセッサ</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627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867552"/>
          </a:xfrm>
        </p:spPr>
        <p:txBody>
          <a:bodyPr>
            <a:normAutofit/>
          </a:bodyPr>
          <a:lstStyle/>
          <a:p>
            <a:r>
              <a:rPr lang="ja-JP" altLang="en-US" sz="2300" dirty="0"/>
              <a:t>アクセス修飾子を設定して、エラーを未然に防ぐ形</a:t>
            </a:r>
            <a:r>
              <a:rPr lang="ja-JP" altLang="en-US" sz="2300" dirty="0" smtClean="0"/>
              <a:t>でクラス</a:t>
            </a:r>
            <a:r>
              <a:rPr lang="ja-JP" altLang="en-US" sz="2300" dirty="0"/>
              <a:t>を</a:t>
            </a:r>
            <a:r>
              <a:rPr lang="ja-JP" altLang="en-US" sz="2300" dirty="0" smtClean="0"/>
              <a:t>設計</a:t>
            </a:r>
            <a:r>
              <a:rPr lang="ja-JP" altLang="en-US" sz="2300" dirty="0"/>
              <a:t>を</a:t>
            </a:r>
            <a:r>
              <a:rPr lang="ja-JP" altLang="en-US" sz="2300" dirty="0" smtClean="0"/>
              <a:t>する方法を</a:t>
            </a:r>
            <a:r>
              <a:rPr lang="ja-JP" altLang="en-US" sz="2300" dirty="0"/>
              <a:t>、「</a:t>
            </a:r>
            <a:r>
              <a:rPr lang="ja-JP" altLang="en-US" sz="2300" dirty="0">
                <a:solidFill>
                  <a:srgbClr val="FF0000"/>
                </a:solidFill>
              </a:rPr>
              <a:t>クラスのカプセル化</a:t>
            </a:r>
            <a:r>
              <a:rPr lang="ja-JP" altLang="en-US" sz="2300" dirty="0"/>
              <a:t>」</a:t>
            </a:r>
            <a:r>
              <a:rPr lang="ja-JP" altLang="en-US" sz="2300" dirty="0" smtClean="0"/>
              <a:t>といいます。</a:t>
            </a:r>
            <a:endParaRPr lang="ja-JP" altLang="en-US" sz="2300" dirty="0"/>
          </a:p>
          <a:p>
            <a:endParaRPr kumimoji="1" lang="ja-JP" altLang="en-US" sz="2300" dirty="0"/>
          </a:p>
        </p:txBody>
      </p:sp>
      <p:sp>
        <p:nvSpPr>
          <p:cNvPr id="19461" name="Rectangle 8"/>
          <p:cNvSpPr>
            <a:spLocks noGrp="1" noChangeArrowheads="1"/>
          </p:cNvSpPr>
          <p:nvPr>
            <p:ph type="title"/>
          </p:nvPr>
        </p:nvSpPr>
        <p:spPr/>
        <p:txBody>
          <a:bodyPr/>
          <a:lstStyle/>
          <a:p>
            <a:pPr eaLnBrk="1" hangingPunct="1"/>
            <a:r>
              <a:rPr lang="ja-JP" altLang="en-US" smtClean="0"/>
              <a:t>クラスのカプセル化</a:t>
            </a:r>
          </a:p>
        </p:txBody>
      </p:sp>
      <p:sp>
        <p:nvSpPr>
          <p:cNvPr id="16390" name="テキスト ボックス 1"/>
          <p:cNvSpPr txBox="1">
            <a:spLocks noChangeArrowheads="1"/>
          </p:cNvSpPr>
          <p:nvPr/>
        </p:nvSpPr>
        <p:spPr bwMode="auto">
          <a:xfrm>
            <a:off x="1429953" y="4640263"/>
            <a:ext cx="628409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lgn="ctr" eaLnBrk="1" hangingPunct="1">
              <a:buClr>
                <a:schemeClr val="bg2">
                  <a:lumMod val="50000"/>
                </a:schemeClr>
              </a:buClr>
              <a:defRPr/>
            </a:pPr>
            <a:r>
              <a:rPr lang="ja-JP" altLang="en-US" sz="2500" dirty="0" smtClean="0"/>
              <a:t>「カプセル薬」</a:t>
            </a:r>
            <a:endParaRPr lang="en-US" altLang="ja-JP" sz="2500" dirty="0" smtClean="0"/>
          </a:p>
          <a:p>
            <a:pPr marL="457200" indent="-457200" eaLnBrk="1" hangingPunct="1">
              <a:buClr>
                <a:schemeClr val="bg2">
                  <a:lumMod val="50000"/>
                </a:schemeClr>
              </a:buClr>
              <a:buFont typeface="Wingdings" panose="05000000000000000000" pitchFamily="2" charset="2"/>
              <a:buChar char="Ø"/>
              <a:defRPr/>
            </a:pPr>
            <a:r>
              <a:rPr lang="ja-JP" altLang="en-US" sz="2500" dirty="0" smtClean="0"/>
              <a:t>カプセルの外からは中の薬は見えない。</a:t>
            </a:r>
            <a:endParaRPr lang="en-US" altLang="ja-JP" sz="2500" dirty="0" smtClean="0"/>
          </a:p>
          <a:p>
            <a:pPr marL="457200" indent="-457200" eaLnBrk="1" hangingPunct="1">
              <a:buClr>
                <a:schemeClr val="bg2">
                  <a:lumMod val="50000"/>
                </a:schemeClr>
              </a:buClr>
              <a:buFont typeface="Wingdings" panose="05000000000000000000" pitchFamily="2" charset="2"/>
              <a:buChar char="Ø"/>
              <a:defRPr/>
            </a:pPr>
            <a:r>
              <a:rPr lang="ja-JP" altLang="en-US" sz="2500" dirty="0" smtClean="0"/>
              <a:t>中がどうなっているかは関係ない。</a:t>
            </a:r>
            <a:endParaRPr lang="en-US" altLang="ja-JP" sz="2500" dirty="0" smtClean="0"/>
          </a:p>
          <a:p>
            <a:pPr marL="457200" indent="-457200" eaLnBrk="1" hangingPunct="1">
              <a:buClr>
                <a:schemeClr val="bg2">
                  <a:lumMod val="50000"/>
                </a:schemeClr>
              </a:buClr>
              <a:buFont typeface="Wingdings" panose="05000000000000000000" pitchFamily="2" charset="2"/>
              <a:buChar char="Ø"/>
              <a:defRPr/>
            </a:pPr>
            <a:r>
              <a:rPr lang="ja-JP" altLang="en-US" sz="2500" dirty="0" smtClean="0"/>
              <a:t>飲む人にとっては、薬の効果だけが重要。</a:t>
            </a:r>
          </a:p>
        </p:txBody>
      </p:sp>
      <p:pic>
        <p:nvPicPr>
          <p:cNvPr id="19463" name="Picture 6" descr="C:\Users\unehara\AppData\Local\Microsoft\Windows\Temporary Internet Files\Content.IE5\UW583WV6\MC90028105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5025" y="2676525"/>
            <a:ext cx="2332038"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209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p:cNvSpPr/>
          <p:nvPr/>
        </p:nvSpPr>
        <p:spPr>
          <a:xfrm>
            <a:off x="457200" y="2422525"/>
            <a:ext cx="2992438"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Student</a:t>
            </a:r>
            <a:endParaRPr lang="ja-JP" altLang="en-US" dirty="0">
              <a:solidFill>
                <a:schemeClr val="tx1"/>
              </a:solidFill>
            </a:endParaRPr>
          </a:p>
        </p:txBody>
      </p:sp>
      <p:sp>
        <p:nvSpPr>
          <p:cNvPr id="5" name="正方形/長方形 4"/>
          <p:cNvSpPr/>
          <p:nvPr/>
        </p:nvSpPr>
        <p:spPr>
          <a:xfrm>
            <a:off x="457200" y="2803525"/>
            <a:ext cx="2992438"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public String </a:t>
            </a:r>
            <a:r>
              <a:rPr lang="en-US" altLang="ja-JP" dirty="0" err="1">
                <a:solidFill>
                  <a:schemeClr val="tx1"/>
                </a:solidFill>
              </a:rPr>
              <a:t>scYear</a:t>
            </a:r>
            <a:endParaRPr lang="ja-JP" altLang="en-US" dirty="0">
              <a:solidFill>
                <a:schemeClr val="tx1"/>
              </a:solidFill>
            </a:endParaRPr>
          </a:p>
        </p:txBody>
      </p:sp>
      <p:sp>
        <p:nvSpPr>
          <p:cNvPr id="20484" name="タイトル 6"/>
          <p:cNvSpPr>
            <a:spLocks noGrp="1"/>
          </p:cNvSpPr>
          <p:nvPr>
            <p:ph type="title"/>
          </p:nvPr>
        </p:nvSpPr>
        <p:spPr/>
        <p:txBody>
          <a:bodyPr/>
          <a:lstStyle/>
          <a:p>
            <a:r>
              <a:rPr lang="ja-JP" altLang="en-US" dirty="0" smtClean="0"/>
              <a:t>カプセル化の例</a:t>
            </a:r>
            <a:r>
              <a:rPr lang="en-US" altLang="ja-JP" dirty="0" smtClean="0"/>
              <a:t>(</a:t>
            </a:r>
            <a:r>
              <a:rPr lang="en-US" altLang="ja-JP" dirty="0" smtClean="0"/>
              <a:t>1)</a:t>
            </a:r>
            <a:endParaRPr lang="ja-JP" altLang="en-US" dirty="0" smtClean="0"/>
          </a:p>
        </p:txBody>
      </p:sp>
      <p:sp>
        <p:nvSpPr>
          <p:cNvPr id="9" name="正方形/長方形 8"/>
          <p:cNvSpPr/>
          <p:nvPr/>
        </p:nvSpPr>
        <p:spPr>
          <a:xfrm>
            <a:off x="3211513" y="4865688"/>
            <a:ext cx="2732087"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err="1" smtClean="0">
                <a:solidFill>
                  <a:schemeClr val="tx1"/>
                </a:solidFill>
              </a:rPr>
              <a:t>NagaokaUT</a:t>
            </a:r>
            <a:endParaRPr lang="ja-JP" altLang="en-US" dirty="0">
              <a:solidFill>
                <a:schemeClr val="tx1"/>
              </a:solidFill>
            </a:endParaRPr>
          </a:p>
        </p:txBody>
      </p:sp>
      <p:sp>
        <p:nvSpPr>
          <p:cNvPr id="10" name="正方形/長方形 9"/>
          <p:cNvSpPr/>
          <p:nvPr/>
        </p:nvSpPr>
        <p:spPr>
          <a:xfrm>
            <a:off x="3211513" y="5246688"/>
            <a:ext cx="2732087"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Student </a:t>
            </a:r>
            <a:r>
              <a:rPr lang="en-US" altLang="ja-JP" dirty="0" err="1">
                <a:solidFill>
                  <a:schemeClr val="tx1"/>
                </a:solidFill>
              </a:rPr>
              <a:t>aStudent</a:t>
            </a:r>
            <a:endParaRPr lang="ja-JP" altLang="en-US" dirty="0">
              <a:solidFill>
                <a:schemeClr val="tx1"/>
              </a:solidFill>
            </a:endParaRPr>
          </a:p>
        </p:txBody>
      </p:sp>
      <p:sp>
        <p:nvSpPr>
          <p:cNvPr id="11" name="正方形/長方形 10"/>
          <p:cNvSpPr/>
          <p:nvPr/>
        </p:nvSpPr>
        <p:spPr>
          <a:xfrm>
            <a:off x="3211513" y="5627688"/>
            <a:ext cx="2732087"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dirty="0">
              <a:solidFill>
                <a:schemeClr val="tx1"/>
              </a:solidFill>
            </a:endParaRPr>
          </a:p>
        </p:txBody>
      </p:sp>
      <p:sp>
        <p:nvSpPr>
          <p:cNvPr id="14" name="正方形/長方形 13"/>
          <p:cNvSpPr/>
          <p:nvPr/>
        </p:nvSpPr>
        <p:spPr>
          <a:xfrm>
            <a:off x="5181600" y="2382838"/>
            <a:ext cx="36576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Student</a:t>
            </a:r>
            <a:endParaRPr lang="ja-JP" altLang="en-US" dirty="0">
              <a:solidFill>
                <a:schemeClr val="tx1"/>
              </a:solidFill>
            </a:endParaRPr>
          </a:p>
        </p:txBody>
      </p:sp>
      <p:sp>
        <p:nvSpPr>
          <p:cNvPr id="15" name="正方形/長方形 14"/>
          <p:cNvSpPr/>
          <p:nvPr/>
        </p:nvSpPr>
        <p:spPr>
          <a:xfrm>
            <a:off x="5181600" y="2763838"/>
            <a:ext cx="36576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rgbClr val="FF0000"/>
                </a:solidFill>
              </a:rPr>
              <a:t>private </a:t>
            </a:r>
            <a:r>
              <a:rPr lang="en-US" altLang="ja-JP" dirty="0">
                <a:solidFill>
                  <a:schemeClr val="tx1"/>
                </a:solidFill>
              </a:rPr>
              <a:t>String </a:t>
            </a:r>
            <a:r>
              <a:rPr lang="en-US" altLang="ja-JP" dirty="0" err="1">
                <a:solidFill>
                  <a:schemeClr val="tx1"/>
                </a:solidFill>
              </a:rPr>
              <a:t>scYear</a:t>
            </a:r>
            <a:endParaRPr lang="ja-JP" altLang="en-US" dirty="0">
              <a:solidFill>
                <a:schemeClr val="tx1"/>
              </a:solidFill>
            </a:endParaRPr>
          </a:p>
        </p:txBody>
      </p:sp>
      <p:sp>
        <p:nvSpPr>
          <p:cNvPr id="16" name="正方形/長方形 15"/>
          <p:cNvSpPr/>
          <p:nvPr/>
        </p:nvSpPr>
        <p:spPr>
          <a:xfrm>
            <a:off x="5181600" y="3144838"/>
            <a:ext cx="36576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rgbClr val="FF0000"/>
                </a:solidFill>
              </a:rPr>
              <a:t>public void </a:t>
            </a:r>
            <a:r>
              <a:rPr lang="en-US" altLang="ja-JP" dirty="0" err="1">
                <a:solidFill>
                  <a:srgbClr val="FF0000"/>
                </a:solidFill>
              </a:rPr>
              <a:t>setScYear</a:t>
            </a:r>
            <a:r>
              <a:rPr lang="en-US" altLang="ja-JP" dirty="0">
                <a:solidFill>
                  <a:srgbClr val="FF0000"/>
                </a:solidFill>
              </a:rPr>
              <a:t>()</a:t>
            </a:r>
          </a:p>
          <a:p>
            <a:pPr algn="ctr">
              <a:defRPr/>
            </a:pPr>
            <a:r>
              <a:rPr lang="en-US" altLang="ja-JP" dirty="0">
                <a:solidFill>
                  <a:srgbClr val="FF0000"/>
                </a:solidFill>
              </a:rPr>
              <a:t>public </a:t>
            </a:r>
            <a:r>
              <a:rPr lang="en-US" altLang="ja-JP" dirty="0" err="1">
                <a:solidFill>
                  <a:srgbClr val="FF0000"/>
                </a:solidFill>
              </a:rPr>
              <a:t>int</a:t>
            </a:r>
            <a:r>
              <a:rPr lang="en-US" altLang="ja-JP" dirty="0">
                <a:solidFill>
                  <a:srgbClr val="FF0000"/>
                </a:solidFill>
              </a:rPr>
              <a:t> </a:t>
            </a:r>
            <a:r>
              <a:rPr lang="en-US" altLang="ja-JP" dirty="0" err="1">
                <a:solidFill>
                  <a:srgbClr val="FF0000"/>
                </a:solidFill>
              </a:rPr>
              <a:t>getScYear</a:t>
            </a:r>
            <a:r>
              <a:rPr lang="en-US" altLang="ja-JP" dirty="0">
                <a:solidFill>
                  <a:srgbClr val="FF0000"/>
                </a:solidFill>
              </a:rPr>
              <a:t>()</a:t>
            </a:r>
            <a:endParaRPr lang="ja-JP" altLang="en-US" dirty="0">
              <a:solidFill>
                <a:srgbClr val="FF0000"/>
              </a:solidFill>
            </a:endParaRPr>
          </a:p>
        </p:txBody>
      </p:sp>
      <p:cxnSp>
        <p:nvCxnSpPr>
          <p:cNvPr id="18" name="直線矢印コネクタ 17"/>
          <p:cNvCxnSpPr/>
          <p:nvPr/>
        </p:nvCxnSpPr>
        <p:spPr>
          <a:xfrm flipH="1" flipV="1">
            <a:off x="3048000" y="4251325"/>
            <a:ext cx="609600" cy="61436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0494" name="コンテンツ プレースホルダー 2"/>
          <p:cNvSpPr>
            <a:spLocks noGrp="1"/>
          </p:cNvSpPr>
          <p:nvPr>
            <p:ph idx="1"/>
          </p:nvPr>
        </p:nvSpPr>
        <p:spPr>
          <a:xfrm>
            <a:off x="533400" y="1371600"/>
            <a:ext cx="8229600" cy="914400"/>
          </a:xfrm>
        </p:spPr>
        <p:txBody>
          <a:bodyPr>
            <a:normAutofit/>
          </a:bodyPr>
          <a:lstStyle/>
          <a:p>
            <a:pPr marL="109728" indent="0">
              <a:buNone/>
            </a:pPr>
            <a:r>
              <a:rPr lang="en-US" altLang="ja-JP" sz="2000" dirty="0" smtClean="0"/>
              <a:t>Student</a:t>
            </a:r>
            <a:r>
              <a:rPr lang="ja-JP" altLang="en-US" sz="2000" dirty="0" smtClean="0"/>
              <a:t>クラス</a:t>
            </a:r>
            <a:endParaRPr lang="en-US" altLang="ja-JP" sz="2000" dirty="0" smtClean="0"/>
          </a:p>
          <a:p>
            <a:r>
              <a:rPr lang="ja-JP" altLang="en-US" sz="2000" dirty="0" smtClean="0"/>
              <a:t>学生ごとの学年データ</a:t>
            </a:r>
            <a:r>
              <a:rPr lang="en-US" altLang="ja-JP" sz="2000" dirty="0" smtClean="0"/>
              <a:t>(“B3”</a:t>
            </a:r>
            <a:r>
              <a:rPr lang="ja-JP" altLang="en-US" sz="2000" dirty="0" err="1" smtClean="0"/>
              <a:t>、</a:t>
            </a:r>
            <a:r>
              <a:rPr lang="en-US" altLang="ja-JP" sz="2000" dirty="0" smtClean="0"/>
              <a:t>”B4”</a:t>
            </a:r>
            <a:r>
              <a:rPr lang="ja-JP" altLang="en-US" sz="2000" dirty="0" err="1" smtClean="0"/>
              <a:t>、</a:t>
            </a:r>
            <a:r>
              <a:rPr lang="ja-JP" altLang="en-US" sz="2000" dirty="0" smtClean="0"/>
              <a:t>・・・</a:t>
            </a:r>
            <a:r>
              <a:rPr lang="en-US" altLang="ja-JP" sz="2000" dirty="0" smtClean="0"/>
              <a:t>)</a:t>
            </a:r>
            <a:r>
              <a:rPr lang="ja-JP" altLang="en-US" sz="2000" dirty="0" smtClean="0"/>
              <a:t>を登録</a:t>
            </a:r>
            <a:endParaRPr lang="en-US" altLang="ja-JP" sz="2000" dirty="0" smtClean="0"/>
          </a:p>
        </p:txBody>
      </p:sp>
      <p:sp>
        <p:nvSpPr>
          <p:cNvPr id="26" name="正方形/長方形 25"/>
          <p:cNvSpPr/>
          <p:nvPr/>
        </p:nvSpPr>
        <p:spPr>
          <a:xfrm>
            <a:off x="457200" y="3184525"/>
            <a:ext cx="2992438"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dirty="0">
              <a:solidFill>
                <a:schemeClr val="tx1"/>
              </a:solidFill>
            </a:endParaRPr>
          </a:p>
        </p:txBody>
      </p:sp>
      <p:cxnSp>
        <p:nvCxnSpPr>
          <p:cNvPr id="25" name="直線矢印コネクタ 24"/>
          <p:cNvCxnSpPr/>
          <p:nvPr/>
        </p:nvCxnSpPr>
        <p:spPr>
          <a:xfrm flipV="1">
            <a:off x="5181600" y="4211638"/>
            <a:ext cx="457200" cy="654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右矢印 16"/>
          <p:cNvSpPr/>
          <p:nvPr/>
        </p:nvSpPr>
        <p:spPr>
          <a:xfrm>
            <a:off x="3733800" y="2060848"/>
            <a:ext cx="1295400" cy="2804840"/>
          </a:xfrm>
          <a:prstGeom prst="rightArrow">
            <a:avLst>
              <a:gd name="adj1" fmla="val 74671"/>
              <a:gd name="adj2" fmla="val 50000"/>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ja-JP" altLang="en-US"/>
          </a:p>
        </p:txBody>
      </p:sp>
      <p:sp>
        <p:nvSpPr>
          <p:cNvPr id="19" name="テキスト ボックス 21"/>
          <p:cNvSpPr txBox="1">
            <a:spLocks noChangeArrowheads="1"/>
          </p:cNvSpPr>
          <p:nvPr/>
        </p:nvSpPr>
        <p:spPr bwMode="auto">
          <a:xfrm rot="16200000">
            <a:off x="3247421" y="3145863"/>
            <a:ext cx="1915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solidFill>
                  <a:schemeClr val="bg1"/>
                </a:solidFill>
              </a:rPr>
              <a:t>カプセル化！</a:t>
            </a:r>
            <a:endParaRPr lang="ja-JP" altLang="en-US" dirty="0">
              <a:solidFill>
                <a:schemeClr val="bg1"/>
              </a:solidFill>
            </a:endParaRPr>
          </a:p>
        </p:txBody>
      </p:sp>
      <p:sp>
        <p:nvSpPr>
          <p:cNvPr id="2" name="テキスト ボックス 1"/>
          <p:cNvSpPr txBox="1"/>
          <p:nvPr/>
        </p:nvSpPr>
        <p:spPr>
          <a:xfrm>
            <a:off x="2225845" y="5802367"/>
            <a:ext cx="4692310"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ja-JP" dirty="0"/>
              <a:t>r</a:t>
            </a:r>
            <a:r>
              <a:rPr kumimoji="1" lang="en-US" altLang="ja-JP" dirty="0" smtClean="0"/>
              <a:t>egister():</a:t>
            </a:r>
            <a:r>
              <a:rPr kumimoji="1" lang="ja-JP" altLang="en-US" dirty="0" smtClean="0"/>
              <a:t>ある学生</a:t>
            </a:r>
            <a:r>
              <a:rPr kumimoji="1" lang="ja-JP" altLang="en-US" dirty="0" smtClean="0"/>
              <a:t>の学年</a:t>
            </a:r>
            <a:r>
              <a:rPr kumimoji="1" lang="ja-JP" altLang="en-US" dirty="0" smtClean="0"/>
              <a:t>データを登録する</a:t>
            </a:r>
            <a:r>
              <a:rPr kumimoji="1" lang="ja-JP" altLang="en-US" dirty="0" smtClean="0"/>
              <a:t>。</a:t>
            </a:r>
            <a:endParaRPr kumimoji="1" lang="en-US" altLang="ja-JP" dirty="0" smtClean="0"/>
          </a:p>
          <a:p>
            <a:r>
              <a:rPr lang="en-US" altLang="ja-JP" dirty="0" err="1" smtClean="0"/>
              <a:t>getInfo</a:t>
            </a:r>
            <a:r>
              <a:rPr lang="en-US" altLang="ja-JP" dirty="0" smtClean="0"/>
              <a:t>():</a:t>
            </a:r>
            <a:r>
              <a:rPr lang="ja-JP" altLang="en-US" dirty="0" smtClean="0"/>
              <a:t>ある学生のデータを取得する。</a:t>
            </a:r>
            <a:endParaRPr kumimoji="1" lang="ja-JP" altLang="en-US" dirty="0"/>
          </a:p>
        </p:txBody>
      </p:sp>
      <p:sp>
        <p:nvSpPr>
          <p:cNvPr id="20" name="テキスト ボックス 19"/>
          <p:cNvSpPr txBox="1"/>
          <p:nvPr/>
        </p:nvSpPr>
        <p:spPr>
          <a:xfrm>
            <a:off x="5580355" y="4666397"/>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Tree>
    <p:extLst>
      <p:ext uri="{BB962C8B-B14F-4D97-AF65-F5344CB8AC3E}">
        <p14:creationId xmlns:p14="http://schemas.microsoft.com/office/powerpoint/2010/main" val="131355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コンテンツ プレースホルダー 2"/>
          <p:cNvSpPr txBox="1">
            <a:spLocks/>
          </p:cNvSpPr>
          <p:nvPr/>
        </p:nvSpPr>
        <p:spPr bwMode="auto">
          <a:xfrm>
            <a:off x="4000500" y="1254125"/>
            <a:ext cx="4914900" cy="3089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Student{</a:t>
            </a:r>
          </a:p>
          <a:p>
            <a:pPr>
              <a:spcBef>
                <a:spcPct val="20000"/>
              </a:spcBef>
              <a:defRPr/>
            </a:pPr>
            <a:r>
              <a:rPr lang="en-US" altLang="ja-JP" sz="1800" dirty="0" smtClean="0"/>
              <a:t>    </a:t>
            </a:r>
            <a:r>
              <a:rPr lang="en-US" altLang="ja-JP" sz="1800" dirty="0" smtClean="0">
                <a:solidFill>
                  <a:srgbClr val="FF0000"/>
                </a:solidFill>
              </a:rPr>
              <a:t>private</a:t>
            </a:r>
            <a:r>
              <a:rPr lang="en-US" altLang="ja-JP" sz="1800" dirty="0" smtClean="0"/>
              <a:t> String </a:t>
            </a:r>
            <a:r>
              <a:rPr lang="en-US" altLang="ja-JP" sz="1800" dirty="0" err="1" smtClean="0"/>
              <a:t>scYear</a:t>
            </a:r>
            <a:r>
              <a:rPr lang="en-US" altLang="ja-JP" sz="1800" dirty="0" smtClean="0"/>
              <a:t>;</a:t>
            </a:r>
          </a:p>
          <a:p>
            <a:pPr>
              <a:spcBef>
                <a:spcPct val="20000"/>
              </a:spcBef>
              <a:defRPr/>
            </a:pPr>
            <a:r>
              <a:rPr lang="en-US" altLang="ja-JP" sz="1800" dirty="0" smtClean="0"/>
              <a:t>    </a:t>
            </a:r>
            <a:r>
              <a:rPr lang="en-US" altLang="ja-JP" sz="1800" dirty="0" smtClean="0">
                <a:solidFill>
                  <a:srgbClr val="FF0000"/>
                </a:solidFill>
              </a:rPr>
              <a:t>public void </a:t>
            </a:r>
            <a:r>
              <a:rPr lang="en-US" altLang="ja-JP" sz="1800" dirty="0" err="1" smtClean="0">
                <a:solidFill>
                  <a:srgbClr val="FF0000"/>
                </a:solidFill>
              </a:rPr>
              <a:t>setScYear</a:t>
            </a:r>
            <a:r>
              <a:rPr lang="en-US" altLang="ja-JP" sz="1800" dirty="0" smtClean="0">
                <a:solidFill>
                  <a:srgbClr val="FF0000"/>
                </a:solidFill>
              </a:rPr>
              <a:t>(String </a:t>
            </a:r>
            <a:r>
              <a:rPr lang="en-US" altLang="ja-JP" sz="1800" dirty="0" err="1" smtClean="0">
                <a:solidFill>
                  <a:srgbClr val="FF0000"/>
                </a:solidFill>
              </a:rPr>
              <a:t>str</a:t>
            </a:r>
            <a:r>
              <a:rPr lang="en-US" altLang="ja-JP" sz="1800" dirty="0" smtClean="0">
                <a:solidFill>
                  <a:srgbClr val="FF0000"/>
                </a:solidFill>
              </a:rPr>
              <a:t>){</a:t>
            </a:r>
          </a:p>
          <a:p>
            <a:pPr>
              <a:spcBef>
                <a:spcPct val="20000"/>
              </a:spcBef>
              <a:defRPr/>
            </a:pPr>
            <a:r>
              <a:rPr lang="en-US" altLang="ja-JP" sz="1800" dirty="0" smtClean="0">
                <a:solidFill>
                  <a:srgbClr val="FF0000"/>
                </a:solidFill>
              </a:rPr>
              <a:t>        if(</a:t>
            </a:r>
            <a:r>
              <a:rPr lang="en-US" altLang="ja-JP" sz="1800" dirty="0" err="1" smtClean="0">
                <a:solidFill>
                  <a:srgbClr val="FF0000"/>
                </a:solidFill>
              </a:rPr>
              <a:t>str.equals</a:t>
            </a:r>
            <a:r>
              <a:rPr lang="en-US" altLang="ja-JP" sz="1800" dirty="0" smtClean="0">
                <a:solidFill>
                  <a:srgbClr val="FF0000"/>
                </a:solidFill>
              </a:rPr>
              <a:t>(“B3”) || </a:t>
            </a:r>
            <a:r>
              <a:rPr lang="en-US" altLang="ja-JP" sz="1800" dirty="0" err="1" smtClean="0">
                <a:solidFill>
                  <a:srgbClr val="FF0000"/>
                </a:solidFill>
              </a:rPr>
              <a:t>str.equals</a:t>
            </a:r>
            <a:r>
              <a:rPr lang="en-US" altLang="ja-JP" sz="1800" dirty="0" smtClean="0">
                <a:solidFill>
                  <a:srgbClr val="FF0000"/>
                </a:solidFill>
              </a:rPr>
              <a:t>(“B4”) ){</a:t>
            </a:r>
          </a:p>
          <a:p>
            <a:pPr>
              <a:spcBef>
                <a:spcPct val="20000"/>
              </a:spcBef>
              <a:defRPr/>
            </a:pPr>
            <a:r>
              <a:rPr lang="en-US" altLang="ja-JP" sz="1800" dirty="0" smtClean="0">
                <a:solidFill>
                  <a:srgbClr val="FF0000"/>
                </a:solidFill>
              </a:rPr>
              <a:t>           </a:t>
            </a:r>
            <a:r>
              <a:rPr lang="en-US" altLang="ja-JP" sz="1800" dirty="0" err="1" smtClean="0">
                <a:solidFill>
                  <a:srgbClr val="FF0000"/>
                </a:solidFill>
              </a:rPr>
              <a:t>scYear</a:t>
            </a:r>
            <a:r>
              <a:rPr lang="en-US" altLang="ja-JP" sz="1800" dirty="0" smtClean="0">
                <a:solidFill>
                  <a:srgbClr val="FF0000"/>
                </a:solidFill>
              </a:rPr>
              <a:t>=</a:t>
            </a:r>
            <a:r>
              <a:rPr lang="en-US" altLang="ja-JP" sz="1800" dirty="0" err="1" smtClean="0">
                <a:solidFill>
                  <a:srgbClr val="FF0000"/>
                </a:solidFill>
              </a:rPr>
              <a:t>str</a:t>
            </a:r>
            <a:r>
              <a:rPr lang="en-US" altLang="ja-JP" sz="1800" dirty="0" smtClean="0">
                <a:solidFill>
                  <a:srgbClr val="FF0000"/>
                </a:solidFill>
              </a:rPr>
              <a:t>;</a:t>
            </a:r>
          </a:p>
          <a:p>
            <a:pPr>
              <a:spcBef>
                <a:spcPct val="20000"/>
              </a:spcBef>
              <a:defRPr/>
            </a:pPr>
            <a:r>
              <a:rPr lang="en-US" altLang="ja-JP" sz="1800" dirty="0" smtClean="0">
                <a:solidFill>
                  <a:srgbClr val="FF0000"/>
                </a:solidFill>
              </a:rPr>
              <a:t>        }else{</a:t>
            </a:r>
          </a:p>
          <a:p>
            <a:pPr>
              <a:spcBef>
                <a:spcPct val="20000"/>
              </a:spcBef>
              <a:defRPr/>
            </a:pPr>
            <a:r>
              <a:rPr lang="en-US" altLang="ja-JP" sz="1800" dirty="0" smtClean="0">
                <a:solidFill>
                  <a:srgbClr val="FF0000"/>
                </a:solidFill>
              </a:rPr>
              <a:t>           </a:t>
            </a:r>
            <a:r>
              <a:rPr lang="en-US" altLang="ja-JP" sz="1800" dirty="0" err="1" smtClean="0">
                <a:solidFill>
                  <a:srgbClr val="FF0000"/>
                </a:solidFill>
              </a:rPr>
              <a:t>System.out.println</a:t>
            </a:r>
            <a:r>
              <a:rPr lang="en-US" altLang="ja-JP" sz="1800" dirty="0" smtClean="0">
                <a:solidFill>
                  <a:srgbClr val="FF0000"/>
                </a:solidFill>
              </a:rPr>
              <a:t>(“</a:t>
            </a:r>
            <a:r>
              <a:rPr lang="ja-JP" altLang="en-US" sz="1800" dirty="0" smtClean="0">
                <a:solidFill>
                  <a:srgbClr val="FF0000"/>
                </a:solidFill>
              </a:rPr>
              <a:t>学年が不正です</a:t>
            </a:r>
            <a:r>
              <a:rPr lang="en-US" altLang="ja-JP" sz="1800" dirty="0" smtClean="0">
                <a:solidFill>
                  <a:srgbClr val="FF0000"/>
                </a:solidFill>
              </a:rPr>
              <a:t>”);</a:t>
            </a:r>
          </a:p>
          <a:p>
            <a:pPr>
              <a:spcBef>
                <a:spcPct val="20000"/>
              </a:spcBef>
              <a:defRPr/>
            </a:pPr>
            <a:r>
              <a:rPr lang="en-US" altLang="ja-JP" sz="1800" dirty="0" smtClean="0">
                <a:solidFill>
                  <a:srgbClr val="FF0000"/>
                </a:solidFill>
              </a:rPr>
              <a:t>        }</a:t>
            </a:r>
          </a:p>
          <a:p>
            <a:pPr>
              <a:spcBef>
                <a:spcPct val="20000"/>
              </a:spcBef>
              <a:defRPr/>
            </a:pPr>
            <a:r>
              <a:rPr lang="en-US" altLang="ja-JP" sz="1800" dirty="0" smtClean="0"/>
              <a:t>}</a:t>
            </a:r>
          </a:p>
        </p:txBody>
      </p:sp>
      <p:sp>
        <p:nvSpPr>
          <p:cNvPr id="3" name="右矢印 2"/>
          <p:cNvSpPr/>
          <p:nvPr/>
        </p:nvSpPr>
        <p:spPr>
          <a:xfrm>
            <a:off x="3276600" y="1254125"/>
            <a:ext cx="544226" cy="2813017"/>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21508" name="コンテンツ プレースホルダー 2"/>
          <p:cNvSpPr txBox="1">
            <a:spLocks/>
          </p:cNvSpPr>
          <p:nvPr/>
        </p:nvSpPr>
        <p:spPr bwMode="auto">
          <a:xfrm>
            <a:off x="284163" y="5357813"/>
            <a:ext cx="3676650" cy="1397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register(){</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   </a:t>
            </a:r>
            <a:r>
              <a:rPr lang="en-US" altLang="ja-JP" sz="1800" dirty="0" err="1" smtClean="0"/>
              <a:t>aStudent.scYear</a:t>
            </a:r>
            <a:r>
              <a:rPr lang="en-US" altLang="ja-JP" sz="1800" dirty="0" smtClean="0"/>
              <a:t> = “</a:t>
            </a:r>
            <a:r>
              <a:rPr lang="ja-JP" altLang="en-US" sz="1800" dirty="0" smtClean="0"/>
              <a:t>俺社会人</a:t>
            </a:r>
            <a:r>
              <a:rPr lang="en-US" altLang="ja-JP" sz="1800" dirty="0" smtClean="0"/>
              <a:t>”;</a:t>
            </a:r>
          </a:p>
          <a:p>
            <a:pPr>
              <a:spcBef>
                <a:spcPct val="20000"/>
              </a:spcBef>
              <a:defRPr/>
            </a:pPr>
            <a:r>
              <a:rPr lang="en-US" altLang="ja-JP" sz="1800" dirty="0" smtClean="0"/>
              <a:t>}</a:t>
            </a:r>
          </a:p>
        </p:txBody>
      </p:sp>
      <p:sp>
        <p:nvSpPr>
          <p:cNvPr id="21509" name="テキスト ボックス 12"/>
          <p:cNvSpPr txBox="1">
            <a:spLocks noChangeArrowheads="1"/>
          </p:cNvSpPr>
          <p:nvPr/>
        </p:nvSpPr>
        <p:spPr bwMode="auto">
          <a:xfrm>
            <a:off x="1677949" y="3843543"/>
            <a:ext cx="1454244" cy="64633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エラー無しで</a:t>
            </a:r>
            <a:endParaRPr lang="en-US" altLang="ja-JP" sz="1800" dirty="0" smtClean="0"/>
          </a:p>
          <a:p>
            <a:pPr eaLnBrk="1" hangingPunct="1"/>
            <a:r>
              <a:rPr lang="ja-JP" altLang="en-US" sz="1800" dirty="0"/>
              <a:t>登録</a:t>
            </a:r>
            <a:r>
              <a:rPr lang="ja-JP" altLang="en-US" sz="1800" dirty="0" smtClean="0"/>
              <a:t>可能</a:t>
            </a:r>
            <a:r>
              <a:rPr lang="ja-JP" altLang="en-US" sz="1800" dirty="0"/>
              <a:t>・・・</a:t>
            </a:r>
          </a:p>
        </p:txBody>
      </p:sp>
      <p:sp>
        <p:nvSpPr>
          <p:cNvPr id="21511" name="コンテンツ プレースホルダー 2"/>
          <p:cNvSpPr txBox="1">
            <a:spLocks/>
          </p:cNvSpPr>
          <p:nvPr/>
        </p:nvSpPr>
        <p:spPr bwMode="auto">
          <a:xfrm>
            <a:off x="4935538" y="5338763"/>
            <a:ext cx="3676650" cy="1397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register(){</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   </a:t>
            </a:r>
            <a:r>
              <a:rPr lang="en-US" altLang="ja-JP" sz="1800" dirty="0" err="1" smtClean="0">
                <a:solidFill>
                  <a:srgbClr val="FF0000"/>
                </a:solidFill>
              </a:rPr>
              <a:t>aStudent.setScYear</a:t>
            </a:r>
            <a:r>
              <a:rPr lang="en-US" altLang="ja-JP" sz="1800" dirty="0" smtClean="0">
                <a:solidFill>
                  <a:srgbClr val="FF0000"/>
                </a:solidFill>
              </a:rPr>
              <a:t>(“</a:t>
            </a:r>
            <a:r>
              <a:rPr lang="ja-JP" altLang="en-US" sz="1800" dirty="0" smtClean="0">
                <a:solidFill>
                  <a:srgbClr val="FF0000"/>
                </a:solidFill>
              </a:rPr>
              <a:t>俺社会人</a:t>
            </a:r>
            <a:r>
              <a:rPr lang="en-US" altLang="ja-JP" sz="1800" dirty="0" smtClean="0">
                <a:solidFill>
                  <a:srgbClr val="FF0000"/>
                </a:solidFill>
              </a:rPr>
              <a:t>”);</a:t>
            </a:r>
          </a:p>
          <a:p>
            <a:pPr>
              <a:spcBef>
                <a:spcPct val="20000"/>
              </a:spcBef>
              <a:defRPr/>
            </a:pPr>
            <a:r>
              <a:rPr lang="en-US" altLang="ja-JP" sz="1800" dirty="0" smtClean="0"/>
              <a:t>}</a:t>
            </a:r>
          </a:p>
        </p:txBody>
      </p:sp>
      <p:sp>
        <p:nvSpPr>
          <p:cNvPr id="21512" name="コンテンツ プレースホルダー 2"/>
          <p:cNvSpPr txBox="1">
            <a:spLocks/>
          </p:cNvSpPr>
          <p:nvPr/>
        </p:nvSpPr>
        <p:spPr bwMode="auto">
          <a:xfrm>
            <a:off x="217072" y="2188698"/>
            <a:ext cx="2800350" cy="1431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Student{</a:t>
            </a:r>
          </a:p>
          <a:p>
            <a:pPr>
              <a:spcBef>
                <a:spcPct val="20000"/>
              </a:spcBef>
              <a:defRPr/>
            </a:pPr>
            <a:r>
              <a:rPr lang="en-US" altLang="ja-JP" sz="1800" dirty="0" smtClean="0"/>
              <a:t>    </a:t>
            </a:r>
            <a:r>
              <a:rPr lang="en-US" altLang="ja-JP" sz="1800" dirty="0" smtClean="0">
                <a:solidFill>
                  <a:srgbClr val="FF0000"/>
                </a:solidFill>
              </a:rPr>
              <a:t>public </a:t>
            </a:r>
            <a:r>
              <a:rPr lang="en-US" altLang="ja-JP" sz="1800" dirty="0" smtClean="0"/>
              <a:t>String </a:t>
            </a:r>
            <a:r>
              <a:rPr lang="en-US" altLang="ja-JP" sz="1800" dirty="0" err="1" smtClean="0"/>
              <a:t>scYear</a:t>
            </a:r>
            <a:r>
              <a:rPr lang="en-US" altLang="ja-JP" sz="1800" dirty="0" smtClean="0"/>
              <a:t>;</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a:t>
            </a:r>
          </a:p>
        </p:txBody>
      </p:sp>
      <p:cxnSp>
        <p:nvCxnSpPr>
          <p:cNvPr id="18" name="直線矢印コネクタ 17"/>
          <p:cNvCxnSpPr/>
          <p:nvPr/>
        </p:nvCxnSpPr>
        <p:spPr>
          <a:xfrm flipH="1" flipV="1">
            <a:off x="1362093" y="3575836"/>
            <a:ext cx="166696" cy="2324454"/>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21513" name="テキスト ボックス 19"/>
          <p:cNvSpPr txBox="1">
            <a:spLocks noChangeArrowheads="1"/>
          </p:cNvSpPr>
          <p:nvPr/>
        </p:nvSpPr>
        <p:spPr bwMode="auto">
          <a:xfrm>
            <a:off x="6561293" y="4489874"/>
            <a:ext cx="1800493" cy="923330"/>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エラー。</a:t>
            </a:r>
            <a:endParaRPr lang="en-US" altLang="ja-JP" sz="1800" dirty="0"/>
          </a:p>
          <a:p>
            <a:pPr eaLnBrk="1" hangingPunct="1"/>
            <a:r>
              <a:rPr lang="en-US" altLang="ja-JP" sz="1800" dirty="0"/>
              <a:t>“</a:t>
            </a:r>
            <a:r>
              <a:rPr lang="en-US" altLang="ja-JP" sz="1800" dirty="0" smtClean="0"/>
              <a:t>B3”,”B4”</a:t>
            </a:r>
            <a:r>
              <a:rPr lang="ja-JP" altLang="en-US" sz="1800" dirty="0"/>
              <a:t>以外で</a:t>
            </a:r>
            <a:endParaRPr lang="en-US" altLang="ja-JP" sz="1800" dirty="0"/>
          </a:p>
          <a:p>
            <a:pPr eaLnBrk="1" hangingPunct="1"/>
            <a:r>
              <a:rPr lang="ja-JP" altLang="en-US" sz="1800" dirty="0"/>
              <a:t>登録は不可能！</a:t>
            </a:r>
          </a:p>
        </p:txBody>
      </p:sp>
      <p:cxnSp>
        <p:nvCxnSpPr>
          <p:cNvPr id="21" name="直線矢印コネクタ 20"/>
          <p:cNvCxnSpPr/>
          <p:nvPr/>
        </p:nvCxnSpPr>
        <p:spPr>
          <a:xfrm flipV="1">
            <a:off x="3181350" y="1828800"/>
            <a:ext cx="1085850" cy="4208463"/>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21517" name="テキスト ボックス 24"/>
          <p:cNvSpPr txBox="1">
            <a:spLocks noChangeArrowheads="1"/>
          </p:cNvSpPr>
          <p:nvPr/>
        </p:nvSpPr>
        <p:spPr bwMode="auto">
          <a:xfrm>
            <a:off x="3825875" y="4525963"/>
            <a:ext cx="1107996" cy="64633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a:t>アクセス</a:t>
            </a:r>
            <a:endParaRPr lang="en-US" altLang="ja-JP" sz="1800"/>
          </a:p>
          <a:p>
            <a:pPr eaLnBrk="1" hangingPunct="1"/>
            <a:r>
              <a:rPr lang="ja-JP" altLang="en-US" sz="1800"/>
              <a:t>不可能！</a:t>
            </a:r>
          </a:p>
        </p:txBody>
      </p:sp>
      <p:cxnSp>
        <p:nvCxnSpPr>
          <p:cNvPr id="11" name="直線矢印コネクタ 10"/>
          <p:cNvCxnSpPr/>
          <p:nvPr/>
        </p:nvCxnSpPr>
        <p:spPr>
          <a:xfrm flipV="1">
            <a:off x="6324600" y="4373563"/>
            <a:ext cx="0" cy="1570037"/>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9" name="二等辺三角形 8"/>
          <p:cNvSpPr/>
          <p:nvPr/>
        </p:nvSpPr>
        <p:spPr>
          <a:xfrm>
            <a:off x="6022975" y="4806950"/>
            <a:ext cx="533400" cy="457200"/>
          </a:xfrm>
          <a:prstGeom prst="triangle">
            <a:avLst/>
          </a:prstGeom>
          <a:ln/>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ja-JP" altLang="en-US"/>
          </a:p>
        </p:txBody>
      </p:sp>
      <p:sp>
        <p:nvSpPr>
          <p:cNvPr id="21521" name="タイトル 6"/>
          <p:cNvSpPr>
            <a:spLocks noGrp="1"/>
          </p:cNvSpPr>
          <p:nvPr>
            <p:ph type="title"/>
          </p:nvPr>
        </p:nvSpPr>
        <p:spPr/>
        <p:txBody>
          <a:bodyPr/>
          <a:lstStyle/>
          <a:p>
            <a:r>
              <a:rPr lang="ja-JP" altLang="en-US" dirty="0" smtClean="0"/>
              <a:t>カプセル化の例</a:t>
            </a:r>
            <a:r>
              <a:rPr lang="en-US" altLang="ja-JP" dirty="0" smtClean="0"/>
              <a:t>(1</a:t>
            </a:r>
            <a:r>
              <a:rPr lang="en-US" altLang="ja-JP" dirty="0" smtClean="0"/>
              <a:t>) (set)</a:t>
            </a:r>
            <a:endParaRPr lang="ja-JP" altLang="en-US" dirty="0" smtClean="0"/>
          </a:p>
        </p:txBody>
      </p:sp>
      <p:sp>
        <p:nvSpPr>
          <p:cNvPr id="19" name="十字形 18"/>
          <p:cNvSpPr/>
          <p:nvPr/>
        </p:nvSpPr>
        <p:spPr>
          <a:xfrm rot="2406300">
            <a:off x="3334022" y="4176287"/>
            <a:ext cx="522842" cy="504056"/>
          </a:xfrm>
          <a:prstGeom prst="plus">
            <a:avLst>
              <a:gd name="adj" fmla="val 3642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0" name="ドーナツ 19"/>
          <p:cNvSpPr/>
          <p:nvPr/>
        </p:nvSpPr>
        <p:spPr>
          <a:xfrm>
            <a:off x="1184282" y="3952499"/>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p:cNvSpPr txBox="1"/>
          <p:nvPr/>
        </p:nvSpPr>
        <p:spPr>
          <a:xfrm>
            <a:off x="106406" y="4649402"/>
            <a:ext cx="1547218"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smtClean="0"/>
              <a:t>オブジェクトの</a:t>
            </a:r>
            <a:endParaRPr lang="en-US" altLang="ja-JP" dirty="0" smtClean="0"/>
          </a:p>
          <a:p>
            <a:r>
              <a:rPr lang="ja-JP" altLang="en-US" dirty="0" smtClean="0"/>
              <a:t>利用側</a:t>
            </a:r>
            <a:endParaRPr kumimoji="1" lang="ja-JP" altLang="en-US" dirty="0"/>
          </a:p>
        </p:txBody>
      </p:sp>
      <p:sp>
        <p:nvSpPr>
          <p:cNvPr id="26" name="テキスト ボックス 25"/>
          <p:cNvSpPr txBox="1"/>
          <p:nvPr/>
        </p:nvSpPr>
        <p:spPr>
          <a:xfrm>
            <a:off x="5037232" y="4951539"/>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
        <p:nvSpPr>
          <p:cNvPr id="29" name="テキスト ボックス 21"/>
          <p:cNvSpPr txBox="1">
            <a:spLocks noChangeArrowheads="1"/>
          </p:cNvSpPr>
          <p:nvPr/>
        </p:nvSpPr>
        <p:spPr bwMode="auto">
          <a:xfrm rot="16200000">
            <a:off x="2776463" y="2461313"/>
            <a:ext cx="133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solidFill>
                  <a:schemeClr val="bg1"/>
                </a:solidFill>
              </a:rPr>
              <a:t>カプセル化！</a:t>
            </a:r>
            <a:endParaRPr lang="ja-JP" altLang="en-US" sz="1600" dirty="0">
              <a:solidFill>
                <a:schemeClr val="bg1"/>
              </a:solidFill>
            </a:endParaRPr>
          </a:p>
        </p:txBody>
      </p:sp>
    </p:spTree>
    <p:extLst>
      <p:ext uri="{BB962C8B-B14F-4D97-AF65-F5344CB8AC3E}">
        <p14:creationId xmlns:p14="http://schemas.microsoft.com/office/powerpoint/2010/main" val="42098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777954" y="2852936"/>
            <a:ext cx="3369832"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アクセス制限</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721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コンテンツ プレースホルダー 2"/>
          <p:cNvSpPr txBox="1">
            <a:spLocks/>
          </p:cNvSpPr>
          <p:nvPr/>
        </p:nvSpPr>
        <p:spPr bwMode="auto">
          <a:xfrm>
            <a:off x="4000500" y="1254125"/>
            <a:ext cx="4914900" cy="30892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Student{</a:t>
            </a:r>
          </a:p>
          <a:p>
            <a:pPr>
              <a:spcBef>
                <a:spcPct val="20000"/>
              </a:spcBef>
              <a:defRPr/>
            </a:pPr>
            <a:r>
              <a:rPr lang="en-US" altLang="ja-JP" sz="1800" dirty="0" smtClean="0"/>
              <a:t>    </a:t>
            </a:r>
            <a:r>
              <a:rPr lang="en-US" altLang="ja-JP" sz="1800" dirty="0" smtClean="0">
                <a:solidFill>
                  <a:srgbClr val="FF0000"/>
                </a:solidFill>
              </a:rPr>
              <a:t>private</a:t>
            </a:r>
            <a:r>
              <a:rPr lang="en-US" altLang="ja-JP" sz="1800" dirty="0" smtClean="0"/>
              <a:t> String </a:t>
            </a:r>
            <a:r>
              <a:rPr lang="en-US" altLang="ja-JP" sz="1800" dirty="0" err="1" smtClean="0"/>
              <a:t>scYear</a:t>
            </a:r>
            <a:r>
              <a:rPr lang="en-US" altLang="ja-JP" sz="1800" dirty="0" smtClean="0"/>
              <a:t>;</a:t>
            </a:r>
          </a:p>
          <a:p>
            <a:pPr>
              <a:spcBef>
                <a:spcPct val="20000"/>
              </a:spcBef>
              <a:defRPr/>
            </a:pPr>
            <a:r>
              <a:rPr lang="en-US" altLang="ja-JP" sz="1800" dirty="0" smtClean="0"/>
              <a:t>    </a:t>
            </a:r>
            <a:r>
              <a:rPr lang="en-US" altLang="ja-JP" sz="1800" dirty="0" smtClean="0">
                <a:solidFill>
                  <a:srgbClr val="FF0000"/>
                </a:solidFill>
              </a:rPr>
              <a:t>public void </a:t>
            </a:r>
            <a:r>
              <a:rPr lang="en-US" altLang="ja-JP" sz="1800" dirty="0" err="1" smtClean="0">
                <a:solidFill>
                  <a:srgbClr val="FF0000"/>
                </a:solidFill>
              </a:rPr>
              <a:t>getScYear</a:t>
            </a:r>
            <a:r>
              <a:rPr lang="en-US" altLang="ja-JP" sz="1800" dirty="0" smtClean="0">
                <a:solidFill>
                  <a:srgbClr val="FF0000"/>
                </a:solidFill>
              </a:rPr>
              <a:t>(String </a:t>
            </a:r>
            <a:r>
              <a:rPr lang="en-US" altLang="ja-JP" sz="1800" dirty="0" err="1" smtClean="0">
                <a:solidFill>
                  <a:srgbClr val="FF0000"/>
                </a:solidFill>
              </a:rPr>
              <a:t>str</a:t>
            </a:r>
            <a:r>
              <a:rPr lang="en-US" altLang="ja-JP" sz="1800" dirty="0" smtClean="0">
                <a:solidFill>
                  <a:srgbClr val="FF0000"/>
                </a:solidFill>
              </a:rPr>
              <a:t>){</a:t>
            </a:r>
          </a:p>
          <a:p>
            <a:pPr>
              <a:spcBef>
                <a:spcPct val="20000"/>
              </a:spcBef>
              <a:defRPr/>
            </a:pPr>
            <a:r>
              <a:rPr lang="en-US" altLang="ja-JP" sz="1800" dirty="0" smtClean="0">
                <a:solidFill>
                  <a:srgbClr val="FF0000"/>
                </a:solidFill>
              </a:rPr>
              <a:t>        if(</a:t>
            </a:r>
            <a:r>
              <a:rPr lang="en-US" altLang="ja-JP" sz="1800" dirty="0" err="1" smtClean="0">
                <a:solidFill>
                  <a:srgbClr val="FF0000"/>
                </a:solidFill>
              </a:rPr>
              <a:t>str.equals</a:t>
            </a:r>
            <a:r>
              <a:rPr lang="en-US" altLang="ja-JP" sz="1800" dirty="0" smtClean="0">
                <a:solidFill>
                  <a:srgbClr val="FF0000"/>
                </a:solidFill>
              </a:rPr>
              <a:t>(“B3”) || </a:t>
            </a:r>
            <a:r>
              <a:rPr lang="en-US" altLang="ja-JP" sz="1800" dirty="0" err="1" smtClean="0">
                <a:solidFill>
                  <a:srgbClr val="FF0000"/>
                </a:solidFill>
              </a:rPr>
              <a:t>str.equals</a:t>
            </a:r>
            <a:r>
              <a:rPr lang="en-US" altLang="ja-JP" sz="1800" dirty="0" smtClean="0">
                <a:solidFill>
                  <a:srgbClr val="FF0000"/>
                </a:solidFill>
              </a:rPr>
              <a:t>(“B4”) </a:t>
            </a:r>
            <a:r>
              <a:rPr lang="en-US" altLang="ja-JP" sz="1800" dirty="0" smtClean="0">
                <a:solidFill>
                  <a:srgbClr val="FF0000"/>
                </a:solidFill>
              </a:rPr>
              <a:t>){</a:t>
            </a:r>
          </a:p>
          <a:p>
            <a:pPr>
              <a:spcBef>
                <a:spcPct val="20000"/>
              </a:spcBef>
              <a:defRPr/>
            </a:pPr>
            <a:r>
              <a:rPr lang="en-US" altLang="ja-JP" sz="1800" dirty="0">
                <a:solidFill>
                  <a:srgbClr val="FF0000"/>
                </a:solidFill>
              </a:rPr>
              <a:t>	</a:t>
            </a:r>
            <a:r>
              <a:rPr lang="en-US" altLang="ja-JP" sz="1800" dirty="0" smtClean="0">
                <a:solidFill>
                  <a:srgbClr val="FF0000"/>
                </a:solidFill>
              </a:rPr>
              <a:t>return </a:t>
            </a:r>
            <a:r>
              <a:rPr lang="en-US" altLang="ja-JP" sz="1800" dirty="0" err="1" smtClean="0">
                <a:solidFill>
                  <a:srgbClr val="FF0000"/>
                </a:solidFill>
              </a:rPr>
              <a:t>scYear</a:t>
            </a:r>
            <a:endParaRPr lang="en-US" altLang="ja-JP" sz="1800" dirty="0" smtClean="0">
              <a:solidFill>
                <a:srgbClr val="FF0000"/>
              </a:solidFill>
            </a:endParaRPr>
          </a:p>
          <a:p>
            <a:pPr>
              <a:spcBef>
                <a:spcPct val="20000"/>
              </a:spcBef>
              <a:defRPr/>
            </a:pPr>
            <a:r>
              <a:rPr lang="en-US" altLang="ja-JP" sz="1800" dirty="0" smtClean="0">
                <a:solidFill>
                  <a:srgbClr val="FF0000"/>
                </a:solidFill>
              </a:rPr>
              <a:t> </a:t>
            </a:r>
            <a:r>
              <a:rPr lang="en-US" altLang="ja-JP" sz="1800" dirty="0" smtClean="0">
                <a:solidFill>
                  <a:srgbClr val="FF0000"/>
                </a:solidFill>
              </a:rPr>
              <a:t>       </a:t>
            </a:r>
            <a:r>
              <a:rPr lang="en-US" altLang="ja-JP" sz="1800" dirty="0" smtClean="0">
                <a:solidFill>
                  <a:srgbClr val="FF0000"/>
                </a:solidFill>
              </a:rPr>
              <a:t>}</a:t>
            </a:r>
          </a:p>
          <a:p>
            <a:pPr>
              <a:spcBef>
                <a:spcPct val="20000"/>
              </a:spcBef>
              <a:defRPr/>
            </a:pPr>
            <a:r>
              <a:rPr lang="en-US" altLang="ja-JP" sz="1800" dirty="0" smtClean="0"/>
              <a:t>}</a:t>
            </a:r>
          </a:p>
        </p:txBody>
      </p:sp>
      <p:sp>
        <p:nvSpPr>
          <p:cNvPr id="3" name="右矢印 2"/>
          <p:cNvSpPr/>
          <p:nvPr/>
        </p:nvSpPr>
        <p:spPr>
          <a:xfrm>
            <a:off x="3276600" y="1828800"/>
            <a:ext cx="533400" cy="2238342"/>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21508" name="コンテンツ プレースホルダー 2"/>
          <p:cNvSpPr txBox="1">
            <a:spLocks/>
          </p:cNvSpPr>
          <p:nvPr/>
        </p:nvSpPr>
        <p:spPr bwMode="auto">
          <a:xfrm>
            <a:off x="481310" y="1266632"/>
            <a:ext cx="2775669" cy="10955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400" dirty="0" smtClean="0"/>
              <a:t>register(){</a:t>
            </a:r>
          </a:p>
          <a:p>
            <a:pPr>
              <a:spcBef>
                <a:spcPct val="20000"/>
              </a:spcBef>
              <a:defRPr/>
            </a:pPr>
            <a:r>
              <a:rPr lang="ja-JP" altLang="en-US" sz="1400" dirty="0" smtClean="0"/>
              <a:t>   ・・・</a:t>
            </a:r>
            <a:endParaRPr lang="en-US" altLang="ja-JP" sz="1400" dirty="0" smtClean="0"/>
          </a:p>
          <a:p>
            <a:pPr>
              <a:spcBef>
                <a:spcPct val="20000"/>
              </a:spcBef>
              <a:defRPr/>
            </a:pPr>
            <a:r>
              <a:rPr lang="en-US" altLang="ja-JP" sz="1400" dirty="0" smtClean="0"/>
              <a:t>   </a:t>
            </a:r>
            <a:r>
              <a:rPr lang="en-US" altLang="ja-JP" sz="1400" dirty="0" err="1" smtClean="0"/>
              <a:t>aStudent.scYear</a:t>
            </a:r>
            <a:r>
              <a:rPr lang="en-US" altLang="ja-JP" sz="1400" dirty="0" smtClean="0"/>
              <a:t> = “</a:t>
            </a:r>
            <a:r>
              <a:rPr lang="ja-JP" altLang="en-US" sz="1400" dirty="0" smtClean="0"/>
              <a:t>俺社会人</a:t>
            </a:r>
            <a:r>
              <a:rPr lang="en-US" altLang="ja-JP" sz="1400" dirty="0" smtClean="0"/>
              <a:t>”;</a:t>
            </a:r>
          </a:p>
          <a:p>
            <a:pPr>
              <a:spcBef>
                <a:spcPct val="20000"/>
              </a:spcBef>
              <a:defRPr/>
            </a:pPr>
            <a:r>
              <a:rPr lang="en-US" altLang="ja-JP" sz="1400" dirty="0" smtClean="0"/>
              <a:t>}</a:t>
            </a:r>
          </a:p>
        </p:txBody>
      </p:sp>
      <p:sp>
        <p:nvSpPr>
          <p:cNvPr id="21509" name="テキスト ボックス 12"/>
          <p:cNvSpPr txBox="1">
            <a:spLocks noChangeArrowheads="1"/>
          </p:cNvSpPr>
          <p:nvPr/>
        </p:nvSpPr>
        <p:spPr bwMode="auto">
          <a:xfrm>
            <a:off x="1852983" y="2437837"/>
            <a:ext cx="1172116" cy="523220"/>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400" dirty="0"/>
              <a:t>エラー無しで</a:t>
            </a:r>
            <a:endParaRPr lang="en-US" altLang="ja-JP" sz="1400" dirty="0"/>
          </a:p>
          <a:p>
            <a:pPr eaLnBrk="1" hangingPunct="1"/>
            <a:r>
              <a:rPr lang="ja-JP" altLang="en-US" sz="1400" dirty="0"/>
              <a:t>登録可能・・・</a:t>
            </a:r>
          </a:p>
        </p:txBody>
      </p:sp>
      <p:sp>
        <p:nvSpPr>
          <p:cNvPr id="21511" name="コンテンツ プレースホルダー 2"/>
          <p:cNvSpPr txBox="1">
            <a:spLocks/>
          </p:cNvSpPr>
          <p:nvPr/>
        </p:nvSpPr>
        <p:spPr bwMode="auto">
          <a:xfrm>
            <a:off x="4654880" y="5338763"/>
            <a:ext cx="4309608" cy="1397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err="1" smtClean="0"/>
              <a:t>getInfo</a:t>
            </a:r>
            <a:r>
              <a:rPr lang="en-US" altLang="ja-JP" sz="1800" dirty="0" smtClean="0"/>
              <a:t>(){</a:t>
            </a:r>
            <a:endParaRPr lang="en-US" altLang="ja-JP" sz="1800" dirty="0" smtClean="0"/>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   </a:t>
            </a:r>
            <a:r>
              <a:rPr lang="en-US" altLang="ja-JP" sz="1800" dirty="0" smtClean="0">
                <a:solidFill>
                  <a:srgbClr val="FF0000"/>
                </a:solidFill>
              </a:rPr>
              <a:t>String grade = </a:t>
            </a:r>
            <a:r>
              <a:rPr lang="en-US" altLang="ja-JP" sz="1800" dirty="0" err="1" smtClean="0">
                <a:solidFill>
                  <a:srgbClr val="FF0000"/>
                </a:solidFill>
              </a:rPr>
              <a:t>aStudent.getSCYear</a:t>
            </a:r>
            <a:r>
              <a:rPr lang="en-US" altLang="ja-JP" sz="1800" dirty="0" smtClean="0">
                <a:solidFill>
                  <a:srgbClr val="FF0000"/>
                </a:solidFill>
              </a:rPr>
              <a:t>()</a:t>
            </a:r>
            <a:endParaRPr lang="en-US" altLang="ja-JP" sz="1800" dirty="0" smtClean="0">
              <a:solidFill>
                <a:srgbClr val="FF0000"/>
              </a:solidFill>
            </a:endParaRPr>
          </a:p>
          <a:p>
            <a:pPr>
              <a:spcBef>
                <a:spcPct val="20000"/>
              </a:spcBef>
              <a:defRPr/>
            </a:pPr>
            <a:r>
              <a:rPr lang="en-US" altLang="ja-JP" sz="1800" dirty="0" smtClean="0"/>
              <a:t>}</a:t>
            </a:r>
          </a:p>
        </p:txBody>
      </p:sp>
      <p:sp>
        <p:nvSpPr>
          <p:cNvPr id="21512" name="コンテンツ プレースホルダー 2"/>
          <p:cNvSpPr txBox="1">
            <a:spLocks/>
          </p:cNvSpPr>
          <p:nvPr/>
        </p:nvSpPr>
        <p:spPr bwMode="auto">
          <a:xfrm>
            <a:off x="419996" y="3346811"/>
            <a:ext cx="2800350" cy="1431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Student{</a:t>
            </a:r>
          </a:p>
          <a:p>
            <a:pPr>
              <a:spcBef>
                <a:spcPct val="20000"/>
              </a:spcBef>
              <a:defRPr/>
            </a:pPr>
            <a:r>
              <a:rPr lang="en-US" altLang="ja-JP" sz="1800" dirty="0" smtClean="0"/>
              <a:t>    </a:t>
            </a:r>
            <a:r>
              <a:rPr lang="en-US" altLang="ja-JP" sz="1800" dirty="0" smtClean="0">
                <a:solidFill>
                  <a:srgbClr val="FF0000"/>
                </a:solidFill>
              </a:rPr>
              <a:t>public </a:t>
            </a:r>
            <a:r>
              <a:rPr lang="en-US" altLang="ja-JP" sz="1800" dirty="0" smtClean="0"/>
              <a:t>String </a:t>
            </a:r>
            <a:r>
              <a:rPr lang="en-US" altLang="ja-JP" sz="1800" dirty="0" err="1" smtClean="0"/>
              <a:t>scYear</a:t>
            </a:r>
            <a:r>
              <a:rPr lang="en-US" altLang="ja-JP" sz="1800" dirty="0" smtClean="0"/>
              <a:t>;</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a:t>
            </a:r>
          </a:p>
        </p:txBody>
      </p:sp>
      <p:cxnSp>
        <p:nvCxnSpPr>
          <p:cNvPr id="18" name="直線矢印コネクタ 17"/>
          <p:cNvCxnSpPr>
            <a:endCxn id="21512" idx="0"/>
          </p:cNvCxnSpPr>
          <p:nvPr/>
        </p:nvCxnSpPr>
        <p:spPr>
          <a:xfrm>
            <a:off x="1015702" y="2013091"/>
            <a:ext cx="804469" cy="1333720"/>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21513" name="テキスト ボックス 19"/>
          <p:cNvSpPr txBox="1">
            <a:spLocks noChangeArrowheads="1"/>
          </p:cNvSpPr>
          <p:nvPr/>
        </p:nvSpPr>
        <p:spPr bwMode="auto">
          <a:xfrm>
            <a:off x="6603591" y="4576933"/>
            <a:ext cx="1476686" cy="64633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変なデータは</a:t>
            </a:r>
            <a:endParaRPr lang="en-US" altLang="ja-JP" sz="1800" dirty="0" smtClean="0"/>
          </a:p>
          <a:p>
            <a:pPr eaLnBrk="1" hangingPunct="1"/>
            <a:r>
              <a:rPr lang="ja-JP" altLang="en-US" sz="1800" dirty="0" smtClean="0"/>
              <a:t>受け取らない</a:t>
            </a:r>
            <a:endParaRPr lang="ja-JP" altLang="en-US" sz="1800" dirty="0"/>
          </a:p>
        </p:txBody>
      </p:sp>
      <p:sp>
        <p:nvSpPr>
          <p:cNvPr id="21517" name="テキスト ボックス 24"/>
          <p:cNvSpPr txBox="1">
            <a:spLocks noChangeArrowheads="1"/>
          </p:cNvSpPr>
          <p:nvPr/>
        </p:nvSpPr>
        <p:spPr bwMode="auto">
          <a:xfrm>
            <a:off x="3827746" y="4401343"/>
            <a:ext cx="1107996" cy="64633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a:t>アクセス</a:t>
            </a:r>
            <a:endParaRPr lang="en-US" altLang="ja-JP" sz="1800"/>
          </a:p>
          <a:p>
            <a:pPr eaLnBrk="1" hangingPunct="1"/>
            <a:r>
              <a:rPr lang="ja-JP" altLang="en-US" sz="1800"/>
              <a:t>不可能！</a:t>
            </a:r>
          </a:p>
        </p:txBody>
      </p:sp>
      <p:cxnSp>
        <p:nvCxnSpPr>
          <p:cNvPr id="11" name="直線矢印コネクタ 10"/>
          <p:cNvCxnSpPr/>
          <p:nvPr/>
        </p:nvCxnSpPr>
        <p:spPr>
          <a:xfrm flipV="1">
            <a:off x="6324600" y="4373563"/>
            <a:ext cx="0" cy="1570037"/>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21521" name="タイトル 6"/>
          <p:cNvSpPr>
            <a:spLocks noGrp="1"/>
          </p:cNvSpPr>
          <p:nvPr>
            <p:ph type="title"/>
          </p:nvPr>
        </p:nvSpPr>
        <p:spPr/>
        <p:txBody>
          <a:bodyPr/>
          <a:lstStyle/>
          <a:p>
            <a:r>
              <a:rPr lang="ja-JP" altLang="en-US" dirty="0" smtClean="0"/>
              <a:t>カプセル化の例</a:t>
            </a:r>
            <a:r>
              <a:rPr lang="en-US" altLang="ja-JP" dirty="0" smtClean="0"/>
              <a:t>(1</a:t>
            </a:r>
            <a:r>
              <a:rPr lang="en-US" altLang="ja-JP" dirty="0" smtClean="0"/>
              <a:t>) (get)</a:t>
            </a:r>
            <a:endParaRPr lang="ja-JP" altLang="en-US" dirty="0" smtClean="0"/>
          </a:p>
        </p:txBody>
      </p:sp>
      <p:sp>
        <p:nvSpPr>
          <p:cNvPr id="20" name="ドーナツ 19"/>
          <p:cNvSpPr/>
          <p:nvPr/>
        </p:nvSpPr>
        <p:spPr>
          <a:xfrm>
            <a:off x="1227279" y="2516517"/>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22" name="コンテンツ プレースホルダー 2"/>
          <p:cNvSpPr txBox="1">
            <a:spLocks/>
          </p:cNvSpPr>
          <p:nvPr/>
        </p:nvSpPr>
        <p:spPr bwMode="auto">
          <a:xfrm>
            <a:off x="395536" y="5483010"/>
            <a:ext cx="3771775" cy="14319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err="1" smtClean="0"/>
              <a:t>getInfo</a:t>
            </a:r>
            <a:r>
              <a:rPr lang="en-US" altLang="ja-JP" sz="1800" dirty="0" smtClean="0"/>
              <a:t>( ){</a:t>
            </a:r>
            <a:endParaRPr lang="en-US" altLang="ja-JP" sz="1800" dirty="0" smtClean="0"/>
          </a:p>
          <a:p>
            <a:pPr>
              <a:spcBef>
                <a:spcPct val="20000"/>
              </a:spcBef>
              <a:defRPr/>
            </a:pPr>
            <a:r>
              <a:rPr lang="en-US" altLang="ja-JP" sz="1800" dirty="0" smtClean="0"/>
              <a:t>  String grade = </a:t>
            </a:r>
            <a:r>
              <a:rPr lang="en-US" altLang="ja-JP" sz="1800" dirty="0" err="1" smtClean="0"/>
              <a:t>aStudent.scYear</a:t>
            </a:r>
            <a:r>
              <a:rPr lang="en-US" altLang="ja-JP" sz="1800" dirty="0" smtClean="0"/>
              <a:t> </a:t>
            </a:r>
          </a:p>
          <a:p>
            <a:pPr>
              <a:spcBef>
                <a:spcPct val="20000"/>
              </a:spcBef>
              <a:defRPr/>
            </a:pPr>
            <a:r>
              <a:rPr lang="en-US" altLang="ja-JP" sz="1800" dirty="0" smtClean="0"/>
              <a:t>}</a:t>
            </a:r>
            <a:endParaRPr lang="en-US" altLang="ja-JP" sz="1800" dirty="0" smtClean="0"/>
          </a:p>
        </p:txBody>
      </p:sp>
      <p:cxnSp>
        <p:nvCxnSpPr>
          <p:cNvPr id="23" name="直線矢印コネクタ 22"/>
          <p:cNvCxnSpPr/>
          <p:nvPr/>
        </p:nvCxnSpPr>
        <p:spPr>
          <a:xfrm flipH="1" flipV="1">
            <a:off x="2346074" y="4062773"/>
            <a:ext cx="234032" cy="1764021"/>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24" name="テキスト ボックス 12"/>
          <p:cNvSpPr txBox="1">
            <a:spLocks noChangeArrowheads="1"/>
          </p:cNvSpPr>
          <p:nvPr/>
        </p:nvSpPr>
        <p:spPr bwMode="auto">
          <a:xfrm>
            <a:off x="953588" y="6244744"/>
            <a:ext cx="1733167" cy="369332"/>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えっ社会人</a:t>
            </a:r>
            <a:r>
              <a:rPr lang="ja-JP" altLang="en-US" sz="1800" dirty="0"/>
              <a:t>！？</a:t>
            </a:r>
            <a:endParaRPr lang="ja-JP" altLang="en-US" sz="1800" dirty="0"/>
          </a:p>
        </p:txBody>
      </p:sp>
      <p:sp>
        <p:nvSpPr>
          <p:cNvPr id="25" name="ドーナツ 24"/>
          <p:cNvSpPr/>
          <p:nvPr/>
        </p:nvSpPr>
        <p:spPr>
          <a:xfrm>
            <a:off x="2263730" y="4900099"/>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cxnSp>
        <p:nvCxnSpPr>
          <p:cNvPr id="21" name="直線矢印コネクタ 20"/>
          <p:cNvCxnSpPr/>
          <p:nvPr/>
        </p:nvCxnSpPr>
        <p:spPr>
          <a:xfrm flipV="1">
            <a:off x="3195810" y="1828801"/>
            <a:ext cx="1071390" cy="3997993"/>
          </a:xfrm>
          <a:prstGeom prst="straightConnector1">
            <a:avLst/>
          </a:prstGeom>
          <a:ln w="76200">
            <a:tailEnd type="arrow"/>
          </a:ln>
        </p:spPr>
        <p:style>
          <a:lnRef idx="1">
            <a:schemeClr val="accent3"/>
          </a:lnRef>
          <a:fillRef idx="0">
            <a:schemeClr val="accent3"/>
          </a:fillRef>
          <a:effectRef idx="0">
            <a:schemeClr val="accent3"/>
          </a:effectRef>
          <a:fontRef idx="minor">
            <a:schemeClr val="tx1"/>
          </a:fontRef>
        </p:style>
      </p:cxnSp>
      <p:sp>
        <p:nvSpPr>
          <p:cNvPr id="19" name="十字形 18"/>
          <p:cNvSpPr/>
          <p:nvPr/>
        </p:nvSpPr>
        <p:spPr>
          <a:xfrm rot="2406300">
            <a:off x="3334022" y="4176287"/>
            <a:ext cx="522842" cy="504056"/>
          </a:xfrm>
          <a:prstGeom prst="plus">
            <a:avLst>
              <a:gd name="adj" fmla="val 36423"/>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9" name="ドーナツ 28"/>
          <p:cNvSpPr/>
          <p:nvPr/>
        </p:nvSpPr>
        <p:spPr>
          <a:xfrm>
            <a:off x="6102344" y="4714009"/>
            <a:ext cx="444511" cy="461548"/>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p:cNvSpPr txBox="1"/>
          <p:nvPr/>
        </p:nvSpPr>
        <p:spPr>
          <a:xfrm>
            <a:off x="357867" y="5140799"/>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
        <p:nvSpPr>
          <p:cNvPr id="31" name="テキスト ボックス 30"/>
          <p:cNvSpPr txBox="1"/>
          <p:nvPr/>
        </p:nvSpPr>
        <p:spPr>
          <a:xfrm>
            <a:off x="5011669" y="4932064"/>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
        <p:nvSpPr>
          <p:cNvPr id="32" name="テキスト ボックス 31"/>
          <p:cNvSpPr txBox="1"/>
          <p:nvPr/>
        </p:nvSpPr>
        <p:spPr>
          <a:xfrm>
            <a:off x="2055535" y="1103919"/>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
        <p:nvSpPr>
          <p:cNvPr id="34" name="テキスト ボックス 21"/>
          <p:cNvSpPr txBox="1">
            <a:spLocks noChangeArrowheads="1"/>
          </p:cNvSpPr>
          <p:nvPr/>
        </p:nvSpPr>
        <p:spPr bwMode="auto">
          <a:xfrm rot="16200000">
            <a:off x="2748748" y="2723934"/>
            <a:ext cx="133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solidFill>
                  <a:schemeClr val="bg1"/>
                </a:solidFill>
              </a:rPr>
              <a:t>カプセル化！</a:t>
            </a:r>
            <a:endParaRPr lang="ja-JP" altLang="en-US" sz="1600" dirty="0">
              <a:solidFill>
                <a:schemeClr val="bg1"/>
              </a:solidFill>
            </a:endParaRPr>
          </a:p>
        </p:txBody>
      </p:sp>
    </p:spTree>
    <p:extLst>
      <p:ext uri="{BB962C8B-B14F-4D97-AF65-F5344CB8AC3E}">
        <p14:creationId xmlns:p14="http://schemas.microsoft.com/office/powerpoint/2010/main" val="367869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タイトル 1"/>
          <p:cNvSpPr>
            <a:spLocks noGrp="1"/>
          </p:cNvSpPr>
          <p:nvPr>
            <p:ph type="title"/>
          </p:nvPr>
        </p:nvSpPr>
        <p:spPr/>
        <p:txBody>
          <a:bodyPr/>
          <a:lstStyle/>
          <a:p>
            <a:r>
              <a:rPr lang="ja-JP" altLang="en-US" smtClean="0"/>
              <a:t>例</a:t>
            </a:r>
            <a:r>
              <a:rPr lang="en-US" altLang="ja-JP" smtClean="0"/>
              <a:t>(1)</a:t>
            </a:r>
            <a:r>
              <a:rPr lang="ja-JP" altLang="en-US" smtClean="0"/>
              <a:t>のメリット</a:t>
            </a:r>
          </a:p>
        </p:txBody>
      </p:sp>
      <p:sp>
        <p:nvSpPr>
          <p:cNvPr id="22531" name="コンテンツ プレースホルダー 2"/>
          <p:cNvSpPr>
            <a:spLocks noGrp="1"/>
          </p:cNvSpPr>
          <p:nvPr>
            <p:ph idx="1"/>
          </p:nvPr>
        </p:nvSpPr>
        <p:spPr>
          <a:xfrm>
            <a:off x="304800" y="2362200"/>
            <a:ext cx="8534400" cy="4144963"/>
          </a:xfrm>
        </p:spPr>
        <p:txBody>
          <a:bodyPr>
            <a:normAutofit/>
          </a:bodyPr>
          <a:lstStyle/>
          <a:p>
            <a:pPr>
              <a:defRPr/>
            </a:pPr>
            <a:r>
              <a:rPr lang="ja-JP" altLang="en-US" sz="2200" dirty="0" smtClean="0"/>
              <a:t>無闇にフィールドのデータを外部に公開することを防ぐ。こうすることで</a:t>
            </a:r>
            <a:r>
              <a:rPr lang="ja-JP" altLang="en-US" sz="2200" dirty="0" smtClean="0"/>
              <a:t>外部（利用側）から</a:t>
            </a:r>
            <a:r>
              <a:rPr lang="ja-JP" altLang="en-US" sz="2200" dirty="0" smtClean="0"/>
              <a:t>書き換えられたりすることを不可能にできる。</a:t>
            </a:r>
            <a:endParaRPr lang="en-US" altLang="ja-JP" sz="2200" dirty="0" smtClean="0"/>
          </a:p>
          <a:p>
            <a:pPr marL="0" indent="0">
              <a:buFontTx/>
              <a:buNone/>
              <a:defRPr/>
            </a:pPr>
            <a:r>
              <a:rPr lang="ja-JP" altLang="en-US" sz="2200" dirty="0"/>
              <a:t>　</a:t>
            </a:r>
            <a:r>
              <a:rPr lang="ja-JP" altLang="en-US" sz="2200" dirty="0" smtClean="0"/>
              <a:t>　＝「</a:t>
            </a:r>
            <a:r>
              <a:rPr lang="ja-JP" altLang="en-US" sz="2200" dirty="0" smtClean="0">
                <a:solidFill>
                  <a:srgbClr val="FF0000"/>
                </a:solidFill>
              </a:rPr>
              <a:t>データ隠蔽</a:t>
            </a:r>
            <a:r>
              <a:rPr lang="ja-JP" altLang="en-US" sz="2200" dirty="0" smtClean="0"/>
              <a:t>」といいます。</a:t>
            </a:r>
            <a:endParaRPr lang="en-US" altLang="ja-JP" sz="2200" dirty="0" smtClean="0"/>
          </a:p>
          <a:p>
            <a:pPr>
              <a:defRPr/>
            </a:pPr>
            <a:r>
              <a:rPr lang="ja-JP" altLang="en-US" sz="2200" dirty="0" smtClean="0"/>
              <a:t>フィールドに設定するデータの形式を</a:t>
            </a:r>
            <a:r>
              <a:rPr lang="ja-JP" altLang="en-US" sz="2200" dirty="0" smtClean="0">
                <a:solidFill>
                  <a:srgbClr val="FF0000"/>
                </a:solidFill>
              </a:rPr>
              <a:t>メソッドが選別・整形する</a:t>
            </a:r>
            <a:r>
              <a:rPr lang="ja-JP" altLang="en-US" sz="2200" dirty="0" smtClean="0"/>
              <a:t>ことで、内部に整形されたデータを保持することができる。</a:t>
            </a:r>
            <a:endParaRPr lang="en-US" altLang="ja-JP" sz="2200" dirty="0" smtClean="0"/>
          </a:p>
          <a:p>
            <a:pPr>
              <a:defRPr/>
            </a:pPr>
            <a:r>
              <a:rPr lang="ja-JP" altLang="en-US" sz="2200" dirty="0" smtClean="0"/>
              <a:t>フィールドにデータをセットする専用のメソッドを用意することで、利用する側が</a:t>
            </a:r>
            <a:r>
              <a:rPr lang="ja-JP" altLang="en-US" sz="2200" dirty="0" smtClean="0">
                <a:solidFill>
                  <a:srgbClr val="FF0000"/>
                </a:solidFill>
              </a:rPr>
              <a:t>迷わずに</a:t>
            </a:r>
            <a:r>
              <a:rPr lang="ja-JP" altLang="en-US" sz="2200" dirty="0" smtClean="0"/>
              <a:t>データを入出力することができる。</a:t>
            </a:r>
            <a:endParaRPr lang="en-US" altLang="ja-JP" sz="2200" dirty="0" smtClean="0"/>
          </a:p>
          <a:p>
            <a:pPr marL="0" indent="0">
              <a:buFontTx/>
              <a:buNone/>
              <a:defRPr/>
            </a:pPr>
            <a:r>
              <a:rPr lang="ja-JP" altLang="en-US" sz="2200" dirty="0"/>
              <a:t>　</a:t>
            </a:r>
            <a:r>
              <a:rPr lang="ja-JP" altLang="en-US" sz="2200" dirty="0" smtClean="0"/>
              <a:t>　＝「</a:t>
            </a:r>
            <a:r>
              <a:rPr lang="ja-JP" altLang="en-US" sz="2200" dirty="0" smtClean="0">
                <a:solidFill>
                  <a:srgbClr val="FF0000"/>
                </a:solidFill>
              </a:rPr>
              <a:t>アクセッサ</a:t>
            </a:r>
            <a:r>
              <a:rPr lang="ja-JP" altLang="en-US" sz="2200" dirty="0" smtClean="0"/>
              <a:t>」といいます。</a:t>
            </a:r>
            <a:endParaRPr lang="en-US" altLang="ja-JP" sz="2200" dirty="0" smtClean="0"/>
          </a:p>
        </p:txBody>
      </p:sp>
      <p:sp>
        <p:nvSpPr>
          <p:cNvPr id="22532" name="テキスト ボックス 4"/>
          <p:cNvSpPr txBox="1">
            <a:spLocks noChangeArrowheads="1"/>
          </p:cNvSpPr>
          <p:nvPr/>
        </p:nvSpPr>
        <p:spPr bwMode="auto">
          <a:xfrm>
            <a:off x="2267744" y="1431925"/>
            <a:ext cx="3958135" cy="769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4400" smtClean="0"/>
              <a:t>データの保守性</a:t>
            </a:r>
          </a:p>
        </p:txBody>
      </p:sp>
    </p:spTree>
    <p:extLst>
      <p:ext uri="{BB962C8B-B14F-4D97-AF65-F5344CB8AC3E}">
        <p14:creationId xmlns:p14="http://schemas.microsoft.com/office/powerpoint/2010/main" val="58550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563641" y="5589240"/>
            <a:ext cx="3724275" cy="708025"/>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a:t>syodaiPC.setNum1(8);</a:t>
            </a:r>
          </a:p>
          <a:p>
            <a:pPr eaLnBrk="1" hangingPunct="1"/>
            <a:r>
              <a:rPr lang="en-US" altLang="ja-JP" sz="2000" dirty="0" err="1"/>
              <a:t>int</a:t>
            </a:r>
            <a:r>
              <a:rPr lang="en-US" altLang="ja-JP" sz="2000" dirty="0"/>
              <a:t> </a:t>
            </a:r>
            <a:r>
              <a:rPr lang="en-US" altLang="ja-JP" sz="2000" dirty="0" err="1"/>
              <a:t>ans</a:t>
            </a:r>
            <a:r>
              <a:rPr lang="en-US" altLang="ja-JP" sz="2000" dirty="0"/>
              <a:t> = </a:t>
            </a:r>
            <a:r>
              <a:rPr lang="en-US" altLang="ja-JP" sz="2000" dirty="0" err="1"/>
              <a:t>syodaiPC.getResult</a:t>
            </a:r>
            <a:r>
              <a:rPr lang="en-US" altLang="ja-JP" sz="2000" dirty="0"/>
              <a:t>();</a:t>
            </a:r>
          </a:p>
        </p:txBody>
      </p:sp>
      <p:sp>
        <p:nvSpPr>
          <p:cNvPr id="27652" name="Text Box 5"/>
          <p:cNvSpPr txBox="1">
            <a:spLocks noChangeArrowheads="1"/>
          </p:cNvSpPr>
          <p:nvPr/>
        </p:nvSpPr>
        <p:spPr bwMode="auto">
          <a:xfrm>
            <a:off x="3563888" y="4149080"/>
            <a:ext cx="3505200" cy="1016000"/>
          </a:xfrm>
          <a:prstGeom prst="rect">
            <a:avLst/>
          </a:prstGeom>
          <a:ln/>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en-US" altLang="ja-JP" sz="2000" dirty="0">
                <a:solidFill>
                  <a:srgbClr val="FF0000"/>
                </a:solidFill>
              </a:rPr>
              <a:t>public</a:t>
            </a:r>
            <a:r>
              <a:rPr lang="en-US" altLang="ja-JP" sz="2000" dirty="0"/>
              <a:t> void setNum1(</a:t>
            </a:r>
            <a:r>
              <a:rPr lang="en-US" altLang="ja-JP" sz="2000" dirty="0" err="1"/>
              <a:t>int</a:t>
            </a:r>
            <a:r>
              <a:rPr lang="en-US" altLang="ja-JP" sz="2000" dirty="0"/>
              <a:t> </a:t>
            </a:r>
            <a:r>
              <a:rPr lang="en-US" altLang="ja-JP" sz="2000" dirty="0" err="1"/>
              <a:t>num</a:t>
            </a:r>
            <a:r>
              <a:rPr lang="en-US" altLang="ja-JP" sz="2000" dirty="0"/>
              <a:t>)</a:t>
            </a:r>
          </a:p>
          <a:p>
            <a:pPr eaLnBrk="1" hangingPunct="1"/>
            <a:r>
              <a:rPr lang="en-US" altLang="ja-JP" sz="2000" dirty="0">
                <a:solidFill>
                  <a:srgbClr val="FF0000"/>
                </a:solidFill>
              </a:rPr>
              <a:t>public </a:t>
            </a:r>
            <a:r>
              <a:rPr lang="en-US" altLang="ja-JP" sz="2000" dirty="0"/>
              <a:t>void setNum2(</a:t>
            </a:r>
            <a:r>
              <a:rPr lang="en-US" altLang="ja-JP" sz="2000" dirty="0" err="1"/>
              <a:t>int</a:t>
            </a:r>
            <a:r>
              <a:rPr lang="en-US" altLang="ja-JP" sz="2000" dirty="0"/>
              <a:t> </a:t>
            </a:r>
            <a:r>
              <a:rPr lang="en-US" altLang="ja-JP" sz="2000" dirty="0" err="1"/>
              <a:t>num</a:t>
            </a:r>
            <a:r>
              <a:rPr lang="en-US" altLang="ja-JP" sz="2000" dirty="0"/>
              <a:t>)</a:t>
            </a:r>
          </a:p>
          <a:p>
            <a:pPr eaLnBrk="1" hangingPunct="1"/>
            <a:r>
              <a:rPr lang="en-US" altLang="ja-JP" sz="2000" dirty="0">
                <a:solidFill>
                  <a:srgbClr val="FF0000"/>
                </a:solidFill>
              </a:rPr>
              <a:t>public </a:t>
            </a:r>
            <a:r>
              <a:rPr lang="en-US" altLang="ja-JP" sz="2000" dirty="0" err="1"/>
              <a:t>int</a:t>
            </a:r>
            <a:r>
              <a:rPr lang="en-US" altLang="ja-JP" sz="2000" dirty="0"/>
              <a:t> </a:t>
            </a:r>
            <a:r>
              <a:rPr lang="en-US" altLang="ja-JP" sz="2000" dirty="0" err="1"/>
              <a:t>getResult</a:t>
            </a:r>
            <a:r>
              <a:rPr lang="en-US" altLang="ja-JP" sz="2000" dirty="0"/>
              <a:t>()</a:t>
            </a:r>
          </a:p>
        </p:txBody>
      </p:sp>
      <p:sp>
        <p:nvSpPr>
          <p:cNvPr id="27653" name="Text Box 6"/>
          <p:cNvSpPr txBox="1">
            <a:spLocks noChangeArrowheads="1"/>
          </p:cNvSpPr>
          <p:nvPr/>
        </p:nvSpPr>
        <p:spPr bwMode="auto">
          <a:xfrm>
            <a:off x="1082379" y="5616228"/>
            <a:ext cx="10382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a:t>使用例</a:t>
            </a:r>
            <a:r>
              <a:rPr lang="en-US" altLang="ja-JP" sz="2000"/>
              <a:t>)</a:t>
            </a:r>
          </a:p>
        </p:txBody>
      </p:sp>
      <p:sp>
        <p:nvSpPr>
          <p:cNvPr id="27654" name="Text Box 7"/>
          <p:cNvSpPr txBox="1">
            <a:spLocks noChangeArrowheads="1"/>
          </p:cNvSpPr>
          <p:nvPr/>
        </p:nvSpPr>
        <p:spPr bwMode="auto">
          <a:xfrm>
            <a:off x="1082626" y="4185592"/>
            <a:ext cx="18986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000" dirty="0"/>
              <a:t>アクセッサの例</a:t>
            </a:r>
            <a:r>
              <a:rPr lang="en-US" altLang="ja-JP" sz="2000" dirty="0"/>
              <a:t>)</a:t>
            </a:r>
          </a:p>
        </p:txBody>
      </p:sp>
      <p:sp>
        <p:nvSpPr>
          <p:cNvPr id="3" name="コンテンツ プレースホルダー 2"/>
          <p:cNvSpPr>
            <a:spLocks noGrp="1"/>
          </p:cNvSpPr>
          <p:nvPr>
            <p:ph idx="1"/>
          </p:nvPr>
        </p:nvSpPr>
        <p:spPr>
          <a:xfrm>
            <a:off x="457200" y="1481328"/>
            <a:ext cx="8579296" cy="2091688"/>
          </a:xfrm>
        </p:spPr>
        <p:txBody>
          <a:bodyPr>
            <a:normAutofit/>
          </a:bodyPr>
          <a:lstStyle/>
          <a:p>
            <a:r>
              <a:rPr lang="ja-JP" altLang="en-US" sz="2000" dirty="0"/>
              <a:t>「</a:t>
            </a:r>
            <a:r>
              <a:rPr lang="en-US" altLang="ja-JP" sz="2000" dirty="0" smtClean="0"/>
              <a:t>set+</a:t>
            </a:r>
            <a:r>
              <a:rPr lang="ja-JP" altLang="en-US" sz="2000" dirty="0" smtClean="0"/>
              <a:t>フィールド名」</a:t>
            </a:r>
            <a:r>
              <a:rPr lang="ja-JP" altLang="en-US" sz="2000" dirty="0"/>
              <a:t>、「</a:t>
            </a:r>
            <a:r>
              <a:rPr lang="en-US" altLang="ja-JP" sz="2000" dirty="0" smtClean="0"/>
              <a:t>get+</a:t>
            </a:r>
            <a:r>
              <a:rPr lang="ja-JP" altLang="en-US" sz="2000" dirty="0" smtClean="0"/>
              <a:t>フィールド名」</a:t>
            </a:r>
            <a:r>
              <a:rPr lang="ja-JP" altLang="en-US" sz="2000" dirty="0"/>
              <a:t>というメソッド</a:t>
            </a:r>
            <a:r>
              <a:rPr lang="ja-JP" altLang="en-US" sz="2000" dirty="0" smtClean="0"/>
              <a:t>は特別に「</a:t>
            </a:r>
            <a:r>
              <a:rPr lang="ja-JP" altLang="en-US" sz="2000" dirty="0">
                <a:solidFill>
                  <a:srgbClr val="FF0000"/>
                </a:solidFill>
              </a:rPr>
              <a:t>アクセッサ</a:t>
            </a:r>
            <a:r>
              <a:rPr lang="ja-JP" altLang="en-US" sz="2000" dirty="0"/>
              <a:t>」と</a:t>
            </a:r>
            <a:r>
              <a:rPr lang="ja-JP" altLang="en-US" sz="2000" dirty="0" smtClean="0"/>
              <a:t>呼ばれます。</a:t>
            </a:r>
            <a:endParaRPr lang="en-US" altLang="ja-JP" sz="2000" dirty="0" smtClean="0"/>
          </a:p>
          <a:p>
            <a:r>
              <a:rPr lang="ja-JP" altLang="en-US" sz="2000" dirty="0" smtClean="0"/>
              <a:t>カプセル化</a:t>
            </a:r>
            <a:r>
              <a:rPr lang="ja-JP" altLang="en-US" sz="2000" dirty="0"/>
              <a:t>された</a:t>
            </a:r>
            <a:r>
              <a:rPr lang="en-US" altLang="ja-JP" sz="2000" dirty="0"/>
              <a:t>private</a:t>
            </a:r>
            <a:r>
              <a:rPr lang="ja-JP" altLang="en-US" sz="2000" dirty="0"/>
              <a:t>の</a:t>
            </a:r>
            <a:r>
              <a:rPr lang="ja-JP" altLang="en-US" sz="2000" dirty="0">
                <a:solidFill>
                  <a:srgbClr val="FF0000"/>
                </a:solidFill>
              </a:rPr>
              <a:t>フィールドにアクセスする</a:t>
            </a:r>
            <a:r>
              <a:rPr lang="ja-JP" altLang="en-US" sz="2000" dirty="0"/>
              <a:t>役割を</a:t>
            </a:r>
            <a:r>
              <a:rPr lang="ja-JP" altLang="en-US" sz="2000" dirty="0" smtClean="0"/>
              <a:t>もちます。</a:t>
            </a:r>
            <a:endParaRPr lang="ja-JP" altLang="en-US" sz="2000" dirty="0"/>
          </a:p>
          <a:p>
            <a:pPr>
              <a:buFontTx/>
              <a:buChar char="•"/>
            </a:pPr>
            <a:r>
              <a:rPr lang="ja-JP" altLang="en-US" sz="2000" dirty="0"/>
              <a:t>　値を受信し、フィールドに入力する：「</a:t>
            </a:r>
            <a:r>
              <a:rPr lang="en-US" altLang="ja-JP" sz="2000" dirty="0"/>
              <a:t>set</a:t>
            </a:r>
            <a:r>
              <a:rPr lang="ja-JP" altLang="en-US" sz="2000" dirty="0"/>
              <a:t>～」・・・「</a:t>
            </a:r>
            <a:r>
              <a:rPr lang="ja-JP" altLang="en-US" sz="2000" dirty="0">
                <a:solidFill>
                  <a:srgbClr val="FF0000"/>
                </a:solidFill>
              </a:rPr>
              <a:t>セッター</a:t>
            </a:r>
            <a:r>
              <a:rPr lang="ja-JP" altLang="en-US" sz="2000" dirty="0" smtClean="0"/>
              <a:t>」</a:t>
            </a:r>
            <a:r>
              <a:rPr lang="ja-JP" altLang="en-US" sz="2000" dirty="0" smtClean="0"/>
              <a:t>と呼ばれます。</a:t>
            </a:r>
            <a:endParaRPr lang="en-US" altLang="ja-JP" sz="2000" dirty="0" smtClean="0"/>
          </a:p>
          <a:p>
            <a:pPr>
              <a:buFontTx/>
              <a:buChar char="•"/>
            </a:pPr>
            <a:r>
              <a:rPr lang="ja-JP" altLang="en-US" sz="2000" dirty="0"/>
              <a:t>　フィールドの値を送信する：「</a:t>
            </a:r>
            <a:r>
              <a:rPr lang="en-US" altLang="ja-JP" sz="2000" dirty="0"/>
              <a:t>get</a:t>
            </a:r>
            <a:r>
              <a:rPr lang="ja-JP" altLang="en-US" sz="2000" dirty="0"/>
              <a:t>～」・・・「</a:t>
            </a:r>
            <a:r>
              <a:rPr lang="ja-JP" altLang="en-US" sz="2000" dirty="0">
                <a:solidFill>
                  <a:srgbClr val="FF0000"/>
                </a:solidFill>
              </a:rPr>
              <a:t>ゲッター</a:t>
            </a:r>
            <a:r>
              <a:rPr lang="ja-JP" altLang="en-US" sz="2000" dirty="0" smtClean="0"/>
              <a:t>」と呼ばれます。</a:t>
            </a:r>
            <a:endParaRPr lang="en-US" altLang="ja-JP" sz="2000" dirty="0"/>
          </a:p>
          <a:p>
            <a:endParaRPr kumimoji="1" lang="ja-JP" altLang="en-US" sz="2000" dirty="0"/>
          </a:p>
        </p:txBody>
      </p:sp>
      <p:sp>
        <p:nvSpPr>
          <p:cNvPr id="27655" name="Rectangle 9"/>
          <p:cNvSpPr>
            <a:spLocks noGrp="1" noChangeArrowheads="1"/>
          </p:cNvSpPr>
          <p:nvPr>
            <p:ph type="title"/>
          </p:nvPr>
        </p:nvSpPr>
        <p:spPr/>
        <p:txBody>
          <a:bodyPr/>
          <a:lstStyle/>
          <a:p>
            <a:pPr eaLnBrk="1" hangingPunct="1"/>
            <a:r>
              <a:rPr lang="ja-JP" altLang="en-US" dirty="0" smtClean="0"/>
              <a:t>アクセッサ</a:t>
            </a:r>
          </a:p>
        </p:txBody>
      </p:sp>
      <p:sp>
        <p:nvSpPr>
          <p:cNvPr id="8" name="Text Box 5"/>
          <p:cNvSpPr txBox="1">
            <a:spLocks noChangeArrowheads="1"/>
          </p:cNvSpPr>
          <p:nvPr/>
        </p:nvSpPr>
        <p:spPr bwMode="auto">
          <a:xfrm>
            <a:off x="971600" y="3571547"/>
            <a:ext cx="3528392" cy="369332"/>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アクセッサの一般的な</a:t>
            </a:r>
            <a:r>
              <a:rPr lang="ja-JP" altLang="en-US" sz="1800" dirty="0" smtClean="0"/>
              <a:t>書式と用法</a:t>
            </a:r>
            <a:endParaRPr lang="en-US" altLang="ja-JP" sz="1800" dirty="0"/>
          </a:p>
        </p:txBody>
      </p:sp>
    </p:spTree>
    <p:extLst>
      <p:ext uri="{BB962C8B-B14F-4D97-AF65-F5344CB8AC3E}">
        <p14:creationId xmlns:p14="http://schemas.microsoft.com/office/powerpoint/2010/main" val="3475397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正方形/長方形 3"/>
          <p:cNvSpPr/>
          <p:nvPr/>
        </p:nvSpPr>
        <p:spPr>
          <a:xfrm>
            <a:off x="381000" y="2422525"/>
            <a:ext cx="3068638"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Bank</a:t>
            </a:r>
            <a:endParaRPr lang="ja-JP" altLang="en-US" dirty="0">
              <a:solidFill>
                <a:schemeClr val="tx1"/>
              </a:solidFill>
            </a:endParaRPr>
          </a:p>
        </p:txBody>
      </p:sp>
      <p:sp>
        <p:nvSpPr>
          <p:cNvPr id="5" name="正方形/長方形 4"/>
          <p:cNvSpPr/>
          <p:nvPr/>
        </p:nvSpPr>
        <p:spPr>
          <a:xfrm>
            <a:off x="381000" y="2803525"/>
            <a:ext cx="3068638"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private </a:t>
            </a:r>
            <a:r>
              <a:rPr lang="en-US" altLang="ja-JP" dirty="0" err="1">
                <a:solidFill>
                  <a:schemeClr val="tx1"/>
                </a:solidFill>
              </a:rPr>
              <a:t>int</a:t>
            </a:r>
            <a:r>
              <a:rPr lang="en-US" altLang="ja-JP" dirty="0">
                <a:solidFill>
                  <a:schemeClr val="tx1"/>
                </a:solidFill>
              </a:rPr>
              <a:t> yen</a:t>
            </a:r>
            <a:endParaRPr lang="ja-JP" altLang="en-US" dirty="0">
              <a:solidFill>
                <a:schemeClr val="tx1"/>
              </a:solidFill>
            </a:endParaRPr>
          </a:p>
        </p:txBody>
      </p:sp>
      <p:sp>
        <p:nvSpPr>
          <p:cNvPr id="23556" name="タイトル 6"/>
          <p:cNvSpPr>
            <a:spLocks noGrp="1"/>
          </p:cNvSpPr>
          <p:nvPr>
            <p:ph type="title"/>
          </p:nvPr>
        </p:nvSpPr>
        <p:spPr/>
        <p:txBody>
          <a:bodyPr/>
          <a:lstStyle/>
          <a:p>
            <a:r>
              <a:rPr lang="ja-JP" altLang="en-US" smtClean="0"/>
              <a:t>カプセル化の例</a:t>
            </a:r>
            <a:r>
              <a:rPr lang="en-US" altLang="ja-JP" smtClean="0"/>
              <a:t>(2)</a:t>
            </a:r>
            <a:endParaRPr lang="ja-JP" altLang="en-US" smtClean="0"/>
          </a:p>
        </p:txBody>
      </p:sp>
      <p:sp>
        <p:nvSpPr>
          <p:cNvPr id="9" name="正方形/長方形 8"/>
          <p:cNvSpPr/>
          <p:nvPr/>
        </p:nvSpPr>
        <p:spPr>
          <a:xfrm>
            <a:off x="3181350" y="4865688"/>
            <a:ext cx="22098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err="1">
                <a:solidFill>
                  <a:schemeClr val="tx1"/>
                </a:solidFill>
              </a:rPr>
              <a:t>JpCustomer</a:t>
            </a:r>
            <a:endParaRPr lang="ja-JP" altLang="en-US" dirty="0">
              <a:solidFill>
                <a:schemeClr val="tx1"/>
              </a:solidFill>
            </a:endParaRPr>
          </a:p>
        </p:txBody>
      </p:sp>
      <p:sp>
        <p:nvSpPr>
          <p:cNvPr id="10" name="正方形/長方形 9"/>
          <p:cNvSpPr/>
          <p:nvPr/>
        </p:nvSpPr>
        <p:spPr>
          <a:xfrm>
            <a:off x="3181350" y="5246688"/>
            <a:ext cx="22098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Bank </a:t>
            </a:r>
            <a:r>
              <a:rPr lang="en-US" altLang="ja-JP" dirty="0" err="1">
                <a:solidFill>
                  <a:schemeClr val="tx1"/>
                </a:solidFill>
              </a:rPr>
              <a:t>aBank</a:t>
            </a:r>
            <a:endParaRPr lang="ja-JP" altLang="en-US" dirty="0">
              <a:solidFill>
                <a:schemeClr val="tx1"/>
              </a:solidFill>
            </a:endParaRPr>
          </a:p>
        </p:txBody>
      </p:sp>
      <p:sp>
        <p:nvSpPr>
          <p:cNvPr id="11" name="正方形/長方形 10"/>
          <p:cNvSpPr/>
          <p:nvPr/>
        </p:nvSpPr>
        <p:spPr>
          <a:xfrm>
            <a:off x="3181350" y="5627688"/>
            <a:ext cx="22098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dirty="0">
              <a:solidFill>
                <a:schemeClr val="tx1"/>
              </a:solidFill>
            </a:endParaRPr>
          </a:p>
        </p:txBody>
      </p:sp>
      <p:sp>
        <p:nvSpPr>
          <p:cNvPr id="14" name="正方形/長方形 13"/>
          <p:cNvSpPr/>
          <p:nvPr/>
        </p:nvSpPr>
        <p:spPr>
          <a:xfrm>
            <a:off x="5181600" y="2382838"/>
            <a:ext cx="30480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Bank</a:t>
            </a:r>
            <a:endParaRPr lang="ja-JP" altLang="en-US" dirty="0">
              <a:solidFill>
                <a:schemeClr val="tx1"/>
              </a:solidFill>
            </a:endParaRPr>
          </a:p>
        </p:txBody>
      </p:sp>
      <p:sp>
        <p:nvSpPr>
          <p:cNvPr id="15" name="正方形/長方形 14"/>
          <p:cNvSpPr/>
          <p:nvPr/>
        </p:nvSpPr>
        <p:spPr>
          <a:xfrm>
            <a:off x="5181600" y="2763838"/>
            <a:ext cx="30480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rgbClr val="FF0000"/>
                </a:solidFill>
              </a:rPr>
              <a:t>private double dollar</a:t>
            </a:r>
            <a:endParaRPr lang="ja-JP" altLang="en-US" dirty="0">
              <a:solidFill>
                <a:srgbClr val="FF0000"/>
              </a:solidFill>
            </a:endParaRPr>
          </a:p>
        </p:txBody>
      </p:sp>
      <p:sp>
        <p:nvSpPr>
          <p:cNvPr id="16" name="正方形/長方形 15"/>
          <p:cNvSpPr/>
          <p:nvPr/>
        </p:nvSpPr>
        <p:spPr>
          <a:xfrm>
            <a:off x="5181600" y="3144838"/>
            <a:ext cx="30480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rgbClr val="FF0000"/>
                </a:solidFill>
              </a:rPr>
              <a:t>public </a:t>
            </a:r>
            <a:r>
              <a:rPr lang="en-US" altLang="ja-JP" dirty="0" err="1">
                <a:solidFill>
                  <a:srgbClr val="FF0000"/>
                </a:solidFill>
              </a:rPr>
              <a:t>setMyMoney</a:t>
            </a:r>
            <a:r>
              <a:rPr lang="en-US" altLang="ja-JP" dirty="0">
                <a:solidFill>
                  <a:srgbClr val="FF0000"/>
                </a:solidFill>
              </a:rPr>
              <a:t>()</a:t>
            </a:r>
          </a:p>
          <a:p>
            <a:pPr algn="ctr">
              <a:defRPr/>
            </a:pPr>
            <a:r>
              <a:rPr lang="en-US" altLang="ja-JP" dirty="0">
                <a:solidFill>
                  <a:srgbClr val="FF0000"/>
                </a:solidFill>
              </a:rPr>
              <a:t>public </a:t>
            </a:r>
            <a:r>
              <a:rPr lang="en-US" altLang="ja-JP" dirty="0" err="1">
                <a:solidFill>
                  <a:srgbClr val="FF0000"/>
                </a:solidFill>
              </a:rPr>
              <a:t>getMyMoney</a:t>
            </a:r>
            <a:r>
              <a:rPr lang="en-US" altLang="ja-JP" dirty="0">
                <a:solidFill>
                  <a:srgbClr val="FF0000"/>
                </a:solidFill>
              </a:rPr>
              <a:t>()</a:t>
            </a:r>
            <a:endParaRPr lang="ja-JP" altLang="en-US" dirty="0">
              <a:solidFill>
                <a:srgbClr val="FF0000"/>
              </a:solidFill>
            </a:endParaRPr>
          </a:p>
        </p:txBody>
      </p:sp>
      <p:cxnSp>
        <p:nvCxnSpPr>
          <p:cNvPr id="18" name="直線矢印コネクタ 17"/>
          <p:cNvCxnSpPr/>
          <p:nvPr/>
        </p:nvCxnSpPr>
        <p:spPr>
          <a:xfrm flipH="1" flipV="1">
            <a:off x="2895600" y="4211638"/>
            <a:ext cx="457200" cy="654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5029200" y="4211638"/>
            <a:ext cx="457200" cy="654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右矢印 20"/>
          <p:cNvSpPr/>
          <p:nvPr/>
        </p:nvSpPr>
        <p:spPr>
          <a:xfrm>
            <a:off x="3733800" y="2060848"/>
            <a:ext cx="1295400" cy="2804840"/>
          </a:xfrm>
          <a:prstGeom prst="rightArrow">
            <a:avLst>
              <a:gd name="adj1" fmla="val 74671"/>
              <a:gd name="adj2" fmla="val 50000"/>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23566" name="テキスト ボックス 21"/>
          <p:cNvSpPr txBox="1">
            <a:spLocks noChangeArrowheads="1"/>
          </p:cNvSpPr>
          <p:nvPr/>
        </p:nvSpPr>
        <p:spPr bwMode="auto">
          <a:xfrm rot="16200000">
            <a:off x="3247421" y="3145863"/>
            <a:ext cx="19159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solidFill>
                  <a:schemeClr val="bg1"/>
                </a:solidFill>
              </a:rPr>
              <a:t>カプセル化！</a:t>
            </a:r>
            <a:endParaRPr lang="ja-JP" altLang="en-US" dirty="0">
              <a:solidFill>
                <a:schemeClr val="bg1"/>
              </a:solidFill>
            </a:endParaRPr>
          </a:p>
        </p:txBody>
      </p:sp>
      <p:sp>
        <p:nvSpPr>
          <p:cNvPr id="23567" name="コンテンツ プレースホルダー 2"/>
          <p:cNvSpPr>
            <a:spLocks noGrp="1"/>
          </p:cNvSpPr>
          <p:nvPr>
            <p:ph idx="1"/>
          </p:nvPr>
        </p:nvSpPr>
        <p:spPr>
          <a:xfrm>
            <a:off x="533400" y="1371600"/>
            <a:ext cx="8229600" cy="914400"/>
          </a:xfrm>
        </p:spPr>
        <p:txBody>
          <a:bodyPr>
            <a:normAutofit fontScale="85000" lnSpcReduction="20000"/>
          </a:bodyPr>
          <a:lstStyle/>
          <a:p>
            <a:pPr marL="109728" indent="0">
              <a:buNone/>
            </a:pPr>
            <a:r>
              <a:rPr lang="en-US" altLang="ja-JP" sz="2200" dirty="0" smtClean="0"/>
              <a:t>Bank</a:t>
            </a:r>
            <a:r>
              <a:rPr lang="ja-JP" altLang="en-US" sz="2200" dirty="0" smtClean="0"/>
              <a:t>クラス</a:t>
            </a:r>
            <a:endParaRPr lang="en-US" altLang="ja-JP" sz="2200" dirty="0" smtClean="0"/>
          </a:p>
          <a:p>
            <a:r>
              <a:rPr lang="ja-JP" altLang="en-US" sz="2200" dirty="0" smtClean="0"/>
              <a:t>預金体系が円建てだったが、ドル建てに変更することになった。</a:t>
            </a:r>
            <a:endParaRPr lang="en-US" altLang="ja-JP" sz="2200" dirty="0" smtClean="0"/>
          </a:p>
          <a:p>
            <a:r>
              <a:rPr lang="ja-JP" altLang="en-US" sz="2200" dirty="0" smtClean="0"/>
              <a:t>しかし、円の預金にも対応する必要がある。</a:t>
            </a:r>
            <a:endParaRPr lang="en-US" altLang="ja-JP" sz="2200" dirty="0" smtClean="0"/>
          </a:p>
        </p:txBody>
      </p:sp>
      <p:sp>
        <p:nvSpPr>
          <p:cNvPr id="26" name="正方形/長方形 25"/>
          <p:cNvSpPr/>
          <p:nvPr/>
        </p:nvSpPr>
        <p:spPr>
          <a:xfrm>
            <a:off x="381000" y="3184525"/>
            <a:ext cx="3068638"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ja-JP" dirty="0">
                <a:solidFill>
                  <a:schemeClr val="tx1"/>
                </a:solidFill>
              </a:rPr>
              <a:t>public </a:t>
            </a:r>
            <a:r>
              <a:rPr lang="en-US" altLang="ja-JP" dirty="0" err="1">
                <a:solidFill>
                  <a:schemeClr val="tx1"/>
                </a:solidFill>
              </a:rPr>
              <a:t>setMyMoney</a:t>
            </a:r>
            <a:r>
              <a:rPr lang="en-US" altLang="ja-JP" dirty="0">
                <a:solidFill>
                  <a:schemeClr val="tx1"/>
                </a:solidFill>
              </a:rPr>
              <a:t>()</a:t>
            </a:r>
          </a:p>
          <a:p>
            <a:pPr algn="ctr">
              <a:defRPr/>
            </a:pPr>
            <a:r>
              <a:rPr lang="en-US" altLang="ja-JP" dirty="0">
                <a:solidFill>
                  <a:schemeClr val="tx1"/>
                </a:solidFill>
              </a:rPr>
              <a:t>public </a:t>
            </a:r>
            <a:r>
              <a:rPr lang="en-US" altLang="ja-JP" dirty="0" err="1">
                <a:solidFill>
                  <a:schemeClr val="tx1"/>
                </a:solidFill>
              </a:rPr>
              <a:t>getMyMoney</a:t>
            </a:r>
            <a:r>
              <a:rPr lang="en-US" altLang="ja-JP" dirty="0">
                <a:solidFill>
                  <a:schemeClr val="tx1"/>
                </a:solidFill>
              </a:rPr>
              <a:t>()</a:t>
            </a:r>
            <a:endParaRPr lang="ja-JP" altLang="en-US" dirty="0">
              <a:solidFill>
                <a:schemeClr val="tx1"/>
              </a:solidFill>
            </a:endParaRPr>
          </a:p>
        </p:txBody>
      </p:sp>
      <p:sp>
        <p:nvSpPr>
          <p:cNvPr id="17" name="テキスト ボックス 16"/>
          <p:cNvSpPr txBox="1"/>
          <p:nvPr/>
        </p:nvSpPr>
        <p:spPr>
          <a:xfrm>
            <a:off x="3111088" y="5837921"/>
            <a:ext cx="2350323"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en-US" altLang="ja-JP" dirty="0" smtClean="0"/>
              <a:t>banking():</a:t>
            </a:r>
            <a:r>
              <a:rPr kumimoji="1" lang="ja-JP" altLang="en-US" dirty="0" smtClean="0"/>
              <a:t>預金する。</a:t>
            </a:r>
            <a:endParaRPr kumimoji="1" lang="en-US" altLang="ja-JP" dirty="0" smtClean="0"/>
          </a:p>
          <a:p>
            <a:r>
              <a:rPr lang="ja-JP" altLang="en-US" dirty="0" smtClean="0"/>
              <a:t>預金を引き出す。</a:t>
            </a:r>
            <a:endParaRPr kumimoji="1" lang="ja-JP" altLang="en-US" dirty="0"/>
          </a:p>
        </p:txBody>
      </p:sp>
      <p:sp>
        <p:nvSpPr>
          <p:cNvPr id="19" name="テキスト ボックス 18"/>
          <p:cNvSpPr txBox="1"/>
          <p:nvPr/>
        </p:nvSpPr>
        <p:spPr>
          <a:xfrm>
            <a:off x="5333568" y="4712178"/>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Tree>
    <p:extLst>
      <p:ext uri="{BB962C8B-B14F-4D97-AF65-F5344CB8AC3E}">
        <p14:creationId xmlns:p14="http://schemas.microsoft.com/office/powerpoint/2010/main" val="517427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コンテンツ プレースホルダー 2"/>
          <p:cNvSpPr txBox="1">
            <a:spLocks/>
          </p:cNvSpPr>
          <p:nvPr/>
        </p:nvSpPr>
        <p:spPr bwMode="auto">
          <a:xfrm>
            <a:off x="114300" y="1295400"/>
            <a:ext cx="4114800" cy="32829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Bank{</a:t>
            </a:r>
          </a:p>
          <a:p>
            <a:pPr>
              <a:spcBef>
                <a:spcPct val="20000"/>
              </a:spcBef>
              <a:defRPr/>
            </a:pPr>
            <a:r>
              <a:rPr lang="en-US" altLang="ja-JP" sz="1800" dirty="0" smtClean="0"/>
              <a:t>    private </a:t>
            </a:r>
            <a:r>
              <a:rPr lang="en-US" altLang="ja-JP" sz="1800" dirty="0" err="1" smtClean="0"/>
              <a:t>int</a:t>
            </a:r>
            <a:r>
              <a:rPr lang="en-US" altLang="ja-JP" sz="1800" dirty="0" smtClean="0"/>
              <a:t> yen;</a:t>
            </a:r>
          </a:p>
          <a:p>
            <a:pPr>
              <a:spcBef>
                <a:spcPct val="20000"/>
              </a:spcBef>
              <a:defRPr/>
            </a:pPr>
            <a:r>
              <a:rPr lang="en-US" altLang="ja-JP" sz="1800" dirty="0" smtClean="0"/>
              <a:t>    public void </a:t>
            </a:r>
            <a:r>
              <a:rPr lang="en-US" altLang="ja-JP" sz="1800" dirty="0" err="1" smtClean="0"/>
              <a:t>setMyMoney</a:t>
            </a:r>
            <a:r>
              <a:rPr lang="en-US" altLang="ja-JP" sz="1800" dirty="0" smtClean="0"/>
              <a:t>(</a:t>
            </a:r>
            <a:r>
              <a:rPr lang="en-US" altLang="ja-JP" sz="1800" dirty="0" err="1" smtClean="0"/>
              <a:t>int</a:t>
            </a:r>
            <a:r>
              <a:rPr lang="en-US" altLang="ja-JP" sz="1800" dirty="0" smtClean="0"/>
              <a:t> yen){</a:t>
            </a:r>
          </a:p>
          <a:p>
            <a:pPr>
              <a:spcBef>
                <a:spcPct val="20000"/>
              </a:spcBef>
              <a:defRPr/>
            </a:pPr>
            <a:r>
              <a:rPr lang="en-US" altLang="ja-JP" sz="1800" dirty="0" smtClean="0"/>
              <a:t>          </a:t>
            </a:r>
            <a:r>
              <a:rPr lang="en-US" altLang="ja-JP" sz="1800" dirty="0" err="1" smtClean="0"/>
              <a:t>this.yen</a:t>
            </a:r>
            <a:r>
              <a:rPr lang="en-US" altLang="ja-JP" sz="1800" dirty="0" smtClean="0"/>
              <a:t> = yen;</a:t>
            </a:r>
          </a:p>
          <a:p>
            <a:pPr>
              <a:spcBef>
                <a:spcPct val="20000"/>
              </a:spcBef>
              <a:defRPr/>
            </a:pPr>
            <a:r>
              <a:rPr lang="en-US" altLang="ja-JP" sz="1800" dirty="0" smtClean="0"/>
              <a:t>    }</a:t>
            </a:r>
          </a:p>
          <a:p>
            <a:pPr>
              <a:spcBef>
                <a:spcPct val="20000"/>
              </a:spcBef>
              <a:defRPr/>
            </a:pPr>
            <a:r>
              <a:rPr lang="en-US" altLang="ja-JP" sz="1800" dirty="0" smtClean="0"/>
              <a:t>    public </a:t>
            </a:r>
            <a:r>
              <a:rPr lang="en-US" altLang="ja-JP" sz="1800" dirty="0" err="1" smtClean="0"/>
              <a:t>int</a:t>
            </a:r>
            <a:r>
              <a:rPr lang="en-US" altLang="ja-JP" sz="1800" dirty="0" smtClean="0"/>
              <a:t> </a:t>
            </a:r>
            <a:r>
              <a:rPr lang="en-US" altLang="ja-JP" sz="1800" dirty="0" err="1" smtClean="0"/>
              <a:t>getMyMoney</a:t>
            </a:r>
            <a:r>
              <a:rPr lang="en-US" altLang="ja-JP" sz="1800" dirty="0" smtClean="0"/>
              <a:t>(){</a:t>
            </a:r>
          </a:p>
          <a:p>
            <a:pPr>
              <a:spcBef>
                <a:spcPct val="20000"/>
              </a:spcBef>
              <a:defRPr/>
            </a:pPr>
            <a:r>
              <a:rPr lang="en-US" altLang="ja-JP" sz="1800" dirty="0" smtClean="0"/>
              <a:t>          return yen;</a:t>
            </a:r>
          </a:p>
          <a:p>
            <a:pPr>
              <a:spcBef>
                <a:spcPct val="20000"/>
              </a:spcBef>
              <a:defRPr/>
            </a:pPr>
            <a:r>
              <a:rPr lang="en-US" altLang="ja-JP" sz="1800" dirty="0" smtClean="0"/>
              <a:t>    }</a:t>
            </a:r>
          </a:p>
          <a:p>
            <a:pPr>
              <a:spcBef>
                <a:spcPct val="20000"/>
              </a:spcBef>
              <a:defRPr/>
            </a:pPr>
            <a:r>
              <a:rPr lang="en-US" altLang="ja-JP" sz="1800" dirty="0" smtClean="0"/>
              <a:t>}</a:t>
            </a:r>
          </a:p>
        </p:txBody>
      </p:sp>
      <p:sp>
        <p:nvSpPr>
          <p:cNvPr id="24579" name="コンテンツ プレースホルダー 2"/>
          <p:cNvSpPr txBox="1">
            <a:spLocks/>
          </p:cNvSpPr>
          <p:nvPr/>
        </p:nvSpPr>
        <p:spPr bwMode="auto">
          <a:xfrm>
            <a:off x="4644008" y="1295400"/>
            <a:ext cx="4117032" cy="32829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public class Bank{</a:t>
            </a:r>
          </a:p>
          <a:p>
            <a:pPr>
              <a:spcBef>
                <a:spcPct val="20000"/>
              </a:spcBef>
              <a:defRPr/>
            </a:pPr>
            <a:r>
              <a:rPr lang="en-US" altLang="ja-JP" sz="1800" dirty="0" smtClean="0"/>
              <a:t>    </a:t>
            </a:r>
            <a:r>
              <a:rPr lang="en-US" altLang="ja-JP" sz="1800" dirty="0" smtClean="0">
                <a:solidFill>
                  <a:srgbClr val="FF0000"/>
                </a:solidFill>
              </a:rPr>
              <a:t>private double dollar;</a:t>
            </a:r>
          </a:p>
          <a:p>
            <a:pPr>
              <a:spcBef>
                <a:spcPct val="20000"/>
              </a:spcBef>
              <a:defRPr/>
            </a:pPr>
            <a:r>
              <a:rPr lang="en-US" altLang="ja-JP" sz="1800" dirty="0" smtClean="0">
                <a:solidFill>
                  <a:srgbClr val="FF0000"/>
                </a:solidFill>
              </a:rPr>
              <a:t>    private double </a:t>
            </a:r>
            <a:r>
              <a:rPr lang="en-US" altLang="ja-JP" sz="1800" dirty="0" err="1" smtClean="0">
                <a:solidFill>
                  <a:srgbClr val="FF0000"/>
                </a:solidFill>
              </a:rPr>
              <a:t>yenDollarRate</a:t>
            </a:r>
            <a:r>
              <a:rPr lang="en-US" altLang="ja-JP" sz="1800" dirty="0" smtClean="0">
                <a:solidFill>
                  <a:srgbClr val="FF0000"/>
                </a:solidFill>
              </a:rPr>
              <a:t>;</a:t>
            </a:r>
          </a:p>
          <a:p>
            <a:pPr>
              <a:spcBef>
                <a:spcPct val="20000"/>
              </a:spcBef>
              <a:defRPr/>
            </a:pPr>
            <a:r>
              <a:rPr lang="en-US" altLang="ja-JP" sz="1800" dirty="0" smtClean="0"/>
              <a:t>    public void </a:t>
            </a:r>
            <a:r>
              <a:rPr lang="en-US" altLang="ja-JP" sz="1800" dirty="0" err="1" smtClean="0"/>
              <a:t>setMyMoney</a:t>
            </a:r>
            <a:r>
              <a:rPr lang="en-US" altLang="ja-JP" sz="1800" dirty="0" smtClean="0"/>
              <a:t>(</a:t>
            </a:r>
            <a:r>
              <a:rPr lang="en-US" altLang="ja-JP" sz="1800" dirty="0" err="1" smtClean="0"/>
              <a:t>int</a:t>
            </a:r>
            <a:r>
              <a:rPr lang="en-US" altLang="ja-JP" sz="1800" dirty="0" smtClean="0"/>
              <a:t> yen){</a:t>
            </a:r>
          </a:p>
          <a:p>
            <a:pPr>
              <a:spcBef>
                <a:spcPct val="20000"/>
              </a:spcBef>
              <a:defRPr/>
            </a:pPr>
            <a:r>
              <a:rPr lang="en-US" altLang="ja-JP" sz="1800" dirty="0" smtClean="0">
                <a:solidFill>
                  <a:srgbClr val="FF0000"/>
                </a:solidFill>
              </a:rPr>
              <a:t>          dollar = money / </a:t>
            </a:r>
            <a:r>
              <a:rPr lang="en-US" altLang="ja-JP" sz="1800" dirty="0" err="1" smtClean="0">
                <a:solidFill>
                  <a:srgbClr val="FF0000"/>
                </a:solidFill>
              </a:rPr>
              <a:t>YenDollarRate</a:t>
            </a:r>
            <a:r>
              <a:rPr lang="en-US" altLang="ja-JP" sz="1800" dirty="0" smtClean="0">
                <a:solidFill>
                  <a:srgbClr val="FF0000"/>
                </a:solidFill>
              </a:rPr>
              <a:t>;</a:t>
            </a:r>
          </a:p>
          <a:p>
            <a:pPr>
              <a:spcBef>
                <a:spcPct val="20000"/>
              </a:spcBef>
              <a:defRPr/>
            </a:pPr>
            <a:r>
              <a:rPr lang="en-US" altLang="ja-JP" sz="1800" dirty="0" smtClean="0"/>
              <a:t>    }</a:t>
            </a:r>
          </a:p>
          <a:p>
            <a:pPr>
              <a:spcBef>
                <a:spcPct val="20000"/>
              </a:spcBef>
              <a:defRPr/>
            </a:pPr>
            <a:r>
              <a:rPr lang="en-US" altLang="ja-JP" sz="1800" dirty="0" smtClean="0"/>
              <a:t>    public </a:t>
            </a:r>
            <a:r>
              <a:rPr lang="en-US" altLang="ja-JP" sz="1800" dirty="0" err="1" smtClean="0"/>
              <a:t>int</a:t>
            </a:r>
            <a:r>
              <a:rPr lang="en-US" altLang="ja-JP" sz="1800" dirty="0" smtClean="0"/>
              <a:t> </a:t>
            </a:r>
            <a:r>
              <a:rPr lang="en-US" altLang="ja-JP" sz="1800" dirty="0" err="1" smtClean="0"/>
              <a:t>getMyMoney</a:t>
            </a:r>
            <a:r>
              <a:rPr lang="en-US" altLang="ja-JP" sz="1800" dirty="0" smtClean="0"/>
              <a:t>(){</a:t>
            </a:r>
          </a:p>
          <a:p>
            <a:pPr>
              <a:spcBef>
                <a:spcPct val="20000"/>
              </a:spcBef>
              <a:defRPr/>
            </a:pPr>
            <a:r>
              <a:rPr lang="en-US" altLang="ja-JP" sz="1800" dirty="0" smtClean="0"/>
              <a:t>          </a:t>
            </a:r>
            <a:r>
              <a:rPr lang="en-US" altLang="ja-JP" sz="1800" dirty="0" smtClean="0">
                <a:solidFill>
                  <a:srgbClr val="FF0000"/>
                </a:solidFill>
              </a:rPr>
              <a:t>return dollar * </a:t>
            </a:r>
            <a:r>
              <a:rPr lang="en-US" altLang="ja-JP" sz="1800" dirty="0" err="1" smtClean="0">
                <a:solidFill>
                  <a:srgbClr val="FF0000"/>
                </a:solidFill>
              </a:rPr>
              <a:t>yenDollarRate</a:t>
            </a:r>
            <a:r>
              <a:rPr lang="en-US" altLang="ja-JP" sz="1800" dirty="0" smtClean="0">
                <a:solidFill>
                  <a:srgbClr val="FF0000"/>
                </a:solidFill>
              </a:rPr>
              <a:t>;</a:t>
            </a:r>
          </a:p>
          <a:p>
            <a:pPr>
              <a:spcBef>
                <a:spcPct val="20000"/>
              </a:spcBef>
              <a:defRPr/>
            </a:pPr>
            <a:r>
              <a:rPr lang="en-US" altLang="ja-JP" sz="1800" dirty="0" smtClean="0"/>
              <a:t>    }</a:t>
            </a:r>
          </a:p>
          <a:p>
            <a:pPr>
              <a:spcBef>
                <a:spcPct val="20000"/>
              </a:spcBef>
              <a:defRPr/>
            </a:pPr>
            <a:r>
              <a:rPr lang="en-US" altLang="ja-JP" sz="1800" dirty="0" smtClean="0"/>
              <a:t>}</a:t>
            </a:r>
          </a:p>
        </p:txBody>
      </p:sp>
      <p:sp>
        <p:nvSpPr>
          <p:cNvPr id="3" name="右矢印 2"/>
          <p:cNvSpPr/>
          <p:nvPr/>
        </p:nvSpPr>
        <p:spPr>
          <a:xfrm>
            <a:off x="4201160" y="1988840"/>
            <a:ext cx="533400" cy="2304256"/>
          </a:xfrm>
          <a:prstGeom prst="right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24581" name="コンテンツ プレースホルダー 2"/>
          <p:cNvSpPr txBox="1">
            <a:spLocks/>
          </p:cNvSpPr>
          <p:nvPr/>
        </p:nvSpPr>
        <p:spPr bwMode="auto">
          <a:xfrm>
            <a:off x="2209800" y="4724400"/>
            <a:ext cx="4233863" cy="2057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a:spcBef>
                <a:spcPct val="20000"/>
              </a:spcBef>
              <a:defRPr/>
            </a:pPr>
            <a:r>
              <a:rPr lang="en-US" altLang="ja-JP" sz="1800" dirty="0" smtClean="0"/>
              <a:t>banking(){</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   </a:t>
            </a:r>
            <a:r>
              <a:rPr lang="en-US" altLang="ja-JP" sz="1800" dirty="0" err="1" smtClean="0"/>
              <a:t>aBank.setMyMoney</a:t>
            </a:r>
            <a:r>
              <a:rPr lang="en-US" altLang="ja-JP" sz="1800" dirty="0" smtClean="0"/>
              <a:t>(15000);</a:t>
            </a:r>
          </a:p>
          <a:p>
            <a:pPr>
              <a:spcBef>
                <a:spcPct val="20000"/>
              </a:spcBef>
              <a:defRPr/>
            </a:pPr>
            <a:r>
              <a:rPr lang="ja-JP" altLang="en-US" sz="1800" dirty="0" smtClean="0"/>
              <a:t>   ・・・</a:t>
            </a:r>
            <a:endParaRPr lang="en-US" altLang="ja-JP" sz="1800" dirty="0" smtClean="0"/>
          </a:p>
          <a:p>
            <a:pPr>
              <a:spcBef>
                <a:spcPct val="20000"/>
              </a:spcBef>
              <a:defRPr/>
            </a:pPr>
            <a:r>
              <a:rPr lang="en-US" altLang="ja-JP" sz="1800" dirty="0" smtClean="0"/>
              <a:t>   </a:t>
            </a:r>
            <a:r>
              <a:rPr lang="en-US" altLang="ja-JP" sz="1800" dirty="0" err="1" smtClean="0"/>
              <a:t>int</a:t>
            </a:r>
            <a:r>
              <a:rPr lang="en-US" altLang="ja-JP" sz="1800" dirty="0" smtClean="0"/>
              <a:t> </a:t>
            </a:r>
            <a:r>
              <a:rPr lang="en-US" altLang="ja-JP" sz="1800" dirty="0" err="1" smtClean="0"/>
              <a:t>myMoney</a:t>
            </a:r>
            <a:r>
              <a:rPr lang="en-US" altLang="ja-JP" sz="1800" dirty="0" smtClean="0"/>
              <a:t> = </a:t>
            </a:r>
            <a:r>
              <a:rPr lang="en-US" altLang="ja-JP" sz="1800" dirty="0" err="1" smtClean="0"/>
              <a:t>aBank.getMyMoney</a:t>
            </a:r>
            <a:r>
              <a:rPr lang="en-US" altLang="ja-JP" sz="1800" dirty="0" smtClean="0"/>
              <a:t>();</a:t>
            </a:r>
          </a:p>
          <a:p>
            <a:pPr>
              <a:spcBef>
                <a:spcPct val="20000"/>
              </a:spcBef>
              <a:defRPr/>
            </a:pPr>
            <a:r>
              <a:rPr lang="en-US" altLang="ja-JP" sz="1800" dirty="0" smtClean="0"/>
              <a:t>}</a:t>
            </a:r>
          </a:p>
          <a:p>
            <a:pPr>
              <a:spcBef>
                <a:spcPct val="20000"/>
              </a:spcBef>
              <a:defRPr/>
            </a:pPr>
            <a:endParaRPr lang="en-US" altLang="ja-JP" sz="1800" dirty="0" smtClean="0"/>
          </a:p>
        </p:txBody>
      </p:sp>
      <p:cxnSp>
        <p:nvCxnSpPr>
          <p:cNvPr id="10" name="直線矢印コネクタ 9"/>
          <p:cNvCxnSpPr/>
          <p:nvPr/>
        </p:nvCxnSpPr>
        <p:spPr>
          <a:xfrm flipH="1" flipV="1">
            <a:off x="1677988" y="4578350"/>
            <a:ext cx="457200" cy="654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6388100" y="4602163"/>
            <a:ext cx="457200" cy="6540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585" name="テキスト ボックス 12"/>
          <p:cNvSpPr txBox="1">
            <a:spLocks noChangeArrowheads="1"/>
          </p:cNvSpPr>
          <p:nvPr/>
        </p:nvSpPr>
        <p:spPr bwMode="auto">
          <a:xfrm>
            <a:off x="6388100" y="5628372"/>
            <a:ext cx="1725152" cy="646331"/>
          </a:xfrm>
          <a:prstGeom prst="rect">
            <a:avLst/>
          </a:prstGeom>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smtClean="0"/>
              <a:t>記述を</a:t>
            </a:r>
            <a:r>
              <a:rPr lang="ja-JP" altLang="en-US" sz="1800" dirty="0"/>
              <a:t>変更する</a:t>
            </a:r>
            <a:endParaRPr lang="en-US" altLang="ja-JP" sz="1800" dirty="0"/>
          </a:p>
          <a:p>
            <a:pPr eaLnBrk="1" hangingPunct="1"/>
            <a:r>
              <a:rPr lang="ja-JP" altLang="en-US" sz="1800" dirty="0"/>
              <a:t>必要なし！</a:t>
            </a:r>
          </a:p>
        </p:txBody>
      </p:sp>
      <p:sp>
        <p:nvSpPr>
          <p:cNvPr id="24586" name="タイトル 6"/>
          <p:cNvSpPr>
            <a:spLocks noGrp="1"/>
          </p:cNvSpPr>
          <p:nvPr>
            <p:ph type="title"/>
          </p:nvPr>
        </p:nvSpPr>
        <p:spPr/>
        <p:txBody>
          <a:bodyPr/>
          <a:lstStyle/>
          <a:p>
            <a:r>
              <a:rPr lang="ja-JP" altLang="en-US" smtClean="0"/>
              <a:t>カプセル化の例</a:t>
            </a:r>
            <a:r>
              <a:rPr lang="en-US" altLang="ja-JP" smtClean="0"/>
              <a:t>(2)</a:t>
            </a:r>
            <a:endParaRPr lang="ja-JP" altLang="en-US" smtClean="0"/>
          </a:p>
        </p:txBody>
      </p:sp>
      <p:sp>
        <p:nvSpPr>
          <p:cNvPr id="12" name="テキスト ボックス 11"/>
          <p:cNvSpPr txBox="1"/>
          <p:nvPr/>
        </p:nvSpPr>
        <p:spPr>
          <a:xfrm>
            <a:off x="4029278" y="4657643"/>
            <a:ext cx="8771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dirty="0"/>
              <a:t>利用側</a:t>
            </a:r>
            <a:endParaRPr kumimoji="1" lang="ja-JP" altLang="en-US" dirty="0"/>
          </a:p>
        </p:txBody>
      </p:sp>
      <p:sp>
        <p:nvSpPr>
          <p:cNvPr id="13" name="テキスト ボックス 21"/>
          <p:cNvSpPr txBox="1">
            <a:spLocks noChangeArrowheads="1"/>
          </p:cNvSpPr>
          <p:nvPr/>
        </p:nvSpPr>
        <p:spPr bwMode="auto">
          <a:xfrm rot="16200000">
            <a:off x="3706135" y="2845180"/>
            <a:ext cx="133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600" dirty="0" smtClean="0">
                <a:solidFill>
                  <a:schemeClr val="bg1"/>
                </a:solidFill>
              </a:rPr>
              <a:t>カプセル化！</a:t>
            </a:r>
            <a:endParaRPr lang="ja-JP" altLang="en-US" sz="1600" dirty="0">
              <a:solidFill>
                <a:schemeClr val="bg1"/>
              </a:solidFill>
            </a:endParaRPr>
          </a:p>
        </p:txBody>
      </p:sp>
    </p:spTree>
    <p:extLst>
      <p:ext uri="{BB962C8B-B14F-4D97-AF65-F5344CB8AC3E}">
        <p14:creationId xmlns:p14="http://schemas.microsoft.com/office/powerpoint/2010/main" val="2103922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タイトル 1"/>
          <p:cNvSpPr>
            <a:spLocks noGrp="1"/>
          </p:cNvSpPr>
          <p:nvPr>
            <p:ph type="title"/>
          </p:nvPr>
        </p:nvSpPr>
        <p:spPr/>
        <p:txBody>
          <a:bodyPr/>
          <a:lstStyle/>
          <a:p>
            <a:r>
              <a:rPr lang="ja-JP" altLang="en-US" smtClean="0"/>
              <a:t>例</a:t>
            </a:r>
            <a:r>
              <a:rPr lang="en-US" altLang="ja-JP" smtClean="0"/>
              <a:t>(2)</a:t>
            </a:r>
            <a:r>
              <a:rPr lang="ja-JP" altLang="en-US" smtClean="0"/>
              <a:t>のメリット</a:t>
            </a:r>
          </a:p>
        </p:txBody>
      </p:sp>
      <p:sp>
        <p:nvSpPr>
          <p:cNvPr id="25603" name="コンテンツ プレースホルダー 2"/>
          <p:cNvSpPr>
            <a:spLocks noGrp="1"/>
          </p:cNvSpPr>
          <p:nvPr>
            <p:ph idx="1"/>
          </p:nvPr>
        </p:nvSpPr>
        <p:spPr>
          <a:xfrm>
            <a:off x="457200" y="2362200"/>
            <a:ext cx="8229600" cy="3011016"/>
          </a:xfrm>
        </p:spPr>
        <p:txBody>
          <a:bodyPr>
            <a:normAutofit/>
          </a:bodyPr>
          <a:lstStyle/>
          <a:p>
            <a:r>
              <a:rPr lang="ja-JP" altLang="en-US" sz="2200" dirty="0" smtClean="0"/>
              <a:t>「お金を預ける」・「お金を引き出す」という機能の</a:t>
            </a:r>
            <a:r>
              <a:rPr lang="ja-JP" altLang="en-US" sz="2200" dirty="0" smtClean="0">
                <a:solidFill>
                  <a:srgbClr val="FF0000"/>
                </a:solidFill>
              </a:rPr>
              <a:t>意味に変化は</a:t>
            </a:r>
            <a:r>
              <a:rPr lang="ja-JP" altLang="en-US" sz="2200" dirty="0">
                <a:solidFill>
                  <a:srgbClr val="FF0000"/>
                </a:solidFill>
              </a:rPr>
              <a:t>ありません</a:t>
            </a:r>
            <a:r>
              <a:rPr lang="ja-JP" altLang="en-US" sz="2200" dirty="0" smtClean="0"/>
              <a:t>。</a:t>
            </a:r>
            <a:endParaRPr lang="en-US" altLang="ja-JP" sz="2200" dirty="0" smtClean="0"/>
          </a:p>
          <a:p>
            <a:pPr lvl="1"/>
            <a:r>
              <a:rPr lang="ja-JP" altLang="en-US" sz="2200" dirty="0"/>
              <a:t>通貨の単位（</a:t>
            </a:r>
            <a:r>
              <a:rPr lang="en-US" altLang="ja-JP" sz="2200" dirty="0"/>
              <a:t>yen, dollar</a:t>
            </a:r>
            <a:r>
              <a:rPr lang="ja-JP" altLang="en-US" sz="2200" dirty="0"/>
              <a:t>）＝</a:t>
            </a:r>
            <a:r>
              <a:rPr lang="ja-JP" altLang="en-US" sz="2200" dirty="0">
                <a:solidFill>
                  <a:srgbClr val="FF0000"/>
                </a:solidFill>
              </a:rPr>
              <a:t>形式</a:t>
            </a:r>
            <a:endParaRPr lang="en-US" altLang="ja-JP" sz="2200" dirty="0">
              <a:solidFill>
                <a:srgbClr val="FF0000"/>
              </a:solidFill>
            </a:endParaRPr>
          </a:p>
          <a:p>
            <a:pPr lvl="1"/>
            <a:r>
              <a:rPr lang="ja-JP" altLang="en-US" sz="2200" dirty="0"/>
              <a:t>お金</a:t>
            </a:r>
            <a:r>
              <a:rPr lang="en-US" altLang="ja-JP" sz="2200" dirty="0"/>
              <a:t>(money)</a:t>
            </a:r>
            <a:r>
              <a:rPr lang="ja-JP" altLang="en-US" sz="2200" dirty="0"/>
              <a:t>＝</a:t>
            </a:r>
            <a:r>
              <a:rPr lang="ja-JP" altLang="en-US" sz="2200" dirty="0" smtClean="0">
                <a:solidFill>
                  <a:srgbClr val="FF0000"/>
                </a:solidFill>
              </a:rPr>
              <a:t>意味</a:t>
            </a:r>
            <a:endParaRPr lang="en-US" altLang="ja-JP" sz="2200" dirty="0" smtClean="0">
              <a:solidFill>
                <a:srgbClr val="FF0000"/>
              </a:solidFill>
            </a:endParaRPr>
          </a:p>
          <a:p>
            <a:r>
              <a:rPr lang="ja-JP" altLang="en-US" sz="2200" dirty="0" smtClean="0"/>
              <a:t>プログラムの修正が最小限ですみます。</a:t>
            </a:r>
            <a:endParaRPr lang="en-US" altLang="ja-JP" sz="2200" dirty="0" smtClean="0"/>
          </a:p>
          <a:p>
            <a:r>
              <a:rPr lang="ja-JP" altLang="en-US" sz="2200" dirty="0" smtClean="0"/>
              <a:t>内部で扱うデータの詳細を外部が気にしないでよくなります。</a:t>
            </a:r>
            <a:endParaRPr lang="en-US" altLang="ja-JP" sz="2200" dirty="0" smtClean="0"/>
          </a:p>
          <a:p>
            <a:pPr marL="109728" indent="0">
              <a:buNone/>
            </a:pPr>
            <a:r>
              <a:rPr lang="ja-JP" altLang="en-US" sz="2200" dirty="0" smtClean="0"/>
              <a:t>→カプセル化することで、</a:t>
            </a:r>
            <a:r>
              <a:rPr lang="ja-JP" altLang="en-US" sz="2200" dirty="0" smtClean="0">
                <a:solidFill>
                  <a:srgbClr val="FF0000"/>
                </a:solidFill>
              </a:rPr>
              <a:t>外部に対して、意味を抽象的に見えるようにしている（意味の抽象化）</a:t>
            </a:r>
            <a:r>
              <a:rPr lang="ja-JP" altLang="en-US" sz="2200" dirty="0" smtClean="0"/>
              <a:t>といえます。</a:t>
            </a:r>
            <a:endParaRPr lang="en-US" altLang="ja-JP" sz="2200" dirty="0" smtClean="0"/>
          </a:p>
          <a:p>
            <a:endParaRPr lang="en-US" altLang="ja-JP" sz="2200" dirty="0" smtClean="0"/>
          </a:p>
        </p:txBody>
      </p:sp>
      <p:sp>
        <p:nvSpPr>
          <p:cNvPr id="25604" name="テキスト ボックス 4"/>
          <p:cNvSpPr txBox="1">
            <a:spLocks noChangeArrowheads="1"/>
          </p:cNvSpPr>
          <p:nvPr/>
        </p:nvSpPr>
        <p:spPr bwMode="auto">
          <a:xfrm>
            <a:off x="1475656" y="1447799"/>
            <a:ext cx="5827236" cy="769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defRPr/>
            </a:pPr>
            <a:r>
              <a:rPr lang="ja-JP" altLang="en-US" sz="4400" smtClean="0"/>
              <a:t>仕様の変更への頑健性</a:t>
            </a:r>
          </a:p>
        </p:txBody>
      </p:sp>
    </p:spTree>
    <p:extLst>
      <p:ext uri="{BB962C8B-B14F-4D97-AF65-F5344CB8AC3E}">
        <p14:creationId xmlns:p14="http://schemas.microsoft.com/office/powerpoint/2010/main" val="51681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Text Box 5"/>
          <p:cNvSpPr>
            <a:spLocks noGrp="1" noChangeArrowheads="1"/>
          </p:cNvSpPr>
          <p:nvPr>
            <p:ph idx="1"/>
          </p:nvPr>
        </p:nvSpPr>
        <p:spPr>
          <a:xfrm>
            <a:off x="611560" y="1484784"/>
            <a:ext cx="8229600" cy="3824124"/>
          </a:xfrm>
          <a:solidFill>
            <a:schemeClr val="bg1"/>
          </a:solidFill>
        </p:spPr>
        <p:txBody>
          <a:bodyPr>
            <a:spAutoFit/>
          </a:bodyPr>
          <a:lstStyle/>
          <a:p>
            <a:pPr marL="0" indent="0">
              <a:buNone/>
              <a:defRPr/>
            </a:pPr>
            <a:r>
              <a:rPr lang="ja-JP" altLang="en-US" sz="2200" dirty="0" smtClean="0"/>
              <a:t>以下のようにクラスをカプセル化することが望ましいとされています。</a:t>
            </a:r>
            <a:endParaRPr lang="en-US" altLang="ja-JP" sz="2200" dirty="0" smtClean="0"/>
          </a:p>
          <a:p>
            <a:pPr marL="342900" indent="-342900">
              <a:defRPr/>
            </a:pPr>
            <a:r>
              <a:rPr lang="ja-JP" altLang="en-US" sz="2200" b="1" i="1" dirty="0" smtClean="0">
                <a:solidFill>
                  <a:srgbClr val="0070C0"/>
                </a:solidFill>
                <a:effectLst>
                  <a:outerShdw blurRad="38100" dist="38100" dir="2700000" algn="tl">
                    <a:srgbClr val="000000">
                      <a:alpha val="43137"/>
                    </a:srgbClr>
                  </a:outerShdw>
                </a:effectLst>
              </a:rPr>
              <a:t>外部に</a:t>
            </a:r>
            <a:r>
              <a:rPr lang="ja-JP" altLang="en-US" sz="2200" b="1" i="1" dirty="0">
                <a:solidFill>
                  <a:srgbClr val="0070C0"/>
                </a:solidFill>
                <a:effectLst>
                  <a:outerShdw blurRad="38100" dist="38100" dir="2700000" algn="tl">
                    <a:srgbClr val="000000">
                      <a:alpha val="43137"/>
                    </a:srgbClr>
                  </a:outerShdw>
                </a:effectLst>
              </a:rPr>
              <a:t>公開</a:t>
            </a:r>
            <a:r>
              <a:rPr lang="ja-JP" altLang="en-US" sz="2200" b="1" i="1" dirty="0" smtClean="0">
                <a:solidFill>
                  <a:srgbClr val="0070C0"/>
                </a:solidFill>
                <a:effectLst>
                  <a:outerShdw blurRad="38100" dist="38100" dir="2700000" algn="tl">
                    <a:srgbClr val="000000">
                      <a:alpha val="43137"/>
                    </a:srgbClr>
                  </a:outerShdw>
                </a:effectLst>
              </a:rPr>
              <a:t>しないメンバには「</a:t>
            </a:r>
            <a:r>
              <a:rPr lang="en-US" altLang="ja-JP" sz="2200" b="1" i="1" dirty="0" smtClean="0">
                <a:solidFill>
                  <a:srgbClr val="0070C0"/>
                </a:solidFill>
                <a:effectLst>
                  <a:outerShdw blurRad="38100" dist="38100" dir="2700000" algn="tl">
                    <a:srgbClr val="000000">
                      <a:alpha val="43137"/>
                    </a:srgbClr>
                  </a:outerShdw>
                </a:effectLst>
              </a:rPr>
              <a:t>private</a:t>
            </a:r>
            <a:r>
              <a:rPr lang="ja-JP" altLang="en-US" sz="2200" b="1" i="1" dirty="0" smtClean="0">
                <a:solidFill>
                  <a:srgbClr val="0070C0"/>
                </a:solidFill>
                <a:effectLst>
                  <a:outerShdw blurRad="38100" dist="38100" dir="2700000" algn="tl">
                    <a:srgbClr val="000000">
                      <a:alpha val="43137"/>
                    </a:srgbClr>
                  </a:outerShdw>
                </a:effectLst>
              </a:rPr>
              <a:t>」をつける。</a:t>
            </a:r>
            <a:endParaRPr lang="en-US" altLang="ja-JP" sz="2200" b="1" i="1" dirty="0" smtClean="0">
              <a:solidFill>
                <a:srgbClr val="0070C0"/>
              </a:solidFill>
              <a:effectLst>
                <a:outerShdw blurRad="38100" dist="38100" dir="2700000" algn="tl">
                  <a:srgbClr val="000000">
                    <a:alpha val="43137"/>
                  </a:srgbClr>
                </a:outerShdw>
              </a:effectLst>
            </a:endParaRPr>
          </a:p>
          <a:p>
            <a:pPr marL="342900" indent="-342900">
              <a:defRPr/>
            </a:pPr>
            <a:r>
              <a:rPr lang="ja-JP" altLang="en-US" sz="2200" b="1" i="1" dirty="0">
                <a:solidFill>
                  <a:srgbClr val="0070C0"/>
                </a:solidFill>
                <a:effectLst>
                  <a:outerShdw blurRad="38100" dist="38100" dir="2700000" algn="tl">
                    <a:srgbClr val="000000">
                      <a:alpha val="43137"/>
                    </a:srgbClr>
                  </a:outerShdw>
                </a:effectLst>
              </a:rPr>
              <a:t>外部に利用を開放するメンバには「</a:t>
            </a:r>
            <a:r>
              <a:rPr lang="en-US" altLang="ja-JP" sz="2200" b="1" i="1" dirty="0">
                <a:solidFill>
                  <a:srgbClr val="0070C0"/>
                </a:solidFill>
                <a:effectLst>
                  <a:outerShdw blurRad="38100" dist="38100" dir="2700000" algn="tl">
                    <a:srgbClr val="000000">
                      <a:alpha val="43137"/>
                    </a:srgbClr>
                  </a:outerShdw>
                </a:effectLst>
              </a:rPr>
              <a:t>public</a:t>
            </a:r>
            <a:r>
              <a:rPr lang="ja-JP" altLang="en-US" sz="2200" b="1" i="1" dirty="0">
                <a:solidFill>
                  <a:srgbClr val="0070C0"/>
                </a:solidFill>
                <a:effectLst>
                  <a:outerShdw blurRad="38100" dist="38100" dir="2700000" algn="tl">
                    <a:srgbClr val="000000">
                      <a:alpha val="43137"/>
                    </a:srgbClr>
                  </a:outerShdw>
                </a:effectLst>
              </a:rPr>
              <a:t>」をつける</a:t>
            </a:r>
            <a:r>
              <a:rPr lang="ja-JP" altLang="en-US" sz="2200" b="1" i="1" dirty="0" smtClean="0">
                <a:solidFill>
                  <a:srgbClr val="0070C0"/>
                </a:solidFill>
                <a:effectLst>
                  <a:outerShdw blurRad="38100" dist="38100" dir="2700000" algn="tl">
                    <a:srgbClr val="000000">
                      <a:alpha val="43137"/>
                    </a:srgbClr>
                  </a:outerShdw>
                </a:effectLst>
              </a:rPr>
              <a:t>。</a:t>
            </a:r>
            <a:endParaRPr lang="en-US" altLang="ja-JP" sz="2200" b="1" i="1" dirty="0" smtClean="0">
              <a:solidFill>
                <a:srgbClr val="0070C0"/>
              </a:solidFill>
              <a:effectLst>
                <a:outerShdw blurRad="38100" dist="38100" dir="2700000" algn="tl">
                  <a:srgbClr val="000000">
                    <a:alpha val="43137"/>
                  </a:srgbClr>
                </a:outerShdw>
              </a:effectLst>
            </a:endParaRPr>
          </a:p>
          <a:p>
            <a:pPr marL="598932" lvl="1" indent="-342900">
              <a:defRPr/>
            </a:pPr>
            <a:r>
              <a:rPr lang="ja-JP" altLang="en-US" sz="2200" dirty="0" smtClean="0"/>
              <a:t>公開するかしないのか、明確に設定する。</a:t>
            </a:r>
            <a:endParaRPr lang="en-US" altLang="ja-JP" sz="2200" dirty="0" smtClean="0"/>
          </a:p>
          <a:p>
            <a:pPr marL="598932" lvl="1" indent="-342900">
              <a:defRPr/>
            </a:pPr>
            <a:r>
              <a:rPr lang="ja-JP" altLang="en-US" sz="2200" dirty="0" smtClean="0"/>
              <a:t>外部から</a:t>
            </a:r>
            <a:r>
              <a:rPr lang="ja-JP" altLang="en-US" sz="2200" dirty="0"/>
              <a:t>の</a:t>
            </a:r>
            <a:r>
              <a:rPr lang="ja-JP" altLang="en-US" sz="2200" dirty="0" smtClean="0"/>
              <a:t>アクセスを許可しないことで、想定外の動作を防ぐ。</a:t>
            </a:r>
            <a:endParaRPr lang="en-US" altLang="ja-JP" sz="2200" dirty="0" smtClean="0"/>
          </a:p>
          <a:p>
            <a:pPr marL="342900" indent="-342900">
              <a:defRPr/>
            </a:pPr>
            <a:r>
              <a:rPr lang="ja-JP" altLang="en-US" sz="2200" b="1" i="1" dirty="0" smtClean="0">
                <a:solidFill>
                  <a:srgbClr val="0070C0"/>
                </a:solidFill>
                <a:effectLst>
                  <a:outerShdw blurRad="38100" dist="38100" dir="2700000" algn="tl">
                    <a:srgbClr val="000000">
                      <a:alpha val="43137"/>
                    </a:srgbClr>
                  </a:outerShdw>
                </a:effectLst>
              </a:rPr>
              <a:t>フィールドの値の入出力には「アクセッサ」を用意する。</a:t>
            </a:r>
            <a:endParaRPr lang="en-US" altLang="ja-JP" sz="2200" b="1" i="1" dirty="0" smtClean="0">
              <a:solidFill>
                <a:srgbClr val="0070C0"/>
              </a:solidFill>
              <a:effectLst>
                <a:outerShdw blurRad="38100" dist="38100" dir="2700000" algn="tl">
                  <a:srgbClr val="000000">
                    <a:alpha val="43137"/>
                  </a:srgbClr>
                </a:outerShdw>
              </a:effectLst>
            </a:endParaRPr>
          </a:p>
          <a:p>
            <a:pPr marL="598932" lvl="1" indent="-342900">
              <a:defRPr/>
            </a:pPr>
            <a:r>
              <a:rPr lang="ja-JP" altLang="en-US" sz="2200" dirty="0" smtClean="0"/>
              <a:t>入出力機能を同一の書き方に統一することで、外部から利用可能なのか利用不可能なのかを明確に示すことができる。</a:t>
            </a:r>
            <a:endParaRPr lang="en-US" altLang="ja-JP" sz="2200" dirty="0" smtClean="0"/>
          </a:p>
          <a:p>
            <a:pPr marL="598932" lvl="1" indent="-342900">
              <a:defRPr/>
            </a:pPr>
            <a:r>
              <a:rPr lang="ja-JP" altLang="en-US" sz="2200" dirty="0" smtClean="0"/>
              <a:t>フィールドの仕様を修正する必要が生じた場合でも、利用側のプログラムに影響を与えないようにすることができる。</a:t>
            </a:r>
            <a:endParaRPr lang="en-US" altLang="ja-JP" sz="2200" dirty="0" smtClean="0"/>
          </a:p>
        </p:txBody>
      </p:sp>
      <p:sp>
        <p:nvSpPr>
          <p:cNvPr id="26626" name="タイトル 1"/>
          <p:cNvSpPr>
            <a:spLocks noGrp="1"/>
          </p:cNvSpPr>
          <p:nvPr>
            <p:ph type="title"/>
          </p:nvPr>
        </p:nvSpPr>
        <p:spPr/>
        <p:txBody>
          <a:bodyPr>
            <a:normAutofit/>
          </a:bodyPr>
          <a:lstStyle/>
          <a:p>
            <a:r>
              <a:rPr lang="ja-JP" altLang="en-US" dirty="0" smtClean="0"/>
              <a:t>カプセル化の方針</a:t>
            </a:r>
          </a:p>
        </p:txBody>
      </p:sp>
    </p:spTree>
    <p:extLst>
      <p:ext uri="{BB962C8B-B14F-4D97-AF65-F5344CB8AC3E}">
        <p14:creationId xmlns:p14="http://schemas.microsoft.com/office/powerpoint/2010/main" val="4102635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07707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61756" y="2852936"/>
            <a:ext cx="7002238" cy="784830"/>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オブジェクト指向とは：まとめ</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405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5340" y="1374897"/>
            <a:ext cx="8229600" cy="867552"/>
          </a:xfrm>
        </p:spPr>
        <p:txBody>
          <a:bodyPr>
            <a:noAutofit/>
          </a:bodyPr>
          <a:lstStyle/>
          <a:p>
            <a:r>
              <a:rPr lang="ja-JP" altLang="en-US" sz="2200" dirty="0"/>
              <a:t>オブジェクト指向で作られた</a:t>
            </a:r>
            <a:r>
              <a:rPr lang="ja-JP" altLang="en-US" sz="2200" dirty="0" smtClean="0"/>
              <a:t>システムは</a:t>
            </a:r>
            <a:r>
              <a:rPr lang="ja-JP" altLang="en-US" sz="2200" dirty="0"/>
              <a:t>、</a:t>
            </a:r>
            <a:r>
              <a:rPr lang="ja-JP" altLang="en-US" sz="2200" dirty="0" smtClean="0"/>
              <a:t>メッセージパッシング</a:t>
            </a:r>
            <a:r>
              <a:rPr lang="ja-JP" altLang="en-US" sz="2200" dirty="0"/>
              <a:t>によって</a:t>
            </a:r>
            <a:r>
              <a:rPr lang="ja-JP" altLang="en-US" sz="2200" dirty="0">
                <a:solidFill>
                  <a:srgbClr val="FF0000"/>
                </a:solidFill>
              </a:rPr>
              <a:t>複数のオブジェクト</a:t>
            </a:r>
            <a:r>
              <a:rPr lang="ja-JP" altLang="en-US" sz="2200" dirty="0" smtClean="0">
                <a:solidFill>
                  <a:srgbClr val="FF0000"/>
                </a:solidFill>
              </a:rPr>
              <a:t>が協調</a:t>
            </a:r>
            <a:r>
              <a:rPr lang="ja-JP" altLang="en-US" sz="2200" dirty="0">
                <a:solidFill>
                  <a:srgbClr val="FF0000"/>
                </a:solidFill>
              </a:rPr>
              <a:t>動作</a:t>
            </a:r>
            <a:r>
              <a:rPr lang="ja-JP" altLang="en-US" sz="2200" dirty="0"/>
              <a:t>し</a:t>
            </a:r>
            <a:r>
              <a:rPr lang="ja-JP" altLang="en-US" sz="2200" dirty="0" smtClean="0"/>
              <a:t>、要件や目的を実現します</a:t>
            </a:r>
            <a:r>
              <a:rPr lang="ja-JP" altLang="en-US" sz="2200" dirty="0"/>
              <a:t>。</a:t>
            </a:r>
          </a:p>
          <a:p>
            <a:endParaRPr kumimoji="1" lang="ja-JP" altLang="en-US" sz="2200" dirty="0"/>
          </a:p>
        </p:txBody>
      </p:sp>
      <p:sp>
        <p:nvSpPr>
          <p:cNvPr id="30722" name="Rectangle 2"/>
          <p:cNvSpPr>
            <a:spLocks noGrp="1" noChangeArrowheads="1"/>
          </p:cNvSpPr>
          <p:nvPr>
            <p:ph type="title"/>
          </p:nvPr>
        </p:nvSpPr>
        <p:spPr/>
        <p:txBody>
          <a:bodyPr/>
          <a:lstStyle/>
          <a:p>
            <a:pPr eaLnBrk="1" hangingPunct="1"/>
            <a:r>
              <a:rPr lang="ja-JP" altLang="en-US" dirty="0" smtClean="0"/>
              <a:t>オブジェクトの協調動作</a:t>
            </a:r>
          </a:p>
        </p:txBody>
      </p:sp>
      <p:sp>
        <p:nvSpPr>
          <p:cNvPr id="30724" name="Rectangle 4"/>
          <p:cNvSpPr>
            <a:spLocks noChangeArrowheads="1"/>
          </p:cNvSpPr>
          <p:nvPr/>
        </p:nvSpPr>
        <p:spPr bwMode="auto">
          <a:xfrm>
            <a:off x="1636440" y="25907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コック</a:t>
            </a:r>
          </a:p>
        </p:txBody>
      </p:sp>
      <p:sp>
        <p:nvSpPr>
          <p:cNvPr id="30725" name="Rectangle 5"/>
          <p:cNvSpPr>
            <a:spLocks noChangeArrowheads="1"/>
          </p:cNvSpPr>
          <p:nvPr/>
        </p:nvSpPr>
        <p:spPr bwMode="auto">
          <a:xfrm>
            <a:off x="1331640" y="47243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ウェイター</a:t>
            </a:r>
          </a:p>
        </p:txBody>
      </p:sp>
      <p:sp>
        <p:nvSpPr>
          <p:cNvPr id="30726" name="Rectangle 7"/>
          <p:cNvSpPr>
            <a:spLocks noChangeArrowheads="1"/>
          </p:cNvSpPr>
          <p:nvPr/>
        </p:nvSpPr>
        <p:spPr bwMode="auto">
          <a:xfrm>
            <a:off x="5141640" y="27431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料理</a:t>
            </a:r>
          </a:p>
        </p:txBody>
      </p:sp>
      <p:sp>
        <p:nvSpPr>
          <p:cNvPr id="30727" name="Rectangle 8"/>
          <p:cNvSpPr>
            <a:spLocks noChangeArrowheads="1"/>
          </p:cNvSpPr>
          <p:nvPr/>
        </p:nvSpPr>
        <p:spPr bwMode="auto">
          <a:xfrm>
            <a:off x="5294040" y="50672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レジ</a:t>
            </a:r>
          </a:p>
        </p:txBody>
      </p:sp>
      <p:sp>
        <p:nvSpPr>
          <p:cNvPr id="30728" name="Rectangle 9"/>
          <p:cNvSpPr>
            <a:spLocks noChangeArrowheads="1"/>
          </p:cNvSpPr>
          <p:nvPr/>
        </p:nvSpPr>
        <p:spPr bwMode="auto">
          <a:xfrm>
            <a:off x="6589440" y="36956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お客</a:t>
            </a:r>
          </a:p>
        </p:txBody>
      </p:sp>
      <p:sp>
        <p:nvSpPr>
          <p:cNvPr id="30729" name="Line 10"/>
          <p:cNvSpPr>
            <a:spLocks noChangeShapeType="1"/>
          </p:cNvSpPr>
          <p:nvPr/>
        </p:nvSpPr>
        <p:spPr bwMode="auto">
          <a:xfrm flipV="1">
            <a:off x="1826940" y="3200052"/>
            <a:ext cx="165100" cy="14480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0" name="Line 11"/>
          <p:cNvSpPr>
            <a:spLocks noChangeShapeType="1"/>
          </p:cNvSpPr>
          <p:nvPr/>
        </p:nvSpPr>
        <p:spPr bwMode="auto">
          <a:xfrm flipV="1">
            <a:off x="2322240" y="3238450"/>
            <a:ext cx="2743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1" name="Line 16"/>
          <p:cNvSpPr>
            <a:spLocks noChangeShapeType="1"/>
          </p:cNvSpPr>
          <p:nvPr/>
        </p:nvSpPr>
        <p:spPr bwMode="auto">
          <a:xfrm flipH="1" flipV="1">
            <a:off x="6208440" y="308605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2" name="Line 17"/>
          <p:cNvSpPr>
            <a:spLocks noChangeShapeType="1"/>
          </p:cNvSpPr>
          <p:nvPr/>
        </p:nvSpPr>
        <p:spPr bwMode="auto">
          <a:xfrm flipH="1">
            <a:off x="5751240" y="422905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3" name="Text Box 25"/>
          <p:cNvSpPr txBox="1">
            <a:spLocks noChangeArrowheads="1"/>
          </p:cNvSpPr>
          <p:nvPr/>
        </p:nvSpPr>
        <p:spPr bwMode="auto">
          <a:xfrm>
            <a:off x="6437040" y="2781250"/>
            <a:ext cx="10663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食べる</a:t>
            </a:r>
            <a:endParaRPr lang="ja-JP" altLang="en-US" dirty="0"/>
          </a:p>
        </p:txBody>
      </p:sp>
      <p:sp>
        <p:nvSpPr>
          <p:cNvPr id="30734" name="Line 26"/>
          <p:cNvSpPr>
            <a:spLocks noChangeShapeType="1"/>
          </p:cNvSpPr>
          <p:nvPr/>
        </p:nvSpPr>
        <p:spPr bwMode="auto">
          <a:xfrm>
            <a:off x="2627040" y="2857450"/>
            <a:ext cx="2514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5" name="Text Box 27"/>
          <p:cNvSpPr txBox="1">
            <a:spLocks noChangeArrowheads="1"/>
          </p:cNvSpPr>
          <p:nvPr/>
        </p:nvSpPr>
        <p:spPr bwMode="auto">
          <a:xfrm>
            <a:off x="2611165" y="2420888"/>
            <a:ext cx="75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作る</a:t>
            </a:r>
          </a:p>
        </p:txBody>
      </p:sp>
      <p:sp>
        <p:nvSpPr>
          <p:cNvPr id="30737" name="Text Box 30"/>
          <p:cNvSpPr txBox="1">
            <a:spLocks noChangeArrowheads="1"/>
          </p:cNvSpPr>
          <p:nvPr/>
        </p:nvSpPr>
        <p:spPr bwMode="auto">
          <a:xfrm>
            <a:off x="2550840" y="3924250"/>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運ぶ</a:t>
            </a:r>
            <a:endParaRPr lang="ja-JP" altLang="en-US" dirty="0"/>
          </a:p>
        </p:txBody>
      </p:sp>
      <p:sp>
        <p:nvSpPr>
          <p:cNvPr id="30738" name="Line 31"/>
          <p:cNvSpPr>
            <a:spLocks noChangeShapeType="1"/>
          </p:cNvSpPr>
          <p:nvPr/>
        </p:nvSpPr>
        <p:spPr bwMode="auto">
          <a:xfrm>
            <a:off x="2550840" y="5295850"/>
            <a:ext cx="2667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39" name="Text Box 32"/>
          <p:cNvSpPr txBox="1">
            <a:spLocks noChangeArrowheads="1"/>
          </p:cNvSpPr>
          <p:nvPr/>
        </p:nvSpPr>
        <p:spPr bwMode="auto">
          <a:xfrm>
            <a:off x="3693840" y="4935488"/>
            <a:ext cx="1063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会計を</a:t>
            </a:r>
            <a:endParaRPr lang="en-US" altLang="ja-JP" dirty="0" smtClean="0"/>
          </a:p>
          <a:p>
            <a:pPr eaLnBrk="1" hangingPunct="1"/>
            <a:r>
              <a:rPr lang="ja-JP" altLang="en-US" dirty="0" smtClean="0"/>
              <a:t>計算</a:t>
            </a:r>
            <a:endParaRPr lang="ja-JP" altLang="en-US" dirty="0"/>
          </a:p>
        </p:txBody>
      </p:sp>
      <p:sp>
        <p:nvSpPr>
          <p:cNvPr id="30740" name="Text Box 35"/>
          <p:cNvSpPr txBox="1">
            <a:spLocks noChangeArrowheads="1"/>
          </p:cNvSpPr>
          <p:nvPr/>
        </p:nvSpPr>
        <p:spPr bwMode="auto">
          <a:xfrm>
            <a:off x="5951972" y="4497393"/>
            <a:ext cx="10182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支払う</a:t>
            </a:r>
            <a:endParaRPr lang="ja-JP" altLang="en-US" dirty="0"/>
          </a:p>
        </p:txBody>
      </p:sp>
      <p:sp>
        <p:nvSpPr>
          <p:cNvPr id="30741" name="Rectangle 36"/>
          <p:cNvSpPr>
            <a:spLocks noChangeArrowheads="1"/>
          </p:cNvSpPr>
          <p:nvPr/>
        </p:nvSpPr>
        <p:spPr bwMode="auto">
          <a:xfrm>
            <a:off x="7351440" y="49148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お金</a:t>
            </a:r>
          </a:p>
        </p:txBody>
      </p:sp>
      <p:sp>
        <p:nvSpPr>
          <p:cNvPr id="30742" name="Line 37"/>
          <p:cNvSpPr>
            <a:spLocks noChangeShapeType="1"/>
          </p:cNvSpPr>
          <p:nvPr/>
        </p:nvSpPr>
        <p:spPr bwMode="auto">
          <a:xfrm>
            <a:off x="7351440" y="43052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3" name="Text Box 38"/>
          <p:cNvSpPr txBox="1">
            <a:spLocks noChangeArrowheads="1"/>
          </p:cNvSpPr>
          <p:nvPr/>
        </p:nvSpPr>
        <p:spPr bwMode="auto">
          <a:xfrm>
            <a:off x="4933677" y="6217714"/>
            <a:ext cx="77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持つ</a:t>
            </a:r>
          </a:p>
        </p:txBody>
      </p:sp>
      <p:sp>
        <p:nvSpPr>
          <p:cNvPr id="30744" name="Line 40"/>
          <p:cNvSpPr>
            <a:spLocks noChangeShapeType="1"/>
          </p:cNvSpPr>
          <p:nvPr/>
        </p:nvSpPr>
        <p:spPr bwMode="auto">
          <a:xfrm flipV="1">
            <a:off x="2398440" y="3924250"/>
            <a:ext cx="4114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745" name="Text Box 41"/>
          <p:cNvSpPr txBox="1">
            <a:spLocks noChangeArrowheads="1"/>
          </p:cNvSpPr>
          <p:nvPr/>
        </p:nvSpPr>
        <p:spPr bwMode="auto">
          <a:xfrm>
            <a:off x="2839765" y="4478288"/>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席に案内する</a:t>
            </a:r>
          </a:p>
        </p:txBody>
      </p:sp>
      <p:sp>
        <p:nvSpPr>
          <p:cNvPr id="26" name="Rectangle 9"/>
          <p:cNvSpPr>
            <a:spLocks noChangeArrowheads="1"/>
          </p:cNvSpPr>
          <p:nvPr/>
        </p:nvSpPr>
        <p:spPr bwMode="auto">
          <a:xfrm>
            <a:off x="4074840" y="5737026"/>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お客</a:t>
            </a:r>
          </a:p>
        </p:txBody>
      </p:sp>
      <p:sp>
        <p:nvSpPr>
          <p:cNvPr id="27" name="Line 40"/>
          <p:cNvSpPr>
            <a:spLocks noChangeShapeType="1"/>
          </p:cNvSpPr>
          <p:nvPr/>
        </p:nvSpPr>
        <p:spPr bwMode="auto">
          <a:xfrm>
            <a:off x="2131740" y="5372050"/>
            <a:ext cx="1943100" cy="6697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Text Box 41"/>
          <p:cNvSpPr txBox="1">
            <a:spLocks noChangeArrowheads="1"/>
          </p:cNvSpPr>
          <p:nvPr/>
        </p:nvSpPr>
        <p:spPr bwMode="auto">
          <a:xfrm>
            <a:off x="1579290" y="5756049"/>
            <a:ext cx="19287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注文を受ける</a:t>
            </a:r>
            <a:endParaRPr lang="ja-JP" altLang="en-US" dirty="0"/>
          </a:p>
        </p:txBody>
      </p:sp>
      <p:sp>
        <p:nvSpPr>
          <p:cNvPr id="29" name="Line 10"/>
          <p:cNvSpPr>
            <a:spLocks noChangeShapeType="1"/>
          </p:cNvSpPr>
          <p:nvPr/>
        </p:nvSpPr>
        <p:spPr bwMode="auto">
          <a:xfrm flipH="1">
            <a:off x="2036490" y="3219400"/>
            <a:ext cx="190500" cy="1409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0" name="Text Box 29"/>
          <p:cNvSpPr txBox="1">
            <a:spLocks noChangeArrowheads="1"/>
          </p:cNvSpPr>
          <p:nvPr/>
        </p:nvSpPr>
        <p:spPr bwMode="auto">
          <a:xfrm>
            <a:off x="2141812" y="3349928"/>
            <a:ext cx="15520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注文を聞く</a:t>
            </a:r>
            <a:endParaRPr lang="ja-JP" altLang="en-US" dirty="0"/>
          </a:p>
        </p:txBody>
      </p:sp>
      <p:sp>
        <p:nvSpPr>
          <p:cNvPr id="31" name="Rectangle 36"/>
          <p:cNvSpPr>
            <a:spLocks noChangeArrowheads="1"/>
          </p:cNvSpPr>
          <p:nvPr/>
        </p:nvSpPr>
        <p:spPr bwMode="auto">
          <a:xfrm>
            <a:off x="5713140" y="5912914"/>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お金</a:t>
            </a:r>
          </a:p>
        </p:txBody>
      </p:sp>
      <p:sp>
        <p:nvSpPr>
          <p:cNvPr id="32" name="Line 37"/>
          <p:cNvSpPr>
            <a:spLocks noChangeShapeType="1"/>
          </p:cNvSpPr>
          <p:nvPr/>
        </p:nvSpPr>
        <p:spPr bwMode="auto">
          <a:xfrm>
            <a:off x="5065440" y="6041826"/>
            <a:ext cx="647700" cy="175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テキスト ボックス 32"/>
          <p:cNvSpPr txBox="1"/>
          <p:nvPr/>
        </p:nvSpPr>
        <p:spPr>
          <a:xfrm>
            <a:off x="3715664" y="2179187"/>
            <a:ext cx="1786066" cy="461665"/>
          </a:xfrm>
          <a:prstGeom prst="rect">
            <a:avLst/>
          </a:prstGeom>
          <a:noFill/>
        </p:spPr>
        <p:txBody>
          <a:bodyPr wrap="none" rtlCol="0">
            <a:spAutoFit/>
          </a:bodyPr>
          <a:lstStyle/>
          <a:p>
            <a:r>
              <a:rPr lang="en-US" altLang="ja-JP" sz="2400" dirty="0" smtClean="0"/>
              <a:t>Restaurant</a:t>
            </a:r>
            <a:endParaRPr kumimoji="1" lang="ja-JP" altLang="en-US" sz="2400" dirty="0"/>
          </a:p>
        </p:txBody>
      </p:sp>
    </p:spTree>
    <p:extLst>
      <p:ext uri="{BB962C8B-B14F-4D97-AF65-F5344CB8AC3E}">
        <p14:creationId xmlns:p14="http://schemas.microsoft.com/office/powerpoint/2010/main" val="26080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275863"/>
            <a:ext cx="8229600" cy="2200903"/>
          </a:xfrm>
        </p:spPr>
        <p:txBody>
          <a:bodyPr>
            <a:normAutofit/>
          </a:bodyPr>
          <a:lstStyle/>
          <a:p>
            <a:r>
              <a:rPr lang="ja-JP" altLang="en-US" sz="2200" dirty="0" smtClean="0"/>
              <a:t>オブジェクト指向では、クラスの拡張により、</a:t>
            </a:r>
            <a:r>
              <a:rPr lang="ja-JP" altLang="en-US" sz="2200" dirty="0" smtClean="0">
                <a:solidFill>
                  <a:srgbClr val="FF0000"/>
                </a:solidFill>
              </a:rPr>
              <a:t>概念の階層</a:t>
            </a:r>
            <a:r>
              <a:rPr lang="ja-JP" altLang="en-US" sz="2200" dirty="0">
                <a:solidFill>
                  <a:srgbClr val="FF0000"/>
                </a:solidFill>
              </a:rPr>
              <a:t>構造</a:t>
            </a:r>
            <a:r>
              <a:rPr lang="ja-JP" altLang="en-US" sz="2200" dirty="0"/>
              <a:t>を作る</a:t>
            </a:r>
            <a:r>
              <a:rPr lang="ja-JP" altLang="en-US" sz="2200" dirty="0" smtClean="0"/>
              <a:t>ことで、</a:t>
            </a:r>
            <a:r>
              <a:rPr lang="ja-JP" altLang="en-US" sz="2200" dirty="0"/>
              <a:t>性質、機能を流用</a:t>
            </a:r>
            <a:r>
              <a:rPr lang="ja-JP" altLang="en-US" sz="2200" dirty="0" smtClean="0"/>
              <a:t>した</a:t>
            </a:r>
            <a:r>
              <a:rPr lang="ja-JP" altLang="en-US" sz="2200" dirty="0"/>
              <a:t>、</a:t>
            </a:r>
            <a:r>
              <a:rPr lang="ja-JP" altLang="en-US" sz="2200" dirty="0" smtClean="0"/>
              <a:t>理解しやすく、柔軟</a:t>
            </a:r>
            <a:r>
              <a:rPr lang="ja-JP" altLang="en-US" sz="2200" dirty="0"/>
              <a:t>な拡張が可能な</a:t>
            </a:r>
            <a:r>
              <a:rPr lang="ja-JP" altLang="en-US" sz="2200" dirty="0" smtClean="0"/>
              <a:t>システムを構築できます。</a:t>
            </a:r>
            <a:endParaRPr lang="en-US" altLang="ja-JP" sz="2200" dirty="0" smtClean="0"/>
          </a:p>
          <a:p>
            <a:endParaRPr kumimoji="1" lang="ja-JP" altLang="en-US" sz="2200" dirty="0"/>
          </a:p>
        </p:txBody>
      </p:sp>
      <p:sp>
        <p:nvSpPr>
          <p:cNvPr id="32770" name="Rectangle 2"/>
          <p:cNvSpPr>
            <a:spLocks noGrp="1" noChangeArrowheads="1"/>
          </p:cNvSpPr>
          <p:nvPr>
            <p:ph type="title"/>
          </p:nvPr>
        </p:nvSpPr>
        <p:spPr/>
        <p:txBody>
          <a:bodyPr/>
          <a:lstStyle/>
          <a:p>
            <a:pPr eaLnBrk="1" hangingPunct="1"/>
            <a:r>
              <a:rPr lang="ja-JP" altLang="en-US" smtClean="0"/>
              <a:t>クラスの汎化、特化</a:t>
            </a:r>
          </a:p>
        </p:txBody>
      </p:sp>
      <p:sp>
        <p:nvSpPr>
          <p:cNvPr id="32772" name="Rectangle 4"/>
          <p:cNvSpPr>
            <a:spLocks noChangeArrowheads="1"/>
          </p:cNvSpPr>
          <p:nvPr/>
        </p:nvSpPr>
        <p:spPr bwMode="auto">
          <a:xfrm>
            <a:off x="4076700" y="2276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マス</a:t>
            </a:r>
          </a:p>
        </p:txBody>
      </p:sp>
      <p:sp>
        <p:nvSpPr>
          <p:cNvPr id="32773" name="Rectangle 5"/>
          <p:cNvSpPr>
            <a:spLocks noChangeArrowheads="1"/>
          </p:cNvSpPr>
          <p:nvPr/>
        </p:nvSpPr>
        <p:spPr bwMode="auto">
          <a:xfrm>
            <a:off x="1409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ステージ</a:t>
            </a:r>
          </a:p>
        </p:txBody>
      </p:sp>
      <p:sp>
        <p:nvSpPr>
          <p:cNvPr id="32774" name="Rectangle 6"/>
          <p:cNvSpPr>
            <a:spLocks noChangeArrowheads="1"/>
          </p:cNvSpPr>
          <p:nvPr/>
        </p:nvSpPr>
        <p:spPr bwMode="auto">
          <a:xfrm>
            <a:off x="6972300" y="3800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キャラクター</a:t>
            </a:r>
          </a:p>
        </p:txBody>
      </p:sp>
      <p:sp>
        <p:nvSpPr>
          <p:cNvPr id="32775" name="Rectangle 7"/>
          <p:cNvSpPr>
            <a:spLocks noChangeArrowheads="1"/>
          </p:cNvSpPr>
          <p:nvPr/>
        </p:nvSpPr>
        <p:spPr bwMode="auto">
          <a:xfrm>
            <a:off x="40767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コイン</a:t>
            </a:r>
          </a:p>
        </p:txBody>
      </p:sp>
      <p:sp>
        <p:nvSpPr>
          <p:cNvPr id="32776" name="Rectangle 8"/>
          <p:cNvSpPr>
            <a:spLocks noChangeArrowheads="1"/>
          </p:cNvSpPr>
          <p:nvPr/>
        </p:nvSpPr>
        <p:spPr bwMode="auto">
          <a:xfrm>
            <a:off x="76581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カメ</a:t>
            </a:r>
            <a:endParaRPr lang="ja-JP" altLang="en-US" dirty="0"/>
          </a:p>
        </p:txBody>
      </p:sp>
      <p:sp>
        <p:nvSpPr>
          <p:cNvPr id="32777" name="Rectangle 21"/>
          <p:cNvSpPr>
            <a:spLocks noChangeArrowheads="1"/>
          </p:cNvSpPr>
          <p:nvPr/>
        </p:nvSpPr>
        <p:spPr bwMode="auto">
          <a:xfrm>
            <a:off x="2476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土管</a:t>
            </a:r>
            <a:endParaRPr lang="ja-JP" altLang="en-US" dirty="0"/>
          </a:p>
        </p:txBody>
      </p:sp>
      <p:sp>
        <p:nvSpPr>
          <p:cNvPr id="32778" name="Rectangle 26"/>
          <p:cNvSpPr>
            <a:spLocks noChangeArrowheads="1"/>
          </p:cNvSpPr>
          <p:nvPr/>
        </p:nvSpPr>
        <p:spPr bwMode="auto">
          <a:xfrm>
            <a:off x="59055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配管工</a:t>
            </a:r>
            <a:endParaRPr lang="ja-JP" altLang="en-US" dirty="0"/>
          </a:p>
        </p:txBody>
      </p:sp>
      <p:sp>
        <p:nvSpPr>
          <p:cNvPr id="32779" name="Rectangle 27"/>
          <p:cNvSpPr>
            <a:spLocks noChangeArrowheads="1"/>
          </p:cNvSpPr>
          <p:nvPr/>
        </p:nvSpPr>
        <p:spPr bwMode="auto">
          <a:xfrm>
            <a:off x="1333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弾</a:t>
            </a:r>
          </a:p>
        </p:txBody>
      </p:sp>
      <p:sp>
        <p:nvSpPr>
          <p:cNvPr id="32780" name="Rectangle 28"/>
          <p:cNvSpPr>
            <a:spLocks noChangeArrowheads="1"/>
          </p:cNvSpPr>
          <p:nvPr/>
        </p:nvSpPr>
        <p:spPr bwMode="auto">
          <a:xfrm>
            <a:off x="4076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a:t>アイテム</a:t>
            </a:r>
          </a:p>
        </p:txBody>
      </p:sp>
      <p:sp>
        <p:nvSpPr>
          <p:cNvPr id="32781" name="Rectangle 29"/>
          <p:cNvSpPr>
            <a:spLocks noChangeArrowheads="1"/>
          </p:cNvSpPr>
          <p:nvPr/>
        </p:nvSpPr>
        <p:spPr bwMode="auto">
          <a:xfrm>
            <a:off x="190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a:t>ブロック</a:t>
            </a:r>
          </a:p>
        </p:txBody>
      </p:sp>
      <p:cxnSp>
        <p:nvCxnSpPr>
          <p:cNvPr id="32782" name="AutoShape 30"/>
          <p:cNvCxnSpPr>
            <a:cxnSpLocks noChangeShapeType="1"/>
            <a:stCxn id="32773" idx="0"/>
            <a:endCxn id="32774" idx="0"/>
          </p:cNvCxnSpPr>
          <p:nvPr/>
        </p:nvCxnSpPr>
        <p:spPr bwMode="auto">
          <a:xfrm rot="5400000" flipV="1">
            <a:off x="4648200" y="981472"/>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3" name="AutoShape 32"/>
          <p:cNvSpPr>
            <a:spLocks noChangeArrowheads="1"/>
          </p:cNvSpPr>
          <p:nvPr/>
        </p:nvSpPr>
        <p:spPr bwMode="auto">
          <a:xfrm>
            <a:off x="4381500" y="2886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4" name="Line 33"/>
          <p:cNvSpPr>
            <a:spLocks noChangeShapeType="1"/>
          </p:cNvSpPr>
          <p:nvPr/>
        </p:nvSpPr>
        <p:spPr bwMode="auto">
          <a:xfrm flipV="1">
            <a:off x="4533900" y="311507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85" name="AutoShape 34"/>
          <p:cNvSpPr>
            <a:spLocks noChangeArrowheads="1"/>
          </p:cNvSpPr>
          <p:nvPr/>
        </p:nvSpPr>
        <p:spPr bwMode="auto">
          <a:xfrm>
            <a:off x="4381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6" name="AutoShape 35"/>
          <p:cNvSpPr>
            <a:spLocks noChangeArrowheads="1"/>
          </p:cNvSpPr>
          <p:nvPr/>
        </p:nvSpPr>
        <p:spPr bwMode="auto">
          <a:xfrm>
            <a:off x="1714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7" name="AutoShape 36"/>
          <p:cNvSpPr>
            <a:spLocks noChangeArrowheads="1"/>
          </p:cNvSpPr>
          <p:nvPr/>
        </p:nvSpPr>
        <p:spPr bwMode="auto">
          <a:xfrm>
            <a:off x="7277100" y="4410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2788" name="Line 37"/>
          <p:cNvSpPr>
            <a:spLocks noChangeShapeType="1"/>
          </p:cNvSpPr>
          <p:nvPr/>
        </p:nvSpPr>
        <p:spPr bwMode="auto">
          <a:xfrm flipV="1">
            <a:off x="4533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89" name="Line 38"/>
          <p:cNvSpPr>
            <a:spLocks noChangeShapeType="1"/>
          </p:cNvSpPr>
          <p:nvPr/>
        </p:nvSpPr>
        <p:spPr bwMode="auto">
          <a:xfrm flipV="1">
            <a:off x="1866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790" name="Line 39"/>
          <p:cNvSpPr>
            <a:spLocks noChangeShapeType="1"/>
          </p:cNvSpPr>
          <p:nvPr/>
        </p:nvSpPr>
        <p:spPr bwMode="auto">
          <a:xfrm flipH="1" flipV="1">
            <a:off x="7429500" y="463907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32791" name="AutoShape 40"/>
          <p:cNvCxnSpPr>
            <a:cxnSpLocks noChangeShapeType="1"/>
            <a:stCxn id="32778" idx="0"/>
            <a:endCxn id="32776" idx="0"/>
          </p:cNvCxnSpPr>
          <p:nvPr/>
        </p:nvCxnSpPr>
        <p:spPr bwMode="auto">
          <a:xfrm rot="5400000" flipV="1">
            <a:off x="7276306" y="4525566"/>
            <a:ext cx="1588" cy="17526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41"/>
          <p:cNvCxnSpPr>
            <a:cxnSpLocks noChangeShapeType="1"/>
            <a:stCxn id="32781" idx="0"/>
            <a:endCxn id="32777" idx="0"/>
          </p:cNvCxnSpPr>
          <p:nvPr/>
        </p:nvCxnSpPr>
        <p:spPr bwMode="auto">
          <a:xfrm rot="5400000" flipV="1">
            <a:off x="1828006" y="3801666"/>
            <a:ext cx="1588" cy="22860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正方形/長方形 2"/>
          <p:cNvSpPr/>
          <p:nvPr/>
        </p:nvSpPr>
        <p:spPr>
          <a:xfrm>
            <a:off x="323528" y="5877272"/>
            <a:ext cx="503832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ja-JP" altLang="en-US" dirty="0" smtClean="0"/>
              <a:t>キャラクターに</a:t>
            </a:r>
            <a:r>
              <a:rPr lang="ja-JP" altLang="en-US" b="1" dirty="0" smtClean="0">
                <a:solidFill>
                  <a:schemeClr val="tx1"/>
                </a:solidFill>
              </a:rPr>
              <a:t>新た</a:t>
            </a:r>
            <a:r>
              <a:rPr lang="ja-JP" altLang="en-US" b="1" dirty="0">
                <a:solidFill>
                  <a:schemeClr val="tx1"/>
                </a:solidFill>
              </a:rPr>
              <a:t>な敵</a:t>
            </a:r>
            <a:r>
              <a:rPr lang="ja-JP" altLang="en-US" dirty="0" smtClean="0"/>
              <a:t>を</a:t>
            </a:r>
            <a:r>
              <a:rPr lang="ja-JP" altLang="en-US" dirty="0"/>
              <a:t>加える</a:t>
            </a:r>
            <a:r>
              <a:rPr lang="ja-JP" altLang="en-US" dirty="0" smtClean="0"/>
              <a:t>際に、</a:t>
            </a:r>
            <a:r>
              <a:rPr lang="ja-JP" altLang="en-US" dirty="0"/>
              <a:t>「</a:t>
            </a:r>
            <a:r>
              <a:rPr lang="ja-JP" altLang="en-US" dirty="0" smtClean="0"/>
              <a:t>座標」、「</a:t>
            </a:r>
            <a:r>
              <a:rPr lang="en-US" altLang="ja-JP" dirty="0" smtClean="0"/>
              <a:t>HP</a:t>
            </a:r>
            <a:r>
              <a:rPr lang="ja-JP" altLang="en-US" dirty="0" smtClean="0"/>
              <a:t>」、「移動する」といったキャラクターに必要な属性</a:t>
            </a:r>
            <a:r>
              <a:rPr lang="ja-JP" altLang="en-US" dirty="0"/>
              <a:t>・機能を備えた新しいクラスを簡単に作れます。</a:t>
            </a:r>
          </a:p>
        </p:txBody>
      </p:sp>
      <p:sp>
        <p:nvSpPr>
          <p:cNvPr id="28" name="Rectangle 8"/>
          <p:cNvSpPr>
            <a:spLocks noChangeArrowheads="1"/>
          </p:cNvSpPr>
          <p:nvPr/>
        </p:nvSpPr>
        <p:spPr bwMode="auto">
          <a:xfrm>
            <a:off x="6934200" y="6163072"/>
            <a:ext cx="990600" cy="6096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ja-JP" altLang="en-US" sz="2400" b="1" dirty="0" smtClean="0">
                <a:solidFill>
                  <a:schemeClr val="bg1"/>
                </a:solidFill>
                <a:effectLst>
                  <a:outerShdw blurRad="38100" dist="38100" dir="2700000" algn="tl">
                    <a:srgbClr val="000000">
                      <a:alpha val="43137"/>
                    </a:srgbClr>
                  </a:outerShdw>
                </a:effectLst>
              </a:rPr>
              <a:t>イカ</a:t>
            </a:r>
            <a:endParaRPr lang="ja-JP" altLang="en-US" sz="2400" b="1" dirty="0">
              <a:solidFill>
                <a:schemeClr val="bg1"/>
              </a:solidFill>
              <a:effectLst>
                <a:outerShdw blurRad="38100" dist="38100" dir="2700000" algn="tl">
                  <a:srgbClr val="000000">
                    <a:alpha val="43137"/>
                  </a:srgbClr>
                </a:outerShdw>
              </a:effectLst>
            </a:endParaRPr>
          </a:p>
        </p:txBody>
      </p:sp>
      <p:cxnSp>
        <p:nvCxnSpPr>
          <p:cNvPr id="5" name="直線コネクタ 4"/>
          <p:cNvCxnSpPr>
            <a:stCxn id="32790" idx="0"/>
            <a:endCxn id="28" idx="0"/>
          </p:cNvCxnSpPr>
          <p:nvPr/>
        </p:nvCxnSpPr>
        <p:spPr>
          <a:xfrm>
            <a:off x="7429500" y="5172472"/>
            <a:ext cx="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rot="20286058">
            <a:off x="5744700" y="6209432"/>
            <a:ext cx="133882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kumimoji="1" lang="ja-JP" altLang="en-US" dirty="0" smtClean="0"/>
              <a:t>新規作成！</a:t>
            </a:r>
            <a:endParaRPr kumimoji="1" lang="ja-JP" altLang="en-US" dirty="0"/>
          </a:p>
        </p:txBody>
      </p:sp>
    </p:spTree>
    <p:extLst>
      <p:ext uri="{BB962C8B-B14F-4D97-AF65-F5344CB8AC3E}">
        <p14:creationId xmlns:p14="http://schemas.microsoft.com/office/powerpoint/2010/main" val="292840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タイトル 1"/>
          <p:cNvSpPr>
            <a:spLocks noGrp="1"/>
          </p:cNvSpPr>
          <p:nvPr>
            <p:ph type="title"/>
          </p:nvPr>
        </p:nvSpPr>
        <p:spPr/>
        <p:txBody>
          <a:bodyPr>
            <a:normAutofit/>
          </a:bodyPr>
          <a:lstStyle/>
          <a:p>
            <a:r>
              <a:rPr lang="ja-JP" altLang="en-US" dirty="0" smtClean="0"/>
              <a:t>オブジェクト指向の重要な３大概念</a:t>
            </a:r>
          </a:p>
        </p:txBody>
      </p:sp>
      <p:sp>
        <p:nvSpPr>
          <p:cNvPr id="7" name="円/楕円 6"/>
          <p:cNvSpPr/>
          <p:nvPr/>
        </p:nvSpPr>
        <p:spPr>
          <a:xfrm>
            <a:off x="5085478" y="3525416"/>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2800" dirty="0"/>
          </a:p>
        </p:txBody>
      </p:sp>
      <p:sp>
        <p:nvSpPr>
          <p:cNvPr id="8" name="円/楕円 7"/>
          <p:cNvSpPr/>
          <p:nvPr/>
        </p:nvSpPr>
        <p:spPr>
          <a:xfrm>
            <a:off x="3294778" y="1772816"/>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4000" dirty="0"/>
              <a:t>継承</a:t>
            </a:r>
          </a:p>
        </p:txBody>
      </p:sp>
      <p:sp>
        <p:nvSpPr>
          <p:cNvPr id="9" name="円/楕円 8"/>
          <p:cNvSpPr/>
          <p:nvPr/>
        </p:nvSpPr>
        <p:spPr>
          <a:xfrm>
            <a:off x="1199278" y="3525416"/>
            <a:ext cx="3124200" cy="1295400"/>
          </a:xfrm>
          <a:prstGeom prst="ellipse">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ja-JP" altLang="en-US" sz="3200" dirty="0"/>
              <a:t>カプセル化</a:t>
            </a:r>
          </a:p>
        </p:txBody>
      </p:sp>
      <p:cxnSp>
        <p:nvCxnSpPr>
          <p:cNvPr id="10" name="直線コネクタ 9"/>
          <p:cNvCxnSpPr/>
          <p:nvPr/>
        </p:nvCxnSpPr>
        <p:spPr>
          <a:xfrm flipH="1">
            <a:off x="2761378" y="2915816"/>
            <a:ext cx="1028700" cy="609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線コネクタ 10"/>
          <p:cNvCxnSpPr/>
          <p:nvPr/>
        </p:nvCxnSpPr>
        <p:spPr>
          <a:xfrm>
            <a:off x="4323478" y="4173116"/>
            <a:ext cx="762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線コネクタ 11"/>
          <p:cNvCxnSpPr/>
          <p:nvPr/>
        </p:nvCxnSpPr>
        <p:spPr>
          <a:xfrm>
            <a:off x="5771278" y="2915816"/>
            <a:ext cx="876300" cy="609600"/>
          </a:xfrm>
          <a:prstGeom prst="line">
            <a:avLst/>
          </a:prstGeom>
        </p:spPr>
        <p:style>
          <a:lnRef idx="3">
            <a:schemeClr val="accent1"/>
          </a:lnRef>
          <a:fillRef idx="0">
            <a:schemeClr val="accent1"/>
          </a:fillRef>
          <a:effectRef idx="2">
            <a:schemeClr val="accent1"/>
          </a:effectRef>
          <a:fontRef idx="minor">
            <a:schemeClr val="tx1"/>
          </a:fontRef>
        </p:style>
      </p:cxnSp>
      <p:sp>
        <p:nvSpPr>
          <p:cNvPr id="13" name="テキスト ボックス 16"/>
          <p:cNvSpPr txBox="1">
            <a:spLocks noChangeArrowheads="1"/>
          </p:cNvSpPr>
          <p:nvPr/>
        </p:nvSpPr>
        <p:spPr bwMode="auto">
          <a:xfrm>
            <a:off x="215900" y="2915816"/>
            <a:ext cx="1907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今回やります</a:t>
            </a:r>
            <a:endParaRPr lang="ja-JP" altLang="en-US" dirty="0"/>
          </a:p>
        </p:txBody>
      </p:sp>
      <p:cxnSp>
        <p:nvCxnSpPr>
          <p:cNvPr id="14" name="直線矢印コネクタ 13"/>
          <p:cNvCxnSpPr/>
          <p:nvPr/>
        </p:nvCxnSpPr>
        <p:spPr>
          <a:xfrm>
            <a:off x="1341654" y="3377779"/>
            <a:ext cx="782421" cy="4926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 name="テキスト ボックス 4"/>
          <p:cNvSpPr txBox="1"/>
          <p:nvPr/>
        </p:nvSpPr>
        <p:spPr>
          <a:xfrm>
            <a:off x="3479472" y="3039445"/>
            <a:ext cx="2729956" cy="830997"/>
          </a:xfrm>
          <a:prstGeom prst="rect">
            <a:avLst/>
          </a:prstGeom>
          <a:noFill/>
        </p:spPr>
        <p:txBody>
          <a:bodyPr wrap="square" rtlCol="0">
            <a:spAutoFit/>
          </a:bodyPr>
          <a:lstStyle/>
          <a:p>
            <a:pPr algn="ctr"/>
            <a:r>
              <a:rPr kumimoji="1" lang="ja-JP" altLang="en-US" sz="2400" dirty="0" smtClean="0"/>
              <a:t>オブジェクト指向の</a:t>
            </a:r>
            <a:r>
              <a:rPr lang="ja-JP" altLang="en-US" sz="2400" dirty="0" smtClean="0"/>
              <a:t>重要な３大概念</a:t>
            </a:r>
            <a:endParaRPr kumimoji="1" lang="ja-JP" altLang="en-US" sz="2400" dirty="0"/>
          </a:p>
        </p:txBody>
      </p:sp>
      <p:sp>
        <p:nvSpPr>
          <p:cNvPr id="6" name="正方形/長方形 5"/>
          <p:cNvSpPr/>
          <p:nvPr/>
        </p:nvSpPr>
        <p:spPr>
          <a:xfrm>
            <a:off x="5127770" y="3899212"/>
            <a:ext cx="3039615" cy="584775"/>
          </a:xfrm>
          <a:prstGeom prst="rect">
            <a:avLst/>
          </a:prstGeom>
        </p:spPr>
        <p:txBody>
          <a:bodyPr wrap="none">
            <a:spAutoFit/>
          </a:bodyPr>
          <a:lstStyle/>
          <a:p>
            <a:pPr algn="ctr">
              <a:defRPr/>
            </a:pPr>
            <a:r>
              <a:rPr lang="ja-JP" altLang="en-US" sz="3200" dirty="0">
                <a:solidFill>
                  <a:schemeClr val="bg1"/>
                </a:solidFill>
              </a:rPr>
              <a:t>ポリモーフィズム</a:t>
            </a:r>
          </a:p>
        </p:txBody>
      </p:sp>
    </p:spTree>
    <p:extLst>
      <p:ext uri="{BB962C8B-B14F-4D97-AF65-F5344CB8AC3E}">
        <p14:creationId xmlns:p14="http://schemas.microsoft.com/office/powerpoint/2010/main" val="3725609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 name="正方形/長方形 82"/>
          <p:cNvSpPr/>
          <p:nvPr/>
        </p:nvSpPr>
        <p:spPr>
          <a:xfrm>
            <a:off x="3453529" y="3729623"/>
            <a:ext cx="2588183" cy="16677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9698" name="Rectangle 2"/>
          <p:cNvSpPr>
            <a:spLocks noGrp="1" noChangeArrowheads="1"/>
          </p:cNvSpPr>
          <p:nvPr>
            <p:ph type="title"/>
          </p:nvPr>
        </p:nvSpPr>
        <p:spPr/>
        <p:txBody>
          <a:bodyPr/>
          <a:lstStyle/>
          <a:p>
            <a:pPr eaLnBrk="1" hangingPunct="1"/>
            <a:r>
              <a:rPr lang="ja-JP" altLang="en-US" sz="4000" dirty="0" smtClean="0"/>
              <a:t>オブジェクト指向プログラミングと効果</a:t>
            </a:r>
          </a:p>
        </p:txBody>
      </p:sp>
      <p:sp>
        <p:nvSpPr>
          <p:cNvPr id="29699" name="Rectangle 3"/>
          <p:cNvSpPr>
            <a:spLocks noGrp="1" noChangeArrowheads="1"/>
          </p:cNvSpPr>
          <p:nvPr>
            <p:ph type="body" idx="1"/>
          </p:nvPr>
        </p:nvSpPr>
        <p:spPr>
          <a:xfrm>
            <a:off x="457200" y="1371599"/>
            <a:ext cx="8229600" cy="2089893"/>
          </a:xfrm>
        </p:spPr>
        <p:txBody>
          <a:bodyPr>
            <a:normAutofit lnSpcReduction="10000"/>
          </a:bodyPr>
          <a:lstStyle/>
          <a:p>
            <a:pPr eaLnBrk="1" hangingPunct="1">
              <a:lnSpc>
                <a:spcPct val="90000"/>
              </a:lnSpc>
              <a:buFontTx/>
              <a:buNone/>
            </a:pPr>
            <a:r>
              <a:rPr lang="ja-JP" altLang="en-US" sz="2300" dirty="0" smtClean="0"/>
              <a:t>オブジェクト指向プログラミングを行う効果として・・・</a:t>
            </a:r>
          </a:p>
          <a:p>
            <a:pPr eaLnBrk="1" hangingPunct="1">
              <a:lnSpc>
                <a:spcPct val="90000"/>
              </a:lnSpc>
              <a:buFontTx/>
              <a:buNone/>
            </a:pPr>
            <a:r>
              <a:rPr lang="ja-JP" altLang="en-US" sz="2300" dirty="0" smtClean="0">
                <a:solidFill>
                  <a:srgbClr val="FF0000"/>
                </a:solidFill>
              </a:rPr>
              <a:t>（１）わかりやすいシステム構築</a:t>
            </a:r>
          </a:p>
          <a:p>
            <a:pPr eaLnBrk="1" hangingPunct="1">
              <a:lnSpc>
                <a:spcPct val="90000"/>
              </a:lnSpc>
              <a:buFontTx/>
              <a:buNone/>
            </a:pPr>
            <a:r>
              <a:rPr lang="ja-JP" altLang="en-US" sz="2300" dirty="0" smtClean="0"/>
              <a:t>　　設計者自身も、他者も、理解しやすいシステムを構築できます。</a:t>
            </a:r>
          </a:p>
          <a:p>
            <a:pPr eaLnBrk="1" hangingPunct="1">
              <a:lnSpc>
                <a:spcPct val="90000"/>
              </a:lnSpc>
              <a:buFontTx/>
              <a:buNone/>
            </a:pPr>
            <a:r>
              <a:rPr lang="ja-JP" altLang="en-US" sz="2300" dirty="0" smtClean="0">
                <a:solidFill>
                  <a:srgbClr val="FF0000"/>
                </a:solidFill>
              </a:rPr>
              <a:t>（２）分担と効率的設計</a:t>
            </a:r>
          </a:p>
          <a:p>
            <a:pPr eaLnBrk="1" hangingPunct="1">
              <a:lnSpc>
                <a:spcPct val="90000"/>
              </a:lnSpc>
              <a:buFontTx/>
              <a:buNone/>
            </a:pPr>
            <a:r>
              <a:rPr lang="ja-JP" altLang="en-US" sz="2300" dirty="0" smtClean="0"/>
              <a:t>　　複数人の開発者が相互に意思疎通しながら、部分を分担し、全体で結合するなどして、効率的</a:t>
            </a:r>
            <a:r>
              <a:rPr lang="ja-JP" altLang="en-US" sz="2300" dirty="0"/>
              <a:t>に</a:t>
            </a:r>
            <a:r>
              <a:rPr lang="ja-JP" altLang="en-US" sz="2300" dirty="0" smtClean="0"/>
              <a:t>システムを構築できます。</a:t>
            </a:r>
          </a:p>
        </p:txBody>
      </p:sp>
      <p:sp>
        <p:nvSpPr>
          <p:cNvPr id="5" name="スマイル 4"/>
          <p:cNvSpPr/>
          <p:nvPr/>
        </p:nvSpPr>
        <p:spPr>
          <a:xfrm>
            <a:off x="1860567" y="5827236"/>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マイル 5"/>
          <p:cNvSpPr/>
          <p:nvPr/>
        </p:nvSpPr>
        <p:spPr>
          <a:xfrm>
            <a:off x="4236831" y="5790696"/>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スマイル 6"/>
          <p:cNvSpPr/>
          <p:nvPr/>
        </p:nvSpPr>
        <p:spPr>
          <a:xfrm>
            <a:off x="6253055" y="5827236"/>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cxnSp>
        <p:nvCxnSpPr>
          <p:cNvPr id="8" name="直線矢印コネクタ 7"/>
          <p:cNvCxnSpPr/>
          <p:nvPr/>
        </p:nvCxnSpPr>
        <p:spPr>
          <a:xfrm flipV="1">
            <a:off x="3471193" y="5329483"/>
            <a:ext cx="479617" cy="79475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3" name="直線矢印コネクタ 12"/>
          <p:cNvCxnSpPr/>
          <p:nvPr/>
        </p:nvCxnSpPr>
        <p:spPr>
          <a:xfrm flipH="1" flipV="1">
            <a:off x="5354675" y="5480072"/>
            <a:ext cx="42191" cy="37175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 name="直線矢印コネクタ 14"/>
          <p:cNvCxnSpPr/>
          <p:nvPr/>
        </p:nvCxnSpPr>
        <p:spPr>
          <a:xfrm flipH="1" flipV="1">
            <a:off x="5986387" y="5171820"/>
            <a:ext cx="1337584" cy="63887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8" name="テキスト ボックス 17"/>
          <p:cNvSpPr txBox="1"/>
          <p:nvPr/>
        </p:nvSpPr>
        <p:spPr>
          <a:xfrm>
            <a:off x="6577091" y="6477032"/>
            <a:ext cx="1527982" cy="369332"/>
          </a:xfrm>
          <a:prstGeom prst="rect">
            <a:avLst/>
          </a:prstGeom>
          <a:solidFill>
            <a:schemeClr val="bg1"/>
          </a:solidFill>
        </p:spPr>
        <p:txBody>
          <a:bodyPr wrap="none" rtlCol="0">
            <a:spAutoFit/>
          </a:bodyPr>
          <a:lstStyle/>
          <a:p>
            <a:r>
              <a:rPr lang="ja-JP" altLang="en-US" dirty="0"/>
              <a:t>パーツ</a:t>
            </a:r>
            <a:r>
              <a:rPr lang="ja-JP" altLang="en-US" dirty="0" smtClean="0"/>
              <a:t>の</a:t>
            </a:r>
            <a:r>
              <a:rPr lang="ja-JP" altLang="en-US" dirty="0"/>
              <a:t>作成</a:t>
            </a:r>
            <a:endParaRPr kumimoji="1" lang="ja-JP" altLang="en-US" dirty="0"/>
          </a:p>
        </p:txBody>
      </p:sp>
      <p:sp>
        <p:nvSpPr>
          <p:cNvPr id="21" name="テキスト ボックス 20"/>
          <p:cNvSpPr txBox="1"/>
          <p:nvPr/>
        </p:nvSpPr>
        <p:spPr>
          <a:xfrm>
            <a:off x="4513730" y="6453336"/>
            <a:ext cx="1527982" cy="369332"/>
          </a:xfrm>
          <a:prstGeom prst="rect">
            <a:avLst/>
          </a:prstGeom>
          <a:solidFill>
            <a:schemeClr val="bg1"/>
          </a:solidFill>
        </p:spPr>
        <p:txBody>
          <a:bodyPr wrap="none" rtlCol="0">
            <a:spAutoFit/>
          </a:bodyPr>
          <a:lstStyle/>
          <a:p>
            <a:r>
              <a:rPr lang="ja-JP" altLang="en-US" dirty="0"/>
              <a:t>パーツ</a:t>
            </a:r>
            <a:r>
              <a:rPr lang="ja-JP" altLang="en-US" dirty="0" smtClean="0"/>
              <a:t>の</a:t>
            </a:r>
            <a:r>
              <a:rPr lang="ja-JP" altLang="en-US" dirty="0"/>
              <a:t>作成</a:t>
            </a:r>
            <a:endParaRPr kumimoji="1" lang="ja-JP" altLang="en-US" dirty="0"/>
          </a:p>
        </p:txBody>
      </p:sp>
      <p:sp>
        <p:nvSpPr>
          <p:cNvPr id="22" name="テキスト ボックス 21"/>
          <p:cNvSpPr txBox="1"/>
          <p:nvPr/>
        </p:nvSpPr>
        <p:spPr>
          <a:xfrm>
            <a:off x="2184603" y="6475308"/>
            <a:ext cx="1527982" cy="369332"/>
          </a:xfrm>
          <a:prstGeom prst="rect">
            <a:avLst/>
          </a:prstGeom>
          <a:solidFill>
            <a:schemeClr val="bg1"/>
          </a:solidFill>
        </p:spPr>
        <p:txBody>
          <a:bodyPr wrap="none" rtlCol="0">
            <a:spAutoFit/>
          </a:bodyPr>
          <a:lstStyle/>
          <a:p>
            <a:r>
              <a:rPr lang="ja-JP" altLang="en-US" dirty="0"/>
              <a:t>パーツ</a:t>
            </a:r>
            <a:r>
              <a:rPr lang="ja-JP" altLang="en-US" dirty="0" smtClean="0"/>
              <a:t>の</a:t>
            </a:r>
            <a:r>
              <a:rPr lang="ja-JP" altLang="en-US" dirty="0"/>
              <a:t>作成</a:t>
            </a:r>
            <a:endParaRPr kumimoji="1" lang="ja-JP" altLang="en-US" dirty="0"/>
          </a:p>
        </p:txBody>
      </p:sp>
      <p:sp>
        <p:nvSpPr>
          <p:cNvPr id="23" name="テキスト ボックス 22"/>
          <p:cNvSpPr txBox="1"/>
          <p:nvPr/>
        </p:nvSpPr>
        <p:spPr>
          <a:xfrm>
            <a:off x="2653310" y="4468573"/>
            <a:ext cx="800219" cy="461665"/>
          </a:xfrm>
          <a:prstGeom prst="rect">
            <a:avLst/>
          </a:prstGeom>
          <a:noFill/>
        </p:spPr>
        <p:txBody>
          <a:bodyPr wrap="none" rtlCol="0">
            <a:spAutoFit/>
          </a:bodyPr>
          <a:lstStyle/>
          <a:p>
            <a:r>
              <a:rPr kumimoji="1" lang="ja-JP" altLang="en-US" sz="2400" dirty="0" smtClean="0"/>
              <a:t>結合</a:t>
            </a:r>
            <a:endParaRPr kumimoji="1" lang="ja-JP" altLang="en-US" sz="2400" dirty="0"/>
          </a:p>
        </p:txBody>
      </p:sp>
      <p:sp>
        <p:nvSpPr>
          <p:cNvPr id="19" name="Rectangle 7"/>
          <p:cNvSpPr>
            <a:spLocks noChangeArrowheads="1"/>
          </p:cNvSpPr>
          <p:nvPr/>
        </p:nvSpPr>
        <p:spPr bwMode="auto">
          <a:xfrm>
            <a:off x="2513087" y="5819438"/>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レジ</a:t>
            </a:r>
            <a:endParaRPr lang="ja-JP" altLang="en-US" dirty="0"/>
          </a:p>
        </p:txBody>
      </p:sp>
      <p:sp>
        <p:nvSpPr>
          <p:cNvPr id="20" name="Rectangle 7"/>
          <p:cNvSpPr>
            <a:spLocks noChangeArrowheads="1"/>
          </p:cNvSpPr>
          <p:nvPr/>
        </p:nvSpPr>
        <p:spPr bwMode="auto">
          <a:xfrm>
            <a:off x="4940345" y="57823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コック</a:t>
            </a:r>
            <a:endParaRPr lang="ja-JP" altLang="en-US" dirty="0"/>
          </a:p>
        </p:txBody>
      </p:sp>
      <p:sp>
        <p:nvSpPr>
          <p:cNvPr id="24" name="Rectangle 7"/>
          <p:cNvSpPr>
            <a:spLocks noChangeArrowheads="1"/>
          </p:cNvSpPr>
          <p:nvPr/>
        </p:nvSpPr>
        <p:spPr bwMode="auto">
          <a:xfrm>
            <a:off x="7007800" y="58464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ウェイター</a:t>
            </a:r>
            <a:endParaRPr lang="ja-JP" altLang="en-US" dirty="0"/>
          </a:p>
        </p:txBody>
      </p:sp>
      <p:grpSp>
        <p:nvGrpSpPr>
          <p:cNvPr id="4" name="グループ化 3"/>
          <p:cNvGrpSpPr/>
          <p:nvPr/>
        </p:nvGrpSpPr>
        <p:grpSpPr>
          <a:xfrm>
            <a:off x="3605644" y="3854773"/>
            <a:ext cx="2314705" cy="1542643"/>
            <a:chOff x="1331640" y="2420888"/>
            <a:chExt cx="7010400" cy="4506441"/>
          </a:xfrm>
        </p:grpSpPr>
        <p:sp>
          <p:nvSpPr>
            <p:cNvPr id="25" name="Rectangle 4"/>
            <p:cNvSpPr>
              <a:spLocks noChangeArrowheads="1"/>
            </p:cNvSpPr>
            <p:nvPr/>
          </p:nvSpPr>
          <p:spPr bwMode="auto">
            <a:xfrm>
              <a:off x="1636440" y="25907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dirty="0"/>
                <a:t>コック</a:t>
              </a:r>
            </a:p>
          </p:txBody>
        </p:sp>
        <p:sp>
          <p:nvSpPr>
            <p:cNvPr id="26" name="Rectangle 5"/>
            <p:cNvSpPr>
              <a:spLocks noChangeArrowheads="1"/>
            </p:cNvSpPr>
            <p:nvPr/>
          </p:nvSpPr>
          <p:spPr bwMode="auto">
            <a:xfrm>
              <a:off x="1331640" y="47243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ウェイター</a:t>
              </a:r>
            </a:p>
          </p:txBody>
        </p:sp>
        <p:sp>
          <p:nvSpPr>
            <p:cNvPr id="27" name="Rectangle 7"/>
            <p:cNvSpPr>
              <a:spLocks noChangeArrowheads="1"/>
            </p:cNvSpPr>
            <p:nvPr/>
          </p:nvSpPr>
          <p:spPr bwMode="auto">
            <a:xfrm>
              <a:off x="5141640" y="27431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dirty="0"/>
                <a:t>料理</a:t>
              </a:r>
            </a:p>
          </p:txBody>
        </p:sp>
        <p:sp>
          <p:nvSpPr>
            <p:cNvPr id="28" name="Rectangle 8"/>
            <p:cNvSpPr>
              <a:spLocks noChangeArrowheads="1"/>
            </p:cNvSpPr>
            <p:nvPr/>
          </p:nvSpPr>
          <p:spPr bwMode="auto">
            <a:xfrm>
              <a:off x="5294040" y="50672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レジ</a:t>
              </a:r>
            </a:p>
          </p:txBody>
        </p:sp>
        <p:sp>
          <p:nvSpPr>
            <p:cNvPr id="29" name="Rectangle 9"/>
            <p:cNvSpPr>
              <a:spLocks noChangeArrowheads="1"/>
            </p:cNvSpPr>
            <p:nvPr/>
          </p:nvSpPr>
          <p:spPr bwMode="auto">
            <a:xfrm>
              <a:off x="6589440" y="36956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お客</a:t>
              </a:r>
            </a:p>
          </p:txBody>
        </p:sp>
        <p:sp>
          <p:nvSpPr>
            <p:cNvPr id="30" name="Line 10"/>
            <p:cNvSpPr>
              <a:spLocks noChangeShapeType="1"/>
            </p:cNvSpPr>
            <p:nvPr/>
          </p:nvSpPr>
          <p:spPr bwMode="auto">
            <a:xfrm flipV="1">
              <a:off x="1826940" y="3200052"/>
              <a:ext cx="165100" cy="14480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1" name="Line 11"/>
            <p:cNvSpPr>
              <a:spLocks noChangeShapeType="1"/>
            </p:cNvSpPr>
            <p:nvPr/>
          </p:nvSpPr>
          <p:spPr bwMode="auto">
            <a:xfrm flipV="1">
              <a:off x="2322240" y="3238450"/>
              <a:ext cx="2743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2" name="Line 16"/>
            <p:cNvSpPr>
              <a:spLocks noChangeShapeType="1"/>
            </p:cNvSpPr>
            <p:nvPr/>
          </p:nvSpPr>
          <p:spPr bwMode="auto">
            <a:xfrm flipH="1" flipV="1">
              <a:off x="6208440" y="308605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3" name="Line 17"/>
            <p:cNvSpPr>
              <a:spLocks noChangeShapeType="1"/>
            </p:cNvSpPr>
            <p:nvPr/>
          </p:nvSpPr>
          <p:spPr bwMode="auto">
            <a:xfrm flipH="1">
              <a:off x="5751240" y="422905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4" name="Text Box 25"/>
            <p:cNvSpPr txBox="1">
              <a:spLocks noChangeArrowheads="1"/>
            </p:cNvSpPr>
            <p:nvPr/>
          </p:nvSpPr>
          <p:spPr bwMode="auto">
            <a:xfrm>
              <a:off x="6437040" y="2781249"/>
              <a:ext cx="1788726"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食べる</a:t>
              </a:r>
              <a:endParaRPr lang="ja-JP" altLang="en-US" sz="700" dirty="0"/>
            </a:p>
          </p:txBody>
        </p:sp>
        <p:sp>
          <p:nvSpPr>
            <p:cNvPr id="35" name="Line 26"/>
            <p:cNvSpPr>
              <a:spLocks noChangeShapeType="1"/>
            </p:cNvSpPr>
            <p:nvPr/>
          </p:nvSpPr>
          <p:spPr bwMode="auto">
            <a:xfrm>
              <a:off x="2627040" y="2857450"/>
              <a:ext cx="2514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6" name="Text Box 27"/>
            <p:cNvSpPr txBox="1">
              <a:spLocks noChangeArrowheads="1"/>
            </p:cNvSpPr>
            <p:nvPr/>
          </p:nvSpPr>
          <p:spPr bwMode="auto">
            <a:xfrm>
              <a:off x="2611166" y="2420888"/>
              <a:ext cx="1424742"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a:t>作る</a:t>
              </a:r>
            </a:p>
          </p:txBody>
        </p:sp>
        <p:sp>
          <p:nvSpPr>
            <p:cNvPr id="37" name="Text Box 30"/>
            <p:cNvSpPr txBox="1">
              <a:spLocks noChangeArrowheads="1"/>
            </p:cNvSpPr>
            <p:nvPr/>
          </p:nvSpPr>
          <p:spPr bwMode="auto">
            <a:xfrm>
              <a:off x="2550840" y="3924249"/>
              <a:ext cx="1476740"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運ぶ</a:t>
              </a:r>
              <a:endParaRPr lang="ja-JP" altLang="en-US" sz="700" dirty="0"/>
            </a:p>
          </p:txBody>
        </p:sp>
        <p:sp>
          <p:nvSpPr>
            <p:cNvPr id="38" name="Line 31"/>
            <p:cNvSpPr>
              <a:spLocks noChangeShapeType="1"/>
            </p:cNvSpPr>
            <p:nvPr/>
          </p:nvSpPr>
          <p:spPr bwMode="auto">
            <a:xfrm>
              <a:off x="2550840" y="5295850"/>
              <a:ext cx="2667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39" name="Text Box 32"/>
            <p:cNvSpPr txBox="1">
              <a:spLocks noChangeArrowheads="1"/>
            </p:cNvSpPr>
            <p:nvPr/>
          </p:nvSpPr>
          <p:spPr bwMode="auto">
            <a:xfrm>
              <a:off x="3693839" y="4935489"/>
              <a:ext cx="1788727" cy="109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会計を</a:t>
              </a:r>
              <a:endParaRPr lang="en-US" altLang="ja-JP" sz="700" dirty="0" smtClean="0"/>
            </a:p>
            <a:p>
              <a:pPr eaLnBrk="1" hangingPunct="1"/>
              <a:r>
                <a:rPr lang="ja-JP" altLang="en-US" sz="700" dirty="0" smtClean="0"/>
                <a:t>計算</a:t>
              </a:r>
              <a:endParaRPr lang="ja-JP" altLang="en-US" sz="700" dirty="0"/>
            </a:p>
          </p:txBody>
        </p:sp>
        <p:sp>
          <p:nvSpPr>
            <p:cNvPr id="40" name="Text Box 35"/>
            <p:cNvSpPr txBox="1">
              <a:spLocks noChangeArrowheads="1"/>
            </p:cNvSpPr>
            <p:nvPr/>
          </p:nvSpPr>
          <p:spPr bwMode="auto">
            <a:xfrm>
              <a:off x="5951973" y="4497393"/>
              <a:ext cx="1736729"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支払う</a:t>
              </a:r>
              <a:endParaRPr lang="ja-JP" altLang="en-US" sz="700" dirty="0"/>
            </a:p>
          </p:txBody>
        </p:sp>
        <p:sp>
          <p:nvSpPr>
            <p:cNvPr id="41" name="Rectangle 36"/>
            <p:cNvSpPr>
              <a:spLocks noChangeArrowheads="1"/>
            </p:cNvSpPr>
            <p:nvPr/>
          </p:nvSpPr>
          <p:spPr bwMode="auto">
            <a:xfrm>
              <a:off x="7351440" y="4914850"/>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お金</a:t>
              </a:r>
            </a:p>
          </p:txBody>
        </p:sp>
        <p:sp>
          <p:nvSpPr>
            <p:cNvPr id="42" name="Line 37"/>
            <p:cNvSpPr>
              <a:spLocks noChangeShapeType="1"/>
            </p:cNvSpPr>
            <p:nvPr/>
          </p:nvSpPr>
          <p:spPr bwMode="auto">
            <a:xfrm>
              <a:off x="7351440" y="43052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43" name="Text Box 38"/>
            <p:cNvSpPr txBox="1">
              <a:spLocks noChangeArrowheads="1"/>
            </p:cNvSpPr>
            <p:nvPr/>
          </p:nvSpPr>
          <p:spPr bwMode="auto">
            <a:xfrm>
              <a:off x="4933677" y="6217713"/>
              <a:ext cx="1457245"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a:t>持つ</a:t>
              </a:r>
            </a:p>
          </p:txBody>
        </p:sp>
        <p:sp>
          <p:nvSpPr>
            <p:cNvPr id="44" name="Line 40"/>
            <p:cNvSpPr>
              <a:spLocks noChangeShapeType="1"/>
            </p:cNvSpPr>
            <p:nvPr/>
          </p:nvSpPr>
          <p:spPr bwMode="auto">
            <a:xfrm flipV="1">
              <a:off x="2398440" y="3924250"/>
              <a:ext cx="41148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45" name="Text Box 41"/>
            <p:cNvSpPr txBox="1">
              <a:spLocks noChangeArrowheads="1"/>
            </p:cNvSpPr>
            <p:nvPr/>
          </p:nvSpPr>
          <p:spPr bwMode="auto">
            <a:xfrm>
              <a:off x="2839763" y="4478289"/>
              <a:ext cx="2848186"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a:t>席に案内する</a:t>
              </a:r>
            </a:p>
          </p:txBody>
        </p:sp>
        <p:sp>
          <p:nvSpPr>
            <p:cNvPr id="46" name="Rectangle 9"/>
            <p:cNvSpPr>
              <a:spLocks noChangeArrowheads="1"/>
            </p:cNvSpPr>
            <p:nvPr/>
          </p:nvSpPr>
          <p:spPr bwMode="auto">
            <a:xfrm>
              <a:off x="4074840" y="5737026"/>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お客</a:t>
              </a:r>
            </a:p>
          </p:txBody>
        </p:sp>
        <p:sp>
          <p:nvSpPr>
            <p:cNvPr id="47" name="Line 40"/>
            <p:cNvSpPr>
              <a:spLocks noChangeShapeType="1"/>
            </p:cNvSpPr>
            <p:nvPr/>
          </p:nvSpPr>
          <p:spPr bwMode="auto">
            <a:xfrm>
              <a:off x="2131740" y="5372050"/>
              <a:ext cx="1943100" cy="6697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48" name="Text Box 41"/>
            <p:cNvSpPr txBox="1">
              <a:spLocks noChangeArrowheads="1"/>
            </p:cNvSpPr>
            <p:nvPr/>
          </p:nvSpPr>
          <p:spPr bwMode="auto">
            <a:xfrm>
              <a:off x="1579291" y="5756051"/>
              <a:ext cx="2809188"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注文を受ける</a:t>
              </a:r>
              <a:endParaRPr lang="ja-JP" altLang="en-US" sz="700" dirty="0"/>
            </a:p>
          </p:txBody>
        </p:sp>
        <p:sp>
          <p:nvSpPr>
            <p:cNvPr id="49" name="Line 10"/>
            <p:cNvSpPr>
              <a:spLocks noChangeShapeType="1"/>
            </p:cNvSpPr>
            <p:nvPr/>
          </p:nvSpPr>
          <p:spPr bwMode="auto">
            <a:xfrm flipH="1">
              <a:off x="2036490" y="3219400"/>
              <a:ext cx="190500" cy="1409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sp>
          <p:nvSpPr>
            <p:cNvPr id="50" name="Text Box 29"/>
            <p:cNvSpPr txBox="1">
              <a:spLocks noChangeArrowheads="1"/>
            </p:cNvSpPr>
            <p:nvPr/>
          </p:nvSpPr>
          <p:spPr bwMode="auto">
            <a:xfrm>
              <a:off x="2141811" y="3349927"/>
              <a:ext cx="2367206" cy="709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700" dirty="0" smtClean="0"/>
                <a:t>注文を聞く</a:t>
              </a:r>
              <a:endParaRPr lang="ja-JP" altLang="en-US" sz="700" dirty="0"/>
            </a:p>
          </p:txBody>
        </p:sp>
        <p:sp>
          <p:nvSpPr>
            <p:cNvPr id="51" name="Rectangle 36"/>
            <p:cNvSpPr>
              <a:spLocks noChangeArrowheads="1"/>
            </p:cNvSpPr>
            <p:nvPr/>
          </p:nvSpPr>
          <p:spPr bwMode="auto">
            <a:xfrm>
              <a:off x="5713140" y="5912914"/>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500"/>
                <a:t>お金</a:t>
              </a:r>
            </a:p>
          </p:txBody>
        </p:sp>
        <p:sp>
          <p:nvSpPr>
            <p:cNvPr id="52" name="Line 37"/>
            <p:cNvSpPr>
              <a:spLocks noChangeShapeType="1"/>
            </p:cNvSpPr>
            <p:nvPr/>
          </p:nvSpPr>
          <p:spPr bwMode="auto">
            <a:xfrm>
              <a:off x="5065440" y="6041826"/>
              <a:ext cx="647700" cy="1758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500"/>
            </a:p>
          </p:txBody>
        </p:sp>
      </p:grpSp>
      <p:sp>
        <p:nvSpPr>
          <p:cNvPr id="84" name="テキスト ボックス 83"/>
          <p:cNvSpPr txBox="1"/>
          <p:nvPr/>
        </p:nvSpPr>
        <p:spPr>
          <a:xfrm>
            <a:off x="4208135" y="3670354"/>
            <a:ext cx="1120820" cy="307777"/>
          </a:xfrm>
          <a:prstGeom prst="rect">
            <a:avLst/>
          </a:prstGeom>
          <a:noFill/>
        </p:spPr>
        <p:txBody>
          <a:bodyPr wrap="none" rtlCol="0">
            <a:spAutoFit/>
          </a:bodyPr>
          <a:lstStyle/>
          <a:p>
            <a:r>
              <a:rPr lang="en-US" altLang="ja-JP" sz="1400" dirty="0" smtClean="0"/>
              <a:t>Restaurant</a:t>
            </a:r>
            <a:endParaRPr kumimoji="1" lang="ja-JP" altLang="en-US" sz="1400" dirty="0"/>
          </a:p>
        </p:txBody>
      </p:sp>
      <p:sp>
        <p:nvSpPr>
          <p:cNvPr id="85" name="角丸四角形吹き出し 84"/>
          <p:cNvSpPr/>
          <p:nvPr/>
        </p:nvSpPr>
        <p:spPr>
          <a:xfrm>
            <a:off x="6690333" y="3694862"/>
            <a:ext cx="1741933" cy="840755"/>
          </a:xfrm>
          <a:prstGeom prst="wedgeRoundRectCallout">
            <a:avLst>
              <a:gd name="adj1" fmla="val 1475"/>
              <a:gd name="adj2" fmla="val 7837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6" name="スマイル 85"/>
          <p:cNvSpPr/>
          <p:nvPr/>
        </p:nvSpPr>
        <p:spPr>
          <a:xfrm>
            <a:off x="7007800" y="4641595"/>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87" name="テキスト ボックス 86"/>
          <p:cNvSpPr txBox="1"/>
          <p:nvPr/>
        </p:nvSpPr>
        <p:spPr>
          <a:xfrm>
            <a:off x="6745678" y="3824699"/>
            <a:ext cx="1718740" cy="646331"/>
          </a:xfrm>
          <a:prstGeom prst="rect">
            <a:avLst/>
          </a:prstGeom>
          <a:noFill/>
        </p:spPr>
        <p:txBody>
          <a:bodyPr wrap="none" rtlCol="0">
            <a:spAutoFit/>
          </a:bodyPr>
          <a:lstStyle/>
          <a:p>
            <a:r>
              <a:rPr kumimoji="1" lang="ja-JP" altLang="en-US" dirty="0" smtClean="0"/>
              <a:t>なるほど</a:t>
            </a:r>
            <a:endParaRPr kumimoji="1" lang="en-US" altLang="ja-JP" dirty="0" smtClean="0"/>
          </a:p>
          <a:p>
            <a:r>
              <a:rPr kumimoji="1" lang="ja-JP" altLang="en-US" dirty="0" smtClean="0"/>
              <a:t>分かりやすい！</a:t>
            </a:r>
            <a:endParaRPr kumimoji="1" lang="ja-JP" altLang="en-US" dirty="0"/>
          </a:p>
        </p:txBody>
      </p:sp>
    </p:spTree>
    <p:extLst>
      <p:ext uri="{BB962C8B-B14F-4D97-AF65-F5344CB8AC3E}">
        <p14:creationId xmlns:p14="http://schemas.microsoft.com/office/powerpoint/2010/main" val="360872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smashbros.com/images/og/rockm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4020" y="5953160"/>
            <a:ext cx="880354" cy="880354"/>
          </a:xfrm>
          <a:prstGeom prst="rect">
            <a:avLst/>
          </a:prstGeom>
          <a:noFill/>
          <a:extLst>
            <a:ext uri="{909E8E84-426E-40DD-AFC4-6F175D3DCCD1}">
              <a14:hiddenFill xmlns:a14="http://schemas.microsoft.com/office/drawing/2010/main">
                <a:solidFill>
                  <a:srgbClr val="FFFFFF"/>
                </a:solidFill>
              </a14:hiddenFill>
            </a:ext>
          </a:extLst>
        </p:spPr>
      </p:pic>
      <p:sp>
        <p:nvSpPr>
          <p:cNvPr id="34" name="正方形/長方形 33"/>
          <p:cNvSpPr/>
          <p:nvPr/>
        </p:nvSpPr>
        <p:spPr>
          <a:xfrm>
            <a:off x="1059661" y="4009848"/>
            <a:ext cx="3424176" cy="22815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49" name="直線矢印コネクタ 48"/>
          <p:cNvCxnSpPr>
            <a:stCxn id="41" idx="1"/>
          </p:cNvCxnSpPr>
          <p:nvPr/>
        </p:nvCxnSpPr>
        <p:spPr>
          <a:xfrm flipH="1">
            <a:off x="4295163" y="4041081"/>
            <a:ext cx="1321456" cy="26483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746" name="Rectangle 2"/>
          <p:cNvSpPr>
            <a:spLocks noGrp="1" noChangeArrowheads="1"/>
          </p:cNvSpPr>
          <p:nvPr>
            <p:ph type="title"/>
          </p:nvPr>
        </p:nvSpPr>
        <p:spPr/>
        <p:txBody>
          <a:bodyPr>
            <a:normAutofit fontScale="90000"/>
          </a:bodyPr>
          <a:lstStyle/>
          <a:p>
            <a:r>
              <a:rPr lang="ja-JP" altLang="en-US" sz="4400" dirty="0"/>
              <a:t>オブジェクト指向プログラミングと効果</a:t>
            </a:r>
            <a:endParaRPr lang="ja-JP" altLang="en-US" dirty="0" smtClean="0"/>
          </a:p>
        </p:txBody>
      </p:sp>
      <p:sp>
        <p:nvSpPr>
          <p:cNvPr id="31747" name="Rectangle 3"/>
          <p:cNvSpPr>
            <a:spLocks noGrp="1" noChangeArrowheads="1"/>
          </p:cNvSpPr>
          <p:nvPr>
            <p:ph type="body" idx="1"/>
          </p:nvPr>
        </p:nvSpPr>
        <p:spPr>
          <a:xfrm>
            <a:off x="457200" y="1371601"/>
            <a:ext cx="8229600" cy="2035786"/>
          </a:xfrm>
        </p:spPr>
        <p:txBody>
          <a:bodyPr>
            <a:normAutofit/>
          </a:bodyPr>
          <a:lstStyle/>
          <a:p>
            <a:pPr>
              <a:lnSpc>
                <a:spcPct val="80000"/>
              </a:lnSpc>
              <a:buNone/>
              <a:defRPr/>
            </a:pPr>
            <a:r>
              <a:rPr lang="ja-JP" altLang="en-US" sz="2300" dirty="0" smtClean="0">
                <a:solidFill>
                  <a:srgbClr val="FF0000"/>
                </a:solidFill>
              </a:rPr>
              <a:t>（３）</a:t>
            </a:r>
            <a:r>
              <a:rPr lang="ja-JP" altLang="en-US" sz="2300" dirty="0">
                <a:solidFill>
                  <a:srgbClr val="FF0000"/>
                </a:solidFill>
              </a:rPr>
              <a:t>概念的に理解しやすく、拡張しやすいシステム構築</a:t>
            </a:r>
          </a:p>
          <a:p>
            <a:pPr>
              <a:lnSpc>
                <a:spcPct val="80000"/>
              </a:lnSpc>
              <a:buNone/>
              <a:defRPr/>
            </a:pPr>
            <a:r>
              <a:rPr lang="ja-JP" altLang="en-US" sz="2300" dirty="0"/>
              <a:t>　　クラスの拡張により、システムを効率的に拡張できます。</a:t>
            </a:r>
          </a:p>
          <a:p>
            <a:pPr eaLnBrk="1" hangingPunct="1">
              <a:lnSpc>
                <a:spcPct val="80000"/>
              </a:lnSpc>
              <a:buFontTx/>
              <a:buNone/>
              <a:defRPr/>
            </a:pPr>
            <a:r>
              <a:rPr lang="ja-JP" altLang="en-US" sz="2300" dirty="0" smtClean="0">
                <a:solidFill>
                  <a:srgbClr val="FF0000"/>
                </a:solidFill>
              </a:rPr>
              <a:t>（４）資産の活用</a:t>
            </a:r>
          </a:p>
          <a:p>
            <a:pPr eaLnBrk="1" hangingPunct="1">
              <a:lnSpc>
                <a:spcPct val="80000"/>
              </a:lnSpc>
              <a:buFontTx/>
              <a:buNone/>
              <a:defRPr/>
            </a:pPr>
            <a:r>
              <a:rPr lang="ja-JP" altLang="en-US" sz="2300" dirty="0" smtClean="0">
                <a:solidFill>
                  <a:srgbClr val="FF0066"/>
                </a:solidFill>
              </a:rPr>
              <a:t>　</a:t>
            </a:r>
            <a:r>
              <a:rPr lang="ja-JP" altLang="en-US" sz="2300" dirty="0" smtClean="0"/>
              <a:t>　あるシステムを構成するクラスは</a:t>
            </a:r>
            <a:r>
              <a:rPr lang="ja-JP" altLang="en-US" sz="2300" dirty="0" smtClean="0"/>
              <a:t>、これまでのプログラミングよりも簡単</a:t>
            </a:r>
            <a:r>
              <a:rPr lang="ja-JP" altLang="en-US" sz="2300" dirty="0" smtClean="0"/>
              <a:t>に別のシステムで活用できます。クラスは資産といえます。</a:t>
            </a:r>
          </a:p>
        </p:txBody>
      </p:sp>
      <p:sp>
        <p:nvSpPr>
          <p:cNvPr id="38" name="角丸四角形吹き出し 37"/>
          <p:cNvSpPr/>
          <p:nvPr/>
        </p:nvSpPr>
        <p:spPr>
          <a:xfrm>
            <a:off x="4916200" y="3135065"/>
            <a:ext cx="2876866" cy="511332"/>
          </a:xfrm>
          <a:prstGeom prst="wedgeRoundRectCallout">
            <a:avLst>
              <a:gd name="adj1" fmla="val -46887"/>
              <a:gd name="adj2" fmla="val 8344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9" name="スマイル 38"/>
          <p:cNvSpPr/>
          <p:nvPr/>
        </p:nvSpPr>
        <p:spPr>
          <a:xfrm>
            <a:off x="4355448" y="3339684"/>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0" name="テキスト ボックス 39"/>
          <p:cNvSpPr txBox="1"/>
          <p:nvPr/>
        </p:nvSpPr>
        <p:spPr>
          <a:xfrm>
            <a:off x="5003520" y="3221445"/>
            <a:ext cx="2789546" cy="369332"/>
          </a:xfrm>
          <a:prstGeom prst="rect">
            <a:avLst/>
          </a:prstGeom>
          <a:noFill/>
        </p:spPr>
        <p:txBody>
          <a:bodyPr wrap="none" rtlCol="0">
            <a:spAutoFit/>
          </a:bodyPr>
          <a:lstStyle/>
          <a:p>
            <a:r>
              <a:rPr lang="ja-JP" altLang="en-US" dirty="0" smtClean="0"/>
              <a:t>新キャラクターを追加しよう</a:t>
            </a:r>
            <a:endParaRPr kumimoji="1" lang="ja-JP" altLang="en-US" dirty="0"/>
          </a:p>
        </p:txBody>
      </p:sp>
      <p:sp>
        <p:nvSpPr>
          <p:cNvPr id="41" name="Rectangle 7"/>
          <p:cNvSpPr>
            <a:spLocks noChangeArrowheads="1"/>
          </p:cNvSpPr>
          <p:nvPr/>
        </p:nvSpPr>
        <p:spPr bwMode="auto">
          <a:xfrm>
            <a:off x="5616619" y="3736281"/>
            <a:ext cx="1416028"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カラス</a:t>
            </a:r>
            <a:endParaRPr lang="ja-JP" altLang="en-US" dirty="0"/>
          </a:p>
        </p:txBody>
      </p:sp>
      <p:sp>
        <p:nvSpPr>
          <p:cNvPr id="42" name="角丸四角形吹き出し 41"/>
          <p:cNvSpPr/>
          <p:nvPr/>
        </p:nvSpPr>
        <p:spPr>
          <a:xfrm>
            <a:off x="5049861" y="4595889"/>
            <a:ext cx="3134357" cy="511332"/>
          </a:xfrm>
          <a:prstGeom prst="wedgeRoundRectCallout">
            <a:avLst>
              <a:gd name="adj1" fmla="val -40175"/>
              <a:gd name="adj2" fmla="val 7538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スマイル 42"/>
          <p:cNvSpPr/>
          <p:nvPr/>
        </p:nvSpPr>
        <p:spPr>
          <a:xfrm>
            <a:off x="5115963" y="5200692"/>
            <a:ext cx="648072" cy="648072"/>
          </a:xfrm>
          <a:prstGeom prst="smileyFac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4" name="テキスト ボックス 43"/>
          <p:cNvSpPr txBox="1"/>
          <p:nvPr/>
        </p:nvSpPr>
        <p:spPr>
          <a:xfrm>
            <a:off x="5000479" y="4651464"/>
            <a:ext cx="3231975" cy="369332"/>
          </a:xfrm>
          <a:prstGeom prst="rect">
            <a:avLst/>
          </a:prstGeom>
          <a:noFill/>
        </p:spPr>
        <p:txBody>
          <a:bodyPr wrap="none" rtlCol="0">
            <a:spAutoFit/>
          </a:bodyPr>
          <a:lstStyle/>
          <a:p>
            <a:r>
              <a:rPr kumimoji="1" lang="ja-JP" altLang="en-US" dirty="0" smtClean="0"/>
              <a:t>うちのシステムにクラスを使おう</a:t>
            </a:r>
            <a:endParaRPr kumimoji="1" lang="ja-JP" altLang="en-US" dirty="0"/>
          </a:p>
        </p:txBody>
      </p:sp>
      <p:sp>
        <p:nvSpPr>
          <p:cNvPr id="46" name="正方形/長方形 45"/>
          <p:cNvSpPr/>
          <p:nvPr/>
        </p:nvSpPr>
        <p:spPr>
          <a:xfrm>
            <a:off x="6040052" y="5237389"/>
            <a:ext cx="2628524" cy="11544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48" name="テキスト ボックス 47"/>
          <p:cNvSpPr txBox="1"/>
          <p:nvPr/>
        </p:nvSpPr>
        <p:spPr>
          <a:xfrm>
            <a:off x="1757824" y="4002359"/>
            <a:ext cx="2170787" cy="369332"/>
          </a:xfrm>
          <a:prstGeom prst="rect">
            <a:avLst/>
          </a:prstGeom>
          <a:noFill/>
        </p:spPr>
        <p:txBody>
          <a:bodyPr wrap="none" rtlCol="0">
            <a:spAutoFit/>
          </a:bodyPr>
          <a:lstStyle/>
          <a:p>
            <a:r>
              <a:rPr lang="en-US" altLang="ja-JP" dirty="0" smtClean="0"/>
              <a:t>Super </a:t>
            </a:r>
            <a:r>
              <a:rPr lang="en-US" altLang="ja-JP" dirty="0" err="1" smtClean="0"/>
              <a:t>Morio</a:t>
            </a:r>
            <a:r>
              <a:rPr lang="ja-JP" altLang="en-US" dirty="0" smtClean="0"/>
              <a:t> </a:t>
            </a:r>
            <a:r>
              <a:rPr lang="en-US" altLang="ja-JP" dirty="0" smtClean="0"/>
              <a:t>Bros.</a:t>
            </a:r>
            <a:endParaRPr kumimoji="1" lang="ja-JP" altLang="en-US" dirty="0"/>
          </a:p>
        </p:txBody>
      </p:sp>
      <p:sp>
        <p:nvSpPr>
          <p:cNvPr id="53" name="Rectangle 8"/>
          <p:cNvSpPr>
            <a:spLocks noChangeArrowheads="1"/>
          </p:cNvSpPr>
          <p:nvPr/>
        </p:nvSpPr>
        <p:spPr bwMode="auto">
          <a:xfrm>
            <a:off x="5888939" y="5740916"/>
            <a:ext cx="1272224" cy="4026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dirty="0" smtClean="0"/>
              <a:t>アイテム</a:t>
            </a:r>
            <a:endParaRPr lang="ja-JP" altLang="en-US" dirty="0"/>
          </a:p>
        </p:txBody>
      </p:sp>
      <p:cxnSp>
        <p:nvCxnSpPr>
          <p:cNvPr id="54" name="直線矢印コネクタ 53"/>
          <p:cNvCxnSpPr/>
          <p:nvPr/>
        </p:nvCxnSpPr>
        <p:spPr>
          <a:xfrm flipV="1">
            <a:off x="4371745" y="5963535"/>
            <a:ext cx="1517050" cy="7337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nvGrpSpPr>
          <p:cNvPr id="87" name="グループ化 86"/>
          <p:cNvGrpSpPr/>
          <p:nvPr/>
        </p:nvGrpSpPr>
        <p:grpSpPr>
          <a:xfrm>
            <a:off x="1343355" y="4367174"/>
            <a:ext cx="2836568" cy="1763359"/>
            <a:chOff x="190500" y="2276872"/>
            <a:chExt cx="8458200" cy="3733800"/>
          </a:xfrm>
        </p:grpSpPr>
        <p:sp>
          <p:nvSpPr>
            <p:cNvPr id="89" name="Rectangle 4"/>
            <p:cNvSpPr>
              <a:spLocks noChangeArrowheads="1"/>
            </p:cNvSpPr>
            <p:nvPr/>
          </p:nvSpPr>
          <p:spPr bwMode="auto">
            <a:xfrm>
              <a:off x="4076700" y="2276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dirty="0"/>
                <a:t>マス</a:t>
              </a:r>
            </a:p>
          </p:txBody>
        </p:sp>
        <p:sp>
          <p:nvSpPr>
            <p:cNvPr id="90" name="Rectangle 5"/>
            <p:cNvSpPr>
              <a:spLocks noChangeArrowheads="1"/>
            </p:cNvSpPr>
            <p:nvPr/>
          </p:nvSpPr>
          <p:spPr bwMode="auto">
            <a:xfrm>
              <a:off x="1409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ステージ</a:t>
              </a:r>
            </a:p>
          </p:txBody>
        </p:sp>
        <p:sp>
          <p:nvSpPr>
            <p:cNvPr id="91" name="Rectangle 6"/>
            <p:cNvSpPr>
              <a:spLocks noChangeArrowheads="1"/>
            </p:cNvSpPr>
            <p:nvPr/>
          </p:nvSpPr>
          <p:spPr bwMode="auto">
            <a:xfrm>
              <a:off x="6972300" y="3800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キャラクター</a:t>
              </a:r>
            </a:p>
          </p:txBody>
        </p:sp>
        <p:sp>
          <p:nvSpPr>
            <p:cNvPr id="92" name="Rectangle 7"/>
            <p:cNvSpPr>
              <a:spLocks noChangeArrowheads="1"/>
            </p:cNvSpPr>
            <p:nvPr/>
          </p:nvSpPr>
          <p:spPr bwMode="auto">
            <a:xfrm>
              <a:off x="40767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金塊</a:t>
              </a:r>
            </a:p>
          </p:txBody>
        </p:sp>
        <p:sp>
          <p:nvSpPr>
            <p:cNvPr id="93" name="Rectangle 8"/>
            <p:cNvSpPr>
              <a:spLocks noChangeArrowheads="1"/>
            </p:cNvSpPr>
            <p:nvPr/>
          </p:nvSpPr>
          <p:spPr bwMode="auto">
            <a:xfrm>
              <a:off x="76581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dirty="0" smtClean="0"/>
                <a:t>スライム</a:t>
              </a:r>
              <a:endParaRPr lang="ja-JP" altLang="en-US" sz="700" dirty="0"/>
            </a:p>
          </p:txBody>
        </p:sp>
        <p:sp>
          <p:nvSpPr>
            <p:cNvPr id="94" name="Rectangle 21"/>
            <p:cNvSpPr>
              <a:spLocks noChangeArrowheads="1"/>
            </p:cNvSpPr>
            <p:nvPr/>
          </p:nvSpPr>
          <p:spPr bwMode="auto">
            <a:xfrm>
              <a:off x="2476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はしご</a:t>
              </a:r>
            </a:p>
          </p:txBody>
        </p:sp>
        <p:sp>
          <p:nvSpPr>
            <p:cNvPr id="95" name="Rectangle 26"/>
            <p:cNvSpPr>
              <a:spLocks noChangeArrowheads="1"/>
            </p:cNvSpPr>
            <p:nvPr/>
          </p:nvSpPr>
          <p:spPr bwMode="auto">
            <a:xfrm>
              <a:off x="59055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プレイヤー</a:t>
              </a:r>
            </a:p>
          </p:txBody>
        </p:sp>
        <p:sp>
          <p:nvSpPr>
            <p:cNvPr id="96" name="Rectangle 27"/>
            <p:cNvSpPr>
              <a:spLocks noChangeArrowheads="1"/>
            </p:cNvSpPr>
            <p:nvPr/>
          </p:nvSpPr>
          <p:spPr bwMode="auto">
            <a:xfrm>
              <a:off x="1333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弾</a:t>
              </a:r>
            </a:p>
          </p:txBody>
        </p:sp>
        <p:sp>
          <p:nvSpPr>
            <p:cNvPr id="97" name="Rectangle 28"/>
            <p:cNvSpPr>
              <a:spLocks noChangeArrowheads="1"/>
            </p:cNvSpPr>
            <p:nvPr/>
          </p:nvSpPr>
          <p:spPr bwMode="auto">
            <a:xfrm>
              <a:off x="4076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a:t>アイテム</a:t>
              </a:r>
            </a:p>
          </p:txBody>
        </p:sp>
        <p:sp>
          <p:nvSpPr>
            <p:cNvPr id="98" name="Rectangle 29"/>
            <p:cNvSpPr>
              <a:spLocks noChangeArrowheads="1"/>
            </p:cNvSpPr>
            <p:nvPr/>
          </p:nvSpPr>
          <p:spPr bwMode="auto">
            <a:xfrm>
              <a:off x="190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700" dirty="0"/>
                <a:t>ブロック</a:t>
              </a:r>
            </a:p>
          </p:txBody>
        </p:sp>
        <p:cxnSp>
          <p:nvCxnSpPr>
            <p:cNvPr id="99" name="AutoShape 30"/>
            <p:cNvCxnSpPr>
              <a:cxnSpLocks noChangeShapeType="1"/>
              <a:stCxn id="90" idx="0"/>
              <a:endCxn id="91" idx="0"/>
            </p:cNvCxnSpPr>
            <p:nvPr/>
          </p:nvCxnSpPr>
          <p:spPr bwMode="auto">
            <a:xfrm rot="5400000" flipV="1">
              <a:off x="4648200" y="981472"/>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AutoShape 32"/>
            <p:cNvSpPr>
              <a:spLocks noChangeArrowheads="1"/>
            </p:cNvSpPr>
            <p:nvPr/>
          </p:nvSpPr>
          <p:spPr bwMode="auto">
            <a:xfrm>
              <a:off x="4381500" y="2886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700"/>
            </a:p>
          </p:txBody>
        </p:sp>
        <p:sp>
          <p:nvSpPr>
            <p:cNvPr id="101" name="Line 33"/>
            <p:cNvSpPr>
              <a:spLocks noChangeShapeType="1"/>
            </p:cNvSpPr>
            <p:nvPr/>
          </p:nvSpPr>
          <p:spPr bwMode="auto">
            <a:xfrm flipV="1">
              <a:off x="4533900" y="311507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00"/>
            </a:p>
          </p:txBody>
        </p:sp>
        <p:sp>
          <p:nvSpPr>
            <p:cNvPr id="102" name="AutoShape 34"/>
            <p:cNvSpPr>
              <a:spLocks noChangeArrowheads="1"/>
            </p:cNvSpPr>
            <p:nvPr/>
          </p:nvSpPr>
          <p:spPr bwMode="auto">
            <a:xfrm>
              <a:off x="4381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700"/>
            </a:p>
          </p:txBody>
        </p:sp>
        <p:sp>
          <p:nvSpPr>
            <p:cNvPr id="103" name="AutoShape 35"/>
            <p:cNvSpPr>
              <a:spLocks noChangeArrowheads="1"/>
            </p:cNvSpPr>
            <p:nvPr/>
          </p:nvSpPr>
          <p:spPr bwMode="auto">
            <a:xfrm>
              <a:off x="1714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700"/>
            </a:p>
          </p:txBody>
        </p:sp>
        <p:sp>
          <p:nvSpPr>
            <p:cNvPr id="104" name="AutoShape 36"/>
            <p:cNvSpPr>
              <a:spLocks noChangeArrowheads="1"/>
            </p:cNvSpPr>
            <p:nvPr/>
          </p:nvSpPr>
          <p:spPr bwMode="auto">
            <a:xfrm>
              <a:off x="7277100" y="4410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700"/>
            </a:p>
          </p:txBody>
        </p:sp>
        <p:sp>
          <p:nvSpPr>
            <p:cNvPr id="105" name="Line 37"/>
            <p:cNvSpPr>
              <a:spLocks noChangeShapeType="1"/>
            </p:cNvSpPr>
            <p:nvPr/>
          </p:nvSpPr>
          <p:spPr bwMode="auto">
            <a:xfrm flipV="1">
              <a:off x="4533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00"/>
            </a:p>
          </p:txBody>
        </p:sp>
        <p:sp>
          <p:nvSpPr>
            <p:cNvPr id="106" name="Line 38"/>
            <p:cNvSpPr>
              <a:spLocks noChangeShapeType="1"/>
            </p:cNvSpPr>
            <p:nvPr/>
          </p:nvSpPr>
          <p:spPr bwMode="auto">
            <a:xfrm flipV="1">
              <a:off x="1866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00"/>
            </a:p>
          </p:txBody>
        </p:sp>
        <p:sp>
          <p:nvSpPr>
            <p:cNvPr id="107" name="Line 39"/>
            <p:cNvSpPr>
              <a:spLocks noChangeShapeType="1"/>
            </p:cNvSpPr>
            <p:nvPr/>
          </p:nvSpPr>
          <p:spPr bwMode="auto">
            <a:xfrm flipH="1" flipV="1">
              <a:off x="7429500" y="463907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700"/>
            </a:p>
          </p:txBody>
        </p:sp>
        <p:cxnSp>
          <p:nvCxnSpPr>
            <p:cNvPr id="108" name="AutoShape 40"/>
            <p:cNvCxnSpPr>
              <a:cxnSpLocks noChangeShapeType="1"/>
              <a:stCxn id="95" idx="0"/>
              <a:endCxn id="93" idx="0"/>
            </p:cNvCxnSpPr>
            <p:nvPr/>
          </p:nvCxnSpPr>
          <p:spPr bwMode="auto">
            <a:xfrm rot="5400000" flipV="1">
              <a:off x="7276306" y="4525566"/>
              <a:ext cx="1588" cy="17526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AutoShape 41"/>
            <p:cNvCxnSpPr>
              <a:cxnSpLocks noChangeShapeType="1"/>
              <a:stCxn id="98" idx="0"/>
              <a:endCxn id="94" idx="0"/>
            </p:cNvCxnSpPr>
            <p:nvPr/>
          </p:nvCxnSpPr>
          <p:spPr bwMode="auto">
            <a:xfrm rot="5400000" flipV="1">
              <a:off x="1828006" y="3801666"/>
              <a:ext cx="1588" cy="22860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1" name="テキスト ボックス 110"/>
          <p:cNvSpPr txBox="1"/>
          <p:nvPr/>
        </p:nvSpPr>
        <p:spPr>
          <a:xfrm>
            <a:off x="6841832" y="5271925"/>
            <a:ext cx="1114408" cy="369332"/>
          </a:xfrm>
          <a:prstGeom prst="rect">
            <a:avLst/>
          </a:prstGeom>
          <a:noFill/>
        </p:spPr>
        <p:txBody>
          <a:bodyPr wrap="none" rtlCol="0">
            <a:spAutoFit/>
          </a:bodyPr>
          <a:lstStyle/>
          <a:p>
            <a:r>
              <a:rPr lang="en-US" altLang="ja-JP" dirty="0" err="1" smtClean="0"/>
              <a:t>Lickman</a:t>
            </a:r>
            <a:endParaRPr kumimoji="1" lang="ja-JP" altLang="en-US" dirty="0"/>
          </a:p>
        </p:txBody>
      </p:sp>
      <p:grpSp>
        <p:nvGrpSpPr>
          <p:cNvPr id="113" name="グループ化 112"/>
          <p:cNvGrpSpPr/>
          <p:nvPr/>
        </p:nvGrpSpPr>
        <p:grpSpPr>
          <a:xfrm>
            <a:off x="7569186" y="5523783"/>
            <a:ext cx="887524" cy="698281"/>
            <a:chOff x="190500" y="2276872"/>
            <a:chExt cx="8458200" cy="3733800"/>
          </a:xfrm>
        </p:grpSpPr>
        <p:sp>
          <p:nvSpPr>
            <p:cNvPr id="114" name="Rectangle 4"/>
            <p:cNvSpPr>
              <a:spLocks noChangeArrowheads="1"/>
            </p:cNvSpPr>
            <p:nvPr/>
          </p:nvSpPr>
          <p:spPr bwMode="auto">
            <a:xfrm>
              <a:off x="4076700" y="2276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dirty="0"/>
                <a:t>マス</a:t>
              </a:r>
            </a:p>
          </p:txBody>
        </p:sp>
        <p:sp>
          <p:nvSpPr>
            <p:cNvPr id="115" name="Rectangle 5"/>
            <p:cNvSpPr>
              <a:spLocks noChangeArrowheads="1"/>
            </p:cNvSpPr>
            <p:nvPr/>
          </p:nvSpPr>
          <p:spPr bwMode="auto">
            <a:xfrm>
              <a:off x="1409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ステージ</a:t>
              </a:r>
            </a:p>
          </p:txBody>
        </p:sp>
        <p:sp>
          <p:nvSpPr>
            <p:cNvPr id="116" name="Rectangle 6"/>
            <p:cNvSpPr>
              <a:spLocks noChangeArrowheads="1"/>
            </p:cNvSpPr>
            <p:nvPr/>
          </p:nvSpPr>
          <p:spPr bwMode="auto">
            <a:xfrm>
              <a:off x="6972300" y="3800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キャラクター</a:t>
              </a:r>
            </a:p>
          </p:txBody>
        </p:sp>
        <p:sp>
          <p:nvSpPr>
            <p:cNvPr id="117" name="Rectangle 7"/>
            <p:cNvSpPr>
              <a:spLocks noChangeArrowheads="1"/>
            </p:cNvSpPr>
            <p:nvPr/>
          </p:nvSpPr>
          <p:spPr bwMode="auto">
            <a:xfrm>
              <a:off x="40767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金塊</a:t>
              </a:r>
            </a:p>
          </p:txBody>
        </p:sp>
        <p:sp>
          <p:nvSpPr>
            <p:cNvPr id="118" name="Rectangle 8"/>
            <p:cNvSpPr>
              <a:spLocks noChangeArrowheads="1"/>
            </p:cNvSpPr>
            <p:nvPr/>
          </p:nvSpPr>
          <p:spPr bwMode="auto">
            <a:xfrm>
              <a:off x="76581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dirty="0" smtClean="0"/>
                <a:t>スライム</a:t>
              </a:r>
              <a:endParaRPr lang="ja-JP" altLang="en-US" sz="300" dirty="0"/>
            </a:p>
          </p:txBody>
        </p:sp>
        <p:sp>
          <p:nvSpPr>
            <p:cNvPr id="119" name="Rectangle 21"/>
            <p:cNvSpPr>
              <a:spLocks noChangeArrowheads="1"/>
            </p:cNvSpPr>
            <p:nvPr/>
          </p:nvSpPr>
          <p:spPr bwMode="auto">
            <a:xfrm>
              <a:off x="2476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はしご</a:t>
              </a:r>
            </a:p>
          </p:txBody>
        </p:sp>
        <p:sp>
          <p:nvSpPr>
            <p:cNvPr id="120" name="Rectangle 26"/>
            <p:cNvSpPr>
              <a:spLocks noChangeArrowheads="1"/>
            </p:cNvSpPr>
            <p:nvPr/>
          </p:nvSpPr>
          <p:spPr bwMode="auto">
            <a:xfrm>
              <a:off x="5905500" y="54010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プレイヤー</a:t>
              </a:r>
            </a:p>
          </p:txBody>
        </p:sp>
        <p:sp>
          <p:nvSpPr>
            <p:cNvPr id="121" name="Rectangle 27"/>
            <p:cNvSpPr>
              <a:spLocks noChangeArrowheads="1"/>
            </p:cNvSpPr>
            <p:nvPr/>
          </p:nvSpPr>
          <p:spPr bwMode="auto">
            <a:xfrm>
              <a:off x="1333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弾</a:t>
              </a:r>
            </a:p>
          </p:txBody>
        </p:sp>
        <p:sp>
          <p:nvSpPr>
            <p:cNvPr id="122" name="Rectangle 28"/>
            <p:cNvSpPr>
              <a:spLocks noChangeArrowheads="1"/>
            </p:cNvSpPr>
            <p:nvPr/>
          </p:nvSpPr>
          <p:spPr bwMode="auto">
            <a:xfrm>
              <a:off x="4076700" y="37246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a:t>アイテム</a:t>
              </a:r>
            </a:p>
          </p:txBody>
        </p:sp>
        <p:sp>
          <p:nvSpPr>
            <p:cNvPr id="123" name="Rectangle 29"/>
            <p:cNvSpPr>
              <a:spLocks noChangeArrowheads="1"/>
            </p:cNvSpPr>
            <p:nvPr/>
          </p:nvSpPr>
          <p:spPr bwMode="auto">
            <a:xfrm>
              <a:off x="190500" y="4943872"/>
              <a:ext cx="990600" cy="609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ja-JP" altLang="en-US" sz="300" dirty="0"/>
                <a:t>ブロック</a:t>
              </a:r>
            </a:p>
          </p:txBody>
        </p:sp>
        <p:cxnSp>
          <p:nvCxnSpPr>
            <p:cNvPr id="124" name="AutoShape 30"/>
            <p:cNvCxnSpPr>
              <a:cxnSpLocks noChangeShapeType="1"/>
              <a:stCxn id="115" idx="0"/>
              <a:endCxn id="116" idx="0"/>
            </p:cNvCxnSpPr>
            <p:nvPr/>
          </p:nvCxnSpPr>
          <p:spPr bwMode="auto">
            <a:xfrm rot="5400000" flipV="1">
              <a:off x="4648200" y="981472"/>
              <a:ext cx="76200" cy="5562600"/>
            </a:xfrm>
            <a:prstGeom prst="bentConnector3">
              <a:avLst>
                <a:gd name="adj1" fmla="val -3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AutoShape 32"/>
            <p:cNvSpPr>
              <a:spLocks noChangeArrowheads="1"/>
            </p:cNvSpPr>
            <p:nvPr/>
          </p:nvSpPr>
          <p:spPr bwMode="auto">
            <a:xfrm>
              <a:off x="4381500" y="2886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300"/>
            </a:p>
          </p:txBody>
        </p:sp>
        <p:sp>
          <p:nvSpPr>
            <p:cNvPr id="126" name="Line 33"/>
            <p:cNvSpPr>
              <a:spLocks noChangeShapeType="1"/>
            </p:cNvSpPr>
            <p:nvPr/>
          </p:nvSpPr>
          <p:spPr bwMode="auto">
            <a:xfrm flipV="1">
              <a:off x="4533900" y="311507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300"/>
            </a:p>
          </p:txBody>
        </p:sp>
        <p:sp>
          <p:nvSpPr>
            <p:cNvPr id="127" name="AutoShape 34"/>
            <p:cNvSpPr>
              <a:spLocks noChangeArrowheads="1"/>
            </p:cNvSpPr>
            <p:nvPr/>
          </p:nvSpPr>
          <p:spPr bwMode="auto">
            <a:xfrm>
              <a:off x="4381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300"/>
            </a:p>
          </p:txBody>
        </p:sp>
        <p:sp>
          <p:nvSpPr>
            <p:cNvPr id="128" name="AutoShape 35"/>
            <p:cNvSpPr>
              <a:spLocks noChangeArrowheads="1"/>
            </p:cNvSpPr>
            <p:nvPr/>
          </p:nvSpPr>
          <p:spPr bwMode="auto">
            <a:xfrm>
              <a:off x="1714500" y="43342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300"/>
            </a:p>
          </p:txBody>
        </p:sp>
        <p:sp>
          <p:nvSpPr>
            <p:cNvPr id="129" name="AutoShape 36"/>
            <p:cNvSpPr>
              <a:spLocks noChangeArrowheads="1"/>
            </p:cNvSpPr>
            <p:nvPr/>
          </p:nvSpPr>
          <p:spPr bwMode="auto">
            <a:xfrm>
              <a:off x="7277100" y="4410472"/>
              <a:ext cx="304800" cy="228600"/>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300"/>
            </a:p>
          </p:txBody>
        </p:sp>
        <p:sp>
          <p:nvSpPr>
            <p:cNvPr id="130" name="Line 37"/>
            <p:cNvSpPr>
              <a:spLocks noChangeShapeType="1"/>
            </p:cNvSpPr>
            <p:nvPr/>
          </p:nvSpPr>
          <p:spPr bwMode="auto">
            <a:xfrm flipV="1">
              <a:off x="4533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300"/>
            </a:p>
          </p:txBody>
        </p:sp>
        <p:sp>
          <p:nvSpPr>
            <p:cNvPr id="131" name="Line 38"/>
            <p:cNvSpPr>
              <a:spLocks noChangeShapeType="1"/>
            </p:cNvSpPr>
            <p:nvPr/>
          </p:nvSpPr>
          <p:spPr bwMode="auto">
            <a:xfrm flipV="1">
              <a:off x="1866900" y="4562872"/>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300"/>
            </a:p>
          </p:txBody>
        </p:sp>
        <p:sp>
          <p:nvSpPr>
            <p:cNvPr id="132" name="Line 39"/>
            <p:cNvSpPr>
              <a:spLocks noChangeShapeType="1"/>
            </p:cNvSpPr>
            <p:nvPr/>
          </p:nvSpPr>
          <p:spPr bwMode="auto">
            <a:xfrm flipH="1" flipV="1">
              <a:off x="7429500" y="4639072"/>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300"/>
            </a:p>
          </p:txBody>
        </p:sp>
        <p:cxnSp>
          <p:nvCxnSpPr>
            <p:cNvPr id="133" name="AutoShape 40"/>
            <p:cNvCxnSpPr>
              <a:cxnSpLocks noChangeShapeType="1"/>
              <a:stCxn id="120" idx="0"/>
              <a:endCxn id="118" idx="0"/>
            </p:cNvCxnSpPr>
            <p:nvPr/>
          </p:nvCxnSpPr>
          <p:spPr bwMode="auto">
            <a:xfrm rot="5400000" flipV="1">
              <a:off x="7276306" y="4525566"/>
              <a:ext cx="1588" cy="17526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41"/>
            <p:cNvCxnSpPr>
              <a:cxnSpLocks noChangeShapeType="1"/>
              <a:stCxn id="123" idx="0"/>
              <a:endCxn id="119" idx="0"/>
            </p:cNvCxnSpPr>
            <p:nvPr/>
          </p:nvCxnSpPr>
          <p:spPr bwMode="auto">
            <a:xfrm rot="5400000" flipV="1">
              <a:off x="1828006" y="3801666"/>
              <a:ext cx="1588" cy="22860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571599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タイトル 1"/>
          <p:cNvSpPr>
            <a:spLocks noGrp="1"/>
          </p:cNvSpPr>
          <p:nvPr>
            <p:ph type="title"/>
          </p:nvPr>
        </p:nvSpPr>
        <p:spPr/>
        <p:txBody>
          <a:bodyPr/>
          <a:lstStyle/>
          <a:p>
            <a:r>
              <a:rPr lang="ja-JP" altLang="en-US" dirty="0" smtClean="0"/>
              <a:t>設計の方針：カプセル化せよ</a:t>
            </a:r>
          </a:p>
        </p:txBody>
      </p:sp>
      <p:sp>
        <p:nvSpPr>
          <p:cNvPr id="2" name="コンテンツ プレースホルダー 1"/>
          <p:cNvSpPr>
            <a:spLocks noGrp="1"/>
          </p:cNvSpPr>
          <p:nvPr>
            <p:ph idx="1"/>
          </p:nvPr>
        </p:nvSpPr>
        <p:spPr>
          <a:xfrm>
            <a:off x="457200" y="1481328"/>
            <a:ext cx="8229600" cy="5260040"/>
          </a:xfrm>
          <a:solidFill>
            <a:schemeClr val="bg1"/>
          </a:solidFill>
        </p:spPr>
        <p:txBody>
          <a:bodyPr>
            <a:noAutofit/>
          </a:bodyPr>
          <a:lstStyle/>
          <a:p>
            <a:pPr marL="109728" indent="0">
              <a:buNone/>
            </a:pPr>
            <a:r>
              <a:rPr lang="ja-JP" altLang="en-US" sz="2200" dirty="0" smtClean="0"/>
              <a:t>オブジェクト指向のシステム設計の原則と</a:t>
            </a:r>
            <a:r>
              <a:rPr lang="ja-JP" altLang="en-US" sz="2200" dirty="0"/>
              <a:t>して</a:t>
            </a:r>
            <a:r>
              <a:rPr lang="ja-JP" altLang="en-US" sz="2200" dirty="0" smtClean="0"/>
              <a:t>、「カプセル化」、つまりクラス</a:t>
            </a:r>
            <a:r>
              <a:rPr lang="ja-JP" altLang="en-US" sz="2200" dirty="0"/>
              <a:t>のアクセスを</a:t>
            </a:r>
            <a:r>
              <a:rPr lang="ja-JP" altLang="en-US" sz="2200" dirty="0" smtClean="0"/>
              <a:t>制限</a:t>
            </a:r>
            <a:r>
              <a:rPr lang="ja-JP" altLang="en-US" sz="2200" dirty="0"/>
              <a:t>し、</a:t>
            </a:r>
            <a:r>
              <a:rPr lang="ja-JP" altLang="en-US" sz="2200" dirty="0" smtClean="0"/>
              <a:t>公開</a:t>
            </a:r>
            <a:r>
              <a:rPr lang="ja-JP" altLang="en-US" sz="2200" dirty="0"/>
              <a:t>している部分を最小限に</a:t>
            </a:r>
            <a:r>
              <a:rPr lang="ja-JP" altLang="en-US" sz="2200" dirty="0" smtClean="0"/>
              <a:t>する事が重要です。</a:t>
            </a:r>
            <a:endParaRPr lang="ja-JP" altLang="en-US" sz="2200" dirty="0"/>
          </a:p>
          <a:p>
            <a:pPr marL="109728" indent="0">
              <a:buNone/>
            </a:pPr>
            <a:r>
              <a:rPr lang="ja-JP" altLang="en-US" sz="2200" dirty="0" smtClean="0"/>
              <a:t>　なぜなら、次のような問題を避けるためです。</a:t>
            </a:r>
            <a:endParaRPr lang="ja-JP" altLang="en-US" sz="2200" dirty="0"/>
          </a:p>
          <a:p>
            <a:r>
              <a:rPr lang="ja-JP" altLang="en-US" sz="1800" b="1" dirty="0">
                <a:solidFill>
                  <a:srgbClr val="0070C0"/>
                </a:solidFill>
              </a:rPr>
              <a:t>設計者</a:t>
            </a:r>
            <a:r>
              <a:rPr lang="ja-JP" altLang="en-US" sz="1800" b="1" dirty="0" smtClean="0">
                <a:solidFill>
                  <a:srgbClr val="0070C0"/>
                </a:solidFill>
              </a:rPr>
              <a:t>の想定にない</a:t>
            </a:r>
            <a:r>
              <a:rPr lang="ja-JP" altLang="en-US" sz="1800" b="1" dirty="0">
                <a:solidFill>
                  <a:srgbClr val="0070C0"/>
                </a:solidFill>
              </a:rPr>
              <a:t>結果</a:t>
            </a:r>
            <a:r>
              <a:rPr lang="ja-JP" altLang="en-US" sz="1800" b="1" dirty="0" smtClean="0">
                <a:solidFill>
                  <a:srgbClr val="0070C0"/>
                </a:solidFill>
              </a:rPr>
              <a:t>になる事がある。</a:t>
            </a:r>
            <a:endParaRPr lang="ja-JP" altLang="en-US" sz="1800" b="1" dirty="0">
              <a:solidFill>
                <a:srgbClr val="0070C0"/>
              </a:solidFill>
            </a:endParaRPr>
          </a:p>
          <a:p>
            <a:r>
              <a:rPr lang="ja-JP" altLang="en-US" sz="1800" b="1" dirty="0" smtClean="0">
                <a:solidFill>
                  <a:srgbClr val="0070C0"/>
                </a:solidFill>
              </a:rPr>
              <a:t>拡張システムでの利用が、初期のシステムを設計した際の意図と異なる利用方法となる事がある。</a:t>
            </a:r>
            <a:endParaRPr lang="ja-JP" altLang="en-US" sz="1800" b="1" dirty="0">
              <a:solidFill>
                <a:srgbClr val="0070C0"/>
              </a:solidFill>
            </a:endParaRPr>
          </a:p>
          <a:p>
            <a:pPr marL="109728" indent="0">
              <a:buNone/>
            </a:pPr>
            <a:r>
              <a:rPr lang="ja-JP" altLang="en-US" sz="2200" dirty="0" smtClean="0"/>
              <a:t>　カプセル化</a:t>
            </a:r>
            <a:r>
              <a:rPr lang="ja-JP" altLang="en-US" sz="2200" dirty="0"/>
              <a:t>には</a:t>
            </a:r>
            <a:r>
              <a:rPr lang="ja-JP" altLang="en-US" sz="2200" dirty="0" smtClean="0"/>
              <a:t>、次のような意図も込められています。</a:t>
            </a:r>
            <a:endParaRPr lang="ja-JP" altLang="en-US" sz="2200" dirty="0"/>
          </a:p>
          <a:p>
            <a:r>
              <a:rPr lang="ja-JP" altLang="en-US" sz="2100" dirty="0" smtClean="0">
                <a:solidFill>
                  <a:srgbClr val="FF0000"/>
                </a:solidFill>
              </a:rPr>
              <a:t>意味の抽象化</a:t>
            </a:r>
            <a:endParaRPr lang="en-US" altLang="ja-JP" sz="2100" dirty="0" smtClean="0">
              <a:solidFill>
                <a:srgbClr val="FF0000"/>
              </a:solidFill>
            </a:endParaRPr>
          </a:p>
          <a:p>
            <a:pPr lvl="1"/>
            <a:r>
              <a:rPr lang="ja-JP" altLang="en-US" sz="1800" dirty="0" smtClean="0"/>
              <a:t>ある</a:t>
            </a:r>
            <a:r>
              <a:rPr lang="ja-JP" altLang="en-US" sz="1800" dirty="0"/>
              <a:t>クラスのフィールドが</a:t>
            </a:r>
            <a:r>
              <a:rPr lang="ja-JP" altLang="en-US" sz="1800" dirty="0" smtClean="0"/>
              <a:t>どんな</a:t>
            </a:r>
            <a:r>
              <a:rPr lang="ja-JP" altLang="en-US" sz="1800" dirty="0"/>
              <a:t>データ</a:t>
            </a:r>
            <a:r>
              <a:rPr lang="ja-JP" altLang="en-US" sz="1800" dirty="0" smtClean="0"/>
              <a:t>や型かなんて、</a:t>
            </a:r>
            <a:r>
              <a:rPr lang="ja-JP" altLang="en-US" sz="1800" dirty="0"/>
              <a:t>クラスを利用する</a:t>
            </a:r>
            <a:r>
              <a:rPr lang="ja-JP" altLang="en-US" sz="1800" dirty="0" smtClean="0"/>
              <a:t>側は気にせず、「どんなことができるか＝機能」だけに集中できるようにしよう！</a:t>
            </a:r>
            <a:endParaRPr lang="ja-JP" altLang="en-US" sz="1800" dirty="0"/>
          </a:p>
          <a:p>
            <a:r>
              <a:rPr lang="ja-JP" altLang="en-US" sz="2100" dirty="0">
                <a:solidFill>
                  <a:srgbClr val="FF0000"/>
                </a:solidFill>
              </a:rPr>
              <a:t>変更や拡張へ</a:t>
            </a:r>
            <a:r>
              <a:rPr lang="ja-JP" altLang="en-US" sz="2100" dirty="0" smtClean="0">
                <a:solidFill>
                  <a:srgbClr val="FF0000"/>
                </a:solidFill>
              </a:rPr>
              <a:t>の頑健性、</a:t>
            </a:r>
            <a:r>
              <a:rPr lang="ja-JP" altLang="en-US" sz="2100" dirty="0">
                <a:solidFill>
                  <a:srgbClr val="FF0000"/>
                </a:solidFill>
              </a:rPr>
              <a:t>柔軟性</a:t>
            </a:r>
            <a:endParaRPr lang="en-US" altLang="ja-JP" sz="2100" dirty="0" smtClean="0">
              <a:solidFill>
                <a:srgbClr val="FF0000"/>
              </a:solidFill>
            </a:endParaRPr>
          </a:p>
          <a:p>
            <a:pPr lvl="1"/>
            <a:r>
              <a:rPr lang="ja-JP" altLang="en-US" sz="1800" dirty="0" smtClean="0"/>
              <a:t>仕様を変えると、利用側も修正しなきゃいけないので、なるべく避けよう！</a:t>
            </a:r>
            <a:endParaRPr kumimoji="1" lang="ja-JP" altLang="en-US" sz="1800" dirty="0"/>
          </a:p>
        </p:txBody>
      </p:sp>
    </p:spTree>
    <p:extLst>
      <p:ext uri="{BB962C8B-B14F-4D97-AF65-F5344CB8AC3E}">
        <p14:creationId xmlns:p14="http://schemas.microsoft.com/office/powerpoint/2010/main" val="623338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683568" y="2204864"/>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683568" y="4797152"/>
            <a:ext cx="7776864"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45965" y="2852936"/>
            <a:ext cx="7633821" cy="1477328"/>
          </a:xfrm>
          <a:prstGeom prst="rect">
            <a:avLst/>
          </a:prstGeom>
          <a:noFill/>
        </p:spPr>
        <p:txBody>
          <a:bodyPr wrap="none" rtlCol="0">
            <a:spAutoFit/>
          </a:bodyPr>
          <a:lstStyle/>
          <a:p>
            <a:pPr algn="ctr"/>
            <a:r>
              <a:rPr kumimoji="1" lang="ja-JP" altLang="en-US" sz="4500" dirty="0" smtClean="0">
                <a:effectLst>
                  <a:outerShdw blurRad="38100" dist="38100" dir="2700000" algn="tl">
                    <a:srgbClr val="000000">
                      <a:alpha val="43137"/>
                    </a:srgbClr>
                  </a:outerShdw>
                </a:effectLst>
              </a:rPr>
              <a:t>オブジェクト指向開発の実際と</a:t>
            </a:r>
            <a:endParaRPr kumimoji="1" lang="en-US" altLang="ja-JP" sz="4500" dirty="0" smtClean="0">
              <a:effectLst>
                <a:outerShdw blurRad="38100" dist="38100" dir="2700000" algn="tl">
                  <a:srgbClr val="000000">
                    <a:alpha val="43137"/>
                  </a:srgbClr>
                </a:outerShdw>
              </a:effectLst>
            </a:endParaRPr>
          </a:p>
          <a:p>
            <a:pPr algn="ctr"/>
            <a:r>
              <a:rPr kumimoji="1" lang="ja-JP" altLang="en-US" sz="4500" dirty="0" smtClean="0">
                <a:effectLst>
                  <a:outerShdw blurRad="38100" dist="38100" dir="2700000" algn="tl">
                    <a:srgbClr val="000000">
                      <a:alpha val="43137"/>
                    </a:srgbClr>
                  </a:outerShdw>
                </a:effectLst>
              </a:rPr>
              <a:t>開発のための設計図</a:t>
            </a:r>
            <a:endParaRPr kumimoji="1" lang="ja-JP" altLang="en-US" sz="4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280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角丸四角形 21"/>
          <p:cNvSpPr/>
          <p:nvPr/>
        </p:nvSpPr>
        <p:spPr>
          <a:xfrm>
            <a:off x="7668344" y="5163741"/>
            <a:ext cx="1369868" cy="1554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9" name="Text Box 13"/>
          <p:cNvSpPr txBox="1">
            <a:spLocks noChangeArrowheads="1"/>
          </p:cNvSpPr>
          <p:nvPr/>
        </p:nvSpPr>
        <p:spPr bwMode="auto">
          <a:xfrm>
            <a:off x="298771" y="4370892"/>
            <a:ext cx="3618298" cy="2031325"/>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1800" dirty="0"/>
              <a:t>問題点：</a:t>
            </a:r>
          </a:p>
          <a:p>
            <a:pPr eaLnBrk="1" hangingPunct="1"/>
            <a:r>
              <a:rPr lang="ja-JP" altLang="en-US" sz="1800" dirty="0"/>
              <a:t>・ある</a:t>
            </a:r>
            <a:r>
              <a:rPr lang="ja-JP" altLang="en-US" sz="1800" dirty="0" smtClean="0"/>
              <a:t>ステップの実行では</a:t>
            </a:r>
            <a:r>
              <a:rPr lang="ja-JP" altLang="en-US" sz="1800" dirty="0"/>
              <a:t>、</a:t>
            </a:r>
          </a:p>
          <a:p>
            <a:pPr eaLnBrk="1" hangingPunct="1"/>
            <a:r>
              <a:rPr lang="ja-JP" altLang="en-US" sz="1800" dirty="0"/>
              <a:t>　それ以前のステップが</a:t>
            </a:r>
          </a:p>
          <a:p>
            <a:pPr eaLnBrk="1" hangingPunct="1"/>
            <a:r>
              <a:rPr lang="ja-JP" altLang="en-US" sz="1800" dirty="0"/>
              <a:t>　完了している事を前提とする</a:t>
            </a:r>
          </a:p>
          <a:p>
            <a:pPr eaLnBrk="1" hangingPunct="1"/>
            <a:r>
              <a:rPr lang="ja-JP" altLang="en-US" sz="1800" dirty="0"/>
              <a:t>・ある</a:t>
            </a:r>
            <a:r>
              <a:rPr lang="ja-JP" altLang="en-US" sz="1800" dirty="0" smtClean="0"/>
              <a:t>ステップの実行が</a:t>
            </a:r>
            <a:r>
              <a:rPr lang="ja-JP" altLang="en-US" sz="1800" dirty="0"/>
              <a:t>、</a:t>
            </a:r>
          </a:p>
          <a:p>
            <a:pPr eaLnBrk="1" hangingPunct="1"/>
            <a:r>
              <a:rPr lang="ja-JP" altLang="en-US" sz="1800" dirty="0"/>
              <a:t>　次のステップの存在を</a:t>
            </a:r>
          </a:p>
          <a:p>
            <a:pPr eaLnBrk="1" hangingPunct="1"/>
            <a:r>
              <a:rPr lang="ja-JP" altLang="en-US" sz="1800" dirty="0"/>
              <a:t>　常には想定していない場合がある</a:t>
            </a:r>
          </a:p>
        </p:txBody>
      </p:sp>
      <p:sp>
        <p:nvSpPr>
          <p:cNvPr id="4" name="角丸四角形 3"/>
          <p:cNvSpPr/>
          <p:nvPr/>
        </p:nvSpPr>
        <p:spPr>
          <a:xfrm rot="1870281">
            <a:off x="1198676" y="3311221"/>
            <a:ext cx="6393348" cy="16018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2" name="Rectangle 3"/>
          <p:cNvSpPr>
            <a:spLocks noGrp="1" noChangeArrowheads="1"/>
          </p:cNvSpPr>
          <p:nvPr>
            <p:ph type="title"/>
          </p:nvPr>
        </p:nvSpPr>
        <p:spPr>
          <a:xfrm>
            <a:off x="457200" y="274638"/>
            <a:ext cx="8229600" cy="944562"/>
          </a:xfrm>
        </p:spPr>
        <p:txBody>
          <a:bodyPr/>
          <a:lstStyle/>
          <a:p>
            <a:r>
              <a:rPr lang="ja-JP" altLang="en-US" dirty="0" smtClean="0"/>
              <a:t>ウォーターフォール・モデル</a:t>
            </a:r>
          </a:p>
        </p:txBody>
      </p:sp>
      <p:sp>
        <p:nvSpPr>
          <p:cNvPr id="35848" name="Line 11"/>
          <p:cNvSpPr>
            <a:spLocks noChangeShapeType="1"/>
          </p:cNvSpPr>
          <p:nvPr/>
        </p:nvSpPr>
        <p:spPr bwMode="auto">
          <a:xfrm>
            <a:off x="1977333" y="2612896"/>
            <a:ext cx="4250851" cy="2688312"/>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50" name="Line 12"/>
          <p:cNvSpPr>
            <a:spLocks noChangeShapeType="1"/>
          </p:cNvSpPr>
          <p:nvPr/>
        </p:nvSpPr>
        <p:spPr bwMode="auto">
          <a:xfrm flipH="1" flipV="1">
            <a:off x="1810951" y="2738478"/>
            <a:ext cx="4489241" cy="2838798"/>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コンテンツ プレースホルダー 1"/>
          <p:cNvSpPr>
            <a:spLocks noGrp="1"/>
          </p:cNvSpPr>
          <p:nvPr>
            <p:ph idx="1"/>
          </p:nvPr>
        </p:nvSpPr>
        <p:spPr>
          <a:xfrm>
            <a:off x="467544" y="1212098"/>
            <a:ext cx="8496944" cy="704734"/>
          </a:xfrm>
        </p:spPr>
        <p:txBody>
          <a:bodyPr>
            <a:normAutofit lnSpcReduction="10000"/>
          </a:bodyPr>
          <a:lstStyle/>
          <a:p>
            <a:r>
              <a:rPr lang="ja-JP" altLang="en-US" sz="2200" dirty="0" smtClean="0"/>
              <a:t>業務システム開発の現場において、依然として主流の方法ですが、問題点もあります。</a:t>
            </a:r>
            <a:endParaRPr kumimoji="1" lang="ja-JP" altLang="en-US" sz="2200" dirty="0"/>
          </a:p>
        </p:txBody>
      </p:sp>
      <p:sp>
        <p:nvSpPr>
          <p:cNvPr id="12" name="コンテンツ プレースホルダー 1"/>
          <p:cNvSpPr txBox="1">
            <a:spLocks/>
          </p:cNvSpPr>
          <p:nvPr/>
        </p:nvSpPr>
        <p:spPr>
          <a:xfrm>
            <a:off x="4280052" y="1797386"/>
            <a:ext cx="4388296" cy="115010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a:lstStyle>
          <a:p>
            <a:pPr>
              <a:buFont typeface="Wingdings" panose="05000000000000000000" pitchFamily="2" charset="2"/>
              <a:buChar char="l"/>
            </a:pPr>
            <a:r>
              <a:rPr lang="ja-JP" altLang="en-US" sz="2200" dirty="0" smtClean="0"/>
              <a:t>プログラムを考慮せずに分析・設計→プログラム開発に労力</a:t>
            </a:r>
            <a:endParaRPr lang="en-US" altLang="ja-JP" sz="2200" dirty="0" smtClean="0"/>
          </a:p>
          <a:p>
            <a:pPr>
              <a:buFont typeface="Wingdings" panose="05000000000000000000" pitchFamily="2" charset="2"/>
              <a:buChar char="l"/>
            </a:pPr>
            <a:r>
              <a:rPr lang="ja-JP" altLang="en-US" sz="2200" dirty="0" smtClean="0"/>
              <a:t>開発後の保守や拡張に労力</a:t>
            </a:r>
            <a:endParaRPr lang="ja-JP" altLang="en-US" sz="2200" dirty="0"/>
          </a:p>
        </p:txBody>
      </p:sp>
      <p:sp>
        <p:nvSpPr>
          <p:cNvPr id="2" name="テキスト ボックス 1"/>
          <p:cNvSpPr txBox="1"/>
          <p:nvPr/>
        </p:nvSpPr>
        <p:spPr>
          <a:xfrm rot="1877561">
            <a:off x="1959717" y="3017839"/>
            <a:ext cx="4087979" cy="369332"/>
          </a:xfrm>
          <a:prstGeom prst="rect">
            <a:avLst/>
          </a:prstGeom>
          <a:noFill/>
        </p:spPr>
        <p:txBody>
          <a:bodyPr wrap="none" rtlCol="0">
            <a:spAutoFit/>
          </a:bodyPr>
          <a:lstStyle/>
          <a:p>
            <a:r>
              <a:rPr kumimoji="1" lang="ja-JP" altLang="en-US" dirty="0" smtClean="0"/>
              <a:t>「水は高いところから低い所に流れる！」</a:t>
            </a:r>
            <a:endParaRPr kumimoji="1" lang="ja-JP" altLang="en-US" dirty="0"/>
          </a:p>
        </p:txBody>
      </p:sp>
      <p:sp>
        <p:nvSpPr>
          <p:cNvPr id="15" name="Text Box 10"/>
          <p:cNvSpPr txBox="1">
            <a:spLocks noChangeArrowheads="1"/>
          </p:cNvSpPr>
          <p:nvPr/>
        </p:nvSpPr>
        <p:spPr bwMode="auto">
          <a:xfrm>
            <a:off x="8028384" y="5413827"/>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保守</a:t>
            </a:r>
            <a:endParaRPr lang="ja-JP" altLang="en-US" dirty="0"/>
          </a:p>
        </p:txBody>
      </p:sp>
      <p:sp>
        <p:nvSpPr>
          <p:cNvPr id="16" name="Text Box 10"/>
          <p:cNvSpPr txBox="1">
            <a:spLocks noChangeArrowheads="1"/>
          </p:cNvSpPr>
          <p:nvPr/>
        </p:nvSpPr>
        <p:spPr bwMode="auto">
          <a:xfrm>
            <a:off x="8028383" y="6093296"/>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拡張</a:t>
            </a:r>
            <a:endParaRPr lang="ja-JP" altLang="en-US" dirty="0"/>
          </a:p>
        </p:txBody>
      </p:sp>
      <p:sp>
        <p:nvSpPr>
          <p:cNvPr id="17" name="Line 12"/>
          <p:cNvSpPr>
            <a:spLocks noChangeShapeType="1"/>
          </p:cNvSpPr>
          <p:nvPr/>
        </p:nvSpPr>
        <p:spPr bwMode="auto">
          <a:xfrm>
            <a:off x="7011288" y="5630648"/>
            <a:ext cx="983906" cy="14012"/>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3" name="Text Box 4"/>
          <p:cNvSpPr txBox="1">
            <a:spLocks noChangeArrowheads="1"/>
          </p:cNvSpPr>
          <p:nvPr/>
        </p:nvSpPr>
        <p:spPr bwMode="auto">
          <a:xfrm>
            <a:off x="3203487" y="3401205"/>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分析</a:t>
            </a:r>
          </a:p>
        </p:txBody>
      </p:sp>
      <p:sp>
        <p:nvSpPr>
          <p:cNvPr id="35844" name="Text Box 6"/>
          <p:cNvSpPr txBox="1">
            <a:spLocks noChangeArrowheads="1"/>
          </p:cNvSpPr>
          <p:nvPr/>
        </p:nvSpPr>
        <p:spPr bwMode="auto">
          <a:xfrm>
            <a:off x="4003710" y="3862870"/>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設計</a:t>
            </a:r>
          </a:p>
        </p:txBody>
      </p:sp>
      <p:sp>
        <p:nvSpPr>
          <p:cNvPr id="35845" name="Text Box 8"/>
          <p:cNvSpPr txBox="1">
            <a:spLocks noChangeArrowheads="1"/>
          </p:cNvSpPr>
          <p:nvPr/>
        </p:nvSpPr>
        <p:spPr bwMode="auto">
          <a:xfrm>
            <a:off x="1948783" y="2876529"/>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846" name="Text Box 9"/>
          <p:cNvSpPr txBox="1">
            <a:spLocks noChangeArrowheads="1"/>
          </p:cNvSpPr>
          <p:nvPr/>
        </p:nvSpPr>
        <p:spPr bwMode="auto">
          <a:xfrm>
            <a:off x="4481908" y="4514801"/>
            <a:ext cx="2023311" cy="461665"/>
          </a:xfrm>
          <a:prstGeom prst="rect">
            <a:avLst/>
          </a:prstGeom>
          <a:ln w="38100">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プログラミング</a:t>
            </a:r>
          </a:p>
        </p:txBody>
      </p:sp>
      <p:sp>
        <p:nvSpPr>
          <p:cNvPr id="18" name="Line 12"/>
          <p:cNvSpPr>
            <a:spLocks noChangeShapeType="1"/>
          </p:cNvSpPr>
          <p:nvPr/>
        </p:nvSpPr>
        <p:spPr bwMode="auto">
          <a:xfrm>
            <a:off x="7011288" y="5644660"/>
            <a:ext cx="1017095" cy="592652"/>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テキスト ボックス 2"/>
          <p:cNvSpPr txBox="1"/>
          <p:nvPr/>
        </p:nvSpPr>
        <p:spPr>
          <a:xfrm>
            <a:off x="6793023" y="3788373"/>
            <a:ext cx="2289409" cy="923330"/>
          </a:xfrm>
          <a:prstGeom prst="rect">
            <a:avLst/>
          </a:prstGeom>
          <a:noFill/>
        </p:spPr>
        <p:txBody>
          <a:bodyPr wrap="none" rtlCol="0">
            <a:spAutoFit/>
          </a:bodyPr>
          <a:lstStyle/>
          <a:p>
            <a:r>
              <a:rPr kumimoji="1" lang="ja-JP" altLang="en-US" dirty="0" smtClean="0"/>
              <a:t>「できた後の事を</a:t>
            </a:r>
            <a:endParaRPr kumimoji="1" lang="en-US" altLang="ja-JP" dirty="0" smtClean="0"/>
          </a:p>
          <a:p>
            <a:r>
              <a:rPr kumimoji="1" lang="ja-JP" altLang="en-US" dirty="0" smtClean="0"/>
              <a:t>考えてないから</a:t>
            </a:r>
            <a:endParaRPr kumimoji="1" lang="en-US" altLang="ja-JP" dirty="0" smtClean="0"/>
          </a:p>
          <a:p>
            <a:r>
              <a:rPr kumimoji="1" lang="ja-JP" altLang="en-US" dirty="0" smtClean="0"/>
              <a:t>一から作り直しも・・・」</a:t>
            </a:r>
            <a:endParaRPr kumimoji="1" lang="ja-JP" altLang="en-US" dirty="0"/>
          </a:p>
        </p:txBody>
      </p:sp>
      <p:sp>
        <p:nvSpPr>
          <p:cNvPr id="35847" name="Text Box 10"/>
          <p:cNvSpPr txBox="1">
            <a:spLocks noChangeArrowheads="1"/>
          </p:cNvSpPr>
          <p:nvPr/>
        </p:nvSpPr>
        <p:spPr bwMode="auto">
          <a:xfrm>
            <a:off x="5726218" y="5346443"/>
            <a:ext cx="163538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テスト</a:t>
            </a:r>
            <a:r>
              <a:rPr lang="en-US" altLang="ja-JP" dirty="0" smtClean="0"/>
              <a:t>/</a:t>
            </a:r>
            <a:r>
              <a:rPr lang="ja-JP" altLang="en-US" dirty="0" smtClean="0"/>
              <a:t>完成</a:t>
            </a:r>
            <a:endParaRPr lang="ja-JP" altLang="en-US" dirty="0"/>
          </a:p>
        </p:txBody>
      </p:sp>
      <p:sp>
        <p:nvSpPr>
          <p:cNvPr id="14" name="テキスト ボックス 13"/>
          <p:cNvSpPr txBox="1"/>
          <p:nvPr/>
        </p:nvSpPr>
        <p:spPr>
          <a:xfrm rot="1877561">
            <a:off x="1450532" y="4530261"/>
            <a:ext cx="5210081" cy="369332"/>
          </a:xfrm>
          <a:prstGeom prst="rect">
            <a:avLst/>
          </a:prstGeom>
          <a:noFill/>
        </p:spPr>
        <p:txBody>
          <a:bodyPr wrap="none" rtlCol="0">
            <a:spAutoFit/>
          </a:bodyPr>
          <a:lstStyle/>
          <a:p>
            <a:r>
              <a:rPr kumimoji="1" lang="ja-JP" altLang="en-US" dirty="0" smtClean="0"/>
              <a:t>「問題点があるとやり直し・・・でもやり直しにくい・・・」</a:t>
            </a:r>
            <a:endParaRPr kumimoji="1" lang="ja-JP" altLang="en-US" dirty="0"/>
          </a:p>
        </p:txBody>
      </p:sp>
    </p:spTree>
    <p:extLst>
      <p:ext uri="{BB962C8B-B14F-4D97-AF65-F5344CB8AC3E}">
        <p14:creationId xmlns:p14="http://schemas.microsoft.com/office/powerpoint/2010/main" val="2715166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角丸四角形 22"/>
          <p:cNvSpPr/>
          <p:nvPr/>
        </p:nvSpPr>
        <p:spPr>
          <a:xfrm>
            <a:off x="7224108" y="3797812"/>
            <a:ext cx="1493163" cy="1554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角丸四角形 3"/>
          <p:cNvSpPr/>
          <p:nvPr/>
        </p:nvSpPr>
        <p:spPr>
          <a:xfrm>
            <a:off x="701626" y="2593237"/>
            <a:ext cx="6044360" cy="20882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5842" name="Rectangle 3"/>
          <p:cNvSpPr>
            <a:spLocks noGrp="1" noChangeArrowheads="1"/>
          </p:cNvSpPr>
          <p:nvPr>
            <p:ph type="title"/>
          </p:nvPr>
        </p:nvSpPr>
        <p:spPr>
          <a:xfrm>
            <a:off x="457200" y="274638"/>
            <a:ext cx="8229600" cy="944562"/>
          </a:xfrm>
        </p:spPr>
        <p:txBody>
          <a:bodyPr/>
          <a:lstStyle/>
          <a:p>
            <a:r>
              <a:rPr lang="ja-JP" altLang="en-US" dirty="0" smtClean="0"/>
              <a:t>オブジェクト指向開発</a:t>
            </a:r>
          </a:p>
        </p:txBody>
      </p:sp>
      <p:sp>
        <p:nvSpPr>
          <p:cNvPr id="35848" name="Line 11"/>
          <p:cNvSpPr>
            <a:spLocks noChangeShapeType="1"/>
          </p:cNvSpPr>
          <p:nvPr/>
        </p:nvSpPr>
        <p:spPr bwMode="auto">
          <a:xfrm>
            <a:off x="1190480" y="2609776"/>
            <a:ext cx="287197" cy="358757"/>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コンテンツ プレースホルダー 1"/>
          <p:cNvSpPr>
            <a:spLocks noGrp="1"/>
          </p:cNvSpPr>
          <p:nvPr>
            <p:ph idx="1"/>
          </p:nvPr>
        </p:nvSpPr>
        <p:spPr>
          <a:xfrm>
            <a:off x="467544" y="1212098"/>
            <a:ext cx="8496944" cy="1048800"/>
          </a:xfrm>
        </p:spPr>
        <p:txBody>
          <a:bodyPr>
            <a:noAutofit/>
          </a:bodyPr>
          <a:lstStyle/>
          <a:p>
            <a:r>
              <a:rPr lang="ja-JP" altLang="en-US" sz="2200" dirty="0" smtClean="0"/>
              <a:t>オブジェクト指向でシステムを開発することで、プログラムの労力軽減や、保守・拡張を視野に入れた開発が期待できます。</a:t>
            </a:r>
            <a:endParaRPr lang="ja-JP" altLang="en-US" sz="2200" dirty="0"/>
          </a:p>
        </p:txBody>
      </p:sp>
      <p:sp>
        <p:nvSpPr>
          <p:cNvPr id="15" name="Text Box 10"/>
          <p:cNvSpPr txBox="1">
            <a:spLocks noChangeArrowheads="1"/>
          </p:cNvSpPr>
          <p:nvPr/>
        </p:nvSpPr>
        <p:spPr bwMode="auto">
          <a:xfrm>
            <a:off x="7582454" y="4002001"/>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保守</a:t>
            </a:r>
            <a:endParaRPr lang="ja-JP" altLang="en-US" dirty="0"/>
          </a:p>
        </p:txBody>
      </p:sp>
      <p:sp>
        <p:nvSpPr>
          <p:cNvPr id="16" name="Text Box 10"/>
          <p:cNvSpPr txBox="1">
            <a:spLocks noChangeArrowheads="1"/>
          </p:cNvSpPr>
          <p:nvPr/>
        </p:nvSpPr>
        <p:spPr bwMode="auto">
          <a:xfrm>
            <a:off x="7582453" y="4681470"/>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拡張</a:t>
            </a:r>
            <a:endParaRPr lang="ja-JP" altLang="en-US" dirty="0"/>
          </a:p>
        </p:txBody>
      </p:sp>
      <p:sp>
        <p:nvSpPr>
          <p:cNvPr id="17" name="Line 12"/>
          <p:cNvSpPr>
            <a:spLocks noChangeShapeType="1"/>
          </p:cNvSpPr>
          <p:nvPr/>
        </p:nvSpPr>
        <p:spPr bwMode="auto">
          <a:xfrm>
            <a:off x="6865763" y="4165451"/>
            <a:ext cx="683501" cy="67383"/>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5843" name="Text Box 4"/>
          <p:cNvSpPr txBox="1">
            <a:spLocks noChangeArrowheads="1"/>
          </p:cNvSpPr>
          <p:nvPr/>
        </p:nvSpPr>
        <p:spPr bwMode="auto">
          <a:xfrm>
            <a:off x="1077568" y="2968533"/>
            <a:ext cx="800219"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a:t>分析</a:t>
            </a:r>
          </a:p>
        </p:txBody>
      </p:sp>
      <p:sp>
        <p:nvSpPr>
          <p:cNvPr id="35844" name="Text Box 6"/>
          <p:cNvSpPr txBox="1">
            <a:spLocks noChangeArrowheads="1"/>
          </p:cNvSpPr>
          <p:nvPr/>
        </p:nvSpPr>
        <p:spPr bwMode="auto">
          <a:xfrm>
            <a:off x="2150199" y="2953277"/>
            <a:ext cx="1832553"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しくみの設計</a:t>
            </a:r>
            <a:endParaRPr lang="ja-JP" altLang="en-US" dirty="0"/>
          </a:p>
        </p:txBody>
      </p:sp>
      <p:sp>
        <p:nvSpPr>
          <p:cNvPr id="35845" name="Text Box 8"/>
          <p:cNvSpPr txBox="1">
            <a:spLocks noChangeArrowheads="1"/>
          </p:cNvSpPr>
          <p:nvPr/>
        </p:nvSpPr>
        <p:spPr bwMode="auto">
          <a:xfrm>
            <a:off x="280827" y="2132856"/>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846" name="Text Box 9"/>
          <p:cNvSpPr txBox="1">
            <a:spLocks noChangeArrowheads="1"/>
          </p:cNvSpPr>
          <p:nvPr/>
        </p:nvSpPr>
        <p:spPr bwMode="auto">
          <a:xfrm>
            <a:off x="2937765" y="3797812"/>
            <a:ext cx="2023311" cy="461665"/>
          </a:xfrm>
          <a:prstGeom prst="rect">
            <a:avLst/>
          </a:prstGeom>
          <a:ln w="38100">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プログラミング</a:t>
            </a:r>
          </a:p>
        </p:txBody>
      </p:sp>
      <p:sp>
        <p:nvSpPr>
          <p:cNvPr id="18" name="Line 12"/>
          <p:cNvSpPr>
            <a:spLocks noChangeShapeType="1"/>
          </p:cNvSpPr>
          <p:nvPr/>
        </p:nvSpPr>
        <p:spPr bwMode="auto">
          <a:xfrm>
            <a:off x="6865763" y="4259476"/>
            <a:ext cx="716690" cy="566009"/>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 name="テキスト ボックス 2"/>
          <p:cNvSpPr txBox="1"/>
          <p:nvPr/>
        </p:nvSpPr>
        <p:spPr>
          <a:xfrm>
            <a:off x="2090088" y="4841395"/>
            <a:ext cx="3785327"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分析・設計の段階から、常に</a:t>
            </a:r>
            <a:r>
              <a:rPr lang="ja-JP" altLang="en-US" dirty="0" smtClean="0"/>
              <a:t>プログラミングまでを見越せます。</a:t>
            </a:r>
            <a:endParaRPr kumimoji="1" lang="ja-JP" altLang="en-US" dirty="0"/>
          </a:p>
        </p:txBody>
      </p:sp>
      <p:sp>
        <p:nvSpPr>
          <p:cNvPr id="21" name="Text Box 6"/>
          <p:cNvSpPr txBox="1">
            <a:spLocks noChangeArrowheads="1"/>
          </p:cNvSpPr>
          <p:nvPr/>
        </p:nvSpPr>
        <p:spPr bwMode="auto">
          <a:xfrm>
            <a:off x="4281358" y="2953278"/>
            <a:ext cx="2247731"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ふるまいの設計</a:t>
            </a:r>
            <a:endParaRPr lang="ja-JP" altLang="en-US" dirty="0"/>
          </a:p>
        </p:txBody>
      </p:sp>
      <p:sp>
        <p:nvSpPr>
          <p:cNvPr id="35847" name="Text Box 10"/>
          <p:cNvSpPr txBox="1">
            <a:spLocks noChangeArrowheads="1"/>
          </p:cNvSpPr>
          <p:nvPr/>
        </p:nvSpPr>
        <p:spPr bwMode="auto">
          <a:xfrm>
            <a:off x="5230379" y="3934619"/>
            <a:ext cx="163538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テスト</a:t>
            </a:r>
            <a:r>
              <a:rPr lang="en-US" altLang="ja-JP" dirty="0" smtClean="0"/>
              <a:t>/</a:t>
            </a:r>
            <a:r>
              <a:rPr lang="ja-JP" altLang="en-US" dirty="0" smtClean="0"/>
              <a:t>完成</a:t>
            </a:r>
            <a:endParaRPr lang="ja-JP" altLang="en-US" dirty="0"/>
          </a:p>
        </p:txBody>
      </p:sp>
      <p:sp>
        <p:nvSpPr>
          <p:cNvPr id="22" name="Line 12"/>
          <p:cNvSpPr>
            <a:spLocks noChangeShapeType="1"/>
          </p:cNvSpPr>
          <p:nvPr/>
        </p:nvSpPr>
        <p:spPr bwMode="auto">
          <a:xfrm>
            <a:off x="6529089" y="3327672"/>
            <a:ext cx="1053365" cy="470140"/>
          </a:xfrm>
          <a:prstGeom prst="line">
            <a:avLst/>
          </a:prstGeom>
          <a:noFill/>
          <a:ln w="76200">
            <a:solidFill>
              <a:schemeClr val="bg2">
                <a:lumMod val="50000"/>
              </a:schemeClr>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4" name="テキスト ボックス 23"/>
          <p:cNvSpPr txBox="1"/>
          <p:nvPr/>
        </p:nvSpPr>
        <p:spPr>
          <a:xfrm>
            <a:off x="7291484" y="2867699"/>
            <a:ext cx="153531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モデルが次に活かせます。</a:t>
            </a:r>
            <a:endParaRPr kumimoji="1" lang="ja-JP" altLang="en-US" dirty="0"/>
          </a:p>
        </p:txBody>
      </p:sp>
      <p:sp>
        <p:nvSpPr>
          <p:cNvPr id="26" name="Line 11"/>
          <p:cNvSpPr>
            <a:spLocks noChangeShapeType="1"/>
          </p:cNvSpPr>
          <p:nvPr/>
        </p:nvSpPr>
        <p:spPr bwMode="auto">
          <a:xfrm>
            <a:off x="1925762" y="3522530"/>
            <a:ext cx="1012004" cy="412088"/>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Line 11"/>
          <p:cNvSpPr>
            <a:spLocks noChangeShapeType="1"/>
          </p:cNvSpPr>
          <p:nvPr/>
        </p:nvSpPr>
        <p:spPr bwMode="auto">
          <a:xfrm>
            <a:off x="3509938" y="3430198"/>
            <a:ext cx="213868" cy="367614"/>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Line 11"/>
          <p:cNvSpPr>
            <a:spLocks noChangeShapeType="1"/>
          </p:cNvSpPr>
          <p:nvPr/>
        </p:nvSpPr>
        <p:spPr bwMode="auto">
          <a:xfrm flipH="1">
            <a:off x="4806081" y="3430198"/>
            <a:ext cx="599140" cy="367614"/>
          </a:xfrm>
          <a:prstGeom prst="line">
            <a:avLst/>
          </a:prstGeom>
          <a:noFill/>
          <a:ln w="762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cxnSp>
        <p:nvCxnSpPr>
          <p:cNvPr id="6" name="直線矢印コネクタ 5"/>
          <p:cNvCxnSpPr/>
          <p:nvPr/>
        </p:nvCxnSpPr>
        <p:spPr>
          <a:xfrm>
            <a:off x="1810631" y="3199364"/>
            <a:ext cx="448085"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3949420" y="3199364"/>
            <a:ext cx="448085"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2235846" y="5805264"/>
            <a:ext cx="5720296" cy="646331"/>
          </a:xfrm>
          <a:prstGeom prst="rect">
            <a:avLst/>
          </a:prstGeom>
        </p:spPr>
        <p:txBody>
          <a:bodyPr wrap="square">
            <a:spAutoFit/>
          </a:bodyPr>
          <a:lstStyle/>
          <a:p>
            <a:pPr marL="109728" indent="0">
              <a:buNone/>
            </a:pPr>
            <a:r>
              <a:rPr lang="ja-JP" altLang="en-US" dirty="0" smtClean="0"/>
              <a:t>前回の「ブラックジャックのゲームシステム」</a:t>
            </a:r>
            <a:r>
              <a:rPr lang="ja-JP" altLang="en-US" dirty="0"/>
              <a:t>のオブジェクト指向分析と設計の</a:t>
            </a:r>
            <a:r>
              <a:rPr lang="ja-JP" altLang="en-US" dirty="0" smtClean="0"/>
              <a:t>例も、上記に基づいています。</a:t>
            </a:r>
            <a:endParaRPr lang="en-US" altLang="ja-JP" dirty="0"/>
          </a:p>
        </p:txBody>
      </p:sp>
    </p:spTree>
    <p:extLst>
      <p:ext uri="{BB962C8B-B14F-4D97-AF65-F5344CB8AC3E}">
        <p14:creationId xmlns:p14="http://schemas.microsoft.com/office/powerpoint/2010/main" val="4099113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角丸四角形 35"/>
          <p:cNvSpPr/>
          <p:nvPr/>
        </p:nvSpPr>
        <p:spPr>
          <a:xfrm>
            <a:off x="745795" y="1833207"/>
            <a:ext cx="9198966"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4" name="Rectangle 4"/>
          <p:cNvSpPr>
            <a:spLocks noGrp="1" noChangeArrowheads="1"/>
          </p:cNvSpPr>
          <p:nvPr>
            <p:ph type="title"/>
          </p:nvPr>
        </p:nvSpPr>
        <p:spPr/>
        <p:txBody>
          <a:bodyPr/>
          <a:lstStyle/>
          <a:p>
            <a:pPr eaLnBrk="1" hangingPunct="1"/>
            <a:r>
              <a:rPr lang="ja-JP" altLang="en-US" dirty="0" smtClean="0"/>
              <a:t>①</a:t>
            </a:r>
          </a:p>
        </p:txBody>
      </p:sp>
      <p:sp>
        <p:nvSpPr>
          <p:cNvPr id="8197" name="Text Box 7"/>
          <p:cNvSpPr txBox="1">
            <a:spLocks noChangeArrowheads="1"/>
          </p:cNvSpPr>
          <p:nvPr/>
        </p:nvSpPr>
        <p:spPr bwMode="auto">
          <a:xfrm>
            <a:off x="6962793" y="4359763"/>
            <a:ext cx="1888659" cy="400110"/>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dirty="0"/>
              <a:t>アクティビティ図</a:t>
            </a:r>
          </a:p>
        </p:txBody>
      </p:sp>
      <p:sp>
        <p:nvSpPr>
          <p:cNvPr id="8198" name="Text Box 8"/>
          <p:cNvSpPr txBox="1">
            <a:spLocks noChangeArrowheads="1"/>
          </p:cNvSpPr>
          <p:nvPr/>
        </p:nvSpPr>
        <p:spPr bwMode="auto">
          <a:xfrm>
            <a:off x="5519146" y="3281101"/>
            <a:ext cx="1708150"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機能の抽出</a:t>
            </a:r>
          </a:p>
        </p:txBody>
      </p:sp>
      <p:sp>
        <p:nvSpPr>
          <p:cNvPr id="8199" name="Text Box 9"/>
          <p:cNvSpPr txBox="1">
            <a:spLocks noChangeArrowheads="1"/>
          </p:cNvSpPr>
          <p:nvPr/>
        </p:nvSpPr>
        <p:spPr bwMode="auto">
          <a:xfrm>
            <a:off x="1283047" y="4521467"/>
            <a:ext cx="1882247" cy="400110"/>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dirty="0"/>
              <a:t>ユースケース図</a:t>
            </a:r>
          </a:p>
        </p:txBody>
      </p:sp>
      <p:sp>
        <p:nvSpPr>
          <p:cNvPr id="8200" name="Text Box 10"/>
          <p:cNvSpPr txBox="1">
            <a:spLocks noChangeArrowheads="1"/>
          </p:cNvSpPr>
          <p:nvPr/>
        </p:nvSpPr>
        <p:spPr bwMode="auto">
          <a:xfrm>
            <a:off x="4360271" y="3902418"/>
            <a:ext cx="2317750"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機能の仕様分析</a:t>
            </a:r>
          </a:p>
        </p:txBody>
      </p:sp>
      <p:sp>
        <p:nvSpPr>
          <p:cNvPr id="8201" name="Text Box 11"/>
          <p:cNvSpPr txBox="1">
            <a:spLocks noChangeArrowheads="1"/>
          </p:cNvSpPr>
          <p:nvPr/>
        </p:nvSpPr>
        <p:spPr bwMode="auto">
          <a:xfrm>
            <a:off x="2901583" y="2728242"/>
            <a:ext cx="1266825" cy="1685925"/>
          </a:xfrm>
          <a:prstGeom prst="rect">
            <a:avLst/>
          </a:prstGeom>
          <a:ln>
            <a:headEnd/>
            <a:tailEnd/>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シナリオ</a:t>
            </a:r>
          </a:p>
          <a:p>
            <a:pPr eaLnBrk="1" hangingPunct="1"/>
            <a:r>
              <a:rPr lang="ja-JP" altLang="en-US"/>
              <a:t>分類名</a:t>
            </a:r>
          </a:p>
          <a:p>
            <a:pPr eaLnBrk="1" hangingPunct="1"/>
            <a:r>
              <a:rPr lang="ja-JP" altLang="en-US"/>
              <a:t>事前条件</a:t>
            </a:r>
          </a:p>
          <a:p>
            <a:pPr eaLnBrk="1" hangingPunct="1"/>
            <a:r>
              <a:rPr lang="ja-JP" altLang="en-US"/>
              <a:t>事後条件</a:t>
            </a:r>
          </a:p>
          <a:p>
            <a:pPr eaLnBrk="1" hangingPunct="1"/>
            <a:r>
              <a:rPr lang="ja-JP" altLang="en-US"/>
              <a:t>ステップ</a:t>
            </a:r>
          </a:p>
        </p:txBody>
      </p:sp>
      <p:sp>
        <p:nvSpPr>
          <p:cNvPr id="8202" name="Text Box 12"/>
          <p:cNvSpPr txBox="1">
            <a:spLocks noChangeArrowheads="1"/>
          </p:cNvSpPr>
          <p:nvPr/>
        </p:nvSpPr>
        <p:spPr bwMode="auto">
          <a:xfrm>
            <a:off x="4476916" y="2665149"/>
            <a:ext cx="1736725" cy="457200"/>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ラフスケッチ</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520" y="5022674"/>
            <a:ext cx="1691906" cy="7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523" y="4826488"/>
            <a:ext cx="11144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8"/>
          <p:cNvSpPr txBox="1">
            <a:spLocks noChangeArrowheads="1"/>
          </p:cNvSpPr>
          <p:nvPr/>
        </p:nvSpPr>
        <p:spPr bwMode="auto">
          <a:xfrm>
            <a:off x="989911" y="2113937"/>
            <a:ext cx="1415772"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a:t>要求定義</a:t>
            </a:r>
          </a:p>
        </p:txBody>
      </p:sp>
      <p:sp>
        <p:nvSpPr>
          <p:cNvPr id="35" name="コンテンツ プレースホルダー 1"/>
          <p:cNvSpPr>
            <a:spLocks noGrp="1"/>
          </p:cNvSpPr>
          <p:nvPr>
            <p:ph idx="1"/>
          </p:nvPr>
        </p:nvSpPr>
        <p:spPr>
          <a:xfrm>
            <a:off x="1232556" y="404664"/>
            <a:ext cx="7659924" cy="1152128"/>
          </a:xfrm>
        </p:spPr>
        <p:txBody>
          <a:bodyPr>
            <a:normAutofit fontScale="92500" lnSpcReduction="20000"/>
          </a:bodyPr>
          <a:lstStyle/>
          <a:p>
            <a:r>
              <a:rPr lang="ja-JP" altLang="en-US" sz="2200" dirty="0" smtClean="0"/>
              <a:t>開発の初期段階では、要求定義を反映するシステム開発のための分析を行います。</a:t>
            </a:r>
            <a:endParaRPr lang="en-US" altLang="ja-JP" sz="2200" dirty="0" smtClean="0"/>
          </a:p>
          <a:p>
            <a:r>
              <a:rPr lang="ja-JP" altLang="en-US" sz="2200" dirty="0" smtClean="0"/>
              <a:t>シナリオを作成し、必要な機能・仕様の抽出やその実行順序を分析します。</a:t>
            </a: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a:stCxn id="8197" idx="0"/>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4664310" y="2051267"/>
            <a:ext cx="902811"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a:t>分析</a:t>
            </a:r>
          </a:p>
        </p:txBody>
      </p:sp>
      <p:sp>
        <p:nvSpPr>
          <p:cNvPr id="2" name="左右矢印 1"/>
          <p:cNvSpPr/>
          <p:nvPr/>
        </p:nvSpPr>
        <p:spPr>
          <a:xfrm>
            <a:off x="2649799" y="2098009"/>
            <a:ext cx="1753986"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左右矢印 20"/>
          <p:cNvSpPr/>
          <p:nvPr/>
        </p:nvSpPr>
        <p:spPr>
          <a:xfrm>
            <a:off x="5827646" y="2135858"/>
            <a:ext cx="3316354"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90964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角丸四角形 35"/>
          <p:cNvSpPr/>
          <p:nvPr/>
        </p:nvSpPr>
        <p:spPr>
          <a:xfrm>
            <a:off x="-756592" y="1833207"/>
            <a:ext cx="10701353"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4" name="Rectangle 4"/>
          <p:cNvSpPr>
            <a:spLocks noGrp="1" noChangeArrowheads="1"/>
          </p:cNvSpPr>
          <p:nvPr>
            <p:ph type="title"/>
          </p:nvPr>
        </p:nvSpPr>
        <p:spPr/>
        <p:txBody>
          <a:bodyPr/>
          <a:lstStyle/>
          <a:p>
            <a:pPr eaLnBrk="1" hangingPunct="1"/>
            <a:r>
              <a:rPr lang="ja-JP" altLang="en-US" dirty="0" smtClean="0"/>
              <a:t>②</a:t>
            </a:r>
          </a:p>
        </p:txBody>
      </p:sp>
      <p:sp>
        <p:nvSpPr>
          <p:cNvPr id="8198" name="Text Box 8"/>
          <p:cNvSpPr txBox="1">
            <a:spLocks noChangeArrowheads="1"/>
          </p:cNvSpPr>
          <p:nvPr/>
        </p:nvSpPr>
        <p:spPr bwMode="auto">
          <a:xfrm>
            <a:off x="3450071" y="3284983"/>
            <a:ext cx="3392275"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オブジェクトの特性・機能</a:t>
            </a:r>
            <a:endParaRPr lang="ja-JP" altLang="en-US" sz="2400" dirty="0"/>
          </a:p>
        </p:txBody>
      </p:sp>
      <p:sp>
        <p:nvSpPr>
          <p:cNvPr id="8200" name="Text Box 10"/>
          <p:cNvSpPr txBox="1">
            <a:spLocks noChangeArrowheads="1"/>
          </p:cNvSpPr>
          <p:nvPr/>
        </p:nvSpPr>
        <p:spPr bwMode="auto">
          <a:xfrm>
            <a:off x="3527016" y="3856990"/>
            <a:ext cx="3238387"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オブジェクト同士の関連</a:t>
            </a:r>
            <a:endParaRPr lang="ja-JP" altLang="en-US" sz="2400" dirty="0"/>
          </a:p>
        </p:txBody>
      </p:sp>
      <p:sp>
        <p:nvSpPr>
          <p:cNvPr id="8202" name="Text Box 12"/>
          <p:cNvSpPr txBox="1">
            <a:spLocks noChangeArrowheads="1"/>
          </p:cNvSpPr>
          <p:nvPr/>
        </p:nvSpPr>
        <p:spPr bwMode="auto">
          <a:xfrm>
            <a:off x="3834792" y="2708919"/>
            <a:ext cx="2622834"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オブジェクトの抽出</a:t>
            </a:r>
            <a:endParaRPr lang="ja-JP" altLang="en-US" sz="2400" dirty="0"/>
          </a:p>
        </p:txBody>
      </p:sp>
      <p:sp>
        <p:nvSpPr>
          <p:cNvPr id="35" name="コンテンツ プレースホルダー 1"/>
          <p:cNvSpPr>
            <a:spLocks noGrp="1"/>
          </p:cNvSpPr>
          <p:nvPr>
            <p:ph idx="1"/>
          </p:nvPr>
        </p:nvSpPr>
        <p:spPr>
          <a:xfrm>
            <a:off x="1232556" y="404664"/>
            <a:ext cx="7659924" cy="1296144"/>
          </a:xfrm>
        </p:spPr>
        <p:txBody>
          <a:bodyPr>
            <a:normAutofit fontScale="92500" lnSpcReduction="10000"/>
          </a:bodyPr>
          <a:lstStyle/>
          <a:p>
            <a:r>
              <a:rPr lang="ja-JP" altLang="en-US" sz="2200" dirty="0"/>
              <a:t>分析</a:t>
            </a:r>
            <a:r>
              <a:rPr lang="ja-JP" altLang="en-US" sz="2200" dirty="0" smtClean="0"/>
              <a:t>をもとに、システムを構成するモデルを設計します。</a:t>
            </a:r>
            <a:endParaRPr lang="en-US" altLang="ja-JP" sz="2200" dirty="0" smtClean="0"/>
          </a:p>
          <a:p>
            <a:r>
              <a:rPr lang="ja-JP" altLang="en-US" sz="2200" dirty="0" smtClean="0"/>
              <a:t>各ステップにおける特性・機能を整理し、オブジェクトとして抽出します。</a:t>
            </a:r>
            <a:endParaRPr lang="en-US" altLang="ja-JP" sz="2200" dirty="0" smtClean="0"/>
          </a:p>
          <a:p>
            <a:r>
              <a:rPr lang="ja-JP" altLang="en-US" sz="2200" dirty="0"/>
              <a:t>オブジェクト</a:t>
            </a:r>
            <a:r>
              <a:rPr lang="ja-JP" altLang="en-US" sz="2200" dirty="0" smtClean="0"/>
              <a:t>同士の関連を整理します。</a:t>
            </a: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3923928" y="2055101"/>
            <a:ext cx="233910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smtClean="0"/>
              <a:t>仕組みの設計</a:t>
            </a:r>
            <a:endParaRPr lang="ja-JP" altLang="en-US" sz="2800" dirty="0"/>
          </a:p>
        </p:txBody>
      </p:sp>
      <p:sp>
        <p:nvSpPr>
          <p:cNvPr id="20" name="Text Box 5"/>
          <p:cNvSpPr txBox="1">
            <a:spLocks noChangeArrowheads="1"/>
          </p:cNvSpPr>
          <p:nvPr/>
        </p:nvSpPr>
        <p:spPr bwMode="auto">
          <a:xfrm>
            <a:off x="6981595" y="4400455"/>
            <a:ext cx="1874838"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分析</a:t>
            </a:r>
            <a:r>
              <a:rPr lang="ja-JP" altLang="en-US" sz="2400"/>
              <a:t>クラス図</a:t>
            </a:r>
          </a:p>
        </p:txBody>
      </p:sp>
      <p:sp>
        <p:nvSpPr>
          <p:cNvPr id="21" name="Text Box 7"/>
          <p:cNvSpPr txBox="1">
            <a:spLocks noChangeArrowheads="1"/>
          </p:cNvSpPr>
          <p:nvPr/>
        </p:nvSpPr>
        <p:spPr bwMode="auto">
          <a:xfrm>
            <a:off x="1181113" y="4488159"/>
            <a:ext cx="1998662"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a:t>オブジェクト図</a:t>
            </a: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69" y="50131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902622"/>
            <a:ext cx="1231527" cy="116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左右矢印 17"/>
          <p:cNvSpPr/>
          <p:nvPr/>
        </p:nvSpPr>
        <p:spPr>
          <a:xfrm>
            <a:off x="107504" y="2116377"/>
            <a:ext cx="3723720"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9" name="左右矢印 18"/>
          <p:cNvSpPr/>
          <p:nvPr/>
        </p:nvSpPr>
        <p:spPr>
          <a:xfrm>
            <a:off x="6443574" y="2154526"/>
            <a:ext cx="2667731"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50499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角丸四角形 35"/>
          <p:cNvSpPr/>
          <p:nvPr/>
        </p:nvSpPr>
        <p:spPr>
          <a:xfrm>
            <a:off x="-756592" y="1833207"/>
            <a:ext cx="9793087" cy="4836153"/>
          </a:xfrm>
          <a:prstGeom prst="roundRect">
            <a:avLst>
              <a:gd name="adj" fmla="val 98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円/楕円 2"/>
          <p:cNvSpPr/>
          <p:nvPr/>
        </p:nvSpPr>
        <p:spPr>
          <a:xfrm>
            <a:off x="2405683" y="2420888"/>
            <a:ext cx="5481053" cy="2300634"/>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194" name="Rectangle 4"/>
          <p:cNvSpPr>
            <a:spLocks noGrp="1" noChangeArrowheads="1"/>
          </p:cNvSpPr>
          <p:nvPr>
            <p:ph type="title"/>
          </p:nvPr>
        </p:nvSpPr>
        <p:spPr/>
        <p:txBody>
          <a:bodyPr/>
          <a:lstStyle/>
          <a:p>
            <a:pPr eaLnBrk="1" hangingPunct="1"/>
            <a:r>
              <a:rPr lang="ja-JP" altLang="en-US" dirty="0" smtClean="0"/>
              <a:t>③</a:t>
            </a:r>
          </a:p>
        </p:txBody>
      </p:sp>
      <p:sp>
        <p:nvSpPr>
          <p:cNvPr id="8198" name="Text Box 8"/>
          <p:cNvSpPr txBox="1">
            <a:spLocks noChangeArrowheads="1"/>
          </p:cNvSpPr>
          <p:nvPr/>
        </p:nvSpPr>
        <p:spPr bwMode="auto">
          <a:xfrm>
            <a:off x="3897244" y="3284984"/>
            <a:ext cx="2805576"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クラス間の相互作用</a:t>
            </a:r>
            <a:endParaRPr lang="ja-JP" altLang="en-US" sz="2400" dirty="0"/>
          </a:p>
        </p:txBody>
      </p:sp>
      <p:sp>
        <p:nvSpPr>
          <p:cNvPr id="8200" name="Text Box 10"/>
          <p:cNvSpPr txBox="1">
            <a:spLocks noChangeArrowheads="1"/>
          </p:cNvSpPr>
          <p:nvPr/>
        </p:nvSpPr>
        <p:spPr bwMode="auto">
          <a:xfrm>
            <a:off x="3120823" y="3822512"/>
            <a:ext cx="4309193"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実行順序・時系列的な相互作用</a:t>
            </a:r>
            <a:endParaRPr lang="ja-JP" altLang="en-US" sz="2400" dirty="0"/>
          </a:p>
        </p:txBody>
      </p:sp>
      <p:sp>
        <p:nvSpPr>
          <p:cNvPr id="8202" name="Text Box 12"/>
          <p:cNvSpPr txBox="1">
            <a:spLocks noChangeArrowheads="1"/>
          </p:cNvSpPr>
          <p:nvPr/>
        </p:nvSpPr>
        <p:spPr bwMode="auto">
          <a:xfrm>
            <a:off x="3923928" y="2728778"/>
            <a:ext cx="2702984" cy="461665"/>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クラス設計、抽象化</a:t>
            </a:r>
            <a:endParaRPr lang="ja-JP" altLang="en-US" sz="2400" dirty="0"/>
          </a:p>
        </p:txBody>
      </p:sp>
      <p:sp>
        <p:nvSpPr>
          <p:cNvPr id="35" name="コンテンツ プレースホルダー 1"/>
          <p:cNvSpPr>
            <a:spLocks noGrp="1"/>
          </p:cNvSpPr>
          <p:nvPr>
            <p:ph idx="1"/>
          </p:nvPr>
        </p:nvSpPr>
        <p:spPr>
          <a:xfrm>
            <a:off x="1232556" y="404664"/>
            <a:ext cx="7659924" cy="1296144"/>
          </a:xfrm>
        </p:spPr>
        <p:txBody>
          <a:bodyPr>
            <a:normAutofit fontScale="92500" lnSpcReduction="10000"/>
          </a:bodyPr>
          <a:lstStyle/>
          <a:p>
            <a:r>
              <a:rPr lang="ja-JP" altLang="en-US" sz="2200" dirty="0" smtClean="0"/>
              <a:t>オブジェクトの分析をもとに、相互作用や拡張クラスを考慮しながらクラスを設計します。</a:t>
            </a:r>
            <a:endParaRPr lang="en-US" altLang="ja-JP" sz="2200" dirty="0" smtClean="0"/>
          </a:p>
          <a:p>
            <a:r>
              <a:rPr lang="ja-JP" altLang="en-US" sz="2200" dirty="0" smtClean="0"/>
              <a:t>全ての必要なステップについて、設計したクラス間の時系列的な相互作用を設計します。</a:t>
            </a:r>
            <a:endParaRPr lang="en-US" altLang="ja-JP" sz="2200" dirty="0" smtClean="0"/>
          </a:p>
          <a:p>
            <a:pPr marL="109728" indent="0">
              <a:buNone/>
            </a:pPr>
            <a:endParaRPr lang="en-US" altLang="ja-JP" sz="2200" dirty="0" smtClean="0"/>
          </a:p>
        </p:txBody>
      </p:sp>
      <p:cxnSp>
        <p:nvCxnSpPr>
          <p:cNvPr id="6" name="直線矢印コネクタ 5"/>
          <p:cNvCxnSpPr/>
          <p:nvPr/>
        </p:nvCxnSpPr>
        <p:spPr>
          <a:xfrm flipV="1">
            <a:off x="2336578" y="4175152"/>
            <a:ext cx="324318" cy="28700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4" name="直線矢印コネクタ 43"/>
          <p:cNvCxnSpPr/>
          <p:nvPr/>
        </p:nvCxnSpPr>
        <p:spPr>
          <a:xfrm flipH="1" flipV="1">
            <a:off x="7634454" y="4131018"/>
            <a:ext cx="272669" cy="228745"/>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7" name="Text Box 4"/>
          <p:cNvSpPr txBox="1">
            <a:spLocks noChangeArrowheads="1"/>
          </p:cNvSpPr>
          <p:nvPr/>
        </p:nvSpPr>
        <p:spPr bwMode="auto">
          <a:xfrm>
            <a:off x="3850822" y="2055771"/>
            <a:ext cx="259077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800" dirty="0" smtClean="0"/>
              <a:t>ふるまいの設計</a:t>
            </a:r>
            <a:endParaRPr lang="ja-JP" altLang="en-US" sz="2800" dirty="0"/>
          </a:p>
        </p:txBody>
      </p:sp>
      <p:sp>
        <p:nvSpPr>
          <p:cNvPr id="20" name="Text Box 5"/>
          <p:cNvSpPr txBox="1">
            <a:spLocks noChangeArrowheads="1"/>
          </p:cNvSpPr>
          <p:nvPr/>
        </p:nvSpPr>
        <p:spPr bwMode="auto">
          <a:xfrm>
            <a:off x="6981595" y="4400455"/>
            <a:ext cx="1896673" cy="46166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シーケンス図</a:t>
            </a:r>
            <a:endParaRPr lang="ja-JP" altLang="en-US" sz="2400" dirty="0"/>
          </a:p>
        </p:txBody>
      </p:sp>
      <p:sp>
        <p:nvSpPr>
          <p:cNvPr id="21" name="Text Box 7"/>
          <p:cNvSpPr txBox="1">
            <a:spLocks noChangeArrowheads="1"/>
          </p:cNvSpPr>
          <p:nvPr/>
        </p:nvSpPr>
        <p:spPr bwMode="auto">
          <a:xfrm>
            <a:off x="1181113" y="4488159"/>
            <a:ext cx="2794355" cy="46166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dirty="0" smtClean="0"/>
              <a:t>コミュニケーション図</a:t>
            </a:r>
            <a:endParaRPr lang="ja-JP" altLang="en-US" sz="2400" dirty="0"/>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69" y="50131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5"/>
          <p:cNvSpPr txBox="1">
            <a:spLocks noChangeArrowheads="1"/>
          </p:cNvSpPr>
          <p:nvPr/>
        </p:nvSpPr>
        <p:spPr bwMode="auto">
          <a:xfrm>
            <a:off x="4393868" y="5107076"/>
            <a:ext cx="1874838" cy="466725"/>
          </a:xfrm>
          <a:prstGeom prst="rect">
            <a:avLst/>
          </a:prstGeom>
          <a:solidFill>
            <a:srgbClr val="FFFF00"/>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a:solidFill>
                  <a:schemeClr val="tx1"/>
                </a:solidFill>
                <a:latin typeface="Arial" charset="0"/>
                <a:ea typeface="ＭＳ Ｐゴシック" charset="-128"/>
              </a:defRPr>
            </a:lvl1pPr>
            <a:lvl2pPr marL="742950" indent="-285750" eaLnBrk="0" hangingPunct="0">
              <a:defRPr kumimoji="1" sz="2000">
                <a:solidFill>
                  <a:schemeClr val="tx1"/>
                </a:solidFill>
                <a:latin typeface="Arial" charset="0"/>
                <a:ea typeface="ＭＳ Ｐゴシック" charset="-128"/>
              </a:defRPr>
            </a:lvl2pPr>
            <a:lvl3pPr marL="1143000" indent="-228600" eaLnBrk="0" hangingPunct="0">
              <a:defRPr kumimoji="1" sz="2000">
                <a:solidFill>
                  <a:schemeClr val="tx1"/>
                </a:solidFill>
                <a:latin typeface="Arial" charset="0"/>
                <a:ea typeface="ＭＳ Ｐゴシック" charset="-128"/>
              </a:defRPr>
            </a:lvl3pPr>
            <a:lvl4pPr marL="1600200" indent="-228600" eaLnBrk="0" hangingPunct="0">
              <a:defRPr kumimoji="1" sz="2000">
                <a:solidFill>
                  <a:schemeClr val="tx1"/>
                </a:solidFill>
                <a:latin typeface="Arial" charset="0"/>
                <a:ea typeface="ＭＳ Ｐゴシック" charset="-128"/>
              </a:defRPr>
            </a:lvl4pPr>
            <a:lvl5pPr marL="2057400" indent="-228600" eaLnBrk="0" hangingPunct="0">
              <a:defRPr kumimoji="1" sz="20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20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20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20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2000">
                <a:solidFill>
                  <a:schemeClr val="tx1"/>
                </a:solidFill>
                <a:latin typeface="Arial" charset="0"/>
                <a:ea typeface="ＭＳ Ｐゴシック" charset="-128"/>
              </a:defRPr>
            </a:lvl9pPr>
          </a:lstStyle>
          <a:p>
            <a:pPr eaLnBrk="1" hangingPunct="1"/>
            <a:r>
              <a:rPr lang="ja-JP" altLang="en-US" sz="2400">
                <a:solidFill>
                  <a:srgbClr val="FF0066"/>
                </a:solidFill>
              </a:rPr>
              <a:t>設計</a:t>
            </a:r>
            <a:r>
              <a:rPr lang="ja-JP" altLang="en-US" sz="2400"/>
              <a:t>クラス図</a:t>
            </a:r>
          </a:p>
        </p:txBody>
      </p:sp>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00" y="5013176"/>
            <a:ext cx="1589828"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3665" y="5656329"/>
            <a:ext cx="875243" cy="83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3" name="直線矢印コネクタ 32"/>
          <p:cNvCxnSpPr/>
          <p:nvPr/>
        </p:nvCxnSpPr>
        <p:spPr>
          <a:xfrm flipV="1">
            <a:off x="5364088" y="4721522"/>
            <a:ext cx="0" cy="385554"/>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Text Box 4"/>
          <p:cNvSpPr txBox="1">
            <a:spLocks noChangeArrowheads="1"/>
          </p:cNvSpPr>
          <p:nvPr/>
        </p:nvSpPr>
        <p:spPr bwMode="auto">
          <a:xfrm>
            <a:off x="7653355" y="2005388"/>
            <a:ext cx="1261884" cy="830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dirty="0" smtClean="0"/>
              <a:t>プログラ</a:t>
            </a:r>
            <a:endParaRPr lang="en-US" altLang="ja-JP" dirty="0" smtClean="0"/>
          </a:p>
          <a:p>
            <a:pPr eaLnBrk="1" hangingPunct="1"/>
            <a:r>
              <a:rPr lang="ja-JP" altLang="en-US" dirty="0" smtClean="0"/>
              <a:t>ミング</a:t>
            </a:r>
            <a:endParaRPr lang="ja-JP" altLang="en-US" dirty="0"/>
          </a:p>
        </p:txBody>
      </p:sp>
      <p:sp>
        <p:nvSpPr>
          <p:cNvPr id="22" name="左右矢印 21"/>
          <p:cNvSpPr/>
          <p:nvPr/>
        </p:nvSpPr>
        <p:spPr>
          <a:xfrm>
            <a:off x="0" y="2116308"/>
            <a:ext cx="3736283"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3" name="左右矢印 22"/>
          <p:cNvSpPr/>
          <p:nvPr/>
        </p:nvSpPr>
        <p:spPr>
          <a:xfrm>
            <a:off x="6530311" y="2114281"/>
            <a:ext cx="1001788" cy="418994"/>
          </a:xfrm>
          <a:prstGeom prst="lef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0875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sz="2200" dirty="0" smtClean="0"/>
              <a:t>効率的なオブジェクト指向開発のために、システムやそのモデルを説明する「設計図」が用いられます。</a:t>
            </a:r>
            <a:endParaRPr lang="en-US" altLang="ja-JP" sz="2200" dirty="0" smtClean="0"/>
          </a:p>
          <a:p>
            <a:r>
              <a:rPr kumimoji="1" lang="ja-JP" altLang="en-US" sz="2200" dirty="0" smtClean="0">
                <a:solidFill>
                  <a:srgbClr val="FF0000"/>
                </a:solidFill>
              </a:rPr>
              <a:t>世界で通用する共通</a:t>
            </a:r>
            <a:r>
              <a:rPr lang="ja-JP" altLang="en-US" sz="2200" dirty="0" smtClean="0">
                <a:solidFill>
                  <a:srgbClr val="FF0000"/>
                </a:solidFill>
              </a:rPr>
              <a:t>の設計図として</a:t>
            </a:r>
            <a:r>
              <a:rPr lang="en-US" altLang="ja-JP" sz="2200" dirty="0" smtClean="0"/>
              <a:t>UML</a:t>
            </a:r>
            <a:r>
              <a:rPr lang="ja-JP" altLang="en-US" sz="2200" dirty="0" smtClean="0"/>
              <a:t>が規格化されています。</a:t>
            </a:r>
            <a:endParaRPr lang="en-US" altLang="ja-JP" sz="2200" dirty="0" smtClean="0"/>
          </a:p>
          <a:p>
            <a:r>
              <a:rPr lang="ja-JP" altLang="en-US" sz="2200" dirty="0" smtClean="0"/>
              <a:t>前のスライドにあるように、オブジェクト指向開発の</a:t>
            </a:r>
            <a:r>
              <a:rPr lang="ja-JP" altLang="en-US" sz="2200" dirty="0"/>
              <a:t>各段階</a:t>
            </a:r>
            <a:r>
              <a:rPr lang="ja-JP" altLang="en-US" sz="2200" dirty="0" smtClean="0"/>
              <a:t>に合った、様々な種類の</a:t>
            </a:r>
            <a:r>
              <a:rPr lang="en-US" altLang="ja-JP" sz="2200" dirty="0" smtClean="0"/>
              <a:t>UML</a:t>
            </a:r>
            <a:r>
              <a:rPr lang="ja-JP" altLang="en-US" sz="2200" dirty="0" smtClean="0"/>
              <a:t>図が用いられています。</a:t>
            </a:r>
            <a:endParaRPr lang="en-US" altLang="ja-JP" sz="2200" dirty="0" smtClean="0"/>
          </a:p>
          <a:p>
            <a:pPr marL="109728" indent="0">
              <a:buNone/>
            </a:pPr>
            <a:r>
              <a:rPr kumimoji="1" lang="ja-JP" altLang="en-US" sz="2200" dirty="0"/>
              <a:t>詳しく</a:t>
            </a:r>
            <a:r>
              <a:rPr kumimoji="1" lang="ja-JP" altLang="en-US" sz="2200" dirty="0" smtClean="0"/>
              <a:t>は後半</a:t>
            </a:r>
            <a:r>
              <a:rPr kumimoji="1" lang="ja-JP" altLang="en-US" sz="2200" dirty="0" smtClean="0"/>
              <a:t>の授業で。</a:t>
            </a:r>
            <a:endParaRPr kumimoji="1" lang="ja-JP" altLang="en-US" sz="2200" dirty="0"/>
          </a:p>
        </p:txBody>
      </p:sp>
      <p:sp>
        <p:nvSpPr>
          <p:cNvPr id="3" name="タイトル 2"/>
          <p:cNvSpPr>
            <a:spLocks noGrp="1"/>
          </p:cNvSpPr>
          <p:nvPr>
            <p:ph type="title"/>
          </p:nvPr>
        </p:nvSpPr>
        <p:spPr/>
        <p:txBody>
          <a:bodyPr/>
          <a:lstStyle/>
          <a:p>
            <a:r>
              <a:rPr kumimoji="1" lang="ja-JP" altLang="en-US" dirty="0" smtClean="0"/>
              <a:t>オブジェクト指向の設計図：</a:t>
            </a:r>
            <a:r>
              <a:rPr kumimoji="1" lang="en-US" altLang="ja-JP" dirty="0" smtClean="0"/>
              <a:t>UML</a:t>
            </a:r>
            <a:endParaRPr kumimoji="1" lang="ja-JP"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166" y="4683577"/>
            <a:ext cx="1691906" cy="7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860" y="5481588"/>
            <a:ext cx="11144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634376"/>
            <a:ext cx="2198523" cy="757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258" y="5425641"/>
            <a:ext cx="1231527" cy="1169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4540997"/>
            <a:ext cx="1589828"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983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1227592"/>
          </a:xfrm>
        </p:spPr>
        <p:txBody>
          <a:bodyPr>
            <a:normAutofit/>
          </a:bodyPr>
          <a:lstStyle/>
          <a:p>
            <a:r>
              <a:rPr lang="ja-JP" altLang="en-US" sz="2200" dirty="0" smtClean="0"/>
              <a:t>オブジェクト</a:t>
            </a:r>
            <a:r>
              <a:rPr lang="ja-JP" altLang="en-US" sz="2200" dirty="0"/>
              <a:t>の外部から</a:t>
            </a:r>
            <a:r>
              <a:rPr lang="ja-JP" altLang="en-US" sz="2200" dirty="0" smtClean="0"/>
              <a:t>、オブジェクト</a:t>
            </a:r>
            <a:r>
              <a:rPr lang="ja-JP" altLang="en-US" sz="2200" dirty="0"/>
              <a:t>のメンバ</a:t>
            </a:r>
            <a:r>
              <a:rPr lang="ja-JP" altLang="en-US" sz="2200" dirty="0" smtClean="0"/>
              <a:t>を利用する</a:t>
            </a:r>
            <a:r>
              <a:rPr lang="ja-JP" altLang="en-US" sz="2200" dirty="0"/>
              <a:t>（メソッドを呼び出したり、フィールドに代入したりする）事を</a:t>
            </a:r>
            <a:r>
              <a:rPr lang="ja-JP" altLang="en-US" sz="2200" dirty="0" smtClean="0"/>
              <a:t>、「</a:t>
            </a:r>
            <a:r>
              <a:rPr lang="ja-JP" altLang="en-US" sz="2200" dirty="0">
                <a:solidFill>
                  <a:srgbClr val="FF0066"/>
                </a:solidFill>
              </a:rPr>
              <a:t>メンバにアクセスする</a:t>
            </a:r>
            <a:r>
              <a:rPr lang="ja-JP" altLang="en-US" sz="2200" dirty="0"/>
              <a:t>」</a:t>
            </a:r>
            <a:r>
              <a:rPr lang="ja-JP" altLang="en-US" sz="2200" dirty="0" smtClean="0"/>
              <a:t>とい</a:t>
            </a:r>
            <a:r>
              <a:rPr lang="ja-JP" altLang="en-US" sz="2200" dirty="0"/>
              <a:t>います</a:t>
            </a:r>
            <a:r>
              <a:rPr lang="ja-JP" altLang="en-US" sz="2200" dirty="0" smtClean="0"/>
              <a:t>。</a:t>
            </a:r>
            <a:endParaRPr lang="ja-JP" altLang="en-US" sz="2200" dirty="0"/>
          </a:p>
          <a:p>
            <a:endParaRPr kumimoji="1" lang="ja-JP" altLang="en-US" sz="2200" dirty="0"/>
          </a:p>
        </p:txBody>
      </p:sp>
      <p:sp>
        <p:nvSpPr>
          <p:cNvPr id="9218" name="Rectangle 2"/>
          <p:cNvSpPr>
            <a:spLocks noGrp="1" noChangeArrowheads="1"/>
          </p:cNvSpPr>
          <p:nvPr>
            <p:ph type="title"/>
          </p:nvPr>
        </p:nvSpPr>
        <p:spPr/>
        <p:txBody>
          <a:bodyPr/>
          <a:lstStyle/>
          <a:p>
            <a:pPr eaLnBrk="1" hangingPunct="1"/>
            <a:r>
              <a:rPr lang="ja-JP" altLang="en-US" smtClean="0"/>
              <a:t>アクセス制限</a:t>
            </a:r>
          </a:p>
        </p:txBody>
      </p:sp>
      <p:sp>
        <p:nvSpPr>
          <p:cNvPr id="9219" name="Text Box 3"/>
          <p:cNvSpPr txBox="1">
            <a:spLocks noChangeArrowheads="1"/>
          </p:cNvSpPr>
          <p:nvPr/>
        </p:nvSpPr>
        <p:spPr bwMode="auto">
          <a:xfrm>
            <a:off x="923029" y="5824444"/>
            <a:ext cx="6894691" cy="76944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Arial" charset="0"/>
                <a:ea typeface="ＭＳ Ｐゴシック" pitchFamily="50" charset="-128"/>
              </a:defRPr>
            </a:lvl1pPr>
            <a:lvl2pPr marL="742950" indent="-285750" eaLnBrk="0" hangingPunct="0">
              <a:defRPr kumimoji="1" sz="2400">
                <a:solidFill>
                  <a:schemeClr val="tx1"/>
                </a:solidFill>
                <a:latin typeface="Arial" charset="0"/>
                <a:ea typeface="ＭＳ Ｐゴシック" pitchFamily="50" charset="-128"/>
              </a:defRPr>
            </a:lvl2pPr>
            <a:lvl3pPr marL="1143000" indent="-228600" eaLnBrk="0" hangingPunct="0">
              <a:defRPr kumimoji="1" sz="2400">
                <a:solidFill>
                  <a:schemeClr val="tx1"/>
                </a:solidFill>
                <a:latin typeface="Arial" charset="0"/>
                <a:ea typeface="ＭＳ Ｐゴシック" pitchFamily="50" charset="-128"/>
              </a:defRPr>
            </a:lvl3pPr>
            <a:lvl4pPr marL="1600200" indent="-228600" eaLnBrk="0" hangingPunct="0">
              <a:defRPr kumimoji="1" sz="2400">
                <a:solidFill>
                  <a:schemeClr val="tx1"/>
                </a:solidFill>
                <a:latin typeface="Arial" charset="0"/>
                <a:ea typeface="ＭＳ Ｐゴシック" pitchFamily="50" charset="-128"/>
              </a:defRPr>
            </a:lvl4pPr>
            <a:lvl5pPr marL="2057400" indent="-228600" eaLnBrk="0" hangingPunct="0">
              <a:defRPr kumimoji="1" sz="2400">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Arial" charset="0"/>
                <a:ea typeface="ＭＳ Ｐゴシック" pitchFamily="50" charset="-128"/>
              </a:defRPr>
            </a:lvl9pPr>
          </a:lstStyle>
          <a:p>
            <a:pPr eaLnBrk="1" hangingPunct="1"/>
            <a:r>
              <a:rPr lang="ja-JP" altLang="en-US" sz="2200" dirty="0" smtClean="0">
                <a:solidFill>
                  <a:srgbClr val="FF0000"/>
                </a:solidFill>
              </a:rPr>
              <a:t>メンバごとに</a:t>
            </a:r>
            <a:r>
              <a:rPr lang="ja-JP" altLang="en-US" sz="2200" dirty="0"/>
              <a:t>、どんなプログラムから</a:t>
            </a:r>
            <a:r>
              <a:rPr lang="ja-JP" altLang="en-US" sz="2200" dirty="0" smtClean="0"/>
              <a:t>のアクセス</a:t>
            </a:r>
            <a:r>
              <a:rPr lang="ja-JP" altLang="en-US" sz="2200" dirty="0"/>
              <a:t>を許すかを、設定すること</a:t>
            </a:r>
            <a:r>
              <a:rPr lang="ja-JP" altLang="en-US" sz="2200" dirty="0" smtClean="0"/>
              <a:t>ができます。</a:t>
            </a:r>
            <a:endParaRPr lang="ja-JP" altLang="en-US" sz="2200" dirty="0"/>
          </a:p>
        </p:txBody>
      </p:sp>
      <p:sp>
        <p:nvSpPr>
          <p:cNvPr id="3" name="角丸四角形 2"/>
          <p:cNvSpPr/>
          <p:nvPr/>
        </p:nvSpPr>
        <p:spPr>
          <a:xfrm>
            <a:off x="179512" y="4101256"/>
            <a:ext cx="3024336" cy="13820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角丸四角形 6"/>
          <p:cNvSpPr/>
          <p:nvPr/>
        </p:nvSpPr>
        <p:spPr>
          <a:xfrm>
            <a:off x="4075291" y="3080571"/>
            <a:ext cx="1720845" cy="111804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角丸四角形 7"/>
          <p:cNvSpPr/>
          <p:nvPr/>
        </p:nvSpPr>
        <p:spPr>
          <a:xfrm>
            <a:off x="6167108" y="4547244"/>
            <a:ext cx="1650612" cy="9699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テキスト ボックス 3"/>
          <p:cNvSpPr txBox="1"/>
          <p:nvPr/>
        </p:nvSpPr>
        <p:spPr>
          <a:xfrm>
            <a:off x="4144888" y="2689174"/>
            <a:ext cx="1192955" cy="369332"/>
          </a:xfrm>
          <a:prstGeom prst="rect">
            <a:avLst/>
          </a:prstGeom>
          <a:noFill/>
        </p:spPr>
        <p:txBody>
          <a:bodyPr wrap="none" rtlCol="0">
            <a:spAutoFit/>
          </a:bodyPr>
          <a:lstStyle/>
          <a:p>
            <a:r>
              <a:rPr kumimoji="1" lang="en-US" altLang="ja-JP" dirty="0" err="1" smtClean="0"/>
              <a:t>syodaiPC</a:t>
            </a:r>
            <a:endParaRPr kumimoji="1" lang="ja-JP" altLang="en-US" dirty="0"/>
          </a:p>
        </p:txBody>
      </p:sp>
      <p:sp>
        <p:nvSpPr>
          <p:cNvPr id="10" name="テキスト ボックス 9"/>
          <p:cNvSpPr txBox="1"/>
          <p:nvPr/>
        </p:nvSpPr>
        <p:spPr>
          <a:xfrm>
            <a:off x="6167108" y="4177912"/>
            <a:ext cx="1367682" cy="369332"/>
          </a:xfrm>
          <a:prstGeom prst="rect">
            <a:avLst/>
          </a:prstGeom>
          <a:noFill/>
        </p:spPr>
        <p:txBody>
          <a:bodyPr wrap="none" rtlCol="0">
            <a:spAutoFit/>
          </a:bodyPr>
          <a:lstStyle/>
          <a:p>
            <a:r>
              <a:rPr kumimoji="1" lang="en-US" altLang="ja-JP" dirty="0" err="1" smtClean="0"/>
              <a:t>nidaimePC</a:t>
            </a:r>
            <a:endParaRPr kumimoji="1" lang="ja-JP" altLang="en-US" dirty="0"/>
          </a:p>
        </p:txBody>
      </p:sp>
      <p:sp>
        <p:nvSpPr>
          <p:cNvPr id="5" name="テキスト ボックス 4"/>
          <p:cNvSpPr txBox="1"/>
          <p:nvPr/>
        </p:nvSpPr>
        <p:spPr>
          <a:xfrm>
            <a:off x="805059" y="3717303"/>
            <a:ext cx="1773242" cy="369332"/>
          </a:xfrm>
          <a:prstGeom prst="rect">
            <a:avLst/>
          </a:prstGeom>
          <a:noFill/>
        </p:spPr>
        <p:txBody>
          <a:bodyPr wrap="none" rtlCol="0">
            <a:spAutoFit/>
          </a:bodyPr>
          <a:lstStyle/>
          <a:p>
            <a:r>
              <a:rPr lang="ja-JP" altLang="en-US" dirty="0"/>
              <a:t>メインプログラム</a:t>
            </a:r>
            <a:endParaRPr kumimoji="1" lang="ja-JP" altLang="en-US" dirty="0"/>
          </a:p>
        </p:txBody>
      </p:sp>
      <p:sp>
        <p:nvSpPr>
          <p:cNvPr id="6" name="テキスト ボックス 5"/>
          <p:cNvSpPr txBox="1"/>
          <p:nvPr/>
        </p:nvSpPr>
        <p:spPr>
          <a:xfrm>
            <a:off x="4326027" y="3177927"/>
            <a:ext cx="1340432" cy="923330"/>
          </a:xfrm>
          <a:prstGeom prst="rect">
            <a:avLst/>
          </a:prstGeom>
          <a:noFill/>
        </p:spPr>
        <p:txBody>
          <a:bodyPr wrap="none" rtlCol="0">
            <a:spAutoFit/>
          </a:bodyPr>
          <a:lstStyle/>
          <a:p>
            <a:r>
              <a:rPr kumimoji="1" lang="en-US" altLang="ja-JP" dirty="0" smtClean="0"/>
              <a:t>num1</a:t>
            </a:r>
          </a:p>
          <a:p>
            <a:r>
              <a:rPr kumimoji="1" lang="en-US" altLang="ja-JP" dirty="0" smtClean="0"/>
              <a:t>setNum1()</a:t>
            </a:r>
          </a:p>
          <a:p>
            <a:r>
              <a:rPr lang="en-US" altLang="ja-JP" dirty="0" err="1" smtClean="0"/>
              <a:t>Wa</a:t>
            </a:r>
            <a:r>
              <a:rPr lang="en-US" altLang="ja-JP" dirty="0" smtClean="0"/>
              <a:t>()</a:t>
            </a:r>
            <a:endParaRPr kumimoji="1" lang="ja-JP" altLang="en-US" dirty="0"/>
          </a:p>
        </p:txBody>
      </p:sp>
      <p:sp>
        <p:nvSpPr>
          <p:cNvPr id="13" name="テキスト ボックス 12"/>
          <p:cNvSpPr txBox="1"/>
          <p:nvPr/>
        </p:nvSpPr>
        <p:spPr>
          <a:xfrm>
            <a:off x="6435610" y="4593902"/>
            <a:ext cx="1382110" cy="923330"/>
          </a:xfrm>
          <a:prstGeom prst="rect">
            <a:avLst/>
          </a:prstGeom>
          <a:noFill/>
        </p:spPr>
        <p:txBody>
          <a:bodyPr wrap="none" rtlCol="0">
            <a:spAutoFit/>
          </a:bodyPr>
          <a:lstStyle/>
          <a:p>
            <a:r>
              <a:rPr kumimoji="1" lang="en-US" altLang="ja-JP" dirty="0" smtClean="0"/>
              <a:t>num1</a:t>
            </a:r>
          </a:p>
          <a:p>
            <a:r>
              <a:rPr kumimoji="1" lang="en-US" altLang="ja-JP" dirty="0" smtClean="0"/>
              <a:t>num2</a:t>
            </a:r>
          </a:p>
          <a:p>
            <a:r>
              <a:rPr lang="en-US" altLang="ja-JP" dirty="0" err="1" smtClean="0"/>
              <a:t>getResult</a:t>
            </a:r>
            <a:r>
              <a:rPr lang="en-US" altLang="ja-JP" dirty="0" smtClean="0"/>
              <a:t>()</a:t>
            </a:r>
            <a:endParaRPr kumimoji="1" lang="ja-JP" altLang="en-US" dirty="0"/>
          </a:p>
        </p:txBody>
      </p:sp>
      <p:sp>
        <p:nvSpPr>
          <p:cNvPr id="9" name="右矢印 8"/>
          <p:cNvSpPr/>
          <p:nvPr/>
        </p:nvSpPr>
        <p:spPr>
          <a:xfrm rot="20499200">
            <a:off x="2769204" y="4139702"/>
            <a:ext cx="1548172" cy="23306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右矢印 14"/>
          <p:cNvSpPr/>
          <p:nvPr/>
        </p:nvSpPr>
        <p:spPr>
          <a:xfrm rot="21155190">
            <a:off x="2703024" y="4918001"/>
            <a:ext cx="3737236" cy="256911"/>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2466617" y="4593902"/>
            <a:ext cx="1233030" cy="369332"/>
          </a:xfrm>
          <a:prstGeom prst="rect">
            <a:avLst/>
          </a:prstGeom>
          <a:noFill/>
        </p:spPr>
        <p:txBody>
          <a:bodyPr wrap="none" rtlCol="0">
            <a:spAutoFit/>
          </a:bodyPr>
          <a:lstStyle/>
          <a:p>
            <a:r>
              <a:rPr lang="ja-JP" altLang="en-US" b="1" dirty="0" smtClean="0">
                <a:solidFill>
                  <a:schemeClr val="accent3"/>
                </a:solidFill>
              </a:rPr>
              <a:t>アクセス！</a:t>
            </a:r>
            <a:endParaRPr kumimoji="1" lang="ja-JP" altLang="en-US" b="1" dirty="0">
              <a:solidFill>
                <a:schemeClr val="accent3"/>
              </a:solidFill>
            </a:endParaRPr>
          </a:p>
        </p:txBody>
      </p:sp>
      <p:sp>
        <p:nvSpPr>
          <p:cNvPr id="17" name="テキスト ボックス 16"/>
          <p:cNvSpPr txBox="1"/>
          <p:nvPr/>
        </p:nvSpPr>
        <p:spPr>
          <a:xfrm>
            <a:off x="2466616" y="5298681"/>
            <a:ext cx="1228221" cy="369332"/>
          </a:xfrm>
          <a:prstGeom prst="rect">
            <a:avLst/>
          </a:prstGeom>
          <a:noFill/>
        </p:spPr>
        <p:txBody>
          <a:bodyPr wrap="none" rtlCol="0">
            <a:spAutoFit/>
          </a:bodyPr>
          <a:lstStyle/>
          <a:p>
            <a:r>
              <a:rPr lang="ja-JP" altLang="en-US" b="1" dirty="0" smtClean="0">
                <a:solidFill>
                  <a:schemeClr val="accent3"/>
                </a:solidFill>
              </a:rPr>
              <a:t>アクセス</a:t>
            </a:r>
            <a:r>
              <a:rPr lang="ja-JP" altLang="en-US" b="1" dirty="0">
                <a:solidFill>
                  <a:schemeClr val="accent3"/>
                </a:solidFill>
              </a:rPr>
              <a:t>！</a:t>
            </a:r>
            <a:endParaRPr kumimoji="1" lang="ja-JP" altLang="en-US" b="1" dirty="0">
              <a:solidFill>
                <a:schemeClr val="accent3"/>
              </a:solidFill>
            </a:endParaRPr>
          </a:p>
        </p:txBody>
      </p:sp>
      <p:sp>
        <p:nvSpPr>
          <p:cNvPr id="12" name="テキスト ボックス 11"/>
          <p:cNvSpPr txBox="1"/>
          <p:nvPr/>
        </p:nvSpPr>
        <p:spPr>
          <a:xfrm>
            <a:off x="4978766" y="5346982"/>
            <a:ext cx="1697901" cy="369332"/>
          </a:xfrm>
          <a:prstGeom prst="rect">
            <a:avLst/>
          </a:prstGeom>
          <a:noFill/>
        </p:spPr>
        <p:txBody>
          <a:bodyPr wrap="none" rtlCol="0">
            <a:spAutoFit/>
          </a:bodyPr>
          <a:lstStyle/>
          <a:p>
            <a:r>
              <a:rPr kumimoji="1" lang="ja-JP" altLang="en-US" b="1" dirty="0" smtClean="0">
                <a:solidFill>
                  <a:srgbClr val="FF0000"/>
                </a:solidFill>
              </a:rPr>
              <a:t>アクセス不可！</a:t>
            </a:r>
            <a:endParaRPr kumimoji="1" lang="ja-JP" altLang="en-US" b="1" dirty="0">
              <a:solidFill>
                <a:srgbClr val="FF0000"/>
              </a:solidFill>
            </a:endParaRPr>
          </a:p>
        </p:txBody>
      </p:sp>
      <p:sp>
        <p:nvSpPr>
          <p:cNvPr id="19" name="テキスト ボックス 18"/>
          <p:cNvSpPr txBox="1"/>
          <p:nvPr/>
        </p:nvSpPr>
        <p:spPr>
          <a:xfrm>
            <a:off x="3968105" y="4186889"/>
            <a:ext cx="1465466" cy="369332"/>
          </a:xfrm>
          <a:prstGeom prst="rect">
            <a:avLst/>
          </a:prstGeom>
          <a:noFill/>
        </p:spPr>
        <p:txBody>
          <a:bodyPr wrap="none" rtlCol="0">
            <a:spAutoFit/>
          </a:bodyPr>
          <a:lstStyle/>
          <a:p>
            <a:r>
              <a:rPr kumimoji="1" lang="ja-JP" altLang="en-US" b="1" dirty="0" smtClean="0">
                <a:solidFill>
                  <a:srgbClr val="FF0000"/>
                </a:solidFill>
              </a:rPr>
              <a:t>アクセス可！</a:t>
            </a:r>
            <a:endParaRPr kumimoji="1" lang="ja-JP" altLang="en-US" b="1" dirty="0">
              <a:solidFill>
                <a:srgbClr val="FF0000"/>
              </a:solidFill>
            </a:endParaRPr>
          </a:p>
        </p:txBody>
      </p:sp>
      <p:sp>
        <p:nvSpPr>
          <p:cNvPr id="14" name="テキスト ボックス 13"/>
          <p:cNvSpPr txBox="1"/>
          <p:nvPr/>
        </p:nvSpPr>
        <p:spPr>
          <a:xfrm>
            <a:off x="270794" y="4332283"/>
            <a:ext cx="2558714" cy="369332"/>
          </a:xfrm>
          <a:prstGeom prst="rect">
            <a:avLst/>
          </a:prstGeom>
          <a:noFill/>
        </p:spPr>
        <p:txBody>
          <a:bodyPr wrap="none" rtlCol="0">
            <a:spAutoFit/>
          </a:bodyPr>
          <a:lstStyle/>
          <a:p>
            <a:r>
              <a:rPr kumimoji="1" lang="en-US" altLang="ja-JP" dirty="0" err="1" smtClean="0"/>
              <a:t>syodaiPC</a:t>
            </a:r>
            <a:r>
              <a:rPr kumimoji="1" lang="ja-JP" altLang="en-US" dirty="0" smtClean="0"/>
              <a:t>の</a:t>
            </a:r>
            <a:r>
              <a:rPr kumimoji="1" lang="en-US" altLang="ja-JP" dirty="0" err="1" smtClean="0"/>
              <a:t>Wa</a:t>
            </a:r>
            <a:r>
              <a:rPr kumimoji="1" lang="en-US" altLang="ja-JP" dirty="0" smtClean="0"/>
              <a:t>()</a:t>
            </a:r>
            <a:r>
              <a:rPr kumimoji="1" lang="ja-JP" altLang="en-US" dirty="0" smtClean="0"/>
              <a:t>を実行</a:t>
            </a:r>
            <a:endParaRPr kumimoji="1" lang="ja-JP" altLang="en-US" dirty="0"/>
          </a:p>
        </p:txBody>
      </p:sp>
      <p:sp>
        <p:nvSpPr>
          <p:cNvPr id="21" name="テキスト ボックス 20"/>
          <p:cNvSpPr txBox="1"/>
          <p:nvPr/>
        </p:nvSpPr>
        <p:spPr>
          <a:xfrm>
            <a:off x="330907" y="4837017"/>
            <a:ext cx="1598515" cy="646331"/>
          </a:xfrm>
          <a:prstGeom prst="rect">
            <a:avLst/>
          </a:prstGeom>
          <a:noFill/>
        </p:spPr>
        <p:txBody>
          <a:bodyPr wrap="none" rtlCol="0">
            <a:spAutoFit/>
          </a:bodyPr>
          <a:lstStyle/>
          <a:p>
            <a:r>
              <a:rPr kumimoji="1" lang="en-US" altLang="ja-JP" dirty="0" err="1" smtClean="0"/>
              <a:t>nidaimePC</a:t>
            </a:r>
            <a:r>
              <a:rPr kumimoji="1" lang="ja-JP" altLang="en-US" dirty="0" smtClean="0"/>
              <a:t>の</a:t>
            </a:r>
            <a:endParaRPr kumimoji="1" lang="en-US" altLang="ja-JP" dirty="0" smtClean="0"/>
          </a:p>
          <a:p>
            <a:r>
              <a:rPr kumimoji="1" lang="en-US" altLang="ja-JP" dirty="0" smtClean="0"/>
              <a:t>num1</a:t>
            </a:r>
            <a:r>
              <a:rPr kumimoji="1" lang="ja-JP" altLang="en-US" dirty="0" smtClean="0"/>
              <a:t>を使用</a:t>
            </a:r>
            <a:endParaRPr kumimoji="1" lang="ja-JP" altLang="en-US" dirty="0"/>
          </a:p>
        </p:txBody>
      </p:sp>
      <p:sp>
        <p:nvSpPr>
          <p:cNvPr id="16" name="十字形 15"/>
          <p:cNvSpPr/>
          <p:nvPr/>
        </p:nvSpPr>
        <p:spPr>
          <a:xfrm rot="2106076">
            <a:off x="4961698" y="4600933"/>
            <a:ext cx="670216" cy="698362"/>
          </a:xfrm>
          <a:prstGeom prst="plus">
            <a:avLst>
              <a:gd name="adj" fmla="val 4278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8545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タイトル 1"/>
          <p:cNvSpPr>
            <a:spLocks noGrp="1"/>
          </p:cNvSpPr>
          <p:nvPr>
            <p:ph type="title"/>
          </p:nvPr>
        </p:nvSpPr>
        <p:spPr/>
        <p:txBody>
          <a:bodyPr/>
          <a:lstStyle/>
          <a:p>
            <a:r>
              <a:rPr lang="ja-JP" altLang="en-US" dirty="0" smtClean="0"/>
              <a:t>まとめ</a:t>
            </a:r>
          </a:p>
        </p:txBody>
      </p:sp>
      <p:sp>
        <p:nvSpPr>
          <p:cNvPr id="3" name="コンテンツ プレースホルダー 2"/>
          <p:cNvSpPr>
            <a:spLocks noGrp="1"/>
          </p:cNvSpPr>
          <p:nvPr>
            <p:ph idx="1"/>
          </p:nvPr>
        </p:nvSpPr>
        <p:spPr>
          <a:xfrm>
            <a:off x="467544" y="1484784"/>
            <a:ext cx="7920880" cy="4525963"/>
          </a:xfrm>
        </p:spPr>
        <p:txBody>
          <a:bodyPr>
            <a:normAutofit/>
          </a:bodyPr>
          <a:lstStyle/>
          <a:p>
            <a:pPr>
              <a:defRPr/>
            </a:pPr>
            <a:r>
              <a:rPr lang="ja-JP" altLang="en-US" sz="2200" dirty="0"/>
              <a:t>クラス内のメンバへの「</a:t>
            </a:r>
            <a:r>
              <a:rPr lang="ja-JP" altLang="en-US" sz="2200" dirty="0">
                <a:solidFill>
                  <a:srgbClr val="FF0000"/>
                </a:solidFill>
              </a:rPr>
              <a:t>アクセスを制限する</a:t>
            </a:r>
            <a:r>
              <a:rPr lang="ja-JP" altLang="en-US" sz="2200" dirty="0"/>
              <a:t>」ことで、クラスの「</a:t>
            </a:r>
            <a:r>
              <a:rPr lang="ja-JP" altLang="en-US" sz="2200" dirty="0">
                <a:solidFill>
                  <a:srgbClr val="FF0000"/>
                </a:solidFill>
              </a:rPr>
              <a:t>カプセル化</a:t>
            </a:r>
            <a:r>
              <a:rPr lang="ja-JP" altLang="en-US" sz="2200" dirty="0"/>
              <a:t>」が実現</a:t>
            </a:r>
            <a:r>
              <a:rPr lang="ja-JP" altLang="en-US" sz="2200" dirty="0" smtClean="0"/>
              <a:t>できる。</a:t>
            </a:r>
            <a:endParaRPr lang="en-US" altLang="ja-JP" sz="2200" dirty="0"/>
          </a:p>
          <a:p>
            <a:pPr>
              <a:defRPr/>
            </a:pPr>
            <a:r>
              <a:rPr lang="ja-JP" altLang="en-US" sz="2200" dirty="0"/>
              <a:t>アクセス修飾子「</a:t>
            </a:r>
            <a:r>
              <a:rPr lang="en-US" altLang="ja-JP" sz="2200" dirty="0">
                <a:solidFill>
                  <a:srgbClr val="FF0000"/>
                </a:solidFill>
              </a:rPr>
              <a:t>public</a:t>
            </a:r>
            <a:r>
              <a:rPr lang="ja-JP" altLang="en-US" sz="2200" dirty="0"/>
              <a:t>」、「</a:t>
            </a:r>
            <a:r>
              <a:rPr lang="en-US" altLang="ja-JP" sz="2200" dirty="0">
                <a:solidFill>
                  <a:srgbClr val="FF0000"/>
                </a:solidFill>
              </a:rPr>
              <a:t>private</a:t>
            </a:r>
            <a:r>
              <a:rPr lang="ja-JP" altLang="en-US" sz="2200" dirty="0"/>
              <a:t>」、「</a:t>
            </a:r>
            <a:r>
              <a:rPr lang="en-US" altLang="ja-JP" sz="2200" dirty="0">
                <a:solidFill>
                  <a:srgbClr val="FF0000"/>
                </a:solidFill>
              </a:rPr>
              <a:t>protected</a:t>
            </a:r>
            <a:r>
              <a:rPr lang="ja-JP" altLang="en-US" sz="2200" dirty="0"/>
              <a:t>」によって、他のクラスからメンバにアクセスできるレベルを設定</a:t>
            </a:r>
            <a:r>
              <a:rPr lang="ja-JP" altLang="en-US" sz="2200" dirty="0" smtClean="0"/>
              <a:t>できる。</a:t>
            </a:r>
            <a:endParaRPr lang="en-US" altLang="ja-JP" sz="2200" dirty="0"/>
          </a:p>
          <a:p>
            <a:pPr>
              <a:defRPr/>
            </a:pPr>
            <a:r>
              <a:rPr lang="ja-JP" altLang="en-US" sz="2200" dirty="0"/>
              <a:t>オブジェクト指向によるモデリングを行うことで、「</a:t>
            </a:r>
            <a:r>
              <a:rPr lang="ja-JP" altLang="en-US" sz="2200" dirty="0">
                <a:solidFill>
                  <a:srgbClr val="FF0000"/>
                </a:solidFill>
              </a:rPr>
              <a:t>常にプログラミングを見越したシステム設計</a:t>
            </a:r>
            <a:r>
              <a:rPr lang="ja-JP" altLang="en-US" sz="2200" dirty="0"/>
              <a:t>」や「</a:t>
            </a:r>
            <a:r>
              <a:rPr lang="ja-JP" altLang="en-US" sz="2200" dirty="0">
                <a:solidFill>
                  <a:srgbClr val="FF0000"/>
                </a:solidFill>
              </a:rPr>
              <a:t>システムの拡張</a:t>
            </a:r>
            <a:r>
              <a:rPr lang="ja-JP" altLang="en-US" sz="2200" dirty="0"/>
              <a:t>」が容易なシステム開発を行うことが</a:t>
            </a:r>
            <a:r>
              <a:rPr lang="ja-JP" altLang="en-US" sz="2200" dirty="0" smtClean="0"/>
              <a:t>できる。</a:t>
            </a:r>
            <a:endParaRPr lang="en-US" altLang="ja-JP" sz="2200" dirty="0"/>
          </a:p>
          <a:p>
            <a:pPr>
              <a:defRPr/>
            </a:pPr>
            <a:r>
              <a:rPr lang="ja-JP" altLang="en-US" sz="2200" dirty="0"/>
              <a:t>更に、</a:t>
            </a:r>
            <a:r>
              <a:rPr lang="ja-JP" altLang="en-US" sz="2200" dirty="0">
                <a:solidFill>
                  <a:srgbClr val="FF0000"/>
                </a:solidFill>
              </a:rPr>
              <a:t>カプセル化</a:t>
            </a:r>
            <a:r>
              <a:rPr lang="ja-JP" altLang="en-US" sz="2200" dirty="0"/>
              <a:t>により、「頑健性」や利用側の「利便性」が保証されたシステム開発を行うこと</a:t>
            </a:r>
            <a:r>
              <a:rPr lang="ja-JP" altLang="en-US" sz="2200"/>
              <a:t>が</a:t>
            </a:r>
            <a:r>
              <a:rPr lang="ja-JP" altLang="en-US" sz="2200" smtClean="0"/>
              <a:t>できる。</a:t>
            </a:r>
            <a:endParaRPr lang="en-US" altLang="ja-JP" sz="2200" dirty="0"/>
          </a:p>
        </p:txBody>
      </p:sp>
    </p:spTree>
    <p:extLst>
      <p:ext uri="{BB962C8B-B14F-4D97-AF65-F5344CB8AC3E}">
        <p14:creationId xmlns:p14="http://schemas.microsoft.com/office/powerpoint/2010/main" val="746511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57200" y="1481329"/>
            <a:ext cx="8229600" cy="723536"/>
          </a:xfrm>
        </p:spPr>
        <p:txBody>
          <a:bodyPr>
            <a:normAutofit lnSpcReduction="10000"/>
          </a:bodyPr>
          <a:lstStyle/>
          <a:p>
            <a:r>
              <a:rPr kumimoji="1" lang="ja-JP" altLang="en-US" sz="2200" dirty="0" smtClean="0"/>
              <a:t>次のような拡張クラス「</a:t>
            </a:r>
            <a:r>
              <a:rPr kumimoji="1" lang="en-US" altLang="ja-JP" sz="2200" dirty="0" smtClean="0"/>
              <a:t>ClassPC3</a:t>
            </a:r>
            <a:r>
              <a:rPr kumimoji="1" lang="ja-JP" altLang="en-US" sz="2200" dirty="0" smtClean="0"/>
              <a:t>」を作成し、利用するプログラム「</a:t>
            </a:r>
            <a:r>
              <a:rPr kumimoji="1" lang="en-US" altLang="ja-JP" sz="2200" dirty="0" smtClean="0"/>
              <a:t>ClassMain3</a:t>
            </a:r>
            <a:r>
              <a:rPr kumimoji="1" lang="ja-JP" altLang="en-US" sz="2200" dirty="0" smtClean="0"/>
              <a:t>」を作成します。</a:t>
            </a:r>
            <a:endParaRPr kumimoji="1" lang="ja-JP" altLang="en-US" sz="2200" dirty="0"/>
          </a:p>
        </p:txBody>
      </p:sp>
      <p:sp>
        <p:nvSpPr>
          <p:cNvPr id="11266" name="タイトル 1"/>
          <p:cNvSpPr>
            <a:spLocks noGrp="1"/>
          </p:cNvSpPr>
          <p:nvPr>
            <p:ph type="title"/>
          </p:nvPr>
        </p:nvSpPr>
        <p:spPr/>
        <p:txBody>
          <a:bodyPr/>
          <a:lstStyle/>
          <a:p>
            <a:r>
              <a:rPr lang="ja-JP" altLang="en-US" dirty="0"/>
              <a:t>練習</a:t>
            </a:r>
            <a:endParaRPr lang="ja-JP" altLang="en-US" dirty="0" smtClean="0"/>
          </a:p>
        </p:txBody>
      </p:sp>
      <p:sp>
        <p:nvSpPr>
          <p:cNvPr id="4" name="正方形/長方形 3"/>
          <p:cNvSpPr/>
          <p:nvPr/>
        </p:nvSpPr>
        <p:spPr>
          <a:xfrm>
            <a:off x="251520" y="2348880"/>
            <a:ext cx="482453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ClassPC3 </a:t>
            </a:r>
            <a:r>
              <a:rPr lang="en-US" altLang="ja-JP" dirty="0"/>
              <a:t>extends </a:t>
            </a:r>
            <a:r>
              <a:rPr lang="en-US" altLang="ja-JP" dirty="0" err="1" smtClean="0"/>
              <a:t>ClassPC</a:t>
            </a:r>
            <a:r>
              <a:rPr lang="en-US" altLang="ja-JP" dirty="0" smtClean="0"/>
              <a:t> {</a:t>
            </a:r>
            <a:endParaRPr lang="en-US" altLang="ja-JP" dirty="0"/>
          </a:p>
          <a:p>
            <a:pPr>
              <a:defRPr/>
            </a:pPr>
            <a:endParaRPr lang="en-US" altLang="ja-JP" dirty="0"/>
          </a:p>
          <a:p>
            <a:pPr>
              <a:defRPr/>
            </a:pPr>
            <a:r>
              <a:rPr lang="ja-JP" altLang="en-US" dirty="0"/>
              <a:t>　　　</a:t>
            </a:r>
            <a:r>
              <a:rPr lang="en-US" altLang="ja-JP" dirty="0"/>
              <a:t>private </a:t>
            </a:r>
            <a:r>
              <a:rPr lang="en-US" altLang="ja-JP" dirty="0" smtClean="0"/>
              <a:t>String </a:t>
            </a:r>
            <a:r>
              <a:rPr lang="en-US" altLang="ja-JP" dirty="0" err="1" smtClean="0"/>
              <a:t>isEven</a:t>
            </a:r>
            <a:r>
              <a:rPr lang="en-US" altLang="ja-JP" dirty="0" smtClean="0"/>
              <a:t>;</a:t>
            </a:r>
            <a:endParaRPr lang="en-US" altLang="ja-JP" dirty="0"/>
          </a:p>
          <a:p>
            <a:pPr>
              <a:defRPr/>
            </a:pPr>
            <a:endParaRPr lang="en-US" altLang="ja-JP" dirty="0"/>
          </a:p>
          <a:p>
            <a:pPr>
              <a:defRPr/>
            </a:pPr>
            <a:r>
              <a:rPr lang="ja-JP" altLang="en-US" dirty="0"/>
              <a:t>　　  </a:t>
            </a:r>
            <a:r>
              <a:rPr lang="en-US" altLang="ja-JP" dirty="0"/>
              <a:t>public void </a:t>
            </a:r>
            <a:r>
              <a:rPr lang="en-US" altLang="ja-JP" dirty="0" err="1"/>
              <a:t>judgeEven</a:t>
            </a:r>
            <a:r>
              <a:rPr lang="en-US" altLang="ja-JP" dirty="0" smtClean="0"/>
              <a:t>(){</a:t>
            </a:r>
            <a:endParaRPr lang="en-US" altLang="ja-JP" dirty="0"/>
          </a:p>
          <a:p>
            <a:pPr>
              <a:defRPr/>
            </a:pPr>
            <a:r>
              <a:rPr lang="ja-JP" altLang="en-US" b="1" dirty="0">
                <a:solidFill>
                  <a:srgbClr val="00B050"/>
                </a:solidFill>
              </a:rPr>
              <a:t>　　　　　</a:t>
            </a:r>
            <a:r>
              <a:rPr lang="en-US" altLang="ja-JP" b="1" dirty="0" smtClean="0">
                <a:solidFill>
                  <a:srgbClr val="00B050"/>
                </a:solidFill>
              </a:rPr>
              <a:t>//num1</a:t>
            </a:r>
            <a:r>
              <a:rPr lang="ja-JP" altLang="en-US" b="1" dirty="0">
                <a:solidFill>
                  <a:srgbClr val="00B050"/>
                </a:solidFill>
              </a:rPr>
              <a:t>と</a:t>
            </a:r>
            <a:r>
              <a:rPr lang="en-US" altLang="ja-JP" b="1" dirty="0" smtClean="0">
                <a:solidFill>
                  <a:srgbClr val="00B050"/>
                </a:solidFill>
              </a:rPr>
              <a:t>num2</a:t>
            </a:r>
            <a:r>
              <a:rPr lang="ja-JP" altLang="en-US" b="1" dirty="0" smtClean="0">
                <a:solidFill>
                  <a:srgbClr val="00B050"/>
                </a:solidFill>
              </a:rPr>
              <a:t>が同じ値なら</a:t>
            </a:r>
            <a:endParaRPr lang="en-US" altLang="ja-JP" b="1" dirty="0" smtClean="0">
              <a:solidFill>
                <a:srgbClr val="00B050"/>
              </a:solidFill>
            </a:endParaRPr>
          </a:p>
          <a:p>
            <a:pPr>
              <a:defRPr/>
            </a:pPr>
            <a:r>
              <a:rPr lang="ja-JP" altLang="en-US" b="1" dirty="0">
                <a:solidFill>
                  <a:srgbClr val="00B050"/>
                </a:solidFill>
              </a:rPr>
              <a:t>　</a:t>
            </a:r>
            <a:r>
              <a:rPr lang="ja-JP" altLang="en-US" b="1" dirty="0" smtClean="0">
                <a:solidFill>
                  <a:srgbClr val="00B050"/>
                </a:solidFill>
              </a:rPr>
              <a:t>　　　　</a:t>
            </a:r>
            <a:r>
              <a:rPr lang="en-US" altLang="ja-JP" b="1" dirty="0" smtClean="0">
                <a:solidFill>
                  <a:srgbClr val="00B050"/>
                </a:solidFill>
              </a:rPr>
              <a:t>//</a:t>
            </a:r>
            <a:r>
              <a:rPr lang="en-US" altLang="ja-JP" b="1" dirty="0" err="1" smtClean="0">
                <a:solidFill>
                  <a:srgbClr val="00B050"/>
                </a:solidFill>
              </a:rPr>
              <a:t>isEven</a:t>
            </a:r>
            <a:r>
              <a:rPr lang="ja-JP" altLang="en-US" b="1" dirty="0" smtClean="0">
                <a:solidFill>
                  <a:srgbClr val="00B050"/>
                </a:solidFill>
              </a:rPr>
              <a:t>に</a:t>
            </a:r>
            <a:r>
              <a:rPr lang="en-US" altLang="ja-JP" b="1" dirty="0" smtClean="0">
                <a:solidFill>
                  <a:srgbClr val="00B050"/>
                </a:solidFill>
              </a:rPr>
              <a:t>”</a:t>
            </a:r>
            <a:r>
              <a:rPr lang="ja-JP" altLang="en-US" b="1" dirty="0" smtClean="0">
                <a:solidFill>
                  <a:srgbClr val="00B050"/>
                </a:solidFill>
              </a:rPr>
              <a:t>同じです</a:t>
            </a:r>
            <a:r>
              <a:rPr lang="en-US" altLang="ja-JP" b="1" dirty="0" smtClean="0">
                <a:solidFill>
                  <a:srgbClr val="00B050"/>
                </a:solidFill>
              </a:rPr>
              <a:t>”</a:t>
            </a:r>
            <a:r>
              <a:rPr lang="ja-JP" altLang="en-US" b="1" dirty="0" smtClean="0">
                <a:solidFill>
                  <a:srgbClr val="00B050"/>
                </a:solidFill>
              </a:rPr>
              <a:t>と保存</a:t>
            </a:r>
            <a:endParaRPr lang="ja-JP" altLang="en-US" b="1" dirty="0">
              <a:solidFill>
                <a:srgbClr val="00B050"/>
              </a:solidFill>
            </a:endParaRPr>
          </a:p>
          <a:p>
            <a:pPr>
              <a:defRPr/>
            </a:pPr>
            <a:r>
              <a:rPr lang="en-US" altLang="ja-JP" dirty="0"/>
              <a:t>       </a:t>
            </a:r>
            <a:r>
              <a:rPr lang="en-US" altLang="ja-JP" dirty="0" smtClean="0"/>
              <a:t>}</a:t>
            </a:r>
          </a:p>
          <a:p>
            <a:pPr>
              <a:defRPr/>
            </a:pPr>
            <a:r>
              <a:rPr lang="en-US" altLang="ja-JP" dirty="0"/>
              <a:t> </a:t>
            </a:r>
            <a:r>
              <a:rPr lang="en-US" altLang="ja-JP" dirty="0" smtClean="0"/>
              <a:t>      public String </a:t>
            </a:r>
            <a:r>
              <a:rPr lang="en-US" altLang="ja-JP" dirty="0" err="1"/>
              <a:t>getIsEven</a:t>
            </a:r>
            <a:r>
              <a:rPr lang="en-US" altLang="ja-JP" dirty="0" smtClean="0"/>
              <a:t>(){</a:t>
            </a:r>
            <a:endParaRPr lang="en-US" altLang="ja-JP" dirty="0"/>
          </a:p>
          <a:p>
            <a:pPr>
              <a:defRPr/>
            </a:pPr>
            <a:r>
              <a:rPr lang="ja-JP" altLang="en-US" b="1" dirty="0">
                <a:solidFill>
                  <a:srgbClr val="00B050"/>
                </a:solidFill>
              </a:rPr>
              <a:t>　　　　　</a:t>
            </a:r>
            <a:r>
              <a:rPr lang="en-US" altLang="ja-JP" b="1" dirty="0" smtClean="0">
                <a:solidFill>
                  <a:srgbClr val="00B050"/>
                </a:solidFill>
              </a:rPr>
              <a:t>//</a:t>
            </a:r>
            <a:r>
              <a:rPr lang="en-US" altLang="ja-JP" b="1" dirty="0" err="1" smtClean="0">
                <a:solidFill>
                  <a:srgbClr val="00B050"/>
                </a:solidFill>
              </a:rPr>
              <a:t>isEven</a:t>
            </a:r>
            <a:r>
              <a:rPr lang="ja-JP" altLang="en-US" b="1" dirty="0">
                <a:solidFill>
                  <a:srgbClr val="00B050"/>
                </a:solidFill>
              </a:rPr>
              <a:t>の値を</a:t>
            </a:r>
            <a:r>
              <a:rPr lang="en-US" altLang="ja-JP" b="1" dirty="0" smtClean="0">
                <a:solidFill>
                  <a:srgbClr val="00B050"/>
                </a:solidFill>
              </a:rPr>
              <a:t>return</a:t>
            </a:r>
          </a:p>
          <a:p>
            <a:pPr>
              <a:defRPr/>
            </a:pPr>
            <a:r>
              <a:rPr lang="en-US" altLang="ja-JP" dirty="0" smtClean="0"/>
              <a:t>       }</a:t>
            </a:r>
          </a:p>
          <a:p>
            <a:pPr>
              <a:defRPr/>
            </a:pPr>
            <a:r>
              <a:rPr lang="en-US" altLang="ja-JP" dirty="0" smtClean="0"/>
              <a:t>}</a:t>
            </a:r>
            <a:endParaRPr lang="en-US" altLang="ja-JP" dirty="0"/>
          </a:p>
        </p:txBody>
      </p:sp>
      <p:sp>
        <p:nvSpPr>
          <p:cNvPr id="5" name="正方形/長方形 4"/>
          <p:cNvSpPr/>
          <p:nvPr/>
        </p:nvSpPr>
        <p:spPr>
          <a:xfrm>
            <a:off x="4211960" y="3284984"/>
            <a:ext cx="482453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ClassMain3 {</a:t>
            </a:r>
            <a:endParaRPr lang="en-US" altLang="ja-JP" dirty="0"/>
          </a:p>
          <a:p>
            <a:pPr>
              <a:defRPr/>
            </a:pPr>
            <a:r>
              <a:rPr lang="en-US" altLang="ja-JP" dirty="0" smtClean="0"/>
              <a:t>    public static void main(…)…{</a:t>
            </a:r>
          </a:p>
          <a:p>
            <a:pPr>
              <a:defRPr/>
            </a:pPr>
            <a:endParaRPr lang="en-US" altLang="ja-JP" dirty="0" smtClean="0"/>
          </a:p>
          <a:p>
            <a:pPr>
              <a:defRPr/>
            </a:pPr>
            <a:r>
              <a:rPr lang="en-US" altLang="ja-JP" dirty="0"/>
              <a:t> </a:t>
            </a:r>
            <a:r>
              <a:rPr lang="en-US" altLang="ja-JP" dirty="0" smtClean="0"/>
              <a:t>       ClassPC3 </a:t>
            </a:r>
            <a:r>
              <a:rPr lang="en-US" altLang="ja-JP" dirty="0" err="1" smtClean="0"/>
              <a:t>myPC</a:t>
            </a:r>
            <a:r>
              <a:rPr lang="en-US" altLang="ja-JP" dirty="0" smtClean="0"/>
              <a:t> = new ClassPC3();</a:t>
            </a:r>
          </a:p>
          <a:p>
            <a:pPr>
              <a:defRPr/>
            </a:pPr>
            <a:r>
              <a:rPr lang="en-US" altLang="ja-JP" dirty="0"/>
              <a:t> </a:t>
            </a:r>
            <a:r>
              <a:rPr lang="en-US" altLang="ja-JP" dirty="0" smtClean="0"/>
              <a:t>       </a:t>
            </a:r>
          </a:p>
          <a:p>
            <a:pPr>
              <a:defRPr/>
            </a:pPr>
            <a:r>
              <a:rPr lang="en-US" altLang="ja-JP" dirty="0"/>
              <a:t> </a:t>
            </a:r>
            <a:r>
              <a:rPr lang="en-US" altLang="ja-JP" dirty="0" smtClean="0"/>
              <a:t>       myPC.setNum1(7);</a:t>
            </a:r>
          </a:p>
          <a:p>
            <a:pPr>
              <a:defRPr/>
            </a:pPr>
            <a:r>
              <a:rPr lang="en-US" altLang="ja-JP" dirty="0"/>
              <a:t> </a:t>
            </a:r>
            <a:r>
              <a:rPr lang="en-US" altLang="ja-JP" dirty="0" smtClean="0"/>
              <a:t>       myPC.setNum2(7);</a:t>
            </a:r>
          </a:p>
          <a:p>
            <a:pPr>
              <a:defRPr/>
            </a:pPr>
            <a:r>
              <a:rPr lang="en-US" altLang="ja-JP" dirty="0"/>
              <a:t> </a:t>
            </a:r>
            <a:r>
              <a:rPr lang="en-US" altLang="ja-JP" dirty="0" smtClean="0"/>
              <a:t>       </a:t>
            </a:r>
            <a:r>
              <a:rPr lang="en-US" altLang="ja-JP" dirty="0" err="1" smtClean="0"/>
              <a:t>myPC.judgeEven</a:t>
            </a:r>
            <a:r>
              <a:rPr lang="en-US" altLang="ja-JP" dirty="0" smtClean="0"/>
              <a:t>();</a:t>
            </a:r>
          </a:p>
          <a:p>
            <a:pPr>
              <a:defRPr/>
            </a:pPr>
            <a:r>
              <a:rPr lang="en-US" altLang="ja-JP" dirty="0"/>
              <a:t> </a:t>
            </a:r>
            <a:r>
              <a:rPr lang="en-US" altLang="ja-JP" dirty="0" smtClean="0"/>
              <a:t>       String </a:t>
            </a:r>
            <a:r>
              <a:rPr lang="en-US" altLang="ja-JP" dirty="0" err="1" smtClean="0"/>
              <a:t>ans</a:t>
            </a:r>
            <a:r>
              <a:rPr lang="en-US" altLang="ja-JP" dirty="0" smtClean="0"/>
              <a:t> = </a:t>
            </a:r>
            <a:r>
              <a:rPr lang="en-US" altLang="ja-JP" dirty="0" err="1" smtClean="0"/>
              <a:t>myPC.getIsEven</a:t>
            </a:r>
            <a:r>
              <a:rPr lang="en-US" altLang="ja-JP" dirty="0" smtClean="0"/>
              <a:t>();</a:t>
            </a:r>
          </a:p>
          <a:p>
            <a:pPr>
              <a:defRPr/>
            </a:pPr>
            <a:r>
              <a:rPr lang="en-US" altLang="ja-JP" dirty="0"/>
              <a:t> </a:t>
            </a:r>
            <a:r>
              <a:rPr lang="en-US" altLang="ja-JP" dirty="0" smtClean="0"/>
              <a:t>       </a:t>
            </a:r>
            <a:r>
              <a:rPr lang="en-US" altLang="ja-JP" dirty="0" err="1" smtClean="0"/>
              <a:t>System.out.println</a:t>
            </a:r>
            <a:r>
              <a:rPr lang="en-US" altLang="ja-JP" dirty="0" smtClean="0"/>
              <a:t>(</a:t>
            </a:r>
            <a:r>
              <a:rPr lang="en-US" altLang="ja-JP" dirty="0" smtClean="0">
                <a:solidFill>
                  <a:srgbClr val="0070C0"/>
                </a:solidFill>
              </a:rPr>
              <a:t>“2</a:t>
            </a:r>
            <a:r>
              <a:rPr lang="ja-JP" altLang="en-US" dirty="0" err="1" smtClean="0">
                <a:solidFill>
                  <a:srgbClr val="0070C0"/>
                </a:solidFill>
              </a:rPr>
              <a:t>つの</a:t>
            </a:r>
            <a:r>
              <a:rPr lang="ja-JP" altLang="en-US" dirty="0" smtClean="0">
                <a:solidFill>
                  <a:srgbClr val="0070C0"/>
                </a:solidFill>
              </a:rPr>
              <a:t>数は</a:t>
            </a:r>
            <a:r>
              <a:rPr lang="en-US" altLang="ja-JP" dirty="0" smtClean="0">
                <a:solidFill>
                  <a:srgbClr val="0070C0"/>
                </a:solidFill>
              </a:rPr>
              <a:t>”</a:t>
            </a:r>
            <a:r>
              <a:rPr lang="en-US" altLang="ja-JP" dirty="0" smtClean="0"/>
              <a:t>+</a:t>
            </a:r>
            <a:r>
              <a:rPr lang="en-US" altLang="ja-JP" dirty="0" err="1" smtClean="0"/>
              <a:t>ans</a:t>
            </a:r>
            <a:r>
              <a:rPr lang="en-US" altLang="ja-JP" dirty="0" smtClean="0"/>
              <a:t>);</a:t>
            </a:r>
            <a:endParaRPr lang="en-US" altLang="ja-JP" dirty="0"/>
          </a:p>
          <a:p>
            <a:pPr>
              <a:defRPr/>
            </a:pPr>
            <a:r>
              <a:rPr lang="en-US" altLang="ja-JP" dirty="0" smtClean="0"/>
              <a:t>    }</a:t>
            </a:r>
          </a:p>
          <a:p>
            <a:pPr>
              <a:defRPr/>
            </a:pPr>
            <a:r>
              <a:rPr lang="en-US" altLang="ja-JP" dirty="0" smtClean="0"/>
              <a:t>}</a:t>
            </a:r>
            <a:endParaRPr lang="en-US" altLang="ja-JP" dirty="0"/>
          </a:p>
        </p:txBody>
      </p:sp>
    </p:spTree>
    <p:extLst>
      <p:ext uri="{BB962C8B-B14F-4D97-AF65-F5344CB8AC3E}">
        <p14:creationId xmlns:p14="http://schemas.microsoft.com/office/powerpoint/2010/main" val="21457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328405"/>
            <a:ext cx="8229600" cy="2244611"/>
          </a:xfrm>
        </p:spPr>
        <p:txBody>
          <a:bodyPr>
            <a:noAutofit/>
          </a:bodyPr>
          <a:lstStyle/>
          <a:p>
            <a:r>
              <a:rPr lang="en-US" altLang="ja-JP" sz="2000" dirty="0"/>
              <a:t>(</a:t>
            </a:r>
            <a:r>
              <a:rPr lang="en-US" altLang="ja-JP" sz="2000" dirty="0" smtClean="0"/>
              <a:t>1)</a:t>
            </a:r>
            <a:r>
              <a:rPr lang="ja-JP" altLang="en-US" sz="2000" dirty="0" smtClean="0"/>
              <a:t>スーパークラスの「</a:t>
            </a:r>
            <a:r>
              <a:rPr lang="en-US" altLang="ja-JP" sz="2000" dirty="0" err="1" smtClean="0"/>
              <a:t>ClassPC</a:t>
            </a:r>
            <a:r>
              <a:rPr lang="ja-JP" altLang="en-US" sz="2000" dirty="0" smtClean="0"/>
              <a:t>」のフィールド「</a:t>
            </a:r>
            <a:r>
              <a:rPr lang="en-US" altLang="ja-JP" sz="2000" dirty="0" smtClean="0"/>
              <a:t>num1</a:t>
            </a:r>
            <a:r>
              <a:rPr lang="ja-JP" altLang="en-US" sz="2000" dirty="0" smtClean="0"/>
              <a:t>」「</a:t>
            </a:r>
            <a:r>
              <a:rPr lang="en-US" altLang="ja-JP" sz="2000" dirty="0" smtClean="0"/>
              <a:t>num2</a:t>
            </a:r>
            <a:r>
              <a:rPr lang="ja-JP" altLang="en-US" sz="2000" dirty="0" smtClean="0"/>
              <a:t>」を、</a:t>
            </a:r>
            <a:r>
              <a:rPr lang="ja-JP" altLang="en-US" sz="2000" dirty="0"/>
              <a:t>「</a:t>
            </a:r>
            <a:r>
              <a:rPr lang="en-US" altLang="ja-JP" sz="2000" dirty="0" smtClean="0"/>
              <a:t>protected</a:t>
            </a:r>
            <a:r>
              <a:rPr lang="ja-JP" altLang="en-US" sz="2000" dirty="0"/>
              <a:t>」から「</a:t>
            </a:r>
            <a:r>
              <a:rPr lang="en-US" altLang="ja-JP" sz="2000" dirty="0" smtClean="0"/>
              <a:t>private</a:t>
            </a:r>
            <a:r>
              <a:rPr lang="ja-JP" altLang="en-US" sz="2000" dirty="0" smtClean="0"/>
              <a:t>」</a:t>
            </a:r>
            <a:r>
              <a:rPr lang="ja-JP" altLang="en-US" sz="2000" dirty="0"/>
              <a:t>に変更して</a:t>
            </a:r>
            <a:r>
              <a:rPr lang="ja-JP" altLang="en-US" sz="2000" dirty="0" smtClean="0"/>
              <a:t>みる。</a:t>
            </a:r>
            <a:endParaRPr lang="en-US" altLang="ja-JP" sz="2000" dirty="0" smtClean="0"/>
          </a:p>
          <a:p>
            <a:pPr lvl="1"/>
            <a:r>
              <a:rPr lang="ja-JP" altLang="en-US" sz="1800" dirty="0" smtClean="0"/>
              <a:t>→</a:t>
            </a:r>
            <a:r>
              <a:rPr lang="en-US" altLang="ja-JP" sz="1800" dirty="0" err="1" smtClean="0"/>
              <a:t>ClassPC</a:t>
            </a:r>
            <a:r>
              <a:rPr lang="ja-JP" altLang="en-US" sz="1800" dirty="0" smtClean="0"/>
              <a:t>のフィールドを利用して</a:t>
            </a:r>
            <a:r>
              <a:rPr lang="ja-JP" altLang="en-US" sz="1800" dirty="0"/>
              <a:t>い</a:t>
            </a:r>
            <a:r>
              <a:rPr lang="ja-JP" altLang="en-US" sz="1800" dirty="0" smtClean="0"/>
              <a:t>るサブクラスでエラーが出ます。</a:t>
            </a:r>
            <a:endParaRPr lang="en-US" altLang="ja-JP" sz="1800" dirty="0" smtClean="0"/>
          </a:p>
          <a:p>
            <a:r>
              <a:rPr lang="en-US" altLang="ja-JP" sz="2000" dirty="0"/>
              <a:t>(2</a:t>
            </a:r>
            <a:r>
              <a:rPr lang="en-US" altLang="ja-JP" sz="2000" dirty="0" smtClean="0"/>
              <a:t>)</a:t>
            </a:r>
            <a:r>
              <a:rPr lang="ja-JP" altLang="en-US" sz="2000" dirty="0" smtClean="0"/>
              <a:t>「</a:t>
            </a:r>
            <a:r>
              <a:rPr lang="en-US" altLang="ja-JP" sz="2000" dirty="0" smtClean="0"/>
              <a:t>ClassPC3</a:t>
            </a:r>
            <a:r>
              <a:rPr lang="ja-JP" altLang="en-US" sz="2000" dirty="0" smtClean="0"/>
              <a:t>」のフィールド「</a:t>
            </a:r>
            <a:r>
              <a:rPr lang="en-US" altLang="ja-JP" sz="2000" dirty="0" err="1" smtClean="0"/>
              <a:t>isEven</a:t>
            </a:r>
            <a:r>
              <a:rPr lang="ja-JP" altLang="en-US" sz="2000" dirty="0" smtClean="0"/>
              <a:t>」を、「</a:t>
            </a:r>
            <a:r>
              <a:rPr lang="en-US" altLang="ja-JP" sz="2000" dirty="0" smtClean="0"/>
              <a:t>private</a:t>
            </a:r>
            <a:r>
              <a:rPr lang="ja-JP" altLang="en-US" sz="2000" dirty="0" smtClean="0"/>
              <a:t>」から「</a:t>
            </a:r>
            <a:r>
              <a:rPr lang="en-US" altLang="ja-JP" sz="2000" dirty="0" smtClean="0"/>
              <a:t>public</a:t>
            </a:r>
            <a:r>
              <a:rPr lang="ja-JP" altLang="en-US" sz="2000" dirty="0" smtClean="0"/>
              <a:t>」に変更して、「</a:t>
            </a:r>
            <a:r>
              <a:rPr lang="en-US" altLang="ja-JP" sz="2000" dirty="0" smtClean="0"/>
              <a:t>ClassMain3</a:t>
            </a:r>
            <a:r>
              <a:rPr lang="ja-JP" altLang="en-US" sz="2000" dirty="0" smtClean="0"/>
              <a:t>」に次のように書いて実行してみる。</a:t>
            </a:r>
            <a:endParaRPr kumimoji="1" lang="ja-JP" altLang="en-US" sz="2000" dirty="0"/>
          </a:p>
        </p:txBody>
      </p:sp>
      <p:sp>
        <p:nvSpPr>
          <p:cNvPr id="12290" name="Rectangle 2"/>
          <p:cNvSpPr>
            <a:spLocks noGrp="1" noChangeArrowheads="1"/>
          </p:cNvSpPr>
          <p:nvPr>
            <p:ph type="title"/>
          </p:nvPr>
        </p:nvSpPr>
        <p:spPr/>
        <p:txBody>
          <a:bodyPr/>
          <a:lstStyle/>
          <a:p>
            <a:pPr eaLnBrk="1" hangingPunct="1"/>
            <a:r>
              <a:rPr lang="ja-JP" altLang="en-US" dirty="0" smtClean="0"/>
              <a:t>練習</a:t>
            </a:r>
          </a:p>
        </p:txBody>
      </p:sp>
      <p:sp>
        <p:nvSpPr>
          <p:cNvPr id="9" name="正方形/長方形 8"/>
          <p:cNvSpPr/>
          <p:nvPr/>
        </p:nvSpPr>
        <p:spPr>
          <a:xfrm>
            <a:off x="1259632" y="3155517"/>
            <a:ext cx="4824536"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ClassMain3 {</a:t>
            </a:r>
            <a:endParaRPr lang="en-US" altLang="ja-JP" dirty="0"/>
          </a:p>
          <a:p>
            <a:pPr>
              <a:defRPr/>
            </a:pPr>
            <a:r>
              <a:rPr lang="en-US" altLang="ja-JP" dirty="0" smtClean="0"/>
              <a:t>    public static void main(…)…{</a:t>
            </a:r>
          </a:p>
          <a:p>
            <a:pPr>
              <a:defRPr/>
            </a:pPr>
            <a:endParaRPr lang="en-US" altLang="ja-JP" dirty="0" smtClean="0"/>
          </a:p>
          <a:p>
            <a:pPr>
              <a:defRPr/>
            </a:pPr>
            <a:r>
              <a:rPr lang="en-US" altLang="ja-JP" dirty="0"/>
              <a:t> </a:t>
            </a:r>
            <a:r>
              <a:rPr lang="en-US" altLang="ja-JP" dirty="0" smtClean="0"/>
              <a:t>       ClassPC3 </a:t>
            </a:r>
            <a:r>
              <a:rPr lang="en-US" altLang="ja-JP" dirty="0" err="1" smtClean="0"/>
              <a:t>myPC</a:t>
            </a:r>
            <a:r>
              <a:rPr lang="en-US" altLang="ja-JP" dirty="0" smtClean="0"/>
              <a:t> = new ClassPC3();     </a:t>
            </a:r>
          </a:p>
          <a:p>
            <a:pPr>
              <a:defRPr/>
            </a:pPr>
            <a:r>
              <a:rPr lang="en-US" altLang="ja-JP" dirty="0"/>
              <a:t> </a:t>
            </a:r>
            <a:r>
              <a:rPr lang="en-US" altLang="ja-JP" dirty="0" smtClean="0"/>
              <a:t>       myPC.setNum1(7);</a:t>
            </a:r>
          </a:p>
          <a:p>
            <a:pPr>
              <a:defRPr/>
            </a:pPr>
            <a:r>
              <a:rPr lang="en-US" altLang="ja-JP" dirty="0"/>
              <a:t> </a:t>
            </a:r>
            <a:r>
              <a:rPr lang="en-US" altLang="ja-JP" dirty="0" smtClean="0"/>
              <a:t>       myPC.setNum2(7);</a:t>
            </a:r>
          </a:p>
          <a:p>
            <a:pPr>
              <a:defRPr/>
            </a:pPr>
            <a:r>
              <a:rPr lang="ja-JP" altLang="en-US" dirty="0"/>
              <a:t>　</a:t>
            </a:r>
            <a:r>
              <a:rPr lang="ja-JP" altLang="en-US" dirty="0" smtClean="0"/>
              <a:t>　　　</a:t>
            </a:r>
            <a:r>
              <a:rPr lang="en-US" altLang="ja-JP" dirty="0" err="1" smtClean="0"/>
              <a:t>myPC.judgeEven</a:t>
            </a:r>
            <a:r>
              <a:rPr lang="en-US" altLang="ja-JP" dirty="0" smtClean="0"/>
              <a:t>();</a:t>
            </a:r>
          </a:p>
          <a:p>
            <a:pPr>
              <a:defRPr/>
            </a:pPr>
            <a:r>
              <a:rPr lang="en-US" altLang="ja-JP" dirty="0"/>
              <a:t> </a:t>
            </a:r>
            <a:r>
              <a:rPr lang="en-US" altLang="ja-JP" dirty="0" smtClean="0"/>
              <a:t>   </a:t>
            </a:r>
            <a:r>
              <a:rPr lang="ja-JP" altLang="en-US" dirty="0"/>
              <a:t> </a:t>
            </a:r>
            <a:r>
              <a:rPr lang="ja-JP" altLang="en-US" dirty="0" smtClean="0"/>
              <a:t>   </a:t>
            </a:r>
            <a:r>
              <a:rPr lang="en-US" altLang="ja-JP" dirty="0" err="1" smtClean="0">
                <a:solidFill>
                  <a:srgbClr val="FF0000"/>
                </a:solidFill>
              </a:rPr>
              <a:t>myPC.isEven</a:t>
            </a:r>
            <a:r>
              <a:rPr lang="en-US" altLang="ja-JP" dirty="0" smtClean="0">
                <a:solidFill>
                  <a:srgbClr val="FF0000"/>
                </a:solidFill>
              </a:rPr>
              <a:t> = “</a:t>
            </a:r>
            <a:r>
              <a:rPr lang="ja-JP" altLang="en-US" dirty="0" smtClean="0">
                <a:solidFill>
                  <a:srgbClr val="FF0000"/>
                </a:solidFill>
              </a:rPr>
              <a:t>微妙です</a:t>
            </a:r>
            <a:r>
              <a:rPr lang="en-US" altLang="ja-JP" dirty="0" smtClean="0">
                <a:solidFill>
                  <a:srgbClr val="FF0000"/>
                </a:solidFill>
              </a:rPr>
              <a:t>”;</a:t>
            </a:r>
          </a:p>
          <a:p>
            <a:pPr>
              <a:defRPr/>
            </a:pPr>
            <a:r>
              <a:rPr lang="en-US" altLang="ja-JP" dirty="0"/>
              <a:t> </a:t>
            </a:r>
            <a:r>
              <a:rPr lang="en-US" altLang="ja-JP" dirty="0" smtClean="0"/>
              <a:t>       String </a:t>
            </a:r>
            <a:r>
              <a:rPr lang="en-US" altLang="ja-JP" dirty="0" err="1" smtClean="0"/>
              <a:t>ans</a:t>
            </a:r>
            <a:r>
              <a:rPr lang="en-US" altLang="ja-JP" dirty="0" smtClean="0"/>
              <a:t> = </a:t>
            </a:r>
            <a:r>
              <a:rPr lang="en-US" altLang="ja-JP" dirty="0" err="1" smtClean="0"/>
              <a:t>myPC.getIsEven</a:t>
            </a:r>
            <a:r>
              <a:rPr lang="en-US" altLang="ja-JP" dirty="0" smtClean="0"/>
              <a:t>();</a:t>
            </a:r>
          </a:p>
          <a:p>
            <a:pPr>
              <a:defRPr/>
            </a:pPr>
            <a:r>
              <a:rPr lang="en-US" altLang="ja-JP" dirty="0"/>
              <a:t> </a:t>
            </a:r>
            <a:r>
              <a:rPr lang="en-US" altLang="ja-JP" dirty="0" smtClean="0"/>
              <a:t>       </a:t>
            </a:r>
            <a:r>
              <a:rPr lang="en-US" altLang="ja-JP" dirty="0" err="1" smtClean="0"/>
              <a:t>System.out.println</a:t>
            </a:r>
            <a:r>
              <a:rPr lang="en-US" altLang="ja-JP" dirty="0" smtClean="0"/>
              <a:t>(</a:t>
            </a:r>
            <a:r>
              <a:rPr lang="en-US" altLang="ja-JP" dirty="0" smtClean="0">
                <a:solidFill>
                  <a:srgbClr val="0070C0"/>
                </a:solidFill>
              </a:rPr>
              <a:t>“2</a:t>
            </a:r>
            <a:r>
              <a:rPr lang="ja-JP" altLang="en-US" dirty="0" err="1" smtClean="0">
                <a:solidFill>
                  <a:srgbClr val="0070C0"/>
                </a:solidFill>
              </a:rPr>
              <a:t>つの</a:t>
            </a:r>
            <a:r>
              <a:rPr lang="ja-JP" altLang="en-US" dirty="0" smtClean="0">
                <a:solidFill>
                  <a:srgbClr val="0070C0"/>
                </a:solidFill>
              </a:rPr>
              <a:t>数は</a:t>
            </a:r>
            <a:r>
              <a:rPr lang="en-US" altLang="ja-JP" dirty="0" smtClean="0">
                <a:solidFill>
                  <a:srgbClr val="0070C0"/>
                </a:solidFill>
              </a:rPr>
              <a:t>”</a:t>
            </a:r>
            <a:r>
              <a:rPr lang="en-US" altLang="ja-JP" dirty="0" smtClean="0"/>
              <a:t>+</a:t>
            </a:r>
            <a:r>
              <a:rPr lang="en-US" altLang="ja-JP" dirty="0" err="1" smtClean="0"/>
              <a:t>ans</a:t>
            </a:r>
            <a:r>
              <a:rPr lang="en-US" altLang="ja-JP" dirty="0" smtClean="0"/>
              <a:t>);</a:t>
            </a:r>
            <a:endParaRPr lang="en-US" altLang="ja-JP" dirty="0"/>
          </a:p>
          <a:p>
            <a:pPr>
              <a:defRPr/>
            </a:pPr>
            <a:r>
              <a:rPr lang="en-US" altLang="ja-JP" dirty="0" smtClean="0"/>
              <a:t>    }</a:t>
            </a:r>
          </a:p>
          <a:p>
            <a:pPr>
              <a:defRPr/>
            </a:pPr>
            <a:r>
              <a:rPr lang="en-US" altLang="ja-JP" dirty="0" smtClean="0"/>
              <a:t>}</a:t>
            </a:r>
            <a:endParaRPr lang="en-US" altLang="ja-JP" dirty="0"/>
          </a:p>
        </p:txBody>
      </p:sp>
      <p:sp>
        <p:nvSpPr>
          <p:cNvPr id="5" name="テキスト ボックス 4"/>
          <p:cNvSpPr txBox="1"/>
          <p:nvPr/>
        </p:nvSpPr>
        <p:spPr>
          <a:xfrm>
            <a:off x="6365375" y="5589240"/>
            <a:ext cx="2050561"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ja-JP" altLang="en-US" dirty="0" smtClean="0"/>
              <a:t>大事なデータが・・・</a:t>
            </a:r>
            <a:endParaRPr kumimoji="1" lang="ja-JP" altLang="en-US" dirty="0"/>
          </a:p>
        </p:txBody>
      </p:sp>
    </p:spTree>
    <p:extLst>
      <p:ext uri="{BB962C8B-B14F-4D97-AF65-F5344CB8AC3E}">
        <p14:creationId xmlns:p14="http://schemas.microsoft.com/office/powerpoint/2010/main" val="4010260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67544" y="1328405"/>
            <a:ext cx="8229600" cy="876459"/>
          </a:xfrm>
        </p:spPr>
        <p:txBody>
          <a:bodyPr>
            <a:noAutofit/>
          </a:bodyPr>
          <a:lstStyle/>
          <a:p>
            <a:r>
              <a:rPr lang="en-US" altLang="ja-JP" sz="2200" dirty="0" smtClean="0"/>
              <a:t>(3)</a:t>
            </a:r>
            <a:r>
              <a:rPr lang="ja-JP" altLang="en-US" sz="2000" dirty="0" smtClean="0"/>
              <a:t>「</a:t>
            </a:r>
            <a:r>
              <a:rPr lang="en-US" altLang="ja-JP" sz="2000" dirty="0" smtClean="0"/>
              <a:t>ClassPC3</a:t>
            </a:r>
            <a:r>
              <a:rPr lang="ja-JP" altLang="en-US" sz="2000" dirty="0" smtClean="0"/>
              <a:t>」のフィールド「</a:t>
            </a:r>
            <a:r>
              <a:rPr lang="en-US" altLang="ja-JP" sz="2000" dirty="0" err="1" smtClean="0"/>
              <a:t>isEven</a:t>
            </a:r>
            <a:r>
              <a:rPr lang="ja-JP" altLang="en-US" sz="2000" dirty="0" smtClean="0"/>
              <a:t>」の型を「</a:t>
            </a:r>
            <a:r>
              <a:rPr lang="en-US" altLang="ja-JP" sz="2000" dirty="0" err="1" smtClean="0"/>
              <a:t>boolean</a:t>
            </a:r>
            <a:r>
              <a:rPr lang="ja-JP" altLang="en-US" sz="2000" dirty="0" smtClean="0"/>
              <a:t>」にして、「</a:t>
            </a:r>
            <a:r>
              <a:rPr lang="en-US" altLang="ja-JP" sz="2000" dirty="0" err="1" smtClean="0"/>
              <a:t>judgeEven</a:t>
            </a:r>
            <a:r>
              <a:rPr lang="en-US" altLang="ja-JP" sz="2000" dirty="0" smtClean="0"/>
              <a:t>()</a:t>
            </a:r>
            <a:r>
              <a:rPr lang="ja-JP" altLang="en-US" sz="2000" dirty="0" smtClean="0"/>
              <a:t>」「</a:t>
            </a:r>
            <a:r>
              <a:rPr lang="en-US" altLang="ja-JP" sz="2000" dirty="0" err="1" smtClean="0"/>
              <a:t>getIsEven</a:t>
            </a:r>
            <a:r>
              <a:rPr lang="en-US" altLang="ja-JP" sz="2000" dirty="0" smtClean="0"/>
              <a:t>()</a:t>
            </a:r>
            <a:r>
              <a:rPr lang="ja-JP" altLang="en-US" sz="2000" dirty="0" smtClean="0"/>
              <a:t>」を次のように変更してみ</a:t>
            </a:r>
            <a:r>
              <a:rPr lang="ja-JP" altLang="en-US" sz="2000" dirty="0"/>
              <a:t>る</a:t>
            </a:r>
            <a:r>
              <a:rPr lang="ja-JP" altLang="en-US" sz="2000" dirty="0" smtClean="0"/>
              <a:t>。</a:t>
            </a:r>
            <a:endParaRPr kumimoji="1" lang="ja-JP" altLang="en-US" sz="2000" dirty="0"/>
          </a:p>
        </p:txBody>
      </p:sp>
      <p:sp>
        <p:nvSpPr>
          <p:cNvPr id="12290" name="Rectangle 2"/>
          <p:cNvSpPr>
            <a:spLocks noGrp="1" noChangeArrowheads="1"/>
          </p:cNvSpPr>
          <p:nvPr>
            <p:ph type="title"/>
          </p:nvPr>
        </p:nvSpPr>
        <p:spPr/>
        <p:txBody>
          <a:bodyPr/>
          <a:lstStyle/>
          <a:p>
            <a:pPr eaLnBrk="1" hangingPunct="1"/>
            <a:r>
              <a:rPr lang="ja-JP" altLang="en-US" dirty="0" smtClean="0"/>
              <a:t>練習</a:t>
            </a:r>
          </a:p>
        </p:txBody>
      </p:sp>
      <p:sp>
        <p:nvSpPr>
          <p:cNvPr id="13" name="正方形/長方形 12"/>
          <p:cNvSpPr/>
          <p:nvPr/>
        </p:nvSpPr>
        <p:spPr>
          <a:xfrm>
            <a:off x="261364" y="2326074"/>
            <a:ext cx="4824536"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ClassPC3 </a:t>
            </a:r>
            <a:r>
              <a:rPr lang="en-US" altLang="ja-JP" dirty="0"/>
              <a:t>extends </a:t>
            </a:r>
            <a:r>
              <a:rPr lang="en-US" altLang="ja-JP" dirty="0" err="1" smtClean="0"/>
              <a:t>ClassPC</a:t>
            </a:r>
            <a:r>
              <a:rPr lang="en-US" altLang="ja-JP" dirty="0" smtClean="0"/>
              <a:t> {</a:t>
            </a:r>
            <a:endParaRPr lang="en-US" altLang="ja-JP" dirty="0"/>
          </a:p>
          <a:p>
            <a:pPr>
              <a:defRPr/>
            </a:pPr>
            <a:endParaRPr lang="en-US" altLang="ja-JP" dirty="0"/>
          </a:p>
          <a:p>
            <a:pPr>
              <a:defRPr/>
            </a:pPr>
            <a:r>
              <a:rPr lang="ja-JP" altLang="en-US" dirty="0"/>
              <a:t>　　　</a:t>
            </a:r>
            <a:r>
              <a:rPr lang="en-US" altLang="ja-JP" dirty="0" smtClean="0"/>
              <a:t>public </a:t>
            </a:r>
            <a:r>
              <a:rPr lang="en-US" altLang="ja-JP" dirty="0" err="1" smtClean="0">
                <a:solidFill>
                  <a:srgbClr val="FF0000"/>
                </a:solidFill>
              </a:rPr>
              <a:t>boolean</a:t>
            </a:r>
            <a:r>
              <a:rPr lang="en-US" altLang="ja-JP" dirty="0" smtClean="0">
                <a:solidFill>
                  <a:schemeClr val="tx1"/>
                </a:solidFill>
              </a:rPr>
              <a:t> </a:t>
            </a:r>
            <a:r>
              <a:rPr lang="en-US" altLang="ja-JP" dirty="0" err="1" smtClean="0">
                <a:solidFill>
                  <a:schemeClr val="tx1"/>
                </a:solidFill>
              </a:rPr>
              <a:t>isEven</a:t>
            </a:r>
            <a:endParaRPr lang="en-US" altLang="ja-JP" dirty="0">
              <a:solidFill>
                <a:schemeClr val="tx1"/>
              </a:solidFill>
            </a:endParaRPr>
          </a:p>
          <a:p>
            <a:pPr>
              <a:defRPr/>
            </a:pPr>
            <a:endParaRPr lang="en-US" altLang="ja-JP" dirty="0"/>
          </a:p>
          <a:p>
            <a:pPr>
              <a:defRPr/>
            </a:pPr>
            <a:r>
              <a:rPr lang="ja-JP" altLang="en-US" dirty="0"/>
              <a:t>　　  </a:t>
            </a:r>
            <a:r>
              <a:rPr lang="en-US" altLang="ja-JP" dirty="0"/>
              <a:t>public void </a:t>
            </a:r>
            <a:r>
              <a:rPr lang="en-US" altLang="ja-JP" dirty="0" err="1"/>
              <a:t>judgeEven</a:t>
            </a:r>
            <a:r>
              <a:rPr lang="en-US" altLang="ja-JP" dirty="0" smtClean="0"/>
              <a:t>(){</a:t>
            </a:r>
            <a:endParaRPr lang="en-US" altLang="ja-JP" dirty="0"/>
          </a:p>
          <a:p>
            <a:pPr>
              <a:defRPr/>
            </a:pPr>
            <a:r>
              <a:rPr lang="ja-JP" altLang="en-US" b="1" dirty="0" smtClean="0">
                <a:solidFill>
                  <a:srgbClr val="FF0000"/>
                </a:solidFill>
              </a:rPr>
              <a:t>　　　　　</a:t>
            </a:r>
            <a:r>
              <a:rPr lang="en-US" altLang="ja-JP" b="1" dirty="0" smtClean="0">
                <a:solidFill>
                  <a:srgbClr val="FF0000"/>
                </a:solidFill>
              </a:rPr>
              <a:t>//num1</a:t>
            </a:r>
            <a:r>
              <a:rPr lang="ja-JP" altLang="en-US" b="1" dirty="0" smtClean="0">
                <a:solidFill>
                  <a:srgbClr val="FF0000"/>
                </a:solidFill>
              </a:rPr>
              <a:t>と</a:t>
            </a:r>
            <a:r>
              <a:rPr lang="en-US" altLang="ja-JP" b="1" dirty="0" smtClean="0">
                <a:solidFill>
                  <a:srgbClr val="FF0000"/>
                </a:solidFill>
              </a:rPr>
              <a:t>num2</a:t>
            </a:r>
            <a:r>
              <a:rPr lang="ja-JP" altLang="en-US" b="1" dirty="0" smtClean="0">
                <a:solidFill>
                  <a:srgbClr val="FF0000"/>
                </a:solidFill>
              </a:rPr>
              <a:t>に応じて</a:t>
            </a:r>
            <a:endParaRPr lang="en-US" altLang="ja-JP" b="1" dirty="0" smtClean="0">
              <a:solidFill>
                <a:srgbClr val="FF0000"/>
              </a:solidFill>
            </a:endParaRPr>
          </a:p>
          <a:p>
            <a:pPr>
              <a:defRPr/>
            </a:pPr>
            <a:r>
              <a:rPr lang="en-US" altLang="ja-JP" b="1" dirty="0">
                <a:solidFill>
                  <a:srgbClr val="FF0000"/>
                </a:solidFill>
              </a:rPr>
              <a:t> </a:t>
            </a:r>
            <a:r>
              <a:rPr lang="en-US" altLang="ja-JP" b="1" dirty="0" smtClean="0">
                <a:solidFill>
                  <a:srgbClr val="FF0000"/>
                </a:solidFill>
              </a:rPr>
              <a:t>         //</a:t>
            </a:r>
            <a:r>
              <a:rPr lang="en-US" altLang="ja-JP" b="1" dirty="0" err="1" smtClean="0">
                <a:solidFill>
                  <a:srgbClr val="FF0000"/>
                </a:solidFill>
              </a:rPr>
              <a:t>isEven</a:t>
            </a:r>
            <a:r>
              <a:rPr lang="ja-JP" altLang="en-US" b="1" dirty="0" smtClean="0">
                <a:solidFill>
                  <a:srgbClr val="FF0000"/>
                </a:solidFill>
              </a:rPr>
              <a:t>を設定</a:t>
            </a:r>
            <a:endParaRPr lang="en-US" altLang="ja-JP" b="1" dirty="0" smtClean="0">
              <a:solidFill>
                <a:srgbClr val="FF0000"/>
              </a:solidFill>
            </a:endParaRPr>
          </a:p>
          <a:p>
            <a:pPr>
              <a:defRPr/>
            </a:pPr>
            <a:r>
              <a:rPr lang="ja-JP" altLang="en-US" dirty="0"/>
              <a:t>　</a:t>
            </a:r>
            <a:r>
              <a:rPr lang="ja-JP" altLang="en-US" dirty="0" smtClean="0"/>
              <a:t>　　</a:t>
            </a:r>
            <a:r>
              <a:rPr lang="en-US" altLang="ja-JP" dirty="0" smtClean="0"/>
              <a:t>}</a:t>
            </a:r>
          </a:p>
          <a:p>
            <a:pPr>
              <a:defRPr/>
            </a:pPr>
            <a:r>
              <a:rPr lang="en-US" altLang="ja-JP" dirty="0"/>
              <a:t> </a:t>
            </a:r>
            <a:r>
              <a:rPr lang="en-US" altLang="ja-JP" dirty="0" smtClean="0"/>
              <a:t>      public String </a:t>
            </a:r>
            <a:r>
              <a:rPr lang="en-US" altLang="ja-JP" dirty="0" err="1"/>
              <a:t>getIsEven</a:t>
            </a:r>
            <a:r>
              <a:rPr lang="en-US" altLang="ja-JP" dirty="0" smtClean="0"/>
              <a:t>(){</a:t>
            </a:r>
            <a:endParaRPr lang="en-US" altLang="ja-JP" dirty="0"/>
          </a:p>
          <a:p>
            <a:pPr>
              <a:defRPr/>
            </a:pPr>
            <a:r>
              <a:rPr lang="ja-JP" altLang="en-US" b="1" dirty="0">
                <a:solidFill>
                  <a:srgbClr val="FF0000"/>
                </a:solidFill>
              </a:rPr>
              <a:t>　　　</a:t>
            </a:r>
            <a:r>
              <a:rPr lang="ja-JP" altLang="en-US" b="1" dirty="0" smtClean="0">
                <a:solidFill>
                  <a:srgbClr val="FF0000"/>
                </a:solidFill>
              </a:rPr>
              <a:t>　　</a:t>
            </a:r>
            <a:r>
              <a:rPr lang="en-US" altLang="ja-JP" b="1" dirty="0" smtClean="0">
                <a:solidFill>
                  <a:srgbClr val="FF0000"/>
                </a:solidFill>
              </a:rPr>
              <a:t>//</a:t>
            </a:r>
            <a:r>
              <a:rPr lang="en-US" altLang="ja-JP" b="1" dirty="0" err="1" smtClean="0">
                <a:solidFill>
                  <a:srgbClr val="FF0000"/>
                </a:solidFill>
              </a:rPr>
              <a:t>isEven</a:t>
            </a:r>
            <a:r>
              <a:rPr lang="ja-JP" altLang="en-US" b="1" dirty="0" smtClean="0">
                <a:solidFill>
                  <a:srgbClr val="FF0000"/>
                </a:solidFill>
              </a:rPr>
              <a:t>が</a:t>
            </a:r>
            <a:r>
              <a:rPr lang="en-US" altLang="ja-JP" b="1" dirty="0" smtClean="0">
                <a:solidFill>
                  <a:srgbClr val="FF0000"/>
                </a:solidFill>
              </a:rPr>
              <a:t>true</a:t>
            </a:r>
            <a:r>
              <a:rPr lang="ja-JP" altLang="en-US" b="1" dirty="0" smtClean="0">
                <a:solidFill>
                  <a:srgbClr val="FF0000"/>
                </a:solidFill>
              </a:rPr>
              <a:t>なら「同じです」</a:t>
            </a:r>
            <a:endParaRPr lang="en-US" altLang="ja-JP" b="1" dirty="0" smtClean="0">
              <a:solidFill>
                <a:srgbClr val="FF0000"/>
              </a:solidFill>
            </a:endParaRPr>
          </a:p>
          <a:p>
            <a:pPr>
              <a:defRPr/>
            </a:pPr>
            <a:r>
              <a:rPr lang="en-US" altLang="ja-JP" b="1" dirty="0">
                <a:solidFill>
                  <a:srgbClr val="FF0000"/>
                </a:solidFill>
              </a:rPr>
              <a:t> </a:t>
            </a:r>
            <a:r>
              <a:rPr lang="en-US" altLang="ja-JP" b="1" dirty="0" smtClean="0">
                <a:solidFill>
                  <a:srgbClr val="FF0000"/>
                </a:solidFill>
              </a:rPr>
              <a:t>         //</a:t>
            </a:r>
            <a:r>
              <a:rPr lang="en-US" altLang="ja-JP" b="1" dirty="0" err="1" smtClean="0">
                <a:solidFill>
                  <a:srgbClr val="FF0000"/>
                </a:solidFill>
              </a:rPr>
              <a:t>isEven</a:t>
            </a:r>
            <a:r>
              <a:rPr lang="ja-JP" altLang="en-US" b="1" dirty="0" smtClean="0">
                <a:solidFill>
                  <a:srgbClr val="FF0000"/>
                </a:solidFill>
              </a:rPr>
              <a:t>が</a:t>
            </a:r>
            <a:r>
              <a:rPr lang="en-US" altLang="ja-JP" b="1" dirty="0" smtClean="0">
                <a:solidFill>
                  <a:srgbClr val="FF0000"/>
                </a:solidFill>
              </a:rPr>
              <a:t>false</a:t>
            </a:r>
            <a:r>
              <a:rPr lang="ja-JP" altLang="en-US" b="1" dirty="0" smtClean="0">
                <a:solidFill>
                  <a:srgbClr val="FF0000"/>
                </a:solidFill>
              </a:rPr>
              <a:t>なら「違います」</a:t>
            </a:r>
            <a:endParaRPr lang="en-US" altLang="ja-JP" b="1" dirty="0" smtClean="0">
              <a:solidFill>
                <a:srgbClr val="FF0000"/>
              </a:solidFill>
            </a:endParaRPr>
          </a:p>
          <a:p>
            <a:pPr>
              <a:defRPr/>
            </a:pPr>
            <a:r>
              <a:rPr lang="en-US" altLang="ja-JP" dirty="0" smtClean="0"/>
              <a:t>       }</a:t>
            </a:r>
          </a:p>
          <a:p>
            <a:pPr>
              <a:defRPr/>
            </a:pPr>
            <a:r>
              <a:rPr lang="en-US" altLang="ja-JP" dirty="0" smtClean="0"/>
              <a:t>}</a:t>
            </a:r>
            <a:endParaRPr lang="en-US" altLang="ja-JP" dirty="0"/>
          </a:p>
        </p:txBody>
      </p:sp>
      <p:sp>
        <p:nvSpPr>
          <p:cNvPr id="5" name="テキスト ボックス 4"/>
          <p:cNvSpPr txBox="1"/>
          <p:nvPr/>
        </p:nvSpPr>
        <p:spPr>
          <a:xfrm>
            <a:off x="5360002" y="4225950"/>
            <a:ext cx="3619252"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smtClean="0"/>
              <a:t>今まで利用できていたメンバの仕様が急に変わると・・・</a:t>
            </a:r>
            <a:endParaRPr kumimoji="1" lang="ja-JP" altLang="en-US" dirty="0"/>
          </a:p>
        </p:txBody>
      </p:sp>
      <p:sp>
        <p:nvSpPr>
          <p:cNvPr id="8" name="正方形/長方形 7"/>
          <p:cNvSpPr/>
          <p:nvPr/>
        </p:nvSpPr>
        <p:spPr>
          <a:xfrm>
            <a:off x="5220072" y="5013176"/>
            <a:ext cx="376754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altLang="ja-JP" dirty="0" smtClean="0"/>
              <a:t>public class ClassMain3 {</a:t>
            </a:r>
            <a:endParaRPr lang="en-US" altLang="ja-JP" dirty="0"/>
          </a:p>
          <a:p>
            <a:pPr>
              <a:defRPr/>
            </a:pPr>
            <a:r>
              <a:rPr lang="en-US" altLang="ja-JP" dirty="0" smtClean="0"/>
              <a:t>    public static void main(…)…{</a:t>
            </a:r>
          </a:p>
          <a:p>
            <a:pPr>
              <a:defRPr/>
            </a:pPr>
            <a:r>
              <a:rPr lang="ja-JP" altLang="en-US" dirty="0" smtClean="0"/>
              <a:t>　　・・・</a:t>
            </a:r>
            <a:endParaRPr lang="en-US" altLang="ja-JP" dirty="0" smtClean="0"/>
          </a:p>
          <a:p>
            <a:pPr>
              <a:defRPr/>
            </a:pPr>
            <a:r>
              <a:rPr lang="en-US" altLang="ja-JP" dirty="0" smtClean="0"/>
              <a:t>    </a:t>
            </a:r>
            <a:r>
              <a:rPr lang="ja-JP" altLang="en-US" dirty="0" smtClean="0"/>
              <a:t>    </a:t>
            </a:r>
            <a:r>
              <a:rPr lang="en-US" altLang="ja-JP" dirty="0" err="1" smtClean="0">
                <a:solidFill>
                  <a:srgbClr val="FF0000"/>
                </a:solidFill>
              </a:rPr>
              <a:t>myPC.isEven</a:t>
            </a:r>
            <a:r>
              <a:rPr lang="en-US" altLang="ja-JP" dirty="0" smtClean="0">
                <a:solidFill>
                  <a:srgbClr val="FF0000"/>
                </a:solidFill>
              </a:rPr>
              <a:t> = “</a:t>
            </a:r>
            <a:r>
              <a:rPr lang="ja-JP" altLang="en-US" dirty="0" smtClean="0">
                <a:solidFill>
                  <a:srgbClr val="FF0000"/>
                </a:solidFill>
              </a:rPr>
              <a:t>微妙です</a:t>
            </a:r>
            <a:r>
              <a:rPr lang="en-US" altLang="ja-JP" dirty="0" smtClean="0">
                <a:solidFill>
                  <a:srgbClr val="FF0000"/>
                </a:solidFill>
              </a:rPr>
              <a:t>”;</a:t>
            </a:r>
          </a:p>
          <a:p>
            <a:pPr>
              <a:defRPr/>
            </a:pPr>
            <a:r>
              <a:rPr lang="ja-JP" altLang="en-US" dirty="0" smtClean="0"/>
              <a:t>　　・・・</a:t>
            </a:r>
            <a:endParaRPr lang="en-US" altLang="ja-JP" dirty="0" smtClean="0"/>
          </a:p>
        </p:txBody>
      </p:sp>
    </p:spTree>
    <p:extLst>
      <p:ext uri="{BB962C8B-B14F-4D97-AF65-F5344CB8AC3E}">
        <p14:creationId xmlns:p14="http://schemas.microsoft.com/office/powerpoint/2010/main" val="935071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23528" y="1481328"/>
            <a:ext cx="8363272" cy="2955784"/>
          </a:xfrm>
          <a:solidFill>
            <a:schemeClr val="bg1"/>
          </a:solidFill>
        </p:spPr>
        <p:txBody>
          <a:bodyPr>
            <a:normAutofit/>
          </a:bodyPr>
          <a:lstStyle/>
          <a:p>
            <a:r>
              <a:rPr lang="ja-JP" altLang="en-US" sz="2200" dirty="0" smtClean="0"/>
              <a:t>例のように、「</a:t>
            </a:r>
            <a:r>
              <a:rPr lang="en-US" altLang="ja-JP" sz="2200" dirty="0" smtClean="0">
                <a:solidFill>
                  <a:srgbClr val="FF0000"/>
                </a:solidFill>
              </a:rPr>
              <a:t>public</a:t>
            </a:r>
            <a:r>
              <a:rPr lang="ja-JP" altLang="en-US" sz="2200" dirty="0" smtClean="0"/>
              <a:t>」は、クラスを利用する側のプログラムが、直接フィールド</a:t>
            </a:r>
            <a:r>
              <a:rPr lang="ja-JP" altLang="en-US" sz="2200" dirty="0"/>
              <a:t>に</a:t>
            </a:r>
            <a:r>
              <a:rPr lang="ja-JP" altLang="en-US" sz="2200" dirty="0" smtClean="0"/>
              <a:t>アクセス（参照、書き換え）できます </a:t>
            </a:r>
            <a:r>
              <a:rPr lang="ja-JP" altLang="en-US" sz="2200" dirty="0"/>
              <a:t>。</a:t>
            </a:r>
            <a:endParaRPr lang="en-US" altLang="ja-JP" sz="2200" dirty="0" smtClean="0"/>
          </a:p>
          <a:p>
            <a:endParaRPr lang="en-US" altLang="ja-JP" sz="2200" dirty="0" smtClean="0"/>
          </a:p>
          <a:p>
            <a:r>
              <a:rPr lang="ja-JP" altLang="en-US" sz="2200" dirty="0" smtClean="0"/>
              <a:t>このとき、次のスライド①②のような問題が起こり得ます。</a:t>
            </a:r>
            <a:endParaRPr lang="en-US" altLang="ja-JP" sz="2200" dirty="0" smtClean="0"/>
          </a:p>
          <a:p>
            <a:pPr marL="109728" indent="0">
              <a:buNone/>
            </a:pPr>
            <a:endParaRPr lang="en-US" altLang="ja-JP" sz="2200" dirty="0" smtClean="0"/>
          </a:p>
          <a:p>
            <a:endParaRPr kumimoji="1" lang="ja-JP" altLang="en-US" sz="2200" dirty="0"/>
          </a:p>
        </p:txBody>
      </p:sp>
      <p:sp>
        <p:nvSpPr>
          <p:cNvPr id="13315" name="Rectangle 3"/>
          <p:cNvSpPr>
            <a:spLocks noGrp="1" noChangeArrowheads="1"/>
          </p:cNvSpPr>
          <p:nvPr>
            <p:ph type="title"/>
          </p:nvPr>
        </p:nvSpPr>
        <p:spPr/>
        <p:txBody>
          <a:bodyPr/>
          <a:lstStyle/>
          <a:p>
            <a:pPr eaLnBrk="1" hangingPunct="1"/>
            <a:r>
              <a:rPr lang="ja-JP" altLang="en-US" dirty="0" smtClean="0"/>
              <a:t>メンバへのアクセスレベル</a:t>
            </a:r>
          </a:p>
        </p:txBody>
      </p:sp>
    </p:spTree>
    <p:extLst>
      <p:ext uri="{BB962C8B-B14F-4D97-AF65-F5344CB8AC3E}">
        <p14:creationId xmlns:p14="http://schemas.microsoft.com/office/powerpoint/2010/main" val="1964536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正方形/長方形 24"/>
          <p:cNvSpPr/>
          <p:nvPr/>
        </p:nvSpPr>
        <p:spPr>
          <a:xfrm>
            <a:off x="5248624" y="5553655"/>
            <a:ext cx="1830228"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 name="正方形/長方形 3"/>
          <p:cNvSpPr/>
          <p:nvPr/>
        </p:nvSpPr>
        <p:spPr>
          <a:xfrm>
            <a:off x="533447" y="2707537"/>
            <a:ext cx="3888432" cy="40324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0" name="正方形/長方形 9"/>
          <p:cNvSpPr/>
          <p:nvPr/>
        </p:nvSpPr>
        <p:spPr>
          <a:xfrm>
            <a:off x="1261681" y="4436233"/>
            <a:ext cx="2347165" cy="8273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 name="タイトル 2"/>
          <p:cNvSpPr>
            <a:spLocks noGrp="1"/>
          </p:cNvSpPr>
          <p:nvPr>
            <p:ph type="title"/>
          </p:nvPr>
        </p:nvSpPr>
        <p:spPr/>
        <p:txBody>
          <a:bodyPr>
            <a:noAutofit/>
          </a:bodyPr>
          <a:lstStyle/>
          <a:p>
            <a:pPr lvl="1" algn="l" rtl="0">
              <a:spcBef>
                <a:spcPct val="0"/>
              </a:spcBef>
            </a:pPr>
            <a:r>
              <a:rPr lang="ja-JP" altLang="en-US" sz="2800" dirty="0" smtClean="0">
                <a:solidFill>
                  <a:schemeClr val="tx1"/>
                </a:solidFill>
                <a:effectLst>
                  <a:outerShdw blurRad="38100" dist="38100" dir="2700000" algn="tl">
                    <a:srgbClr val="000000">
                      <a:alpha val="43137"/>
                    </a:srgbClr>
                  </a:outerShdw>
                </a:effectLst>
                <a:latin typeface="+mj-ea"/>
                <a:ea typeface="+mj-ea"/>
              </a:rPr>
              <a:t>①クラスの設計者が想定していないところにアクセスできると、設計者も利用側も困る！</a:t>
            </a:r>
            <a:endParaRPr kumimoji="1" lang="ja-JP" altLang="en-US" sz="2400" dirty="0">
              <a:solidFill>
                <a:schemeClr val="tx1"/>
              </a:solidFill>
              <a:effectLst>
                <a:outerShdw blurRad="38100" dist="38100" dir="2700000" algn="tl">
                  <a:srgbClr val="000000">
                    <a:alpha val="43137"/>
                  </a:srgbClr>
                </a:outerShdw>
              </a:effectLst>
              <a:latin typeface="+mj-ea"/>
              <a:ea typeface="+mj-ea"/>
            </a:endParaRPr>
          </a:p>
        </p:txBody>
      </p:sp>
      <p:sp>
        <p:nvSpPr>
          <p:cNvPr id="9" name="テキスト ボックス 8"/>
          <p:cNvSpPr txBox="1"/>
          <p:nvPr/>
        </p:nvSpPr>
        <p:spPr>
          <a:xfrm>
            <a:off x="1921452" y="4772160"/>
            <a:ext cx="1332416" cy="369332"/>
          </a:xfrm>
          <a:prstGeom prst="rect">
            <a:avLst/>
          </a:prstGeom>
          <a:noFill/>
        </p:spPr>
        <p:txBody>
          <a:bodyPr wrap="none" rtlCol="0">
            <a:spAutoFit/>
          </a:bodyPr>
          <a:lstStyle/>
          <a:p>
            <a:r>
              <a:rPr kumimoji="1" lang="en-US" altLang="ja-JP" dirty="0" err="1" smtClean="0"/>
              <a:t>judgeEven</a:t>
            </a:r>
            <a:endParaRPr kumimoji="1" lang="ja-JP" altLang="en-US" dirty="0"/>
          </a:p>
        </p:txBody>
      </p:sp>
      <p:sp>
        <p:nvSpPr>
          <p:cNvPr id="11" name="正方形/長方形 10"/>
          <p:cNvSpPr/>
          <p:nvPr/>
        </p:nvSpPr>
        <p:spPr>
          <a:xfrm>
            <a:off x="1677019" y="5546358"/>
            <a:ext cx="2421067" cy="8273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2275218" y="5757188"/>
            <a:ext cx="1242648" cy="369332"/>
          </a:xfrm>
          <a:prstGeom prst="rect">
            <a:avLst/>
          </a:prstGeom>
          <a:noFill/>
        </p:spPr>
        <p:txBody>
          <a:bodyPr wrap="none" rtlCol="0">
            <a:spAutoFit/>
          </a:bodyPr>
          <a:lstStyle/>
          <a:p>
            <a:r>
              <a:rPr kumimoji="1" lang="en-US" altLang="ja-JP" dirty="0" err="1" smtClean="0"/>
              <a:t>getIsEven</a:t>
            </a:r>
            <a:endParaRPr kumimoji="1" lang="ja-JP" altLang="en-US" dirty="0"/>
          </a:p>
        </p:txBody>
      </p:sp>
      <p:sp>
        <p:nvSpPr>
          <p:cNvPr id="13" name="左矢印 12"/>
          <p:cNvSpPr/>
          <p:nvPr/>
        </p:nvSpPr>
        <p:spPr>
          <a:xfrm rot="10800000">
            <a:off x="3882793" y="5811511"/>
            <a:ext cx="1850630"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4" name="左矢印 13"/>
          <p:cNvSpPr/>
          <p:nvPr/>
        </p:nvSpPr>
        <p:spPr>
          <a:xfrm rot="16200000">
            <a:off x="2616391" y="4434519"/>
            <a:ext cx="2333295"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6" name="左矢印 15"/>
          <p:cNvSpPr/>
          <p:nvPr/>
        </p:nvSpPr>
        <p:spPr>
          <a:xfrm rot="16200000">
            <a:off x="889186" y="3904370"/>
            <a:ext cx="1290399"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7" name="左矢印 16"/>
          <p:cNvSpPr/>
          <p:nvPr/>
        </p:nvSpPr>
        <p:spPr>
          <a:xfrm rot="5400000">
            <a:off x="2714199" y="3882764"/>
            <a:ext cx="131349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8" name="直方体 17"/>
          <p:cNvSpPr/>
          <p:nvPr/>
        </p:nvSpPr>
        <p:spPr>
          <a:xfrm>
            <a:off x="778047" y="2832323"/>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846343" y="3007892"/>
            <a:ext cx="830677" cy="369332"/>
          </a:xfrm>
          <a:prstGeom prst="rect">
            <a:avLst/>
          </a:prstGeom>
          <a:noFill/>
        </p:spPr>
        <p:txBody>
          <a:bodyPr wrap="none" rtlCol="0">
            <a:spAutoFit/>
          </a:bodyPr>
          <a:lstStyle/>
          <a:p>
            <a:r>
              <a:rPr kumimoji="1" lang="en-US" altLang="ja-JP" dirty="0" smtClean="0"/>
              <a:t>num1</a:t>
            </a:r>
            <a:endParaRPr kumimoji="1" lang="ja-JP" altLang="en-US" dirty="0"/>
          </a:p>
        </p:txBody>
      </p:sp>
      <p:sp>
        <p:nvSpPr>
          <p:cNvPr id="19" name="直方体 18"/>
          <p:cNvSpPr/>
          <p:nvPr/>
        </p:nvSpPr>
        <p:spPr>
          <a:xfrm>
            <a:off x="1910748" y="2840077"/>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0" name="テキスト ボックス 19"/>
          <p:cNvSpPr txBox="1"/>
          <p:nvPr/>
        </p:nvSpPr>
        <p:spPr>
          <a:xfrm>
            <a:off x="1979044" y="3015646"/>
            <a:ext cx="830677" cy="369332"/>
          </a:xfrm>
          <a:prstGeom prst="rect">
            <a:avLst/>
          </a:prstGeom>
          <a:noFill/>
        </p:spPr>
        <p:txBody>
          <a:bodyPr wrap="none" rtlCol="0">
            <a:spAutoFit/>
          </a:bodyPr>
          <a:lstStyle/>
          <a:p>
            <a:r>
              <a:rPr kumimoji="1" lang="en-US" altLang="ja-JP" dirty="0" smtClean="0"/>
              <a:t>num2</a:t>
            </a:r>
            <a:endParaRPr kumimoji="1" lang="ja-JP" altLang="en-US" dirty="0"/>
          </a:p>
        </p:txBody>
      </p:sp>
      <p:sp>
        <p:nvSpPr>
          <p:cNvPr id="21" name="直方体 20"/>
          <p:cNvSpPr/>
          <p:nvPr/>
        </p:nvSpPr>
        <p:spPr>
          <a:xfrm>
            <a:off x="3049977" y="2837177"/>
            <a:ext cx="1048110" cy="555573"/>
          </a:xfrm>
          <a:prstGeom prst="cub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3118273" y="3012746"/>
            <a:ext cx="885179" cy="369332"/>
          </a:xfrm>
          <a:prstGeom prst="rect">
            <a:avLst/>
          </a:prstGeom>
          <a:noFill/>
        </p:spPr>
        <p:txBody>
          <a:bodyPr wrap="none" rtlCol="0">
            <a:spAutoFit/>
          </a:bodyPr>
          <a:lstStyle/>
          <a:p>
            <a:r>
              <a:rPr kumimoji="1" lang="en-US" altLang="ja-JP" dirty="0" err="1" smtClean="0"/>
              <a:t>isEven</a:t>
            </a:r>
            <a:endParaRPr kumimoji="1" lang="ja-JP" altLang="en-US" dirty="0"/>
          </a:p>
        </p:txBody>
      </p:sp>
      <p:sp>
        <p:nvSpPr>
          <p:cNvPr id="23" name="左矢印 22"/>
          <p:cNvSpPr/>
          <p:nvPr/>
        </p:nvSpPr>
        <p:spPr>
          <a:xfrm rot="16200000">
            <a:off x="1768268" y="3894313"/>
            <a:ext cx="1290399"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7" name="テキスト ボックス 26"/>
          <p:cNvSpPr txBox="1"/>
          <p:nvPr/>
        </p:nvSpPr>
        <p:spPr>
          <a:xfrm>
            <a:off x="5053920" y="5132246"/>
            <a:ext cx="2125903" cy="369332"/>
          </a:xfrm>
          <a:prstGeom prst="rect">
            <a:avLst/>
          </a:prstGeom>
          <a:noFill/>
        </p:spPr>
        <p:txBody>
          <a:bodyPr wrap="none" rtlCol="0">
            <a:spAutoFit/>
          </a:bodyPr>
          <a:lstStyle/>
          <a:p>
            <a:r>
              <a:rPr kumimoji="1" lang="ja-JP" altLang="en-US" dirty="0" smtClean="0"/>
              <a:t>利用側のプログラム</a:t>
            </a:r>
            <a:endParaRPr kumimoji="1" lang="ja-JP" altLang="en-US" dirty="0"/>
          </a:p>
        </p:txBody>
      </p:sp>
      <p:sp>
        <p:nvSpPr>
          <p:cNvPr id="29" name="テキスト ボックス 28"/>
          <p:cNvSpPr txBox="1"/>
          <p:nvPr/>
        </p:nvSpPr>
        <p:spPr>
          <a:xfrm>
            <a:off x="1106212" y="2505398"/>
            <a:ext cx="444352" cy="584775"/>
          </a:xfrm>
          <a:prstGeom prst="rect">
            <a:avLst/>
          </a:prstGeom>
          <a:noFill/>
        </p:spPr>
        <p:txBody>
          <a:bodyPr wrap="none" rtlCol="0">
            <a:spAutoFit/>
          </a:bodyPr>
          <a:lstStyle/>
          <a:p>
            <a:r>
              <a:rPr kumimoji="1" lang="en-US" altLang="ja-JP" sz="3200" dirty="0" smtClean="0"/>
              <a:t>7</a:t>
            </a:r>
            <a:endParaRPr kumimoji="1" lang="ja-JP" altLang="en-US" sz="3200" dirty="0"/>
          </a:p>
        </p:txBody>
      </p:sp>
      <p:sp>
        <p:nvSpPr>
          <p:cNvPr id="30" name="テキスト ボックス 29"/>
          <p:cNvSpPr txBox="1"/>
          <p:nvPr/>
        </p:nvSpPr>
        <p:spPr>
          <a:xfrm>
            <a:off x="2230604" y="2539935"/>
            <a:ext cx="444352" cy="584775"/>
          </a:xfrm>
          <a:prstGeom prst="rect">
            <a:avLst/>
          </a:prstGeom>
          <a:noFill/>
        </p:spPr>
        <p:txBody>
          <a:bodyPr wrap="none" rtlCol="0">
            <a:spAutoFit/>
          </a:bodyPr>
          <a:lstStyle/>
          <a:p>
            <a:r>
              <a:rPr kumimoji="1" lang="en-US" altLang="ja-JP" sz="3200" dirty="0" smtClean="0"/>
              <a:t>7</a:t>
            </a:r>
            <a:endParaRPr kumimoji="1" lang="ja-JP" altLang="en-US" sz="3200" dirty="0"/>
          </a:p>
        </p:txBody>
      </p:sp>
      <p:sp>
        <p:nvSpPr>
          <p:cNvPr id="31" name="テキスト ボックス 30"/>
          <p:cNvSpPr txBox="1"/>
          <p:nvPr/>
        </p:nvSpPr>
        <p:spPr>
          <a:xfrm>
            <a:off x="3027154" y="2504969"/>
            <a:ext cx="1301959" cy="461665"/>
          </a:xfrm>
          <a:prstGeom prst="rect">
            <a:avLst/>
          </a:prstGeom>
          <a:noFill/>
        </p:spPr>
        <p:txBody>
          <a:bodyPr wrap="none" rtlCol="0">
            <a:spAutoFit/>
          </a:bodyPr>
          <a:lstStyle/>
          <a:p>
            <a:r>
              <a:rPr kumimoji="1" lang="ja-JP" altLang="en-US" sz="2400" dirty="0" smtClean="0"/>
              <a:t>同じです</a:t>
            </a:r>
            <a:endParaRPr kumimoji="1" lang="ja-JP" altLang="en-US" sz="2400" dirty="0"/>
          </a:p>
        </p:txBody>
      </p:sp>
      <p:sp>
        <p:nvSpPr>
          <p:cNvPr id="34" name="コンテンツ プレースホルダー 1"/>
          <p:cNvSpPr>
            <a:spLocks noGrp="1"/>
          </p:cNvSpPr>
          <p:nvPr>
            <p:ph idx="1"/>
          </p:nvPr>
        </p:nvSpPr>
        <p:spPr>
          <a:xfrm>
            <a:off x="323528" y="1481328"/>
            <a:ext cx="8363272" cy="685408"/>
          </a:xfrm>
          <a:solidFill>
            <a:schemeClr val="bg1"/>
          </a:solidFill>
        </p:spPr>
        <p:txBody>
          <a:bodyPr>
            <a:normAutofit fontScale="92500" lnSpcReduction="10000"/>
          </a:bodyPr>
          <a:lstStyle/>
          <a:p>
            <a:r>
              <a:rPr lang="ja-JP" altLang="en-US" sz="2200" dirty="0" smtClean="0"/>
              <a:t>複数のクラスでデータをやり取りする</a:t>
            </a:r>
            <a:r>
              <a:rPr lang="ja-JP" altLang="en-US" sz="2200" dirty="0"/>
              <a:t>ため</a:t>
            </a:r>
            <a:r>
              <a:rPr lang="ja-JP" altLang="en-US" sz="2200" dirty="0" smtClean="0"/>
              <a:t>、なんでもかんでもアクセス</a:t>
            </a:r>
            <a:r>
              <a:rPr lang="ja-JP" altLang="en-US" sz="2200" dirty="0"/>
              <a:t>を許していると</a:t>
            </a:r>
            <a:r>
              <a:rPr lang="ja-JP" altLang="en-US" sz="2200" dirty="0" smtClean="0"/>
              <a:t>、たとえ利用側に悪意はなくても、ミスが起こりえます。</a:t>
            </a:r>
            <a:endParaRPr kumimoji="1" lang="ja-JP" altLang="en-US" sz="2200" dirty="0"/>
          </a:p>
        </p:txBody>
      </p:sp>
      <p:sp>
        <p:nvSpPr>
          <p:cNvPr id="36" name="テキスト ボックス 35"/>
          <p:cNvSpPr txBox="1"/>
          <p:nvPr/>
        </p:nvSpPr>
        <p:spPr>
          <a:xfrm>
            <a:off x="5626430" y="5783739"/>
            <a:ext cx="1374094" cy="461665"/>
          </a:xfrm>
          <a:prstGeom prst="rect">
            <a:avLst/>
          </a:prstGeom>
          <a:noFill/>
        </p:spPr>
        <p:txBody>
          <a:bodyPr wrap="none" rtlCol="0">
            <a:spAutoFit/>
          </a:bodyPr>
          <a:lstStyle/>
          <a:p>
            <a:r>
              <a:rPr kumimoji="1" lang="ja-JP" altLang="en-US" sz="2400" dirty="0" smtClean="0"/>
              <a:t>微妙です</a:t>
            </a:r>
            <a:endParaRPr kumimoji="1" lang="ja-JP" altLang="en-US" sz="2400" dirty="0"/>
          </a:p>
        </p:txBody>
      </p:sp>
      <p:sp>
        <p:nvSpPr>
          <p:cNvPr id="37" name="正方形/長方形 36"/>
          <p:cNvSpPr/>
          <p:nvPr/>
        </p:nvSpPr>
        <p:spPr>
          <a:xfrm>
            <a:off x="5797542" y="3798639"/>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8" name="正方形/長方形 37"/>
          <p:cNvSpPr/>
          <p:nvPr/>
        </p:nvSpPr>
        <p:spPr>
          <a:xfrm>
            <a:off x="6444208" y="3206572"/>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9" name="テキスト ボックス 38"/>
          <p:cNvSpPr txBox="1"/>
          <p:nvPr/>
        </p:nvSpPr>
        <p:spPr>
          <a:xfrm>
            <a:off x="6058435" y="4101198"/>
            <a:ext cx="1374094" cy="461665"/>
          </a:xfrm>
          <a:prstGeom prst="rect">
            <a:avLst/>
          </a:prstGeom>
          <a:noFill/>
        </p:spPr>
        <p:txBody>
          <a:bodyPr wrap="none" rtlCol="0">
            <a:spAutoFit/>
          </a:bodyPr>
          <a:lstStyle/>
          <a:p>
            <a:r>
              <a:rPr lang="ja-JP" altLang="en-US" sz="2400" dirty="0"/>
              <a:t>微妙</a:t>
            </a:r>
            <a:r>
              <a:rPr lang="ja-JP" altLang="en-US" sz="2400" dirty="0" smtClean="0"/>
              <a:t>です</a:t>
            </a:r>
            <a:endParaRPr kumimoji="1" lang="ja-JP" altLang="en-US" sz="2400" dirty="0"/>
          </a:p>
        </p:txBody>
      </p:sp>
      <p:sp>
        <p:nvSpPr>
          <p:cNvPr id="41" name="左矢印 40"/>
          <p:cNvSpPr/>
          <p:nvPr/>
        </p:nvSpPr>
        <p:spPr>
          <a:xfrm rot="11403762" flipH="1">
            <a:off x="4031026" y="3418438"/>
            <a:ext cx="247133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4" name="正方形/長方形 43"/>
          <p:cNvSpPr/>
          <p:nvPr/>
        </p:nvSpPr>
        <p:spPr>
          <a:xfrm>
            <a:off x="5248624" y="2707537"/>
            <a:ext cx="1830227" cy="8640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45" name="左矢印 44"/>
          <p:cNvSpPr/>
          <p:nvPr/>
        </p:nvSpPr>
        <p:spPr>
          <a:xfrm rot="10800000" flipH="1">
            <a:off x="4034263" y="2935917"/>
            <a:ext cx="1395728"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7" name="スマイル 46"/>
          <p:cNvSpPr/>
          <p:nvPr/>
        </p:nvSpPr>
        <p:spPr>
          <a:xfrm>
            <a:off x="6694462" y="2358621"/>
            <a:ext cx="695940" cy="690228"/>
          </a:xfrm>
          <a:prstGeom prst="smileyFace">
            <a:avLst>
              <a:gd name="adj" fmla="val 121"/>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48" name="左矢印 47"/>
          <p:cNvSpPr/>
          <p:nvPr/>
        </p:nvSpPr>
        <p:spPr>
          <a:xfrm rot="12151478" flipH="1">
            <a:off x="4119848" y="3794594"/>
            <a:ext cx="1863283" cy="34838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テキスト ボックス 48"/>
          <p:cNvSpPr txBox="1"/>
          <p:nvPr/>
        </p:nvSpPr>
        <p:spPr>
          <a:xfrm>
            <a:off x="5634312" y="3007228"/>
            <a:ext cx="1301959" cy="461665"/>
          </a:xfrm>
          <a:prstGeom prst="rect">
            <a:avLst/>
          </a:prstGeom>
          <a:noFill/>
        </p:spPr>
        <p:txBody>
          <a:bodyPr wrap="none" rtlCol="0">
            <a:spAutoFit/>
          </a:bodyPr>
          <a:lstStyle/>
          <a:p>
            <a:r>
              <a:rPr kumimoji="1" lang="ja-JP" altLang="en-US" sz="2400" dirty="0" smtClean="0"/>
              <a:t>同じです</a:t>
            </a:r>
            <a:endParaRPr kumimoji="1" lang="ja-JP" altLang="en-US" sz="2400" dirty="0"/>
          </a:p>
        </p:txBody>
      </p:sp>
      <p:sp>
        <p:nvSpPr>
          <p:cNvPr id="50" name="テキスト ボックス 49"/>
          <p:cNvSpPr txBox="1"/>
          <p:nvPr/>
        </p:nvSpPr>
        <p:spPr>
          <a:xfrm>
            <a:off x="6712655" y="3509529"/>
            <a:ext cx="1354858" cy="461665"/>
          </a:xfrm>
          <a:prstGeom prst="rect">
            <a:avLst/>
          </a:prstGeom>
          <a:noFill/>
        </p:spPr>
        <p:txBody>
          <a:bodyPr wrap="none" rtlCol="0">
            <a:spAutoFit/>
          </a:bodyPr>
          <a:lstStyle/>
          <a:p>
            <a:r>
              <a:rPr kumimoji="1" lang="ja-JP" altLang="en-US" sz="2400" dirty="0" smtClean="0"/>
              <a:t>違います</a:t>
            </a:r>
            <a:endParaRPr kumimoji="1" lang="ja-JP" altLang="en-US" sz="2400" dirty="0"/>
          </a:p>
        </p:txBody>
      </p:sp>
      <p:sp>
        <p:nvSpPr>
          <p:cNvPr id="51" name="スマイル 50"/>
          <p:cNvSpPr/>
          <p:nvPr/>
        </p:nvSpPr>
        <p:spPr>
          <a:xfrm>
            <a:off x="7903404" y="2797785"/>
            <a:ext cx="695940" cy="690228"/>
          </a:xfrm>
          <a:prstGeom prst="smileyFace">
            <a:avLst>
              <a:gd name="adj" fmla="val 121"/>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52" name="スマイル 51"/>
          <p:cNvSpPr/>
          <p:nvPr/>
        </p:nvSpPr>
        <p:spPr>
          <a:xfrm>
            <a:off x="7397246" y="4168252"/>
            <a:ext cx="695940" cy="690228"/>
          </a:xfrm>
          <a:prstGeom prst="smileyFace">
            <a:avLst>
              <a:gd name="adj" fmla="val 121"/>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55" name="テキスト ボックス 54"/>
          <p:cNvSpPr txBox="1"/>
          <p:nvPr/>
        </p:nvSpPr>
        <p:spPr>
          <a:xfrm>
            <a:off x="7417131" y="5522745"/>
            <a:ext cx="595035" cy="584775"/>
          </a:xfrm>
          <a:prstGeom prst="rect">
            <a:avLst/>
          </a:prstGeom>
          <a:noFill/>
        </p:spPr>
        <p:txBody>
          <a:bodyPr wrap="none" rtlCol="0">
            <a:spAutoFit/>
          </a:bodyPr>
          <a:lstStyle/>
          <a:p>
            <a:r>
              <a:rPr kumimoji="1" lang="ja-JP" altLang="en-US" sz="3200" dirty="0" smtClean="0"/>
              <a:t>？</a:t>
            </a:r>
            <a:endParaRPr kumimoji="1" lang="ja-JP" altLang="en-US" sz="3200" dirty="0"/>
          </a:p>
        </p:txBody>
      </p:sp>
      <p:sp>
        <p:nvSpPr>
          <p:cNvPr id="57" name="スマイル 56"/>
          <p:cNvSpPr/>
          <p:nvPr/>
        </p:nvSpPr>
        <p:spPr>
          <a:xfrm>
            <a:off x="6900022" y="5936863"/>
            <a:ext cx="695940" cy="690228"/>
          </a:xfrm>
          <a:prstGeom prst="smileyFace">
            <a:avLst>
              <a:gd name="adj" fmla="val -4653"/>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58" name="テキスト ボックス 57"/>
          <p:cNvSpPr txBox="1"/>
          <p:nvPr/>
        </p:nvSpPr>
        <p:spPr>
          <a:xfrm>
            <a:off x="5381256" y="2146320"/>
            <a:ext cx="2125903" cy="369332"/>
          </a:xfrm>
          <a:prstGeom prst="rect">
            <a:avLst/>
          </a:prstGeom>
          <a:noFill/>
        </p:spPr>
        <p:txBody>
          <a:bodyPr wrap="none" rtlCol="0">
            <a:spAutoFit/>
          </a:bodyPr>
          <a:lstStyle/>
          <a:p>
            <a:r>
              <a:rPr kumimoji="1" lang="ja-JP" altLang="en-US" dirty="0" smtClean="0"/>
              <a:t>利用側のプログラム</a:t>
            </a:r>
            <a:endParaRPr kumimoji="1" lang="ja-JP" altLang="en-US" dirty="0"/>
          </a:p>
        </p:txBody>
      </p:sp>
    </p:spTree>
    <p:extLst>
      <p:ext uri="{BB962C8B-B14F-4D97-AF65-F5344CB8AC3E}">
        <p14:creationId xmlns:p14="http://schemas.microsoft.com/office/powerpoint/2010/main" val="1867709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1382</TotalTime>
  <Words>2837</Words>
  <Application>Microsoft Office PowerPoint</Application>
  <PresentationFormat>画面に合わせる (4:3)</PresentationFormat>
  <Paragraphs>600</Paragraphs>
  <Slides>40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ＭＳ Ｐゴシック</vt:lpstr>
      <vt:lpstr>Arial</vt:lpstr>
      <vt:lpstr>Calibri</vt:lpstr>
      <vt:lpstr>Lucida Sans Unicode</vt:lpstr>
      <vt:lpstr>Verdana</vt:lpstr>
      <vt:lpstr>Wingdings</vt:lpstr>
      <vt:lpstr>Wingdings 2</vt:lpstr>
      <vt:lpstr>Wingdings 3</vt:lpstr>
      <vt:lpstr>ビジネス</vt:lpstr>
      <vt:lpstr>PowerPoint プレゼンテーション</vt:lpstr>
      <vt:lpstr>PowerPoint プレゼンテーション</vt:lpstr>
      <vt:lpstr>オブジェクト指向の重要な３大概念</vt:lpstr>
      <vt:lpstr>アクセス制限</vt:lpstr>
      <vt:lpstr>練習</vt:lpstr>
      <vt:lpstr>練習</vt:lpstr>
      <vt:lpstr>練習</vt:lpstr>
      <vt:lpstr>メンバへのアクセスレベル</vt:lpstr>
      <vt:lpstr>①クラスの設計者が想定していないところにアクセスできると、設計者も利用側も困る！</vt:lpstr>
      <vt:lpstr>②設計者が、アクセス可能なメンバの仕様を修正すると、利用側もプログラムを修正しないといけない！</vt:lpstr>
      <vt:lpstr>アクセス修飾子</vt:lpstr>
      <vt:lpstr>アクセス修飾子：public</vt:lpstr>
      <vt:lpstr>アクセス修飾子： private</vt:lpstr>
      <vt:lpstr>アクセス修飾子： protected</vt:lpstr>
      <vt:lpstr>アクセス修飾子：なし</vt:lpstr>
      <vt:lpstr>PowerPoint プレゼンテーション</vt:lpstr>
      <vt:lpstr>クラスのカプセル化</vt:lpstr>
      <vt:lpstr>カプセル化の例(1)</vt:lpstr>
      <vt:lpstr>カプセル化の例(1) (set)</vt:lpstr>
      <vt:lpstr>カプセル化の例(1) (get)</vt:lpstr>
      <vt:lpstr>例(1)のメリット</vt:lpstr>
      <vt:lpstr>アクセッサ</vt:lpstr>
      <vt:lpstr>カプセル化の例(2)</vt:lpstr>
      <vt:lpstr>カプセル化の例(2)</vt:lpstr>
      <vt:lpstr>例(2)のメリット</vt:lpstr>
      <vt:lpstr>カプセル化の方針</vt:lpstr>
      <vt:lpstr>PowerPoint プレゼンテーション</vt:lpstr>
      <vt:lpstr>オブジェクトの協調動作</vt:lpstr>
      <vt:lpstr>クラスの汎化、特化</vt:lpstr>
      <vt:lpstr>オブジェクト指向プログラミングと効果</vt:lpstr>
      <vt:lpstr>オブジェクト指向プログラミングと効果</vt:lpstr>
      <vt:lpstr>設計の方針：カプセル化せよ</vt:lpstr>
      <vt:lpstr>PowerPoint プレゼンテーション</vt:lpstr>
      <vt:lpstr>ウォーターフォール・モデル</vt:lpstr>
      <vt:lpstr>オブジェクト指向開発</vt:lpstr>
      <vt:lpstr>①</vt:lpstr>
      <vt:lpstr>②</vt:lpstr>
      <vt:lpstr>③</vt:lpstr>
      <vt:lpstr>オブジェクト指向の設計図：UML</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オブジェクト指向プログラミング</dc:title>
  <dc:creator>unehara</dc:creator>
  <cp:lastModifiedBy>畦原 宗之</cp:lastModifiedBy>
  <cp:revision>224</cp:revision>
  <dcterms:created xsi:type="dcterms:W3CDTF">2014-04-10T01:13:00Z</dcterms:created>
  <dcterms:modified xsi:type="dcterms:W3CDTF">2019-06-03T00:52:17Z</dcterms:modified>
</cp:coreProperties>
</file>