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3"/>
  </p:notesMasterIdLst>
  <p:sldIdLst>
    <p:sldId id="267" r:id="rId2"/>
    <p:sldId id="463" r:id="rId3"/>
    <p:sldId id="471" r:id="rId4"/>
    <p:sldId id="464" r:id="rId5"/>
    <p:sldId id="478" r:id="rId6"/>
    <p:sldId id="472" r:id="rId7"/>
    <p:sldId id="473" r:id="rId8"/>
    <p:sldId id="474" r:id="rId9"/>
    <p:sldId id="475" r:id="rId10"/>
    <p:sldId id="476" r:id="rId11"/>
    <p:sldId id="477" r:id="rId12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6A6A6"/>
    <a:srgbClr val="00FF00"/>
    <a:srgbClr val="FFCCFF"/>
    <a:srgbClr val="99FF99"/>
    <a:srgbClr val="00FFFF"/>
    <a:srgbClr val="FF99FF"/>
    <a:srgbClr val="66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91" autoAdjust="0"/>
  </p:normalViewPr>
  <p:slideViewPr>
    <p:cSldViewPr>
      <p:cViewPr varScale="1">
        <p:scale>
          <a:sx n="112" d="100"/>
          <a:sy n="112" d="100"/>
        </p:scale>
        <p:origin x="71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9C9CC-2AB9-4AF2-9DA6-B58EE9D00C39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28499-C47C-48C6-AFC8-CC095282A1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03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日付プレースホル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フッター プレースホル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9880DED8-8FCF-4E3A-BE5E-566BBD9373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056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56BCA-FEB8-4E9C-BC01-254D7C95986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6435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3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43363-EF30-4B6B-B13D-DE7D0B642C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8387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6BF4D-141C-4847-A172-A48869BF10A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7567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C720E15-D2F6-433B-B9BE-22F566D5109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5589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0" name="コンテンツ プレースホル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86A5C-06D9-4094-83E9-4BABC9207D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8970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1" name="正方形/長方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2" name="正方形/長方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7" name="円/楕円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4" name="コンテンツ プレースホル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8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1CEF12C-9E88-4972-98DF-D1BE2A2911B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2308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08A31-2FF3-4499-A0DC-415FA207571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717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3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4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8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D6F23D-3F14-470E-996A-524A1C9DDF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719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0" name="コンテンツ プレースホル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710C67D-1DF5-49DC-80E0-48CD57150C6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299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4536D-7908-4F3E-A13A-0300BA0E858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605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7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円/楕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2BB83B54-21EC-459D-B847-D274109D18E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8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39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rgbClr val="08B7B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75000"/>
        <a:buFont typeface="Wingdings 2" pitchFamily="18" charset="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70000"/>
        <a:buFont typeface="Wingdings" pitchFamily="2" charset="2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CCA6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70438"/>
            <a:ext cx="6400800" cy="14446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smtClean="0"/>
              <a:t>令和 元 年５月２３日</a:t>
            </a:r>
            <a:r>
              <a:rPr lang="ja-JP" altLang="en-US" sz="2400" dirty="0" smtClean="0"/>
              <a:t>（木）</a:t>
            </a: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情報・経営システム工学専攻</a:t>
            </a:r>
            <a:r>
              <a:rPr lang="ja-JP" altLang="en-US" sz="2400" dirty="0"/>
              <a:t>　吉田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791865"/>
          </a:xfrm>
        </p:spPr>
        <p:txBody>
          <a:bodyPr/>
          <a:lstStyle/>
          <a:p>
            <a:pPr eaLnBrk="1" hangingPunct="1"/>
            <a:r>
              <a:rPr lang="ja-JP" altLang="en-US" sz="4800" smtClean="0"/>
              <a:t>準備</a:t>
            </a:r>
            <a:endParaRPr lang="ja-JP" altLang="en-US" sz="4800" dirty="0" smtClean="0">
              <a:latin typeface="+mn-ea"/>
              <a:ea typeface="+mn-ea"/>
            </a:endParaRPr>
          </a:p>
        </p:txBody>
      </p:sp>
      <p:sp>
        <p:nvSpPr>
          <p:cNvPr id="13316" name="テキスト ボックス 3"/>
          <p:cNvSpPr txBox="1">
            <a:spLocks noChangeArrowheads="1"/>
          </p:cNvSpPr>
          <p:nvPr/>
        </p:nvSpPr>
        <p:spPr bwMode="auto">
          <a:xfrm>
            <a:off x="3366442" y="344488"/>
            <a:ext cx="2416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mtClean="0"/>
              <a:t>情報</a:t>
            </a:r>
            <a:r>
              <a:rPr lang="ja-JP" altLang="en-US"/>
              <a:t>システム工学</a:t>
            </a:r>
            <a:r>
              <a:rPr lang="ja-JP" altLang="en-US" smtClean="0"/>
              <a:t>実験</a:t>
            </a:r>
            <a:endParaRPr lang="ja-JP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3568" y="3140968"/>
            <a:ext cx="777240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4800" smtClean="0">
                <a:latin typeface="+mn-ea"/>
                <a:ea typeface="+mn-ea"/>
              </a:rPr>
              <a:t>（画像の作成）</a:t>
            </a:r>
            <a:endParaRPr lang="en-US" altLang="ja-JP" sz="4800" dirty="0" smtClean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28" y="1988840"/>
            <a:ext cx="6514528" cy="4619997"/>
          </a:xfrm>
          <a:prstGeom prst="rect">
            <a:avLst/>
          </a:prstGeom>
        </p:spPr>
      </p:pic>
      <p:sp>
        <p:nvSpPr>
          <p:cNvPr id="4" name="タイトル 1"/>
          <p:cNvSpPr txBox="1">
            <a:spLocks/>
          </p:cNvSpPr>
          <p:nvPr/>
        </p:nvSpPr>
        <p:spPr bwMode="auto">
          <a:xfrm>
            <a:off x="301625" y="260648"/>
            <a:ext cx="8510588" cy="936104"/>
          </a:xfrm>
          <a:prstGeom prst="rect">
            <a:avLst/>
          </a:prstGeom>
          <a:solidFill>
            <a:srgbClr val="0000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ja-JP" altLang="en-US" sz="44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（</a:t>
            </a:r>
            <a:r>
              <a:rPr lang="ja-JP" altLang="en-US" sz="44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０</a:t>
            </a:r>
            <a:r>
              <a:rPr lang="en-US" altLang="ja-JP" sz="44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-</a:t>
            </a:r>
            <a:r>
              <a:rPr lang="ja-JP" altLang="en-US" sz="44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１）．準備（画像の作成）</a:t>
            </a:r>
            <a:endParaRPr lang="ja-JP" altLang="en-US" sz="4400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 bwMode="auto">
          <a:xfrm>
            <a:off x="251520" y="1412776"/>
            <a:ext cx="8640960" cy="864096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⑦ 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Excel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は閉じて、さきほど保存した場所にある「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Book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１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.files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」を開いて、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image002.png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と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imsge004.png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をデスクトップにコピーする。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282574" y="209550"/>
            <a:ext cx="8590855" cy="1040160"/>
          </a:xfrm>
          <a:solidFill>
            <a:srgbClr val="0000FF"/>
          </a:solidFill>
          <a:ln>
            <a:solidFill>
              <a:srgbClr val="00FFFF"/>
            </a:solidFill>
          </a:ln>
        </p:spPr>
        <p:txBody>
          <a:bodyPr/>
          <a:lstStyle/>
          <a:p>
            <a:pPr>
              <a:defRPr/>
            </a:pPr>
            <a:r>
              <a:rPr lang="ja-JP" altLang="en-US" smtClean="0">
                <a:solidFill>
                  <a:srgbClr val="FFFF00"/>
                </a:solidFill>
              </a:rPr>
              <a:t>キャラクター（左向き）画像</a:t>
            </a:r>
            <a:r>
              <a:rPr lang="ja-JP" altLang="en-US" smtClean="0">
                <a:solidFill>
                  <a:srgbClr val="FFFF00"/>
                </a:solidFill>
              </a:rPr>
              <a:t>の作成</a:t>
            </a:r>
            <a:r>
              <a:rPr lang="en-US" altLang="ja-JP" smtClean="0">
                <a:solidFill>
                  <a:srgbClr val="FFFF00"/>
                </a:solidFill>
              </a:rPr>
              <a:t/>
            </a:r>
            <a:br>
              <a:rPr lang="en-US" altLang="ja-JP" smtClean="0">
                <a:solidFill>
                  <a:srgbClr val="FFFF00"/>
                </a:solidFill>
              </a:rPr>
            </a:br>
            <a:r>
              <a:rPr lang="ja-JP" altLang="en-US" smtClean="0">
                <a:solidFill>
                  <a:srgbClr val="FFFF00"/>
                </a:solidFill>
              </a:rPr>
              <a:t>（</a:t>
            </a:r>
            <a:r>
              <a:rPr lang="ja-JP" altLang="en-US" smtClean="0">
                <a:solidFill>
                  <a:srgbClr val="FFFF00"/>
                </a:solidFill>
              </a:rPr>
              <a:t>３</a:t>
            </a:r>
            <a:r>
              <a:rPr lang="ja-JP" altLang="en-US" smtClean="0">
                <a:solidFill>
                  <a:srgbClr val="FFFF00"/>
                </a:solidFill>
              </a:rPr>
              <a:t>）</a:t>
            </a:r>
            <a:r>
              <a:rPr lang="en-US" altLang="ja-JP" smtClean="0">
                <a:solidFill>
                  <a:srgbClr val="FFFF00"/>
                </a:solidFill>
              </a:rPr>
              <a:t>Excel</a:t>
            </a:r>
            <a:r>
              <a:rPr lang="ja-JP" altLang="en-US" smtClean="0">
                <a:solidFill>
                  <a:srgbClr val="FFFF00"/>
                </a:solidFill>
              </a:rPr>
              <a:t>でコピー</a:t>
            </a:r>
            <a:endParaRPr lang="ja-JP" altLang="en-US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765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 bwMode="auto">
          <a:xfrm>
            <a:off x="301625" y="260648"/>
            <a:ext cx="8510588" cy="936104"/>
          </a:xfrm>
          <a:prstGeom prst="rect">
            <a:avLst/>
          </a:prstGeom>
          <a:solidFill>
            <a:srgbClr val="0000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ja-JP" altLang="en-US" sz="44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（</a:t>
            </a:r>
            <a:r>
              <a:rPr lang="ja-JP" altLang="en-US" sz="44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０</a:t>
            </a:r>
            <a:r>
              <a:rPr lang="en-US" altLang="ja-JP" sz="44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-</a:t>
            </a:r>
            <a:r>
              <a:rPr lang="ja-JP" altLang="en-US" sz="44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１）．準備（画像の作成）</a:t>
            </a:r>
            <a:endParaRPr lang="ja-JP" altLang="en-US" sz="4400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 bwMode="auto">
          <a:xfrm>
            <a:off x="251520" y="1412776"/>
            <a:ext cx="8640960" cy="237626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⑧ デスクトップ上で、コピーした２つの画像の背景が透明であることを確認し、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右を向いている画像を「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player_right.png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左を向いている画像を「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player_left.png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　というファイル名に変更しておく。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※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全て半角・小文字にし、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　　 スペースを入れないこと。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20004" t="65198" r="72662"/>
          <a:stretch/>
        </p:blipFill>
        <p:spPr>
          <a:xfrm>
            <a:off x="7092280" y="2032691"/>
            <a:ext cx="1719933" cy="4590521"/>
          </a:xfrm>
          <a:prstGeom prst="rect">
            <a:avLst/>
          </a:prstGeom>
        </p:spPr>
      </p:pic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82574" y="209550"/>
            <a:ext cx="8590855" cy="1040160"/>
          </a:xfrm>
          <a:solidFill>
            <a:srgbClr val="0000FF"/>
          </a:solidFill>
          <a:ln>
            <a:solidFill>
              <a:srgbClr val="00FFFF"/>
            </a:solidFill>
          </a:ln>
        </p:spPr>
        <p:txBody>
          <a:bodyPr/>
          <a:lstStyle/>
          <a:p>
            <a:pPr>
              <a:defRPr/>
            </a:pPr>
            <a:r>
              <a:rPr lang="ja-JP" altLang="en-US" smtClean="0">
                <a:solidFill>
                  <a:srgbClr val="FFFF00"/>
                </a:solidFill>
              </a:rPr>
              <a:t>キャラクター（左向き）画像</a:t>
            </a:r>
            <a:r>
              <a:rPr lang="ja-JP" altLang="en-US" smtClean="0">
                <a:solidFill>
                  <a:srgbClr val="FFFF00"/>
                </a:solidFill>
              </a:rPr>
              <a:t>の作成</a:t>
            </a:r>
            <a:r>
              <a:rPr lang="en-US" altLang="ja-JP" smtClean="0">
                <a:solidFill>
                  <a:srgbClr val="FFFF00"/>
                </a:solidFill>
              </a:rPr>
              <a:t/>
            </a:r>
            <a:br>
              <a:rPr lang="en-US" altLang="ja-JP" smtClean="0">
                <a:solidFill>
                  <a:srgbClr val="FFFF00"/>
                </a:solidFill>
              </a:rPr>
            </a:br>
            <a:r>
              <a:rPr lang="ja-JP" altLang="en-US" smtClean="0">
                <a:solidFill>
                  <a:srgbClr val="FFFF00"/>
                </a:solidFill>
              </a:rPr>
              <a:t>（</a:t>
            </a:r>
            <a:r>
              <a:rPr lang="ja-JP" altLang="en-US" smtClean="0">
                <a:solidFill>
                  <a:srgbClr val="FFFF00"/>
                </a:solidFill>
              </a:rPr>
              <a:t>３</a:t>
            </a:r>
            <a:r>
              <a:rPr lang="ja-JP" altLang="en-US" smtClean="0">
                <a:solidFill>
                  <a:srgbClr val="FFFF00"/>
                </a:solidFill>
              </a:rPr>
              <a:t>）</a:t>
            </a:r>
            <a:r>
              <a:rPr lang="en-US" altLang="ja-JP" smtClean="0">
                <a:solidFill>
                  <a:srgbClr val="FFFF00"/>
                </a:solidFill>
              </a:rPr>
              <a:t>Excel</a:t>
            </a:r>
            <a:r>
              <a:rPr lang="ja-JP" altLang="en-US" smtClean="0">
                <a:solidFill>
                  <a:srgbClr val="FFFF00"/>
                </a:solidFill>
              </a:rPr>
              <a:t>でコピー</a:t>
            </a:r>
            <a:endParaRPr lang="ja-JP" altLang="en-US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2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 bwMode="auto">
          <a:xfrm>
            <a:off x="301625" y="260648"/>
            <a:ext cx="8510588" cy="936104"/>
          </a:xfrm>
          <a:prstGeom prst="rect">
            <a:avLst/>
          </a:prstGeom>
          <a:solidFill>
            <a:srgbClr val="0000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ja-JP" altLang="en-US" sz="4400" kern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０．画像の作成</a:t>
            </a:r>
            <a:endParaRPr lang="ja-JP" altLang="en-US" sz="4400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420" y="1412776"/>
            <a:ext cx="2860156" cy="516634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5379370"/>
            <a:ext cx="288032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7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2574" y="209550"/>
            <a:ext cx="8590855" cy="1040160"/>
          </a:xfrm>
          <a:solidFill>
            <a:srgbClr val="0000FF"/>
          </a:solidFill>
          <a:ln>
            <a:solidFill>
              <a:srgbClr val="00FFFF"/>
            </a:solidFill>
          </a:ln>
        </p:spPr>
        <p:txBody>
          <a:bodyPr/>
          <a:lstStyle/>
          <a:p>
            <a:pPr>
              <a:defRPr/>
            </a:pPr>
            <a:r>
              <a:rPr lang="ja-JP" altLang="en-US" smtClean="0">
                <a:solidFill>
                  <a:srgbClr val="FFFF00"/>
                </a:solidFill>
              </a:rPr>
              <a:t>背景画像</a:t>
            </a:r>
            <a:r>
              <a:rPr lang="ja-JP" altLang="en-US" dirty="0" smtClean="0">
                <a:solidFill>
                  <a:srgbClr val="FFFF00"/>
                </a:solidFill>
              </a:rPr>
              <a:t>の作成</a:t>
            </a:r>
            <a:r>
              <a:rPr lang="en-US" altLang="ja-JP" dirty="0" smtClean="0">
                <a:solidFill>
                  <a:srgbClr val="FFFF00"/>
                </a:solidFill>
              </a:rPr>
              <a:t/>
            </a:r>
            <a:br>
              <a:rPr lang="en-US" altLang="ja-JP" dirty="0" smtClean="0">
                <a:solidFill>
                  <a:srgbClr val="FFFF00"/>
                </a:solidFill>
              </a:rPr>
            </a:br>
            <a:r>
              <a:rPr lang="ja-JP" altLang="en-US" dirty="0" smtClean="0">
                <a:solidFill>
                  <a:srgbClr val="FFFF00"/>
                </a:solidFill>
              </a:rPr>
              <a:t>（１）ペイントで</a:t>
            </a:r>
            <a:r>
              <a:rPr lang="ja-JP" altLang="en-US" dirty="0">
                <a:solidFill>
                  <a:srgbClr val="FFFF00"/>
                </a:solidFill>
              </a:rPr>
              <a:t>背景</a:t>
            </a:r>
            <a:r>
              <a:rPr lang="ja-JP" altLang="en-US" dirty="0" smtClean="0">
                <a:solidFill>
                  <a:srgbClr val="FFFF00"/>
                </a:solidFill>
              </a:rPr>
              <a:t>画像を作成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14152" y="1700808"/>
            <a:ext cx="8129660" cy="3024336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/>
          <a:lstStyle/>
          <a:p>
            <a:pPr marL="514350" indent="-514350">
              <a:buFont typeface="+mj-ea"/>
              <a:buAutoNum type="circleNumDbPlain"/>
              <a:defRPr/>
            </a:pPr>
            <a:r>
              <a:rPr lang="ja-JP" altLang="en-US" sz="2400" dirty="0" smtClean="0">
                <a:latin typeface="+mn-ea"/>
              </a:rPr>
              <a:t>最大化</a:t>
            </a:r>
            <a:r>
              <a:rPr lang="ja-JP" altLang="en-US" sz="2400" dirty="0">
                <a:latin typeface="+mn-ea"/>
              </a:rPr>
              <a:t>して</a:t>
            </a:r>
            <a:r>
              <a:rPr lang="en-US" altLang="ja-JP" sz="2400" dirty="0">
                <a:latin typeface="+mn-ea"/>
              </a:rPr>
              <a:t>[</a:t>
            </a:r>
            <a:r>
              <a:rPr lang="ja-JP" altLang="en-US" sz="2400" dirty="0">
                <a:latin typeface="+mn-ea"/>
              </a:rPr>
              <a:t>サイズ変更</a:t>
            </a:r>
            <a:r>
              <a:rPr lang="en-US" altLang="ja-JP" sz="2400" dirty="0" smtClean="0">
                <a:latin typeface="+mn-ea"/>
              </a:rPr>
              <a:t>]</a:t>
            </a:r>
          </a:p>
          <a:p>
            <a:pPr marL="514350" indent="-514350">
              <a:buFont typeface="+mj-ea"/>
              <a:buAutoNum type="circleNumDbPlain"/>
              <a:defRPr/>
            </a:pPr>
            <a:r>
              <a:rPr lang="en-US" altLang="ja-JP" sz="2400" dirty="0" smtClean="0">
                <a:latin typeface="+mn-ea"/>
              </a:rPr>
              <a:t>[</a:t>
            </a:r>
            <a:r>
              <a:rPr lang="ja-JP" altLang="en-US" sz="2400" dirty="0" smtClean="0">
                <a:latin typeface="+mn-ea"/>
              </a:rPr>
              <a:t>単位</a:t>
            </a:r>
            <a:r>
              <a:rPr lang="en-US" altLang="ja-JP" sz="2400" dirty="0" smtClean="0">
                <a:latin typeface="+mn-ea"/>
              </a:rPr>
              <a:t>]=</a:t>
            </a:r>
            <a:r>
              <a:rPr lang="ja-JP" altLang="en-US" sz="2400" dirty="0" smtClean="0">
                <a:latin typeface="+mn-ea"/>
              </a:rPr>
              <a:t>ピクセル、</a:t>
            </a:r>
            <a:r>
              <a:rPr lang="en-US" altLang="ja-JP" sz="2400" dirty="0" smtClean="0">
                <a:latin typeface="+mn-ea"/>
              </a:rPr>
              <a:t>[</a:t>
            </a:r>
            <a:r>
              <a:rPr lang="ja-JP" altLang="en-US" sz="2400" dirty="0" smtClean="0">
                <a:latin typeface="+mn-ea"/>
              </a:rPr>
              <a:t>縦横比を維持する</a:t>
            </a:r>
            <a:r>
              <a:rPr lang="en-US" altLang="ja-JP" sz="2400" dirty="0" smtClean="0">
                <a:latin typeface="+mn-ea"/>
              </a:rPr>
              <a:t>]=</a:t>
            </a:r>
            <a:r>
              <a:rPr lang="ja-JP" altLang="en-US" sz="2400" dirty="0" smtClean="0">
                <a:latin typeface="+mn-ea"/>
              </a:rPr>
              <a:t>チェックをはずす。</a:t>
            </a:r>
            <a:endParaRPr lang="en-US" altLang="ja-JP" sz="2400" dirty="0">
              <a:latin typeface="+mn-ea"/>
            </a:endParaRPr>
          </a:p>
          <a:p>
            <a:pPr marL="514350" indent="-514350">
              <a:buFont typeface="+mj-ea"/>
              <a:buAutoNum type="circleNumDbPlain"/>
              <a:defRPr/>
            </a:pPr>
            <a:r>
              <a:rPr lang="en-US" altLang="ja-JP" sz="2400" dirty="0" smtClean="0">
                <a:latin typeface="+mn-ea"/>
              </a:rPr>
              <a:t>[</a:t>
            </a:r>
            <a:r>
              <a:rPr lang="ja-JP" altLang="en-US" sz="2400" dirty="0" smtClean="0">
                <a:latin typeface="+mn-ea"/>
              </a:rPr>
              <a:t>水平方向</a:t>
            </a:r>
            <a:r>
              <a:rPr lang="en-US" altLang="ja-JP" sz="2400" dirty="0" smtClean="0">
                <a:latin typeface="+mn-ea"/>
              </a:rPr>
              <a:t>]=360</a:t>
            </a:r>
            <a:r>
              <a:rPr lang="ja-JP" altLang="en-US" sz="2400" dirty="0" err="1" smtClean="0">
                <a:latin typeface="+mn-ea"/>
              </a:rPr>
              <a:t>、</a:t>
            </a:r>
            <a:r>
              <a:rPr lang="en-US" altLang="ja-JP" sz="2400" dirty="0" smtClean="0">
                <a:latin typeface="+mn-ea"/>
              </a:rPr>
              <a:t>[</a:t>
            </a:r>
            <a:r>
              <a:rPr lang="ja-JP" altLang="en-US" sz="2400" dirty="0" smtClean="0">
                <a:latin typeface="+mn-ea"/>
              </a:rPr>
              <a:t>垂直方向</a:t>
            </a:r>
            <a:r>
              <a:rPr lang="en-US" altLang="ja-JP" sz="2400" dirty="0" smtClean="0">
                <a:latin typeface="+mn-ea"/>
              </a:rPr>
              <a:t>]=600</a:t>
            </a:r>
          </a:p>
          <a:p>
            <a:pPr marL="514350" indent="-514350">
              <a:buFont typeface="+mj-ea"/>
              <a:buAutoNum type="circleNumDbPlain"/>
              <a:defRPr/>
            </a:pPr>
            <a:r>
              <a:rPr lang="ja-JP" altLang="en-US" sz="2400" dirty="0" smtClean="0">
                <a:latin typeface="+mn-ea"/>
              </a:rPr>
              <a:t>背景をかく</a:t>
            </a:r>
            <a:endParaRPr lang="en-US" altLang="ja-JP" sz="2400" dirty="0" smtClean="0">
              <a:latin typeface="+mn-ea"/>
            </a:endParaRPr>
          </a:p>
          <a:p>
            <a:pPr marL="514350" indent="-514350">
              <a:buFont typeface="+mj-ea"/>
              <a:buAutoNum type="circleNumDbPlain"/>
              <a:defRPr/>
            </a:pPr>
            <a:r>
              <a:rPr lang="en-US" altLang="ja-JP" sz="2400" dirty="0" smtClean="0">
                <a:latin typeface="+mn-ea"/>
              </a:rPr>
              <a:t>[</a:t>
            </a:r>
            <a:r>
              <a:rPr lang="ja-JP" altLang="en-US" sz="2400" dirty="0" smtClean="0">
                <a:latin typeface="+mn-ea"/>
              </a:rPr>
              <a:t>ファイル</a:t>
            </a:r>
            <a:r>
              <a:rPr lang="en-US" altLang="ja-JP" sz="2400" dirty="0" smtClean="0">
                <a:latin typeface="+mn-ea"/>
              </a:rPr>
              <a:t>]-[</a:t>
            </a:r>
            <a:r>
              <a:rPr lang="ja-JP" altLang="en-US" sz="2400" dirty="0" smtClean="0">
                <a:latin typeface="+mn-ea"/>
              </a:rPr>
              <a:t>名前を付けて保存</a:t>
            </a:r>
            <a:r>
              <a:rPr lang="en-US" altLang="ja-JP" sz="2400" dirty="0" smtClean="0">
                <a:latin typeface="+mn-ea"/>
              </a:rPr>
              <a:t>]</a:t>
            </a:r>
            <a:br>
              <a:rPr lang="en-US" altLang="ja-JP" sz="2400" dirty="0" smtClean="0">
                <a:latin typeface="+mn-ea"/>
              </a:rPr>
            </a:br>
            <a:r>
              <a:rPr lang="en-US" altLang="ja-JP" sz="2400" dirty="0" smtClean="0">
                <a:latin typeface="+mn-ea"/>
              </a:rPr>
              <a:t>※</a:t>
            </a:r>
            <a:r>
              <a:rPr lang="ja-JP" altLang="en-US" sz="2400" dirty="0" smtClean="0">
                <a:latin typeface="+mn-ea"/>
              </a:rPr>
              <a:t>今回はファイル名は、</a:t>
            </a:r>
            <a:r>
              <a:rPr lang="en-US" altLang="ja-JP" sz="2400" dirty="0" smtClean="0">
                <a:latin typeface="+mn-ea"/>
              </a:rPr>
              <a:t/>
            </a:r>
            <a:br>
              <a:rPr lang="en-US" altLang="ja-JP" sz="2400" dirty="0" smtClean="0">
                <a:latin typeface="+mn-ea"/>
              </a:rPr>
            </a:br>
            <a:r>
              <a:rPr lang="ja-JP" altLang="en-US" sz="2400" dirty="0" smtClean="0">
                <a:latin typeface="+mn-ea"/>
              </a:rPr>
              <a:t>　 </a:t>
            </a:r>
            <a:r>
              <a:rPr lang="en-US" altLang="ja-JP" sz="2400" dirty="0" err="1" smtClean="0">
                <a:latin typeface="+mn-ea"/>
              </a:rPr>
              <a:t>background.png</a:t>
            </a:r>
            <a:r>
              <a:rPr lang="ja-JP" altLang="en-US" sz="2400" dirty="0" smtClean="0">
                <a:latin typeface="+mn-ea"/>
              </a:rPr>
              <a:t>とする。</a:t>
            </a:r>
            <a:endParaRPr lang="ja-JP" altLang="en-US" sz="2400" dirty="0"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480" y="2708920"/>
            <a:ext cx="2189992" cy="364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0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2574" y="209550"/>
            <a:ext cx="8590855" cy="1040160"/>
          </a:xfrm>
          <a:solidFill>
            <a:srgbClr val="0000FF"/>
          </a:solidFill>
          <a:ln>
            <a:solidFill>
              <a:srgbClr val="00FFFF"/>
            </a:solidFill>
          </a:ln>
        </p:spPr>
        <p:txBody>
          <a:bodyPr/>
          <a:lstStyle/>
          <a:p>
            <a:pPr>
              <a:defRPr/>
            </a:pPr>
            <a:r>
              <a:rPr lang="ja-JP" altLang="en-US" smtClean="0">
                <a:solidFill>
                  <a:srgbClr val="FFFF00"/>
                </a:solidFill>
              </a:rPr>
              <a:t>キャラクター（右向き）画像</a:t>
            </a:r>
            <a:r>
              <a:rPr lang="ja-JP" altLang="en-US" smtClean="0">
                <a:solidFill>
                  <a:srgbClr val="FFFF00"/>
                </a:solidFill>
              </a:rPr>
              <a:t>の作成</a:t>
            </a:r>
            <a:r>
              <a:rPr lang="en-US" altLang="ja-JP" smtClean="0">
                <a:solidFill>
                  <a:srgbClr val="FFFF00"/>
                </a:solidFill>
              </a:rPr>
              <a:t/>
            </a:r>
            <a:br>
              <a:rPr lang="en-US" altLang="ja-JP" smtClean="0">
                <a:solidFill>
                  <a:srgbClr val="FFFF00"/>
                </a:solidFill>
              </a:rPr>
            </a:br>
            <a:r>
              <a:rPr lang="ja-JP" altLang="en-US" smtClean="0">
                <a:solidFill>
                  <a:srgbClr val="FFFF00"/>
                </a:solidFill>
              </a:rPr>
              <a:t>（１）ペイントで画像を作成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14152" y="1988841"/>
            <a:ext cx="8129660" cy="3096343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/>
          <a:lstStyle/>
          <a:p>
            <a:pPr marL="514350" indent="-514350">
              <a:buFont typeface="+mj-ea"/>
              <a:buAutoNum type="circleNumDbPlain"/>
              <a:defRPr/>
            </a:pPr>
            <a:r>
              <a:rPr lang="ja-JP" altLang="en-US" sz="2400" dirty="0">
                <a:latin typeface="+mn-ea"/>
              </a:rPr>
              <a:t>最大化</a:t>
            </a:r>
            <a:r>
              <a:rPr lang="ja-JP" altLang="en-US" sz="2400" dirty="0" smtClean="0">
                <a:latin typeface="+mn-ea"/>
              </a:rPr>
              <a:t>して</a:t>
            </a:r>
            <a:r>
              <a:rPr lang="en-US" altLang="ja-JP" sz="2400" dirty="0" smtClean="0">
                <a:latin typeface="+mn-ea"/>
              </a:rPr>
              <a:t>[</a:t>
            </a:r>
            <a:r>
              <a:rPr lang="ja-JP" altLang="en-US" sz="2400" dirty="0" smtClean="0">
                <a:latin typeface="+mn-ea"/>
              </a:rPr>
              <a:t>サイズ変更</a:t>
            </a:r>
            <a:r>
              <a:rPr lang="en-US" altLang="ja-JP" sz="2400" dirty="0" smtClean="0">
                <a:latin typeface="+mn-ea"/>
              </a:rPr>
              <a:t>]</a:t>
            </a:r>
          </a:p>
          <a:p>
            <a:pPr marL="514350" indent="-514350">
              <a:buFont typeface="+mj-ea"/>
              <a:buAutoNum type="circleNumDbPlain"/>
              <a:defRPr/>
            </a:pPr>
            <a:r>
              <a:rPr lang="en-US" altLang="ja-JP" sz="2400" dirty="0" smtClean="0">
                <a:latin typeface="+mn-ea"/>
              </a:rPr>
              <a:t>[</a:t>
            </a:r>
            <a:r>
              <a:rPr lang="ja-JP" altLang="en-US" sz="2400" dirty="0">
                <a:latin typeface="+mn-ea"/>
              </a:rPr>
              <a:t>単位</a:t>
            </a:r>
            <a:r>
              <a:rPr lang="en-US" altLang="ja-JP" sz="2400" dirty="0">
                <a:latin typeface="+mn-ea"/>
              </a:rPr>
              <a:t>]=</a:t>
            </a:r>
            <a:r>
              <a:rPr lang="ja-JP" altLang="en-US" sz="2400" dirty="0">
                <a:latin typeface="+mn-ea"/>
              </a:rPr>
              <a:t>ピクセル、</a:t>
            </a:r>
            <a:r>
              <a:rPr lang="en-US" altLang="ja-JP" sz="2400" dirty="0">
                <a:latin typeface="+mn-ea"/>
              </a:rPr>
              <a:t>[</a:t>
            </a:r>
            <a:r>
              <a:rPr lang="ja-JP" altLang="en-US" sz="2400" dirty="0">
                <a:latin typeface="+mn-ea"/>
              </a:rPr>
              <a:t>縦横比を維持する</a:t>
            </a:r>
            <a:r>
              <a:rPr lang="en-US" altLang="ja-JP" sz="2400" dirty="0">
                <a:latin typeface="+mn-ea"/>
              </a:rPr>
              <a:t>]=</a:t>
            </a:r>
            <a:r>
              <a:rPr lang="ja-JP" altLang="en-US" sz="2400" dirty="0">
                <a:latin typeface="+mn-ea"/>
              </a:rPr>
              <a:t>チェックをはずす。</a:t>
            </a:r>
          </a:p>
          <a:p>
            <a:pPr marL="514350" indent="-514350">
              <a:buFont typeface="+mj-ea"/>
              <a:buAutoNum type="circleNumDbPlain"/>
              <a:defRPr/>
            </a:pPr>
            <a:r>
              <a:rPr lang="en-US" altLang="ja-JP" sz="2400" dirty="0">
                <a:latin typeface="+mn-ea"/>
              </a:rPr>
              <a:t>[</a:t>
            </a:r>
            <a:r>
              <a:rPr lang="ja-JP" altLang="en-US" sz="2400" dirty="0">
                <a:latin typeface="+mn-ea"/>
              </a:rPr>
              <a:t>水平方向</a:t>
            </a:r>
            <a:r>
              <a:rPr lang="en-US" altLang="ja-JP" sz="2400" dirty="0">
                <a:latin typeface="+mn-ea"/>
              </a:rPr>
              <a:t>]=</a:t>
            </a:r>
            <a:r>
              <a:rPr lang="en-US" altLang="ja-JP" sz="2400" dirty="0" smtClean="0">
                <a:latin typeface="+mn-ea"/>
              </a:rPr>
              <a:t>32</a:t>
            </a:r>
            <a:r>
              <a:rPr lang="ja-JP" altLang="en-US" sz="2400" dirty="0" err="1" smtClean="0">
                <a:latin typeface="+mn-ea"/>
              </a:rPr>
              <a:t>、</a:t>
            </a:r>
            <a:r>
              <a:rPr lang="en-US" altLang="ja-JP" sz="2400" dirty="0">
                <a:latin typeface="+mn-ea"/>
              </a:rPr>
              <a:t>[</a:t>
            </a:r>
            <a:r>
              <a:rPr lang="ja-JP" altLang="en-US" sz="2400" dirty="0">
                <a:latin typeface="+mn-ea"/>
              </a:rPr>
              <a:t>垂直方向</a:t>
            </a:r>
            <a:r>
              <a:rPr lang="en-US" altLang="ja-JP" sz="2400" dirty="0" smtClean="0">
                <a:latin typeface="+mn-ea"/>
              </a:rPr>
              <a:t>]=32</a:t>
            </a:r>
            <a:endParaRPr lang="en-US" altLang="ja-JP" sz="2400" dirty="0">
              <a:latin typeface="+mn-ea"/>
            </a:endParaRPr>
          </a:p>
          <a:p>
            <a:pPr marL="514350" indent="-514350">
              <a:buFont typeface="+mj-ea"/>
              <a:buAutoNum type="circleNumDbPlain"/>
              <a:defRPr/>
            </a:pPr>
            <a:r>
              <a:rPr lang="en-US" altLang="ja-JP" sz="2400" dirty="0" smtClean="0">
                <a:latin typeface="+mn-ea"/>
              </a:rPr>
              <a:t>[</a:t>
            </a:r>
            <a:r>
              <a:rPr lang="ja-JP" altLang="en-US" sz="2400" dirty="0" smtClean="0">
                <a:latin typeface="+mn-ea"/>
              </a:rPr>
              <a:t>表示</a:t>
            </a:r>
            <a:r>
              <a:rPr lang="en-US" altLang="ja-JP" sz="2400" dirty="0" smtClean="0">
                <a:latin typeface="+mn-ea"/>
              </a:rPr>
              <a:t>]-</a:t>
            </a:r>
            <a:r>
              <a:rPr lang="ja-JP" altLang="en-US" sz="2400" dirty="0" smtClean="0">
                <a:latin typeface="+mn-ea"/>
              </a:rPr>
              <a:t>最大まで拡大</a:t>
            </a:r>
            <a:endParaRPr lang="en-US" altLang="ja-JP" sz="2400" dirty="0" smtClean="0">
              <a:latin typeface="+mn-ea"/>
            </a:endParaRPr>
          </a:p>
          <a:p>
            <a:pPr marL="514350" indent="-514350">
              <a:buFont typeface="+mj-ea"/>
              <a:buAutoNum type="circleNumDbPlain"/>
              <a:defRPr/>
            </a:pPr>
            <a:r>
              <a:rPr lang="ja-JP" altLang="en-US" sz="2400" dirty="0" smtClean="0">
                <a:latin typeface="+mn-ea"/>
              </a:rPr>
              <a:t>右を向いているキャラクターをかく</a:t>
            </a:r>
            <a:r>
              <a:rPr lang="en-US" altLang="ja-JP" sz="2400" dirty="0" smtClean="0">
                <a:latin typeface="+mn-ea"/>
              </a:rPr>
              <a:t/>
            </a:r>
            <a:br>
              <a:rPr lang="en-US" altLang="ja-JP" sz="2400" dirty="0" smtClean="0">
                <a:latin typeface="+mn-ea"/>
              </a:rPr>
            </a:br>
            <a:r>
              <a:rPr lang="en-US" altLang="ja-JP" sz="2400" dirty="0" smtClean="0">
                <a:latin typeface="+mn-ea"/>
              </a:rPr>
              <a:t>[</a:t>
            </a:r>
            <a:r>
              <a:rPr lang="ja-JP" altLang="en-US" sz="2400" dirty="0" smtClean="0">
                <a:latin typeface="+mn-ea"/>
              </a:rPr>
              <a:t>ファイル</a:t>
            </a:r>
            <a:r>
              <a:rPr lang="en-US" altLang="ja-JP" sz="2400" dirty="0" smtClean="0">
                <a:latin typeface="+mn-ea"/>
              </a:rPr>
              <a:t>]-[</a:t>
            </a:r>
            <a:r>
              <a:rPr lang="ja-JP" altLang="en-US" sz="2400" dirty="0" smtClean="0">
                <a:latin typeface="+mn-ea"/>
              </a:rPr>
              <a:t>名前を付けて保存</a:t>
            </a:r>
            <a:r>
              <a:rPr lang="en-US" altLang="ja-JP" sz="2400" dirty="0" smtClean="0">
                <a:latin typeface="+mn-ea"/>
              </a:rPr>
              <a:t>]</a:t>
            </a:r>
            <a:br>
              <a:rPr lang="en-US" altLang="ja-JP" sz="2400" dirty="0" smtClean="0">
                <a:latin typeface="+mn-ea"/>
              </a:rPr>
            </a:br>
            <a:r>
              <a:rPr lang="en-US" altLang="ja-JP" sz="2400" dirty="0" smtClean="0">
                <a:latin typeface="+mn-ea"/>
              </a:rPr>
              <a:t>※</a:t>
            </a:r>
            <a:r>
              <a:rPr lang="ja-JP" altLang="en-US" sz="2400" dirty="0" smtClean="0">
                <a:latin typeface="+mn-ea"/>
              </a:rPr>
              <a:t>今回はファイル名は、</a:t>
            </a:r>
            <a:r>
              <a:rPr lang="en-US" altLang="ja-JP" sz="2400" dirty="0" err="1" smtClean="0">
                <a:latin typeface="+mn-ea"/>
              </a:rPr>
              <a:t>player.png</a:t>
            </a:r>
            <a:r>
              <a:rPr lang="ja-JP" altLang="en-US" sz="2400" dirty="0" smtClean="0">
                <a:latin typeface="+mn-ea"/>
              </a:rPr>
              <a:t>とする。</a:t>
            </a:r>
            <a:endParaRPr lang="ja-JP" altLang="en-US" sz="2400" dirty="0"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378" y="4941168"/>
            <a:ext cx="1304590" cy="130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9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625" y="190500"/>
            <a:ext cx="8575676" cy="1028700"/>
          </a:xfrm>
          <a:solidFill>
            <a:srgbClr val="0000FF"/>
          </a:solidFill>
          <a:ln>
            <a:solidFill>
              <a:srgbClr val="00FFFF"/>
            </a:solidFill>
          </a:ln>
        </p:spPr>
        <p:txBody>
          <a:bodyPr/>
          <a:lstStyle/>
          <a:p>
            <a:pPr>
              <a:defRPr/>
            </a:pPr>
            <a:r>
              <a:rPr lang="ja-JP" altLang="en-US">
                <a:solidFill>
                  <a:srgbClr val="FFFF00"/>
                </a:solidFill>
              </a:rPr>
              <a:t>キャラクター（右向き）画像</a:t>
            </a:r>
            <a:r>
              <a:rPr lang="ja-JP" altLang="en-US" dirty="0" smtClean="0">
                <a:solidFill>
                  <a:srgbClr val="FFFF00"/>
                </a:solidFill>
              </a:rPr>
              <a:t>の作成</a:t>
            </a:r>
            <a:r>
              <a:rPr lang="en-US" altLang="ja-JP" dirty="0" smtClean="0">
                <a:solidFill>
                  <a:srgbClr val="FFFF00"/>
                </a:solidFill>
              </a:rPr>
              <a:t/>
            </a:r>
            <a:br>
              <a:rPr lang="en-US" altLang="ja-JP" dirty="0" smtClean="0">
                <a:solidFill>
                  <a:srgbClr val="FFFF00"/>
                </a:solidFill>
              </a:rPr>
            </a:br>
            <a:r>
              <a:rPr lang="ja-JP" altLang="en-US" dirty="0" smtClean="0">
                <a:solidFill>
                  <a:srgbClr val="FFFF00"/>
                </a:solidFill>
              </a:rPr>
              <a:t>（２）Ｅｘｃｅｌで透過画像に変換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40457" y="1772816"/>
            <a:ext cx="7870775" cy="4107333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/>
          <a:lstStyle/>
          <a:p>
            <a:pPr marL="514350" indent="-514350">
              <a:buFont typeface="+mj-ea"/>
              <a:buAutoNum type="circleNumDbPlain"/>
              <a:defRPr/>
            </a:pPr>
            <a:r>
              <a:rPr lang="en-US" altLang="ja-JP" sz="2400" dirty="0" smtClean="0">
                <a:latin typeface="+mn-ea"/>
              </a:rPr>
              <a:t>[</a:t>
            </a:r>
            <a:r>
              <a:rPr lang="ja-JP" altLang="en-US" sz="2400" dirty="0" smtClean="0">
                <a:latin typeface="+mn-ea"/>
              </a:rPr>
              <a:t>挿入</a:t>
            </a:r>
            <a:r>
              <a:rPr lang="en-US" altLang="ja-JP" sz="2400" dirty="0" smtClean="0">
                <a:latin typeface="+mn-ea"/>
              </a:rPr>
              <a:t>]-[</a:t>
            </a:r>
            <a:r>
              <a:rPr lang="ja-JP" altLang="en-US" sz="2400" dirty="0" smtClean="0">
                <a:latin typeface="+mn-ea"/>
              </a:rPr>
              <a:t>画像</a:t>
            </a:r>
            <a:r>
              <a:rPr lang="en-US" altLang="ja-JP" sz="2400" dirty="0" smtClean="0">
                <a:latin typeface="+mn-ea"/>
              </a:rPr>
              <a:t>]</a:t>
            </a:r>
            <a:r>
              <a:rPr lang="ja-JP" altLang="en-US" sz="2400" dirty="0" smtClean="0">
                <a:latin typeface="+mn-ea"/>
              </a:rPr>
              <a:t>で作成したプレーヤ画像を挿入</a:t>
            </a:r>
            <a:endParaRPr lang="en-US" altLang="ja-JP" sz="2400" dirty="0" smtClean="0">
              <a:latin typeface="+mn-ea"/>
            </a:endParaRPr>
          </a:p>
          <a:p>
            <a:pPr marL="514350" indent="-514350">
              <a:buFont typeface="+mj-ea"/>
              <a:buAutoNum type="circleNumDbPlain"/>
              <a:defRPr/>
            </a:pPr>
            <a:r>
              <a:rPr lang="en-US" altLang="ja-JP" sz="2400" dirty="0" smtClean="0">
                <a:latin typeface="+mn-ea"/>
              </a:rPr>
              <a:t>[</a:t>
            </a:r>
            <a:r>
              <a:rPr lang="ja-JP" altLang="en-US" sz="2400" dirty="0" smtClean="0">
                <a:latin typeface="+mn-ea"/>
              </a:rPr>
              <a:t>書式</a:t>
            </a:r>
            <a:r>
              <a:rPr lang="en-US" altLang="ja-JP" sz="2400" dirty="0" smtClean="0">
                <a:latin typeface="+mn-ea"/>
              </a:rPr>
              <a:t>]-[</a:t>
            </a:r>
            <a:r>
              <a:rPr lang="ja-JP" altLang="en-US" sz="2400" dirty="0" smtClean="0">
                <a:latin typeface="+mn-ea"/>
              </a:rPr>
              <a:t>色</a:t>
            </a:r>
            <a:r>
              <a:rPr lang="en-US" altLang="ja-JP" sz="2400" dirty="0" smtClean="0">
                <a:latin typeface="+mn-ea"/>
              </a:rPr>
              <a:t>]-[</a:t>
            </a:r>
            <a:r>
              <a:rPr lang="ja-JP" altLang="en-US" sz="2400" dirty="0" smtClean="0">
                <a:latin typeface="+mn-ea"/>
              </a:rPr>
              <a:t>透明色を指定</a:t>
            </a:r>
            <a:r>
              <a:rPr lang="en-US" altLang="ja-JP" sz="2400" dirty="0" smtClean="0">
                <a:latin typeface="+mn-ea"/>
              </a:rPr>
              <a:t>]</a:t>
            </a:r>
            <a:r>
              <a:rPr lang="ja-JP" altLang="en-US" sz="2400" dirty="0" smtClean="0">
                <a:latin typeface="+mn-ea"/>
              </a:rPr>
              <a:t>で図の背景を透明に設定</a:t>
            </a:r>
            <a:endParaRPr lang="en-US" altLang="ja-JP" sz="2400" dirty="0" smtClean="0">
              <a:latin typeface="+mn-ea"/>
            </a:endParaRPr>
          </a:p>
          <a:p>
            <a:pPr marL="514350" indent="-514350">
              <a:buFont typeface="+mj-ea"/>
              <a:buAutoNum type="circleNumDbPlain"/>
              <a:defRPr/>
            </a:pPr>
            <a:r>
              <a:rPr lang="ja-JP" altLang="en-US" sz="2400" dirty="0" smtClean="0">
                <a:latin typeface="+mn-ea"/>
              </a:rPr>
              <a:t>画像をコピーして反転させる</a:t>
            </a:r>
            <a:endParaRPr lang="en-US" altLang="ja-JP" sz="2400" dirty="0" smtClean="0">
              <a:latin typeface="+mn-ea"/>
            </a:endParaRPr>
          </a:p>
          <a:p>
            <a:pPr marL="514350" indent="-514350">
              <a:buFont typeface="+mj-ea"/>
              <a:buAutoNum type="circleNumDbPlain"/>
              <a:defRPr/>
            </a:pPr>
            <a:r>
              <a:rPr lang="en-US" altLang="ja-JP" sz="2400" dirty="0" smtClean="0">
                <a:latin typeface="+mn-ea"/>
              </a:rPr>
              <a:t>[</a:t>
            </a:r>
            <a:r>
              <a:rPr lang="ja-JP" altLang="en-US" sz="2400" dirty="0" smtClean="0">
                <a:latin typeface="+mn-ea"/>
              </a:rPr>
              <a:t>ファイル</a:t>
            </a:r>
            <a:r>
              <a:rPr lang="en-US" altLang="ja-JP" sz="2400" dirty="0" smtClean="0">
                <a:latin typeface="+mn-ea"/>
              </a:rPr>
              <a:t>]-[</a:t>
            </a:r>
            <a:r>
              <a:rPr lang="ja-JP" altLang="en-US" sz="2400" dirty="0" smtClean="0">
                <a:latin typeface="+mn-ea"/>
              </a:rPr>
              <a:t>名前を付けて保存</a:t>
            </a:r>
            <a:r>
              <a:rPr lang="en-US" altLang="ja-JP" sz="2400" dirty="0" smtClean="0">
                <a:latin typeface="+mn-ea"/>
              </a:rPr>
              <a:t>]-[</a:t>
            </a:r>
            <a:r>
              <a:rPr lang="ja-JP" altLang="en-US" sz="2400" dirty="0" smtClean="0">
                <a:latin typeface="+mn-ea"/>
              </a:rPr>
              <a:t>Ｗｅｂページ</a:t>
            </a:r>
            <a:r>
              <a:rPr lang="en-US" altLang="ja-JP" sz="2400" dirty="0" smtClean="0">
                <a:latin typeface="+mn-ea"/>
              </a:rPr>
              <a:t>]</a:t>
            </a:r>
            <a:r>
              <a:rPr lang="ja-JP" altLang="en-US" sz="2400" dirty="0" smtClean="0">
                <a:latin typeface="+mn-ea"/>
              </a:rPr>
              <a:t>として保存</a:t>
            </a:r>
            <a:endParaRPr lang="en-US" altLang="ja-JP" sz="2400" dirty="0" smtClean="0">
              <a:latin typeface="+mn-ea"/>
            </a:endParaRPr>
          </a:p>
          <a:p>
            <a:pPr marL="514350" indent="-514350">
              <a:buFont typeface="+mj-ea"/>
              <a:buAutoNum type="circleNumDbPlain"/>
              <a:defRPr/>
            </a:pPr>
            <a:r>
              <a:rPr lang="ja-JP" altLang="en-US" sz="2400" dirty="0" smtClean="0">
                <a:latin typeface="+mn-ea"/>
              </a:rPr>
              <a:t>作成されたフォルダ内に背景が透明になった画像</a:t>
            </a:r>
            <a:r>
              <a:rPr lang="en-US" altLang="ja-JP" sz="2400" dirty="0" smtClean="0">
                <a:latin typeface="+mn-ea"/>
              </a:rPr>
              <a:t>(</a:t>
            </a:r>
            <a:r>
              <a:rPr lang="en-US" altLang="ja-JP" sz="2400" dirty="0" err="1" smtClean="0">
                <a:latin typeface="+mn-ea"/>
              </a:rPr>
              <a:t>image003.png,image004.png</a:t>
            </a:r>
            <a:r>
              <a:rPr lang="en-US" altLang="ja-JP" sz="2400" dirty="0" smtClean="0">
                <a:latin typeface="+mn-ea"/>
              </a:rPr>
              <a:t>)</a:t>
            </a:r>
            <a:r>
              <a:rPr lang="ja-JP" altLang="en-US" sz="2400" dirty="0" smtClean="0">
                <a:latin typeface="+mn-ea"/>
              </a:rPr>
              <a:t>が生成される。</a:t>
            </a:r>
            <a:endParaRPr lang="en-US" altLang="ja-JP" sz="2400" dirty="0">
              <a:latin typeface="+mn-ea"/>
            </a:endParaRPr>
          </a:p>
          <a:p>
            <a:pPr marL="514350" indent="-514350">
              <a:buFont typeface="+mj-ea"/>
              <a:buAutoNum type="circleNumDbPlain"/>
              <a:defRPr/>
            </a:pPr>
            <a:r>
              <a:rPr lang="ja-JP" altLang="en-US" sz="2400" dirty="0" smtClean="0">
                <a:latin typeface="+mn-ea"/>
              </a:rPr>
              <a:t>それぞれのファイル名を</a:t>
            </a:r>
            <a:r>
              <a:rPr lang="en-US" altLang="ja-JP" sz="2400" dirty="0" smtClean="0">
                <a:latin typeface="+mn-ea"/>
              </a:rPr>
              <a:t/>
            </a:r>
            <a:br>
              <a:rPr lang="en-US" altLang="ja-JP" sz="2400" dirty="0" smtClean="0">
                <a:latin typeface="+mn-ea"/>
              </a:rPr>
            </a:br>
            <a:r>
              <a:rPr lang="en-US" altLang="ja-JP" sz="2400" dirty="0" err="1" smtClean="0">
                <a:latin typeface="+mn-ea"/>
              </a:rPr>
              <a:t>player_right.png</a:t>
            </a:r>
            <a:r>
              <a:rPr lang="ja-JP" altLang="en-US" sz="2400" dirty="0" err="1" smtClean="0">
                <a:latin typeface="+mn-ea"/>
              </a:rPr>
              <a:t>、</a:t>
            </a:r>
            <a:r>
              <a:rPr lang="en-US" altLang="ja-JP" sz="2400" dirty="0" err="1" smtClean="0">
                <a:latin typeface="+mn-ea"/>
              </a:rPr>
              <a:t>player_left.png</a:t>
            </a:r>
            <a:r>
              <a:rPr lang="en-US" altLang="ja-JP" sz="2400" dirty="0" smtClean="0">
                <a:latin typeface="+mn-ea"/>
              </a:rPr>
              <a:t/>
            </a:r>
            <a:br>
              <a:rPr lang="en-US" altLang="ja-JP" sz="2400" dirty="0" smtClean="0">
                <a:latin typeface="+mn-ea"/>
              </a:rPr>
            </a:br>
            <a:r>
              <a:rPr lang="ja-JP" altLang="en-US" sz="2400" dirty="0" smtClean="0">
                <a:latin typeface="+mn-ea"/>
              </a:rPr>
              <a:t>に変更する</a:t>
            </a:r>
            <a:r>
              <a:rPr lang="en-US" altLang="ja-JP" sz="2400" dirty="0">
                <a:latin typeface="+mn-ea"/>
              </a:rPr>
              <a:t/>
            </a:r>
            <a:br>
              <a:rPr lang="en-US" altLang="ja-JP" sz="2400" dirty="0">
                <a:latin typeface="+mn-ea"/>
              </a:rPr>
            </a:br>
            <a:r>
              <a:rPr lang="en-US" altLang="ja-JP" sz="2400" dirty="0" smtClean="0">
                <a:latin typeface="+mn-ea"/>
              </a:rPr>
              <a:t>※</a:t>
            </a:r>
            <a:r>
              <a:rPr lang="ja-JP" altLang="en-US" sz="2400" dirty="0" smtClean="0">
                <a:latin typeface="+mn-ea"/>
              </a:rPr>
              <a:t>全て小文字にすること。</a:t>
            </a:r>
            <a:endParaRPr lang="en-US" altLang="ja-JP" sz="2400" dirty="0" smtClean="0">
              <a:latin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ja-JP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05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 txBox="1">
            <a:spLocks/>
          </p:cNvSpPr>
          <p:nvPr/>
        </p:nvSpPr>
        <p:spPr bwMode="auto">
          <a:xfrm>
            <a:off x="251520" y="1412776"/>
            <a:ext cx="8640960" cy="115212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① 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Excel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を起動する。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② メニューバーの「挿入」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「画像」を選択し、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作成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した「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player.png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」を選択して、「挿入」をクリック。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2582820"/>
            <a:ext cx="4922670" cy="3973456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282574" y="209550"/>
            <a:ext cx="8590855" cy="1040160"/>
          </a:xfrm>
          <a:solidFill>
            <a:srgbClr val="0000FF"/>
          </a:solidFill>
          <a:ln>
            <a:solidFill>
              <a:srgbClr val="00FFFF"/>
            </a:solidFill>
          </a:ln>
        </p:spPr>
        <p:txBody>
          <a:bodyPr/>
          <a:lstStyle/>
          <a:p>
            <a:pPr>
              <a:defRPr/>
            </a:pPr>
            <a:r>
              <a:rPr lang="ja-JP" altLang="en-US" smtClean="0">
                <a:solidFill>
                  <a:srgbClr val="FFFF00"/>
                </a:solidFill>
              </a:rPr>
              <a:t>キャラクター（左向き）画像</a:t>
            </a:r>
            <a:r>
              <a:rPr lang="ja-JP" altLang="en-US" smtClean="0">
                <a:solidFill>
                  <a:srgbClr val="FFFF00"/>
                </a:solidFill>
              </a:rPr>
              <a:t>の作成</a:t>
            </a:r>
            <a:r>
              <a:rPr lang="en-US" altLang="ja-JP" smtClean="0">
                <a:solidFill>
                  <a:srgbClr val="FFFF00"/>
                </a:solidFill>
              </a:rPr>
              <a:t/>
            </a:r>
            <a:br>
              <a:rPr lang="en-US" altLang="ja-JP" smtClean="0">
                <a:solidFill>
                  <a:srgbClr val="FFFF00"/>
                </a:solidFill>
              </a:rPr>
            </a:br>
            <a:r>
              <a:rPr lang="ja-JP" altLang="en-US" smtClean="0">
                <a:solidFill>
                  <a:srgbClr val="FFFF00"/>
                </a:solidFill>
              </a:rPr>
              <a:t>（</a:t>
            </a:r>
            <a:r>
              <a:rPr lang="ja-JP" altLang="en-US" smtClean="0">
                <a:solidFill>
                  <a:srgbClr val="FFFF00"/>
                </a:solidFill>
              </a:rPr>
              <a:t>３</a:t>
            </a:r>
            <a:r>
              <a:rPr lang="ja-JP" altLang="en-US" smtClean="0">
                <a:solidFill>
                  <a:srgbClr val="FFFF00"/>
                </a:solidFill>
              </a:rPr>
              <a:t>）</a:t>
            </a:r>
            <a:r>
              <a:rPr lang="en-US" altLang="ja-JP" smtClean="0">
                <a:solidFill>
                  <a:srgbClr val="FFFF00"/>
                </a:solidFill>
              </a:rPr>
              <a:t>Excel</a:t>
            </a:r>
            <a:r>
              <a:rPr lang="ja-JP" altLang="en-US" smtClean="0">
                <a:solidFill>
                  <a:srgbClr val="FFFF00"/>
                </a:solidFill>
              </a:rPr>
              <a:t>でコピー</a:t>
            </a:r>
            <a:endParaRPr lang="ja-JP" altLang="en-US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81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 bwMode="auto">
          <a:xfrm>
            <a:off x="301625" y="260648"/>
            <a:ext cx="8510588" cy="936104"/>
          </a:xfrm>
          <a:prstGeom prst="rect">
            <a:avLst/>
          </a:prstGeom>
          <a:solidFill>
            <a:srgbClr val="0000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ja-JP" altLang="en-US" sz="44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（</a:t>
            </a:r>
            <a:r>
              <a:rPr lang="ja-JP" altLang="en-US" sz="44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０</a:t>
            </a:r>
            <a:r>
              <a:rPr lang="en-US" altLang="ja-JP" sz="44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-</a:t>
            </a:r>
            <a:r>
              <a:rPr lang="ja-JP" altLang="en-US" sz="44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１）．準備（画像の作成）</a:t>
            </a:r>
            <a:endParaRPr lang="ja-JP" altLang="en-US" sz="4400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 bwMode="auto">
          <a:xfrm>
            <a:off x="251520" y="1412776"/>
            <a:ext cx="8640960" cy="504056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③ 「コピー（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CTRL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－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」して、どこか適当な場所に「貼り付け（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CTRL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－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V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）」る。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075345"/>
            <a:ext cx="5355367" cy="4522007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282574" y="209550"/>
            <a:ext cx="8590855" cy="1040160"/>
          </a:xfrm>
          <a:solidFill>
            <a:srgbClr val="0000FF"/>
          </a:solidFill>
          <a:ln>
            <a:solidFill>
              <a:srgbClr val="00FFFF"/>
            </a:solidFill>
          </a:ln>
        </p:spPr>
        <p:txBody>
          <a:bodyPr/>
          <a:lstStyle/>
          <a:p>
            <a:pPr>
              <a:defRPr/>
            </a:pPr>
            <a:r>
              <a:rPr lang="ja-JP" altLang="en-US" smtClean="0">
                <a:solidFill>
                  <a:srgbClr val="FFFF00"/>
                </a:solidFill>
              </a:rPr>
              <a:t>キャラクター（左向き）画像</a:t>
            </a:r>
            <a:r>
              <a:rPr lang="ja-JP" altLang="en-US" smtClean="0">
                <a:solidFill>
                  <a:srgbClr val="FFFF00"/>
                </a:solidFill>
              </a:rPr>
              <a:t>の作成</a:t>
            </a:r>
            <a:r>
              <a:rPr lang="en-US" altLang="ja-JP" smtClean="0">
                <a:solidFill>
                  <a:srgbClr val="FFFF00"/>
                </a:solidFill>
              </a:rPr>
              <a:t/>
            </a:r>
            <a:br>
              <a:rPr lang="en-US" altLang="ja-JP" smtClean="0">
                <a:solidFill>
                  <a:srgbClr val="FFFF00"/>
                </a:solidFill>
              </a:rPr>
            </a:br>
            <a:r>
              <a:rPr lang="ja-JP" altLang="en-US" smtClean="0">
                <a:solidFill>
                  <a:srgbClr val="FFFF00"/>
                </a:solidFill>
              </a:rPr>
              <a:t>（</a:t>
            </a:r>
            <a:r>
              <a:rPr lang="ja-JP" altLang="en-US" smtClean="0">
                <a:solidFill>
                  <a:srgbClr val="FFFF00"/>
                </a:solidFill>
              </a:rPr>
              <a:t>３</a:t>
            </a:r>
            <a:r>
              <a:rPr lang="ja-JP" altLang="en-US" smtClean="0">
                <a:solidFill>
                  <a:srgbClr val="FFFF00"/>
                </a:solidFill>
              </a:rPr>
              <a:t>）</a:t>
            </a:r>
            <a:r>
              <a:rPr lang="en-US" altLang="ja-JP" smtClean="0">
                <a:solidFill>
                  <a:srgbClr val="FFFF00"/>
                </a:solidFill>
              </a:rPr>
              <a:t>Excel</a:t>
            </a:r>
            <a:r>
              <a:rPr lang="ja-JP" altLang="en-US" smtClean="0">
                <a:solidFill>
                  <a:srgbClr val="FFFF00"/>
                </a:solidFill>
              </a:rPr>
              <a:t>でコピー</a:t>
            </a:r>
            <a:endParaRPr lang="ja-JP" altLang="en-US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5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 bwMode="auto">
          <a:xfrm>
            <a:off x="301625" y="260648"/>
            <a:ext cx="8510588" cy="936104"/>
          </a:xfrm>
          <a:prstGeom prst="rect">
            <a:avLst/>
          </a:prstGeom>
          <a:solidFill>
            <a:srgbClr val="0000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ja-JP" altLang="en-US" sz="44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（</a:t>
            </a:r>
            <a:r>
              <a:rPr lang="ja-JP" altLang="en-US" sz="44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０</a:t>
            </a:r>
            <a:r>
              <a:rPr lang="en-US" altLang="ja-JP" sz="44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-</a:t>
            </a:r>
            <a:r>
              <a:rPr lang="ja-JP" altLang="en-US" sz="44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１）．準備（画像の作成）</a:t>
            </a:r>
            <a:endParaRPr lang="ja-JP" altLang="en-US" sz="4400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 bwMode="auto">
          <a:xfrm>
            <a:off x="251520" y="1412776"/>
            <a:ext cx="8640960" cy="72008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④ コピーした画像を選択状態にして、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メニューバーの「書式」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「回転」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「左右反転」をクリック。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15831" t="9381" r="43008" b="49340"/>
          <a:stretch/>
        </p:blipFill>
        <p:spPr>
          <a:xfrm>
            <a:off x="1372450" y="2276872"/>
            <a:ext cx="7531381" cy="424847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左矢印 6"/>
          <p:cNvSpPr/>
          <p:nvPr/>
        </p:nvSpPr>
        <p:spPr bwMode="auto">
          <a:xfrm>
            <a:off x="4716016" y="5157192"/>
            <a:ext cx="576064" cy="484632"/>
          </a:xfrm>
          <a:prstGeom prst="leftArrow">
            <a:avLst/>
          </a:prstGeom>
          <a:solidFill>
            <a:srgbClr val="FF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矢印 7"/>
          <p:cNvSpPr/>
          <p:nvPr/>
        </p:nvSpPr>
        <p:spPr bwMode="auto">
          <a:xfrm>
            <a:off x="6948264" y="4033112"/>
            <a:ext cx="576064" cy="484632"/>
          </a:xfrm>
          <a:prstGeom prst="leftArrow">
            <a:avLst/>
          </a:prstGeom>
          <a:solidFill>
            <a:srgbClr val="FF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左矢印 8"/>
          <p:cNvSpPr/>
          <p:nvPr/>
        </p:nvSpPr>
        <p:spPr bwMode="auto">
          <a:xfrm>
            <a:off x="5796136" y="3068960"/>
            <a:ext cx="576064" cy="484632"/>
          </a:xfrm>
          <a:prstGeom prst="leftArrow">
            <a:avLst/>
          </a:prstGeom>
          <a:solidFill>
            <a:srgbClr val="FF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282574" y="209550"/>
            <a:ext cx="8590855" cy="1040160"/>
          </a:xfrm>
          <a:solidFill>
            <a:srgbClr val="0000FF"/>
          </a:solidFill>
          <a:ln>
            <a:solidFill>
              <a:srgbClr val="00FFFF"/>
            </a:solidFill>
          </a:ln>
        </p:spPr>
        <p:txBody>
          <a:bodyPr/>
          <a:lstStyle/>
          <a:p>
            <a:pPr>
              <a:defRPr/>
            </a:pPr>
            <a:r>
              <a:rPr lang="ja-JP" altLang="en-US" smtClean="0">
                <a:solidFill>
                  <a:srgbClr val="FFFF00"/>
                </a:solidFill>
              </a:rPr>
              <a:t>キャラクター（左向き）画像</a:t>
            </a:r>
            <a:r>
              <a:rPr lang="ja-JP" altLang="en-US" smtClean="0">
                <a:solidFill>
                  <a:srgbClr val="FFFF00"/>
                </a:solidFill>
              </a:rPr>
              <a:t>の作成</a:t>
            </a:r>
            <a:r>
              <a:rPr lang="en-US" altLang="ja-JP" smtClean="0">
                <a:solidFill>
                  <a:srgbClr val="FFFF00"/>
                </a:solidFill>
              </a:rPr>
              <a:t/>
            </a:r>
            <a:br>
              <a:rPr lang="en-US" altLang="ja-JP" smtClean="0">
                <a:solidFill>
                  <a:srgbClr val="FFFF00"/>
                </a:solidFill>
              </a:rPr>
            </a:br>
            <a:r>
              <a:rPr lang="ja-JP" altLang="en-US" smtClean="0">
                <a:solidFill>
                  <a:srgbClr val="FFFF00"/>
                </a:solidFill>
              </a:rPr>
              <a:t>（</a:t>
            </a:r>
            <a:r>
              <a:rPr lang="ja-JP" altLang="en-US" smtClean="0">
                <a:solidFill>
                  <a:srgbClr val="FFFF00"/>
                </a:solidFill>
              </a:rPr>
              <a:t>３</a:t>
            </a:r>
            <a:r>
              <a:rPr lang="ja-JP" altLang="en-US" smtClean="0">
                <a:solidFill>
                  <a:srgbClr val="FFFF00"/>
                </a:solidFill>
              </a:rPr>
              <a:t>）</a:t>
            </a:r>
            <a:r>
              <a:rPr lang="en-US" altLang="ja-JP" smtClean="0">
                <a:solidFill>
                  <a:srgbClr val="FFFF00"/>
                </a:solidFill>
              </a:rPr>
              <a:t>Excel</a:t>
            </a:r>
            <a:r>
              <a:rPr lang="ja-JP" altLang="en-US" smtClean="0">
                <a:solidFill>
                  <a:srgbClr val="FFFF00"/>
                </a:solidFill>
              </a:rPr>
              <a:t>でコピー</a:t>
            </a:r>
            <a:endParaRPr lang="ja-JP" altLang="en-US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039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12093"/>
            <a:ext cx="6667137" cy="4370056"/>
          </a:xfrm>
          <a:prstGeom prst="rect">
            <a:avLst/>
          </a:prstGeom>
        </p:spPr>
      </p:pic>
      <p:sp>
        <p:nvSpPr>
          <p:cNvPr id="4" name="タイトル 1"/>
          <p:cNvSpPr txBox="1">
            <a:spLocks/>
          </p:cNvSpPr>
          <p:nvPr/>
        </p:nvSpPr>
        <p:spPr bwMode="auto">
          <a:xfrm>
            <a:off x="301625" y="260648"/>
            <a:ext cx="8510588" cy="936104"/>
          </a:xfrm>
          <a:prstGeom prst="rect">
            <a:avLst/>
          </a:prstGeom>
          <a:solidFill>
            <a:srgbClr val="0000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ja-JP" altLang="en-US" sz="44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（</a:t>
            </a:r>
            <a:r>
              <a:rPr lang="ja-JP" altLang="en-US" sz="44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０</a:t>
            </a:r>
            <a:r>
              <a:rPr lang="en-US" altLang="ja-JP" sz="44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-</a:t>
            </a:r>
            <a:r>
              <a:rPr lang="ja-JP" altLang="en-US" sz="44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１）．準備（画像の作成）</a:t>
            </a:r>
            <a:endParaRPr lang="ja-JP" altLang="en-US" sz="4400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 bwMode="auto">
          <a:xfrm>
            <a:off x="251520" y="1412776"/>
            <a:ext cx="8640960" cy="129614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⑤ 「ファイル」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「名前をつけて保存」をクリックし、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「ファイルの種類」を「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Web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ページ」にして「保存」をクリック。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en-US" altLang="ja-JP" sz="2000" dirty="0" smtClean="0">
                <a:solidFill>
                  <a:srgbClr val="FF0000"/>
                </a:solidFill>
                <a:latin typeface="+mn-ea"/>
                <a:ea typeface="+mn-ea"/>
              </a:rPr>
              <a:t>※</a:t>
            </a:r>
            <a:r>
              <a:rPr lang="ja-JP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このとき、保存した場所を覚えておくこと。</a:t>
            </a:r>
            <a:endParaRPr lang="en-US" altLang="ja-JP" sz="20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⑥ 以下のようなウィンドウが開くので「はい」をクリック。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左矢印 6"/>
          <p:cNvSpPr/>
          <p:nvPr/>
        </p:nvSpPr>
        <p:spPr bwMode="auto">
          <a:xfrm rot="16200000">
            <a:off x="5255157" y="5634956"/>
            <a:ext cx="576064" cy="484632"/>
          </a:xfrm>
          <a:prstGeom prst="leftArrow">
            <a:avLst/>
          </a:prstGeom>
          <a:solidFill>
            <a:srgbClr val="FF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左矢印 8"/>
          <p:cNvSpPr/>
          <p:nvPr/>
        </p:nvSpPr>
        <p:spPr bwMode="auto">
          <a:xfrm>
            <a:off x="2773361" y="4725144"/>
            <a:ext cx="576064" cy="484632"/>
          </a:xfrm>
          <a:prstGeom prst="leftArrow">
            <a:avLst/>
          </a:prstGeom>
          <a:solidFill>
            <a:srgbClr val="FF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901503"/>
            <a:ext cx="4705350" cy="1343025"/>
          </a:xfrm>
          <a:prstGeom prst="rect">
            <a:avLst/>
          </a:prstGeom>
        </p:spPr>
      </p:pic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82574" y="209550"/>
            <a:ext cx="8590855" cy="1040160"/>
          </a:xfrm>
          <a:solidFill>
            <a:srgbClr val="0000FF"/>
          </a:solidFill>
          <a:ln>
            <a:solidFill>
              <a:srgbClr val="00FFFF"/>
            </a:solidFill>
          </a:ln>
        </p:spPr>
        <p:txBody>
          <a:bodyPr/>
          <a:lstStyle/>
          <a:p>
            <a:pPr>
              <a:defRPr/>
            </a:pPr>
            <a:r>
              <a:rPr lang="ja-JP" altLang="en-US" smtClean="0">
                <a:solidFill>
                  <a:srgbClr val="FFFF00"/>
                </a:solidFill>
              </a:rPr>
              <a:t>キャラクター（左向き）画像</a:t>
            </a:r>
            <a:r>
              <a:rPr lang="ja-JP" altLang="en-US" smtClean="0">
                <a:solidFill>
                  <a:srgbClr val="FFFF00"/>
                </a:solidFill>
              </a:rPr>
              <a:t>の作成</a:t>
            </a:r>
            <a:r>
              <a:rPr lang="en-US" altLang="ja-JP" smtClean="0">
                <a:solidFill>
                  <a:srgbClr val="FFFF00"/>
                </a:solidFill>
              </a:rPr>
              <a:t/>
            </a:r>
            <a:br>
              <a:rPr lang="en-US" altLang="ja-JP" smtClean="0">
                <a:solidFill>
                  <a:srgbClr val="FFFF00"/>
                </a:solidFill>
              </a:rPr>
            </a:br>
            <a:r>
              <a:rPr lang="ja-JP" altLang="en-US" smtClean="0">
                <a:solidFill>
                  <a:srgbClr val="FFFF00"/>
                </a:solidFill>
              </a:rPr>
              <a:t>（</a:t>
            </a:r>
            <a:r>
              <a:rPr lang="ja-JP" altLang="en-US" smtClean="0">
                <a:solidFill>
                  <a:srgbClr val="FFFF00"/>
                </a:solidFill>
              </a:rPr>
              <a:t>３</a:t>
            </a:r>
            <a:r>
              <a:rPr lang="ja-JP" altLang="en-US" smtClean="0">
                <a:solidFill>
                  <a:srgbClr val="FFFF00"/>
                </a:solidFill>
              </a:rPr>
              <a:t>）</a:t>
            </a:r>
            <a:r>
              <a:rPr lang="en-US" altLang="ja-JP" smtClean="0">
                <a:solidFill>
                  <a:srgbClr val="FFFF00"/>
                </a:solidFill>
              </a:rPr>
              <a:t>Excel</a:t>
            </a:r>
            <a:r>
              <a:rPr lang="ja-JP" altLang="en-US" smtClean="0">
                <a:solidFill>
                  <a:srgbClr val="FFFF00"/>
                </a:solidFill>
              </a:rPr>
              <a:t>でコピー</a:t>
            </a:r>
            <a:endParaRPr lang="ja-JP" altLang="en-US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501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ール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クール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noFill/>
        <a:ln w="28575">
          <a:solidFill>
            <a:schemeClr val="tx1"/>
          </a:solidFill>
          <a:round/>
          <a:headEnd type="triangle" w="lg" len="lg"/>
          <a:tailEnd type="triangle" w="lg" len="lg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3580</TotalTime>
  <Words>426</Words>
  <Application>Microsoft Office PowerPoint</Application>
  <PresentationFormat>画面に合わせる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ＭＳ Ｐゴシック</vt:lpstr>
      <vt:lpstr>ＭＳ Ｐ明朝</vt:lpstr>
      <vt:lpstr>Calibri</vt:lpstr>
      <vt:lpstr>Garamond</vt:lpstr>
      <vt:lpstr>Georgia</vt:lpstr>
      <vt:lpstr>Wingdings</vt:lpstr>
      <vt:lpstr>Wingdings 2</vt:lpstr>
      <vt:lpstr>クール</vt:lpstr>
      <vt:lpstr>準備</vt:lpstr>
      <vt:lpstr>PowerPoint プレゼンテーション</vt:lpstr>
      <vt:lpstr>背景画像の作成 （１）ペイントで背景画像を作成</vt:lpstr>
      <vt:lpstr>キャラクター（右向き）画像の作成 （１）ペイントで画像を作成</vt:lpstr>
      <vt:lpstr>キャラクター（右向き）画像の作成 （２）Ｅｘｃｅｌで透過画像に変換</vt:lpstr>
      <vt:lpstr>キャラクター（左向き）画像の作成 （３）Excelでコピー</vt:lpstr>
      <vt:lpstr>キャラクター（左向き）画像の作成 （３）Excelでコピー</vt:lpstr>
      <vt:lpstr>キャラクター（左向き）画像の作成 （３）Excelでコピー</vt:lpstr>
      <vt:lpstr>キャラクター（左向き）画像の作成 （３）Excelでコピー</vt:lpstr>
      <vt:lpstr>キャラクター（左向き）画像の作成 （３）Excelでコピー</vt:lpstr>
      <vt:lpstr>キャラクター（左向き）画像の作成 （３）Excelでコピー</vt:lpstr>
    </vt:vector>
  </TitlesOfParts>
  <Company>長岡技術科学大学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Ｊａｖａ練習問題 （第２章、第３章）</dc:title>
  <dc:creator>吉田富美男</dc:creator>
  <cp:lastModifiedBy>吉田 富美男</cp:lastModifiedBy>
  <cp:revision>283</cp:revision>
  <dcterms:created xsi:type="dcterms:W3CDTF">2005-04-17T07:16:32Z</dcterms:created>
  <dcterms:modified xsi:type="dcterms:W3CDTF">2019-05-23T04:14:33Z</dcterms:modified>
</cp:coreProperties>
</file>