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67" r:id="rId2"/>
    <p:sldId id="541" r:id="rId3"/>
    <p:sldId id="460" r:id="rId4"/>
    <p:sldId id="462" r:id="rId5"/>
    <p:sldId id="466" r:id="rId6"/>
    <p:sldId id="507" r:id="rId7"/>
    <p:sldId id="527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  <a:srgbClr val="00FF00"/>
    <a:srgbClr val="FFCCFF"/>
    <a:srgbClr val="99FF99"/>
    <a:srgbClr val="00FFFF"/>
    <a:srgbClr val="FF99FF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91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５ </a:t>
            </a:r>
            <a:r>
              <a:rPr lang="ja-JP" altLang="en-US" sz="2400" smtClean="0"/>
              <a:t>月 ２７ 日</a:t>
            </a:r>
            <a:r>
              <a:rPr lang="ja-JP" altLang="en-US" sz="2400" dirty="0" smtClean="0"/>
              <a:t>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2838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mtClean="0"/>
              <a:t>情報</a:t>
            </a:r>
            <a:r>
              <a:rPr lang="ja-JP" altLang="en-US"/>
              <a:t>システム工学</a:t>
            </a:r>
            <a:r>
              <a:rPr lang="ja-JP" altLang="en-US" smtClean="0"/>
              <a:t>実験</a:t>
            </a:r>
            <a:endParaRPr lang="ja-JP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dirty="0" smtClean="0">
                <a:latin typeface="+mn-ea"/>
                <a:ea typeface="+mn-ea"/>
              </a:rPr>
              <a:t>Game_</a:t>
            </a:r>
            <a:r>
              <a:rPr lang="ja-JP" altLang="en-US" sz="4800" dirty="0" smtClean="0">
                <a:latin typeface="+mn-ea"/>
                <a:ea typeface="+mn-ea"/>
              </a:rPr>
              <a:t>０１</a:t>
            </a:r>
            <a:r>
              <a:rPr lang="en-US" altLang="ja-JP" sz="4800" dirty="0" smtClean="0">
                <a:latin typeface="+mn-ea"/>
                <a:ea typeface="+mn-ea"/>
              </a:rPr>
              <a:t>_</a:t>
            </a:r>
            <a:r>
              <a:rPr lang="en-US" altLang="ja-JP" sz="4800" dirty="0" err="1" smtClean="0">
                <a:latin typeface="+mn-ea"/>
                <a:ea typeface="+mn-ea"/>
              </a:rPr>
              <a:t>MVC</a:t>
            </a:r>
            <a:r>
              <a:rPr lang="ja-JP" altLang="en-US" sz="4800" dirty="0" smtClean="0">
                <a:latin typeface="+mn-ea"/>
                <a:ea typeface="+mn-ea"/>
              </a:rPr>
              <a:t>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093773" y="332656"/>
            <a:ext cx="29722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4400" dirty="0" smtClean="0">
                <a:solidFill>
                  <a:srgbClr val="00B0F0"/>
                </a:solidFill>
                <a:ea typeface="HGP明朝E" pitchFamily="18" charset="-128"/>
              </a:rPr>
              <a:t>端末の配布</a:t>
            </a:r>
            <a:endParaRPr lang="ja-JP" altLang="en-US" sz="4400" dirty="0">
              <a:solidFill>
                <a:srgbClr val="00B0F0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33414" y="1544018"/>
            <a:ext cx="8676456" cy="58883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+mn-ea"/>
                <a:ea typeface="+mn-ea"/>
              </a:rPr>
              <a:t>Android</a:t>
            </a:r>
            <a:r>
              <a:rPr lang="ja-JP" altLang="en-US" sz="3200" dirty="0" smtClean="0">
                <a:solidFill>
                  <a:schemeClr val="tx1"/>
                </a:solidFill>
                <a:latin typeface="+mn-ea"/>
                <a:ea typeface="+mn-ea"/>
              </a:rPr>
              <a:t>端末を受け取ってください。</a:t>
            </a:r>
            <a:endParaRPr kumimoji="1" lang="ja-JP" altLang="en-US" sz="3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2348880"/>
            <a:ext cx="565090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１学期の間、同じ端末を使ってもらいます。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1" y="2924944"/>
            <a:ext cx="878497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</a:t>
            </a:r>
            <a:r>
              <a:rPr kumimoji="1" lang="en-US" altLang="ja-JP" sz="2400" dirty="0" smtClean="0"/>
              <a:t>Android</a:t>
            </a:r>
            <a:r>
              <a:rPr kumimoji="1" lang="ja-JP" altLang="en-US" sz="2400" dirty="0" smtClean="0"/>
              <a:t>端末</a:t>
            </a:r>
            <a:r>
              <a:rPr kumimoji="1" lang="ja-JP" altLang="en-US" sz="2400" smtClean="0"/>
              <a:t>は</a:t>
            </a:r>
            <a:r>
              <a:rPr kumimoji="1" lang="ja-JP" altLang="en-US" sz="2400" smtClean="0"/>
              <a:t>あと４年間</a:t>
            </a:r>
            <a:r>
              <a:rPr kumimoji="1" lang="ja-JP" altLang="en-US" sz="2400" dirty="0" smtClean="0"/>
              <a:t>使います。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すなわち、今の高校（</a:t>
            </a:r>
            <a:r>
              <a:rPr lang="ja-JP" altLang="en-US" sz="2400" smtClean="0"/>
              <a:t>高専</a:t>
            </a:r>
            <a:r>
              <a:rPr lang="ja-JP" altLang="en-US" sz="2400" smtClean="0"/>
              <a:t>）２年生</a:t>
            </a:r>
            <a:r>
              <a:rPr lang="ja-JP" altLang="en-US" sz="2400" dirty="0" smtClean="0"/>
              <a:t>の人たちも同じ端末を使用します。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4558" y="4437112"/>
            <a:ext cx="7106433" cy="954107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その端末</a:t>
            </a:r>
            <a:r>
              <a:rPr kumimoji="1" lang="ja-JP" altLang="en-US" sz="2800" dirty="0" smtClean="0"/>
              <a:t>」は「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この科目の単位</a:t>
            </a:r>
            <a:r>
              <a:rPr kumimoji="1" lang="ja-JP" altLang="en-US" sz="2800" dirty="0" smtClean="0"/>
              <a:t>」だと思って、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自分の端末以上にていねいに扱ってください。</a:t>
            </a:r>
            <a:endParaRPr kumimoji="1" lang="en-US" altLang="ja-JP" sz="2800" dirty="0" smtClean="0"/>
          </a:p>
        </p:txBody>
      </p:sp>
      <p:sp>
        <p:nvSpPr>
          <p:cNvPr id="7" name="下矢印 6"/>
          <p:cNvSpPr/>
          <p:nvPr/>
        </p:nvSpPr>
        <p:spPr>
          <a:xfrm>
            <a:off x="4187577" y="3861048"/>
            <a:ext cx="767351" cy="542965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0615" y="5392266"/>
            <a:ext cx="710037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「端末落としちゃった」 ⇒ 「単位落としちゃった！」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5513" y="6146140"/>
            <a:ext cx="5718232" cy="523220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端末の設定は変更しないでください。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684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  <a:ln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ja-JP" altLang="en-US" sz="3200" dirty="0" smtClean="0">
                <a:solidFill>
                  <a:srgbClr val="FFFF00"/>
                </a:solidFill>
              </a:rPr>
              <a:t>何</a:t>
            </a:r>
            <a:r>
              <a:rPr lang="ja-JP" altLang="en-US" sz="3200" dirty="0">
                <a:solidFill>
                  <a:srgbClr val="FFFF00"/>
                </a:solidFill>
              </a:rPr>
              <a:t>のため</a:t>
            </a:r>
            <a:r>
              <a:rPr lang="ja-JP" altLang="en-US" sz="3200" dirty="0" smtClean="0">
                <a:solidFill>
                  <a:srgbClr val="FFFF00"/>
                </a:solidFill>
              </a:rPr>
              <a:t>にソフトウェアを</a:t>
            </a:r>
            <a:r>
              <a:rPr lang="ja-JP" altLang="en-US" sz="3200" dirty="0">
                <a:solidFill>
                  <a:srgbClr val="FFFF00"/>
                </a:solidFill>
              </a:rPr>
              <a:t>作るのか？</a:t>
            </a: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359235" y="1600519"/>
            <a:ext cx="840807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sz="2800" dirty="0" smtClean="0"/>
              <a:t>対象世界</a:t>
            </a:r>
            <a:r>
              <a:rPr lang="ja-JP" altLang="en-US" sz="2800" dirty="0"/>
              <a:t>（現実世界、仮想世界）</a:t>
            </a:r>
            <a:r>
              <a:rPr lang="ja-JP" altLang="en-US" sz="2800" dirty="0" smtClean="0"/>
              <a:t>と相互</a:t>
            </a:r>
            <a:r>
              <a:rPr lang="ja-JP" altLang="en-US" sz="2800" dirty="0"/>
              <a:t>作用を行うため</a:t>
            </a:r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2917853" y="2176583"/>
            <a:ext cx="33009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800" dirty="0"/>
              <a:t>対象世界を制御する</a:t>
            </a:r>
            <a:endParaRPr lang="en-US" altLang="ja-JP" sz="2800" dirty="0"/>
          </a:p>
          <a:p>
            <a:pPr eaLnBrk="1" hangingPunct="1"/>
            <a:r>
              <a:rPr lang="ja-JP" altLang="en-US" sz="2800" dirty="0"/>
              <a:t>対象世界を観察する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071670" y="3659280"/>
            <a:ext cx="4357719" cy="16430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9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86311"/>
            <a:ext cx="12350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 9"/>
          <p:cNvSpPr/>
          <p:nvPr/>
        </p:nvSpPr>
        <p:spPr>
          <a:xfrm>
            <a:off x="6923088" y="3873599"/>
            <a:ext cx="1935162" cy="1571625"/>
          </a:xfrm>
          <a:prstGeom prst="cloud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2" name="テキスト ボックス 7"/>
          <p:cNvSpPr txBox="1">
            <a:spLocks noChangeArrowheads="1"/>
          </p:cNvSpPr>
          <p:nvPr/>
        </p:nvSpPr>
        <p:spPr bwMode="auto">
          <a:xfrm>
            <a:off x="7234238" y="4016474"/>
            <a:ext cx="1403350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sz="2400"/>
              <a:t>現実世界</a:t>
            </a:r>
            <a:endParaRPr lang="en-US" altLang="ja-JP" sz="2400"/>
          </a:p>
          <a:p>
            <a:pPr eaLnBrk="1" hangingPunct="1"/>
            <a:r>
              <a:rPr lang="en-US" altLang="ja-JP" sz="2400"/>
              <a:t>or</a:t>
            </a:r>
          </a:p>
          <a:p>
            <a:pPr eaLnBrk="1" hangingPunct="1"/>
            <a:r>
              <a:rPr lang="ja-JP" altLang="en-US" sz="2400"/>
              <a:t>仮想世界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400550" y="4059336"/>
            <a:ext cx="1443038" cy="928688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4" name="テキスト ボックス 9"/>
          <p:cNvSpPr txBox="1">
            <a:spLocks noChangeArrowheads="1"/>
          </p:cNvSpPr>
          <p:nvPr/>
        </p:nvSpPr>
        <p:spPr bwMode="auto">
          <a:xfrm>
            <a:off x="4532313" y="4292699"/>
            <a:ext cx="12001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>
                <a:solidFill>
                  <a:srgbClr val="FF0000"/>
                </a:solidFill>
              </a:rPr>
              <a:t>モデル</a:t>
            </a:r>
          </a:p>
        </p:txBody>
      </p:sp>
      <p:sp>
        <p:nvSpPr>
          <p:cNvPr id="15" name="テキスト ボックス 11"/>
          <p:cNvSpPr txBox="1">
            <a:spLocks noChangeArrowheads="1"/>
          </p:cNvSpPr>
          <p:nvPr/>
        </p:nvSpPr>
        <p:spPr bwMode="auto">
          <a:xfrm>
            <a:off x="214313" y="3516411"/>
            <a:ext cx="1404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ja-JP" altLang="en-US" sz="2800" b="1"/>
              <a:t>ユーザ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2600325" y="4045049"/>
            <a:ext cx="914400" cy="914400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7" name="テキスト ボックス 13"/>
          <p:cNvSpPr txBox="1">
            <a:spLocks noChangeArrowheads="1"/>
          </p:cNvSpPr>
          <p:nvPr/>
        </p:nvSpPr>
        <p:spPr bwMode="auto">
          <a:xfrm>
            <a:off x="2770188" y="4273649"/>
            <a:ext cx="539750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>
                <a:solidFill>
                  <a:srgbClr val="FF0000"/>
                </a:solidFill>
              </a:rPr>
              <a:t>UI</a:t>
            </a:r>
            <a:endParaRPr lang="ja-JP" altLang="en-US" sz="2800">
              <a:solidFill>
                <a:srgbClr val="FF0000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1714500" y="4246661"/>
            <a:ext cx="785813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9" name="左右矢印 18"/>
          <p:cNvSpPr/>
          <p:nvPr/>
        </p:nvSpPr>
        <p:spPr>
          <a:xfrm>
            <a:off x="3585710" y="4230786"/>
            <a:ext cx="728662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0" name="左右矢印 19"/>
          <p:cNvSpPr/>
          <p:nvPr/>
        </p:nvSpPr>
        <p:spPr>
          <a:xfrm>
            <a:off x="5929313" y="4230786"/>
            <a:ext cx="928687" cy="484188"/>
          </a:xfrm>
          <a:prstGeom prst="leftRightArrow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8912" y="3278932"/>
            <a:ext cx="2857520" cy="52322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ja-JP" altLang="en-US" sz="2800" b="1" dirty="0">
                <a:ln w="50800">
                  <a:solidFill>
                    <a:srgbClr val="FF0000"/>
                  </a:solidFill>
                </a:ln>
                <a:solidFill>
                  <a:schemeClr val="bg1">
                    <a:shade val="50000"/>
                  </a:schemeClr>
                </a:solidFill>
              </a:rPr>
              <a:t>ソフトウェア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062788" y="5586437"/>
            <a:ext cx="16859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本当の</a:t>
            </a:r>
            <a:br>
              <a:rPr lang="ja-JP" altLang="en-US" b="1" dirty="0"/>
            </a:br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4330700" y="5586437"/>
            <a:ext cx="1698625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モデル化された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2192338" y="5586437"/>
            <a:ext cx="1549400" cy="6508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ja-JP" altLang="en-US" b="1" dirty="0"/>
              <a:t>ユーザが見る</a:t>
            </a:r>
          </a:p>
          <a:p>
            <a:pPr algn="ctr" eaLnBrk="1" hangingPunct="1"/>
            <a:r>
              <a:rPr lang="ja-JP" altLang="en-US" b="1" dirty="0" smtClean="0"/>
              <a:t>世界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513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rrowheads="1"/>
          </p:cNvSpPr>
          <p:nvPr/>
        </p:nvSpPr>
        <p:spPr bwMode="auto">
          <a:xfrm rot="16200000">
            <a:off x="4876273" y="2412627"/>
            <a:ext cx="3927958" cy="3960440"/>
          </a:xfrm>
          <a:prstGeom prst="ellipse">
            <a:avLst/>
          </a:prstGeom>
          <a:solidFill>
            <a:srgbClr val="00FF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 bwMode="auto">
          <a:xfrm>
            <a:off x="5004048" y="3962462"/>
            <a:ext cx="1606803" cy="1050714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 bwMode="auto">
          <a:xfrm>
            <a:off x="6537022" y="5177142"/>
            <a:ext cx="1606803" cy="988162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 bwMode="auto">
          <a:xfrm>
            <a:off x="6527497" y="2780928"/>
            <a:ext cx="1606803" cy="963431"/>
          </a:xfrm>
          <a:prstGeom prst="roundRect">
            <a:avLst/>
          </a:prstGeom>
          <a:solidFill>
            <a:srgbClr val="00FFFF"/>
          </a:solidFill>
          <a:ln w="28575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86116" y="2428868"/>
            <a:ext cx="1130300" cy="3940173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471837" y="2500306"/>
            <a:ext cx="1130300" cy="3856520"/>
          </a:xfrm>
          <a:prstGeom prst="ellipse">
            <a:avLst/>
          </a:prstGeom>
          <a:solidFill>
            <a:srgbClr val="FF99FF">
              <a:alpha val="39999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187325" y="-71454"/>
            <a:ext cx="8786813" cy="1143000"/>
          </a:xfrm>
        </p:spPr>
        <p:txBody>
          <a:bodyPr/>
          <a:lstStyle/>
          <a:p>
            <a:pPr eaLnBrk="1" hangingPunct="1"/>
            <a:r>
              <a:rPr lang="en-US" altLang="ja-JP" sz="4000" dirty="0" smtClean="0">
                <a:solidFill>
                  <a:srgbClr val="08B7BF"/>
                </a:solidFill>
              </a:rPr>
              <a:t>Model---View---Controller</a:t>
            </a:r>
            <a:r>
              <a:rPr lang="ja-JP" altLang="en-US" sz="4000" dirty="0" smtClean="0">
                <a:solidFill>
                  <a:srgbClr val="08B7BF"/>
                </a:solidFill>
              </a:rPr>
              <a:t>パターン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928662" y="4642042"/>
            <a:ext cx="27146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60762" y="2890176"/>
            <a:ext cx="554037" cy="306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>
                <a:solidFill>
                  <a:schemeClr val="bg1"/>
                </a:solidFill>
              </a:rPr>
              <a:t>ユーザインターフェース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015010" y="4641846"/>
            <a:ext cx="989038" cy="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143371" y="3448050"/>
            <a:ext cx="2480549" cy="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071934" y="5733256"/>
            <a:ext cx="264544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896089" y="3638832"/>
            <a:ext cx="7329" cy="20224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453160" y="4869161"/>
            <a:ext cx="277600" cy="75907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V="1">
            <a:off x="6463530" y="3646361"/>
            <a:ext cx="257809" cy="809801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03653" y="4167609"/>
            <a:ext cx="554037" cy="9175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/>
              <a:t>ユーザ</a:t>
            </a:r>
          </a:p>
        </p:txBody>
      </p:sp>
      <p:sp>
        <p:nvSpPr>
          <p:cNvPr id="15383" name="テキスト ボックス 22"/>
          <p:cNvSpPr txBox="1">
            <a:spLocks noChangeArrowheads="1"/>
          </p:cNvSpPr>
          <p:nvPr/>
        </p:nvSpPr>
        <p:spPr bwMode="auto">
          <a:xfrm>
            <a:off x="6217352" y="2248352"/>
            <a:ext cx="107156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Model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4" name="テキスト ボックス 23"/>
          <p:cNvSpPr txBox="1">
            <a:spLocks noChangeArrowheads="1"/>
          </p:cNvSpPr>
          <p:nvPr/>
        </p:nvSpPr>
        <p:spPr bwMode="auto">
          <a:xfrm>
            <a:off x="1541249" y="2252658"/>
            <a:ext cx="1014412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View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5" name="テキスト ボックス 24"/>
          <p:cNvSpPr txBox="1">
            <a:spLocks noChangeArrowheads="1"/>
          </p:cNvSpPr>
          <p:nvPr/>
        </p:nvSpPr>
        <p:spPr bwMode="auto">
          <a:xfrm>
            <a:off x="3071802" y="2252658"/>
            <a:ext cx="15716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0000"/>
                </a:solidFill>
              </a:rPr>
              <a:t>Controller</a:t>
            </a:r>
            <a:endParaRPr lang="ja-JP" altLang="en-US" sz="2400">
              <a:solidFill>
                <a:srgbClr val="FF0000"/>
              </a:solidFill>
            </a:endParaRPr>
          </a:p>
        </p:txBody>
      </p:sp>
      <p:sp>
        <p:nvSpPr>
          <p:cNvPr id="15386" name="テキスト ボックス 25"/>
          <p:cNvSpPr txBox="1">
            <a:spLocks noChangeArrowheads="1"/>
          </p:cNvSpPr>
          <p:nvPr/>
        </p:nvSpPr>
        <p:spPr bwMode="auto">
          <a:xfrm>
            <a:off x="1357290" y="1572234"/>
            <a:ext cx="6429420" cy="400110"/>
          </a:xfrm>
          <a:prstGeom prst="rect">
            <a:avLst/>
          </a:prstGeom>
          <a:solidFill>
            <a:srgbClr val="00FF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存する部分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」と</a:t>
            </a:r>
            <a:r>
              <a:rPr lang="ja-JP" altLang="en-US" sz="2000" b="1" dirty="0">
                <a:solidFill>
                  <a:srgbClr val="FF0000"/>
                </a:solidFill>
              </a:rPr>
              <a:t>「</a:t>
            </a:r>
            <a:r>
              <a:rPr lang="en-US" altLang="ja-JP" sz="2000" b="1" dirty="0">
                <a:solidFill>
                  <a:srgbClr val="FF0000"/>
                </a:solidFill>
              </a:rPr>
              <a:t>UI</a:t>
            </a:r>
            <a:r>
              <a:rPr lang="ja-JP" altLang="en-US" sz="2000" b="1" dirty="0" err="1">
                <a:solidFill>
                  <a:srgbClr val="FF0000"/>
                </a:solidFill>
              </a:rPr>
              <a:t>に依</a:t>
            </a:r>
            <a:r>
              <a:rPr lang="ja-JP" altLang="en-US" sz="2000" b="1" dirty="0">
                <a:solidFill>
                  <a:srgbClr val="FF0000"/>
                </a:solidFill>
              </a:rPr>
              <a:t>存しない部分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」を</a:t>
            </a:r>
            <a:r>
              <a:rPr lang="ja-JP" altLang="en-US" sz="2000" b="1" dirty="0">
                <a:solidFill>
                  <a:srgbClr val="FF0000"/>
                </a:solidFill>
              </a:rPr>
              <a:t>分離する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615873" y="2882342"/>
            <a:ext cx="486030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メ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イ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ン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プ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ロ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グ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ラ</a:t>
            </a:r>
            <a:endParaRPr lang="en-US" altLang="ja-JP" sz="2400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ja-JP" altLang="en-US" sz="2400" b="1" dirty="0" smtClean="0">
                <a:solidFill>
                  <a:schemeClr val="bg1"/>
                </a:solidFill>
              </a:rPr>
              <a:t>ム</a:t>
            </a:r>
            <a:endParaRPr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623920" y="3238723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30495" y="28618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79633" y="4469050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56328" y="4092163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666180" y="5641128"/>
            <a:ext cx="1406525" cy="40011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000" b="1" dirty="0" smtClean="0"/>
              <a:t>関　 数</a:t>
            </a:r>
            <a:endParaRPr lang="ja-JP" altLang="en-US" sz="20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72755" y="5258908"/>
            <a:ext cx="803425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4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01625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オブジェクト指向によるソフトウェア</a:t>
            </a:r>
            <a:endParaRPr kumimoji="1" lang="ja-JP" altLang="en-US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80079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2030185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 bwMode="auto">
          <a:xfrm>
            <a:off x="5220072" y="1643757"/>
            <a:ext cx="3550295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6336917" y="1934938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199505" y="1412776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7049611" y="2384436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5560267" y="2708920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2789906" y="4020021"/>
            <a:ext cx="3582294" cy="2073275"/>
          </a:xfrm>
          <a:prstGeom prst="roundRect">
            <a:avLst/>
          </a:prstGeom>
          <a:solidFill>
            <a:srgbClr val="00FFFF"/>
          </a:solidFill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735883" y="3789040"/>
            <a:ext cx="1700213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/>
              <a:t>オブジェクト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592286" y="4760700"/>
            <a:ext cx="0" cy="324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3581994" y="3140968"/>
            <a:ext cx="1903728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H="1">
            <a:off x="2021132" y="5500684"/>
            <a:ext cx="998214" cy="10308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165229" y="5526285"/>
            <a:ext cx="862369" cy="0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>
            <a:off x="7045035" y="3539917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2042667" y="3501008"/>
            <a:ext cx="0" cy="2009984"/>
          </a:xfrm>
          <a:prstGeom prst="straightConnector1">
            <a:avLst/>
          </a:prstGeom>
          <a:ln w="76200">
            <a:solidFill>
              <a:srgbClr val="FF9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316202" y="1931690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9552" y="2705672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884107" y="4310393"/>
            <a:ext cx="1425390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データ　</a:t>
            </a:r>
            <a:endParaRPr lang="ja-JP" altLang="en-US" sz="24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107457" y="5084375"/>
            <a:ext cx="2978700" cy="83099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ja-JP" altLang="en-US" sz="2400" b="1" dirty="0" smtClean="0"/>
              <a:t>　（データを操作する）</a:t>
            </a:r>
            <a:endParaRPr lang="en-US" altLang="ja-JP" sz="2400" b="1" dirty="0" smtClean="0"/>
          </a:p>
          <a:p>
            <a:pPr algn="ctr" eaLnBrk="1" hangingPunct="1"/>
            <a:r>
              <a:rPr lang="ja-JP" altLang="en-US" sz="2400" b="1" dirty="0" smtClean="0"/>
              <a:t>関数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4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41G7ZXFCR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70" y="1916832"/>
            <a:ext cx="5492134" cy="324036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35769"/>
          </a:xfrm>
        </p:spPr>
        <p:txBody>
          <a:bodyPr/>
          <a:lstStyle/>
          <a:p>
            <a:r>
              <a:rPr lang="ja-JP" altLang="en-US" smtClean="0"/>
              <a:t>オブジェクト指向プログラミング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3267" y="5301208"/>
            <a:ext cx="4211409" cy="1015663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１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部品を作る方法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２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部品を組み合わせる方法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３</a:t>
            </a:r>
            <a:r>
              <a:rPr lang="en-US" altLang="ja-JP" sz="2000" smtClean="0">
                <a:solidFill>
                  <a:schemeClr val="accent4">
                    <a:lumMod val="10000"/>
                  </a:schemeClr>
                </a:solidFill>
              </a:rPr>
              <a:t>.</a:t>
            </a:r>
            <a:r>
              <a:rPr lang="ja-JP" altLang="en-US" sz="2000" smtClean="0">
                <a:solidFill>
                  <a:schemeClr val="accent4">
                    <a:lumMod val="10000"/>
                  </a:schemeClr>
                </a:solidFill>
              </a:rPr>
              <a:t>部品を交換（できるように）する方法</a:t>
            </a:r>
            <a:endParaRPr lang="en-US" altLang="ja-JP" sz="2000" smtClean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45219" y="1412776"/>
            <a:ext cx="4875053" cy="40011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部品を組み合わせてソフトウェアを構築する</a:t>
            </a:r>
            <a:endParaRPr kumimoji="1" lang="ja-JP" altLang="en-US" sz="20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4908" y="5301208"/>
            <a:ext cx="3488455" cy="707886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ja-JP" altLang="en-US" sz="2000" smtClean="0"/>
              <a:t>オブジェクト指向プログラミング</a:t>
            </a:r>
            <a:endParaRPr lang="en-US" altLang="ja-JP" sz="2000" smtClean="0"/>
          </a:p>
          <a:p>
            <a:pPr algn="r"/>
            <a:r>
              <a:rPr lang="ja-JP" altLang="en-US" sz="2000" smtClean="0"/>
              <a:t>に必要な技術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7797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11477" t="10365" r="19311" b="17077"/>
          <a:stretch/>
        </p:blipFill>
        <p:spPr>
          <a:xfrm>
            <a:off x="2498472" y="1734095"/>
            <a:ext cx="3729711" cy="450321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43987" t="24297" r="40252" b="30703"/>
          <a:stretch/>
        </p:blipFill>
        <p:spPr>
          <a:xfrm>
            <a:off x="438666" y="1700808"/>
            <a:ext cx="1483638" cy="2571641"/>
          </a:xfrm>
          <a:prstGeom prst="rect">
            <a:avLst/>
          </a:prstGeom>
        </p:spPr>
      </p:pic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464492" y="332656"/>
            <a:ext cx="82269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4000" dirty="0" err="1" smtClean="0">
                <a:solidFill>
                  <a:schemeClr val="accent2"/>
                </a:solidFill>
                <a:ea typeface="HGP明朝E" pitchFamily="18" charset="-128"/>
              </a:rPr>
              <a:t>MVC</a:t>
            </a:r>
            <a:r>
              <a:rPr lang="ja-JP" altLang="en-US" sz="4000" dirty="0" smtClean="0">
                <a:solidFill>
                  <a:schemeClr val="accent2"/>
                </a:solidFill>
                <a:ea typeface="HGP明朝E" pitchFamily="18" charset="-128"/>
              </a:rPr>
              <a:t>パターンを使用したアプリの構造</a:t>
            </a:r>
            <a:endParaRPr lang="en-US" altLang="ja-JP" sz="4000" dirty="0" smtClean="0">
              <a:solidFill>
                <a:schemeClr val="accent2"/>
              </a:solidFill>
              <a:ea typeface="HGP明朝E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1107" y="4293096"/>
            <a:ext cx="1776448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a</a:t>
            </a:r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ctivity_main.xml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426088" y="5862532"/>
            <a:ext cx="1802096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MainActivity.java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2526" y="1382654"/>
            <a:ext cx="1059906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ＭＳ Ｐゴシック" panose="020B0600070205080204" pitchFamily="50" charset="-128"/>
              </a:rPr>
              <a:t>Conroller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467202" y="2786483"/>
            <a:ext cx="2121022" cy="284218"/>
          </a:xfrm>
          <a:prstGeom prst="rightArrow">
            <a:avLst/>
          </a:prstGeom>
          <a:solidFill>
            <a:srgbClr val="FFFF00">
              <a:alpha val="50196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flipH="1">
            <a:off x="2051720" y="3142709"/>
            <a:ext cx="4536504" cy="283645"/>
          </a:xfrm>
          <a:prstGeom prst="rightArrow">
            <a:avLst/>
          </a:prstGeom>
          <a:solidFill>
            <a:srgbClr val="FFFF00">
              <a:alpha val="50196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6204" y="2103261"/>
            <a:ext cx="1616148" cy="64633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入力データを、</a:t>
            </a:r>
            <a:endParaRPr kumimoji="1" lang="en-US" altLang="ja-JP" dirty="0" smtClean="0"/>
          </a:p>
          <a:p>
            <a:r>
              <a:rPr lang="en-US" altLang="ja-JP" dirty="0" smtClean="0"/>
              <a:t>Model</a:t>
            </a:r>
            <a:r>
              <a:rPr lang="ja-JP" altLang="en-US" dirty="0" smtClean="0"/>
              <a:t>に渡す。</a:t>
            </a:r>
            <a:endParaRPr lang="en-US" altLang="ja-JP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915816" y="3430741"/>
            <a:ext cx="2888932" cy="64633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から結果を受け取り、</a:t>
            </a:r>
            <a:endParaRPr kumimoji="1" lang="en-US" altLang="ja-JP" dirty="0" smtClean="0"/>
          </a:p>
          <a:p>
            <a:r>
              <a:rPr lang="en-US" altLang="ja-JP" dirty="0" smtClean="0"/>
              <a:t>View</a:t>
            </a:r>
            <a:r>
              <a:rPr lang="ja-JP" altLang="en-US" dirty="0" smtClean="0"/>
              <a:t>に渡す。</a:t>
            </a:r>
            <a:endParaRPr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892311" y="6372036"/>
            <a:ext cx="5389617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UI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存する部分と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存しない部分を分離する。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97829" y="1349394"/>
            <a:ext cx="774571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Model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216" y="1394858"/>
            <a:ext cx="643125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ＭＳ Ｐゴシック" panose="020B0600070205080204" pitchFamily="50" charset="-128"/>
              </a:rPr>
              <a:t>View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19572" t="20463" r="19877" b="30391"/>
          <a:stretch/>
        </p:blipFill>
        <p:spPr>
          <a:xfrm>
            <a:off x="6794938" y="1726686"/>
            <a:ext cx="2088232" cy="242239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7670671" y="2743590"/>
            <a:ext cx="1221809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ＭＳ Ｐゴシック" panose="020B0600070205080204" pitchFamily="50" charset="-128"/>
              </a:rPr>
              <a:t>Player.java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71107" y="4851076"/>
            <a:ext cx="1991251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UI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</a:t>
            </a:r>
            <a:r>
              <a:rPr lang="ja-JP" altLang="en-US" smtClean="0"/>
              <a:t>する</a:t>
            </a:r>
            <a:r>
              <a:rPr lang="ja-JP" altLang="en-US" smtClean="0"/>
              <a:t>部分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724353" y="4504215"/>
            <a:ext cx="2173993" cy="369332"/>
          </a:xfrm>
          <a:prstGeom prst="rect">
            <a:avLst/>
          </a:prstGeom>
          <a:solidFill>
            <a:srgbClr val="FFCC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UI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</a:t>
            </a:r>
            <a:r>
              <a:rPr kumimoji="1" lang="ja-JP" altLang="en-US" smtClean="0"/>
              <a:t>しない</a:t>
            </a:r>
            <a:r>
              <a:rPr kumimoji="1" lang="ja-JP" altLang="en-US" smtClean="0"/>
              <a:t>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7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3592</TotalTime>
  <Words>320</Words>
  <Application>Microsoft Office PowerPoint</Application>
  <PresentationFormat>画面に合わせる 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HGP明朝E</vt:lpstr>
      <vt:lpstr>ＭＳ Ｐゴシック</vt:lpstr>
      <vt:lpstr>ＭＳ Ｐ明朝</vt:lpstr>
      <vt:lpstr>Arial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Android端末を受け取ってください。</vt:lpstr>
      <vt:lpstr>何のためにソフトウェアを作るのか？</vt:lpstr>
      <vt:lpstr>Model---View---Controllerパターン</vt:lpstr>
      <vt:lpstr>オブジェクト指向によるソフトウェア</vt:lpstr>
      <vt:lpstr>オブジェクト指向プログラミング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286</cp:revision>
  <dcterms:created xsi:type="dcterms:W3CDTF">2005-04-17T07:16:32Z</dcterms:created>
  <dcterms:modified xsi:type="dcterms:W3CDTF">2019-05-25T08:19:17Z</dcterms:modified>
</cp:coreProperties>
</file>