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0"/>
  </p:notesMasterIdLst>
  <p:sldIdLst>
    <p:sldId id="267" r:id="rId2"/>
    <p:sldId id="484" r:id="rId3"/>
    <p:sldId id="415" r:id="rId4"/>
    <p:sldId id="451" r:id="rId5"/>
    <p:sldId id="483" r:id="rId6"/>
    <p:sldId id="527" r:id="rId7"/>
    <p:sldId id="510" r:id="rId8"/>
    <p:sldId id="528" r:id="rId9"/>
    <p:sldId id="513" r:id="rId10"/>
    <p:sldId id="486" r:id="rId11"/>
    <p:sldId id="487" r:id="rId12"/>
    <p:sldId id="520" r:id="rId13"/>
    <p:sldId id="516" r:id="rId14"/>
    <p:sldId id="529" r:id="rId15"/>
    <p:sldId id="522" r:id="rId16"/>
    <p:sldId id="521" r:id="rId17"/>
    <p:sldId id="530" r:id="rId18"/>
    <p:sldId id="531" r:id="rId19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CFF"/>
    <a:srgbClr val="00FF00"/>
    <a:srgbClr val="A6A6A6"/>
    <a:srgbClr val="99FF99"/>
    <a:srgbClr val="00FFFF"/>
    <a:srgbClr val="FF99FF"/>
    <a:srgbClr val="66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91" autoAdjust="0"/>
  </p:normalViewPr>
  <p:slideViewPr>
    <p:cSldViewPr>
      <p:cViewPr varScale="1">
        <p:scale>
          <a:sx n="111" d="100"/>
          <a:sy n="111" d="100"/>
        </p:scale>
        <p:origin x="161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9C9CC-2AB9-4AF2-9DA6-B58EE9D00C39}" type="datetimeFigureOut">
              <a:rPr kumimoji="1" lang="ja-JP" altLang="en-US" smtClean="0"/>
              <a:t>2019/5/25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28499-C47C-48C6-AFC8-CC095282A1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033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ja-JP" altLang="en-US" smtClean="0"/>
              <a:t>マスタ サブタイトルの書式設定</a:t>
            </a:r>
            <a:endParaRPr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日付プレースホル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フッター プレースホル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9880DED8-8FCF-4E3A-BE5E-566BBD93738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6056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756BCA-FEB8-4E9C-BC01-254D7C95986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6435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2" name="円/楕円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3" name="スライド番号プレースホルダ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43363-EF30-4B6B-B13D-DE7D0B642C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4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58387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6BF4D-141C-4847-A172-A48869BF10A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7567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4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5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FC720E15-D2F6-433B-B9BE-22F566D5109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5589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19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0" name="コンテンツ プレースホル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86A5C-06D9-4094-83E9-4BABC9207D1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8970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1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1" name="正方形/長方形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2" name="正方形/長方形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3" name="正方形/長方形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7" name="円/楕円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4" name="コンテンツ プレースホル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6" name="コンテンツ プレースホル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8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1CEF12C-9E88-4972-98DF-D1BE2A2911B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62308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08A31-2FF3-4499-A0DC-415FA207571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717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3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4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7" name="正方形/長方形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8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2D6F23D-3F14-470E-996A-524A1C9DDFA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719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0" name="コンテンツ プレースホル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8710C67D-1DF5-49DC-80E0-48CD57150C6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92999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4536D-7908-4F3E-A13A-0300BA0E858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605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正方形/長方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7" name="正方形/長方形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8" name="正方形/長方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9" name="正方形/長方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円/楕円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2BB83B54-21EC-459D-B847-D274109D18E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8" name="タイトル プレースホルダ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  <a:endParaRPr lang="en-US" smtClean="0"/>
          </a:p>
        </p:txBody>
      </p:sp>
      <p:sp>
        <p:nvSpPr>
          <p:cNvPr id="1039" name="テキスト プレースホルダ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300" kern="1200">
          <a:solidFill>
            <a:srgbClr val="08B7B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75000"/>
        <a:buFont typeface="Wingdings 2" pitchFamily="18" charset="2"/>
        <a:buChar char="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70000"/>
        <a:buFont typeface="Wingdings" pitchFamily="2" charset="2"/>
        <a:buChar char="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7CCA62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1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70438"/>
            <a:ext cx="6400800" cy="14446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smtClean="0"/>
              <a:t>令和 元 年 ５ 月 ２７ 日（月）</a:t>
            </a: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dirty="0" smtClean="0"/>
              <a:t>情報・経営システム工学専攻</a:t>
            </a:r>
            <a:r>
              <a:rPr lang="ja-JP" altLang="en-US" sz="2400" dirty="0"/>
              <a:t>　吉田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791865"/>
          </a:xfrm>
        </p:spPr>
        <p:txBody>
          <a:bodyPr/>
          <a:lstStyle/>
          <a:p>
            <a:pPr eaLnBrk="1" hangingPunct="1"/>
            <a:r>
              <a:rPr lang="ja-JP" altLang="en-US" sz="4800" dirty="0" smtClean="0"/>
              <a:t>Ｊａｖａ</a:t>
            </a:r>
            <a:endParaRPr lang="ja-JP" altLang="en-US" sz="4800" dirty="0" smtClean="0">
              <a:latin typeface="+mn-ea"/>
              <a:ea typeface="+mn-ea"/>
            </a:endParaRPr>
          </a:p>
        </p:txBody>
      </p:sp>
      <p:sp>
        <p:nvSpPr>
          <p:cNvPr id="13316" name="テキスト ボックス 3"/>
          <p:cNvSpPr txBox="1">
            <a:spLocks noChangeArrowheads="1"/>
          </p:cNvSpPr>
          <p:nvPr/>
        </p:nvSpPr>
        <p:spPr bwMode="auto">
          <a:xfrm>
            <a:off x="3371464" y="344488"/>
            <a:ext cx="24160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mtClean="0"/>
              <a:t>情報</a:t>
            </a:r>
            <a:r>
              <a:rPr lang="ja-JP" altLang="en-US"/>
              <a:t>システム工学</a:t>
            </a:r>
            <a:r>
              <a:rPr lang="ja-JP" altLang="en-US" smtClean="0"/>
              <a:t>実験</a:t>
            </a:r>
            <a:endParaRPr lang="ja-JP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3568" y="3140968"/>
            <a:ext cx="777240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4800" dirty="0" smtClean="0">
                <a:latin typeface="+mn-ea"/>
                <a:ea typeface="+mn-ea"/>
              </a:rPr>
              <a:t>（</a:t>
            </a:r>
            <a:r>
              <a:rPr lang="en-US" altLang="ja-JP" sz="4800" dirty="0" smtClean="0">
                <a:latin typeface="+mn-ea"/>
                <a:ea typeface="+mn-ea"/>
              </a:rPr>
              <a:t>Game_</a:t>
            </a:r>
            <a:r>
              <a:rPr lang="ja-JP" altLang="en-US" sz="4800" dirty="0" smtClean="0">
                <a:latin typeface="+mn-ea"/>
                <a:ea typeface="+mn-ea"/>
              </a:rPr>
              <a:t>０１</a:t>
            </a:r>
            <a:r>
              <a:rPr lang="en-US" altLang="ja-JP" sz="4800" dirty="0" smtClean="0">
                <a:latin typeface="+mn-ea"/>
                <a:ea typeface="+mn-ea"/>
              </a:rPr>
              <a:t>_</a:t>
            </a:r>
            <a:r>
              <a:rPr lang="en-US" altLang="ja-JP" sz="4800" dirty="0" err="1" smtClean="0">
                <a:latin typeface="+mn-ea"/>
                <a:ea typeface="+mn-ea"/>
              </a:rPr>
              <a:t>MVC</a:t>
            </a:r>
            <a:r>
              <a:rPr lang="ja-JP" altLang="en-US" sz="4800" dirty="0" smtClean="0">
                <a:latin typeface="+mn-ea"/>
                <a:ea typeface="+mn-ea"/>
              </a:rPr>
              <a:t>）</a:t>
            </a:r>
            <a:endParaRPr lang="en-US" altLang="ja-JP" sz="4800" dirty="0" smtClean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251520" y="1412776"/>
            <a:ext cx="8640960" cy="432048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 anchor="t"/>
          <a:lstStyle/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② 「名前」を「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Player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」として「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OK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」をクリック。</a:t>
            </a:r>
            <a:endParaRPr kumimoji="1" lang="ja-JP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1988021"/>
            <a:ext cx="5191125" cy="4105275"/>
          </a:xfrm>
          <a:prstGeom prst="rect">
            <a:avLst/>
          </a:prstGeom>
        </p:spPr>
      </p:pic>
      <p:sp>
        <p:nvSpPr>
          <p:cNvPr id="6" name="右矢印 5"/>
          <p:cNvSpPr/>
          <p:nvPr/>
        </p:nvSpPr>
        <p:spPr bwMode="auto">
          <a:xfrm>
            <a:off x="2570028" y="2256389"/>
            <a:ext cx="690376" cy="484632"/>
          </a:xfrm>
          <a:prstGeom prst="rightArrow">
            <a:avLst/>
          </a:prstGeom>
          <a:solidFill>
            <a:srgbClr val="FFFF00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 bwMode="auto">
          <a:xfrm rot="5400000">
            <a:off x="4636855" y="5155719"/>
            <a:ext cx="481686" cy="484632"/>
          </a:xfrm>
          <a:prstGeom prst="rightArrow">
            <a:avLst/>
          </a:prstGeom>
          <a:solidFill>
            <a:srgbClr val="00FF00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4"/>
          <p:cNvSpPr txBox="1">
            <a:spLocks noChangeArrowheads="1"/>
          </p:cNvSpPr>
          <p:nvPr/>
        </p:nvSpPr>
        <p:spPr bwMode="auto">
          <a:xfrm>
            <a:off x="344879" y="188640"/>
            <a:ext cx="845834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400" smtClean="0">
                <a:solidFill>
                  <a:schemeClr val="accent2"/>
                </a:solidFill>
                <a:ea typeface="HGP明朝E" pitchFamily="18" charset="-128"/>
              </a:rPr>
              <a:t>（２－１</a:t>
            </a:r>
            <a:r>
              <a:rPr lang="ja-JP" altLang="en-US" sz="4400" smtClean="0">
                <a:solidFill>
                  <a:schemeClr val="accent2"/>
                </a:solidFill>
                <a:ea typeface="HGP明朝E" pitchFamily="18" charset="-128"/>
              </a:rPr>
              <a:t>） </a:t>
            </a:r>
            <a:r>
              <a:rPr lang="en-US" altLang="ja-JP" sz="4400" smtClean="0">
                <a:solidFill>
                  <a:schemeClr val="accent2"/>
                </a:solidFill>
                <a:ea typeface="HGP明朝E" pitchFamily="18" charset="-128"/>
              </a:rPr>
              <a:t>Model</a:t>
            </a:r>
            <a:r>
              <a:rPr lang="ja-JP" altLang="en-US" sz="4400" smtClean="0">
                <a:solidFill>
                  <a:schemeClr val="accent2"/>
                </a:solidFill>
                <a:ea typeface="HGP明朝E" pitchFamily="18" charset="-128"/>
              </a:rPr>
              <a:t>（</a:t>
            </a:r>
            <a:r>
              <a:rPr lang="en-US" altLang="ja-JP" sz="4400" dirty="0" smtClean="0">
                <a:solidFill>
                  <a:schemeClr val="accent2"/>
                </a:solidFill>
                <a:ea typeface="HGP明朝E" pitchFamily="18" charset="-128"/>
              </a:rPr>
              <a:t>Player</a:t>
            </a:r>
            <a:r>
              <a:rPr lang="ja-JP" altLang="en-US" sz="4400" dirty="0" smtClean="0">
                <a:solidFill>
                  <a:schemeClr val="accent2"/>
                </a:solidFill>
                <a:ea typeface="HGP明朝E" pitchFamily="18" charset="-128"/>
              </a:rPr>
              <a:t>クラス）の作成</a:t>
            </a:r>
            <a:endParaRPr lang="ja-JP" altLang="en-US" sz="4400" dirty="0">
              <a:solidFill>
                <a:schemeClr val="accent2"/>
              </a:solidFill>
              <a:ea typeface="HGP明朝E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175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/>
          <a:srcRect r="69821" b="6399"/>
          <a:stretch/>
        </p:blipFill>
        <p:spPr>
          <a:xfrm>
            <a:off x="5759557" y="1412776"/>
            <a:ext cx="3121681" cy="524442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251520" y="1412776"/>
            <a:ext cx="5616624" cy="1080120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 anchor="t"/>
          <a:lstStyle/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③ 「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Player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クラス」が生成されるので、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属性（</a:t>
            </a:r>
            <a:r>
              <a:rPr lang="ja-JP" altLang="en-US" sz="2000" dirty="0" err="1" smtClean="0">
                <a:solidFill>
                  <a:schemeClr val="tx1"/>
                </a:solidFill>
                <a:latin typeface="+mn-ea"/>
                <a:ea typeface="+mn-ea"/>
              </a:rPr>
              <a:t>ｘ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座標、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y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座標、幅、高さ）と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その属性を取得するためのメソッドを記述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しよう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endParaRPr kumimoji="1" lang="ja-JP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6648101" y="2276872"/>
            <a:ext cx="2100363" cy="864096"/>
          </a:xfrm>
          <a:prstGeom prst="rect">
            <a:avLst/>
          </a:prstGeom>
          <a:noFill/>
          <a:ln w="635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 bwMode="auto">
          <a:xfrm>
            <a:off x="6660232" y="3284984"/>
            <a:ext cx="2100363" cy="3096344"/>
          </a:xfrm>
          <a:prstGeom prst="rect">
            <a:avLst/>
          </a:prstGeom>
          <a:noFill/>
          <a:ln w="635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6648101" y="2276872"/>
            <a:ext cx="2100363" cy="4104456"/>
          </a:xfrm>
          <a:prstGeom prst="rect">
            <a:avLst/>
          </a:prstGeom>
          <a:noFill/>
          <a:ln w="635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タイトル 2"/>
          <p:cNvSpPr txBox="1">
            <a:spLocks/>
          </p:cNvSpPr>
          <p:nvPr/>
        </p:nvSpPr>
        <p:spPr bwMode="auto">
          <a:xfrm>
            <a:off x="251520" y="2636912"/>
            <a:ext cx="5495906" cy="4020288"/>
          </a:xfrm>
          <a:prstGeom prst="rect">
            <a:avLst/>
          </a:prstGeom>
          <a:solidFill>
            <a:srgbClr val="FFCCFF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 「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Player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クラス」には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・４つ</a:t>
            </a:r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の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属性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　　（</a:t>
            </a:r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ｘ座標、</a:t>
            </a:r>
            <a:r>
              <a:rPr lang="en-US" altLang="ja-JP" sz="1800">
                <a:solidFill>
                  <a:schemeClr val="tx1"/>
                </a:solidFill>
                <a:latin typeface="+mn-ea"/>
                <a:ea typeface="+mn-ea"/>
              </a:rPr>
              <a:t>y</a:t>
            </a:r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座標、幅、</a:t>
            </a:r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高さ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）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・４つのメソッド（＝関数）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　（それぞれの属性の値を教えるための関数）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がある。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18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　通常は、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・属性は、誰にも知られないように「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private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」、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・メソッドは、誰でも呼び出せるように「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public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」、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とする。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これらのメソッドはいずれも「純粋ではない関数」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になっていることも覚えておこう。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" name="テキスト ボックス 4"/>
          <p:cNvSpPr txBox="1">
            <a:spLocks noChangeArrowheads="1"/>
          </p:cNvSpPr>
          <p:nvPr/>
        </p:nvSpPr>
        <p:spPr bwMode="auto">
          <a:xfrm>
            <a:off x="344879" y="188640"/>
            <a:ext cx="845834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400" smtClean="0">
                <a:solidFill>
                  <a:schemeClr val="accent2"/>
                </a:solidFill>
                <a:ea typeface="HGP明朝E" pitchFamily="18" charset="-128"/>
              </a:rPr>
              <a:t>（２－１</a:t>
            </a:r>
            <a:r>
              <a:rPr lang="ja-JP" altLang="en-US" sz="4400" smtClean="0">
                <a:solidFill>
                  <a:schemeClr val="accent2"/>
                </a:solidFill>
                <a:ea typeface="HGP明朝E" pitchFamily="18" charset="-128"/>
              </a:rPr>
              <a:t>） </a:t>
            </a:r>
            <a:r>
              <a:rPr lang="en-US" altLang="ja-JP" sz="4400" smtClean="0">
                <a:solidFill>
                  <a:schemeClr val="accent2"/>
                </a:solidFill>
                <a:ea typeface="HGP明朝E" pitchFamily="18" charset="-128"/>
              </a:rPr>
              <a:t>Model</a:t>
            </a:r>
            <a:r>
              <a:rPr lang="ja-JP" altLang="en-US" sz="4400" smtClean="0">
                <a:solidFill>
                  <a:schemeClr val="accent2"/>
                </a:solidFill>
                <a:ea typeface="HGP明朝E" pitchFamily="18" charset="-128"/>
              </a:rPr>
              <a:t>（</a:t>
            </a:r>
            <a:r>
              <a:rPr lang="en-US" altLang="ja-JP" sz="4400" dirty="0" smtClean="0">
                <a:solidFill>
                  <a:schemeClr val="accent2"/>
                </a:solidFill>
                <a:ea typeface="HGP明朝E" pitchFamily="18" charset="-128"/>
              </a:rPr>
              <a:t>Player</a:t>
            </a:r>
            <a:r>
              <a:rPr lang="ja-JP" altLang="en-US" sz="4400" dirty="0" smtClean="0">
                <a:solidFill>
                  <a:schemeClr val="accent2"/>
                </a:solidFill>
                <a:ea typeface="HGP明朝E" pitchFamily="18" charset="-128"/>
              </a:rPr>
              <a:t>クラス）の作成</a:t>
            </a:r>
            <a:endParaRPr lang="ja-JP" altLang="en-US" sz="4400" dirty="0">
              <a:solidFill>
                <a:schemeClr val="accent2"/>
              </a:solidFill>
              <a:ea typeface="HGP明朝E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821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2"/>
          <p:cNvSpPr txBox="1">
            <a:spLocks/>
          </p:cNvSpPr>
          <p:nvPr/>
        </p:nvSpPr>
        <p:spPr bwMode="auto">
          <a:xfrm>
            <a:off x="251520" y="1340768"/>
            <a:ext cx="8208912" cy="4032448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① </a:t>
            </a:r>
            <a:r>
              <a:rPr lang="en-US" altLang="ja-JP" sz="2000">
                <a:solidFill>
                  <a:schemeClr val="tx1"/>
                </a:solidFill>
                <a:latin typeface="+mn-ea"/>
                <a:ea typeface="+mn-ea"/>
              </a:rPr>
              <a:t>MVC</a:t>
            </a:r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のうちの</a:t>
            </a:r>
            <a:r>
              <a:rPr lang="en-US" altLang="ja-JP" sz="2000">
                <a:solidFill>
                  <a:schemeClr val="tx1"/>
                </a:solidFill>
                <a:latin typeface="+mn-ea"/>
                <a:ea typeface="+mn-ea"/>
              </a:rPr>
              <a:t>View</a:t>
            </a:r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と</a:t>
            </a:r>
            <a:r>
              <a:rPr lang="en-US" altLang="ja-JP" sz="2000">
                <a:solidFill>
                  <a:schemeClr val="tx1"/>
                </a:solidFill>
                <a:latin typeface="+mn-ea"/>
                <a:ea typeface="+mn-ea"/>
              </a:rPr>
              <a:t>Model</a:t>
            </a:r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が完成したので次に</a:t>
            </a:r>
            <a:r>
              <a:rPr lang="en-US" altLang="ja-JP" sz="2000">
                <a:solidFill>
                  <a:schemeClr val="tx1"/>
                </a:solidFill>
                <a:latin typeface="+mn-ea"/>
                <a:ea typeface="+mn-ea"/>
              </a:rPr>
              <a:t>Controller</a:t>
            </a:r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を作成しよう。</a:t>
            </a:r>
          </a:p>
          <a:p>
            <a:pPr algn="l"/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　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Controller</a:t>
            </a:r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の仕事は、</a:t>
            </a:r>
            <a:r>
              <a:rPr lang="en-US" altLang="ja-JP" sz="2000">
                <a:solidFill>
                  <a:schemeClr val="tx1"/>
                </a:solidFill>
                <a:latin typeface="+mn-ea"/>
                <a:ea typeface="+mn-ea"/>
              </a:rPr>
              <a:t>Model</a:t>
            </a:r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の状態を</a:t>
            </a:r>
            <a:r>
              <a:rPr lang="en-US" altLang="ja-JP" sz="2000">
                <a:solidFill>
                  <a:schemeClr val="tx1"/>
                </a:solidFill>
                <a:latin typeface="+mn-ea"/>
                <a:ea typeface="+mn-ea"/>
              </a:rPr>
              <a:t>View</a:t>
            </a:r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に反映させること</a:t>
            </a:r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だ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具体的には、以下を行う。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・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Model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側の操作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・モデルの要素（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Player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）を生成する。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　・モデルの要素（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Player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）を動かす。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　・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View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側の操作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　　・リソース（画像）を読み込む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　・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View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の要素（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playerImageView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）を取得する。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　・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Model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を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View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に対応付ける操作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・モデルの要素（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Player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）から情報を取得し、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　　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View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の要素のプロパティを設定する。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テキスト ボックス 4"/>
          <p:cNvSpPr txBox="1">
            <a:spLocks noChangeArrowheads="1"/>
          </p:cNvSpPr>
          <p:nvPr/>
        </p:nvSpPr>
        <p:spPr bwMode="auto">
          <a:xfrm>
            <a:off x="1843425" y="260648"/>
            <a:ext cx="548579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4000" smtClean="0">
                <a:solidFill>
                  <a:schemeClr val="accent2"/>
                </a:solidFill>
                <a:ea typeface="HGP明朝E" pitchFamily="18" charset="-128"/>
              </a:rPr>
              <a:t>（３－０） </a:t>
            </a:r>
            <a:r>
              <a:rPr lang="en-US" altLang="ja-JP" sz="4000" smtClean="0">
                <a:solidFill>
                  <a:schemeClr val="accent2"/>
                </a:solidFill>
                <a:ea typeface="HGP明朝E" pitchFamily="18" charset="-128"/>
              </a:rPr>
              <a:t>Controller</a:t>
            </a:r>
            <a:r>
              <a:rPr lang="ja-JP" altLang="en-US" sz="4000" smtClean="0">
                <a:solidFill>
                  <a:schemeClr val="accent2"/>
                </a:solidFill>
                <a:ea typeface="HGP明朝E" pitchFamily="18" charset="-128"/>
              </a:rPr>
              <a:t>の</a:t>
            </a:r>
            <a:r>
              <a:rPr lang="ja-JP" altLang="en-US" sz="4000" dirty="0" smtClean="0">
                <a:solidFill>
                  <a:schemeClr val="accent2"/>
                </a:solidFill>
                <a:ea typeface="HGP明朝E" pitchFamily="18" charset="-128"/>
              </a:rPr>
              <a:t>作成</a:t>
            </a:r>
            <a:endParaRPr lang="ja-JP" altLang="en-US" sz="4000" dirty="0">
              <a:solidFill>
                <a:schemeClr val="accent2"/>
              </a:solidFill>
              <a:ea typeface="HGP明朝E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414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933" y="2132856"/>
            <a:ext cx="7470195" cy="4500179"/>
          </a:xfrm>
          <a:prstGeom prst="rect">
            <a:avLst/>
          </a:prstGeom>
        </p:spPr>
      </p:pic>
      <p:sp>
        <p:nvSpPr>
          <p:cNvPr id="5" name="タイトル 2"/>
          <p:cNvSpPr txBox="1">
            <a:spLocks/>
          </p:cNvSpPr>
          <p:nvPr/>
        </p:nvSpPr>
        <p:spPr bwMode="auto">
          <a:xfrm>
            <a:off x="251520" y="1340768"/>
            <a:ext cx="8208912" cy="720080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②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 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app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java｣-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「（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省略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）」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MainActivity.java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」をダブルクリックしよう。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MainActivity.java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は以下のようになっている。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4" name="テキスト ボックス 4"/>
          <p:cNvSpPr txBox="1">
            <a:spLocks noChangeArrowheads="1"/>
          </p:cNvSpPr>
          <p:nvPr/>
        </p:nvSpPr>
        <p:spPr bwMode="auto">
          <a:xfrm>
            <a:off x="1843425" y="260648"/>
            <a:ext cx="548579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4000" smtClean="0">
                <a:solidFill>
                  <a:schemeClr val="accent2"/>
                </a:solidFill>
                <a:ea typeface="HGP明朝E" pitchFamily="18" charset="-128"/>
              </a:rPr>
              <a:t>（３－０） </a:t>
            </a:r>
            <a:r>
              <a:rPr lang="en-US" altLang="ja-JP" sz="4000" smtClean="0">
                <a:solidFill>
                  <a:schemeClr val="accent2"/>
                </a:solidFill>
                <a:ea typeface="HGP明朝E" pitchFamily="18" charset="-128"/>
              </a:rPr>
              <a:t>Controller</a:t>
            </a:r>
            <a:r>
              <a:rPr lang="ja-JP" altLang="en-US" sz="4000" smtClean="0">
                <a:solidFill>
                  <a:schemeClr val="accent2"/>
                </a:solidFill>
                <a:ea typeface="HGP明朝E" pitchFamily="18" charset="-128"/>
              </a:rPr>
              <a:t>の</a:t>
            </a:r>
            <a:r>
              <a:rPr lang="ja-JP" altLang="en-US" sz="4000" dirty="0" smtClean="0">
                <a:solidFill>
                  <a:schemeClr val="accent2"/>
                </a:solidFill>
                <a:ea typeface="HGP明朝E" pitchFamily="18" charset="-128"/>
              </a:rPr>
              <a:t>作成</a:t>
            </a:r>
            <a:endParaRPr lang="ja-JP" altLang="en-US" sz="4000" dirty="0">
              <a:solidFill>
                <a:schemeClr val="accent2"/>
              </a:solidFill>
              <a:ea typeface="HGP明朝E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65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636810"/>
            <a:ext cx="6481236" cy="4095932"/>
          </a:xfrm>
          <a:prstGeom prst="rect">
            <a:avLst/>
          </a:prstGeom>
        </p:spPr>
      </p:pic>
      <p:sp>
        <p:nvSpPr>
          <p:cNvPr id="5" name="タイトル 2"/>
          <p:cNvSpPr txBox="1">
            <a:spLocks/>
          </p:cNvSpPr>
          <p:nvPr/>
        </p:nvSpPr>
        <p:spPr bwMode="auto">
          <a:xfrm>
            <a:off x="251520" y="1340768"/>
            <a:ext cx="8208912" cy="1296144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① まずは変数宣言をしておこう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・リソース（今回は、とりあえず右向きの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Player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画像）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・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View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（今回は、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activity_main.xml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で作成した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playerImageView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を使う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・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Model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（今回は、さっき作成した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Player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クラスを使う）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4788024" y="3501008"/>
            <a:ext cx="2286672" cy="1440160"/>
          </a:xfrm>
          <a:prstGeom prst="rect">
            <a:avLst/>
          </a:prstGeom>
          <a:noFill/>
          <a:ln w="635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4"/>
          <p:cNvSpPr txBox="1">
            <a:spLocks noChangeArrowheads="1"/>
          </p:cNvSpPr>
          <p:nvPr/>
        </p:nvSpPr>
        <p:spPr bwMode="auto">
          <a:xfrm>
            <a:off x="561027" y="260648"/>
            <a:ext cx="805060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4000" smtClean="0">
                <a:solidFill>
                  <a:schemeClr val="accent2"/>
                </a:solidFill>
                <a:ea typeface="HGP明朝E" pitchFamily="18" charset="-128"/>
              </a:rPr>
              <a:t>（３－１） </a:t>
            </a:r>
            <a:r>
              <a:rPr lang="en-US" altLang="ja-JP" sz="4000" smtClean="0">
                <a:solidFill>
                  <a:schemeClr val="accent2"/>
                </a:solidFill>
                <a:ea typeface="HGP明朝E" pitchFamily="18" charset="-128"/>
              </a:rPr>
              <a:t>Controller</a:t>
            </a:r>
            <a:r>
              <a:rPr lang="ja-JP" altLang="en-US" sz="4000" smtClean="0">
                <a:solidFill>
                  <a:schemeClr val="accent2"/>
                </a:solidFill>
                <a:ea typeface="HGP明朝E" pitchFamily="18" charset="-128"/>
              </a:rPr>
              <a:t>の作成（変数宣言）</a:t>
            </a:r>
            <a:endParaRPr lang="ja-JP" altLang="en-US" sz="4000" dirty="0">
              <a:solidFill>
                <a:schemeClr val="accent2"/>
              </a:solidFill>
              <a:ea typeface="HGP明朝E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07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24413" t="10892" r="5531" b="7778"/>
          <a:stretch/>
        </p:blipFill>
        <p:spPr>
          <a:xfrm>
            <a:off x="2915816" y="2317279"/>
            <a:ext cx="5984112" cy="4352081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5" name="タイトル 2"/>
          <p:cNvSpPr txBox="1">
            <a:spLocks/>
          </p:cNvSpPr>
          <p:nvPr/>
        </p:nvSpPr>
        <p:spPr bwMode="auto">
          <a:xfrm>
            <a:off x="251520" y="1340768"/>
            <a:ext cx="8640960" cy="976511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① それでは画像とビューを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取得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し、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Player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オブジェクトを生成しよう。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画像ファイルを読み込むときに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は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画像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のサイズも指定する必要があるので注意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しよう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3808790" y="4941168"/>
            <a:ext cx="5040560" cy="1440160"/>
          </a:xfrm>
          <a:prstGeom prst="rect">
            <a:avLst/>
          </a:prstGeom>
          <a:noFill/>
          <a:ln w="635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4"/>
          <p:cNvSpPr txBox="1">
            <a:spLocks noChangeArrowheads="1"/>
          </p:cNvSpPr>
          <p:nvPr/>
        </p:nvSpPr>
        <p:spPr bwMode="auto">
          <a:xfrm>
            <a:off x="670032" y="260648"/>
            <a:ext cx="783259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4000" smtClean="0">
                <a:solidFill>
                  <a:schemeClr val="accent2"/>
                </a:solidFill>
                <a:ea typeface="HGP明朝E" pitchFamily="18" charset="-128"/>
              </a:rPr>
              <a:t>（３－２） </a:t>
            </a:r>
            <a:r>
              <a:rPr lang="en-US" altLang="ja-JP" sz="4000" smtClean="0">
                <a:solidFill>
                  <a:schemeClr val="accent2"/>
                </a:solidFill>
                <a:ea typeface="HGP明朝E" pitchFamily="18" charset="-128"/>
              </a:rPr>
              <a:t>Controller</a:t>
            </a:r>
            <a:r>
              <a:rPr lang="ja-JP" altLang="en-US" sz="4000" smtClean="0">
                <a:solidFill>
                  <a:schemeClr val="accent2"/>
                </a:solidFill>
                <a:ea typeface="HGP明朝E" pitchFamily="18" charset="-128"/>
              </a:rPr>
              <a:t>の作成（初期化）</a:t>
            </a:r>
            <a:endParaRPr lang="ja-JP" altLang="en-US" sz="4000" dirty="0">
              <a:solidFill>
                <a:schemeClr val="accent2"/>
              </a:solidFill>
              <a:ea typeface="HGP明朝E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586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25951" t="8440" r="4255" b="7159"/>
          <a:stretch/>
        </p:blipFill>
        <p:spPr>
          <a:xfrm>
            <a:off x="3203848" y="2330896"/>
            <a:ext cx="5688632" cy="4309570"/>
          </a:xfrm>
          <a:prstGeom prst="rect">
            <a:avLst/>
          </a:prstGeom>
        </p:spPr>
      </p:pic>
      <p:sp>
        <p:nvSpPr>
          <p:cNvPr id="5" name="タイトル 2"/>
          <p:cNvSpPr txBox="1">
            <a:spLocks/>
          </p:cNvSpPr>
          <p:nvPr/>
        </p:nvSpPr>
        <p:spPr bwMode="auto">
          <a:xfrm>
            <a:off x="251520" y="1340768"/>
            <a:ext cx="8640960" cy="1296144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① 初期化処理が終わったので、後は更新処理だ。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以下の２つの関数を宣言しよう。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まずは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Model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の更新だ。。。が、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Player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はまだ動かないので、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Model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の更新も必要ない。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3707904" y="4941168"/>
            <a:ext cx="2160240" cy="1440160"/>
          </a:xfrm>
          <a:prstGeom prst="rect">
            <a:avLst/>
          </a:prstGeom>
          <a:noFill/>
          <a:ln w="635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4"/>
          <p:cNvSpPr txBox="1">
            <a:spLocks noChangeArrowheads="1"/>
          </p:cNvSpPr>
          <p:nvPr/>
        </p:nvSpPr>
        <p:spPr bwMode="auto">
          <a:xfrm>
            <a:off x="194745" y="260648"/>
            <a:ext cx="878317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4000" smtClean="0">
                <a:solidFill>
                  <a:schemeClr val="accent2"/>
                </a:solidFill>
                <a:ea typeface="HGP明朝E" pitchFamily="18" charset="-128"/>
              </a:rPr>
              <a:t>（３－３） </a:t>
            </a:r>
            <a:r>
              <a:rPr lang="en-US" altLang="ja-JP" sz="4000" smtClean="0">
                <a:solidFill>
                  <a:schemeClr val="accent2"/>
                </a:solidFill>
                <a:ea typeface="HGP明朝E" pitchFamily="18" charset="-128"/>
              </a:rPr>
              <a:t>Controller</a:t>
            </a:r>
            <a:r>
              <a:rPr lang="ja-JP" altLang="en-US" sz="4000" smtClean="0">
                <a:solidFill>
                  <a:schemeClr val="accent2"/>
                </a:solidFill>
                <a:ea typeface="HGP明朝E" pitchFamily="18" charset="-128"/>
              </a:rPr>
              <a:t>の作成（</a:t>
            </a:r>
            <a:r>
              <a:rPr lang="en-US" altLang="ja-JP" sz="4000" smtClean="0">
                <a:solidFill>
                  <a:schemeClr val="accent2"/>
                </a:solidFill>
                <a:ea typeface="HGP明朝E" pitchFamily="18" charset="-128"/>
              </a:rPr>
              <a:t>Model</a:t>
            </a:r>
            <a:r>
              <a:rPr lang="ja-JP" altLang="en-US" sz="4000" smtClean="0">
                <a:solidFill>
                  <a:schemeClr val="accent2"/>
                </a:solidFill>
                <a:ea typeface="HGP明朝E" pitchFamily="18" charset="-128"/>
              </a:rPr>
              <a:t>の更新）</a:t>
            </a:r>
            <a:endParaRPr lang="ja-JP" altLang="en-US" sz="4000" dirty="0">
              <a:solidFill>
                <a:schemeClr val="accent2"/>
              </a:solidFill>
              <a:ea typeface="HGP明朝E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317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2267" t="8444" r="27461" b="7127"/>
          <a:stretch/>
        </p:blipFill>
        <p:spPr>
          <a:xfrm>
            <a:off x="2771800" y="1990388"/>
            <a:ext cx="6120680" cy="4606963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5" name="タイトル 2"/>
          <p:cNvSpPr txBox="1">
            <a:spLocks/>
          </p:cNvSpPr>
          <p:nvPr/>
        </p:nvSpPr>
        <p:spPr bwMode="auto">
          <a:xfrm>
            <a:off x="251520" y="1340768"/>
            <a:ext cx="8640960" cy="720080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① というわけで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View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の更新だ。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player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から必要な情報を教えてもらって、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そ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の情報を使って描画する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3419872" y="4941168"/>
            <a:ext cx="4752528" cy="1440160"/>
          </a:xfrm>
          <a:prstGeom prst="rect">
            <a:avLst/>
          </a:prstGeom>
          <a:noFill/>
          <a:ln w="635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4"/>
          <p:cNvSpPr txBox="1">
            <a:spLocks noChangeArrowheads="1"/>
          </p:cNvSpPr>
          <p:nvPr/>
        </p:nvSpPr>
        <p:spPr bwMode="auto">
          <a:xfrm>
            <a:off x="161243" y="260648"/>
            <a:ext cx="885018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4000" smtClean="0">
                <a:solidFill>
                  <a:schemeClr val="accent2"/>
                </a:solidFill>
                <a:ea typeface="HGP明朝E" pitchFamily="18" charset="-128"/>
              </a:rPr>
              <a:t>（３－４） </a:t>
            </a:r>
            <a:r>
              <a:rPr lang="en-US" altLang="ja-JP" sz="4000" smtClean="0">
                <a:solidFill>
                  <a:schemeClr val="accent2"/>
                </a:solidFill>
                <a:ea typeface="HGP明朝E" pitchFamily="18" charset="-128"/>
              </a:rPr>
              <a:t>Controller</a:t>
            </a:r>
            <a:r>
              <a:rPr lang="ja-JP" altLang="en-US" sz="4000" smtClean="0">
                <a:solidFill>
                  <a:schemeClr val="accent2"/>
                </a:solidFill>
                <a:ea typeface="HGP明朝E" pitchFamily="18" charset="-128"/>
              </a:rPr>
              <a:t>の作成（</a:t>
            </a:r>
            <a:r>
              <a:rPr lang="en-US" altLang="ja-JP" sz="4000" smtClean="0">
                <a:solidFill>
                  <a:schemeClr val="accent2"/>
                </a:solidFill>
                <a:ea typeface="HGP明朝E" pitchFamily="18" charset="-128"/>
              </a:rPr>
              <a:t>View</a:t>
            </a:r>
            <a:r>
              <a:rPr lang="ja-JP" altLang="en-US" sz="4000" smtClean="0">
                <a:solidFill>
                  <a:schemeClr val="accent2"/>
                </a:solidFill>
                <a:ea typeface="HGP明朝E" pitchFamily="18" charset="-128"/>
              </a:rPr>
              <a:t>の更新）</a:t>
            </a:r>
            <a:endParaRPr lang="ja-JP" altLang="en-US" sz="4000" dirty="0">
              <a:solidFill>
                <a:schemeClr val="accent2"/>
              </a:solidFill>
              <a:ea typeface="HGP明朝E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866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l="11477" t="10365" r="19311" b="17077"/>
          <a:stretch/>
        </p:blipFill>
        <p:spPr>
          <a:xfrm>
            <a:off x="2498472" y="1734095"/>
            <a:ext cx="3729711" cy="450321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l="43987" t="24297" r="40252" b="30703"/>
          <a:stretch/>
        </p:blipFill>
        <p:spPr>
          <a:xfrm>
            <a:off x="438666" y="1700808"/>
            <a:ext cx="1483638" cy="2571641"/>
          </a:xfrm>
          <a:prstGeom prst="rect">
            <a:avLst/>
          </a:prstGeom>
        </p:spPr>
      </p:pic>
      <p:sp>
        <p:nvSpPr>
          <p:cNvPr id="13" name="テキスト ボックス 4"/>
          <p:cNvSpPr txBox="1">
            <a:spLocks noChangeArrowheads="1"/>
          </p:cNvSpPr>
          <p:nvPr/>
        </p:nvSpPr>
        <p:spPr bwMode="auto">
          <a:xfrm>
            <a:off x="464492" y="332656"/>
            <a:ext cx="82269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4000" dirty="0" err="1" smtClean="0">
                <a:solidFill>
                  <a:schemeClr val="accent2"/>
                </a:solidFill>
                <a:ea typeface="HGP明朝E" pitchFamily="18" charset="-128"/>
              </a:rPr>
              <a:t>MVC</a:t>
            </a:r>
            <a:r>
              <a:rPr lang="ja-JP" altLang="en-US" sz="4000" dirty="0" smtClean="0">
                <a:solidFill>
                  <a:schemeClr val="accent2"/>
                </a:solidFill>
                <a:ea typeface="HGP明朝E" pitchFamily="18" charset="-128"/>
              </a:rPr>
              <a:t>パターンを使用したアプリの構造</a:t>
            </a:r>
            <a:endParaRPr lang="en-US" altLang="ja-JP" sz="4000" dirty="0" smtClean="0">
              <a:solidFill>
                <a:schemeClr val="accent2"/>
              </a:solidFill>
              <a:ea typeface="HGP明朝E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71107" y="4293096"/>
            <a:ext cx="1776448" cy="369332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err="1">
                <a:latin typeface="ＭＳ Ｐゴシック" panose="020B0600070205080204" pitchFamily="50" charset="-128"/>
              </a:rPr>
              <a:t>a</a:t>
            </a:r>
            <a:r>
              <a:rPr kumimoji="1" lang="en-US" altLang="ja-JP" dirty="0" err="1" smtClean="0">
                <a:latin typeface="ＭＳ Ｐゴシック" panose="020B0600070205080204" pitchFamily="50" charset="-128"/>
              </a:rPr>
              <a:t>ctivity_main.xml</a:t>
            </a:r>
            <a:endParaRPr kumimoji="1" lang="ja-JP" altLang="en-US" dirty="0">
              <a:latin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426088" y="5862532"/>
            <a:ext cx="1802096" cy="369332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latin typeface="ＭＳ Ｐゴシック" panose="020B0600070205080204" pitchFamily="50" charset="-128"/>
              </a:rPr>
              <a:t>MainActivity.java</a:t>
            </a:r>
            <a:endParaRPr kumimoji="1" lang="ja-JP" altLang="en-US" dirty="0">
              <a:latin typeface="ＭＳ Ｐゴシック" panose="020B0600070205080204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042526" y="1382654"/>
            <a:ext cx="1059906" cy="369332"/>
          </a:xfrm>
          <a:prstGeom prst="rect">
            <a:avLst/>
          </a:prstGeom>
          <a:solidFill>
            <a:srgbClr val="00FF00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ＭＳ Ｐゴシック" panose="020B0600070205080204" pitchFamily="50" charset="-128"/>
              </a:rPr>
              <a:t>Conroller</a:t>
            </a:r>
            <a:endParaRPr kumimoji="1" lang="ja-JP" altLang="en-US" dirty="0">
              <a:latin typeface="ＭＳ Ｐゴシック" panose="020B0600070205080204" pitchFamily="50" charset="-128"/>
            </a:endParaRPr>
          </a:p>
        </p:txBody>
      </p:sp>
      <p:sp>
        <p:nvSpPr>
          <p:cNvPr id="27" name="右矢印 26"/>
          <p:cNvSpPr/>
          <p:nvPr/>
        </p:nvSpPr>
        <p:spPr>
          <a:xfrm>
            <a:off x="4467202" y="2786483"/>
            <a:ext cx="2121022" cy="284218"/>
          </a:xfrm>
          <a:prstGeom prst="rightArrow">
            <a:avLst/>
          </a:prstGeom>
          <a:solidFill>
            <a:srgbClr val="FFFF00">
              <a:alpha val="50196"/>
            </a:srgbClr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右矢印 27"/>
          <p:cNvSpPr/>
          <p:nvPr/>
        </p:nvSpPr>
        <p:spPr>
          <a:xfrm flipH="1">
            <a:off x="2051720" y="3142709"/>
            <a:ext cx="4536504" cy="283645"/>
          </a:xfrm>
          <a:prstGeom prst="rightArrow">
            <a:avLst/>
          </a:prstGeom>
          <a:solidFill>
            <a:srgbClr val="FFFF00">
              <a:alpha val="50196"/>
            </a:srgbClr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486204" y="2103261"/>
            <a:ext cx="1616148" cy="646331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入力データを、</a:t>
            </a:r>
            <a:endParaRPr kumimoji="1" lang="en-US" altLang="ja-JP" dirty="0" smtClean="0"/>
          </a:p>
          <a:p>
            <a:r>
              <a:rPr lang="en-US" altLang="ja-JP" dirty="0" smtClean="0"/>
              <a:t>Model</a:t>
            </a:r>
            <a:r>
              <a:rPr lang="ja-JP" altLang="en-US" dirty="0" smtClean="0"/>
              <a:t>に渡す。</a:t>
            </a:r>
            <a:endParaRPr lang="en-US" altLang="ja-JP" dirty="0" smtClean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15816" y="3430741"/>
            <a:ext cx="2888932" cy="646331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Model</a:t>
            </a:r>
            <a:r>
              <a:rPr kumimoji="1" lang="ja-JP" altLang="en-US" dirty="0" smtClean="0"/>
              <a:t>から結果を受け取り、</a:t>
            </a:r>
            <a:endParaRPr kumimoji="1" lang="en-US" altLang="ja-JP" dirty="0" smtClean="0"/>
          </a:p>
          <a:p>
            <a:r>
              <a:rPr lang="en-US" altLang="ja-JP" dirty="0" smtClean="0"/>
              <a:t>View</a:t>
            </a:r>
            <a:r>
              <a:rPr lang="ja-JP" altLang="en-US" dirty="0" smtClean="0"/>
              <a:t>に渡す。</a:t>
            </a:r>
            <a:endParaRPr lang="en-US" altLang="ja-JP" dirty="0" smtClean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892311" y="6372036"/>
            <a:ext cx="5389617" cy="369332"/>
          </a:xfrm>
          <a:prstGeom prst="rect">
            <a:avLst/>
          </a:prstGeom>
          <a:solidFill>
            <a:srgbClr val="FFCC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UI</a:t>
            </a:r>
            <a:r>
              <a:rPr lang="ja-JP" altLang="en-US" dirty="0" err="1" smtClean="0"/>
              <a:t>に依</a:t>
            </a:r>
            <a:r>
              <a:rPr lang="ja-JP" altLang="en-US" dirty="0" smtClean="0"/>
              <a:t>存する部分と</a:t>
            </a:r>
            <a:r>
              <a:rPr kumimoji="1" lang="en-US" altLang="ja-JP" dirty="0" smtClean="0"/>
              <a:t>UI</a:t>
            </a:r>
            <a:r>
              <a:rPr kumimoji="1" lang="ja-JP" altLang="en-US" dirty="0" err="1" smtClean="0"/>
              <a:t>に依</a:t>
            </a:r>
            <a:r>
              <a:rPr kumimoji="1" lang="ja-JP" altLang="en-US" dirty="0" smtClean="0"/>
              <a:t>存しない部分を分離する。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397829" y="1349394"/>
            <a:ext cx="774571" cy="369332"/>
          </a:xfrm>
          <a:prstGeom prst="rect">
            <a:avLst/>
          </a:prstGeom>
          <a:solidFill>
            <a:srgbClr val="00FF00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ゴシック" panose="020B0600070205080204" pitchFamily="50" charset="-128"/>
              </a:rPr>
              <a:t>Model</a:t>
            </a:r>
            <a:endParaRPr kumimoji="1" lang="ja-JP" altLang="en-US" dirty="0">
              <a:latin typeface="ＭＳ Ｐゴシック" panose="020B0600070205080204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73216" y="1394858"/>
            <a:ext cx="643125" cy="369332"/>
          </a:xfrm>
          <a:prstGeom prst="rect">
            <a:avLst/>
          </a:prstGeom>
          <a:solidFill>
            <a:srgbClr val="00FF00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ゴシック" panose="020B0600070205080204" pitchFamily="50" charset="-128"/>
              </a:rPr>
              <a:t>View</a:t>
            </a:r>
            <a:endParaRPr kumimoji="1" lang="ja-JP" altLang="en-US" dirty="0">
              <a:latin typeface="ＭＳ Ｐゴシック" panose="020B0600070205080204" pitchFamily="50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 rotWithShape="1">
          <a:blip r:embed="rId4"/>
          <a:srcRect l="19572" t="20463" r="19877" b="30391"/>
          <a:stretch/>
        </p:blipFill>
        <p:spPr>
          <a:xfrm>
            <a:off x="6794938" y="1726686"/>
            <a:ext cx="2088232" cy="242239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6" name="テキスト ボックス 15"/>
          <p:cNvSpPr txBox="1"/>
          <p:nvPr/>
        </p:nvSpPr>
        <p:spPr>
          <a:xfrm>
            <a:off x="7670671" y="2743590"/>
            <a:ext cx="1221809" cy="369332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latin typeface="ＭＳ Ｐゴシック" panose="020B0600070205080204" pitchFamily="50" charset="-128"/>
              </a:rPr>
              <a:t>Player.java</a:t>
            </a:r>
            <a:endParaRPr kumimoji="1" lang="ja-JP" altLang="en-US" dirty="0">
              <a:latin typeface="ＭＳ Ｐゴシック" panose="020B0600070205080204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71107" y="4851076"/>
            <a:ext cx="1991251" cy="369332"/>
          </a:xfrm>
          <a:prstGeom prst="rect">
            <a:avLst/>
          </a:prstGeom>
          <a:solidFill>
            <a:srgbClr val="FFCC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UI</a:t>
            </a:r>
            <a:r>
              <a:rPr lang="ja-JP" altLang="en-US" dirty="0" err="1" smtClean="0"/>
              <a:t>に依</a:t>
            </a:r>
            <a:r>
              <a:rPr lang="ja-JP" altLang="en-US" dirty="0" smtClean="0"/>
              <a:t>存</a:t>
            </a:r>
            <a:r>
              <a:rPr lang="ja-JP" altLang="en-US" smtClean="0"/>
              <a:t>する部分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724353" y="4504215"/>
            <a:ext cx="2173993" cy="369332"/>
          </a:xfrm>
          <a:prstGeom prst="rect">
            <a:avLst/>
          </a:prstGeom>
          <a:solidFill>
            <a:srgbClr val="FFCC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UI</a:t>
            </a:r>
            <a:r>
              <a:rPr kumimoji="1" lang="ja-JP" altLang="en-US" dirty="0" err="1" smtClean="0"/>
              <a:t>に依</a:t>
            </a:r>
            <a:r>
              <a:rPr kumimoji="1" lang="ja-JP" altLang="en-US" dirty="0" smtClean="0"/>
              <a:t>存</a:t>
            </a:r>
            <a:r>
              <a:rPr kumimoji="1" lang="ja-JP" altLang="en-US" smtClean="0"/>
              <a:t>しない部分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149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 bwMode="auto">
          <a:xfrm>
            <a:off x="301625" y="260648"/>
            <a:ext cx="8510588" cy="936104"/>
          </a:xfrm>
          <a:prstGeom prst="rect">
            <a:avLst/>
          </a:prstGeom>
          <a:solidFill>
            <a:srgbClr val="0000FF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defRPr/>
            </a:pPr>
            <a:r>
              <a:rPr lang="ja-JP" altLang="en-US" sz="44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３．プレーヤの表示</a:t>
            </a:r>
            <a:endParaRPr lang="ja-JP" altLang="en-US" sz="4400" kern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424" y="1451878"/>
            <a:ext cx="2862736" cy="517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79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0000FF"/>
          </a:solidFill>
          <a:ln>
            <a:solidFill>
              <a:srgbClr val="00FFFF"/>
            </a:solidFill>
          </a:ln>
        </p:spPr>
        <p:txBody>
          <a:bodyPr/>
          <a:lstStyle/>
          <a:p>
            <a:pPr>
              <a:defRPr/>
            </a:pPr>
            <a:r>
              <a:rPr lang="ja-JP" altLang="en-US" dirty="0">
                <a:solidFill>
                  <a:srgbClr val="FFFF00"/>
                </a:solidFill>
              </a:rPr>
              <a:t>画面の</a:t>
            </a:r>
            <a:r>
              <a:rPr lang="ja-JP" altLang="en-US" dirty="0" smtClean="0">
                <a:solidFill>
                  <a:srgbClr val="FFFF00"/>
                </a:solidFill>
              </a:rPr>
              <a:t>座標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3132559" y="2408964"/>
            <a:ext cx="2879725" cy="3384550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1509" name="Line 6"/>
          <p:cNvSpPr>
            <a:spLocks noChangeShapeType="1"/>
          </p:cNvSpPr>
          <p:nvPr/>
        </p:nvSpPr>
        <p:spPr bwMode="auto">
          <a:xfrm flipV="1">
            <a:off x="3132559" y="5793514"/>
            <a:ext cx="3383781" cy="2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510" name="Line 7"/>
          <p:cNvSpPr>
            <a:spLocks noChangeShapeType="1"/>
          </p:cNvSpPr>
          <p:nvPr/>
        </p:nvSpPr>
        <p:spPr bwMode="auto">
          <a:xfrm flipV="1">
            <a:off x="3132559" y="2035324"/>
            <a:ext cx="0" cy="396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511" name="Line 8"/>
          <p:cNvSpPr>
            <a:spLocks noChangeShapeType="1"/>
          </p:cNvSpPr>
          <p:nvPr/>
        </p:nvSpPr>
        <p:spPr bwMode="auto">
          <a:xfrm>
            <a:off x="2988097" y="2696302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21512" name="Text Box 9"/>
          <p:cNvSpPr txBox="1">
            <a:spLocks noChangeArrowheads="1"/>
          </p:cNvSpPr>
          <p:nvPr/>
        </p:nvSpPr>
        <p:spPr bwMode="auto">
          <a:xfrm>
            <a:off x="1619672" y="2450239"/>
            <a:ext cx="13477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r" eaLnBrk="1" hangingPunct="1"/>
            <a:r>
              <a:rPr lang="ja-JP" altLang="en-US" sz="2400" b="1" dirty="0" smtClean="0"/>
              <a:t>６００</a:t>
            </a:r>
            <a:r>
              <a:rPr lang="ja-JP" altLang="en-US" sz="2400" b="1" dirty="0"/>
              <a:t/>
            </a:r>
            <a:br>
              <a:rPr lang="ja-JP" altLang="en-US" sz="2400" b="1" dirty="0"/>
            </a:br>
            <a:endParaRPr lang="ja-JP" altLang="en-US" sz="2400" b="1" dirty="0"/>
          </a:p>
        </p:txBody>
      </p:sp>
      <p:sp>
        <p:nvSpPr>
          <p:cNvPr id="21513" name="Text Box 10"/>
          <p:cNvSpPr txBox="1">
            <a:spLocks noChangeArrowheads="1"/>
          </p:cNvSpPr>
          <p:nvPr/>
        </p:nvSpPr>
        <p:spPr bwMode="auto">
          <a:xfrm>
            <a:off x="2723588" y="5717435"/>
            <a:ext cx="427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800" b="1" dirty="0"/>
              <a:t>０</a:t>
            </a:r>
          </a:p>
        </p:txBody>
      </p:sp>
      <p:sp>
        <p:nvSpPr>
          <p:cNvPr id="21514" name="Text Box 11"/>
          <p:cNvSpPr txBox="1">
            <a:spLocks noChangeArrowheads="1"/>
          </p:cNvSpPr>
          <p:nvPr/>
        </p:nvSpPr>
        <p:spPr bwMode="auto">
          <a:xfrm>
            <a:off x="5614144" y="5852120"/>
            <a:ext cx="8194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400" b="1" dirty="0" smtClean="0"/>
              <a:t>３６０</a:t>
            </a:r>
            <a:endParaRPr lang="ja-JP" altLang="en-US" sz="2400" b="1" dirty="0"/>
          </a:p>
        </p:txBody>
      </p:sp>
      <p:sp>
        <p:nvSpPr>
          <p:cNvPr id="21516" name="Line 14"/>
          <p:cNvSpPr>
            <a:spLocks noChangeShapeType="1"/>
          </p:cNvSpPr>
          <p:nvPr/>
        </p:nvSpPr>
        <p:spPr bwMode="auto">
          <a:xfrm>
            <a:off x="2976984" y="5785577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521" name="Text Box 25"/>
          <p:cNvSpPr txBox="1">
            <a:spLocks noChangeArrowheads="1"/>
          </p:cNvSpPr>
          <p:nvPr/>
        </p:nvSpPr>
        <p:spPr bwMode="auto">
          <a:xfrm>
            <a:off x="6771431" y="5521039"/>
            <a:ext cx="415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800" dirty="0"/>
              <a:t>Ｘ</a:t>
            </a:r>
          </a:p>
        </p:txBody>
      </p:sp>
      <p:sp>
        <p:nvSpPr>
          <p:cNvPr id="21522" name="Text Box 26"/>
          <p:cNvSpPr txBox="1">
            <a:spLocks noChangeArrowheads="1"/>
          </p:cNvSpPr>
          <p:nvPr/>
        </p:nvSpPr>
        <p:spPr bwMode="auto">
          <a:xfrm>
            <a:off x="2925390" y="1421873"/>
            <a:ext cx="414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800" dirty="0"/>
              <a:t>Ｙ</a:t>
            </a:r>
          </a:p>
        </p:txBody>
      </p:sp>
    </p:spTree>
    <p:extLst>
      <p:ext uri="{BB962C8B-B14F-4D97-AF65-F5344CB8AC3E}">
        <p14:creationId xmlns:p14="http://schemas.microsoft.com/office/powerpoint/2010/main" val="41411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0000FF"/>
          </a:solidFill>
          <a:ln>
            <a:solidFill>
              <a:srgbClr val="00FFFF"/>
            </a:solidFill>
          </a:ln>
        </p:spPr>
        <p:txBody>
          <a:bodyPr/>
          <a:lstStyle/>
          <a:p>
            <a:pPr>
              <a:defRPr/>
            </a:pPr>
            <a:r>
              <a:rPr lang="ja-JP" altLang="en-US" dirty="0" smtClean="0">
                <a:solidFill>
                  <a:srgbClr val="FFFF00"/>
                </a:solidFill>
              </a:rPr>
              <a:t>モデル（</a:t>
            </a:r>
            <a:r>
              <a:rPr lang="en-US" altLang="ja-JP" dirty="0" smtClean="0">
                <a:solidFill>
                  <a:srgbClr val="FFFF00"/>
                </a:solidFill>
              </a:rPr>
              <a:t>UI</a:t>
            </a:r>
            <a:r>
              <a:rPr lang="ja-JP" altLang="en-US" dirty="0" err="1" smtClean="0">
                <a:solidFill>
                  <a:srgbClr val="FFFF00"/>
                </a:solidFill>
              </a:rPr>
              <a:t>に依</a:t>
            </a:r>
            <a:r>
              <a:rPr lang="ja-JP" altLang="en-US" dirty="0" smtClean="0">
                <a:solidFill>
                  <a:srgbClr val="FFFF00"/>
                </a:solidFill>
              </a:rPr>
              <a:t>存しない部分）</a:t>
            </a:r>
          </a:p>
        </p:txBody>
      </p:sp>
      <p:sp>
        <p:nvSpPr>
          <p:cNvPr id="29699" name="Oval 17"/>
          <p:cNvSpPr>
            <a:spLocks noChangeArrowheads="1"/>
          </p:cNvSpPr>
          <p:nvPr/>
        </p:nvSpPr>
        <p:spPr bwMode="auto">
          <a:xfrm>
            <a:off x="1925617" y="4273327"/>
            <a:ext cx="360363" cy="360362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9700" name="Line 18"/>
          <p:cNvSpPr>
            <a:spLocks noChangeShapeType="1"/>
          </p:cNvSpPr>
          <p:nvPr/>
        </p:nvSpPr>
        <p:spPr bwMode="auto">
          <a:xfrm>
            <a:off x="2098655" y="4633689"/>
            <a:ext cx="0" cy="6477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9701" name="Line 19"/>
          <p:cNvSpPr>
            <a:spLocks noChangeShapeType="1"/>
          </p:cNvSpPr>
          <p:nvPr/>
        </p:nvSpPr>
        <p:spPr bwMode="auto">
          <a:xfrm>
            <a:off x="1709717" y="4922614"/>
            <a:ext cx="7921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9702" name="Line 20"/>
          <p:cNvSpPr>
            <a:spLocks noChangeShapeType="1"/>
          </p:cNvSpPr>
          <p:nvPr/>
        </p:nvSpPr>
        <p:spPr bwMode="auto">
          <a:xfrm flipH="1">
            <a:off x="1781155" y="5238527"/>
            <a:ext cx="317500" cy="4762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9703" name="Line 21"/>
          <p:cNvSpPr>
            <a:spLocks noChangeShapeType="1"/>
          </p:cNvSpPr>
          <p:nvPr/>
        </p:nvSpPr>
        <p:spPr bwMode="auto">
          <a:xfrm>
            <a:off x="2097067" y="5252814"/>
            <a:ext cx="317500" cy="4762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cxnSp>
        <p:nvCxnSpPr>
          <p:cNvPr id="29" name="直線矢印コネクタ 28"/>
          <p:cNvCxnSpPr>
            <a:stCxn id="20" idx="1"/>
          </p:cNvCxnSpPr>
          <p:nvPr/>
        </p:nvCxnSpPr>
        <p:spPr>
          <a:xfrm flipH="1">
            <a:off x="2501881" y="2404919"/>
            <a:ext cx="1821841" cy="186840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4870151" y="2601604"/>
            <a:ext cx="1050288" cy="1200329"/>
          </a:xfrm>
          <a:prstGeom prst="rect">
            <a:avLst/>
          </a:prstGeom>
          <a:solidFill>
            <a:srgbClr val="FFCCFF"/>
          </a:solidFill>
          <a:ln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ja-JP" dirty="0" smtClean="0">
                <a:solidFill>
                  <a:srgbClr val="FF0000"/>
                </a:solidFill>
                <a:latin typeface="+mj-ea"/>
                <a:ea typeface="+mj-ea"/>
              </a:rPr>
              <a:t>x=0</a:t>
            </a:r>
          </a:p>
          <a:p>
            <a:pPr algn="l">
              <a:defRPr/>
            </a:pPr>
            <a:r>
              <a:rPr lang="en-US" altLang="ja-JP" dirty="0" smtClean="0">
                <a:solidFill>
                  <a:srgbClr val="FF0000"/>
                </a:solidFill>
                <a:latin typeface="+mj-ea"/>
                <a:ea typeface="+mj-ea"/>
              </a:rPr>
              <a:t>y=0</a:t>
            </a:r>
          </a:p>
          <a:p>
            <a:pPr algn="l">
              <a:defRPr/>
            </a:pPr>
            <a:r>
              <a:rPr lang="en-US" altLang="ja-JP" dirty="0" err="1" smtClean="0">
                <a:solidFill>
                  <a:srgbClr val="FF0000"/>
                </a:solidFill>
                <a:latin typeface="+mj-ea"/>
                <a:ea typeface="+mj-ea"/>
              </a:rPr>
              <a:t>xSize</a:t>
            </a:r>
            <a:r>
              <a:rPr lang="en-US" altLang="ja-JP" dirty="0" smtClean="0">
                <a:solidFill>
                  <a:srgbClr val="FF0000"/>
                </a:solidFill>
                <a:latin typeface="+mj-ea"/>
                <a:ea typeface="+mj-ea"/>
              </a:rPr>
              <a:t>=32</a:t>
            </a:r>
          </a:p>
          <a:p>
            <a:pPr algn="l">
              <a:defRPr/>
            </a:pPr>
            <a:r>
              <a:rPr lang="en-US" altLang="ja-JP" dirty="0" err="1" smtClean="0">
                <a:solidFill>
                  <a:srgbClr val="FF0000"/>
                </a:solidFill>
                <a:latin typeface="+mj-ea"/>
                <a:ea typeface="+mj-ea"/>
              </a:rPr>
              <a:t>ySize</a:t>
            </a:r>
            <a:r>
              <a:rPr lang="en-US" altLang="ja-JP" dirty="0" smtClean="0">
                <a:solidFill>
                  <a:srgbClr val="FF0000"/>
                </a:solidFill>
                <a:latin typeface="+mj-ea"/>
                <a:ea typeface="+mj-ea"/>
              </a:rPr>
              <a:t>=32</a:t>
            </a:r>
            <a:endParaRPr lang="en-US" altLang="ja-JP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9707" name="Line 6"/>
          <p:cNvSpPr>
            <a:spLocks noChangeShapeType="1"/>
          </p:cNvSpPr>
          <p:nvPr/>
        </p:nvSpPr>
        <p:spPr bwMode="auto">
          <a:xfrm>
            <a:off x="1692275" y="5743564"/>
            <a:ext cx="6264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9708" name="Text Box 25"/>
          <p:cNvSpPr txBox="1">
            <a:spLocks noChangeArrowheads="1"/>
          </p:cNvSpPr>
          <p:nvPr/>
        </p:nvSpPr>
        <p:spPr bwMode="auto">
          <a:xfrm>
            <a:off x="8188325" y="5468926"/>
            <a:ext cx="415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800"/>
              <a:t>Ｘ</a:t>
            </a:r>
          </a:p>
        </p:txBody>
      </p:sp>
      <p:sp>
        <p:nvSpPr>
          <p:cNvPr id="29709" name="Line 7"/>
          <p:cNvSpPr>
            <a:spLocks noChangeShapeType="1"/>
          </p:cNvSpPr>
          <p:nvPr/>
        </p:nvSpPr>
        <p:spPr bwMode="auto">
          <a:xfrm flipV="1">
            <a:off x="1692275" y="1785926"/>
            <a:ext cx="0" cy="396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9710" name="Text Box 26"/>
          <p:cNvSpPr txBox="1">
            <a:spLocks noChangeArrowheads="1"/>
          </p:cNvSpPr>
          <p:nvPr/>
        </p:nvSpPr>
        <p:spPr bwMode="auto">
          <a:xfrm>
            <a:off x="1214438" y="1816089"/>
            <a:ext cx="414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800"/>
              <a:t>Ｙ</a:t>
            </a:r>
          </a:p>
        </p:txBody>
      </p:sp>
      <p:sp>
        <p:nvSpPr>
          <p:cNvPr id="29711" name="Text Box 10"/>
          <p:cNvSpPr txBox="1">
            <a:spLocks noChangeArrowheads="1"/>
          </p:cNvSpPr>
          <p:nvPr/>
        </p:nvSpPr>
        <p:spPr bwMode="auto">
          <a:xfrm>
            <a:off x="1336675" y="5702289"/>
            <a:ext cx="427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800" b="1"/>
              <a:t>０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1714480" y="4228877"/>
            <a:ext cx="795337" cy="1500187"/>
          </a:xfrm>
          <a:prstGeom prst="rect">
            <a:avLst/>
          </a:pr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29717" name="Oval 22"/>
          <p:cNvSpPr>
            <a:spLocks noChangeArrowheads="1"/>
          </p:cNvSpPr>
          <p:nvPr/>
        </p:nvSpPr>
        <p:spPr bwMode="auto">
          <a:xfrm>
            <a:off x="1643042" y="5660802"/>
            <a:ext cx="142875" cy="144462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863150" y="3808090"/>
            <a:ext cx="3685881" cy="1200329"/>
          </a:xfrm>
          <a:prstGeom prst="rect">
            <a:avLst/>
          </a:prstGeom>
          <a:solidFill>
            <a:srgbClr val="99FF99"/>
          </a:solidFill>
          <a:ln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・（自分の）</a:t>
            </a:r>
            <a:r>
              <a:rPr lang="ja-JP" altLang="en-US" dirty="0" err="1" smtClean="0">
                <a:solidFill>
                  <a:srgbClr val="FF0000"/>
                </a:solidFill>
                <a:latin typeface="+mj-ea"/>
                <a:ea typeface="+mj-ea"/>
              </a:rPr>
              <a:t>ｘ</a:t>
            </a:r>
            <a:r>
              <a:rPr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座標を教える</a:t>
            </a:r>
            <a:r>
              <a:rPr lang="en-US" altLang="ja-JP" dirty="0" smtClean="0">
                <a:solidFill>
                  <a:srgbClr val="FF0000"/>
                </a:solidFill>
                <a:latin typeface="+mj-ea"/>
                <a:ea typeface="+mj-ea"/>
              </a:rPr>
              <a:t>=</a:t>
            </a:r>
            <a:r>
              <a:rPr lang="en-US" altLang="ja-JP" dirty="0" err="1" smtClean="0">
                <a:solidFill>
                  <a:srgbClr val="FF0000"/>
                </a:solidFill>
                <a:latin typeface="+mj-ea"/>
                <a:ea typeface="+mj-ea"/>
              </a:rPr>
              <a:t>getX</a:t>
            </a:r>
            <a:r>
              <a:rPr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（）</a:t>
            </a:r>
            <a:endParaRPr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algn="l">
              <a:defRPr/>
            </a:pPr>
            <a:r>
              <a:rPr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・（自分の）</a:t>
            </a:r>
            <a:r>
              <a:rPr lang="en-US" altLang="ja-JP" dirty="0" smtClean="0">
                <a:solidFill>
                  <a:srgbClr val="FF0000"/>
                </a:solidFill>
                <a:latin typeface="+mj-ea"/>
                <a:ea typeface="+mj-ea"/>
              </a:rPr>
              <a:t>y</a:t>
            </a:r>
            <a:r>
              <a:rPr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座標を教える</a:t>
            </a:r>
            <a:r>
              <a:rPr lang="en-US" altLang="ja-JP" dirty="0" smtClean="0">
                <a:solidFill>
                  <a:srgbClr val="FF0000"/>
                </a:solidFill>
                <a:latin typeface="+mj-ea"/>
                <a:ea typeface="+mj-ea"/>
              </a:rPr>
              <a:t>=</a:t>
            </a:r>
            <a:r>
              <a:rPr lang="en-US" altLang="ja-JP" dirty="0" err="1" smtClean="0">
                <a:solidFill>
                  <a:srgbClr val="FF0000"/>
                </a:solidFill>
                <a:latin typeface="+mj-ea"/>
                <a:ea typeface="+mj-ea"/>
              </a:rPr>
              <a:t>getY</a:t>
            </a:r>
            <a:r>
              <a:rPr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（）</a:t>
            </a:r>
            <a:endParaRPr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algn="l">
              <a:defRPr/>
            </a:pPr>
            <a:r>
              <a:rPr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・（自分の）幅を教える</a:t>
            </a:r>
            <a:r>
              <a:rPr lang="en-US" altLang="ja-JP" dirty="0" smtClean="0">
                <a:solidFill>
                  <a:srgbClr val="FF0000"/>
                </a:solidFill>
                <a:latin typeface="+mj-ea"/>
                <a:ea typeface="+mj-ea"/>
              </a:rPr>
              <a:t>=</a:t>
            </a:r>
            <a:r>
              <a:rPr lang="en-US" altLang="ja-JP" dirty="0" err="1" smtClean="0">
                <a:solidFill>
                  <a:srgbClr val="FF0000"/>
                </a:solidFill>
                <a:latin typeface="+mj-ea"/>
                <a:ea typeface="+mj-ea"/>
              </a:rPr>
              <a:t>getXSize</a:t>
            </a:r>
            <a:r>
              <a:rPr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（）</a:t>
            </a:r>
            <a:endParaRPr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algn="l">
              <a:defRPr/>
            </a:pPr>
            <a:r>
              <a:rPr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・（自分の）身長を教える</a:t>
            </a:r>
            <a:r>
              <a:rPr lang="en-US" altLang="ja-JP" dirty="0" smtClean="0">
                <a:solidFill>
                  <a:srgbClr val="FF0000"/>
                </a:solidFill>
                <a:latin typeface="+mj-ea"/>
                <a:ea typeface="+mj-ea"/>
              </a:rPr>
              <a:t>=</a:t>
            </a:r>
            <a:r>
              <a:rPr lang="en-US" altLang="ja-JP" dirty="0" err="1" smtClean="0">
                <a:solidFill>
                  <a:srgbClr val="FF0000"/>
                </a:solidFill>
                <a:latin typeface="+mj-ea"/>
                <a:ea typeface="+mj-ea"/>
              </a:rPr>
              <a:t>getYSize</a:t>
            </a:r>
            <a:r>
              <a:rPr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（）</a:t>
            </a:r>
            <a:endParaRPr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323722" y="2204864"/>
            <a:ext cx="1127232" cy="400110"/>
          </a:xfrm>
          <a:prstGeom prst="rect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000" dirty="0">
                <a:solidFill>
                  <a:schemeClr val="accent4">
                    <a:lumMod val="10000"/>
                  </a:schemeClr>
                </a:solidFill>
              </a:rPr>
              <a:t>プレーヤ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275856" y="2604974"/>
            <a:ext cx="1587294" cy="646331"/>
          </a:xfrm>
          <a:prstGeom prst="rect">
            <a:avLst/>
          </a:prstGeom>
          <a:solidFill>
            <a:srgbClr val="FFCC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ja-JP" altLang="en-US" dirty="0"/>
              <a:t>知</a:t>
            </a:r>
            <a:r>
              <a:rPr lang="ja-JP" altLang="en-US" dirty="0" smtClean="0"/>
              <a:t>っていること</a:t>
            </a:r>
            <a:endParaRPr lang="en-US" altLang="ja-JP" dirty="0" smtClean="0"/>
          </a:p>
          <a:p>
            <a:pPr algn="r"/>
            <a:r>
              <a:rPr lang="ja-JP" altLang="en-US" dirty="0" smtClean="0"/>
              <a:t>リスト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717435" y="3800306"/>
            <a:ext cx="1148071" cy="646331"/>
          </a:xfrm>
          <a:prstGeom prst="rect">
            <a:avLst/>
          </a:prstGeom>
          <a:solidFill>
            <a:srgbClr val="99FF99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ja-JP" altLang="en-US" dirty="0" smtClean="0"/>
              <a:t>できること</a:t>
            </a:r>
            <a:endParaRPr lang="en-US" altLang="ja-JP" dirty="0" smtClean="0"/>
          </a:p>
          <a:p>
            <a:pPr algn="r"/>
            <a:r>
              <a:rPr lang="ja-JP" altLang="en-US" dirty="0" smtClean="0"/>
              <a:t>リスト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850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2478287" y="221739"/>
            <a:ext cx="419057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800" dirty="0" smtClean="0">
                <a:solidFill>
                  <a:schemeClr val="accent2"/>
                </a:solidFill>
                <a:ea typeface="HGP明朝E" pitchFamily="18" charset="-128"/>
              </a:rPr>
              <a:t>（</a:t>
            </a:r>
            <a:r>
              <a:rPr lang="ja-JP" altLang="en-US" sz="4800" smtClean="0">
                <a:solidFill>
                  <a:schemeClr val="accent2"/>
                </a:solidFill>
                <a:ea typeface="HGP明朝E" pitchFamily="18" charset="-128"/>
              </a:rPr>
              <a:t>１</a:t>
            </a:r>
            <a:r>
              <a:rPr lang="ja-JP" altLang="en-US" sz="4800" smtClean="0">
                <a:solidFill>
                  <a:schemeClr val="accent2"/>
                </a:solidFill>
                <a:ea typeface="HGP明朝E" pitchFamily="18" charset="-128"/>
              </a:rPr>
              <a:t>）</a:t>
            </a:r>
            <a:r>
              <a:rPr lang="en-US" altLang="ja-JP" sz="4800" smtClean="0">
                <a:solidFill>
                  <a:schemeClr val="accent2"/>
                </a:solidFill>
                <a:ea typeface="HGP明朝E" pitchFamily="18" charset="-128"/>
              </a:rPr>
              <a:t>View</a:t>
            </a:r>
            <a:r>
              <a:rPr lang="ja-JP" altLang="en-US" sz="4800" smtClean="0">
                <a:solidFill>
                  <a:schemeClr val="accent2"/>
                </a:solidFill>
                <a:ea typeface="HGP明朝E" pitchFamily="18" charset="-128"/>
              </a:rPr>
              <a:t>の作成</a:t>
            </a:r>
            <a:endParaRPr lang="ja-JP" altLang="en-US" sz="4800" dirty="0">
              <a:solidFill>
                <a:schemeClr val="accent2"/>
              </a:solidFill>
              <a:ea typeface="HGP明朝E" pitchFamily="18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 bwMode="auto">
          <a:xfrm>
            <a:off x="251520" y="1484783"/>
            <a:ext cx="8640960" cy="1238115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① 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さきほどの背景と同様の手順で今度は「プレーヤ」を追加しよう。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2000" dirty="0" err="1">
                <a:solidFill>
                  <a:schemeClr val="tx1"/>
                </a:solidFill>
                <a:latin typeface="+mn-ea"/>
                <a:ea typeface="+mn-ea"/>
              </a:rPr>
              <a:t>activity_main.xml</a:t>
            </a:r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」を開き、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「パレット」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common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2000" dirty="0" err="1" smtClean="0">
                <a:solidFill>
                  <a:schemeClr val="tx1"/>
                </a:solidFill>
                <a:latin typeface="+mn-ea"/>
                <a:ea typeface="+mn-ea"/>
              </a:rPr>
              <a:t>ImageView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」を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「コンポーネント・ツリー」</a:t>
            </a:r>
            <a:r>
              <a:rPr lang="en-US" altLang="ja-JP" sz="2000"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RelativeLayout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の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下の「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backgroudImageView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」の　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下にドラッグ＆ドロップすると。。。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に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追加すると</a:t>
            </a:r>
            <a:r>
              <a:rPr lang="ja-JP" altLang="en-US" sz="2000" dirty="0" err="1" smtClean="0">
                <a:solidFill>
                  <a:schemeClr val="tx1"/>
                </a:solidFill>
                <a:latin typeface="+mn-ea"/>
                <a:ea typeface="+mn-ea"/>
              </a:rPr>
              <a:t>。。。</a:t>
            </a:r>
            <a:endParaRPr lang="ja-JP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" name="タイトル 2"/>
          <p:cNvSpPr txBox="1">
            <a:spLocks/>
          </p:cNvSpPr>
          <p:nvPr/>
        </p:nvSpPr>
        <p:spPr bwMode="auto">
          <a:xfrm>
            <a:off x="251520" y="2852935"/>
            <a:ext cx="8640960" cy="792089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② 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以下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のウィンドウが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開くので、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　「</a:t>
            </a:r>
            <a:r>
              <a:rPr lang="en-US" altLang="ja-JP" sz="2000" dirty="0" err="1" smtClean="0">
                <a:solidFill>
                  <a:schemeClr val="tx1"/>
                </a:solidFill>
                <a:latin typeface="+mn-ea"/>
                <a:ea typeface="+mn-ea"/>
              </a:rPr>
              <a:t>Drawable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「プロジェクト」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2000" dirty="0" err="1" smtClean="0">
                <a:solidFill>
                  <a:schemeClr val="tx1"/>
                </a:solidFill>
                <a:latin typeface="+mn-ea"/>
                <a:ea typeface="+mn-ea"/>
              </a:rPr>
              <a:t>player_right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」を選択して「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OK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」をクリックする。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3681863"/>
            <a:ext cx="3756670" cy="3005336"/>
          </a:xfrm>
          <a:prstGeom prst="rect">
            <a:avLst/>
          </a:prstGeom>
        </p:spPr>
      </p:pic>
      <p:sp>
        <p:nvSpPr>
          <p:cNvPr id="4" name="右矢印 3"/>
          <p:cNvSpPr/>
          <p:nvPr/>
        </p:nvSpPr>
        <p:spPr bwMode="auto">
          <a:xfrm>
            <a:off x="4788024" y="5696862"/>
            <a:ext cx="690376" cy="484632"/>
          </a:xfrm>
          <a:prstGeom prst="rightArrow">
            <a:avLst/>
          </a:prstGeom>
          <a:solidFill>
            <a:srgbClr val="FFFF00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 bwMode="auto">
          <a:xfrm rot="5400000">
            <a:off x="7925512" y="5831556"/>
            <a:ext cx="690376" cy="484632"/>
          </a:xfrm>
          <a:prstGeom prst="rightArrow">
            <a:avLst/>
          </a:prstGeom>
          <a:solidFill>
            <a:srgbClr val="00FF00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402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2483768" y="221739"/>
            <a:ext cx="419057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800" dirty="0" smtClean="0">
                <a:solidFill>
                  <a:schemeClr val="accent2"/>
                </a:solidFill>
                <a:ea typeface="HGP明朝E" pitchFamily="18" charset="-128"/>
              </a:rPr>
              <a:t>（</a:t>
            </a:r>
            <a:r>
              <a:rPr lang="ja-JP" altLang="en-US" sz="4800" smtClean="0">
                <a:solidFill>
                  <a:schemeClr val="accent2"/>
                </a:solidFill>
                <a:ea typeface="HGP明朝E" pitchFamily="18" charset="-128"/>
              </a:rPr>
              <a:t>１</a:t>
            </a:r>
            <a:r>
              <a:rPr lang="ja-JP" altLang="en-US" sz="4800" smtClean="0">
                <a:solidFill>
                  <a:schemeClr val="accent2"/>
                </a:solidFill>
                <a:ea typeface="HGP明朝E" pitchFamily="18" charset="-128"/>
              </a:rPr>
              <a:t>）</a:t>
            </a:r>
            <a:r>
              <a:rPr lang="en-US" altLang="ja-JP" sz="4800" smtClean="0">
                <a:solidFill>
                  <a:schemeClr val="accent2"/>
                </a:solidFill>
                <a:ea typeface="HGP明朝E" pitchFamily="18" charset="-128"/>
              </a:rPr>
              <a:t>View</a:t>
            </a:r>
            <a:r>
              <a:rPr lang="ja-JP" altLang="en-US" sz="4800" smtClean="0">
                <a:solidFill>
                  <a:schemeClr val="accent2"/>
                </a:solidFill>
                <a:ea typeface="HGP明朝E" pitchFamily="18" charset="-128"/>
              </a:rPr>
              <a:t>の作成</a:t>
            </a:r>
            <a:endParaRPr lang="ja-JP" altLang="en-US" sz="4800" dirty="0">
              <a:solidFill>
                <a:schemeClr val="accent2"/>
              </a:solidFill>
              <a:ea typeface="HGP明朝E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060848"/>
            <a:ext cx="8030613" cy="4576531"/>
          </a:xfrm>
          <a:prstGeom prst="rect">
            <a:avLst/>
          </a:prstGeom>
        </p:spPr>
      </p:pic>
      <p:sp>
        <p:nvSpPr>
          <p:cNvPr id="10" name="タイトル 2"/>
          <p:cNvSpPr txBox="1">
            <a:spLocks/>
          </p:cNvSpPr>
          <p:nvPr/>
        </p:nvSpPr>
        <p:spPr bwMode="auto">
          <a:xfrm>
            <a:off x="251520" y="1412776"/>
            <a:ext cx="8640960" cy="72008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③ 追加した</a:t>
            </a:r>
            <a:r>
              <a:rPr lang="en-US" altLang="ja-JP" sz="2000" err="1" smtClean="0">
                <a:solidFill>
                  <a:schemeClr val="tx1"/>
                </a:solidFill>
                <a:latin typeface="+mn-ea"/>
                <a:ea typeface="+mn-ea"/>
              </a:rPr>
              <a:t>ImageView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について以下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の属性を</a:t>
            </a:r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設定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する。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「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ID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=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2000" dirty="0" err="1" smtClean="0">
                <a:solidFill>
                  <a:schemeClr val="tx1"/>
                </a:solidFill>
                <a:latin typeface="+mn-ea"/>
                <a:ea typeface="+mn-ea"/>
              </a:rPr>
              <a:t>playerImageView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68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546212" y="276560"/>
            <a:ext cx="804098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3600" smtClean="0">
                <a:solidFill>
                  <a:schemeClr val="accent2"/>
                </a:solidFill>
                <a:ea typeface="HGP明朝E" pitchFamily="18" charset="-128"/>
              </a:rPr>
              <a:t>（２－０</a:t>
            </a:r>
            <a:r>
              <a:rPr lang="ja-JP" altLang="en-US" sz="3600" smtClean="0">
                <a:solidFill>
                  <a:schemeClr val="accent2"/>
                </a:solidFill>
                <a:ea typeface="HGP明朝E" pitchFamily="18" charset="-128"/>
              </a:rPr>
              <a:t>） </a:t>
            </a:r>
            <a:r>
              <a:rPr lang="en-US" altLang="ja-JP" sz="3600" smtClean="0">
                <a:solidFill>
                  <a:schemeClr val="accent2"/>
                </a:solidFill>
                <a:ea typeface="HGP明朝E" pitchFamily="18" charset="-128"/>
              </a:rPr>
              <a:t>Model</a:t>
            </a:r>
            <a:r>
              <a:rPr lang="ja-JP" altLang="en-US" sz="3600" smtClean="0">
                <a:solidFill>
                  <a:schemeClr val="accent2"/>
                </a:solidFill>
                <a:ea typeface="HGP明朝E" pitchFamily="18" charset="-128"/>
              </a:rPr>
              <a:t>（</a:t>
            </a:r>
            <a:r>
              <a:rPr lang="en-US" altLang="ja-JP" sz="3600" dirty="0" smtClean="0">
                <a:solidFill>
                  <a:schemeClr val="accent2"/>
                </a:solidFill>
                <a:ea typeface="HGP明朝E" pitchFamily="18" charset="-128"/>
              </a:rPr>
              <a:t>models</a:t>
            </a:r>
            <a:r>
              <a:rPr lang="ja-JP" altLang="en-US" sz="3600" dirty="0" smtClean="0">
                <a:solidFill>
                  <a:schemeClr val="accent2"/>
                </a:solidFill>
                <a:ea typeface="HGP明朝E" pitchFamily="18" charset="-128"/>
              </a:rPr>
              <a:t>パッケージ）の作成</a:t>
            </a:r>
            <a:endParaRPr lang="ja-JP" altLang="en-US" sz="3600" dirty="0">
              <a:solidFill>
                <a:schemeClr val="accent2"/>
              </a:solidFill>
              <a:ea typeface="HGP明朝E" pitchFamily="18" charset="-128"/>
            </a:endParaRPr>
          </a:p>
        </p:txBody>
      </p:sp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251520" y="1412776"/>
            <a:ext cx="8640960" cy="1584176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 anchor="t"/>
          <a:lstStyle/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① 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View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」が完成したので次は「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Model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」を作成することにしよう。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これからいろいろなキャラクターが増えていくので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それらをまとめて入れておくためのパッケージを作っておくことにしよう。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app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java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「（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省略）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r>
              <a:rPr lang="en-US" altLang="ja-JP" sz="2000" dirty="0" err="1" smtClean="0">
                <a:solidFill>
                  <a:schemeClr val="tx1"/>
                </a:solidFill>
                <a:latin typeface="+mn-ea"/>
                <a:ea typeface="+mn-ea"/>
              </a:rPr>
              <a:t>g01_jumper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」パッケージで右クリックし、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　 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 「新規」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「パッケージ」をクリック。</a:t>
            </a:r>
            <a:endParaRPr kumimoji="1" lang="ja-JP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r="34647" b="44941"/>
          <a:stretch/>
        </p:blipFill>
        <p:spPr>
          <a:xfrm>
            <a:off x="1690379" y="3140968"/>
            <a:ext cx="7205826" cy="3384376"/>
          </a:xfrm>
          <a:prstGeom prst="rect">
            <a:avLst/>
          </a:prstGeom>
        </p:spPr>
      </p:pic>
      <p:sp>
        <p:nvSpPr>
          <p:cNvPr id="9" name="右矢印 8"/>
          <p:cNvSpPr/>
          <p:nvPr/>
        </p:nvSpPr>
        <p:spPr bwMode="auto">
          <a:xfrm>
            <a:off x="1345191" y="4221088"/>
            <a:ext cx="690376" cy="484632"/>
          </a:xfrm>
          <a:prstGeom prst="rightArrow">
            <a:avLst/>
          </a:prstGeom>
          <a:solidFill>
            <a:srgbClr val="FFFF00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 bwMode="auto">
          <a:xfrm>
            <a:off x="3059832" y="4251291"/>
            <a:ext cx="690376" cy="484632"/>
          </a:xfrm>
          <a:prstGeom prst="rightArrow">
            <a:avLst/>
          </a:prstGeom>
          <a:solidFill>
            <a:srgbClr val="FFFF00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 bwMode="auto">
          <a:xfrm>
            <a:off x="6012160" y="5373216"/>
            <a:ext cx="690376" cy="484632"/>
          </a:xfrm>
          <a:prstGeom prst="rightArrow">
            <a:avLst/>
          </a:prstGeom>
          <a:solidFill>
            <a:srgbClr val="00FF00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76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2"/>
          <p:cNvSpPr txBox="1">
            <a:spLocks/>
          </p:cNvSpPr>
          <p:nvPr/>
        </p:nvSpPr>
        <p:spPr bwMode="auto">
          <a:xfrm>
            <a:off x="251520" y="1556792"/>
            <a:ext cx="8640960" cy="43204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② 以下のウィンドウが表示されるので「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models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」と入力して「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OK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」をクリック。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</a:br>
            <a:endParaRPr lang="ja-JP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479" y="2368297"/>
            <a:ext cx="4167601" cy="127672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2" name="右矢印 11"/>
          <p:cNvSpPr/>
          <p:nvPr/>
        </p:nvSpPr>
        <p:spPr bwMode="auto">
          <a:xfrm>
            <a:off x="4417970" y="2800345"/>
            <a:ext cx="690376" cy="484632"/>
          </a:xfrm>
          <a:prstGeom prst="rightArrow">
            <a:avLst/>
          </a:prstGeom>
          <a:solidFill>
            <a:srgbClr val="FFFF00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/>
          <p:nvPr/>
        </p:nvSpPr>
        <p:spPr bwMode="auto">
          <a:xfrm rot="16200000" flipV="1">
            <a:off x="5970469" y="3458523"/>
            <a:ext cx="481686" cy="484632"/>
          </a:xfrm>
          <a:prstGeom prst="rightArrow">
            <a:avLst/>
          </a:prstGeom>
          <a:solidFill>
            <a:srgbClr val="00FF00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4"/>
          <p:cNvSpPr txBox="1">
            <a:spLocks noChangeArrowheads="1"/>
          </p:cNvSpPr>
          <p:nvPr/>
        </p:nvSpPr>
        <p:spPr bwMode="auto">
          <a:xfrm>
            <a:off x="546212" y="276560"/>
            <a:ext cx="804098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3600" smtClean="0">
                <a:solidFill>
                  <a:schemeClr val="accent2"/>
                </a:solidFill>
                <a:ea typeface="HGP明朝E" pitchFamily="18" charset="-128"/>
              </a:rPr>
              <a:t>（２－０</a:t>
            </a:r>
            <a:r>
              <a:rPr lang="ja-JP" altLang="en-US" sz="3600" smtClean="0">
                <a:solidFill>
                  <a:schemeClr val="accent2"/>
                </a:solidFill>
                <a:ea typeface="HGP明朝E" pitchFamily="18" charset="-128"/>
              </a:rPr>
              <a:t>） </a:t>
            </a:r>
            <a:r>
              <a:rPr lang="en-US" altLang="ja-JP" sz="3600" smtClean="0">
                <a:solidFill>
                  <a:schemeClr val="accent2"/>
                </a:solidFill>
                <a:ea typeface="HGP明朝E" pitchFamily="18" charset="-128"/>
              </a:rPr>
              <a:t>Model</a:t>
            </a:r>
            <a:r>
              <a:rPr lang="ja-JP" altLang="en-US" sz="3600" smtClean="0">
                <a:solidFill>
                  <a:schemeClr val="accent2"/>
                </a:solidFill>
                <a:ea typeface="HGP明朝E" pitchFamily="18" charset="-128"/>
              </a:rPr>
              <a:t>（</a:t>
            </a:r>
            <a:r>
              <a:rPr lang="en-US" altLang="ja-JP" sz="3600" dirty="0" smtClean="0">
                <a:solidFill>
                  <a:schemeClr val="accent2"/>
                </a:solidFill>
                <a:ea typeface="HGP明朝E" pitchFamily="18" charset="-128"/>
              </a:rPr>
              <a:t>models</a:t>
            </a:r>
            <a:r>
              <a:rPr lang="ja-JP" altLang="en-US" sz="3600" dirty="0" smtClean="0">
                <a:solidFill>
                  <a:schemeClr val="accent2"/>
                </a:solidFill>
                <a:ea typeface="HGP明朝E" pitchFamily="18" charset="-128"/>
              </a:rPr>
              <a:t>パッケージ）の作成</a:t>
            </a:r>
            <a:endParaRPr lang="ja-JP" altLang="en-US" sz="3600" dirty="0">
              <a:solidFill>
                <a:schemeClr val="accent2"/>
              </a:solidFill>
              <a:ea typeface="HGP明朝E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777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344879" y="188640"/>
            <a:ext cx="845834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400" smtClean="0">
                <a:solidFill>
                  <a:schemeClr val="accent2"/>
                </a:solidFill>
                <a:ea typeface="HGP明朝E" pitchFamily="18" charset="-128"/>
              </a:rPr>
              <a:t>（２－１</a:t>
            </a:r>
            <a:r>
              <a:rPr lang="ja-JP" altLang="en-US" sz="4400" smtClean="0">
                <a:solidFill>
                  <a:schemeClr val="accent2"/>
                </a:solidFill>
                <a:ea typeface="HGP明朝E" pitchFamily="18" charset="-128"/>
              </a:rPr>
              <a:t>） </a:t>
            </a:r>
            <a:r>
              <a:rPr lang="en-US" altLang="ja-JP" sz="4400" smtClean="0">
                <a:solidFill>
                  <a:schemeClr val="accent2"/>
                </a:solidFill>
                <a:ea typeface="HGP明朝E" pitchFamily="18" charset="-128"/>
              </a:rPr>
              <a:t>Model</a:t>
            </a:r>
            <a:r>
              <a:rPr lang="ja-JP" altLang="en-US" sz="4400" smtClean="0">
                <a:solidFill>
                  <a:schemeClr val="accent2"/>
                </a:solidFill>
                <a:ea typeface="HGP明朝E" pitchFamily="18" charset="-128"/>
              </a:rPr>
              <a:t>（</a:t>
            </a:r>
            <a:r>
              <a:rPr lang="en-US" altLang="ja-JP" sz="4400" dirty="0" smtClean="0">
                <a:solidFill>
                  <a:schemeClr val="accent2"/>
                </a:solidFill>
                <a:ea typeface="HGP明朝E" pitchFamily="18" charset="-128"/>
              </a:rPr>
              <a:t>Player</a:t>
            </a:r>
            <a:r>
              <a:rPr lang="ja-JP" altLang="en-US" sz="4400" dirty="0" smtClean="0">
                <a:solidFill>
                  <a:schemeClr val="accent2"/>
                </a:solidFill>
                <a:ea typeface="HGP明朝E" pitchFamily="18" charset="-128"/>
              </a:rPr>
              <a:t>クラス）の作成</a:t>
            </a:r>
            <a:endParaRPr lang="ja-JP" altLang="en-US" sz="4400" dirty="0">
              <a:solidFill>
                <a:schemeClr val="accent2"/>
              </a:solidFill>
              <a:ea typeface="HGP明朝E" pitchFamily="18" charset="-128"/>
            </a:endParaRPr>
          </a:p>
        </p:txBody>
      </p:sp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251520" y="1412776"/>
            <a:ext cx="8640960" cy="432048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 anchor="t"/>
          <a:lstStyle/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① 作成した「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models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」パッケージで右クリックし、「新規」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Java 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クラス」をクリック。</a:t>
            </a:r>
            <a:endParaRPr kumimoji="1" lang="ja-JP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91346"/>
            <a:ext cx="8340949" cy="4649989"/>
          </a:xfrm>
          <a:prstGeom prst="rect">
            <a:avLst/>
          </a:prstGeom>
        </p:spPr>
      </p:pic>
      <p:sp>
        <p:nvSpPr>
          <p:cNvPr id="6" name="右矢印 5"/>
          <p:cNvSpPr/>
          <p:nvPr/>
        </p:nvSpPr>
        <p:spPr bwMode="auto">
          <a:xfrm>
            <a:off x="395536" y="3356992"/>
            <a:ext cx="690376" cy="484632"/>
          </a:xfrm>
          <a:prstGeom prst="rightArrow">
            <a:avLst/>
          </a:prstGeom>
          <a:solidFill>
            <a:srgbClr val="FFFF00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 bwMode="auto">
          <a:xfrm>
            <a:off x="1619672" y="2780928"/>
            <a:ext cx="690376" cy="484632"/>
          </a:xfrm>
          <a:prstGeom prst="rightArrow">
            <a:avLst/>
          </a:prstGeom>
          <a:solidFill>
            <a:srgbClr val="FFFF00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 bwMode="auto">
          <a:xfrm>
            <a:off x="4091658" y="2764628"/>
            <a:ext cx="690376" cy="484632"/>
          </a:xfrm>
          <a:prstGeom prst="rightArrow">
            <a:avLst/>
          </a:prstGeom>
          <a:solidFill>
            <a:srgbClr val="00FF00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103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ール">
  <a:themeElements>
    <a:clrScheme name="リゾート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クール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 bwMode="auto">
        <a:noFill/>
        <a:ln w="28575">
          <a:solidFill>
            <a:schemeClr val="tx1"/>
          </a:solidFill>
          <a:round/>
          <a:headEnd type="triangle" w="lg" len="lg"/>
          <a:tailEnd type="triangle" w="lg" len="lg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3703</TotalTime>
  <Words>503</Words>
  <Application>Microsoft Office PowerPoint</Application>
  <PresentationFormat>画面に合わせる (4:3)</PresentationFormat>
  <Paragraphs>114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8" baseType="lpstr">
      <vt:lpstr>HGP明朝E</vt:lpstr>
      <vt:lpstr>ＭＳ Ｐゴシック</vt:lpstr>
      <vt:lpstr>ＭＳ Ｐ明朝</vt:lpstr>
      <vt:lpstr>Arial</vt:lpstr>
      <vt:lpstr>Calibri</vt:lpstr>
      <vt:lpstr>Garamond</vt:lpstr>
      <vt:lpstr>Georgia</vt:lpstr>
      <vt:lpstr>Wingdings</vt:lpstr>
      <vt:lpstr>Wingdings 2</vt:lpstr>
      <vt:lpstr>クール</vt:lpstr>
      <vt:lpstr>Ｊａｖａ</vt:lpstr>
      <vt:lpstr>PowerPoint プレゼンテーション</vt:lpstr>
      <vt:lpstr>画面の座標</vt:lpstr>
      <vt:lpstr>モデル（UIに依存しない部分）</vt:lpstr>
      <vt:lpstr>PowerPoint プレゼンテーション</vt:lpstr>
      <vt:lpstr>PowerPoint プレゼンテーション</vt:lpstr>
      <vt:lpstr>① 「View」が完成したので次は「Model」を作成することにしよう。 　　これからいろいろなキャラクターが増えていくので 　　それらをまとめて入れておくためのパッケージを作っておくことにしよう。 　　「app」-「java」-「（省略）.g01_jumper」パッケージで右クリックし、 　  「新規」-「パッケージ」をクリック。</vt:lpstr>
      <vt:lpstr>PowerPoint プレゼンテーション</vt:lpstr>
      <vt:lpstr>① 作成した「models」パッケージで右クリックし、「新規」-「Java クラス」をクリック。</vt:lpstr>
      <vt:lpstr>② 「名前」を「Player」として「OK」をクリック。</vt:lpstr>
      <vt:lpstr>③ 「Playerクラス」が生成されるので、 　　属性（ｘ座標、y座標、幅、高さ）と 　　その属性を取得するためのメソッドを記述しよう。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長岡技術科学大学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Ｊａｖａ練習問題 （第２章、第３章）</dc:title>
  <dc:creator>吉田富美男</dc:creator>
  <cp:lastModifiedBy>administrator</cp:lastModifiedBy>
  <cp:revision>299</cp:revision>
  <dcterms:created xsi:type="dcterms:W3CDTF">2005-04-17T07:16:32Z</dcterms:created>
  <dcterms:modified xsi:type="dcterms:W3CDTF">2019-05-25T13:15:24Z</dcterms:modified>
</cp:coreProperties>
</file>