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67" r:id="rId2"/>
    <p:sldId id="503" r:id="rId3"/>
    <p:sldId id="533" r:id="rId4"/>
    <p:sldId id="370" r:id="rId5"/>
    <p:sldId id="493" r:id="rId6"/>
    <p:sldId id="536" r:id="rId7"/>
    <p:sldId id="537" r:id="rId8"/>
    <p:sldId id="540" r:id="rId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A6A6A6"/>
    <a:srgbClr val="00FF00"/>
    <a:srgbClr val="FFCCFF"/>
    <a:srgbClr val="99FF99"/>
    <a:srgbClr val="FF99FF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1" autoAdjust="0"/>
  </p:normalViewPr>
  <p:slideViewPr>
    <p:cSldViewPr>
      <p:cViewPr varScale="1">
        <p:scale>
          <a:sx n="111" d="100"/>
          <a:sy n="111" d="100"/>
        </p:scale>
        <p:origin x="8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令和 元 年 ５ </a:t>
            </a:r>
            <a:r>
              <a:rPr lang="ja-JP" altLang="en-US" sz="2400" dirty="0" smtClean="0"/>
              <a:t>月 ２７ 日（月）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80090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+mn-ea"/>
                <a:ea typeface="+mn-ea"/>
              </a:rPr>
              <a:t>（</a:t>
            </a:r>
            <a:r>
              <a:rPr lang="en-US" altLang="ja-JP" sz="4800" dirty="0" smtClean="0">
                <a:latin typeface="+mn-ea"/>
                <a:ea typeface="+mn-ea"/>
              </a:rPr>
              <a:t>Game_</a:t>
            </a:r>
            <a:r>
              <a:rPr lang="ja-JP" altLang="en-US" sz="4800" dirty="0" smtClean="0">
                <a:latin typeface="+mn-ea"/>
                <a:ea typeface="+mn-ea"/>
              </a:rPr>
              <a:t>０１</a:t>
            </a:r>
            <a:r>
              <a:rPr lang="en-US" altLang="ja-JP" sz="4800" dirty="0" smtClean="0">
                <a:latin typeface="+mn-ea"/>
                <a:ea typeface="+mn-ea"/>
              </a:rPr>
              <a:t>_</a:t>
            </a:r>
            <a:r>
              <a:rPr lang="en-US" altLang="ja-JP" sz="4800" dirty="0" err="1" smtClean="0">
                <a:latin typeface="+mn-ea"/>
                <a:ea typeface="+mn-ea"/>
              </a:rPr>
              <a:t>MVC</a:t>
            </a:r>
            <a:r>
              <a:rPr lang="ja-JP" altLang="en-US" sz="4800" dirty="0" smtClean="0">
                <a:latin typeface="+mn-ea"/>
                <a:ea typeface="+mn-ea"/>
              </a:rPr>
              <a:t>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43064"/>
            <a:ext cx="8534400" cy="953688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 anchor="ctr"/>
          <a:lstStyle/>
          <a:p>
            <a:r>
              <a:rPr lang="ja-JP" altLang="en-US" sz="3200" smtClean="0">
                <a:solidFill>
                  <a:srgbClr val="FFFF00"/>
                </a:solidFill>
              </a:rPr>
              <a:t>５</a:t>
            </a:r>
            <a:r>
              <a:rPr lang="ja-JP" altLang="en-US" sz="3200" smtClean="0">
                <a:solidFill>
                  <a:srgbClr val="FFFF00"/>
                </a:solidFill>
                <a:effectLst/>
              </a:rPr>
              <a:t>．加速度センサーでプレーヤ</a:t>
            </a:r>
            <a:r>
              <a:rPr lang="ja-JP" altLang="en-US" sz="3200" dirty="0" smtClean="0">
                <a:solidFill>
                  <a:srgbClr val="FFFF00"/>
                </a:solidFill>
                <a:effectLst/>
              </a:rPr>
              <a:t>の向きをかえる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7671" r="7954"/>
          <a:stretch/>
        </p:blipFill>
        <p:spPr>
          <a:xfrm>
            <a:off x="1835696" y="1412776"/>
            <a:ext cx="2376264" cy="503128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/>
          <a:srcRect l="7671" r="7954"/>
          <a:stretch/>
        </p:blipFill>
        <p:spPr>
          <a:xfrm>
            <a:off x="4914578" y="1412776"/>
            <a:ext cx="2376264" cy="5031287"/>
          </a:xfrm>
          <a:prstGeom prst="rect">
            <a:avLst/>
          </a:prstGeom>
        </p:spPr>
      </p:pic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6012160" y="5381842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6047085" y="5526304"/>
            <a:ext cx="2174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6105823" y="5453279"/>
            <a:ext cx="1444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 flipH="1">
            <a:off x="3618644" y="5381842"/>
            <a:ext cx="288925" cy="144462"/>
            <a:chOff x="8675563" y="5623304"/>
            <a:chExt cx="288925" cy="144462"/>
          </a:xfrm>
        </p:grpSpPr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8675563" y="5623304"/>
              <a:ext cx="2889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8710488" y="5767766"/>
              <a:ext cx="217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8769226" y="5694741"/>
              <a:ext cx="1444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l="22713" t="29889" r="49162" b="41487"/>
          <a:stretch/>
        </p:blipFill>
        <p:spPr>
          <a:xfrm>
            <a:off x="1927956" y="3068961"/>
            <a:ext cx="792088" cy="144016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l="22713" t="29889" r="49162" b="41487"/>
          <a:stretch/>
        </p:blipFill>
        <p:spPr>
          <a:xfrm>
            <a:off x="3344864" y="3221361"/>
            <a:ext cx="792088" cy="144016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22713" t="29889" r="49162" b="41487"/>
          <a:stretch/>
        </p:blipFill>
        <p:spPr>
          <a:xfrm>
            <a:off x="5004048" y="3140968"/>
            <a:ext cx="792088" cy="144016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/>
          <a:srcRect l="22713" t="29889" r="49162" b="41487"/>
          <a:stretch/>
        </p:blipFill>
        <p:spPr>
          <a:xfrm>
            <a:off x="6426956" y="3140968"/>
            <a:ext cx="792088" cy="1440160"/>
          </a:xfrm>
          <a:prstGeom prst="rect">
            <a:avLst/>
          </a:prstGeom>
        </p:spPr>
      </p:pic>
      <p:sp>
        <p:nvSpPr>
          <p:cNvPr id="3" name="左カーブ矢印 2"/>
          <p:cNvSpPr/>
          <p:nvPr/>
        </p:nvSpPr>
        <p:spPr bwMode="auto">
          <a:xfrm rot="20522950">
            <a:off x="7668344" y="3284984"/>
            <a:ext cx="731520" cy="1216152"/>
          </a:xfrm>
          <a:prstGeom prst="curvedLeftArrow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none" w="lg" len="lg"/>
            <a:tailEnd type="non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カーブ矢印 17"/>
          <p:cNvSpPr/>
          <p:nvPr/>
        </p:nvSpPr>
        <p:spPr bwMode="auto">
          <a:xfrm rot="1077050" flipH="1">
            <a:off x="781165" y="3224096"/>
            <a:ext cx="731520" cy="1216152"/>
          </a:xfrm>
          <a:prstGeom prst="curvedLeftArrow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none" w="lg" len="lg"/>
            <a:tailEnd type="non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1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302290" y="223808"/>
            <a:ext cx="25394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（０） 戦略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482453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ここでは端末の動作確認もかねて、加速度センサーを使用してみよう。</a:t>
            </a:r>
          </a:p>
          <a:p>
            <a:pPr algn="l"/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はじめ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に戦略を考えよう。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MVC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」に分けて考えることが重要だ。</a:t>
            </a:r>
            <a:endParaRPr lang="en-US" altLang="ja-JP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ja-JP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b="1" dirty="0" smtClean="0">
                <a:solidFill>
                  <a:srgbClr val="0000FF"/>
                </a:solidFill>
                <a:latin typeface="+mn-ea"/>
                <a:ea typeface="+mn-ea"/>
              </a:rPr>
              <a:t>まず「</a:t>
            </a:r>
            <a:r>
              <a:rPr lang="en-US" altLang="ja-JP" sz="1400" b="1" dirty="0" smtClean="0">
                <a:solidFill>
                  <a:srgbClr val="0000FF"/>
                </a:solidFill>
                <a:latin typeface="+mn-ea"/>
                <a:ea typeface="+mn-ea"/>
              </a:rPr>
              <a:t>V</a:t>
            </a:r>
            <a:r>
              <a:rPr lang="ja-JP" altLang="en-US" sz="1400" b="1" dirty="0" smtClean="0">
                <a:solidFill>
                  <a:srgbClr val="0000FF"/>
                </a:solidFill>
                <a:latin typeface="+mn-ea"/>
                <a:ea typeface="+mn-ea"/>
              </a:rPr>
              <a:t>」を考えてみよう。</a:t>
            </a:r>
            <a:endParaRPr lang="en-US" altLang="ja-JP" sz="1400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」は表示する要素を設定する。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今回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は、表示する要素は追加しないので、「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View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」を変更する必要が無いだろう。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b="1" smtClean="0">
                <a:solidFill>
                  <a:srgbClr val="0000FF"/>
                </a:solidFill>
                <a:latin typeface="+mn-ea"/>
                <a:ea typeface="+mn-ea"/>
              </a:rPr>
              <a:t>では「</a:t>
            </a:r>
            <a:r>
              <a:rPr lang="en-US" altLang="ja-JP" sz="1400" b="1">
                <a:solidFill>
                  <a:srgbClr val="0000FF"/>
                </a:solidFill>
                <a:latin typeface="+mn-ea"/>
                <a:ea typeface="+mn-ea"/>
              </a:rPr>
              <a:t>M</a:t>
            </a:r>
            <a:r>
              <a:rPr lang="ja-JP" altLang="en-US" sz="1400" b="1" smtClean="0">
                <a:solidFill>
                  <a:srgbClr val="0000FF"/>
                </a:solidFill>
                <a:latin typeface="+mn-ea"/>
                <a:ea typeface="+mn-ea"/>
              </a:rPr>
              <a:t>」はどうだろう。</a:t>
            </a:r>
            <a:endParaRPr lang="ja-JP" altLang="en-US" sz="1400" b="1">
              <a:solidFill>
                <a:srgbClr val="0000FF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」では、「</a:t>
            </a:r>
            <a:r>
              <a:rPr lang="en-US" altLang="ja-JP" sz="140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に「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右を向け」「左を向け」という機能が必要だ。</a:t>
            </a:r>
          </a:p>
          <a:p>
            <a:pPr algn="l"/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そして進んでいる向きを覚えておくために属性「</a:t>
            </a:r>
            <a:r>
              <a:rPr lang="en-US" altLang="ja-JP" sz="1400">
                <a:solidFill>
                  <a:schemeClr val="tx1"/>
                </a:solidFill>
                <a:latin typeface="+mn-ea"/>
                <a:ea typeface="+mn-ea"/>
              </a:rPr>
              <a:t>xSpeed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」を持たせることにしよう。</a:t>
            </a:r>
          </a:p>
          <a:p>
            <a:pPr algn="l"/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そして「</a:t>
            </a:r>
            <a:r>
              <a:rPr lang="en-US" altLang="ja-JP" sz="140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」の「</a:t>
            </a:r>
            <a:r>
              <a:rPr lang="en-US" altLang="ja-JP" sz="1400">
                <a:solidFill>
                  <a:schemeClr val="tx1"/>
                </a:solidFill>
                <a:latin typeface="+mn-ea"/>
                <a:ea typeface="+mn-ea"/>
              </a:rPr>
              <a:t>move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」では、</a:t>
            </a:r>
            <a:r>
              <a:rPr lang="en-US" altLang="ja-JP" sz="1400">
                <a:solidFill>
                  <a:schemeClr val="tx1"/>
                </a:solidFill>
                <a:latin typeface="+mn-ea"/>
                <a:ea typeface="+mn-ea"/>
              </a:rPr>
              <a:t>x=x+3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を、</a:t>
            </a:r>
            <a:r>
              <a:rPr lang="en-US" altLang="ja-JP" sz="1400">
                <a:solidFill>
                  <a:schemeClr val="tx1"/>
                </a:solidFill>
                <a:latin typeface="+mn-ea"/>
                <a:ea typeface="+mn-ea"/>
              </a:rPr>
              <a:t>x=x+xSpeed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に変更しよう。</a:t>
            </a:r>
          </a:p>
          <a:p>
            <a:pPr algn="l"/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そうすれば、</a:t>
            </a:r>
            <a:r>
              <a:rPr lang="en-US" altLang="ja-JP" sz="1400">
                <a:solidFill>
                  <a:schemeClr val="tx1"/>
                </a:solidFill>
                <a:latin typeface="+mn-ea"/>
                <a:ea typeface="+mn-ea"/>
              </a:rPr>
              <a:t>xSpeed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が３なら、今までどおり</a:t>
            </a:r>
            <a:r>
              <a:rPr lang="en-US" altLang="ja-JP" sz="1400">
                <a:solidFill>
                  <a:schemeClr val="tx1"/>
                </a:solidFill>
                <a:latin typeface="+mn-ea"/>
                <a:ea typeface="+mn-ea"/>
              </a:rPr>
              <a:t>x=x+3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になるし、</a:t>
            </a:r>
            <a:r>
              <a:rPr lang="en-US" altLang="ja-JP" sz="1400">
                <a:solidFill>
                  <a:schemeClr val="tx1"/>
                </a:solidFill>
                <a:latin typeface="+mn-ea"/>
                <a:ea typeface="+mn-ea"/>
              </a:rPr>
              <a:t>xSpeed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が</a:t>
            </a:r>
            <a:r>
              <a:rPr lang="en-US" altLang="ja-JP" sz="1400">
                <a:solidFill>
                  <a:schemeClr val="tx1"/>
                </a:solidFill>
                <a:latin typeface="+mn-ea"/>
                <a:ea typeface="+mn-ea"/>
              </a:rPr>
              <a:t>-3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なら</a:t>
            </a:r>
            <a:r>
              <a:rPr lang="en-US" altLang="ja-JP" sz="1400">
                <a:solidFill>
                  <a:schemeClr val="tx1"/>
                </a:solidFill>
                <a:latin typeface="+mn-ea"/>
                <a:ea typeface="+mn-ea"/>
              </a:rPr>
              <a:t>x=x-3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になる。</a:t>
            </a:r>
          </a:p>
          <a:p>
            <a:pPr algn="l"/>
            <a:endParaRPr lang="en-US" altLang="ja-JP" sz="1400" b="1" smtClean="0">
              <a:solidFill>
                <a:srgbClr val="0000FF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b="1" smtClean="0">
                <a:solidFill>
                  <a:srgbClr val="0000FF"/>
                </a:solidFill>
                <a:latin typeface="+mn-ea"/>
                <a:ea typeface="+mn-ea"/>
              </a:rPr>
              <a:t>最後に「</a:t>
            </a:r>
            <a:r>
              <a:rPr lang="en-US" altLang="ja-JP" sz="1400" b="1" smtClean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ja-JP" altLang="en-US" sz="1400" b="1" smtClean="0">
                <a:solidFill>
                  <a:srgbClr val="0000FF"/>
                </a:solidFill>
                <a:latin typeface="+mn-ea"/>
                <a:ea typeface="+mn-ea"/>
              </a:rPr>
              <a:t>」を考えてみよう。</a:t>
            </a:r>
            <a:endParaRPr lang="en-US" altLang="ja-JP" sz="1400" b="1" smtClean="0">
              <a:solidFill>
                <a:srgbClr val="0000FF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で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は加速度センサーの値を取得して、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40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の世界に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いる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1400">
                <a:solidFill>
                  <a:schemeClr val="tx1"/>
                </a:solidFill>
                <a:latin typeface="+mn-ea"/>
                <a:ea typeface="+mn-ea"/>
              </a:rPr>
              <a:t>に伝えてあげよう。</a:t>
            </a: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具体的には、加速度センサーの値が正か負かによって、「</a:t>
            </a:r>
            <a:r>
              <a:rPr lang="en-US" altLang="ja-JP" sz="14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」を右に向かせたり、左に向かせたりすれば良い。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今度はいろいろ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大変そう</a:t>
            </a:r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だが、実はそうでも無い。</a:t>
            </a:r>
            <a:endParaRPr lang="en-US" altLang="ja-JP" sz="14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400" smtClean="0">
                <a:solidFill>
                  <a:schemeClr val="tx1"/>
                </a:solidFill>
                <a:latin typeface="+mn-ea"/>
                <a:ea typeface="+mn-ea"/>
              </a:rPr>
              <a:t>貴方ならきっと楽勝だ。</a:t>
            </a:r>
            <a:endParaRPr lang="en-US" altLang="ja-JP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50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Oval 17"/>
          <p:cNvSpPr>
            <a:spLocks noChangeArrowheads="1"/>
          </p:cNvSpPr>
          <p:nvPr/>
        </p:nvSpPr>
        <p:spPr bwMode="auto">
          <a:xfrm>
            <a:off x="3059113" y="4619714"/>
            <a:ext cx="360362" cy="360362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9940" name="Line 18"/>
          <p:cNvSpPr>
            <a:spLocks noChangeShapeType="1"/>
          </p:cNvSpPr>
          <p:nvPr/>
        </p:nvSpPr>
        <p:spPr bwMode="auto">
          <a:xfrm>
            <a:off x="3232150" y="4980076"/>
            <a:ext cx="0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41" name="Line 19"/>
          <p:cNvSpPr>
            <a:spLocks noChangeShapeType="1"/>
          </p:cNvSpPr>
          <p:nvPr/>
        </p:nvSpPr>
        <p:spPr bwMode="auto">
          <a:xfrm>
            <a:off x="2843213" y="526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42" name="Line 20"/>
          <p:cNvSpPr>
            <a:spLocks noChangeShapeType="1"/>
          </p:cNvSpPr>
          <p:nvPr/>
        </p:nvSpPr>
        <p:spPr bwMode="auto">
          <a:xfrm flipH="1">
            <a:off x="2914650" y="5584914"/>
            <a:ext cx="317500" cy="476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43" name="Line 21"/>
          <p:cNvSpPr>
            <a:spLocks noChangeShapeType="1"/>
          </p:cNvSpPr>
          <p:nvPr/>
        </p:nvSpPr>
        <p:spPr bwMode="auto">
          <a:xfrm>
            <a:off x="3230563" y="5599201"/>
            <a:ext cx="317500" cy="476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cxnSp>
        <p:nvCxnSpPr>
          <p:cNvPr id="29" name="直線矢印コネクタ 28"/>
          <p:cNvCxnSpPr>
            <a:stCxn id="22" idx="1"/>
          </p:cNvCxnSpPr>
          <p:nvPr/>
        </p:nvCxnSpPr>
        <p:spPr>
          <a:xfrm flipH="1">
            <a:off x="3230563" y="2044879"/>
            <a:ext cx="1093159" cy="242614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875783" y="2254558"/>
            <a:ext cx="1120820" cy="1477328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ja-JP" altLang="en-US" dirty="0" err="1" smtClean="0">
                <a:solidFill>
                  <a:schemeClr val="accent4">
                    <a:lumMod val="10000"/>
                  </a:schemeClr>
                </a:solidFill>
              </a:rPr>
              <a:t>ｘ</a:t>
            </a:r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=0</a:t>
            </a:r>
            <a:endParaRPr lang="en-US" altLang="ja-JP" dirty="0">
              <a:solidFill>
                <a:schemeClr val="accent4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y=100</a:t>
            </a:r>
          </a:p>
          <a:p>
            <a:pPr algn="l">
              <a:defRPr/>
            </a:pPr>
            <a:r>
              <a:rPr lang="en-US" altLang="ja-JP" dirty="0" err="1" smtClean="0">
                <a:solidFill>
                  <a:schemeClr val="accent4">
                    <a:lumMod val="10000"/>
                  </a:schemeClr>
                </a:solidFill>
              </a:rPr>
              <a:t>xSize</a:t>
            </a:r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=32</a:t>
            </a:r>
          </a:p>
          <a:p>
            <a:pPr algn="l">
              <a:defRPr/>
            </a:pPr>
            <a:r>
              <a:rPr lang="en-US" altLang="ja-JP" dirty="0" err="1" smtClean="0">
                <a:solidFill>
                  <a:schemeClr val="accent4">
                    <a:lumMod val="10000"/>
                  </a:schemeClr>
                </a:solidFill>
              </a:rPr>
              <a:t>ySize</a:t>
            </a:r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=32</a:t>
            </a:r>
          </a:p>
          <a:p>
            <a:pPr algn="l">
              <a:defRPr/>
            </a:pPr>
            <a:r>
              <a:rPr lang="en-US" altLang="ja-JP" dirty="0" err="1" smtClean="0">
                <a:solidFill>
                  <a:srgbClr val="FF0000"/>
                </a:solidFill>
              </a:rPr>
              <a:t>xSpeed</a:t>
            </a:r>
            <a:r>
              <a:rPr lang="en-US" altLang="ja-JP" dirty="0" smtClean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39947" name="Line 6"/>
          <p:cNvSpPr>
            <a:spLocks noChangeShapeType="1"/>
          </p:cNvSpPr>
          <p:nvPr/>
        </p:nvSpPr>
        <p:spPr bwMode="auto">
          <a:xfrm>
            <a:off x="1692275" y="6113463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48" name="Text Box 25"/>
          <p:cNvSpPr txBox="1">
            <a:spLocks noChangeArrowheads="1"/>
          </p:cNvSpPr>
          <p:nvPr/>
        </p:nvSpPr>
        <p:spPr bwMode="auto">
          <a:xfrm>
            <a:off x="8188325" y="5838825"/>
            <a:ext cx="415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/>
              <a:t>Ｘ</a:t>
            </a:r>
          </a:p>
        </p:txBody>
      </p:sp>
      <p:sp>
        <p:nvSpPr>
          <p:cNvPr id="39949" name="Line 7"/>
          <p:cNvSpPr>
            <a:spLocks noChangeShapeType="1"/>
          </p:cNvSpPr>
          <p:nvPr/>
        </p:nvSpPr>
        <p:spPr bwMode="auto">
          <a:xfrm flipV="1">
            <a:off x="1692275" y="2155825"/>
            <a:ext cx="0" cy="396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50" name="Text Box 26"/>
          <p:cNvSpPr txBox="1">
            <a:spLocks noChangeArrowheads="1"/>
          </p:cNvSpPr>
          <p:nvPr/>
        </p:nvSpPr>
        <p:spPr bwMode="auto">
          <a:xfrm>
            <a:off x="1214438" y="2185988"/>
            <a:ext cx="414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/>
              <a:t>Ｙ</a:t>
            </a:r>
          </a:p>
        </p:txBody>
      </p:sp>
      <p:sp>
        <p:nvSpPr>
          <p:cNvPr id="39951" name="Text Box 10"/>
          <p:cNvSpPr txBox="1">
            <a:spLocks noChangeArrowheads="1"/>
          </p:cNvSpPr>
          <p:nvPr/>
        </p:nvSpPr>
        <p:spPr bwMode="auto">
          <a:xfrm>
            <a:off x="1336675" y="6072188"/>
            <a:ext cx="427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b="1"/>
              <a:t>０</a:t>
            </a: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2214563" y="5330914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>
            <a:off x="2249488" y="5475376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>
            <a:off x="2308225" y="5402351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タイトル 1"/>
          <p:cNvSpPr txBox="1">
            <a:spLocks/>
          </p:cNvSpPr>
          <p:nvPr/>
        </p:nvSpPr>
        <p:spPr bwMode="auto">
          <a:xfrm>
            <a:off x="454025" y="381000"/>
            <a:ext cx="8534400" cy="758825"/>
          </a:xfrm>
          <a:prstGeom prst="rect">
            <a:avLst/>
          </a:prstGeom>
          <a:solidFill>
            <a:srgbClr val="0000FF"/>
          </a:solidFill>
          <a:ln>
            <a:solidFill>
              <a:srgbClr val="00FFFF"/>
            </a:solidFill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モデル（</a:t>
            </a:r>
            <a:r>
              <a:rPr lang="en-US" altLang="ja-JP" smtClean="0">
                <a:solidFill>
                  <a:srgbClr val="FFFF00"/>
                </a:solidFill>
              </a:rPr>
              <a:t>UI</a:t>
            </a:r>
            <a:r>
              <a:rPr lang="ja-JP" altLang="en-US" smtClean="0">
                <a:solidFill>
                  <a:srgbClr val="FFFF00"/>
                </a:solidFill>
              </a:rPr>
              <a:t>に依存しない部分）</a:t>
            </a:r>
            <a:endParaRPr lang="ja-JP" altLang="en-US" dirty="0" smtClean="0">
              <a:solidFill>
                <a:srgbClr val="FFFF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80596" y="3815864"/>
            <a:ext cx="3757760" cy="2031325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・（自分の）</a:t>
            </a:r>
            <a:r>
              <a:rPr lang="ja-JP" altLang="en-US" dirty="0" err="1" smtClean="0">
                <a:solidFill>
                  <a:schemeClr val="accent4">
                    <a:lumMod val="10000"/>
                  </a:schemeClr>
                </a:solidFill>
              </a:rPr>
              <a:t>ｘ</a:t>
            </a: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座標を教える</a:t>
            </a:r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=</a:t>
            </a:r>
            <a:r>
              <a:rPr lang="en-US" altLang="ja-JP" dirty="0" err="1" smtClean="0">
                <a:solidFill>
                  <a:schemeClr val="accent4">
                    <a:lumMod val="10000"/>
                  </a:schemeClr>
                </a:solidFill>
              </a:rPr>
              <a:t>getX</a:t>
            </a: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（）</a:t>
            </a:r>
            <a:endParaRPr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・（自分の）</a:t>
            </a:r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y</a:t>
            </a: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座標を教える</a:t>
            </a:r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=</a:t>
            </a:r>
            <a:r>
              <a:rPr lang="en-US" altLang="ja-JP" dirty="0" err="1" smtClean="0">
                <a:solidFill>
                  <a:schemeClr val="accent4">
                    <a:lumMod val="10000"/>
                  </a:schemeClr>
                </a:solidFill>
              </a:rPr>
              <a:t>getY</a:t>
            </a: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（）</a:t>
            </a:r>
            <a:endParaRPr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・（自分の）幅を教える</a:t>
            </a:r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=</a:t>
            </a:r>
            <a:r>
              <a:rPr lang="en-US" altLang="ja-JP" dirty="0" err="1" smtClean="0">
                <a:solidFill>
                  <a:schemeClr val="accent4">
                    <a:lumMod val="10000"/>
                  </a:schemeClr>
                </a:solidFill>
              </a:rPr>
              <a:t>getXSize</a:t>
            </a: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（）</a:t>
            </a:r>
            <a:endParaRPr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・（自分の）身長を教える</a:t>
            </a:r>
            <a:r>
              <a:rPr lang="en-US" altLang="ja-JP" dirty="0" smtClean="0">
                <a:solidFill>
                  <a:schemeClr val="accent4">
                    <a:lumMod val="10000"/>
                  </a:schemeClr>
                </a:solidFill>
              </a:rPr>
              <a:t>=</a:t>
            </a:r>
            <a:r>
              <a:rPr lang="en-US" altLang="ja-JP" dirty="0" err="1" smtClean="0">
                <a:solidFill>
                  <a:schemeClr val="accent4">
                    <a:lumMod val="10000"/>
                  </a:schemeClr>
                </a:solidFill>
              </a:rPr>
              <a:t>GetYSize</a:t>
            </a: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（）</a:t>
            </a:r>
            <a:endParaRPr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・右を向け</a:t>
            </a:r>
            <a:r>
              <a:rPr lang="en-US" altLang="ja-JP" dirty="0" smtClean="0">
                <a:solidFill>
                  <a:srgbClr val="FF0000"/>
                </a:solidFill>
              </a:rPr>
              <a:t>=</a:t>
            </a:r>
            <a:r>
              <a:rPr lang="en-US" altLang="ja-JP" dirty="0" err="1" smtClean="0">
                <a:solidFill>
                  <a:srgbClr val="FF0000"/>
                </a:solidFill>
              </a:rPr>
              <a:t>turnRight</a:t>
            </a:r>
            <a:r>
              <a:rPr lang="ja-JP" altLang="en-US" dirty="0" smtClean="0">
                <a:solidFill>
                  <a:srgbClr val="FF0000"/>
                </a:solidFill>
              </a:rPr>
              <a:t>（）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・左を向け</a:t>
            </a:r>
            <a:r>
              <a:rPr lang="en-US" altLang="ja-JP" dirty="0" smtClean="0">
                <a:solidFill>
                  <a:srgbClr val="FF0000"/>
                </a:solidFill>
              </a:rPr>
              <a:t>=</a:t>
            </a:r>
            <a:r>
              <a:rPr lang="en-US" altLang="ja-JP" dirty="0" err="1" smtClean="0">
                <a:solidFill>
                  <a:srgbClr val="FF0000"/>
                </a:solidFill>
              </a:rPr>
              <a:t>turnLeft</a:t>
            </a:r>
            <a:r>
              <a:rPr lang="ja-JP" altLang="en-US" dirty="0" smtClean="0">
                <a:solidFill>
                  <a:srgbClr val="FF0000"/>
                </a:solidFill>
              </a:rPr>
              <a:t>（）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・動け</a:t>
            </a:r>
            <a:r>
              <a:rPr lang="en-US" altLang="ja-JP" dirty="0" smtClean="0">
                <a:solidFill>
                  <a:srgbClr val="FF0000"/>
                </a:solidFill>
              </a:rPr>
              <a:t>=move( )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323722" y="1844824"/>
            <a:ext cx="1127232" cy="400110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solidFill>
                  <a:schemeClr val="accent4">
                    <a:lumMod val="10000"/>
                  </a:schemeClr>
                </a:solidFill>
              </a:rPr>
              <a:t>プレーヤ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75856" y="2244934"/>
            <a:ext cx="1587294" cy="646331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dirty="0"/>
              <a:t>知</a:t>
            </a:r>
            <a:r>
              <a:rPr lang="ja-JP" altLang="en-US" dirty="0" smtClean="0"/>
              <a:t>っていること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リスト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26954" y="3824689"/>
            <a:ext cx="1148071" cy="646331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/>
              <a:t>できること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リスト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16275"/>
            <a:ext cx="3289352" cy="476007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950209"/>
            <a:ext cx="2974334" cy="3698851"/>
          </a:xfrm>
          <a:prstGeom prst="rect">
            <a:avLst/>
          </a:prstGeom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43204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①水平方向の移動速度（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xSpeed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）とメソッドを追加し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move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修正しよう。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859155" y="188640"/>
            <a:ext cx="74292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（１）</a:t>
            </a:r>
            <a:r>
              <a:rPr lang="en-US" altLang="ja-JP" sz="4400" smtClean="0">
                <a:solidFill>
                  <a:schemeClr val="accent2"/>
                </a:solidFill>
                <a:ea typeface="HGP明朝E" pitchFamily="18" charset="-128"/>
              </a:rPr>
              <a:t>Model</a:t>
            </a:r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の修正（</a:t>
            </a:r>
            <a:r>
              <a:rPr lang="en-US" altLang="ja-JP" sz="4400" dirty="0">
                <a:solidFill>
                  <a:schemeClr val="accent2"/>
                </a:solidFill>
                <a:ea typeface="HGP明朝E" pitchFamily="18" charset="-128"/>
              </a:rPr>
              <a:t>Player</a:t>
            </a:r>
            <a:r>
              <a:rPr lang="ja-JP" altLang="en-US" sz="4400">
                <a:solidFill>
                  <a:schemeClr val="accent2"/>
                </a:solidFill>
                <a:ea typeface="HGP明朝E" pitchFamily="18" charset="-128"/>
              </a:rPr>
              <a:t>クラス</a:t>
            </a:r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）</a:t>
            </a:r>
            <a:endParaRPr lang="ja-JP" altLang="en-US" sz="44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258952" y="3385040"/>
            <a:ext cx="1597364" cy="152808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5863112" y="2528065"/>
            <a:ext cx="1859020" cy="1693024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 bwMode="auto">
          <a:xfrm rot="17614004">
            <a:off x="3056067" y="4303719"/>
            <a:ext cx="3640046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1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62" y="2564904"/>
            <a:ext cx="6625995" cy="407722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90252" y="323945"/>
            <a:ext cx="90973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200" smtClean="0">
                <a:solidFill>
                  <a:schemeClr val="accent2"/>
                </a:solidFill>
                <a:ea typeface="HGP明朝E" pitchFamily="18" charset="-128"/>
              </a:rPr>
              <a:t>（２－１）</a:t>
            </a:r>
            <a:r>
              <a:rPr lang="en-US" altLang="ja-JP" sz="3200" smtClean="0">
                <a:solidFill>
                  <a:schemeClr val="accent2"/>
                </a:solidFill>
                <a:ea typeface="HGP明朝E" pitchFamily="18" charset="-128"/>
              </a:rPr>
              <a:t>Controller</a:t>
            </a:r>
            <a:r>
              <a:rPr lang="ja-JP" altLang="en-US" sz="3200" smtClean="0">
                <a:solidFill>
                  <a:schemeClr val="accent2"/>
                </a:solidFill>
                <a:ea typeface="HGP明朝E" pitchFamily="18" charset="-128"/>
              </a:rPr>
              <a:t>の修正（加速度センサーの有効化）</a:t>
            </a:r>
            <a:endParaRPr lang="ja-JP" altLang="en-US" sz="32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136815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MainActivity.java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」を開こう。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加速度センサーはデフォルトで無効になっているので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まずは加速度センサーを有効にしなければならない。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以下の処理を記述しよう（記述する場所を間違えないように！）。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499992" y="4814404"/>
            <a:ext cx="3672408" cy="270780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9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4453" t="7911" r="10338" b="22545"/>
          <a:stretch/>
        </p:blipFill>
        <p:spPr>
          <a:xfrm>
            <a:off x="3347864" y="2940521"/>
            <a:ext cx="5572313" cy="365683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015546" y="323945"/>
            <a:ext cx="71304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200" smtClean="0">
                <a:solidFill>
                  <a:schemeClr val="accent2"/>
                </a:solidFill>
                <a:ea typeface="HGP明朝E" pitchFamily="18" charset="-128"/>
              </a:rPr>
              <a:t>（２－２）</a:t>
            </a:r>
            <a:r>
              <a:rPr lang="en-US" altLang="ja-JP" sz="3200" smtClean="0">
                <a:solidFill>
                  <a:schemeClr val="accent2"/>
                </a:solidFill>
                <a:ea typeface="HGP明朝E" pitchFamily="18" charset="-128"/>
              </a:rPr>
              <a:t>Controller</a:t>
            </a:r>
            <a:r>
              <a:rPr lang="ja-JP" altLang="en-US" sz="3200" smtClean="0">
                <a:solidFill>
                  <a:schemeClr val="accent2"/>
                </a:solidFill>
                <a:ea typeface="HGP明朝E" pitchFamily="18" charset="-128"/>
              </a:rPr>
              <a:t>の修正（モデルの更新）</a:t>
            </a:r>
            <a:endParaRPr lang="ja-JP" altLang="en-US" sz="32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165618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加速度センサーの値によって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」の世界にいる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の向きを変更させてやる必要がある。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これは「モデルの更新」、すなわち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updateModel()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に記述しよう。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加速度センサーのｘ方向の値を読み込んで、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それによって、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を右に向かせたり、左に向かせたりしてあげよう。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211960" y="3501008"/>
            <a:ext cx="3672408" cy="1008112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7671" r="7954"/>
          <a:stretch/>
        </p:blipFill>
        <p:spPr>
          <a:xfrm>
            <a:off x="6372200" y="1515533"/>
            <a:ext cx="2376264" cy="5031287"/>
          </a:xfrm>
          <a:prstGeom prst="rect">
            <a:avLst/>
          </a:prstGeom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829370" y="223808"/>
            <a:ext cx="34708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smtClean="0">
                <a:solidFill>
                  <a:schemeClr val="accent2"/>
                </a:solidFill>
                <a:ea typeface="HGP明朝E" pitchFamily="18" charset="-128"/>
              </a:rPr>
              <a:t>（３） </a:t>
            </a:r>
            <a:r>
              <a:rPr lang="ja-JP" altLang="en-US" sz="4400" dirty="0" smtClean="0">
                <a:solidFill>
                  <a:schemeClr val="accent2"/>
                </a:solidFill>
                <a:ea typeface="HGP明朝E" pitchFamily="18" charset="-128"/>
              </a:rPr>
              <a:t>動作確認</a:t>
            </a:r>
            <a:endParaRPr lang="ja-JP" altLang="en-US" sz="44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5760640" cy="46805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端末を左右に傾けて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プレーヤ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が移動することを確認しよう。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なお、「プレーヤ」は世界の果てを越えても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ひたすら移動し続けるが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向きを変えればそのうちまた戻ってくるはずだ。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えっ？左に戻る時も右を向いたままだって？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いいところに気がついた。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しかしとりあえずそっとしておいてあげよう。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きっと右のほうに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彼（彼女）が気になる何かがあるんだろう。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そういう時があってもいいじゃないか。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7523435" y="5488488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7558360" y="5632950"/>
            <a:ext cx="2174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7617098" y="5559925"/>
            <a:ext cx="1444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22713" t="29889" r="49162" b="41487"/>
          <a:stretch/>
        </p:blipFill>
        <p:spPr>
          <a:xfrm>
            <a:off x="6447208" y="3068961"/>
            <a:ext cx="792088" cy="144016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2713" t="29889" r="49162" b="41487"/>
          <a:stretch/>
        </p:blipFill>
        <p:spPr>
          <a:xfrm>
            <a:off x="7884368" y="3221361"/>
            <a:ext cx="79208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3625</TotalTime>
  <Words>473</Words>
  <Application>Microsoft Office PowerPoint</Application>
  <PresentationFormat>画面に合わせる 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8" baseType="lpstr">
      <vt:lpstr>HGP明朝E</vt:lpstr>
      <vt:lpstr>ＭＳ Ｐゴシック</vt:lpstr>
      <vt:lpstr>ＭＳ Ｐ明朝</vt:lpstr>
      <vt:lpstr>Arial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５．加速度センサーでプレーヤの向きをかえる</vt:lpstr>
      <vt:lpstr>PowerPoint プレゼンテーション</vt:lpstr>
      <vt:lpstr>PowerPoint プレゼンテーション</vt:lpstr>
      <vt:lpstr>①水平方向の移動速度（xSpeed）とメソッドを追加しmoveを修正しよう。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291</cp:revision>
  <dcterms:created xsi:type="dcterms:W3CDTF">2005-04-17T07:16:32Z</dcterms:created>
  <dcterms:modified xsi:type="dcterms:W3CDTF">2019-05-25T14:02:44Z</dcterms:modified>
</cp:coreProperties>
</file>