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67" r:id="rId2"/>
    <p:sldId id="351" r:id="rId3"/>
    <p:sldId id="364" r:id="rId4"/>
    <p:sldId id="352" r:id="rId5"/>
    <p:sldId id="362" r:id="rId6"/>
    <p:sldId id="363" r:id="rId7"/>
    <p:sldId id="365" r:id="rId8"/>
    <p:sldId id="353" r:id="rId9"/>
    <p:sldId id="361" r:id="rId10"/>
    <p:sldId id="349" r:id="rId11"/>
    <p:sldId id="350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FFFF99"/>
    <a:srgbClr val="FFFFFF"/>
    <a:srgbClr val="66FFFF"/>
    <a:srgbClr val="CCFFFF"/>
    <a:srgbClr val="FF99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５ 月 ３０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Ｊａｖａ練習問題</a:t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>（</a:t>
            </a:r>
            <a:r>
              <a:rPr lang="en-US" altLang="ja-JP" sz="4800" smtClean="0"/>
              <a:t>Game_</a:t>
            </a:r>
            <a:r>
              <a:rPr lang="ja-JP" altLang="en-US" sz="4800" smtClean="0"/>
              <a:t>０２</a:t>
            </a:r>
            <a:r>
              <a:rPr lang="en-US" altLang="ja-JP" sz="4800" smtClean="0"/>
              <a:t>_MVC</a:t>
            </a:r>
            <a:r>
              <a:rPr lang="ja-JP" altLang="en-US" sz="4800" dirty="0" smtClean="0"/>
              <a:t>）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107504" y="2348880"/>
            <a:ext cx="8676456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画面右下のタスクバーで「ハードウェア取り外し」アイコンを右クリック。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3" y="1412776"/>
            <a:ext cx="8784975" cy="830997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以下の操作を行わずに、</a:t>
            </a:r>
            <a:r>
              <a:rPr kumimoji="1" lang="en-US" altLang="ja-JP" sz="2400" dirty="0" smtClean="0"/>
              <a:t>USB</a:t>
            </a:r>
            <a:r>
              <a:rPr kumimoji="1" lang="ja-JP" altLang="en-US" sz="2400" dirty="0" smtClean="0"/>
              <a:t>ケーブルを抜くと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端末（＝あなたの単位）が故障することがあるので注意してください。</a:t>
            </a:r>
            <a:endParaRPr lang="en-US" altLang="ja-JP" sz="24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80718" t="79400"/>
          <a:stretch/>
        </p:blipFill>
        <p:spPr>
          <a:xfrm>
            <a:off x="179513" y="5073634"/>
            <a:ext cx="2307539" cy="1386714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80712" t="79400"/>
          <a:stretch/>
        </p:blipFill>
        <p:spPr>
          <a:xfrm>
            <a:off x="2911868" y="5073634"/>
            <a:ext cx="2308204" cy="138671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" name="右矢印 11"/>
          <p:cNvSpPr/>
          <p:nvPr/>
        </p:nvSpPr>
        <p:spPr>
          <a:xfrm rot="10800000" flipH="1" flipV="1">
            <a:off x="2538440" y="5547715"/>
            <a:ext cx="380660" cy="479786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72837" t="86399"/>
          <a:stretch/>
        </p:blipFill>
        <p:spPr>
          <a:xfrm>
            <a:off x="5652120" y="5547715"/>
            <a:ext cx="3240360" cy="91263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5" name="タイトル 2"/>
          <p:cNvSpPr txBox="1">
            <a:spLocks/>
          </p:cNvSpPr>
          <p:nvPr/>
        </p:nvSpPr>
        <p:spPr bwMode="auto">
          <a:xfrm>
            <a:off x="107504" y="2842370"/>
            <a:ext cx="8676456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Android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の取り出し」をクリック。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 bwMode="auto">
          <a:xfrm>
            <a:off x="103634" y="3325888"/>
            <a:ext cx="8676456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安全に取り外すことができます」と表示される。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9513" y="45901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83876" y="45901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②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42017" y="5039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③</a:t>
            </a:r>
            <a:endParaRPr kumimoji="1" lang="ja-JP" altLang="en-US" sz="2400" dirty="0"/>
          </a:p>
        </p:txBody>
      </p:sp>
      <p:sp>
        <p:nvSpPr>
          <p:cNvPr id="20" name="右矢印 19"/>
          <p:cNvSpPr/>
          <p:nvPr/>
        </p:nvSpPr>
        <p:spPr>
          <a:xfrm rot="10800000" flipH="1" flipV="1">
            <a:off x="5292079" y="5517232"/>
            <a:ext cx="360041" cy="479786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4"/>
          <p:cNvSpPr txBox="1">
            <a:spLocks noChangeArrowheads="1"/>
          </p:cNvSpPr>
          <p:nvPr/>
        </p:nvSpPr>
        <p:spPr bwMode="auto">
          <a:xfrm>
            <a:off x="2691009" y="404664"/>
            <a:ext cx="3778599" cy="76944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ea typeface="HGP明朝E" pitchFamily="18" charset="-128"/>
              </a:rPr>
              <a:t>端末の取り外し</a:t>
            </a:r>
            <a:endParaRPr lang="ja-JP" altLang="en-US" sz="4400" dirty="0"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676456" cy="51683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④ 端末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の右側の電源ボタンを長押しして、電源をオフにします。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691009" y="404664"/>
            <a:ext cx="3778599" cy="76944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ea typeface="HGP明朝E" pitchFamily="18" charset="-128"/>
              </a:rPr>
              <a:t>端末の取り外し</a:t>
            </a:r>
            <a:endParaRPr lang="ja-JP" altLang="en-US" sz="4400" dirty="0">
              <a:ea typeface="HGP明朝E" pitchFamily="18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 bwMode="auto">
          <a:xfrm>
            <a:off x="251520" y="2217637"/>
            <a:ext cx="8676456" cy="50405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ea typeface="+mn-ea"/>
              </a:rPr>
              <a:t>USB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ケーブルを取り外します。</a:t>
            </a:r>
            <a:endParaRPr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 bwMode="auto">
          <a:xfrm>
            <a:off x="251520" y="2793701"/>
            <a:ext cx="8676456" cy="50405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⑥ 端末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を返却してください。</a:t>
            </a:r>
            <a:endParaRPr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2183" y="4149080"/>
            <a:ext cx="7010252" cy="954107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授業で端末を使用するときは、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授業終了後に、必ず端末を返却してください。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911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dirty="0" smtClean="0">
                <a:latin typeface="+mn-ea"/>
                <a:ea typeface="+mn-ea"/>
              </a:rPr>
              <a:t>　１．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クラス図に</a:t>
            </a:r>
            <a:r>
              <a:rPr lang="ja-JP" altLang="en-US" sz="2000" b="1" smtClean="0">
                <a:latin typeface="+mn-ea"/>
                <a:ea typeface="+mn-ea"/>
              </a:rPr>
              <a:t>従って「</a:t>
            </a:r>
            <a:r>
              <a:rPr lang="en-US" altLang="ja-JP" sz="2000" b="1" smtClean="0">
                <a:latin typeface="+mn-ea"/>
                <a:ea typeface="+mn-ea"/>
              </a:rPr>
              <a:t>Platform</a:t>
            </a:r>
            <a:r>
              <a:rPr lang="ja-JP" altLang="en-US" sz="2000" b="1" smtClean="0">
                <a:latin typeface="+mn-ea"/>
                <a:ea typeface="+mn-ea"/>
              </a:rPr>
              <a:t>クラス</a:t>
            </a:r>
            <a:r>
              <a:rPr lang="ja-JP" altLang="en-US" sz="2000" b="1" dirty="0" smtClean="0">
                <a:latin typeface="+mn-ea"/>
                <a:ea typeface="+mn-ea"/>
              </a:rPr>
              <a:t>」を実装し、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「足場」</a:t>
            </a:r>
            <a:r>
              <a:rPr lang="ja-JP" altLang="en-US" sz="2000" b="1" dirty="0" smtClean="0">
                <a:latin typeface="+mn-ea"/>
                <a:ea typeface="+mn-ea"/>
              </a:rPr>
              <a:t>が表示されるように</a:t>
            </a:r>
            <a:r>
              <a:rPr lang="en-US" altLang="ja-JP" sz="2000" b="1" dirty="0" err="1" smtClean="0">
                <a:latin typeface="+mn-ea"/>
                <a:ea typeface="+mn-ea"/>
              </a:rPr>
              <a:t>G01_Jumper</a:t>
            </a:r>
            <a:r>
              <a:rPr lang="ja-JP" altLang="en-US" sz="2000" b="1" dirty="0" err="1" smtClean="0">
                <a:latin typeface="+mn-ea"/>
                <a:ea typeface="+mn-ea"/>
              </a:rPr>
              <a:t>を修</a:t>
            </a:r>
            <a:r>
              <a:rPr lang="ja-JP" altLang="en-US" sz="2000" b="1" dirty="0" smtClean="0">
                <a:latin typeface="+mn-ea"/>
                <a:ea typeface="+mn-ea"/>
              </a:rPr>
              <a:t>正して欲しい。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7361" r="6750" b="2566"/>
          <a:stretch/>
        </p:blipFill>
        <p:spPr>
          <a:xfrm>
            <a:off x="6300192" y="1410858"/>
            <a:ext cx="2592288" cy="52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矢印コネクタ 28"/>
          <p:cNvCxnSpPr/>
          <p:nvPr/>
        </p:nvCxnSpPr>
        <p:spPr>
          <a:xfrm>
            <a:off x="1709264" y="2725562"/>
            <a:ext cx="0" cy="22616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429083" y="2725562"/>
            <a:ext cx="1352401" cy="1138773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ja-JP" altLang="en-US" sz="1700" dirty="0" err="1" smtClean="0">
                <a:latin typeface="+mj-ea"/>
                <a:ea typeface="+mj-ea"/>
              </a:rPr>
              <a:t>ｘ</a:t>
            </a:r>
            <a:r>
              <a:rPr lang="en-US" altLang="ja-JP" sz="1700" dirty="0" smtClean="0">
                <a:latin typeface="+mj-ea"/>
                <a:ea typeface="+mj-ea"/>
              </a:rPr>
              <a:t>=250</a:t>
            </a:r>
            <a:endParaRPr lang="en-US" altLang="ja-JP" sz="1700" dirty="0">
              <a:latin typeface="+mj-ea"/>
              <a:ea typeface="+mj-ea"/>
            </a:endParaRPr>
          </a:p>
          <a:p>
            <a:pPr algn="l">
              <a:defRPr/>
            </a:pPr>
            <a:r>
              <a:rPr lang="en-US" altLang="ja-JP" sz="1700" smtClean="0">
                <a:latin typeface="+mj-ea"/>
                <a:ea typeface="+mj-ea"/>
              </a:rPr>
              <a:t>y=140</a:t>
            </a:r>
            <a:endParaRPr lang="en-US" altLang="ja-JP" sz="1700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en-US" altLang="ja-JP" sz="1700" dirty="0" err="1" smtClean="0">
                <a:latin typeface="+mj-ea"/>
                <a:ea typeface="+mj-ea"/>
              </a:rPr>
              <a:t>xSize</a:t>
            </a:r>
            <a:r>
              <a:rPr lang="en-US" altLang="ja-JP" sz="1700" dirty="0" smtClean="0">
                <a:latin typeface="+mj-ea"/>
                <a:ea typeface="+mj-ea"/>
              </a:rPr>
              <a:t>=64</a:t>
            </a:r>
          </a:p>
          <a:p>
            <a:pPr algn="l">
              <a:defRPr/>
            </a:pPr>
            <a:r>
              <a:rPr lang="en-US" altLang="ja-JP" sz="1700" dirty="0" err="1" smtClean="0">
                <a:latin typeface="+mj-ea"/>
                <a:ea typeface="+mj-ea"/>
              </a:rPr>
              <a:t>ySize</a:t>
            </a:r>
            <a:r>
              <a:rPr lang="en-US" altLang="ja-JP" sz="1700" dirty="0" smtClean="0">
                <a:latin typeface="+mj-ea"/>
                <a:ea typeface="+mj-ea"/>
              </a:rPr>
              <a:t>=16</a:t>
            </a:r>
          </a:p>
        </p:txBody>
      </p:sp>
      <p:sp>
        <p:nvSpPr>
          <p:cNvPr id="39947" name="Line 6"/>
          <p:cNvSpPr>
            <a:spLocks noChangeShapeType="1"/>
          </p:cNvSpPr>
          <p:nvPr/>
        </p:nvSpPr>
        <p:spPr bwMode="auto">
          <a:xfrm>
            <a:off x="729357" y="594647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8" name="Text Box 25"/>
          <p:cNvSpPr txBox="1">
            <a:spLocks noChangeArrowheads="1"/>
          </p:cNvSpPr>
          <p:nvPr/>
        </p:nvSpPr>
        <p:spPr bwMode="auto">
          <a:xfrm>
            <a:off x="7225407" y="5671840"/>
            <a:ext cx="41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Ｘ</a:t>
            </a:r>
          </a:p>
        </p:txBody>
      </p:sp>
      <p:sp>
        <p:nvSpPr>
          <p:cNvPr id="39949" name="Line 7"/>
          <p:cNvSpPr>
            <a:spLocks noChangeShapeType="1"/>
          </p:cNvSpPr>
          <p:nvPr/>
        </p:nvSpPr>
        <p:spPr bwMode="auto">
          <a:xfrm flipV="1">
            <a:off x="729357" y="1988840"/>
            <a:ext cx="0" cy="396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50" name="Text Box 26"/>
          <p:cNvSpPr txBox="1">
            <a:spLocks noChangeArrowheads="1"/>
          </p:cNvSpPr>
          <p:nvPr/>
        </p:nvSpPr>
        <p:spPr bwMode="auto">
          <a:xfrm>
            <a:off x="251520" y="2019003"/>
            <a:ext cx="414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Ｙ</a:t>
            </a:r>
          </a:p>
        </p:txBody>
      </p:sp>
      <p:sp>
        <p:nvSpPr>
          <p:cNvPr id="39951" name="Text Box 10"/>
          <p:cNvSpPr txBox="1">
            <a:spLocks noChangeArrowheads="1"/>
          </p:cNvSpPr>
          <p:nvPr/>
        </p:nvSpPr>
        <p:spPr bwMode="auto">
          <a:xfrm>
            <a:off x="400769" y="5905203"/>
            <a:ext cx="42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b="1"/>
              <a:t>０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 bwMode="auto">
          <a:xfrm>
            <a:off x="454025" y="381000"/>
            <a:ext cx="8534400" cy="758825"/>
          </a:xfrm>
          <a:prstGeom prst="rect">
            <a:avLst/>
          </a:prstGeom>
          <a:solidFill>
            <a:srgbClr val="0000FF"/>
          </a:solidFill>
          <a:ln>
            <a:solidFill>
              <a:srgbClr val="00FFFF"/>
            </a:solidFill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モデル（</a:t>
            </a:r>
            <a:r>
              <a:rPr lang="en-US" altLang="ja-JP" smtClean="0">
                <a:solidFill>
                  <a:srgbClr val="FFFF00"/>
                </a:solidFill>
              </a:rPr>
              <a:t>UI</a:t>
            </a:r>
            <a:r>
              <a:rPr lang="ja-JP" altLang="en-US" smtClean="0">
                <a:solidFill>
                  <a:srgbClr val="FFFF00"/>
                </a:solidFill>
              </a:rPr>
              <a:t>に依存しない部分）</a:t>
            </a:r>
            <a:endParaRPr lang="ja-JP" altLang="en-US" dirty="0" smtClean="0">
              <a:solidFill>
                <a:srgbClr val="FFFF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33896" y="3861048"/>
            <a:ext cx="3518912" cy="1138773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ja-JP" altLang="en-US" sz="1700" dirty="0" smtClean="0">
                <a:latin typeface="+mj-ea"/>
                <a:ea typeface="+mj-ea"/>
              </a:rPr>
              <a:t>・（自分の）</a:t>
            </a:r>
            <a:r>
              <a:rPr lang="ja-JP" altLang="en-US" sz="1700" dirty="0" err="1" smtClean="0">
                <a:latin typeface="+mj-ea"/>
                <a:ea typeface="+mj-ea"/>
              </a:rPr>
              <a:t>ｘ</a:t>
            </a:r>
            <a:r>
              <a:rPr lang="ja-JP" altLang="en-US" sz="1700" dirty="0" smtClean="0">
                <a:latin typeface="+mj-ea"/>
                <a:ea typeface="+mj-ea"/>
              </a:rPr>
              <a:t>座標を教える</a:t>
            </a:r>
            <a:r>
              <a:rPr lang="en-US" altLang="ja-JP" sz="1700" dirty="0" smtClean="0">
                <a:latin typeface="+mj-ea"/>
                <a:ea typeface="+mj-ea"/>
              </a:rPr>
              <a:t>=</a:t>
            </a:r>
            <a:r>
              <a:rPr lang="en-US" altLang="ja-JP" sz="1700" dirty="0" err="1" smtClean="0">
                <a:latin typeface="+mj-ea"/>
                <a:ea typeface="+mj-ea"/>
              </a:rPr>
              <a:t>getX</a:t>
            </a:r>
            <a:r>
              <a:rPr lang="ja-JP" altLang="en-US" sz="1700" dirty="0" smtClean="0">
                <a:latin typeface="+mj-ea"/>
                <a:ea typeface="+mj-ea"/>
              </a:rPr>
              <a:t>（）</a:t>
            </a:r>
            <a:endParaRPr lang="en-US" altLang="ja-JP" sz="1700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sz="1700" dirty="0" smtClean="0">
                <a:latin typeface="+mj-ea"/>
                <a:ea typeface="+mj-ea"/>
              </a:rPr>
              <a:t>・（自分の）</a:t>
            </a:r>
            <a:r>
              <a:rPr lang="en-US" altLang="ja-JP" sz="1700" dirty="0" smtClean="0">
                <a:latin typeface="+mj-ea"/>
                <a:ea typeface="+mj-ea"/>
              </a:rPr>
              <a:t>y</a:t>
            </a:r>
            <a:r>
              <a:rPr lang="ja-JP" altLang="en-US" sz="1700" dirty="0" smtClean="0">
                <a:latin typeface="+mj-ea"/>
                <a:ea typeface="+mj-ea"/>
              </a:rPr>
              <a:t>座標を教える</a:t>
            </a:r>
            <a:r>
              <a:rPr lang="en-US" altLang="ja-JP" sz="1700" dirty="0" smtClean="0">
                <a:latin typeface="+mj-ea"/>
                <a:ea typeface="+mj-ea"/>
              </a:rPr>
              <a:t>=</a:t>
            </a:r>
            <a:r>
              <a:rPr lang="en-US" altLang="ja-JP" sz="1700" dirty="0" err="1" smtClean="0">
                <a:latin typeface="+mj-ea"/>
                <a:ea typeface="+mj-ea"/>
              </a:rPr>
              <a:t>getY</a:t>
            </a:r>
            <a:r>
              <a:rPr lang="ja-JP" altLang="en-US" sz="1700" dirty="0" smtClean="0">
                <a:latin typeface="+mj-ea"/>
                <a:ea typeface="+mj-ea"/>
              </a:rPr>
              <a:t>（）</a:t>
            </a:r>
            <a:endParaRPr lang="en-US" altLang="ja-JP" sz="1700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sz="1700" dirty="0" smtClean="0">
                <a:latin typeface="+mj-ea"/>
                <a:ea typeface="+mj-ea"/>
              </a:rPr>
              <a:t>・（自分の）幅を教える</a:t>
            </a:r>
            <a:r>
              <a:rPr lang="en-US" altLang="ja-JP" sz="1700" dirty="0" smtClean="0">
                <a:latin typeface="+mj-ea"/>
                <a:ea typeface="+mj-ea"/>
              </a:rPr>
              <a:t>=</a:t>
            </a:r>
            <a:r>
              <a:rPr lang="en-US" altLang="ja-JP" sz="1700" dirty="0" err="1" smtClean="0">
                <a:latin typeface="+mj-ea"/>
                <a:ea typeface="+mj-ea"/>
              </a:rPr>
              <a:t>getXSize</a:t>
            </a:r>
            <a:r>
              <a:rPr lang="ja-JP" altLang="en-US" sz="1700" dirty="0" smtClean="0">
                <a:latin typeface="+mj-ea"/>
                <a:ea typeface="+mj-ea"/>
              </a:rPr>
              <a:t>（）</a:t>
            </a:r>
            <a:endParaRPr lang="en-US" altLang="ja-JP" sz="1700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sz="1700" dirty="0" smtClean="0">
                <a:latin typeface="+mj-ea"/>
                <a:ea typeface="+mj-ea"/>
              </a:rPr>
              <a:t>・（自分の）身長を教える</a:t>
            </a:r>
            <a:r>
              <a:rPr lang="en-US" altLang="ja-JP" sz="1700" dirty="0" smtClean="0">
                <a:latin typeface="+mj-ea"/>
                <a:ea typeface="+mj-ea"/>
              </a:rPr>
              <a:t>=</a:t>
            </a:r>
            <a:r>
              <a:rPr lang="en-US" altLang="ja-JP" sz="1700" dirty="0" err="1" smtClean="0">
                <a:latin typeface="+mj-ea"/>
                <a:ea typeface="+mj-ea"/>
              </a:rPr>
              <a:t>getYSize</a:t>
            </a:r>
            <a:r>
              <a:rPr lang="ja-JP" altLang="en-US" sz="1700" dirty="0" smtClean="0">
                <a:latin typeface="+mj-ea"/>
                <a:ea typeface="+mj-ea"/>
              </a:rPr>
              <a:t>（）</a:t>
            </a:r>
            <a:endParaRPr lang="en-US" altLang="ja-JP" sz="1700" dirty="0" smtClean="0"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91680" y="2315822"/>
            <a:ext cx="697627" cy="40011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足場</a:t>
            </a:r>
            <a:endParaRPr lang="ja-JP" alt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07704" y="2715938"/>
            <a:ext cx="1508746" cy="615553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1700" dirty="0"/>
              <a:t>知</a:t>
            </a:r>
            <a:r>
              <a:rPr lang="ja-JP" altLang="en-US" sz="1700" dirty="0" smtClean="0"/>
              <a:t>っていること</a:t>
            </a:r>
            <a:endParaRPr lang="en-US" altLang="ja-JP" sz="1700" dirty="0" smtClean="0"/>
          </a:p>
          <a:p>
            <a:pPr algn="r"/>
            <a:r>
              <a:rPr lang="ja-JP" altLang="en-US" sz="1700" dirty="0" smtClean="0"/>
              <a:t>リスト</a:t>
            </a:r>
            <a:endParaRPr kumimoji="1" lang="ja-JP" altLang="en-US" sz="17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34756" y="3861081"/>
            <a:ext cx="1093569" cy="615553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1700" dirty="0" smtClean="0"/>
              <a:t>できること</a:t>
            </a:r>
            <a:endParaRPr lang="en-US" altLang="ja-JP" sz="1700" dirty="0" smtClean="0"/>
          </a:p>
          <a:p>
            <a:pPr algn="r"/>
            <a:r>
              <a:rPr lang="ja-JP" altLang="en-US" sz="1700" dirty="0" smtClean="0"/>
              <a:t>リスト</a:t>
            </a:r>
            <a:endParaRPr kumimoji="1" lang="ja-JP" altLang="en-US" sz="17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89889"/>
            <a:ext cx="1709372" cy="427343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020272" y="1412776"/>
            <a:ext cx="1872629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クラス図で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表現すると。。。</a:t>
            </a:r>
            <a:endParaRPr lang="ja-JP" alt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555" y="2152253"/>
            <a:ext cx="1685925" cy="242887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7304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646318" cy="6247864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※</a:t>
            </a:r>
            <a:r>
              <a:rPr lang="en-US" altLang="ja-JP" sz="2000" b="1" dirty="0" err="1" smtClean="0">
                <a:latin typeface="+mn-ea"/>
                <a:ea typeface="+mn-ea"/>
              </a:rPr>
              <a:t>Mission1</a:t>
            </a:r>
            <a:r>
              <a:rPr lang="ja-JP" altLang="en-US" sz="2000" b="1" dirty="0" smtClean="0">
                <a:latin typeface="+mn-ea"/>
                <a:ea typeface="+mn-ea"/>
              </a:rPr>
              <a:t>のヒント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基本的に</a:t>
            </a:r>
            <a:r>
              <a:rPr lang="ja-JP" altLang="en-US" sz="2000" b="1">
                <a:latin typeface="+mn-ea"/>
                <a:ea typeface="+mn-ea"/>
              </a:rPr>
              <a:t>は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」の時と同じ</a:t>
            </a:r>
            <a:r>
              <a:rPr lang="ja-JP" altLang="en-US" sz="2000" b="1" dirty="0">
                <a:latin typeface="+mn-ea"/>
                <a:ea typeface="+mn-ea"/>
              </a:rPr>
              <a:t>だ。</a:t>
            </a:r>
          </a:p>
          <a:p>
            <a:pPr>
              <a:defRPr/>
            </a:pP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【View】</a:t>
            </a: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</a:rPr>
              <a:t>１．「</a:t>
            </a:r>
            <a:r>
              <a:rPr lang="en-US" altLang="ja-JP" sz="2000">
                <a:latin typeface="+mn-ea"/>
                <a:ea typeface="+mn-ea"/>
              </a:rPr>
              <a:t>activity_main.xml</a:t>
            </a:r>
            <a:r>
              <a:rPr lang="ja-JP" altLang="en-US" sz="2000">
                <a:latin typeface="+mn-ea"/>
                <a:ea typeface="+mn-ea"/>
              </a:rPr>
              <a:t>」で新しい</a:t>
            </a:r>
            <a:r>
              <a:rPr lang="en-US" altLang="ja-JP" sz="2000">
                <a:latin typeface="+mn-ea"/>
                <a:ea typeface="+mn-ea"/>
              </a:rPr>
              <a:t>ImageView</a:t>
            </a:r>
            <a:r>
              <a:rPr lang="ja-JP" altLang="en-US" sz="2000">
                <a:latin typeface="+mn-ea"/>
                <a:ea typeface="+mn-ea"/>
              </a:rPr>
              <a:t>を追加。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</a:rPr>
              <a:t>　　画像は</a:t>
            </a:r>
            <a:r>
              <a:rPr lang="ja-JP" altLang="en-US" sz="2000" smtClean="0">
                <a:latin typeface="+mn-ea"/>
                <a:ea typeface="+mn-ea"/>
              </a:rPr>
              <a:t>「</a:t>
            </a:r>
            <a:r>
              <a:rPr lang="en-US" altLang="ja-JP" sz="2000" smtClean="0">
                <a:latin typeface="+mn-ea"/>
                <a:ea typeface="+mn-ea"/>
              </a:rPr>
              <a:t>platform.png</a:t>
            </a:r>
            <a:r>
              <a:rPr lang="ja-JP" altLang="en-US" sz="2000">
                <a:latin typeface="+mn-ea"/>
                <a:ea typeface="+mn-ea"/>
              </a:rPr>
              <a:t>」を使用。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</a:rPr>
              <a:t>　　「</a:t>
            </a:r>
            <a:r>
              <a:rPr lang="en-US" altLang="ja-JP" sz="2000">
                <a:latin typeface="+mn-ea"/>
                <a:ea typeface="+mn-ea"/>
              </a:rPr>
              <a:t>ID</a:t>
            </a:r>
            <a:r>
              <a:rPr lang="ja-JP" altLang="en-US" sz="2000">
                <a:latin typeface="+mn-ea"/>
                <a:ea typeface="+mn-ea"/>
              </a:rPr>
              <a:t>」＝</a:t>
            </a:r>
            <a:r>
              <a:rPr lang="ja-JP" altLang="en-US" sz="2000" smtClean="0">
                <a:latin typeface="+mn-ea"/>
                <a:ea typeface="+mn-ea"/>
              </a:rPr>
              <a:t>「</a:t>
            </a:r>
            <a:r>
              <a:rPr lang="en-US" altLang="ja-JP" sz="2000" smtClean="0">
                <a:latin typeface="+mn-ea"/>
                <a:ea typeface="+mn-ea"/>
              </a:rPr>
              <a:t>platformImageView</a:t>
            </a:r>
            <a:r>
              <a:rPr lang="ja-JP" altLang="en-US" sz="2000">
                <a:latin typeface="+mn-ea"/>
                <a:ea typeface="+mn-ea"/>
              </a:rPr>
              <a:t>」。</a:t>
            </a:r>
          </a:p>
          <a:p>
            <a:pPr>
              <a:defRPr/>
            </a:pP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【Model】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１</a:t>
            </a:r>
            <a:r>
              <a:rPr lang="ja-JP" altLang="en-US" sz="2000" smtClean="0">
                <a:latin typeface="+mn-ea"/>
                <a:ea typeface="+mn-ea"/>
              </a:rPr>
              <a:t>．「</a:t>
            </a:r>
            <a:r>
              <a:rPr lang="en-US" altLang="ja-JP" sz="2000" smtClean="0">
                <a:latin typeface="+mn-ea"/>
                <a:ea typeface="+mn-ea"/>
              </a:rPr>
              <a:t>Platform</a:t>
            </a:r>
            <a:r>
              <a:rPr lang="ja-JP" altLang="en-US" sz="2000" smtClean="0">
                <a:latin typeface="+mn-ea"/>
                <a:ea typeface="+mn-ea"/>
              </a:rPr>
              <a:t>クラス</a:t>
            </a:r>
            <a:r>
              <a:rPr lang="ja-JP" altLang="en-US" sz="2000" dirty="0" smtClean="0">
                <a:latin typeface="+mn-ea"/>
                <a:ea typeface="+mn-ea"/>
              </a:rPr>
              <a:t>」を追加し、属性とメソッドを</a:t>
            </a:r>
            <a:r>
              <a:rPr lang="ja-JP" altLang="en-US" sz="2000" smtClean="0">
                <a:latin typeface="+mn-ea"/>
                <a:ea typeface="+mn-ea"/>
              </a:rPr>
              <a:t>記述。</a:t>
            </a:r>
            <a:endParaRPr lang="en-US" altLang="ja-JP" sz="200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【Controller】</a:t>
            </a: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smtClean="0">
                <a:latin typeface="+mn-ea"/>
                <a:ea typeface="+mn-ea"/>
              </a:rPr>
              <a:t>１．変数宣言（リソース（画像）、</a:t>
            </a:r>
            <a:r>
              <a:rPr lang="en-US" altLang="ja-JP" sz="2000" smtClean="0">
                <a:latin typeface="+mn-ea"/>
                <a:ea typeface="+mn-ea"/>
              </a:rPr>
              <a:t>ImageView</a:t>
            </a:r>
            <a:r>
              <a:rPr lang="ja-JP" altLang="en-US" sz="2000" smtClean="0">
                <a:latin typeface="+mn-ea"/>
                <a:ea typeface="+mn-ea"/>
              </a:rPr>
              <a:t>、オブジェクト）</a:t>
            </a:r>
            <a:endParaRPr lang="en-US" altLang="ja-JP" sz="200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smtClean="0">
                <a:latin typeface="+mn-ea"/>
                <a:ea typeface="+mn-ea"/>
              </a:rPr>
              <a:t>２．リソース</a:t>
            </a:r>
            <a:r>
              <a:rPr lang="ja-JP" altLang="en-US" sz="2000" dirty="0" smtClean="0">
                <a:latin typeface="+mn-ea"/>
                <a:ea typeface="+mn-ea"/>
              </a:rPr>
              <a:t>（</a:t>
            </a:r>
            <a:r>
              <a:rPr lang="ja-JP" altLang="en-US" sz="2000" smtClean="0">
                <a:latin typeface="+mn-ea"/>
                <a:ea typeface="+mn-ea"/>
              </a:rPr>
              <a:t>画像）の読み込み、</a:t>
            </a:r>
            <a:r>
              <a:rPr lang="en-US" altLang="ja-JP" sz="2000" smtClean="0">
                <a:latin typeface="+mn-ea"/>
                <a:ea typeface="+mn-ea"/>
              </a:rPr>
              <a:t>ImageView</a:t>
            </a:r>
            <a:r>
              <a:rPr lang="ja-JP" altLang="en-US" sz="2000" smtClean="0">
                <a:latin typeface="+mn-ea"/>
                <a:ea typeface="+mn-ea"/>
              </a:rPr>
              <a:t>の読み込み、</a:t>
            </a:r>
            <a:endParaRPr lang="en-US" altLang="ja-JP" sz="200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>
                <a:latin typeface="+mn-ea"/>
                <a:ea typeface="+mn-ea"/>
              </a:rPr>
              <a:t> </a:t>
            </a:r>
            <a:r>
              <a:rPr lang="en-US" altLang="ja-JP" sz="2000" smtClean="0">
                <a:latin typeface="+mn-ea"/>
                <a:ea typeface="+mn-ea"/>
              </a:rPr>
              <a:t>   platform</a:t>
            </a:r>
            <a:r>
              <a:rPr lang="ja-JP" altLang="en-US" sz="2000" smtClean="0">
                <a:latin typeface="+mn-ea"/>
                <a:ea typeface="+mn-ea"/>
              </a:rPr>
              <a:t>オブジェクトの生成。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smtClean="0">
                <a:latin typeface="+mn-ea"/>
                <a:ea typeface="+mn-ea"/>
              </a:rPr>
              <a:t>３．</a:t>
            </a:r>
            <a:r>
              <a:rPr lang="en-US" altLang="ja-JP" sz="2000" smtClean="0">
                <a:latin typeface="+mn-ea"/>
                <a:ea typeface="+mn-ea"/>
              </a:rPr>
              <a:t>updateModel</a:t>
            </a:r>
            <a:r>
              <a:rPr lang="ja-JP" altLang="en-US" sz="2000" smtClean="0">
                <a:latin typeface="+mn-ea"/>
                <a:ea typeface="+mn-ea"/>
              </a:rPr>
              <a:t>の記述</a:t>
            </a:r>
            <a:endParaRPr lang="en-US" altLang="ja-JP" sz="200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</a:rPr>
              <a:t>　</a:t>
            </a:r>
            <a:r>
              <a:rPr lang="ja-JP" altLang="en-US" sz="2000" smtClean="0">
                <a:latin typeface="+mn-ea"/>
                <a:ea typeface="+mn-ea"/>
              </a:rPr>
              <a:t>　</a:t>
            </a:r>
            <a:r>
              <a:rPr lang="en-US" altLang="ja-JP" sz="2000" smtClean="0">
                <a:latin typeface="+mn-ea"/>
                <a:ea typeface="+mn-ea"/>
              </a:rPr>
              <a:t>※Platform</a:t>
            </a:r>
            <a:r>
              <a:rPr lang="ja-JP" altLang="en-US" sz="2000" smtClean="0">
                <a:latin typeface="+mn-ea"/>
                <a:ea typeface="+mn-ea"/>
              </a:rPr>
              <a:t>は動かないので、不要</a:t>
            </a:r>
            <a:endParaRPr lang="en-US" altLang="ja-JP" sz="200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smtClean="0">
                <a:latin typeface="+mn-ea"/>
                <a:ea typeface="+mn-ea"/>
              </a:rPr>
              <a:t>４．</a:t>
            </a:r>
            <a:r>
              <a:rPr lang="en-US" altLang="ja-JP" sz="2000" smtClean="0">
                <a:latin typeface="+mn-ea"/>
                <a:ea typeface="+mn-ea"/>
              </a:rPr>
              <a:t>updateView</a:t>
            </a:r>
            <a:r>
              <a:rPr lang="ja-JP" altLang="en-US" sz="2000" smtClean="0">
                <a:latin typeface="+mn-ea"/>
                <a:ea typeface="+mn-ea"/>
              </a:rPr>
              <a:t>の記述</a:t>
            </a:r>
            <a:endParaRPr lang="en-US" altLang="ja-JP" sz="200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</a:rPr>
              <a:t>　</a:t>
            </a:r>
            <a:r>
              <a:rPr lang="ja-JP" altLang="en-US" sz="2000" smtClean="0">
                <a:latin typeface="+mn-ea"/>
                <a:ea typeface="+mn-ea"/>
              </a:rPr>
              <a:t>　</a:t>
            </a:r>
            <a:r>
              <a:rPr lang="en-US" altLang="ja-JP" sz="2000" smtClean="0">
                <a:latin typeface="+mn-ea"/>
                <a:ea typeface="+mn-ea"/>
              </a:rPr>
              <a:t>platform</a:t>
            </a:r>
            <a:r>
              <a:rPr lang="ja-JP" altLang="en-US" sz="2000" smtClean="0">
                <a:latin typeface="+mn-ea"/>
                <a:ea typeface="+mn-ea"/>
              </a:rPr>
              <a:t>オブジェクトから情報を取得し、描画。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8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２．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クラス図に従って「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クラス」を実装し、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「コイン」が表示されるように</a:t>
            </a:r>
            <a:r>
              <a:rPr lang="en-US" altLang="ja-JP" sz="2000" b="1" dirty="0" err="1" smtClean="0">
                <a:latin typeface="+mn-ea"/>
                <a:ea typeface="+mn-ea"/>
              </a:rPr>
              <a:t>G01_Jumper</a:t>
            </a:r>
            <a:r>
              <a:rPr lang="ja-JP" altLang="en-US" sz="2000" b="1" dirty="0" err="1" smtClean="0">
                <a:latin typeface="+mn-ea"/>
                <a:ea typeface="+mn-ea"/>
              </a:rPr>
              <a:t>を修</a:t>
            </a:r>
            <a:r>
              <a:rPr lang="ja-JP" altLang="en-US" sz="2000" b="1" dirty="0" smtClean="0">
                <a:latin typeface="+mn-ea"/>
                <a:ea typeface="+mn-ea"/>
              </a:rPr>
              <a:t>正して欲しい。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6624" r="7276" b="2594"/>
          <a:stretch/>
        </p:blipFill>
        <p:spPr>
          <a:xfrm>
            <a:off x="6297940" y="1412776"/>
            <a:ext cx="2594539" cy="52437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55272"/>
            <a:ext cx="2592288" cy="37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646318" cy="1631216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※Mission</a:t>
            </a:r>
            <a:r>
              <a:rPr lang="ja-JP" altLang="en-US" sz="2000" b="1" smtClean="0">
                <a:latin typeface="+mn-ea"/>
                <a:ea typeface="+mn-ea"/>
              </a:rPr>
              <a:t>２の</a:t>
            </a:r>
            <a:r>
              <a:rPr lang="ja-JP" altLang="en-US" sz="2000" b="1" dirty="0" smtClean="0">
                <a:latin typeface="+mn-ea"/>
                <a:ea typeface="+mn-ea"/>
              </a:rPr>
              <a:t>ヒント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基本的</a:t>
            </a:r>
            <a:r>
              <a:rPr lang="ja-JP" altLang="en-US" sz="2000" b="1">
                <a:latin typeface="+mn-ea"/>
                <a:ea typeface="+mn-ea"/>
              </a:rPr>
              <a:t>に</a:t>
            </a:r>
            <a:r>
              <a:rPr lang="ja-JP" altLang="en-US" sz="2000" b="1" smtClean="0">
                <a:latin typeface="+mn-ea"/>
                <a:ea typeface="+mn-ea"/>
              </a:rPr>
              <a:t>は「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」や「</a:t>
            </a:r>
            <a:r>
              <a:rPr lang="ja-JP" altLang="en-US" sz="2000" b="1" dirty="0" smtClean="0">
                <a:latin typeface="+mn-ea"/>
                <a:ea typeface="+mn-ea"/>
              </a:rPr>
              <a:t>足場（</a:t>
            </a:r>
            <a:r>
              <a:rPr lang="en-US" altLang="ja-JP" sz="2000" b="1" dirty="0" smtClean="0">
                <a:latin typeface="+mn-ea"/>
                <a:ea typeface="+mn-ea"/>
              </a:rPr>
              <a:t>Platform</a:t>
            </a:r>
            <a:r>
              <a:rPr lang="ja-JP" altLang="en-US" sz="2000" b="1" dirty="0" smtClean="0">
                <a:latin typeface="+mn-ea"/>
                <a:ea typeface="+mn-ea"/>
              </a:rPr>
              <a:t>）」</a:t>
            </a:r>
            <a:r>
              <a:rPr lang="ja-JP" altLang="en-US" sz="2000" b="1" dirty="0">
                <a:latin typeface="+mn-ea"/>
                <a:ea typeface="+mn-ea"/>
              </a:rPr>
              <a:t>と同じだ。</a:t>
            </a:r>
          </a:p>
          <a:p>
            <a:pPr>
              <a:defRPr/>
            </a:pP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もうヒントは必要ないだろう。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３</a:t>
            </a:r>
            <a:r>
              <a:rPr lang="ja-JP" altLang="en-US" sz="2000" b="1" smtClean="0">
                <a:latin typeface="+mn-ea"/>
                <a:ea typeface="+mn-ea"/>
              </a:rPr>
              <a:t>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クラス図に</a:t>
            </a:r>
            <a:r>
              <a:rPr lang="ja-JP" altLang="en-US" sz="2000" b="1" smtClean="0">
                <a:latin typeface="+mn-ea"/>
                <a:ea typeface="+mn-ea"/>
              </a:rPr>
              <a:t>従って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Spring</a:t>
            </a:r>
            <a:r>
              <a:rPr lang="ja-JP" altLang="en-US" sz="2000" b="1" smtClean="0">
                <a:latin typeface="+mn-ea"/>
                <a:ea typeface="+mn-ea"/>
              </a:rPr>
              <a:t>クラス</a:t>
            </a:r>
            <a:r>
              <a:rPr lang="ja-JP" altLang="en-US" sz="2000" b="1" dirty="0" smtClean="0">
                <a:latin typeface="+mn-ea"/>
                <a:ea typeface="+mn-ea"/>
              </a:rPr>
              <a:t>」を実装し、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「バネ」</a:t>
            </a:r>
            <a:r>
              <a:rPr lang="ja-JP" altLang="en-US" sz="2000" b="1" dirty="0" smtClean="0">
                <a:latin typeface="+mn-ea"/>
                <a:ea typeface="+mn-ea"/>
              </a:rPr>
              <a:t>が表示されるように</a:t>
            </a:r>
            <a:r>
              <a:rPr lang="en-US" altLang="ja-JP" sz="2000" b="1" dirty="0" err="1" smtClean="0">
                <a:latin typeface="+mn-ea"/>
                <a:ea typeface="+mn-ea"/>
              </a:rPr>
              <a:t>G01_Jumper</a:t>
            </a:r>
            <a:r>
              <a:rPr lang="ja-JP" altLang="en-US" sz="2000" b="1" dirty="0" err="1" smtClean="0">
                <a:latin typeface="+mn-ea"/>
                <a:ea typeface="+mn-ea"/>
              </a:rPr>
              <a:t>を修</a:t>
            </a:r>
            <a:r>
              <a:rPr lang="ja-JP" altLang="en-US" sz="2000" b="1" dirty="0" smtClean="0">
                <a:latin typeface="+mn-ea"/>
                <a:ea typeface="+mn-ea"/>
              </a:rPr>
              <a:t>正して欲しい。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23538"/>
            <a:ext cx="2664296" cy="383839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500" r="7510" b="2053"/>
          <a:stretch/>
        </p:blipFill>
        <p:spPr>
          <a:xfrm>
            <a:off x="6300192" y="1332296"/>
            <a:ext cx="2592288" cy="53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8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４．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クラス図に</a:t>
            </a:r>
            <a:r>
              <a:rPr lang="ja-JP" altLang="en-US" sz="2000" b="1" smtClean="0">
                <a:latin typeface="+mn-ea"/>
                <a:ea typeface="+mn-ea"/>
              </a:rPr>
              <a:t>従って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Castle</a:t>
            </a:r>
            <a:r>
              <a:rPr lang="ja-JP" altLang="en-US" sz="2000" b="1" smtClean="0">
                <a:latin typeface="+mn-ea"/>
                <a:ea typeface="+mn-ea"/>
              </a:rPr>
              <a:t>クラス</a:t>
            </a:r>
            <a:r>
              <a:rPr lang="ja-JP" altLang="en-US" sz="2000" b="1" dirty="0" smtClean="0">
                <a:latin typeface="+mn-ea"/>
                <a:ea typeface="+mn-ea"/>
              </a:rPr>
              <a:t>」を実装し、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「お城」</a:t>
            </a:r>
            <a:r>
              <a:rPr lang="ja-JP" altLang="en-US" sz="2000" b="1" dirty="0" smtClean="0">
                <a:latin typeface="+mn-ea"/>
                <a:ea typeface="+mn-ea"/>
              </a:rPr>
              <a:t>が表示されるように</a:t>
            </a:r>
            <a:r>
              <a:rPr lang="en-US" altLang="ja-JP" sz="2000" b="1" dirty="0" err="1" smtClean="0">
                <a:latin typeface="+mn-ea"/>
                <a:ea typeface="+mn-ea"/>
              </a:rPr>
              <a:t>G01_Jumper</a:t>
            </a:r>
            <a:r>
              <a:rPr lang="ja-JP" altLang="en-US" sz="2000" b="1" dirty="0" err="1" smtClean="0">
                <a:latin typeface="+mn-ea"/>
                <a:ea typeface="+mn-ea"/>
              </a:rPr>
              <a:t>を修</a:t>
            </a:r>
            <a:r>
              <a:rPr lang="ja-JP" altLang="en-US" sz="2000" b="1" dirty="0" smtClean="0">
                <a:latin typeface="+mn-ea"/>
                <a:ea typeface="+mn-ea"/>
              </a:rPr>
              <a:t>正して</a:t>
            </a:r>
            <a:r>
              <a:rPr lang="ja-JP" altLang="en-US" sz="2000" b="1" smtClean="0">
                <a:latin typeface="+mn-ea"/>
                <a:ea typeface="+mn-ea"/>
              </a:rPr>
              <a:t>欲しい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08268"/>
            <a:ext cx="2664296" cy="383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8374" r="7890" b="2487"/>
          <a:stretch/>
        </p:blipFill>
        <p:spPr>
          <a:xfrm>
            <a:off x="6372200" y="1383826"/>
            <a:ext cx="2520280" cy="524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7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5904656" cy="615553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700" b="1" dirty="0" smtClean="0">
                <a:latin typeface="+mn-ea"/>
                <a:ea typeface="+mn-ea"/>
              </a:rPr>
              <a:t>【</a:t>
            </a:r>
            <a:r>
              <a:rPr lang="ja-JP" altLang="en-US" sz="1700" b="1" dirty="0" smtClean="0">
                <a:latin typeface="+mn-ea"/>
                <a:ea typeface="+mn-ea"/>
              </a:rPr>
              <a:t>参考</a:t>
            </a:r>
            <a:r>
              <a:rPr lang="en-US" altLang="ja-JP" sz="1700" b="1" dirty="0" smtClean="0">
                <a:latin typeface="+mn-ea"/>
                <a:ea typeface="+mn-ea"/>
              </a:rPr>
              <a:t>】</a:t>
            </a:r>
          </a:p>
          <a:p>
            <a:pPr>
              <a:defRPr/>
            </a:pPr>
            <a:r>
              <a:rPr lang="en-US" altLang="ja-JP" sz="1700" b="1" smtClean="0">
                <a:latin typeface="+mn-ea"/>
                <a:ea typeface="+mn-ea"/>
              </a:rPr>
              <a:t>Mission </a:t>
            </a:r>
            <a:r>
              <a:rPr lang="ja-JP" altLang="en-US" sz="1700" b="1" smtClean="0">
                <a:latin typeface="+mn-ea"/>
                <a:ea typeface="+mn-ea"/>
              </a:rPr>
              <a:t>４まで</a:t>
            </a:r>
            <a:r>
              <a:rPr lang="ja-JP" altLang="en-US" sz="1700" b="1" dirty="0" smtClean="0">
                <a:latin typeface="+mn-ea"/>
                <a:ea typeface="+mn-ea"/>
              </a:rPr>
              <a:t>完成する</a:t>
            </a:r>
            <a:r>
              <a:rPr lang="ja-JP" altLang="en-US" sz="1700" b="1" smtClean="0">
                <a:latin typeface="+mn-ea"/>
                <a:ea typeface="+mn-ea"/>
              </a:rPr>
              <a:t>と</a:t>
            </a:r>
            <a:r>
              <a:rPr lang="ja-JP" altLang="en-US" sz="1700" b="1" smtClean="0">
                <a:latin typeface="+mn-ea"/>
                <a:ea typeface="+mn-ea"/>
              </a:rPr>
              <a:t>、クラス図は</a:t>
            </a:r>
            <a:r>
              <a:rPr lang="ja-JP" altLang="en-US" sz="1700" b="1" dirty="0" smtClean="0">
                <a:latin typeface="+mn-ea"/>
                <a:ea typeface="+mn-ea"/>
              </a:rPr>
              <a:t>こんな感じ</a:t>
            </a:r>
            <a:r>
              <a:rPr lang="ja-JP" altLang="en-US" sz="1700" b="1" smtClean="0">
                <a:latin typeface="+mn-ea"/>
                <a:ea typeface="+mn-ea"/>
              </a:rPr>
              <a:t>に</a:t>
            </a:r>
            <a:r>
              <a:rPr lang="ja-JP" altLang="en-US" sz="1700" b="1" smtClean="0">
                <a:latin typeface="+mn-ea"/>
                <a:ea typeface="+mn-ea"/>
              </a:rPr>
              <a:t>なります。</a:t>
            </a:r>
            <a:endParaRPr lang="en-US" altLang="ja-JP" sz="1700" b="1" dirty="0" smtClean="0"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7811"/>
            <a:ext cx="72866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3642</TotalTime>
  <Words>315</Words>
  <Application>Microsoft Office PowerPoint</Application>
  <PresentationFormat>画面に合わせる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HGP明朝E</vt:lpstr>
      <vt:lpstr>ＭＳ Ｐゴシック</vt:lpstr>
      <vt:lpstr>ＭＳ Ｐ明朝</vt:lpstr>
      <vt:lpstr>游ゴシック</vt:lpstr>
      <vt:lpstr>Arial</vt:lpstr>
      <vt:lpstr>Garamond</vt:lpstr>
      <vt:lpstr>Georgia</vt:lpstr>
      <vt:lpstr>Wingdings</vt:lpstr>
      <vt:lpstr>Wingdings 2</vt:lpstr>
      <vt:lpstr>クール</vt:lpstr>
      <vt:lpstr>Ｊａｖａ練習問題  （Game_０２_MVC）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 PC画面右下のタスクバーで「ハードウェア取り外し」アイコンを右クリック。</vt:lpstr>
      <vt:lpstr>④ 端末の右側の電源ボタンを長押しして、電源をオフにします。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241</cp:revision>
  <dcterms:created xsi:type="dcterms:W3CDTF">2005-04-17T07:16:32Z</dcterms:created>
  <dcterms:modified xsi:type="dcterms:W3CDTF">2019-05-29T10:02:38Z</dcterms:modified>
</cp:coreProperties>
</file>