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67" r:id="rId2"/>
    <p:sldId id="541" r:id="rId3"/>
    <p:sldId id="542" r:id="rId4"/>
    <p:sldId id="543" r:id="rId5"/>
    <p:sldId id="544" r:id="rId6"/>
    <p:sldId id="545" r:id="rId7"/>
    <p:sldId id="550" r:id="rId8"/>
    <p:sldId id="554" r:id="rId9"/>
    <p:sldId id="555" r:id="rId10"/>
    <p:sldId id="503" r:id="rId11"/>
    <p:sldId id="533" r:id="rId12"/>
    <p:sldId id="553" r:id="rId13"/>
    <p:sldId id="546" r:id="rId14"/>
    <p:sldId id="547" r:id="rId15"/>
    <p:sldId id="548" r:id="rId16"/>
    <p:sldId id="549" r:id="rId17"/>
    <p:sldId id="540" r:id="rId18"/>
    <p:sldId id="551" r:id="rId19"/>
    <p:sldId id="552" r:id="rId2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8000"/>
    <a:srgbClr val="FF99FF"/>
    <a:srgbClr val="00FFFF"/>
    <a:srgbClr val="A6A6A6"/>
    <a:srgbClr val="FFCCFF"/>
    <a:srgbClr val="99FF99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1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令和 元 年 ５ </a:t>
            </a:r>
            <a:r>
              <a:rPr lang="ja-JP" altLang="en-US" sz="2400" smtClean="0"/>
              <a:t>月 ３０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80090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smtClean="0">
                <a:latin typeface="+mn-ea"/>
                <a:ea typeface="+mn-ea"/>
              </a:rPr>
              <a:t>Game_</a:t>
            </a:r>
            <a:r>
              <a:rPr lang="ja-JP" altLang="en-US" sz="4800" smtClean="0">
                <a:latin typeface="+mn-ea"/>
                <a:ea typeface="+mn-ea"/>
              </a:rPr>
              <a:t>０２</a:t>
            </a:r>
            <a:r>
              <a:rPr lang="en-US" altLang="ja-JP" sz="4800" smtClean="0">
                <a:latin typeface="+mn-ea"/>
                <a:ea typeface="+mn-ea"/>
              </a:rPr>
              <a:t>_MVC</a:t>
            </a:r>
            <a:r>
              <a:rPr lang="ja-JP" altLang="en-US" sz="4800" dirty="0" smtClean="0">
                <a:latin typeface="+mn-ea"/>
                <a:ea typeface="+mn-ea"/>
              </a:rPr>
              <a:t>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7404" r="6453" b="2287"/>
          <a:stretch/>
        </p:blipFill>
        <p:spPr>
          <a:xfrm>
            <a:off x="5278177" y="1398811"/>
            <a:ext cx="2606191" cy="5281232"/>
          </a:xfrm>
          <a:prstGeom prst="rect">
            <a:avLst/>
          </a:prstGeom>
        </p:spPr>
      </p:pic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43064"/>
            <a:ext cx="8534400" cy="953688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 anchor="ctr"/>
          <a:lstStyle/>
          <a:p>
            <a:r>
              <a:rPr lang="ja-JP" altLang="en-US" sz="3200" smtClean="0">
                <a:solidFill>
                  <a:srgbClr val="FFFF00"/>
                </a:solidFill>
              </a:rPr>
              <a:t>６</a:t>
            </a:r>
            <a:r>
              <a:rPr lang="ja-JP" altLang="en-US" sz="3200" smtClean="0">
                <a:solidFill>
                  <a:srgbClr val="FFFF00"/>
                </a:solidFill>
                <a:effectLst/>
              </a:rPr>
              <a:t>．ループする世界</a:t>
            </a:r>
            <a:endParaRPr lang="ja-JP" altLang="en-US" sz="32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l="8127" r="5192" b="1217"/>
          <a:stretch/>
        </p:blipFill>
        <p:spPr>
          <a:xfrm>
            <a:off x="1253124" y="1389190"/>
            <a:ext cx="2598796" cy="5290853"/>
          </a:xfrm>
          <a:prstGeom prst="rect">
            <a:avLst/>
          </a:prstGeom>
        </p:spPr>
      </p:pic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059832" y="5634676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3094757" y="5779138"/>
            <a:ext cx="217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153494" y="5706113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147171" y="5707378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5182096" y="5851840"/>
            <a:ext cx="217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5240833" y="5778815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31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302290" y="223808"/>
            <a:ext cx="25394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（０） 戦略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460851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今のままでは、プレーヤがすぐに行方不明になってしまう。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そこで画面の左側に消えたら右側から、右側に消えたら左側から出てくるようにしよう。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そうすれば彼（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or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 彼女）を見失うことはなくなるだろう。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はじめ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に戦略を考えよう。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MVC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」に分けて考えることが重要だ。</a:t>
            </a:r>
            <a:endParaRPr lang="en-US" altLang="ja-JP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ja-JP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まず「</a:t>
            </a:r>
            <a:r>
              <a:rPr lang="en-US" altLang="ja-JP" sz="1400" b="1" dirty="0" smtClean="0">
                <a:solidFill>
                  <a:srgbClr val="0000FF"/>
                </a:solidFill>
                <a:latin typeface="+mn-ea"/>
                <a:ea typeface="+mn-ea"/>
              </a:rPr>
              <a:t>V</a:t>
            </a:r>
            <a:r>
              <a:rPr lang="ja-JP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」を考えてみよう。</a:t>
            </a:r>
            <a:endParaRPr lang="en-US" altLang="ja-JP" sz="14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」は表示する要素を設定する。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今回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は表示する要素は追加しないので、「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」を変更する必要は無いだろう。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b="1" smtClean="0">
                <a:solidFill>
                  <a:srgbClr val="0000FF"/>
                </a:solidFill>
                <a:latin typeface="+mn-ea"/>
                <a:ea typeface="+mn-ea"/>
              </a:rPr>
              <a:t>では「</a:t>
            </a:r>
            <a:r>
              <a:rPr lang="en-US" altLang="ja-JP" sz="1400" b="1">
                <a:solidFill>
                  <a:srgbClr val="0000FF"/>
                </a:solidFill>
                <a:latin typeface="+mn-ea"/>
                <a:ea typeface="+mn-ea"/>
              </a:rPr>
              <a:t>M</a:t>
            </a:r>
            <a:r>
              <a:rPr lang="ja-JP" altLang="en-US" sz="1400" b="1" smtClean="0">
                <a:solidFill>
                  <a:srgbClr val="0000FF"/>
                </a:solidFill>
                <a:latin typeface="+mn-ea"/>
                <a:ea typeface="+mn-ea"/>
              </a:rPr>
              <a:t>」はどうだろう。</a:t>
            </a:r>
            <a:endParaRPr lang="ja-JP" altLang="en-US" sz="1400" b="1">
              <a:solidFill>
                <a:srgbClr val="0000FF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」の動きが変わるので、「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」の修正が必要だ。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今回は「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」の「メソッド 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move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（）」を修正して、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画面の端を越えたら反対側の端からでてくるようにしよう。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そのためには「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」は「この世界の幅（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=360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）」を知っていなければならない」ので、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これを属性として追加することにしよう。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400" b="1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b="1" smtClean="0">
                <a:solidFill>
                  <a:srgbClr val="0000FF"/>
                </a:solidFill>
                <a:latin typeface="+mn-ea"/>
                <a:ea typeface="+mn-ea"/>
              </a:rPr>
              <a:t>最後に「</a:t>
            </a:r>
            <a:r>
              <a:rPr lang="en-US" altLang="ja-JP" sz="1400" b="1" smtClean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ja-JP" altLang="en-US" sz="1400" b="1" smtClean="0">
                <a:solidFill>
                  <a:srgbClr val="0000FF"/>
                </a:solidFill>
                <a:latin typeface="+mn-ea"/>
                <a:ea typeface="+mn-ea"/>
              </a:rPr>
              <a:t>」を考えてみよう。</a:t>
            </a:r>
            <a:endParaRPr lang="en-US" altLang="ja-JP" sz="1400" b="1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」の役目は「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」と「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」の仲介、すなわち、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入力を「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」に伝えること、「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」の状態を「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」に伝えることだ。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今回は入力に変更はないし、新しく表示する要素も無いので、「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」を変更する必要は無いだろう。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50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51"/>
          <p:cNvSpPr/>
          <p:nvPr/>
        </p:nvSpPr>
        <p:spPr bwMode="auto">
          <a:xfrm>
            <a:off x="6012160" y="2843890"/>
            <a:ext cx="2880320" cy="202527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 bwMode="auto">
          <a:xfrm>
            <a:off x="3302232" y="2797512"/>
            <a:ext cx="2559187" cy="3583816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 bwMode="auto">
          <a:xfrm>
            <a:off x="395536" y="2815850"/>
            <a:ext cx="2559187" cy="829174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3322688" y="260648"/>
            <a:ext cx="25106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3600" dirty="0" err="1" smtClean="0">
                <a:solidFill>
                  <a:srgbClr val="00B0F0"/>
                </a:solidFill>
                <a:latin typeface="+mj-ea"/>
                <a:ea typeface="+mj-ea"/>
              </a:rPr>
              <a:t>MVC</a:t>
            </a:r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の構成</a:t>
            </a:r>
            <a:endParaRPr lang="en-US" altLang="ja-JP" sz="36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6463" y="2636912"/>
            <a:ext cx="17764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a</a:t>
            </a:r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ctivity_main.xml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71431" y="2636912"/>
            <a:ext cx="1802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MainActivity.java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2526" y="1403484"/>
            <a:ext cx="1059906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Conroller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72303" y="1403484"/>
            <a:ext cx="774571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Model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67448" y="1403484"/>
            <a:ext cx="643125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View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52207" y="2668727"/>
            <a:ext cx="122180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Player.java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4106" y="1763524"/>
            <a:ext cx="1515158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（静的な）</a:t>
            </a:r>
            <a:r>
              <a:rPr kumimoji="1" lang="en-US" altLang="ja-JP" smtClean="0"/>
              <a:t>UI</a:t>
            </a:r>
          </a:p>
          <a:p>
            <a:r>
              <a:rPr kumimoji="1" lang="ja-JP" altLang="en-US" smtClean="0"/>
              <a:t>に関する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0992" y="1763524"/>
            <a:ext cx="2140330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存しない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アルゴリズムの記述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51575" y="1763524"/>
            <a:ext cx="2263761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の橋渡し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の処理を記述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5592" y="3149514"/>
            <a:ext cx="238879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静的な</a:t>
            </a:r>
            <a:r>
              <a:rPr kumimoji="1" lang="en-US" altLang="ja-JP" dirty="0" smtClean="0">
                <a:latin typeface="+mj-ea"/>
                <a:ea typeface="+mj-ea"/>
              </a:rPr>
              <a:t>UI</a:t>
            </a:r>
            <a:r>
              <a:rPr kumimoji="1" lang="ja-JP" altLang="en-US" dirty="0" smtClean="0">
                <a:latin typeface="+mj-ea"/>
                <a:ea typeface="+mj-ea"/>
              </a:rPr>
              <a:t>に関する記述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7611" y="3140968"/>
            <a:ext cx="18004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画像の読み込み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63277" y="3898380"/>
            <a:ext cx="2593979" cy="369332"/>
          </a:xfrm>
          <a:prstGeom prst="rect">
            <a:avLst/>
          </a:prstGeom>
          <a:solidFill>
            <a:srgbClr val="FF99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Player</a:t>
            </a:r>
            <a:r>
              <a:rPr kumimoji="1" lang="ja-JP" altLang="en-US" dirty="0" smtClean="0">
                <a:latin typeface="+mj-ea"/>
                <a:ea typeface="+mj-ea"/>
              </a:rPr>
              <a:t>が管理すべき情報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08984" y="3124871"/>
            <a:ext cx="2289408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（</a:t>
            </a:r>
            <a:r>
              <a:rPr kumimoji="1" lang="en-US" altLang="ja-JP" dirty="0" smtClean="0">
                <a:latin typeface="+mj-ea"/>
                <a:ea typeface="+mj-ea"/>
              </a:rPr>
              <a:t>Jumper</a:t>
            </a:r>
            <a:r>
              <a:rPr kumimoji="1" lang="ja-JP" altLang="en-US" dirty="0" smtClean="0">
                <a:latin typeface="+mj-ea"/>
                <a:ea typeface="+mj-ea"/>
              </a:rPr>
              <a:t>の）世界全体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の情報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73991" y="4346766"/>
            <a:ext cx="1986441" cy="369332"/>
          </a:xfrm>
          <a:prstGeom prst="rect">
            <a:avLst/>
          </a:prstGeom>
          <a:solidFill>
            <a:srgbClr val="FF99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Player</a:t>
            </a:r>
            <a:r>
              <a:rPr kumimoji="1" lang="ja-JP" altLang="en-US" dirty="0" smtClean="0">
                <a:latin typeface="+mj-ea"/>
                <a:ea typeface="+mj-ea"/>
              </a:rPr>
              <a:t>ができること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51652" y="3623027"/>
            <a:ext cx="148470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ビューの取得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941928" y="5589240"/>
            <a:ext cx="129394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latin typeface="+mj-ea"/>
                <a:ea typeface="+mj-ea"/>
              </a:rPr>
              <a:t>画面</a:t>
            </a:r>
            <a:r>
              <a:rPr kumimoji="1" lang="ja-JP" altLang="en-US" smtClean="0">
                <a:latin typeface="+mj-ea"/>
                <a:ea typeface="+mj-ea"/>
              </a:rPr>
              <a:t>表示</a:t>
            </a:r>
            <a:endParaRPr kumimoji="1" lang="en-US" altLang="ja-JP" smtClean="0">
              <a:latin typeface="+mj-ea"/>
              <a:ea typeface="+mj-ea"/>
            </a:endParaRPr>
          </a:p>
          <a:p>
            <a:pPr algn="ctr"/>
            <a:r>
              <a:rPr lang="en-US" altLang="ja-JP" smtClean="0">
                <a:latin typeface="+mj-ea"/>
                <a:ea typeface="+mj-ea"/>
              </a:rPr>
              <a:t>updateView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24570" y="4869160"/>
            <a:ext cx="172996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+mj-ea"/>
                <a:ea typeface="+mj-ea"/>
              </a:rPr>
              <a:t>（時間を</a:t>
            </a:r>
            <a:r>
              <a:rPr lang="ja-JP" altLang="en-US" smtClean="0">
                <a:latin typeface="+mj-ea"/>
                <a:ea typeface="+mj-ea"/>
              </a:rPr>
              <a:t>進める）</a:t>
            </a:r>
            <a:endParaRPr lang="en-US" altLang="ja-JP" smtClean="0">
              <a:latin typeface="+mj-ea"/>
              <a:ea typeface="+mj-ea"/>
            </a:endParaRPr>
          </a:p>
          <a:p>
            <a:pPr algn="ctr"/>
            <a:r>
              <a:rPr kumimoji="1" lang="en-US" altLang="ja-JP" smtClean="0">
                <a:latin typeface="+mj-ea"/>
                <a:ea typeface="+mj-ea"/>
              </a:rPr>
              <a:t>updateModel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589831" y="4067780"/>
            <a:ext cx="200888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latin typeface="+mj-ea"/>
                <a:ea typeface="+mj-ea"/>
              </a:rPr>
              <a:t>オブジェクトの生成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5598714" y="4252446"/>
            <a:ext cx="41344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954723" y="3233100"/>
            <a:ext cx="75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7" idx="1"/>
          </p:cNvCxnSpPr>
          <p:nvPr/>
        </p:nvCxnSpPr>
        <p:spPr>
          <a:xfrm>
            <a:off x="2952656" y="3385500"/>
            <a:ext cx="898996" cy="42219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Oval 17"/>
          <p:cNvSpPr>
            <a:spLocks noChangeArrowheads="1"/>
          </p:cNvSpPr>
          <p:nvPr/>
        </p:nvSpPr>
        <p:spPr bwMode="auto">
          <a:xfrm>
            <a:off x="3059113" y="4619714"/>
            <a:ext cx="360362" cy="36036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9940" name="Line 18"/>
          <p:cNvSpPr>
            <a:spLocks noChangeShapeType="1"/>
          </p:cNvSpPr>
          <p:nvPr/>
        </p:nvSpPr>
        <p:spPr bwMode="auto">
          <a:xfrm>
            <a:off x="3232150" y="4980076"/>
            <a:ext cx="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1" name="Line 19"/>
          <p:cNvSpPr>
            <a:spLocks noChangeShapeType="1"/>
          </p:cNvSpPr>
          <p:nvPr/>
        </p:nvSpPr>
        <p:spPr bwMode="auto">
          <a:xfrm>
            <a:off x="2843213" y="526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2" name="Line 20"/>
          <p:cNvSpPr>
            <a:spLocks noChangeShapeType="1"/>
          </p:cNvSpPr>
          <p:nvPr/>
        </p:nvSpPr>
        <p:spPr bwMode="auto">
          <a:xfrm flipH="1">
            <a:off x="2914650" y="5584914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3" name="Line 21"/>
          <p:cNvSpPr>
            <a:spLocks noChangeShapeType="1"/>
          </p:cNvSpPr>
          <p:nvPr/>
        </p:nvSpPr>
        <p:spPr bwMode="auto">
          <a:xfrm>
            <a:off x="3230563" y="5599201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cxnSp>
        <p:nvCxnSpPr>
          <p:cNvPr id="29" name="直線矢印コネクタ 28"/>
          <p:cNvCxnSpPr>
            <a:stCxn id="22" idx="1"/>
          </p:cNvCxnSpPr>
          <p:nvPr/>
        </p:nvCxnSpPr>
        <p:spPr>
          <a:xfrm flipH="1">
            <a:off x="3230563" y="1756847"/>
            <a:ext cx="1093159" cy="242614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875783" y="1966526"/>
            <a:ext cx="2216497" cy="1754326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ja-JP" dirty="0" err="1" smtClean="0">
                <a:solidFill>
                  <a:srgbClr val="FF0000"/>
                </a:solidFill>
                <a:latin typeface="+mj-ea"/>
                <a:ea typeface="+mj-ea"/>
              </a:rPr>
              <a:t>WORLD_WIDTH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=360</a:t>
            </a:r>
          </a:p>
          <a:p>
            <a:pPr algn="l">
              <a:defRPr/>
            </a:pPr>
            <a:r>
              <a:rPr lang="ja-JP" altLang="en-US" dirty="0" err="1" smtClean="0">
                <a:latin typeface="+mj-ea"/>
                <a:ea typeface="+mj-ea"/>
              </a:rPr>
              <a:t>ｘ</a:t>
            </a:r>
            <a:r>
              <a:rPr lang="en-US" altLang="ja-JP" dirty="0" smtClean="0">
                <a:latin typeface="+mj-ea"/>
                <a:ea typeface="+mj-ea"/>
              </a:rPr>
              <a:t>=0</a:t>
            </a:r>
            <a:endParaRPr lang="en-US" altLang="ja-JP" dirty="0">
              <a:latin typeface="+mj-ea"/>
              <a:ea typeface="+mj-ea"/>
            </a:endParaRPr>
          </a:p>
          <a:p>
            <a:pPr algn="l">
              <a:defRPr/>
            </a:pPr>
            <a:r>
              <a:rPr lang="en-US" altLang="ja-JP" dirty="0" smtClean="0">
                <a:latin typeface="+mj-ea"/>
                <a:ea typeface="+mj-ea"/>
              </a:rPr>
              <a:t>y=100</a:t>
            </a:r>
          </a:p>
          <a:p>
            <a:pPr algn="l">
              <a:defRPr/>
            </a:pPr>
            <a:r>
              <a:rPr lang="en-US" altLang="ja-JP" smtClean="0">
                <a:latin typeface="+mj-ea"/>
                <a:ea typeface="+mj-ea"/>
              </a:rPr>
              <a:t>xSize=32</a:t>
            </a:r>
            <a:endParaRPr lang="en-US" altLang="ja-JP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en-US" altLang="ja-JP" smtClean="0">
                <a:latin typeface="+mj-ea"/>
                <a:ea typeface="+mj-ea"/>
              </a:rPr>
              <a:t>ySize=32</a:t>
            </a:r>
            <a:endParaRPr lang="en-US" altLang="ja-JP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en-US" altLang="ja-JP" dirty="0" err="1" smtClean="0">
                <a:latin typeface="+mj-ea"/>
                <a:ea typeface="+mj-ea"/>
              </a:rPr>
              <a:t>xSpeed</a:t>
            </a:r>
            <a:r>
              <a:rPr lang="en-US" altLang="ja-JP" dirty="0" smtClean="0">
                <a:latin typeface="+mj-ea"/>
                <a:ea typeface="+mj-ea"/>
              </a:rPr>
              <a:t>=0</a:t>
            </a:r>
          </a:p>
        </p:txBody>
      </p:sp>
      <p:sp>
        <p:nvSpPr>
          <p:cNvPr id="39947" name="Line 6"/>
          <p:cNvSpPr>
            <a:spLocks noChangeShapeType="1"/>
          </p:cNvSpPr>
          <p:nvPr/>
        </p:nvSpPr>
        <p:spPr bwMode="auto">
          <a:xfrm>
            <a:off x="1692275" y="611346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8" name="Text Box 25"/>
          <p:cNvSpPr txBox="1">
            <a:spLocks noChangeArrowheads="1"/>
          </p:cNvSpPr>
          <p:nvPr/>
        </p:nvSpPr>
        <p:spPr bwMode="auto">
          <a:xfrm>
            <a:off x="8188325" y="5838825"/>
            <a:ext cx="415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/>
              <a:t>Ｘ</a:t>
            </a:r>
          </a:p>
        </p:txBody>
      </p:sp>
      <p:sp>
        <p:nvSpPr>
          <p:cNvPr id="39949" name="Line 7"/>
          <p:cNvSpPr>
            <a:spLocks noChangeShapeType="1"/>
          </p:cNvSpPr>
          <p:nvPr/>
        </p:nvSpPr>
        <p:spPr bwMode="auto">
          <a:xfrm flipV="1">
            <a:off x="1692275" y="2155825"/>
            <a:ext cx="0" cy="396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50" name="Text Box 26"/>
          <p:cNvSpPr txBox="1">
            <a:spLocks noChangeArrowheads="1"/>
          </p:cNvSpPr>
          <p:nvPr/>
        </p:nvSpPr>
        <p:spPr bwMode="auto">
          <a:xfrm>
            <a:off x="1214438" y="2185988"/>
            <a:ext cx="414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/>
              <a:t>Ｙ</a:t>
            </a:r>
          </a:p>
        </p:txBody>
      </p:sp>
      <p:sp>
        <p:nvSpPr>
          <p:cNvPr id="39951" name="Text Box 10"/>
          <p:cNvSpPr txBox="1">
            <a:spLocks noChangeArrowheads="1"/>
          </p:cNvSpPr>
          <p:nvPr/>
        </p:nvSpPr>
        <p:spPr bwMode="auto">
          <a:xfrm>
            <a:off x="1336675" y="6072188"/>
            <a:ext cx="42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b="1"/>
              <a:t>０</a:t>
            </a: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2214563" y="5330914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>
            <a:off x="2249488" y="5475376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2308225" y="5402351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タイトル 1"/>
          <p:cNvSpPr txBox="1">
            <a:spLocks/>
          </p:cNvSpPr>
          <p:nvPr/>
        </p:nvSpPr>
        <p:spPr bwMode="auto">
          <a:xfrm>
            <a:off x="454025" y="381000"/>
            <a:ext cx="8534400" cy="758825"/>
          </a:xfrm>
          <a:prstGeom prst="rect">
            <a:avLst/>
          </a:prstGeom>
          <a:solidFill>
            <a:srgbClr val="0000FF"/>
          </a:solidFill>
          <a:ln>
            <a:solidFill>
              <a:srgbClr val="00FFFF"/>
            </a:solidFill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モデル（</a:t>
            </a:r>
            <a:r>
              <a:rPr lang="en-US" altLang="ja-JP" smtClean="0">
                <a:solidFill>
                  <a:srgbClr val="FFFF00"/>
                </a:solidFill>
              </a:rPr>
              <a:t>UI</a:t>
            </a:r>
            <a:r>
              <a:rPr lang="ja-JP" altLang="en-US" smtClean="0">
                <a:solidFill>
                  <a:srgbClr val="FFFF00"/>
                </a:solidFill>
              </a:rPr>
              <a:t>に依存しない部分）</a:t>
            </a:r>
            <a:endParaRPr lang="ja-JP" altLang="en-US" dirty="0" smtClean="0">
              <a:solidFill>
                <a:srgbClr val="FFFF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80596" y="3815864"/>
            <a:ext cx="3688830" cy="2308324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・（自分の）</a:t>
            </a:r>
            <a:r>
              <a:rPr lang="ja-JP" altLang="en-US" dirty="0" err="1" smtClean="0">
                <a:latin typeface="+mj-ea"/>
                <a:ea typeface="+mj-ea"/>
              </a:rPr>
              <a:t>ｘ</a:t>
            </a:r>
            <a:r>
              <a:rPr lang="ja-JP" altLang="en-US" dirty="0" smtClean="0">
                <a:latin typeface="+mj-ea"/>
                <a:ea typeface="+mj-ea"/>
              </a:rPr>
              <a:t>座標を教える</a:t>
            </a:r>
            <a:r>
              <a:rPr lang="en-US" altLang="ja-JP" dirty="0" smtClean="0">
                <a:latin typeface="+mj-ea"/>
                <a:ea typeface="+mj-ea"/>
              </a:rPr>
              <a:t>=</a:t>
            </a:r>
            <a:r>
              <a:rPr lang="en-US" altLang="ja-JP" dirty="0" err="1" smtClean="0">
                <a:latin typeface="+mj-ea"/>
                <a:ea typeface="+mj-ea"/>
              </a:rPr>
              <a:t>getX</a:t>
            </a:r>
            <a:r>
              <a:rPr lang="ja-JP" altLang="en-US" dirty="0" smtClean="0">
                <a:latin typeface="+mj-ea"/>
                <a:ea typeface="+mj-ea"/>
              </a:rPr>
              <a:t>（）</a:t>
            </a:r>
            <a:endParaRPr lang="en-US" altLang="ja-JP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・（自分の）</a:t>
            </a:r>
            <a:r>
              <a:rPr lang="en-US" altLang="ja-JP" dirty="0" smtClean="0">
                <a:latin typeface="+mj-ea"/>
                <a:ea typeface="+mj-ea"/>
              </a:rPr>
              <a:t>y</a:t>
            </a:r>
            <a:r>
              <a:rPr lang="ja-JP" altLang="en-US" dirty="0" smtClean="0">
                <a:latin typeface="+mj-ea"/>
                <a:ea typeface="+mj-ea"/>
              </a:rPr>
              <a:t>座標を教える</a:t>
            </a:r>
            <a:r>
              <a:rPr lang="en-US" altLang="ja-JP" dirty="0" smtClean="0">
                <a:latin typeface="+mj-ea"/>
                <a:ea typeface="+mj-ea"/>
              </a:rPr>
              <a:t>=</a:t>
            </a:r>
            <a:r>
              <a:rPr lang="en-US" altLang="ja-JP" dirty="0" err="1" smtClean="0">
                <a:latin typeface="+mj-ea"/>
                <a:ea typeface="+mj-ea"/>
              </a:rPr>
              <a:t>getY</a:t>
            </a:r>
            <a:r>
              <a:rPr lang="ja-JP" altLang="en-US" dirty="0" smtClean="0">
                <a:latin typeface="+mj-ea"/>
                <a:ea typeface="+mj-ea"/>
              </a:rPr>
              <a:t>（）</a:t>
            </a:r>
            <a:endParaRPr lang="en-US" altLang="ja-JP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・（自分の）幅を教える</a:t>
            </a:r>
            <a:r>
              <a:rPr lang="en-US" altLang="ja-JP" smtClean="0">
                <a:latin typeface="+mj-ea"/>
                <a:ea typeface="+mj-ea"/>
              </a:rPr>
              <a:t>=getxSize</a:t>
            </a:r>
            <a:r>
              <a:rPr lang="ja-JP" altLang="en-US" dirty="0" smtClean="0">
                <a:latin typeface="+mj-ea"/>
                <a:ea typeface="+mj-ea"/>
              </a:rPr>
              <a:t>（）</a:t>
            </a:r>
            <a:endParaRPr lang="en-US" altLang="ja-JP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・（自分の）身長を</a:t>
            </a:r>
            <a:r>
              <a:rPr lang="ja-JP" altLang="en-US" smtClean="0">
                <a:latin typeface="+mj-ea"/>
                <a:ea typeface="+mj-ea"/>
              </a:rPr>
              <a:t>教える</a:t>
            </a:r>
            <a:r>
              <a:rPr lang="en-US" altLang="ja-JP" smtClean="0">
                <a:latin typeface="+mj-ea"/>
                <a:ea typeface="+mj-ea"/>
              </a:rPr>
              <a:t>=getySize</a:t>
            </a:r>
            <a:r>
              <a:rPr lang="ja-JP" altLang="en-US" dirty="0" smtClean="0">
                <a:latin typeface="+mj-ea"/>
                <a:ea typeface="+mj-ea"/>
              </a:rPr>
              <a:t>（）</a:t>
            </a:r>
            <a:endParaRPr lang="en-US" altLang="ja-JP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・右を向け</a:t>
            </a:r>
            <a:r>
              <a:rPr lang="en-US" altLang="ja-JP" dirty="0" smtClean="0">
                <a:latin typeface="+mj-ea"/>
                <a:ea typeface="+mj-ea"/>
              </a:rPr>
              <a:t>=</a:t>
            </a:r>
            <a:r>
              <a:rPr lang="en-US" altLang="ja-JP" dirty="0" err="1" smtClean="0">
                <a:latin typeface="+mj-ea"/>
                <a:ea typeface="+mj-ea"/>
              </a:rPr>
              <a:t>turnRight</a:t>
            </a:r>
            <a:r>
              <a:rPr lang="ja-JP" altLang="en-US" dirty="0" smtClean="0">
                <a:latin typeface="+mj-ea"/>
                <a:ea typeface="+mj-ea"/>
              </a:rPr>
              <a:t>（）</a:t>
            </a:r>
            <a:endParaRPr lang="en-US" altLang="ja-JP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・左を向け</a:t>
            </a:r>
            <a:r>
              <a:rPr lang="en-US" altLang="ja-JP" dirty="0" smtClean="0">
                <a:latin typeface="+mj-ea"/>
                <a:ea typeface="+mj-ea"/>
              </a:rPr>
              <a:t>=</a:t>
            </a:r>
            <a:r>
              <a:rPr lang="en-US" altLang="ja-JP" dirty="0" err="1" smtClean="0">
                <a:latin typeface="+mj-ea"/>
                <a:ea typeface="+mj-ea"/>
              </a:rPr>
              <a:t>turnLeft</a:t>
            </a:r>
            <a:r>
              <a:rPr lang="ja-JP" altLang="en-US" dirty="0" smtClean="0">
                <a:latin typeface="+mj-ea"/>
                <a:ea typeface="+mj-ea"/>
              </a:rPr>
              <a:t>（）</a:t>
            </a:r>
            <a:endParaRPr lang="en-US" altLang="ja-JP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・動け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=move( )</a:t>
            </a:r>
          </a:p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・止まれ</a:t>
            </a:r>
            <a:r>
              <a:rPr lang="en-US" altLang="ja-JP" dirty="0" smtClean="0">
                <a:latin typeface="+mj-ea"/>
                <a:ea typeface="+mj-ea"/>
              </a:rPr>
              <a:t>=stop( )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23722" y="1556792"/>
            <a:ext cx="1127232" cy="400110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chemeClr val="accent4">
                    <a:lumMod val="10000"/>
                  </a:schemeClr>
                </a:solidFill>
              </a:rPr>
              <a:t>プレーヤ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75856" y="1956902"/>
            <a:ext cx="1587294" cy="646331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dirty="0"/>
              <a:t>知</a:t>
            </a:r>
            <a:r>
              <a:rPr lang="ja-JP" altLang="en-US" dirty="0" smtClean="0"/>
              <a:t>っていること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リスト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26954" y="3824689"/>
            <a:ext cx="1148071" cy="646331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/>
              <a:t>できること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リスト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53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/>
          <p:cNvCxnSpPr/>
          <p:nvPr/>
        </p:nvCxnSpPr>
        <p:spPr>
          <a:xfrm flipV="1">
            <a:off x="6012160" y="5437573"/>
            <a:ext cx="0" cy="57780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dirty="0" smtClean="0">
                <a:solidFill>
                  <a:srgbClr val="FFFF00"/>
                </a:solidFill>
              </a:rPr>
              <a:t>世界の果てを越えたとき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132559" y="2279311"/>
            <a:ext cx="2879725" cy="30972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1763688" y="5376523"/>
            <a:ext cx="5580000" cy="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V="1">
            <a:off x="3132559" y="1860273"/>
            <a:ext cx="0" cy="352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2988097" y="2279311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1619672" y="2033248"/>
            <a:ext cx="1347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/>
            <a:r>
              <a:rPr lang="ja-JP" altLang="en-US" sz="2400" b="1" dirty="0" smtClean="0"/>
              <a:t>６００</a:t>
            </a:r>
            <a:r>
              <a:rPr lang="ja-JP" altLang="en-US" sz="2400" b="1" dirty="0"/>
              <a:t/>
            </a:r>
            <a:br>
              <a:rPr lang="ja-JP" altLang="en-US" sz="2400" b="1" dirty="0"/>
            </a:br>
            <a:endParaRPr lang="ja-JP" altLang="en-US" sz="2400" b="1" dirty="0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920826" y="5300444"/>
            <a:ext cx="42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b="1" dirty="0"/>
              <a:t>０</a:t>
            </a:r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>
            <a:off x="2904976" y="5368586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1" name="Text Box 25"/>
          <p:cNvSpPr txBox="1">
            <a:spLocks noChangeArrowheads="1"/>
          </p:cNvSpPr>
          <p:nvPr/>
        </p:nvSpPr>
        <p:spPr bwMode="auto">
          <a:xfrm>
            <a:off x="7324427" y="5104048"/>
            <a:ext cx="415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dirty="0"/>
              <a:t>Ｘ</a:t>
            </a:r>
          </a:p>
        </p:txBody>
      </p:sp>
      <p:sp>
        <p:nvSpPr>
          <p:cNvPr id="21522" name="Text Box 26"/>
          <p:cNvSpPr txBox="1">
            <a:spLocks noChangeArrowheads="1"/>
          </p:cNvSpPr>
          <p:nvPr/>
        </p:nvSpPr>
        <p:spPr bwMode="auto">
          <a:xfrm>
            <a:off x="2925390" y="1268760"/>
            <a:ext cx="414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dirty="0"/>
              <a:t>Ｙ</a:t>
            </a:r>
          </a:p>
        </p:txBody>
      </p:sp>
      <p:sp>
        <p:nvSpPr>
          <p:cNvPr id="3" name="楕円 2"/>
          <p:cNvSpPr>
            <a:spLocks noChangeAspect="1"/>
          </p:cNvSpPr>
          <p:nvPr/>
        </p:nvSpPr>
        <p:spPr bwMode="auto">
          <a:xfrm>
            <a:off x="5942604" y="5304523"/>
            <a:ext cx="144000" cy="14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61569" y="5805264"/>
            <a:ext cx="2130711" cy="369332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WORLD_WIDTH</a:t>
            </a:r>
            <a:r>
              <a:rPr kumimoji="1" lang="en-US" altLang="ja-JP" dirty="0" smtClean="0">
                <a:latin typeface="+mj-ea"/>
                <a:ea typeface="+mj-ea"/>
              </a:rPr>
              <a:t>=360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6228060" y="3933056"/>
            <a:ext cx="360362" cy="36036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401097" y="4293418"/>
            <a:ext cx="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012160" y="4582343"/>
            <a:ext cx="7921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6083597" y="4898256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6399510" y="4912543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2555652" y="3926271"/>
            <a:ext cx="360362" cy="36036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728689" y="4286633"/>
            <a:ext cx="0" cy="6477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339752" y="4575558"/>
            <a:ext cx="792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2411189" y="4891471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727102" y="4905758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012160" y="3926271"/>
            <a:ext cx="792162" cy="1455737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339678" y="3933056"/>
            <a:ext cx="792162" cy="1455737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>
            <a:spLocks noChangeAspect="1"/>
          </p:cNvSpPr>
          <p:nvPr/>
        </p:nvSpPr>
        <p:spPr bwMode="auto">
          <a:xfrm>
            <a:off x="2267744" y="5310000"/>
            <a:ext cx="144000" cy="14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7738" y="573325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xSize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10" name="直線矢印コネクタ 9"/>
          <p:cNvCxnSpPr>
            <a:endCxn id="21513" idx="2"/>
          </p:cNvCxnSpPr>
          <p:nvPr/>
        </p:nvCxnSpPr>
        <p:spPr>
          <a:xfrm>
            <a:off x="2293565" y="5726475"/>
            <a:ext cx="84078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5507211" y="450912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5542136" y="4653582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5600873" y="4580557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1906811" y="450912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1941736" y="4653582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2000473" y="4580557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69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24931"/>
          <a:stretch/>
        </p:blipFill>
        <p:spPr>
          <a:xfrm>
            <a:off x="293709" y="1412776"/>
            <a:ext cx="8598771" cy="5112568"/>
          </a:xfrm>
          <a:prstGeom prst="rect">
            <a:avLst/>
          </a:prstGeom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72008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属性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（世界の果て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WORLD_WIDTH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）を記述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する。このゲームではこの値は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変化しないので、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final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をつけて変数名を大文字にし、定数として扱おう。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009124" y="2780928"/>
            <a:ext cx="3947252" cy="216024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413120" y="188640"/>
            <a:ext cx="80889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１）</a:t>
            </a:r>
            <a:r>
              <a:rPr lang="en-US" altLang="ja-JP" sz="48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の修正（</a:t>
            </a:r>
            <a:r>
              <a:rPr lang="en-US" altLang="ja-JP" sz="4800" dirty="0">
                <a:solidFill>
                  <a:schemeClr val="accent2"/>
                </a:solidFill>
                <a:ea typeface="HGP明朝E" pitchFamily="18" charset="-128"/>
              </a:rPr>
              <a:t>Player</a:t>
            </a:r>
            <a:r>
              <a:rPr lang="ja-JP" altLang="en-US" sz="4800">
                <a:solidFill>
                  <a:schemeClr val="accent2"/>
                </a:solidFill>
                <a:ea typeface="HGP明朝E" pitchFamily="18" charset="-128"/>
              </a:rPr>
              <a:t>クラス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）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8" name="右矢印 7"/>
          <p:cNvSpPr/>
          <p:nvPr/>
        </p:nvSpPr>
        <p:spPr>
          <a:xfrm flipV="1">
            <a:off x="381524" y="2924944"/>
            <a:ext cx="590076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2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3" y="1412776"/>
            <a:ext cx="6667341" cy="5280701"/>
          </a:xfrm>
          <a:prstGeom prst="rect">
            <a:avLst/>
          </a:prstGeom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メソッド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move(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を修正する。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347864" y="3501008"/>
            <a:ext cx="2160240" cy="665656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347864" y="4206504"/>
            <a:ext cx="2160240" cy="665656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flipH="1" flipV="1">
            <a:off x="5358862" y="3645024"/>
            <a:ext cx="941330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57061" y="2945430"/>
            <a:ext cx="2935419" cy="1077218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j-ea"/>
                <a:ea typeface="+mj-ea"/>
              </a:rPr>
              <a:t>世界の右端（</a:t>
            </a:r>
            <a:r>
              <a:rPr kumimoji="1" lang="en-US" altLang="ja-JP" sz="1600" dirty="0" smtClean="0">
                <a:latin typeface="+mj-ea"/>
                <a:ea typeface="+mj-ea"/>
              </a:rPr>
              <a:t>x=</a:t>
            </a:r>
            <a:r>
              <a:rPr kumimoji="1" lang="en-US" altLang="ja-JP" sz="1600" dirty="0" err="1" smtClean="0">
                <a:latin typeface="+mj-ea"/>
                <a:ea typeface="+mj-ea"/>
              </a:rPr>
              <a:t>WORLD_WIDTH</a:t>
            </a:r>
            <a:r>
              <a:rPr kumimoji="1" lang="ja-JP" altLang="en-US" sz="1600" dirty="0" smtClean="0">
                <a:latin typeface="+mj-ea"/>
                <a:ea typeface="+mj-ea"/>
              </a:rPr>
              <a:t>）</a:t>
            </a:r>
            <a:endParaRPr kumimoji="1" lang="en-US" altLang="ja-JP" sz="1600" dirty="0" smtClean="0">
              <a:latin typeface="+mj-ea"/>
              <a:ea typeface="+mj-ea"/>
            </a:endParaRPr>
          </a:p>
          <a:p>
            <a:r>
              <a:rPr kumimoji="1" lang="ja-JP" altLang="en-US" sz="1600" dirty="0" smtClean="0">
                <a:latin typeface="+mj-ea"/>
                <a:ea typeface="+mj-ea"/>
              </a:rPr>
              <a:t>を越えたら、</a:t>
            </a:r>
            <a:endParaRPr kumimoji="1"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世界の左端（</a:t>
            </a:r>
            <a:r>
              <a:rPr lang="en-US" altLang="ja-JP" sz="1600" dirty="0" smtClean="0">
                <a:latin typeface="+mj-ea"/>
                <a:ea typeface="+mj-ea"/>
              </a:rPr>
              <a:t>x=0-</a:t>
            </a:r>
            <a:r>
              <a:rPr lang="en-US" altLang="ja-JP" sz="1600" dirty="0" err="1" smtClean="0">
                <a:latin typeface="+mj-ea"/>
                <a:ea typeface="+mj-ea"/>
              </a:rPr>
              <a:t>xSize</a:t>
            </a:r>
            <a:r>
              <a:rPr lang="ja-JP" altLang="en-US" sz="1600" dirty="0" smtClean="0">
                <a:latin typeface="+mj-ea"/>
                <a:ea typeface="+mj-ea"/>
              </a:rPr>
              <a:t>）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に移動する。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sp>
        <p:nvSpPr>
          <p:cNvPr id="10" name="右矢印 9"/>
          <p:cNvSpPr/>
          <p:nvPr/>
        </p:nvSpPr>
        <p:spPr>
          <a:xfrm flipH="1" flipV="1">
            <a:off x="5358862" y="4327600"/>
            <a:ext cx="941330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57061" y="4440014"/>
            <a:ext cx="2935419" cy="1077218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j-ea"/>
                <a:ea typeface="+mj-ea"/>
              </a:rPr>
              <a:t>世界の</a:t>
            </a:r>
            <a:r>
              <a:rPr lang="ja-JP" altLang="en-US" sz="1600" dirty="0" smtClean="0">
                <a:latin typeface="+mj-ea"/>
                <a:ea typeface="+mj-ea"/>
              </a:rPr>
              <a:t>左端（</a:t>
            </a:r>
            <a:r>
              <a:rPr lang="en-US" altLang="ja-JP" sz="1600" dirty="0" smtClean="0">
                <a:latin typeface="+mj-ea"/>
                <a:ea typeface="+mj-ea"/>
              </a:rPr>
              <a:t>x</a:t>
            </a:r>
            <a:r>
              <a:rPr kumimoji="1" lang="en-US" altLang="ja-JP" sz="1600" dirty="0" smtClean="0">
                <a:latin typeface="+mj-ea"/>
                <a:ea typeface="+mj-ea"/>
              </a:rPr>
              <a:t>=0-</a:t>
            </a:r>
            <a:r>
              <a:rPr kumimoji="1" lang="en-US" altLang="ja-JP" sz="1600" dirty="0" err="1" smtClean="0">
                <a:latin typeface="+mj-ea"/>
                <a:ea typeface="+mj-ea"/>
              </a:rPr>
              <a:t>xSize</a:t>
            </a:r>
            <a:r>
              <a:rPr kumimoji="1" lang="ja-JP" altLang="en-US" sz="1600" dirty="0" smtClean="0">
                <a:latin typeface="+mj-ea"/>
                <a:ea typeface="+mj-ea"/>
              </a:rPr>
              <a:t>）</a:t>
            </a:r>
            <a:endParaRPr kumimoji="1"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を越えたら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kumimoji="1" lang="ja-JP" altLang="en-US" sz="1600" dirty="0" smtClean="0">
                <a:latin typeface="+mj-ea"/>
                <a:ea typeface="+mj-ea"/>
              </a:rPr>
              <a:t>世界の右端（</a:t>
            </a:r>
            <a:r>
              <a:rPr kumimoji="1" lang="en-US" altLang="ja-JP" sz="1600" dirty="0" smtClean="0">
                <a:latin typeface="+mj-ea"/>
                <a:ea typeface="+mj-ea"/>
              </a:rPr>
              <a:t>x=</a:t>
            </a:r>
            <a:r>
              <a:rPr kumimoji="1" lang="en-US" altLang="ja-JP" sz="1600" dirty="0" err="1" smtClean="0">
                <a:latin typeface="+mj-ea"/>
                <a:ea typeface="+mj-ea"/>
              </a:rPr>
              <a:t>WORLD_WIDTH</a:t>
            </a:r>
            <a:r>
              <a:rPr kumimoji="1" lang="ja-JP" altLang="en-US" sz="1600" dirty="0" smtClean="0">
                <a:latin typeface="+mj-ea"/>
                <a:ea typeface="+mj-ea"/>
              </a:rPr>
              <a:t>）</a:t>
            </a:r>
            <a:endParaRPr kumimoji="1"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に移動する。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413120" y="188640"/>
            <a:ext cx="80889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１）</a:t>
            </a:r>
            <a:r>
              <a:rPr lang="en-US" altLang="ja-JP" sz="48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の修正（</a:t>
            </a:r>
            <a:r>
              <a:rPr lang="en-US" altLang="ja-JP" sz="4800" dirty="0">
                <a:solidFill>
                  <a:schemeClr val="accent2"/>
                </a:solidFill>
                <a:ea typeface="HGP明朝E" pitchFamily="18" charset="-128"/>
              </a:rPr>
              <a:t>Player</a:t>
            </a:r>
            <a:r>
              <a:rPr lang="ja-JP" altLang="en-US" sz="4800">
                <a:solidFill>
                  <a:schemeClr val="accent2"/>
                </a:solidFill>
                <a:ea typeface="HGP明朝E" pitchFamily="18" charset="-128"/>
              </a:rPr>
              <a:t>クラス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）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2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829370" y="223808"/>
            <a:ext cx="34708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（２） </a:t>
            </a:r>
            <a:r>
              <a:rPr lang="ja-JP" altLang="en-US" sz="4400" dirty="0" smtClean="0">
                <a:solidFill>
                  <a:schemeClr val="accent2"/>
                </a:solidFill>
                <a:ea typeface="HGP明朝E" pitchFamily="18" charset="-128"/>
              </a:rPr>
              <a:t>動作確認</a:t>
            </a:r>
            <a:endParaRPr lang="ja-JP" altLang="en-US" sz="44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5760640" cy="165618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画面の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右側を越えると左側から、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左側を越えると右側から出てくることを確認しよう。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これでもう彼（彼女）を見失うことは無いだろう。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7404" r="6453" b="2287"/>
          <a:stretch/>
        </p:blipFill>
        <p:spPr>
          <a:xfrm>
            <a:off x="6286289" y="1398811"/>
            <a:ext cx="2606191" cy="5281232"/>
          </a:xfrm>
          <a:prstGeom prst="rect">
            <a:avLst/>
          </a:prstGeom>
        </p:spPr>
      </p:pic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190208" y="5851840"/>
            <a:ext cx="217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248945" y="5778815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730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3800" kern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７．</a:t>
            </a:r>
            <a:r>
              <a:rPr lang="ja-JP" altLang="en-US" sz="3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ジャンプする</a:t>
            </a:r>
            <a:endParaRPr lang="ja-JP" altLang="en-US" sz="38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412776"/>
            <a:ext cx="2920926" cy="5218212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 rot="2962902" flipH="1">
            <a:off x="4720429" y="4953609"/>
            <a:ext cx="288925" cy="144462"/>
            <a:chOff x="2214563" y="5330914"/>
            <a:chExt cx="288925" cy="144462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214563" y="5330914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2249488" y="5475376"/>
              <a:ext cx="2174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2308225" y="5402351"/>
              <a:ext cx="1444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65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251520" y="1340768"/>
            <a:ext cx="8640960" cy="532859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貴方は知らなかったかもしれないが実は、彼（彼女）はジャンプすることが何より大好きだ。生きがいと言ってもいい。</a:t>
            </a:r>
            <a:b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そんな彼（彼女）にとってジャンプできない現状は、まさに地獄の苦しみだ。</a:t>
            </a:r>
            <a:b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彼（彼女）の笑顔の裏に、そんな苦しみが隠されていたなんて。。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さぁ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、彼（彼女）をジャンプさせてあげよう。</a:t>
            </a:r>
            <a:b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以下のスライドを見るのを、１分だけ待って、次の点を考えてみてほしい。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b="1" smtClean="0">
                <a:solidFill>
                  <a:srgbClr val="FF0000"/>
                </a:solidFill>
                <a:latin typeface="+mn-ea"/>
                <a:ea typeface="+mn-ea"/>
              </a:rPr>
              <a:t>「（ジャンプ</a:t>
            </a:r>
            <a:r>
              <a:rPr lang="ja-JP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するためのアルゴリズムはとりあえず考えずに）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ja-JP" sz="1800" b="1" dirty="0" smtClean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ja-JP" altLang="en-US" sz="1800" b="1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ja-JP" altLang="en-US" sz="1800" b="1" smtClean="0">
                <a:solidFill>
                  <a:srgbClr val="FF0000"/>
                </a:solidFill>
                <a:latin typeface="+mn-ea"/>
                <a:ea typeface="+mn-ea"/>
              </a:rPr>
              <a:t>彼（彼女）が</a:t>
            </a:r>
            <a:r>
              <a:rPr lang="ja-JP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ジャンプす</a:t>
            </a:r>
            <a:r>
              <a:rPr lang="ja-JP" altLang="en-US" sz="1800" b="1" dirty="0">
                <a:solidFill>
                  <a:srgbClr val="FF0000"/>
                </a:solidFill>
                <a:latin typeface="+mn-ea"/>
                <a:ea typeface="+mn-ea"/>
              </a:rPr>
              <a:t>る</a:t>
            </a:r>
            <a:r>
              <a:rPr lang="ja-JP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ためには、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ja-JP" sz="1800" b="1" dirty="0" smtClean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ja-JP" altLang="en-US" sz="1800" b="1" smtClean="0">
                <a:solidFill>
                  <a:srgbClr val="FF0000"/>
                </a:solidFill>
                <a:latin typeface="+mn-ea"/>
                <a:ea typeface="+mn-ea"/>
              </a:rPr>
              <a:t>　「</a:t>
            </a:r>
            <a:r>
              <a:rPr lang="en-US" altLang="ja-JP" sz="1800" b="1" smtClean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ja-JP" altLang="en-US" sz="1800" b="1" smtClean="0">
                <a:solidFill>
                  <a:srgbClr val="FF0000"/>
                </a:solidFill>
                <a:latin typeface="+mn-ea"/>
                <a:ea typeface="+mn-ea"/>
              </a:rPr>
              <a:t>」「</a:t>
            </a:r>
            <a:r>
              <a:rPr lang="en-US" altLang="ja-JP" sz="1800" b="1" smtClean="0">
                <a:solidFill>
                  <a:srgbClr val="FF0000"/>
                </a:solidFill>
                <a:latin typeface="+mn-ea"/>
                <a:ea typeface="+mn-ea"/>
              </a:rPr>
              <a:t>V</a:t>
            </a:r>
            <a:r>
              <a:rPr lang="ja-JP" altLang="en-US" sz="1800" b="1" smtClean="0">
                <a:solidFill>
                  <a:srgbClr val="FF0000"/>
                </a:solidFill>
                <a:latin typeface="+mn-ea"/>
                <a:ea typeface="+mn-ea"/>
              </a:rPr>
              <a:t>」「</a:t>
            </a:r>
            <a:r>
              <a:rPr lang="en-US" altLang="ja-JP" sz="1800" b="1" smtClean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ja-JP" altLang="en-US" sz="1800" b="1" smtClean="0">
                <a:solidFill>
                  <a:srgbClr val="FF0000"/>
                </a:solidFill>
                <a:latin typeface="+mn-ea"/>
                <a:ea typeface="+mn-ea"/>
              </a:rPr>
              <a:t>」のど</a:t>
            </a:r>
            <a:r>
              <a:rPr lang="ja-JP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のファイルをどのように修正したらよいだろうか？」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・ジャンプしても落ちてくるのは重力があるせいだ。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重力の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大きさは「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V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」のどこに記述すべきだろうか？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・ジャンプするのは誰だろうか？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ジャンプ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する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のは少し複雑だが、得られるものは大きい。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準備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はいいだろうか？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それでは先に進もう。</a:t>
            </a: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3800" kern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７．</a:t>
            </a:r>
            <a:r>
              <a:rPr lang="ja-JP" altLang="en-US" sz="3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ジャンプする</a:t>
            </a:r>
            <a:endParaRPr lang="ja-JP" altLang="en-US" sz="38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88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093773" y="332656"/>
            <a:ext cx="29722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  <a:ea typeface="HGP明朝E" pitchFamily="18" charset="-128"/>
              </a:rPr>
              <a:t>端末の配布</a:t>
            </a:r>
            <a:endParaRPr lang="ja-JP" altLang="en-US" sz="4400" dirty="0">
              <a:solidFill>
                <a:srgbClr val="00B0F0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33414" y="1544018"/>
            <a:ext cx="8676456" cy="58883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r>
              <a:rPr lang="en-US" altLang="ja-JP" sz="3200" dirty="0" smtClean="0">
                <a:solidFill>
                  <a:schemeClr val="tx1"/>
                </a:solidFill>
                <a:latin typeface="+mn-ea"/>
                <a:ea typeface="+mn-ea"/>
              </a:rPr>
              <a:t>Android</a:t>
            </a:r>
            <a:r>
              <a:rPr lang="ja-JP" altLang="en-US" sz="3200" dirty="0" smtClean="0">
                <a:solidFill>
                  <a:schemeClr val="tx1"/>
                </a:solidFill>
                <a:latin typeface="+mn-ea"/>
                <a:ea typeface="+mn-ea"/>
              </a:rPr>
              <a:t>端末を受け取ってください。</a:t>
            </a:r>
            <a:endParaRPr kumimoji="1" lang="ja-JP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2348880"/>
            <a:ext cx="565090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１学期の間、同じ端末を使ってもらいます。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1" y="2924944"/>
            <a:ext cx="878497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この</a:t>
            </a:r>
            <a:r>
              <a:rPr kumimoji="1" lang="en-US" altLang="ja-JP" sz="2400" dirty="0" smtClean="0"/>
              <a:t>Android</a:t>
            </a:r>
            <a:r>
              <a:rPr kumimoji="1" lang="ja-JP" altLang="en-US" sz="2400" dirty="0" smtClean="0"/>
              <a:t>端末</a:t>
            </a:r>
            <a:r>
              <a:rPr kumimoji="1" lang="ja-JP" altLang="en-US" sz="2400" smtClean="0"/>
              <a:t>はあと４年間</a:t>
            </a:r>
            <a:r>
              <a:rPr kumimoji="1" lang="ja-JP" altLang="en-US" sz="2400" dirty="0" smtClean="0"/>
              <a:t>使います。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すなわち、今の高校（</a:t>
            </a:r>
            <a:r>
              <a:rPr lang="ja-JP" altLang="en-US" sz="2400" smtClean="0"/>
              <a:t>高専）２年生</a:t>
            </a:r>
            <a:r>
              <a:rPr lang="ja-JP" altLang="en-US" sz="2400" dirty="0" smtClean="0"/>
              <a:t>の人たちも同じ端末を使用します。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4558" y="4437112"/>
            <a:ext cx="7106433" cy="954107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その端末</a:t>
            </a:r>
            <a:r>
              <a:rPr kumimoji="1" lang="ja-JP" altLang="en-US" sz="2800" dirty="0" smtClean="0"/>
              <a:t>」は「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この科目の単位</a:t>
            </a:r>
            <a:r>
              <a:rPr kumimoji="1" lang="ja-JP" altLang="en-US" sz="2800" dirty="0" smtClean="0"/>
              <a:t>」だと思って、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自分の端末以上にていねいに扱ってください。</a:t>
            </a:r>
            <a:endParaRPr kumimoji="1" lang="en-US" altLang="ja-JP" sz="2800" dirty="0" smtClean="0"/>
          </a:p>
        </p:txBody>
      </p:sp>
      <p:sp>
        <p:nvSpPr>
          <p:cNvPr id="7" name="下矢印 6"/>
          <p:cNvSpPr/>
          <p:nvPr/>
        </p:nvSpPr>
        <p:spPr>
          <a:xfrm>
            <a:off x="4187577" y="3861048"/>
            <a:ext cx="767351" cy="542965"/>
          </a:xfrm>
          <a:prstGeom prst="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0615" y="5392266"/>
            <a:ext cx="710037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「端末落としちゃった」 ⇒ 「単位落としちゃった！」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5513" y="6146140"/>
            <a:ext cx="5718232" cy="52322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端末の設定は変更しないでください。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6059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z="3200" dirty="0" smtClean="0">
                <a:solidFill>
                  <a:srgbClr val="FFFF00"/>
                </a:solidFill>
              </a:rPr>
              <a:t>何</a:t>
            </a:r>
            <a:r>
              <a:rPr lang="ja-JP" altLang="en-US" sz="3200" dirty="0">
                <a:solidFill>
                  <a:srgbClr val="FFFF00"/>
                </a:solidFill>
              </a:rPr>
              <a:t>のため</a:t>
            </a:r>
            <a:r>
              <a:rPr lang="ja-JP" altLang="en-US" sz="3200" dirty="0" smtClean="0">
                <a:solidFill>
                  <a:srgbClr val="FFFF00"/>
                </a:solidFill>
              </a:rPr>
              <a:t>にソフトウェアを</a:t>
            </a:r>
            <a:r>
              <a:rPr lang="ja-JP" altLang="en-US" sz="3200" dirty="0">
                <a:solidFill>
                  <a:srgbClr val="FFFF00"/>
                </a:solidFill>
              </a:rPr>
              <a:t>作るのか？</a:t>
            </a: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359235" y="1600519"/>
            <a:ext cx="8408071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dirty="0" smtClean="0"/>
              <a:t>対象世界</a:t>
            </a:r>
            <a:r>
              <a:rPr lang="ja-JP" altLang="en-US" sz="2800" dirty="0"/>
              <a:t>（現実世界、仮想世界）</a:t>
            </a:r>
            <a:r>
              <a:rPr lang="ja-JP" altLang="en-US" sz="2800" dirty="0" smtClean="0"/>
              <a:t>と相互</a:t>
            </a:r>
            <a:r>
              <a:rPr lang="ja-JP" altLang="en-US" sz="2800" dirty="0"/>
              <a:t>作用を行うため</a:t>
            </a: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2917853" y="2176583"/>
            <a:ext cx="33009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dirty="0"/>
              <a:t>対象世界を制御する</a:t>
            </a:r>
            <a:endParaRPr lang="en-US" altLang="ja-JP" sz="2800" dirty="0"/>
          </a:p>
          <a:p>
            <a:pPr eaLnBrk="1" hangingPunct="1"/>
            <a:r>
              <a:rPr lang="ja-JP" altLang="en-US" sz="2800" dirty="0"/>
              <a:t>対象世界を観察する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071670" y="3659280"/>
            <a:ext cx="4357719" cy="16430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9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86311"/>
            <a:ext cx="12350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 9"/>
          <p:cNvSpPr/>
          <p:nvPr/>
        </p:nvSpPr>
        <p:spPr>
          <a:xfrm>
            <a:off x="6923088" y="3873599"/>
            <a:ext cx="1935162" cy="1571625"/>
          </a:xfrm>
          <a:prstGeom prst="cloud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2" name="テキスト ボックス 7"/>
          <p:cNvSpPr txBox="1">
            <a:spLocks noChangeArrowheads="1"/>
          </p:cNvSpPr>
          <p:nvPr/>
        </p:nvSpPr>
        <p:spPr bwMode="auto">
          <a:xfrm>
            <a:off x="7234238" y="4016474"/>
            <a:ext cx="1403350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現実世界</a:t>
            </a:r>
            <a:endParaRPr lang="en-US" altLang="ja-JP" sz="2400"/>
          </a:p>
          <a:p>
            <a:pPr eaLnBrk="1" hangingPunct="1"/>
            <a:r>
              <a:rPr lang="en-US" altLang="ja-JP" sz="2400"/>
              <a:t>or</a:t>
            </a:r>
          </a:p>
          <a:p>
            <a:pPr eaLnBrk="1" hangingPunct="1"/>
            <a:r>
              <a:rPr lang="ja-JP" altLang="en-US" sz="2400"/>
              <a:t>仮想世界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400550" y="4059336"/>
            <a:ext cx="1443038" cy="928688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4" name="テキスト ボックス 9"/>
          <p:cNvSpPr txBox="1">
            <a:spLocks noChangeArrowheads="1"/>
          </p:cNvSpPr>
          <p:nvPr/>
        </p:nvSpPr>
        <p:spPr bwMode="auto">
          <a:xfrm>
            <a:off x="4532313" y="4292699"/>
            <a:ext cx="12001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ja-JP" altLang="en-US" sz="2800">
                <a:solidFill>
                  <a:srgbClr val="FF0000"/>
                </a:solidFill>
              </a:rPr>
              <a:t>モデル</a:t>
            </a:r>
          </a:p>
        </p:txBody>
      </p:sp>
      <p:sp>
        <p:nvSpPr>
          <p:cNvPr id="15" name="テキスト ボックス 11"/>
          <p:cNvSpPr txBox="1">
            <a:spLocks noChangeArrowheads="1"/>
          </p:cNvSpPr>
          <p:nvPr/>
        </p:nvSpPr>
        <p:spPr bwMode="auto">
          <a:xfrm>
            <a:off x="214313" y="3516411"/>
            <a:ext cx="1404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ja-JP" altLang="en-US" sz="2800" b="1"/>
              <a:t>ユーザ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2600325" y="4045049"/>
            <a:ext cx="914400" cy="914400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7" name="テキスト ボックス 13"/>
          <p:cNvSpPr txBox="1">
            <a:spLocks noChangeArrowheads="1"/>
          </p:cNvSpPr>
          <p:nvPr/>
        </p:nvSpPr>
        <p:spPr bwMode="auto">
          <a:xfrm>
            <a:off x="2770188" y="4273649"/>
            <a:ext cx="5397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800">
                <a:solidFill>
                  <a:srgbClr val="FF0000"/>
                </a:solidFill>
              </a:rPr>
              <a:t>UI</a:t>
            </a:r>
            <a:endParaRPr lang="ja-JP" altLang="en-US" sz="2800">
              <a:solidFill>
                <a:srgbClr val="FF0000"/>
              </a:solidFill>
            </a:endParaRPr>
          </a:p>
        </p:txBody>
      </p:sp>
      <p:sp>
        <p:nvSpPr>
          <p:cNvPr id="18" name="左右矢印 17"/>
          <p:cNvSpPr/>
          <p:nvPr/>
        </p:nvSpPr>
        <p:spPr>
          <a:xfrm>
            <a:off x="1714500" y="4246661"/>
            <a:ext cx="785813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9" name="左右矢印 18"/>
          <p:cNvSpPr/>
          <p:nvPr/>
        </p:nvSpPr>
        <p:spPr>
          <a:xfrm>
            <a:off x="3585710" y="4230786"/>
            <a:ext cx="728662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0" name="左右矢印 19"/>
          <p:cNvSpPr/>
          <p:nvPr/>
        </p:nvSpPr>
        <p:spPr>
          <a:xfrm>
            <a:off x="5929313" y="4230786"/>
            <a:ext cx="928687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28912" y="3278932"/>
            <a:ext cx="2857520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ja-JP" altLang="en-US" sz="2800" b="1" dirty="0">
                <a:ln w="50800">
                  <a:solidFill>
                    <a:srgbClr val="FF0000"/>
                  </a:solidFill>
                </a:ln>
                <a:solidFill>
                  <a:schemeClr val="bg1">
                    <a:shade val="50000"/>
                  </a:schemeClr>
                </a:solidFill>
              </a:rPr>
              <a:t>ソフトウェア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7062788" y="5586437"/>
            <a:ext cx="1685925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本当の</a:t>
            </a:r>
            <a:br>
              <a:rPr lang="ja-JP" altLang="en-US" b="1" dirty="0"/>
            </a:br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4330700" y="5586437"/>
            <a:ext cx="1698625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モデル化された</a:t>
            </a:r>
          </a:p>
          <a:p>
            <a:pPr algn="ctr" eaLnBrk="1" hangingPunct="1"/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2192338" y="5586437"/>
            <a:ext cx="1549400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ユーザが見る</a:t>
            </a:r>
          </a:p>
          <a:p>
            <a:pPr algn="ctr" eaLnBrk="1" hangingPunct="1"/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469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 rot="16200000">
            <a:off x="4876273" y="2412627"/>
            <a:ext cx="3927958" cy="3960440"/>
          </a:xfrm>
          <a:prstGeom prst="ellipse">
            <a:avLst/>
          </a:prstGeom>
          <a:solidFill>
            <a:srgbClr val="00FF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角丸四角形 32"/>
          <p:cNvSpPr/>
          <p:nvPr/>
        </p:nvSpPr>
        <p:spPr bwMode="auto">
          <a:xfrm>
            <a:off x="5004048" y="3962462"/>
            <a:ext cx="1606803" cy="1050714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 bwMode="auto">
          <a:xfrm>
            <a:off x="6537022" y="5177142"/>
            <a:ext cx="1606803" cy="988162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 bwMode="auto">
          <a:xfrm>
            <a:off x="6527497" y="2780928"/>
            <a:ext cx="1606803" cy="963431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86116" y="2428868"/>
            <a:ext cx="1130300" cy="3940173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471837" y="2500306"/>
            <a:ext cx="1130300" cy="3856520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7325" y="-71454"/>
            <a:ext cx="8786813" cy="1143000"/>
          </a:xfrm>
        </p:spPr>
        <p:txBody>
          <a:bodyPr/>
          <a:lstStyle/>
          <a:p>
            <a:pPr eaLnBrk="1" hangingPunct="1"/>
            <a:r>
              <a:rPr lang="en-US" altLang="ja-JP" sz="4000" dirty="0" smtClean="0">
                <a:solidFill>
                  <a:srgbClr val="08B7BF"/>
                </a:solidFill>
              </a:rPr>
              <a:t>Model---View---Controller</a:t>
            </a:r>
            <a:r>
              <a:rPr lang="ja-JP" altLang="en-US" sz="4000" dirty="0" smtClean="0">
                <a:solidFill>
                  <a:srgbClr val="08B7BF"/>
                </a:solidFill>
              </a:rPr>
              <a:t>パターン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928662" y="4642042"/>
            <a:ext cx="27146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760762" y="2890176"/>
            <a:ext cx="554037" cy="306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>
                <a:solidFill>
                  <a:schemeClr val="bg1"/>
                </a:solidFill>
              </a:rPr>
              <a:t>ユーザインターフェース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015010" y="4641846"/>
            <a:ext cx="989038" cy="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143371" y="3448050"/>
            <a:ext cx="2480549" cy="2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071934" y="5733256"/>
            <a:ext cx="264544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896089" y="3638832"/>
            <a:ext cx="7329" cy="202241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453160" y="4869161"/>
            <a:ext cx="277600" cy="75907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6463530" y="3646361"/>
            <a:ext cx="257809" cy="80980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03653" y="4167609"/>
            <a:ext cx="554037" cy="9175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/>
              <a:t>ユーザ</a:t>
            </a:r>
          </a:p>
        </p:txBody>
      </p:sp>
      <p:sp>
        <p:nvSpPr>
          <p:cNvPr id="15383" name="テキスト ボックス 22"/>
          <p:cNvSpPr txBox="1">
            <a:spLocks noChangeArrowheads="1"/>
          </p:cNvSpPr>
          <p:nvPr/>
        </p:nvSpPr>
        <p:spPr bwMode="auto">
          <a:xfrm>
            <a:off x="6217352" y="2248352"/>
            <a:ext cx="10715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Model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4" name="テキスト ボックス 23"/>
          <p:cNvSpPr txBox="1">
            <a:spLocks noChangeArrowheads="1"/>
          </p:cNvSpPr>
          <p:nvPr/>
        </p:nvSpPr>
        <p:spPr bwMode="auto">
          <a:xfrm>
            <a:off x="1541249" y="2252658"/>
            <a:ext cx="1014412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View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5" name="テキスト ボックス 24"/>
          <p:cNvSpPr txBox="1">
            <a:spLocks noChangeArrowheads="1"/>
          </p:cNvSpPr>
          <p:nvPr/>
        </p:nvSpPr>
        <p:spPr bwMode="auto">
          <a:xfrm>
            <a:off x="3071802" y="2252658"/>
            <a:ext cx="15716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Controller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6" name="テキスト ボックス 25"/>
          <p:cNvSpPr txBox="1">
            <a:spLocks noChangeArrowheads="1"/>
          </p:cNvSpPr>
          <p:nvPr/>
        </p:nvSpPr>
        <p:spPr bwMode="auto">
          <a:xfrm>
            <a:off x="1357290" y="1572234"/>
            <a:ext cx="6429420" cy="400110"/>
          </a:xfrm>
          <a:prstGeom prst="rect">
            <a:avLst/>
          </a:prstGeom>
          <a:solidFill>
            <a:srgbClr val="00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存する部分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」と</a:t>
            </a:r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存しない部分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」を</a:t>
            </a:r>
            <a:r>
              <a:rPr lang="ja-JP" altLang="en-US" sz="2000" b="1" dirty="0">
                <a:solidFill>
                  <a:srgbClr val="FF0000"/>
                </a:solidFill>
              </a:rPr>
              <a:t>分離する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615873" y="2882342"/>
            <a:ext cx="486030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メ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イ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ン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プ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ロ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グ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ラ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ム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23920" y="3238723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30495" y="28618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79633" y="4469050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56328" y="40921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666180" y="5641128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72755" y="5258908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17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01625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オブジェクト指向によるソフトウェア</a:t>
            </a:r>
            <a:endParaRPr kumimoji="1" lang="ja-JP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80079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2030185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5220072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336917" y="1934938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199505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7049611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560267" y="2708920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2789906" y="4020021"/>
            <a:ext cx="3582294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735883" y="3789040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592286" y="4760700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581994" y="3140968"/>
            <a:ext cx="1903728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2021132" y="5500684"/>
            <a:ext cx="998214" cy="10308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165229" y="5526285"/>
            <a:ext cx="862369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7045035" y="3539917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2042667" y="3501008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16202" y="1931690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9552" y="2705672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884107" y="4310393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107457" y="5084375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373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41G7ZXFCR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0" y="1916832"/>
            <a:ext cx="5492134" cy="3240360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35769"/>
          </a:xfrm>
        </p:spPr>
        <p:txBody>
          <a:bodyPr/>
          <a:lstStyle/>
          <a:p>
            <a:r>
              <a:rPr lang="ja-JP" altLang="en-US" smtClean="0"/>
              <a:t>オブジェクト指向プログラミング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3267" y="5301208"/>
            <a:ext cx="4211409" cy="1015663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１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部品を作る方法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２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部品を組み合わせる方法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３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部品を交換（できるように）する方法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45219" y="1412776"/>
            <a:ext cx="4875053" cy="40011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部品を組み合わせてソフトウェアを構築する</a:t>
            </a:r>
            <a:endParaRPr kumimoji="1" lang="ja-JP" altLang="en-US" sz="2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4908" y="5301208"/>
            <a:ext cx="3488455" cy="707886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smtClean="0"/>
              <a:t>オブジェクト指向プログラミング</a:t>
            </a:r>
            <a:endParaRPr lang="en-US" altLang="ja-JP" sz="2000" smtClean="0"/>
          </a:p>
          <a:p>
            <a:pPr algn="r"/>
            <a:r>
              <a:rPr lang="ja-JP" altLang="en-US" sz="2000" smtClean="0"/>
              <a:t>に必要な技術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2408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51"/>
          <p:cNvSpPr/>
          <p:nvPr/>
        </p:nvSpPr>
        <p:spPr bwMode="auto">
          <a:xfrm>
            <a:off x="6012160" y="2843890"/>
            <a:ext cx="2880320" cy="202527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 bwMode="auto">
          <a:xfrm>
            <a:off x="3302232" y="2797512"/>
            <a:ext cx="2559187" cy="3583816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 bwMode="auto">
          <a:xfrm>
            <a:off x="395536" y="2815850"/>
            <a:ext cx="2559187" cy="829174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3322688" y="260648"/>
            <a:ext cx="25106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3600" dirty="0" err="1" smtClean="0">
                <a:solidFill>
                  <a:srgbClr val="00B0F0"/>
                </a:solidFill>
                <a:latin typeface="+mj-ea"/>
                <a:ea typeface="+mj-ea"/>
              </a:rPr>
              <a:t>MVC</a:t>
            </a:r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の構成</a:t>
            </a:r>
            <a:endParaRPr lang="en-US" altLang="ja-JP" sz="36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6463" y="2636912"/>
            <a:ext cx="17764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a</a:t>
            </a:r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ctivity_main.xml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71431" y="2636912"/>
            <a:ext cx="1802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MainActivity.java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2526" y="1403484"/>
            <a:ext cx="1059906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Conroller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72303" y="1403484"/>
            <a:ext cx="774571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Model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67448" y="1403484"/>
            <a:ext cx="643125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View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52207" y="2668727"/>
            <a:ext cx="122180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Player.java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4106" y="1763524"/>
            <a:ext cx="1515158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（静的な）</a:t>
            </a:r>
            <a:r>
              <a:rPr kumimoji="1" lang="en-US" altLang="ja-JP" smtClean="0"/>
              <a:t>UI</a:t>
            </a:r>
          </a:p>
          <a:p>
            <a:r>
              <a:rPr kumimoji="1" lang="ja-JP" altLang="en-US" smtClean="0"/>
              <a:t>に関する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0992" y="1763524"/>
            <a:ext cx="2140330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存しない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アルゴリズムの記述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51575" y="1763524"/>
            <a:ext cx="2263761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の橋渡し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の処理を記述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5592" y="3149514"/>
            <a:ext cx="238879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静的な</a:t>
            </a:r>
            <a:r>
              <a:rPr kumimoji="1" lang="en-US" altLang="ja-JP" dirty="0" smtClean="0">
                <a:latin typeface="+mj-ea"/>
                <a:ea typeface="+mj-ea"/>
              </a:rPr>
              <a:t>UI</a:t>
            </a:r>
            <a:r>
              <a:rPr kumimoji="1" lang="ja-JP" altLang="en-US" dirty="0" smtClean="0">
                <a:latin typeface="+mj-ea"/>
                <a:ea typeface="+mj-ea"/>
              </a:rPr>
              <a:t>に関する記述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7611" y="3140968"/>
            <a:ext cx="18004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画像の読み込み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63277" y="3898380"/>
            <a:ext cx="25939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Player</a:t>
            </a:r>
            <a:r>
              <a:rPr kumimoji="1" lang="ja-JP" altLang="en-US" dirty="0" smtClean="0">
                <a:latin typeface="+mj-ea"/>
                <a:ea typeface="+mj-ea"/>
              </a:rPr>
              <a:t>が管理すべき情報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08984" y="3124871"/>
            <a:ext cx="2289408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（</a:t>
            </a:r>
            <a:r>
              <a:rPr kumimoji="1" lang="en-US" altLang="ja-JP" dirty="0" smtClean="0">
                <a:latin typeface="+mj-ea"/>
                <a:ea typeface="+mj-ea"/>
              </a:rPr>
              <a:t>Jumper</a:t>
            </a:r>
            <a:r>
              <a:rPr kumimoji="1" lang="ja-JP" altLang="en-US" dirty="0" smtClean="0">
                <a:latin typeface="+mj-ea"/>
                <a:ea typeface="+mj-ea"/>
              </a:rPr>
              <a:t>の）世界全体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の情報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73991" y="4346766"/>
            <a:ext cx="19864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Player</a:t>
            </a:r>
            <a:r>
              <a:rPr kumimoji="1" lang="ja-JP" altLang="en-US" dirty="0" smtClean="0">
                <a:latin typeface="+mj-ea"/>
                <a:ea typeface="+mj-ea"/>
              </a:rPr>
              <a:t>ができること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51652" y="3623027"/>
            <a:ext cx="148470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ビューの取得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941928" y="5589240"/>
            <a:ext cx="129394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latin typeface="+mj-ea"/>
                <a:ea typeface="+mj-ea"/>
              </a:rPr>
              <a:t>画面</a:t>
            </a:r>
            <a:r>
              <a:rPr kumimoji="1" lang="ja-JP" altLang="en-US" smtClean="0">
                <a:latin typeface="+mj-ea"/>
                <a:ea typeface="+mj-ea"/>
              </a:rPr>
              <a:t>表示</a:t>
            </a:r>
            <a:endParaRPr kumimoji="1" lang="en-US" altLang="ja-JP" smtClean="0">
              <a:latin typeface="+mj-ea"/>
              <a:ea typeface="+mj-ea"/>
            </a:endParaRPr>
          </a:p>
          <a:p>
            <a:pPr algn="ctr"/>
            <a:r>
              <a:rPr lang="en-US" altLang="ja-JP" smtClean="0">
                <a:latin typeface="+mj-ea"/>
                <a:ea typeface="+mj-ea"/>
              </a:rPr>
              <a:t>updateView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24570" y="4869160"/>
            <a:ext cx="172996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+mj-ea"/>
                <a:ea typeface="+mj-ea"/>
              </a:rPr>
              <a:t>（時間を</a:t>
            </a:r>
            <a:r>
              <a:rPr lang="ja-JP" altLang="en-US" smtClean="0">
                <a:latin typeface="+mj-ea"/>
                <a:ea typeface="+mj-ea"/>
              </a:rPr>
              <a:t>進める）</a:t>
            </a:r>
            <a:endParaRPr lang="en-US" altLang="ja-JP" smtClean="0">
              <a:latin typeface="+mj-ea"/>
              <a:ea typeface="+mj-ea"/>
            </a:endParaRPr>
          </a:p>
          <a:p>
            <a:pPr algn="ctr"/>
            <a:r>
              <a:rPr kumimoji="1" lang="en-US" altLang="ja-JP" smtClean="0">
                <a:latin typeface="+mj-ea"/>
                <a:ea typeface="+mj-ea"/>
              </a:rPr>
              <a:t>updateModel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589831" y="4067780"/>
            <a:ext cx="200888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latin typeface="+mj-ea"/>
                <a:ea typeface="+mj-ea"/>
              </a:rPr>
              <a:t>オブジェクトの生成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5598714" y="4252446"/>
            <a:ext cx="41344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954723" y="3233100"/>
            <a:ext cx="75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7" idx="1"/>
          </p:cNvCxnSpPr>
          <p:nvPr/>
        </p:nvCxnSpPr>
        <p:spPr>
          <a:xfrm>
            <a:off x="2952656" y="3385500"/>
            <a:ext cx="898996" cy="42219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84784"/>
            <a:ext cx="8676456" cy="298869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‐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以下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の４個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のファイルを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コピー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する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（他の人がコピーできなくなるので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「移動」しないこと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castle.png</a:t>
            </a: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coin.png</a:t>
            </a: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platform.png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spring.png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下のウィンドウが表示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されるので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右側の「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・」を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クリック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」を選択して「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右矢印 8"/>
          <p:cNvSpPr/>
          <p:nvPr/>
        </p:nvSpPr>
        <p:spPr>
          <a:xfrm flipV="1">
            <a:off x="6012160" y="5299821"/>
            <a:ext cx="412623" cy="708787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410890" y="5085184"/>
            <a:ext cx="1562738" cy="129614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屈折矢印 10"/>
          <p:cNvSpPr/>
          <p:nvPr/>
        </p:nvSpPr>
        <p:spPr bwMode="auto">
          <a:xfrm rot="5400000">
            <a:off x="4715914" y="5573100"/>
            <a:ext cx="526598" cy="1057782"/>
          </a:xfrm>
          <a:prstGeom prst="bentUpArrow">
            <a:avLst>
              <a:gd name="adj1" fmla="val 28276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6221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（準備）ファイルのコピー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72" y="2564904"/>
            <a:ext cx="3481887" cy="4130784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 flipV="1">
            <a:off x="6175601" y="4534997"/>
            <a:ext cx="412623" cy="48866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5400000" flipV="1">
            <a:off x="6883587" y="5868977"/>
            <a:ext cx="412623" cy="505819"/>
          </a:xfrm>
          <a:prstGeom prst="rightArrow">
            <a:avLst/>
          </a:prstGeom>
          <a:solidFill>
            <a:srgbClr val="00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4725144"/>
            <a:ext cx="4968552" cy="1312858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 rot="5400000" flipV="1">
            <a:off x="4767755" y="4781370"/>
            <a:ext cx="412623" cy="53251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0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177" t="8876" r="75937" b="36759"/>
          <a:stretch/>
        </p:blipFill>
        <p:spPr>
          <a:xfrm>
            <a:off x="5508104" y="1423318"/>
            <a:ext cx="3408095" cy="524604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6084168" y="3645024"/>
            <a:ext cx="1562738" cy="4523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6221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（準備）ファイルのコピー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 bwMode="auto">
          <a:xfrm>
            <a:off x="251520" y="1484784"/>
            <a:ext cx="5040560" cy="827257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そして元のウィンドウで「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⑤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すると以下のようにファイルがコピーされる。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屈折矢印 15"/>
          <p:cNvSpPr/>
          <p:nvPr/>
        </p:nvSpPr>
        <p:spPr bwMode="auto">
          <a:xfrm rot="5400000">
            <a:off x="4532901" y="3268789"/>
            <a:ext cx="526598" cy="1456512"/>
          </a:xfrm>
          <a:prstGeom prst="bentUpArrow">
            <a:avLst>
              <a:gd name="adj1" fmla="val 28276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084168" y="4520746"/>
            <a:ext cx="1562738" cy="20439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084168" y="5174444"/>
            <a:ext cx="1562738" cy="19877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22830"/>
            <a:ext cx="4968552" cy="1312858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 rot="16200000">
            <a:off x="3272458" y="4191525"/>
            <a:ext cx="412623" cy="516025"/>
          </a:xfrm>
          <a:prstGeom prst="rightArrow">
            <a:avLst/>
          </a:prstGeom>
          <a:solidFill>
            <a:srgbClr val="00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3740</TotalTime>
  <Words>1004</Words>
  <Application>Microsoft Office PowerPoint</Application>
  <PresentationFormat>画面に合わせる (4:3)</PresentationFormat>
  <Paragraphs>210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9" baseType="lpstr">
      <vt:lpstr>HGP明朝E</vt:lpstr>
      <vt:lpstr>ＭＳ Ｐゴシック</vt:lpstr>
      <vt:lpstr>ＭＳ Ｐ明朝</vt:lpstr>
      <vt:lpstr>Arial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Android端末を受け取ってください。</vt:lpstr>
      <vt:lpstr>何のためにソフトウェアを作るのか？</vt:lpstr>
      <vt:lpstr>Model---View---Controllerパターン</vt:lpstr>
      <vt:lpstr>オブジェクト指向によるソフトウェア</vt:lpstr>
      <vt:lpstr>オブジェクト指向プログラミング</vt:lpstr>
      <vt:lpstr>PowerPoint プレゼンテーション</vt:lpstr>
      <vt:lpstr>PowerPoint プレゼンテーション</vt:lpstr>
      <vt:lpstr>PowerPoint プレゼンテーション</vt:lpstr>
      <vt:lpstr>６．ループする世界</vt:lpstr>
      <vt:lpstr>PowerPoint プレゼンテーション</vt:lpstr>
      <vt:lpstr>PowerPoint プレゼンテーション</vt:lpstr>
      <vt:lpstr>PowerPoint プレゼンテーション</vt:lpstr>
      <vt:lpstr>世界の果てを越えたとき</vt:lpstr>
      <vt:lpstr>① 属性（世界の果てWORLD_WIDTH）を記述する。このゲームではこの値は 　　変化しないので、finalをつけて変数名を大文字にし、定数として扱おう。</vt:lpstr>
      <vt:lpstr>② メソッドmove( )を修正する。</vt:lpstr>
      <vt:lpstr>PowerPoint プレゼンテーション</vt:lpstr>
      <vt:lpstr>PowerPoint プレゼンテーション</vt:lpstr>
      <vt:lpstr>貴方は知らなかったかもしれないが実は、彼（彼女）はジャンプすることが何より大好きだ。生きがいと言ってもいい。 そんな彼（彼女）にとってジャンプできない現状は、まさに地獄の苦しみだ。 彼（彼女）の笑顔の裏に、そんな苦しみが隠されていたなんて。。。 さぁ、彼（彼女）をジャンプさせてあげよう。  以下のスライドを見るのを、１分だけ待って、次の点を考えてみてほしい。  「（ジャンプするためのアルゴリズムはとりあえず考えずに） 　彼（彼女）がジャンプするためには、 　「M」「V」「C」のどのファイルをどのように修正したらよいだろうか？」  ・ジャンプしても落ちてくるのは重力があるせいだ。 　重力の大きさは「M」「V」「C」のどこに記述すべきだろうか？ ・ジャンプするのは誰だろうか？  ジャンプするのは少し複雑だが、得られるものは大きい。 準備はいいだろうか？ それでは先に進もう。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303</cp:revision>
  <dcterms:created xsi:type="dcterms:W3CDTF">2005-04-17T07:16:32Z</dcterms:created>
  <dcterms:modified xsi:type="dcterms:W3CDTF">2019-05-29T08:11:50Z</dcterms:modified>
</cp:coreProperties>
</file>