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2"/>
  </p:notesMasterIdLst>
  <p:sldIdLst>
    <p:sldId id="267" r:id="rId2"/>
    <p:sldId id="551" r:id="rId3"/>
    <p:sldId id="533" r:id="rId4"/>
    <p:sldId id="550" r:id="rId5"/>
    <p:sldId id="552" r:id="rId6"/>
    <p:sldId id="549" r:id="rId7"/>
    <p:sldId id="555" r:id="rId8"/>
    <p:sldId id="553" r:id="rId9"/>
    <p:sldId id="554" r:id="rId10"/>
    <p:sldId id="540" r:id="rId11"/>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FF"/>
    <a:srgbClr val="008000"/>
    <a:srgbClr val="00FFFF"/>
    <a:srgbClr val="A6A6A6"/>
    <a:srgbClr val="00FF00"/>
    <a:srgbClr val="FFCCFF"/>
    <a:srgbClr val="99FF99"/>
    <a:srgbClr val="66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91" autoAdjust="0"/>
  </p:normalViewPr>
  <p:slideViewPr>
    <p:cSldViewPr>
      <p:cViewPr varScale="1">
        <p:scale>
          <a:sx n="111" d="100"/>
          <a:sy n="111" d="100"/>
        </p:scale>
        <p:origin x="161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9C9CC-2AB9-4AF2-9DA6-B58EE9D00C39}" type="datetimeFigureOut">
              <a:rPr kumimoji="1" lang="ja-JP" altLang="en-US" smtClean="0"/>
              <a:t>2019/5/28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28499-C47C-48C6-AFC8-CC095282A19E}" type="slidenum">
              <a:rPr kumimoji="1" lang="ja-JP" altLang="en-US" smtClean="0"/>
              <a:t>‹#›</a:t>
            </a:fld>
            <a:endParaRPr kumimoji="1" lang="ja-JP" altLang="en-US"/>
          </a:p>
        </p:txBody>
      </p:sp>
    </p:spTree>
    <p:extLst>
      <p:ext uri="{BB962C8B-B14F-4D97-AF65-F5344CB8AC3E}">
        <p14:creationId xmlns:p14="http://schemas.microsoft.com/office/powerpoint/2010/main" val="24230339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9880DED8-8FCF-4E3A-BE5E-566BBD93738F}" type="slidenum">
              <a:rPr lang="en-US" altLang="ja-JP"/>
              <a:pPr>
                <a:defRPr/>
              </a:pPr>
              <a:t>‹#›</a:t>
            </a:fld>
            <a:endParaRPr lang="en-US" altLang="ja-JP"/>
          </a:p>
        </p:txBody>
      </p:sp>
    </p:spTree>
    <p:extLst>
      <p:ext uri="{BB962C8B-B14F-4D97-AF65-F5344CB8AC3E}">
        <p14:creationId xmlns:p14="http://schemas.microsoft.com/office/powerpoint/2010/main" val="19460565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30756BCA-FEB8-4E9C-BC01-254D7C959869}" type="slidenum">
              <a:rPr lang="en-US" altLang="ja-JP"/>
              <a:pPr>
                <a:defRPr/>
              </a:pPr>
              <a:t>‹#›</a:t>
            </a:fld>
            <a:endParaRPr lang="en-US" altLang="ja-JP"/>
          </a:p>
        </p:txBody>
      </p:sp>
    </p:spTree>
    <p:extLst>
      <p:ext uri="{BB962C8B-B14F-4D97-AF65-F5344CB8AC3E}">
        <p14:creationId xmlns:p14="http://schemas.microsoft.com/office/powerpoint/2010/main" val="78643558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EE843363-EF30-4B6B-B13D-DE7D0B642C75}"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8583877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24F6BF4D-141C-4847-A172-A48869BF10A6}" type="slidenum">
              <a:rPr lang="en-US" altLang="ja-JP"/>
              <a:pPr>
                <a:defRPr/>
              </a:pPr>
              <a:t>‹#›</a:t>
            </a:fld>
            <a:endParaRPr lang="en-US" altLang="ja-JP"/>
          </a:p>
        </p:txBody>
      </p:sp>
    </p:spTree>
    <p:extLst>
      <p:ext uri="{BB962C8B-B14F-4D97-AF65-F5344CB8AC3E}">
        <p14:creationId xmlns:p14="http://schemas.microsoft.com/office/powerpoint/2010/main" val="2557567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FC720E15-D2F6-433B-B9BE-22F566D5109E}" type="slidenum">
              <a:rPr lang="en-US" altLang="ja-JP"/>
              <a:pPr>
                <a:defRPr/>
              </a:pPr>
              <a:t>‹#›</a:t>
            </a:fld>
            <a:endParaRPr lang="en-US" altLang="ja-JP"/>
          </a:p>
        </p:txBody>
      </p:sp>
    </p:spTree>
    <p:extLst>
      <p:ext uri="{BB962C8B-B14F-4D97-AF65-F5344CB8AC3E}">
        <p14:creationId xmlns:p14="http://schemas.microsoft.com/office/powerpoint/2010/main" val="36558978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BE86A5C-06D9-4094-83E9-4BABC9207D1C}" type="slidenum">
              <a:rPr lang="en-US" altLang="ja-JP"/>
              <a:pPr>
                <a:defRPr/>
              </a:pPr>
              <a:t>‹#›</a:t>
            </a:fld>
            <a:endParaRPr lang="en-US" altLang="ja-JP"/>
          </a:p>
        </p:txBody>
      </p:sp>
    </p:spTree>
    <p:extLst>
      <p:ext uri="{BB962C8B-B14F-4D97-AF65-F5344CB8AC3E}">
        <p14:creationId xmlns:p14="http://schemas.microsoft.com/office/powerpoint/2010/main" val="30897030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D1CEF12C-9E88-4972-98DF-D1BE2A2911B0}" type="slidenum">
              <a:rPr lang="en-US" altLang="ja-JP"/>
              <a:pPr>
                <a:defRPr/>
              </a:pPr>
              <a:t>‹#›</a:t>
            </a:fld>
            <a:endParaRPr lang="en-US" altLang="ja-JP"/>
          </a:p>
        </p:txBody>
      </p:sp>
    </p:spTree>
    <p:extLst>
      <p:ext uri="{BB962C8B-B14F-4D97-AF65-F5344CB8AC3E}">
        <p14:creationId xmlns:p14="http://schemas.microsoft.com/office/powerpoint/2010/main" val="426230869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50308A31-2FF3-4499-A0DC-415FA207571D}" type="slidenum">
              <a:rPr lang="en-US" altLang="ja-JP"/>
              <a:pPr>
                <a:defRPr/>
              </a:pPr>
              <a:t>‹#›</a:t>
            </a:fld>
            <a:endParaRPr lang="en-US" altLang="ja-JP"/>
          </a:p>
        </p:txBody>
      </p:sp>
    </p:spTree>
    <p:extLst>
      <p:ext uri="{BB962C8B-B14F-4D97-AF65-F5344CB8AC3E}">
        <p14:creationId xmlns:p14="http://schemas.microsoft.com/office/powerpoint/2010/main" val="171717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2D6F23D-3F14-470E-996A-524A1C9DDFA4}" type="slidenum">
              <a:rPr lang="en-US" altLang="ja-JP"/>
              <a:pPr>
                <a:defRPr/>
              </a:pPr>
              <a:t>‹#›</a:t>
            </a:fld>
            <a:endParaRPr lang="en-US" altLang="ja-JP"/>
          </a:p>
        </p:txBody>
      </p:sp>
    </p:spTree>
    <p:extLst>
      <p:ext uri="{BB962C8B-B14F-4D97-AF65-F5344CB8AC3E}">
        <p14:creationId xmlns:p14="http://schemas.microsoft.com/office/powerpoint/2010/main" val="39719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8710C67D-1DF5-49DC-80E0-48CD57150C6B}"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29299903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6BB4536D-7908-4F3E-A13A-0300BA0E8586}"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46605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2BB83B54-21EC-459D-B847-D274109D18EC}"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buFont typeface="Wingdings 2"/>
              <a:buNone/>
              <a:defRPr/>
            </a:pPr>
            <a:r>
              <a:rPr lang="ja-JP" altLang="en-US" sz="2400" dirty="0" smtClean="0"/>
              <a:t>令和 元 年 ５ </a:t>
            </a:r>
            <a:r>
              <a:rPr lang="ja-JP" altLang="en-US" sz="2400" smtClean="0"/>
              <a:t>月 ３０ 日（木）</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吉田</a:t>
            </a:r>
          </a:p>
        </p:txBody>
      </p:sp>
      <p:sp>
        <p:nvSpPr>
          <p:cNvPr id="13315" name="Rectangle 2"/>
          <p:cNvSpPr>
            <a:spLocks noGrp="1" noChangeArrowheads="1"/>
          </p:cNvSpPr>
          <p:nvPr>
            <p:ph type="ctrTitle"/>
          </p:nvPr>
        </p:nvSpPr>
        <p:spPr>
          <a:xfrm>
            <a:off x="685800" y="1196975"/>
            <a:ext cx="7772400" cy="791865"/>
          </a:xfrm>
        </p:spPr>
        <p:txBody>
          <a:bodyPr/>
          <a:lstStyle/>
          <a:p>
            <a:pPr eaLnBrk="1" hangingPunct="1"/>
            <a:r>
              <a:rPr lang="ja-JP" altLang="en-US" sz="4800" dirty="0" smtClean="0"/>
              <a:t>Ｊａｖａ</a:t>
            </a:r>
            <a:endParaRPr lang="ja-JP" altLang="en-US" sz="4800" dirty="0" smtClean="0">
              <a:latin typeface="+mn-ea"/>
              <a:ea typeface="+mn-ea"/>
            </a:endParaRPr>
          </a:p>
        </p:txBody>
      </p:sp>
      <p:sp>
        <p:nvSpPr>
          <p:cNvPr id="13316" name="テキスト ボックス 3"/>
          <p:cNvSpPr txBox="1">
            <a:spLocks noChangeArrowheads="1"/>
          </p:cNvSpPr>
          <p:nvPr/>
        </p:nvSpPr>
        <p:spPr bwMode="auto">
          <a:xfrm>
            <a:off x="3380090"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dirty="0" smtClean="0"/>
              <a:t>情報</a:t>
            </a:r>
            <a:r>
              <a:rPr lang="ja-JP" altLang="en-US" dirty="0"/>
              <a:t>システム工学</a:t>
            </a:r>
            <a:r>
              <a:rPr lang="ja-JP" altLang="en-US" dirty="0" smtClean="0"/>
              <a:t>実験</a:t>
            </a:r>
            <a:endParaRPr lang="ja-JP" altLang="en-US" dirty="0"/>
          </a:p>
        </p:txBody>
      </p:sp>
      <p:sp>
        <p:nvSpPr>
          <p:cNvPr id="5" name="Rectangle 2"/>
          <p:cNvSpPr txBox="1">
            <a:spLocks noChangeArrowheads="1"/>
          </p:cNvSpPr>
          <p:nvPr/>
        </p:nvSpPr>
        <p:spPr bwMode="auto">
          <a:xfrm>
            <a:off x="683568" y="3140968"/>
            <a:ext cx="77724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200" kern="1200">
                <a:solidFill>
                  <a:schemeClr val="accent1"/>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eaLnBrk="1" hangingPunct="1"/>
            <a:r>
              <a:rPr lang="ja-JP" altLang="en-US" sz="4800" dirty="0" smtClean="0">
                <a:latin typeface="+mn-ea"/>
                <a:ea typeface="+mn-ea"/>
              </a:rPr>
              <a:t>（</a:t>
            </a:r>
            <a:r>
              <a:rPr lang="en-US" altLang="ja-JP" sz="4800" dirty="0" smtClean="0">
                <a:latin typeface="+mn-ea"/>
                <a:ea typeface="+mn-ea"/>
              </a:rPr>
              <a:t>Game_</a:t>
            </a:r>
            <a:r>
              <a:rPr lang="ja-JP" altLang="en-US" sz="4800" dirty="0" smtClean="0">
                <a:latin typeface="+mn-ea"/>
                <a:ea typeface="+mn-ea"/>
              </a:rPr>
              <a:t>０１</a:t>
            </a:r>
            <a:r>
              <a:rPr lang="en-US" altLang="ja-JP" sz="4800" dirty="0" smtClean="0">
                <a:latin typeface="+mn-ea"/>
                <a:ea typeface="+mn-ea"/>
              </a:rPr>
              <a:t>_</a:t>
            </a:r>
            <a:r>
              <a:rPr lang="en-US" altLang="ja-JP" sz="4800" dirty="0" err="1" smtClean="0">
                <a:latin typeface="+mn-ea"/>
                <a:ea typeface="+mn-ea"/>
              </a:rPr>
              <a:t>MVC</a:t>
            </a:r>
            <a:r>
              <a:rPr lang="ja-JP" altLang="en-US" sz="4800" dirty="0" smtClean="0">
                <a:latin typeface="+mn-ea"/>
                <a:ea typeface="+mn-ea"/>
              </a:rPr>
              <a:t>）</a:t>
            </a:r>
            <a:endParaRPr lang="en-US" altLang="ja-JP" sz="4800" dirty="0" smtClean="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テキスト ボックス 4"/>
          <p:cNvSpPr txBox="1">
            <a:spLocks noChangeArrowheads="1"/>
          </p:cNvSpPr>
          <p:nvPr/>
        </p:nvSpPr>
        <p:spPr bwMode="auto">
          <a:xfrm>
            <a:off x="2829370" y="223808"/>
            <a:ext cx="3470822" cy="769441"/>
          </a:xfrm>
          <a:prstGeom prst="rect">
            <a:avLst/>
          </a:prstGeom>
          <a:noFill/>
          <a:ln w="9525">
            <a:noFill/>
            <a:miter lim="800000"/>
            <a:headEnd/>
            <a:tailEnd/>
          </a:ln>
        </p:spPr>
        <p:txBody>
          <a:bodyPr wrap="none">
            <a:spAutoFit/>
          </a:bodyPr>
          <a:lstStyle/>
          <a:p>
            <a:r>
              <a:rPr lang="ja-JP" altLang="en-US" sz="4400" smtClean="0">
                <a:solidFill>
                  <a:schemeClr val="accent2"/>
                </a:solidFill>
                <a:ea typeface="HGP明朝E" pitchFamily="18" charset="-128"/>
              </a:rPr>
              <a:t>（２） </a:t>
            </a:r>
            <a:r>
              <a:rPr lang="ja-JP" altLang="en-US" sz="4400" dirty="0" smtClean="0">
                <a:solidFill>
                  <a:schemeClr val="accent2"/>
                </a:solidFill>
                <a:ea typeface="HGP明朝E" pitchFamily="18" charset="-128"/>
              </a:rPr>
              <a:t>動作確認</a:t>
            </a:r>
            <a:endParaRPr lang="ja-JP" altLang="en-US" sz="4400" dirty="0">
              <a:solidFill>
                <a:schemeClr val="accent2"/>
              </a:solidFill>
              <a:ea typeface="HGP明朝E" pitchFamily="18" charset="-128"/>
            </a:endParaRPr>
          </a:p>
        </p:txBody>
      </p:sp>
      <p:sp>
        <p:nvSpPr>
          <p:cNvPr id="7" name="タイトル 2"/>
          <p:cNvSpPr txBox="1">
            <a:spLocks/>
          </p:cNvSpPr>
          <p:nvPr/>
        </p:nvSpPr>
        <p:spPr bwMode="auto">
          <a:xfrm>
            <a:off x="251520" y="1484784"/>
            <a:ext cx="5760640" cy="201622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smtClean="0">
                <a:solidFill>
                  <a:schemeClr val="tx1"/>
                </a:solidFill>
                <a:latin typeface="+mn-ea"/>
                <a:ea typeface="+mn-ea"/>
              </a:rPr>
              <a:t>① </a:t>
            </a:r>
            <a:r>
              <a:rPr lang="ja-JP" altLang="en-US" sz="2000" smtClean="0">
                <a:solidFill>
                  <a:schemeClr val="tx1"/>
                </a:solidFill>
                <a:latin typeface="+mn-ea"/>
                <a:ea typeface="+mn-ea"/>
              </a:rPr>
              <a:t>彼（彼女）が</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r>
              <a:rPr lang="ja-JP" altLang="en-US" sz="2000" smtClean="0">
                <a:solidFill>
                  <a:schemeClr val="tx1"/>
                </a:solidFill>
                <a:latin typeface="+mn-ea"/>
                <a:ea typeface="+mn-ea"/>
              </a:rPr>
              <a:t>ジャンプしていること、</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そしてジャンプし続けていること</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を確認しよう。</a:t>
            </a:r>
            <a:endParaRPr lang="en-US" altLang="ja-JP" sz="2000" smtClean="0">
              <a:solidFill>
                <a:schemeClr val="tx1"/>
              </a:solidFill>
              <a:latin typeface="+mn-ea"/>
              <a:ea typeface="+mn-ea"/>
            </a:endParaRPr>
          </a:p>
          <a:p>
            <a:pPr algn="l"/>
            <a:endParaRPr lang="en-US" altLang="ja-JP" sz="2000" smtClean="0">
              <a:solidFill>
                <a:schemeClr val="tx1"/>
              </a:solidFill>
              <a:latin typeface="+mn-ea"/>
              <a:ea typeface="+mn-ea"/>
            </a:endParaRPr>
          </a:p>
          <a:p>
            <a:pPr algn="l"/>
            <a:r>
              <a:rPr lang="ja-JP" altLang="en-US" sz="2000" smtClean="0">
                <a:solidFill>
                  <a:schemeClr val="tx1"/>
                </a:solidFill>
                <a:latin typeface="+mn-ea"/>
                <a:ea typeface="+mn-ea"/>
              </a:rPr>
              <a:t>　　</a:t>
            </a:r>
            <a:r>
              <a:rPr lang="ja-JP" altLang="en-US" sz="2000" smtClean="0">
                <a:solidFill>
                  <a:schemeClr val="tx1"/>
                </a:solidFill>
                <a:latin typeface="+mn-ea"/>
                <a:ea typeface="+mn-ea"/>
              </a:rPr>
              <a:t>彼</a:t>
            </a:r>
            <a:r>
              <a:rPr lang="ja-JP" altLang="en-US" sz="2000" smtClean="0">
                <a:solidFill>
                  <a:schemeClr val="tx1"/>
                </a:solidFill>
                <a:latin typeface="+mn-ea"/>
                <a:ea typeface="+mn-ea"/>
              </a:rPr>
              <a:t>（彼女</a:t>
            </a:r>
            <a:r>
              <a:rPr lang="ja-JP" altLang="en-US" sz="2000" smtClean="0">
                <a:solidFill>
                  <a:schemeClr val="tx1"/>
                </a:solidFill>
                <a:latin typeface="+mn-ea"/>
                <a:ea typeface="+mn-ea"/>
              </a:rPr>
              <a:t>）の生き生きとした笑顔を見て欲しい。</a:t>
            </a:r>
            <a:endParaRPr lang="en-US" altLang="ja-JP" sz="2000" smtClean="0">
              <a:solidFill>
                <a:schemeClr val="tx1"/>
              </a:solidFill>
              <a:latin typeface="+mn-ea"/>
              <a:ea typeface="+mn-ea"/>
            </a:endParaRP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　</a:t>
            </a:r>
            <a:r>
              <a:rPr lang="ja-JP" altLang="en-US" sz="2000" smtClean="0">
                <a:solidFill>
                  <a:schemeClr val="tx1"/>
                </a:solidFill>
                <a:latin typeface="+mn-ea"/>
                <a:ea typeface="+mn-ea"/>
              </a:rPr>
              <a:t>　</a:t>
            </a:r>
            <a:endParaRPr lang="en-US" altLang="ja-JP" sz="2000" dirty="0" smtClean="0">
              <a:solidFill>
                <a:schemeClr val="tx1"/>
              </a:solidFill>
              <a:latin typeface="+mn-ea"/>
              <a:ea typeface="+mn-ea"/>
            </a:endParaRPr>
          </a:p>
        </p:txBody>
      </p:sp>
      <p:pic>
        <p:nvPicPr>
          <p:cNvPr id="3" name="図 2"/>
          <p:cNvPicPr>
            <a:picLocks noChangeAspect="1"/>
          </p:cNvPicPr>
          <p:nvPr/>
        </p:nvPicPr>
        <p:blipFill rotWithShape="1">
          <a:blip r:embed="rId2"/>
          <a:srcRect l="7401" r="6251" b="1793"/>
          <a:stretch/>
        </p:blipFill>
        <p:spPr>
          <a:xfrm>
            <a:off x="6228184" y="1404482"/>
            <a:ext cx="2520280" cy="5120862"/>
          </a:xfrm>
          <a:prstGeom prst="rect">
            <a:avLst/>
          </a:prstGeom>
        </p:spPr>
      </p:pic>
      <p:grpSp>
        <p:nvGrpSpPr>
          <p:cNvPr id="16" name="グループ化 15"/>
          <p:cNvGrpSpPr/>
          <p:nvPr/>
        </p:nvGrpSpPr>
        <p:grpSpPr>
          <a:xfrm rot="18637098">
            <a:off x="7014966" y="4809593"/>
            <a:ext cx="288925" cy="144462"/>
            <a:chOff x="2214563" y="5330914"/>
            <a:chExt cx="288925" cy="144462"/>
          </a:xfrm>
        </p:grpSpPr>
        <p:sp>
          <p:nvSpPr>
            <p:cNvPr id="17" name="Line 15"/>
            <p:cNvSpPr>
              <a:spLocks noChangeShapeType="1"/>
            </p:cNvSpPr>
            <p:nvPr/>
          </p:nvSpPr>
          <p:spPr bwMode="auto">
            <a:xfrm>
              <a:off x="2214563" y="5330914"/>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8" name="Line 16"/>
            <p:cNvSpPr>
              <a:spLocks noChangeShapeType="1"/>
            </p:cNvSpPr>
            <p:nvPr/>
          </p:nvSpPr>
          <p:spPr bwMode="auto">
            <a:xfrm>
              <a:off x="2249488" y="5475376"/>
              <a:ext cx="217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9" name="Line 17"/>
            <p:cNvSpPr>
              <a:spLocks noChangeShapeType="1"/>
            </p:cNvSpPr>
            <p:nvPr/>
          </p:nvSpPr>
          <p:spPr bwMode="auto">
            <a:xfrm>
              <a:off x="2308225" y="5402351"/>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Tree>
    <p:extLst>
      <p:ext uri="{BB962C8B-B14F-4D97-AF65-F5344CB8AC3E}">
        <p14:creationId xmlns:p14="http://schemas.microsoft.com/office/powerpoint/2010/main" val="1173075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bwMode="auto">
          <a:xfrm>
            <a:off x="301625" y="260648"/>
            <a:ext cx="8510588" cy="936104"/>
          </a:xfrm>
          <a:prstGeom prst="rect">
            <a:avLst/>
          </a:prstGeom>
          <a:solidFill>
            <a:srgbClr val="0000FF"/>
          </a:solidFill>
          <a:ln w="9525">
            <a:solidFill>
              <a:srgbClr val="00FFFF"/>
            </a:solidFill>
            <a:miter lim="800000"/>
            <a:headEnd/>
            <a:tailEnd/>
          </a:ln>
          <a:effectLst/>
        </p:spPr>
        <p:txBody>
          <a:bodyPr anchor="ctr"/>
          <a:lstStyle/>
          <a:p>
            <a:pPr algn="ctr" eaLnBrk="0" hangingPunct="0">
              <a:defRPr/>
            </a:pPr>
            <a:r>
              <a:rPr lang="ja-JP" altLang="en-US" sz="3800" kern="0" smtClean="0">
                <a:solidFill>
                  <a:srgbClr val="FFFF00"/>
                </a:solidFill>
                <a:effectLst>
                  <a:outerShdw blurRad="38100" dist="38100" dir="2700000" algn="tl">
                    <a:srgbClr val="000000"/>
                  </a:outerShdw>
                </a:effectLst>
                <a:latin typeface="+mj-lt"/>
                <a:ea typeface="+mj-ea"/>
                <a:cs typeface="+mj-cs"/>
              </a:rPr>
              <a:t>７．</a:t>
            </a:r>
            <a:r>
              <a:rPr lang="ja-JP" altLang="en-US" sz="3800" kern="0" dirty="0" smtClean="0">
                <a:solidFill>
                  <a:srgbClr val="FFFF00"/>
                </a:solidFill>
                <a:effectLst>
                  <a:outerShdw blurRad="38100" dist="38100" dir="2700000" algn="tl">
                    <a:srgbClr val="000000"/>
                  </a:outerShdw>
                </a:effectLst>
                <a:latin typeface="+mj-lt"/>
                <a:ea typeface="+mj-ea"/>
                <a:cs typeface="+mj-cs"/>
              </a:rPr>
              <a:t>ジャンプする</a:t>
            </a:r>
            <a:endParaRPr lang="ja-JP" altLang="en-US" sz="3800" kern="0" dirty="0">
              <a:solidFill>
                <a:srgbClr val="FFFF00"/>
              </a:solidFill>
              <a:effectLst>
                <a:outerShdw blurRad="38100" dist="38100" dir="2700000" algn="tl">
                  <a:srgbClr val="000000"/>
                </a:outerShdw>
              </a:effectLst>
              <a:latin typeface="+mj-lt"/>
              <a:ea typeface="+mj-ea"/>
              <a:cs typeface="+mj-cs"/>
            </a:endParaRPr>
          </a:p>
        </p:txBody>
      </p:sp>
      <p:pic>
        <p:nvPicPr>
          <p:cNvPr id="8" name="図 7"/>
          <p:cNvPicPr>
            <a:picLocks noChangeAspect="1"/>
          </p:cNvPicPr>
          <p:nvPr/>
        </p:nvPicPr>
        <p:blipFill rotWithShape="1">
          <a:blip r:embed="rId2"/>
          <a:srcRect l="7401" r="6251" b="1793"/>
          <a:stretch/>
        </p:blipFill>
        <p:spPr>
          <a:xfrm>
            <a:off x="3318986" y="1404482"/>
            <a:ext cx="2520280" cy="5120862"/>
          </a:xfrm>
          <a:prstGeom prst="rect">
            <a:avLst/>
          </a:prstGeom>
        </p:spPr>
      </p:pic>
      <p:grpSp>
        <p:nvGrpSpPr>
          <p:cNvPr id="9" name="グループ化 8"/>
          <p:cNvGrpSpPr/>
          <p:nvPr/>
        </p:nvGrpSpPr>
        <p:grpSpPr>
          <a:xfrm rot="18637098">
            <a:off x="4105768" y="4809593"/>
            <a:ext cx="288925" cy="144462"/>
            <a:chOff x="2214563" y="5330914"/>
            <a:chExt cx="288925" cy="144462"/>
          </a:xfrm>
        </p:grpSpPr>
        <p:sp>
          <p:nvSpPr>
            <p:cNvPr id="10" name="Line 15"/>
            <p:cNvSpPr>
              <a:spLocks noChangeShapeType="1"/>
            </p:cNvSpPr>
            <p:nvPr/>
          </p:nvSpPr>
          <p:spPr bwMode="auto">
            <a:xfrm>
              <a:off x="2214563" y="5330914"/>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1" name="Line 16"/>
            <p:cNvSpPr>
              <a:spLocks noChangeShapeType="1"/>
            </p:cNvSpPr>
            <p:nvPr/>
          </p:nvSpPr>
          <p:spPr bwMode="auto">
            <a:xfrm>
              <a:off x="2249488" y="5475376"/>
              <a:ext cx="217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2" name="Line 17"/>
            <p:cNvSpPr>
              <a:spLocks noChangeShapeType="1"/>
            </p:cNvSpPr>
            <p:nvPr/>
          </p:nvSpPr>
          <p:spPr bwMode="auto">
            <a:xfrm>
              <a:off x="2308225" y="5402351"/>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Tree>
    <p:extLst>
      <p:ext uri="{BB962C8B-B14F-4D97-AF65-F5344CB8AC3E}">
        <p14:creationId xmlns:p14="http://schemas.microsoft.com/office/powerpoint/2010/main" val="400865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テキスト ボックス 4"/>
          <p:cNvSpPr txBox="1">
            <a:spLocks noChangeArrowheads="1"/>
          </p:cNvSpPr>
          <p:nvPr/>
        </p:nvSpPr>
        <p:spPr bwMode="auto">
          <a:xfrm>
            <a:off x="3302290" y="223808"/>
            <a:ext cx="2539478" cy="830997"/>
          </a:xfrm>
          <a:prstGeom prst="rect">
            <a:avLst/>
          </a:prstGeom>
          <a:noFill/>
          <a:ln w="9525">
            <a:noFill/>
            <a:miter lim="800000"/>
            <a:headEnd/>
            <a:tailEnd/>
          </a:ln>
        </p:spPr>
        <p:txBody>
          <a:bodyPr wrap="none">
            <a:spAutoFit/>
          </a:bodyPr>
          <a:lstStyle/>
          <a:p>
            <a:r>
              <a:rPr lang="ja-JP" altLang="en-US" sz="4800" dirty="0" smtClean="0">
                <a:solidFill>
                  <a:schemeClr val="accent2"/>
                </a:solidFill>
                <a:ea typeface="HGP明朝E" pitchFamily="18" charset="-128"/>
              </a:rPr>
              <a:t>（０） 戦略</a:t>
            </a:r>
            <a:endParaRPr lang="ja-JP" altLang="en-US" sz="4800" dirty="0">
              <a:solidFill>
                <a:schemeClr val="accent2"/>
              </a:solidFill>
              <a:ea typeface="HGP明朝E" pitchFamily="18" charset="-128"/>
            </a:endParaRPr>
          </a:p>
        </p:txBody>
      </p:sp>
      <p:sp>
        <p:nvSpPr>
          <p:cNvPr id="7" name="タイトル 2"/>
          <p:cNvSpPr txBox="1">
            <a:spLocks/>
          </p:cNvSpPr>
          <p:nvPr/>
        </p:nvSpPr>
        <p:spPr bwMode="auto">
          <a:xfrm>
            <a:off x="251520" y="1484784"/>
            <a:ext cx="8640960" cy="417646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400" smtClean="0">
                <a:solidFill>
                  <a:schemeClr val="tx1"/>
                </a:solidFill>
                <a:latin typeface="+mn-ea"/>
                <a:ea typeface="+mn-ea"/>
              </a:rPr>
              <a:t>はじめ</a:t>
            </a:r>
            <a:r>
              <a:rPr lang="ja-JP" altLang="en-US" sz="1400" dirty="0" smtClean="0">
                <a:solidFill>
                  <a:schemeClr val="tx1"/>
                </a:solidFill>
                <a:latin typeface="+mn-ea"/>
                <a:ea typeface="+mn-ea"/>
              </a:rPr>
              <a:t>に戦略を考えよう。</a:t>
            </a:r>
            <a:r>
              <a:rPr lang="ja-JP" altLang="en-US" sz="1400" b="1" dirty="0" smtClean="0">
                <a:solidFill>
                  <a:srgbClr val="FF0000"/>
                </a:solidFill>
                <a:latin typeface="+mn-ea"/>
                <a:ea typeface="+mn-ea"/>
              </a:rPr>
              <a:t>「</a:t>
            </a:r>
            <a:r>
              <a:rPr lang="en-US" altLang="ja-JP" sz="1400" b="1" dirty="0" err="1" smtClean="0">
                <a:solidFill>
                  <a:srgbClr val="FF0000"/>
                </a:solidFill>
                <a:latin typeface="+mn-ea"/>
                <a:ea typeface="+mn-ea"/>
              </a:rPr>
              <a:t>MVC</a:t>
            </a:r>
            <a:r>
              <a:rPr lang="ja-JP" altLang="en-US" sz="1400" b="1" dirty="0" smtClean="0">
                <a:solidFill>
                  <a:srgbClr val="FF0000"/>
                </a:solidFill>
                <a:latin typeface="+mn-ea"/>
                <a:ea typeface="+mn-ea"/>
              </a:rPr>
              <a:t>」に分けて考えることが重要だ。</a:t>
            </a:r>
            <a:endParaRPr lang="en-US" altLang="ja-JP" sz="1400" b="1" dirty="0" smtClean="0">
              <a:solidFill>
                <a:srgbClr val="FF0000"/>
              </a:solidFill>
              <a:latin typeface="+mn-ea"/>
              <a:ea typeface="+mn-ea"/>
            </a:endParaRPr>
          </a:p>
          <a:p>
            <a:pPr algn="l"/>
            <a:endParaRPr lang="en-US" altLang="ja-JP" sz="1400" dirty="0" smtClean="0">
              <a:solidFill>
                <a:schemeClr val="tx1"/>
              </a:solidFill>
              <a:latin typeface="+mn-ea"/>
              <a:ea typeface="+mn-ea"/>
            </a:endParaRPr>
          </a:p>
          <a:p>
            <a:pPr algn="l"/>
            <a:r>
              <a:rPr lang="ja-JP" altLang="en-US" sz="1400" b="1" dirty="0" smtClean="0">
                <a:solidFill>
                  <a:srgbClr val="0000FF"/>
                </a:solidFill>
                <a:latin typeface="+mn-ea"/>
                <a:ea typeface="+mn-ea"/>
              </a:rPr>
              <a:t>まず「</a:t>
            </a:r>
            <a:r>
              <a:rPr lang="en-US" altLang="ja-JP" sz="1400" b="1" dirty="0" smtClean="0">
                <a:solidFill>
                  <a:srgbClr val="0000FF"/>
                </a:solidFill>
                <a:latin typeface="+mn-ea"/>
                <a:ea typeface="+mn-ea"/>
              </a:rPr>
              <a:t>V</a:t>
            </a:r>
            <a:r>
              <a:rPr lang="ja-JP" altLang="en-US" sz="1400" b="1" dirty="0" smtClean="0">
                <a:solidFill>
                  <a:srgbClr val="0000FF"/>
                </a:solidFill>
                <a:latin typeface="+mn-ea"/>
                <a:ea typeface="+mn-ea"/>
              </a:rPr>
              <a:t>」を考えてみよう。</a:t>
            </a:r>
            <a:endParaRPr lang="en-US" altLang="ja-JP" sz="1400" b="1" dirty="0" smtClean="0">
              <a:solidFill>
                <a:srgbClr val="0000FF"/>
              </a:solidFill>
              <a:latin typeface="+mn-ea"/>
              <a:ea typeface="+mn-ea"/>
            </a:endParaRPr>
          </a:p>
          <a:p>
            <a:pPr algn="l"/>
            <a:r>
              <a:rPr lang="ja-JP" altLang="en-US" sz="1400" smtClean="0">
                <a:solidFill>
                  <a:schemeClr val="tx1"/>
                </a:solidFill>
                <a:latin typeface="+mn-ea"/>
                <a:ea typeface="+mn-ea"/>
              </a:rPr>
              <a:t>「</a:t>
            </a:r>
            <a:r>
              <a:rPr lang="en-US" altLang="ja-JP" sz="1400" smtClean="0">
                <a:solidFill>
                  <a:schemeClr val="tx1"/>
                </a:solidFill>
                <a:latin typeface="+mn-ea"/>
                <a:ea typeface="+mn-ea"/>
              </a:rPr>
              <a:t>View</a:t>
            </a:r>
            <a:r>
              <a:rPr lang="ja-JP" altLang="en-US" sz="1400" smtClean="0">
                <a:solidFill>
                  <a:schemeClr val="tx1"/>
                </a:solidFill>
                <a:latin typeface="+mn-ea"/>
                <a:ea typeface="+mn-ea"/>
              </a:rPr>
              <a:t>」は表示する要素を設定する。</a:t>
            </a:r>
            <a:endParaRPr lang="en-US" altLang="ja-JP" sz="1400" smtClean="0">
              <a:solidFill>
                <a:schemeClr val="tx1"/>
              </a:solidFill>
              <a:latin typeface="+mn-ea"/>
              <a:ea typeface="+mn-ea"/>
            </a:endParaRPr>
          </a:p>
          <a:p>
            <a:pPr algn="l"/>
            <a:r>
              <a:rPr lang="ja-JP" altLang="en-US" sz="1400">
                <a:solidFill>
                  <a:schemeClr val="tx1"/>
                </a:solidFill>
                <a:latin typeface="+mn-ea"/>
                <a:ea typeface="+mn-ea"/>
              </a:rPr>
              <a:t>今回</a:t>
            </a:r>
            <a:r>
              <a:rPr lang="ja-JP" altLang="en-US" sz="1400" smtClean="0">
                <a:solidFill>
                  <a:schemeClr val="tx1"/>
                </a:solidFill>
                <a:latin typeface="+mn-ea"/>
                <a:ea typeface="+mn-ea"/>
              </a:rPr>
              <a:t>は表示する要素は追加しないので、「</a:t>
            </a:r>
            <a:r>
              <a:rPr lang="en-US" altLang="ja-JP" sz="1400" smtClean="0">
                <a:solidFill>
                  <a:schemeClr val="tx1"/>
                </a:solidFill>
                <a:latin typeface="+mn-ea"/>
                <a:ea typeface="+mn-ea"/>
              </a:rPr>
              <a:t>View</a:t>
            </a:r>
            <a:r>
              <a:rPr lang="ja-JP" altLang="en-US" sz="1400" smtClean="0">
                <a:solidFill>
                  <a:schemeClr val="tx1"/>
                </a:solidFill>
                <a:latin typeface="+mn-ea"/>
                <a:ea typeface="+mn-ea"/>
              </a:rPr>
              <a:t>」を変更する必要は無いだろう。</a:t>
            </a:r>
            <a:endParaRPr lang="en-US" altLang="ja-JP" sz="1400" smtClean="0">
              <a:solidFill>
                <a:schemeClr val="tx1"/>
              </a:solidFill>
              <a:latin typeface="+mn-ea"/>
              <a:ea typeface="+mn-ea"/>
            </a:endParaRPr>
          </a:p>
          <a:p>
            <a:pPr algn="l"/>
            <a:endParaRPr lang="en-US" altLang="ja-JP" sz="1400" dirty="0" smtClean="0">
              <a:solidFill>
                <a:schemeClr val="tx1"/>
              </a:solidFill>
              <a:latin typeface="+mn-ea"/>
              <a:ea typeface="+mn-ea"/>
            </a:endParaRPr>
          </a:p>
          <a:p>
            <a:pPr algn="l"/>
            <a:r>
              <a:rPr lang="ja-JP" altLang="en-US" sz="1400" b="1" smtClean="0">
                <a:solidFill>
                  <a:srgbClr val="0000FF"/>
                </a:solidFill>
                <a:latin typeface="+mn-ea"/>
                <a:ea typeface="+mn-ea"/>
              </a:rPr>
              <a:t>では「</a:t>
            </a:r>
            <a:r>
              <a:rPr lang="en-US" altLang="ja-JP" sz="1400" b="1">
                <a:solidFill>
                  <a:srgbClr val="0000FF"/>
                </a:solidFill>
                <a:latin typeface="+mn-ea"/>
                <a:ea typeface="+mn-ea"/>
              </a:rPr>
              <a:t>M</a:t>
            </a:r>
            <a:r>
              <a:rPr lang="ja-JP" altLang="en-US" sz="1400" b="1" smtClean="0">
                <a:solidFill>
                  <a:srgbClr val="0000FF"/>
                </a:solidFill>
                <a:latin typeface="+mn-ea"/>
                <a:ea typeface="+mn-ea"/>
              </a:rPr>
              <a:t>」はどうだろう。</a:t>
            </a:r>
            <a:endParaRPr lang="ja-JP" altLang="en-US" sz="1400" b="1">
              <a:solidFill>
                <a:srgbClr val="0000FF"/>
              </a:solidFill>
              <a:latin typeface="+mn-ea"/>
              <a:ea typeface="+mn-ea"/>
            </a:endParaRPr>
          </a:p>
          <a:p>
            <a:pPr algn="l"/>
            <a:r>
              <a:rPr lang="ja-JP" altLang="en-US" sz="1400" smtClean="0">
                <a:solidFill>
                  <a:schemeClr val="tx1"/>
                </a:solidFill>
                <a:latin typeface="+mn-ea"/>
                <a:ea typeface="+mn-ea"/>
              </a:rPr>
              <a:t>「</a:t>
            </a:r>
            <a:r>
              <a:rPr lang="en-US" altLang="ja-JP" sz="1400" smtClean="0">
                <a:solidFill>
                  <a:schemeClr val="tx1"/>
                </a:solidFill>
                <a:latin typeface="+mn-ea"/>
                <a:ea typeface="+mn-ea"/>
              </a:rPr>
              <a:t>Player</a:t>
            </a:r>
            <a:r>
              <a:rPr lang="ja-JP" altLang="en-US" sz="1400" smtClean="0">
                <a:solidFill>
                  <a:schemeClr val="tx1"/>
                </a:solidFill>
                <a:latin typeface="+mn-ea"/>
                <a:ea typeface="+mn-ea"/>
              </a:rPr>
              <a:t>」の動きが変わるので、「</a:t>
            </a:r>
            <a:r>
              <a:rPr lang="en-US" altLang="ja-JP" sz="1400" smtClean="0">
                <a:solidFill>
                  <a:schemeClr val="tx1"/>
                </a:solidFill>
                <a:latin typeface="+mn-ea"/>
                <a:ea typeface="+mn-ea"/>
              </a:rPr>
              <a:t>Model</a:t>
            </a:r>
            <a:r>
              <a:rPr lang="ja-JP" altLang="en-US" sz="1400" smtClean="0">
                <a:solidFill>
                  <a:schemeClr val="tx1"/>
                </a:solidFill>
                <a:latin typeface="+mn-ea"/>
                <a:ea typeface="+mn-ea"/>
              </a:rPr>
              <a:t>」の修正が必要だ。</a:t>
            </a:r>
            <a:endParaRPr lang="en-US" altLang="ja-JP" sz="1400" smtClean="0">
              <a:solidFill>
                <a:schemeClr val="tx1"/>
              </a:solidFill>
              <a:latin typeface="+mn-ea"/>
              <a:ea typeface="+mn-ea"/>
            </a:endParaRPr>
          </a:p>
          <a:p>
            <a:pPr algn="l"/>
            <a:r>
              <a:rPr lang="ja-JP" altLang="en-US" sz="1400" smtClean="0">
                <a:solidFill>
                  <a:schemeClr val="tx1"/>
                </a:solidFill>
                <a:latin typeface="+mn-ea"/>
                <a:ea typeface="+mn-ea"/>
              </a:rPr>
              <a:t>やはり「</a:t>
            </a:r>
            <a:r>
              <a:rPr lang="en-US" altLang="ja-JP" sz="1400" smtClean="0">
                <a:solidFill>
                  <a:schemeClr val="tx1"/>
                </a:solidFill>
                <a:latin typeface="+mn-ea"/>
                <a:ea typeface="+mn-ea"/>
              </a:rPr>
              <a:t>Player</a:t>
            </a:r>
            <a:r>
              <a:rPr lang="ja-JP" altLang="en-US" sz="1400" smtClean="0">
                <a:solidFill>
                  <a:schemeClr val="tx1"/>
                </a:solidFill>
                <a:latin typeface="+mn-ea"/>
                <a:ea typeface="+mn-ea"/>
              </a:rPr>
              <a:t>」には「ジャンプする」機能が必要だろう。</a:t>
            </a:r>
            <a:endParaRPr lang="en-US" altLang="ja-JP" sz="1400" smtClean="0">
              <a:solidFill>
                <a:schemeClr val="tx1"/>
              </a:solidFill>
              <a:latin typeface="+mn-ea"/>
              <a:ea typeface="+mn-ea"/>
            </a:endParaRPr>
          </a:p>
          <a:p>
            <a:pPr algn="l"/>
            <a:r>
              <a:rPr lang="ja-JP" altLang="en-US" sz="1400" smtClean="0">
                <a:solidFill>
                  <a:schemeClr val="tx1"/>
                </a:solidFill>
                <a:latin typeface="+mn-ea"/>
                <a:ea typeface="+mn-ea"/>
              </a:rPr>
              <a:t>物理で習ったと思うが、ジャンプするには加速度が必要だ。そのために</a:t>
            </a:r>
            <a:r>
              <a:rPr lang="ja-JP" altLang="en-US" sz="1400">
                <a:solidFill>
                  <a:schemeClr val="tx1"/>
                </a:solidFill>
                <a:latin typeface="+mn-ea"/>
                <a:ea typeface="+mn-ea"/>
              </a:rPr>
              <a:t>は</a:t>
            </a:r>
            <a:r>
              <a:rPr lang="ja-JP" altLang="en-US" sz="1400" smtClean="0">
                <a:solidFill>
                  <a:schemeClr val="tx1"/>
                </a:solidFill>
                <a:latin typeface="+mn-ea"/>
                <a:ea typeface="+mn-ea"/>
              </a:rPr>
              <a:t>この世界の重力を知る必要がある。</a:t>
            </a:r>
            <a:endParaRPr lang="en-US" altLang="ja-JP" sz="1400" smtClean="0">
              <a:solidFill>
                <a:schemeClr val="tx1"/>
              </a:solidFill>
              <a:latin typeface="+mn-ea"/>
              <a:ea typeface="+mn-ea"/>
            </a:endParaRPr>
          </a:p>
          <a:p>
            <a:pPr algn="l"/>
            <a:r>
              <a:rPr lang="ja-JP" altLang="en-US" sz="1400" smtClean="0">
                <a:solidFill>
                  <a:schemeClr val="tx1"/>
                </a:solidFill>
                <a:latin typeface="+mn-ea"/>
                <a:ea typeface="+mn-ea"/>
              </a:rPr>
              <a:t>また、彼（彼女）は縦方向に移動することになるので、</a:t>
            </a:r>
            <a:r>
              <a:rPr lang="en-US" altLang="ja-JP" sz="1400" smtClean="0">
                <a:solidFill>
                  <a:schemeClr val="tx1"/>
                </a:solidFill>
                <a:latin typeface="+mn-ea"/>
                <a:ea typeface="+mn-ea"/>
              </a:rPr>
              <a:t>Y</a:t>
            </a:r>
            <a:r>
              <a:rPr lang="ja-JP" altLang="en-US" sz="1400" smtClean="0">
                <a:solidFill>
                  <a:schemeClr val="tx1"/>
                </a:solidFill>
                <a:latin typeface="+mn-ea"/>
                <a:ea typeface="+mn-ea"/>
              </a:rPr>
              <a:t>方向の速度も必要だ。</a:t>
            </a:r>
            <a:endParaRPr lang="en-US" altLang="ja-JP" sz="1400" smtClean="0">
              <a:solidFill>
                <a:schemeClr val="tx1"/>
              </a:solidFill>
              <a:latin typeface="+mn-ea"/>
              <a:ea typeface="+mn-ea"/>
            </a:endParaRPr>
          </a:p>
          <a:p>
            <a:pPr algn="l"/>
            <a:r>
              <a:rPr lang="ja-JP" altLang="en-US" sz="1400" smtClean="0">
                <a:solidFill>
                  <a:schemeClr val="tx1"/>
                </a:solidFill>
                <a:latin typeface="+mn-ea"/>
                <a:ea typeface="+mn-ea"/>
              </a:rPr>
              <a:t>そうそう、彼（彼女）は常にジャンプしていたいそうだ。</a:t>
            </a:r>
            <a:endParaRPr lang="en-US" altLang="ja-JP" sz="1400" smtClean="0">
              <a:solidFill>
                <a:schemeClr val="tx1"/>
              </a:solidFill>
              <a:latin typeface="+mn-ea"/>
              <a:ea typeface="+mn-ea"/>
            </a:endParaRPr>
          </a:p>
          <a:p>
            <a:pPr algn="l"/>
            <a:r>
              <a:rPr lang="ja-JP" altLang="en-US" sz="1400" smtClean="0">
                <a:solidFill>
                  <a:schemeClr val="tx1"/>
                </a:solidFill>
                <a:latin typeface="+mn-ea"/>
                <a:ea typeface="+mn-ea"/>
              </a:rPr>
              <a:t>彼（彼女）がジャンプ中かどうかを覚えておくためのジャンプフラグを用意しよう。</a:t>
            </a:r>
            <a:endParaRPr lang="en-US" altLang="ja-JP" sz="1400" smtClean="0">
              <a:solidFill>
                <a:schemeClr val="tx1"/>
              </a:solidFill>
              <a:latin typeface="+mn-ea"/>
              <a:ea typeface="+mn-ea"/>
            </a:endParaRPr>
          </a:p>
          <a:p>
            <a:pPr algn="l"/>
            <a:r>
              <a:rPr lang="ja-JP" altLang="en-US" sz="1400" smtClean="0">
                <a:solidFill>
                  <a:schemeClr val="tx1"/>
                </a:solidFill>
                <a:latin typeface="+mn-ea"/>
                <a:ea typeface="+mn-ea"/>
              </a:rPr>
              <a:t>そして、ジャンプフラグが</a:t>
            </a:r>
            <a:r>
              <a:rPr lang="en-US" altLang="ja-JP" sz="1400" smtClean="0">
                <a:solidFill>
                  <a:schemeClr val="tx1"/>
                </a:solidFill>
                <a:latin typeface="+mn-ea"/>
                <a:ea typeface="+mn-ea"/>
              </a:rPr>
              <a:t>false</a:t>
            </a:r>
            <a:r>
              <a:rPr lang="ja-JP" altLang="en-US" sz="1400" smtClean="0">
                <a:solidFill>
                  <a:schemeClr val="tx1"/>
                </a:solidFill>
                <a:latin typeface="+mn-ea"/>
                <a:ea typeface="+mn-ea"/>
              </a:rPr>
              <a:t>になったら、すかさず彼（彼女）がジャンプするように</a:t>
            </a:r>
            <a:r>
              <a:rPr lang="en-US" altLang="ja-JP" sz="1400" smtClean="0">
                <a:solidFill>
                  <a:schemeClr val="tx1"/>
                </a:solidFill>
                <a:latin typeface="+mn-ea"/>
                <a:ea typeface="+mn-ea"/>
              </a:rPr>
              <a:t>move</a:t>
            </a:r>
            <a:r>
              <a:rPr lang="ja-JP" altLang="en-US" sz="1400" smtClean="0">
                <a:solidFill>
                  <a:schemeClr val="tx1"/>
                </a:solidFill>
                <a:latin typeface="+mn-ea"/>
                <a:ea typeface="+mn-ea"/>
              </a:rPr>
              <a:t>（）を修正してあげよう。</a:t>
            </a:r>
            <a:endParaRPr lang="en-US" altLang="ja-JP" sz="1400" smtClean="0">
              <a:solidFill>
                <a:schemeClr val="tx1"/>
              </a:solidFill>
              <a:latin typeface="+mn-ea"/>
              <a:ea typeface="+mn-ea"/>
            </a:endParaRPr>
          </a:p>
          <a:p>
            <a:pPr algn="l"/>
            <a:endParaRPr lang="en-US" altLang="ja-JP" sz="1400" b="1" smtClean="0">
              <a:solidFill>
                <a:srgbClr val="0000FF"/>
              </a:solidFill>
              <a:latin typeface="+mn-ea"/>
              <a:ea typeface="+mn-ea"/>
            </a:endParaRPr>
          </a:p>
          <a:p>
            <a:pPr algn="l"/>
            <a:r>
              <a:rPr lang="ja-JP" altLang="en-US" sz="1400" b="1" smtClean="0">
                <a:solidFill>
                  <a:srgbClr val="0000FF"/>
                </a:solidFill>
                <a:latin typeface="+mn-ea"/>
                <a:ea typeface="+mn-ea"/>
              </a:rPr>
              <a:t>最後に「</a:t>
            </a:r>
            <a:r>
              <a:rPr lang="en-US" altLang="ja-JP" sz="1400" b="1" smtClean="0">
                <a:solidFill>
                  <a:srgbClr val="0000FF"/>
                </a:solidFill>
                <a:latin typeface="+mn-ea"/>
                <a:ea typeface="+mn-ea"/>
              </a:rPr>
              <a:t>C</a:t>
            </a:r>
            <a:r>
              <a:rPr lang="ja-JP" altLang="en-US" sz="1400" b="1" smtClean="0">
                <a:solidFill>
                  <a:srgbClr val="0000FF"/>
                </a:solidFill>
                <a:latin typeface="+mn-ea"/>
                <a:ea typeface="+mn-ea"/>
              </a:rPr>
              <a:t>」を考えてみよう。</a:t>
            </a:r>
            <a:endParaRPr lang="en-US" altLang="ja-JP" sz="1400" b="1" smtClean="0">
              <a:solidFill>
                <a:srgbClr val="0000FF"/>
              </a:solidFill>
              <a:latin typeface="+mn-ea"/>
              <a:ea typeface="+mn-ea"/>
            </a:endParaRPr>
          </a:p>
          <a:p>
            <a:pPr algn="l"/>
            <a:r>
              <a:rPr lang="ja-JP" altLang="en-US" sz="1400" smtClean="0">
                <a:solidFill>
                  <a:schemeClr val="tx1"/>
                </a:solidFill>
                <a:latin typeface="+mn-ea"/>
                <a:ea typeface="+mn-ea"/>
              </a:rPr>
              <a:t>「</a:t>
            </a:r>
            <a:r>
              <a:rPr lang="en-US" altLang="ja-JP" sz="1400" smtClean="0">
                <a:solidFill>
                  <a:schemeClr val="tx1"/>
                </a:solidFill>
                <a:latin typeface="+mn-ea"/>
                <a:ea typeface="+mn-ea"/>
              </a:rPr>
              <a:t>Controller</a:t>
            </a:r>
            <a:r>
              <a:rPr lang="ja-JP" altLang="en-US" sz="1400" smtClean="0">
                <a:solidFill>
                  <a:schemeClr val="tx1"/>
                </a:solidFill>
                <a:latin typeface="+mn-ea"/>
                <a:ea typeface="+mn-ea"/>
              </a:rPr>
              <a:t>」の役目は「</a:t>
            </a:r>
            <a:r>
              <a:rPr lang="en-US" altLang="ja-JP" sz="1400" smtClean="0">
                <a:solidFill>
                  <a:schemeClr val="tx1"/>
                </a:solidFill>
                <a:latin typeface="+mn-ea"/>
                <a:ea typeface="+mn-ea"/>
              </a:rPr>
              <a:t>Model</a:t>
            </a:r>
            <a:r>
              <a:rPr lang="ja-JP" altLang="en-US" sz="1400" smtClean="0">
                <a:solidFill>
                  <a:schemeClr val="tx1"/>
                </a:solidFill>
                <a:latin typeface="+mn-ea"/>
                <a:ea typeface="+mn-ea"/>
              </a:rPr>
              <a:t>」と「</a:t>
            </a:r>
            <a:r>
              <a:rPr lang="en-US" altLang="ja-JP" sz="1400" smtClean="0">
                <a:solidFill>
                  <a:schemeClr val="tx1"/>
                </a:solidFill>
                <a:latin typeface="+mn-ea"/>
                <a:ea typeface="+mn-ea"/>
              </a:rPr>
              <a:t>View</a:t>
            </a:r>
            <a:r>
              <a:rPr lang="ja-JP" altLang="en-US" sz="1400" smtClean="0">
                <a:solidFill>
                  <a:schemeClr val="tx1"/>
                </a:solidFill>
                <a:latin typeface="+mn-ea"/>
                <a:ea typeface="+mn-ea"/>
              </a:rPr>
              <a:t>」の仲介、すなわち、</a:t>
            </a:r>
            <a:endParaRPr lang="en-US" altLang="ja-JP" sz="1400" smtClean="0">
              <a:solidFill>
                <a:schemeClr val="tx1"/>
              </a:solidFill>
              <a:latin typeface="+mn-ea"/>
              <a:ea typeface="+mn-ea"/>
            </a:endParaRPr>
          </a:p>
          <a:p>
            <a:pPr algn="l"/>
            <a:r>
              <a:rPr lang="ja-JP" altLang="en-US" sz="1400" smtClean="0">
                <a:solidFill>
                  <a:schemeClr val="tx1"/>
                </a:solidFill>
                <a:latin typeface="+mn-ea"/>
                <a:ea typeface="+mn-ea"/>
              </a:rPr>
              <a:t>入力を「</a:t>
            </a:r>
            <a:r>
              <a:rPr lang="en-US" altLang="ja-JP" sz="1400" smtClean="0">
                <a:solidFill>
                  <a:schemeClr val="tx1"/>
                </a:solidFill>
                <a:latin typeface="+mn-ea"/>
                <a:ea typeface="+mn-ea"/>
              </a:rPr>
              <a:t>Model</a:t>
            </a:r>
            <a:r>
              <a:rPr lang="ja-JP" altLang="en-US" sz="1400" smtClean="0">
                <a:solidFill>
                  <a:schemeClr val="tx1"/>
                </a:solidFill>
                <a:latin typeface="+mn-ea"/>
                <a:ea typeface="+mn-ea"/>
              </a:rPr>
              <a:t>」に伝えること、「</a:t>
            </a:r>
            <a:r>
              <a:rPr lang="en-US" altLang="ja-JP" sz="1400" smtClean="0">
                <a:solidFill>
                  <a:schemeClr val="tx1"/>
                </a:solidFill>
                <a:latin typeface="+mn-ea"/>
                <a:ea typeface="+mn-ea"/>
              </a:rPr>
              <a:t>Model</a:t>
            </a:r>
            <a:r>
              <a:rPr lang="ja-JP" altLang="en-US" sz="1400" smtClean="0">
                <a:solidFill>
                  <a:schemeClr val="tx1"/>
                </a:solidFill>
                <a:latin typeface="+mn-ea"/>
                <a:ea typeface="+mn-ea"/>
              </a:rPr>
              <a:t>」の状態を「</a:t>
            </a:r>
            <a:r>
              <a:rPr lang="en-US" altLang="ja-JP" sz="1400" smtClean="0">
                <a:solidFill>
                  <a:schemeClr val="tx1"/>
                </a:solidFill>
                <a:latin typeface="+mn-ea"/>
                <a:ea typeface="+mn-ea"/>
              </a:rPr>
              <a:t>View</a:t>
            </a:r>
            <a:r>
              <a:rPr lang="ja-JP" altLang="en-US" sz="1400" smtClean="0">
                <a:solidFill>
                  <a:schemeClr val="tx1"/>
                </a:solidFill>
                <a:latin typeface="+mn-ea"/>
                <a:ea typeface="+mn-ea"/>
              </a:rPr>
              <a:t>」に伝えることだ。</a:t>
            </a:r>
            <a:endParaRPr lang="en-US" altLang="ja-JP" sz="1400" smtClean="0">
              <a:solidFill>
                <a:schemeClr val="tx1"/>
              </a:solidFill>
              <a:latin typeface="+mn-ea"/>
              <a:ea typeface="+mn-ea"/>
            </a:endParaRPr>
          </a:p>
          <a:p>
            <a:pPr algn="l"/>
            <a:r>
              <a:rPr lang="ja-JP" altLang="en-US" sz="1400" smtClean="0">
                <a:solidFill>
                  <a:schemeClr val="tx1"/>
                </a:solidFill>
                <a:latin typeface="+mn-ea"/>
                <a:ea typeface="+mn-ea"/>
              </a:rPr>
              <a:t>今回は入力に変更はないし、新しく表示する要素も無いので、「</a:t>
            </a:r>
            <a:r>
              <a:rPr lang="en-US" altLang="ja-JP" sz="1400" smtClean="0">
                <a:solidFill>
                  <a:schemeClr val="tx1"/>
                </a:solidFill>
                <a:latin typeface="+mn-ea"/>
                <a:ea typeface="+mn-ea"/>
              </a:rPr>
              <a:t>Controller</a:t>
            </a:r>
            <a:r>
              <a:rPr lang="ja-JP" altLang="en-US" sz="1400" smtClean="0">
                <a:solidFill>
                  <a:schemeClr val="tx1"/>
                </a:solidFill>
                <a:latin typeface="+mn-ea"/>
                <a:ea typeface="+mn-ea"/>
              </a:rPr>
              <a:t>」を変更する必要は無いだろう。</a:t>
            </a:r>
            <a:endParaRPr lang="en-US" altLang="ja-JP" sz="1400" smtClean="0">
              <a:solidFill>
                <a:schemeClr val="tx1"/>
              </a:solidFill>
              <a:latin typeface="+mn-ea"/>
              <a:ea typeface="+mn-ea"/>
            </a:endParaRPr>
          </a:p>
        </p:txBody>
      </p:sp>
    </p:spTree>
    <p:extLst>
      <p:ext uri="{BB962C8B-B14F-4D97-AF65-F5344CB8AC3E}">
        <p14:creationId xmlns:p14="http://schemas.microsoft.com/office/powerpoint/2010/main" val="212503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角丸四角形 51"/>
          <p:cNvSpPr/>
          <p:nvPr/>
        </p:nvSpPr>
        <p:spPr bwMode="auto">
          <a:xfrm>
            <a:off x="6012160" y="2843890"/>
            <a:ext cx="2880320" cy="2025270"/>
          </a:xfrm>
          <a:prstGeom prst="roundRect">
            <a:avLst/>
          </a:prstGeom>
          <a:solidFill>
            <a:srgbClr val="FFFF99"/>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50" name="角丸四角形 49"/>
          <p:cNvSpPr/>
          <p:nvPr/>
        </p:nvSpPr>
        <p:spPr bwMode="auto">
          <a:xfrm>
            <a:off x="3302232" y="2797512"/>
            <a:ext cx="2559187" cy="3583816"/>
          </a:xfrm>
          <a:prstGeom prst="roundRect">
            <a:avLst/>
          </a:prstGeom>
          <a:solidFill>
            <a:srgbClr val="FFFF99"/>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49" name="角丸四角形 48"/>
          <p:cNvSpPr/>
          <p:nvPr/>
        </p:nvSpPr>
        <p:spPr bwMode="auto">
          <a:xfrm>
            <a:off x="395536" y="2815850"/>
            <a:ext cx="2559187" cy="829174"/>
          </a:xfrm>
          <a:prstGeom prst="roundRect">
            <a:avLst/>
          </a:prstGeom>
          <a:solidFill>
            <a:srgbClr val="FFFF99"/>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13" name="テキスト ボックス 4"/>
          <p:cNvSpPr txBox="1">
            <a:spLocks noChangeArrowheads="1"/>
          </p:cNvSpPr>
          <p:nvPr/>
        </p:nvSpPr>
        <p:spPr bwMode="auto">
          <a:xfrm>
            <a:off x="3322688" y="260648"/>
            <a:ext cx="2510623" cy="646331"/>
          </a:xfrm>
          <a:prstGeom prst="rect">
            <a:avLst/>
          </a:prstGeom>
          <a:noFill/>
          <a:ln w="9525">
            <a:noFill/>
            <a:miter lim="800000"/>
            <a:headEnd/>
            <a:tailEnd/>
          </a:ln>
        </p:spPr>
        <p:txBody>
          <a:bodyPr wrap="none">
            <a:spAutoFit/>
          </a:bodyPr>
          <a:lstStyle/>
          <a:p>
            <a:pPr algn="ctr"/>
            <a:r>
              <a:rPr lang="en-US" altLang="ja-JP" sz="3600" dirty="0" err="1" smtClean="0">
                <a:solidFill>
                  <a:srgbClr val="00B0F0"/>
                </a:solidFill>
                <a:latin typeface="+mj-ea"/>
                <a:ea typeface="+mj-ea"/>
              </a:rPr>
              <a:t>MVC</a:t>
            </a:r>
            <a:r>
              <a:rPr lang="ja-JP" altLang="en-US" sz="3600" dirty="0" smtClean="0">
                <a:solidFill>
                  <a:srgbClr val="00B0F0"/>
                </a:solidFill>
                <a:latin typeface="+mj-ea"/>
                <a:ea typeface="+mj-ea"/>
              </a:rPr>
              <a:t>の構成</a:t>
            </a:r>
            <a:endParaRPr lang="en-US" altLang="ja-JP" sz="3600" dirty="0" smtClean="0">
              <a:solidFill>
                <a:srgbClr val="00B0F0"/>
              </a:solidFill>
              <a:latin typeface="+mj-ea"/>
              <a:ea typeface="+mj-ea"/>
            </a:endParaRPr>
          </a:p>
        </p:txBody>
      </p:sp>
      <p:sp>
        <p:nvSpPr>
          <p:cNvPr id="14" name="テキスト ボックス 13"/>
          <p:cNvSpPr txBox="1"/>
          <p:nvPr/>
        </p:nvSpPr>
        <p:spPr>
          <a:xfrm>
            <a:off x="806463" y="2636912"/>
            <a:ext cx="1776448" cy="369332"/>
          </a:xfrm>
          <a:prstGeom prst="rect">
            <a:avLst/>
          </a:prstGeom>
          <a:solidFill>
            <a:srgbClr val="FFFF00"/>
          </a:solidFill>
          <a:ln>
            <a:solidFill>
              <a:srgbClr val="0000FF"/>
            </a:solidFill>
          </a:ln>
        </p:spPr>
        <p:txBody>
          <a:bodyPr wrap="none" rtlCol="0">
            <a:spAutoFit/>
          </a:bodyPr>
          <a:lstStyle/>
          <a:p>
            <a:r>
              <a:rPr lang="en-US" altLang="ja-JP" dirty="0" err="1">
                <a:latin typeface="ＭＳ Ｐゴシック" panose="020B0600070205080204" pitchFamily="50" charset="-128"/>
              </a:rPr>
              <a:t>a</a:t>
            </a:r>
            <a:r>
              <a:rPr kumimoji="1" lang="en-US" altLang="ja-JP" dirty="0" err="1" smtClean="0">
                <a:latin typeface="ＭＳ Ｐゴシック" panose="020B0600070205080204" pitchFamily="50" charset="-128"/>
              </a:rPr>
              <a:t>ctivity_main.xml</a:t>
            </a:r>
            <a:endParaRPr kumimoji="1" lang="ja-JP" altLang="en-US" dirty="0">
              <a:latin typeface="ＭＳ Ｐゴシック" panose="020B0600070205080204" pitchFamily="50" charset="-128"/>
            </a:endParaRPr>
          </a:p>
        </p:txBody>
      </p:sp>
      <p:sp>
        <p:nvSpPr>
          <p:cNvPr id="15" name="テキスト ボックス 14"/>
          <p:cNvSpPr txBox="1"/>
          <p:nvPr/>
        </p:nvSpPr>
        <p:spPr>
          <a:xfrm>
            <a:off x="3671431" y="2636912"/>
            <a:ext cx="1802096" cy="369332"/>
          </a:xfrm>
          <a:prstGeom prst="rect">
            <a:avLst/>
          </a:prstGeom>
          <a:solidFill>
            <a:srgbClr val="FFFF00"/>
          </a:solidFill>
          <a:ln>
            <a:solidFill>
              <a:srgbClr val="0000FF"/>
            </a:solidFill>
          </a:ln>
        </p:spPr>
        <p:txBody>
          <a:bodyPr wrap="none" rtlCol="0">
            <a:spAutoFit/>
          </a:bodyPr>
          <a:lstStyle/>
          <a:p>
            <a:r>
              <a:rPr lang="en-US" altLang="ja-JP" dirty="0" err="1" smtClean="0">
                <a:latin typeface="ＭＳ Ｐゴシック" panose="020B0600070205080204" pitchFamily="50" charset="-128"/>
              </a:rPr>
              <a:t>MainActivity.java</a:t>
            </a:r>
            <a:endParaRPr kumimoji="1" lang="ja-JP" altLang="en-US" dirty="0">
              <a:latin typeface="ＭＳ Ｐゴシック" panose="020B0600070205080204" pitchFamily="50" charset="-128"/>
            </a:endParaRPr>
          </a:p>
        </p:txBody>
      </p:sp>
      <p:sp>
        <p:nvSpPr>
          <p:cNvPr id="19" name="テキスト ボックス 18"/>
          <p:cNvSpPr txBox="1"/>
          <p:nvPr/>
        </p:nvSpPr>
        <p:spPr>
          <a:xfrm>
            <a:off x="4042526" y="1403484"/>
            <a:ext cx="1059906" cy="369332"/>
          </a:xfrm>
          <a:prstGeom prst="rect">
            <a:avLst/>
          </a:prstGeom>
          <a:solidFill>
            <a:srgbClr val="00FF00"/>
          </a:solidFill>
        </p:spPr>
        <p:txBody>
          <a:bodyPr wrap="none" rtlCol="0">
            <a:spAutoFit/>
          </a:bodyPr>
          <a:lstStyle/>
          <a:p>
            <a:r>
              <a:rPr kumimoji="1" lang="en-US" altLang="ja-JP" dirty="0" err="1" smtClean="0">
                <a:latin typeface="ＭＳ Ｐゴシック" panose="020B0600070205080204" pitchFamily="50" charset="-128"/>
              </a:rPr>
              <a:t>Conroller</a:t>
            </a:r>
            <a:endParaRPr kumimoji="1" lang="ja-JP" altLang="en-US" dirty="0">
              <a:latin typeface="ＭＳ Ｐゴシック" panose="020B0600070205080204" pitchFamily="50" charset="-128"/>
            </a:endParaRPr>
          </a:p>
        </p:txBody>
      </p:sp>
      <p:sp>
        <p:nvSpPr>
          <p:cNvPr id="17" name="テキスト ボックス 16"/>
          <p:cNvSpPr txBox="1"/>
          <p:nvPr/>
        </p:nvSpPr>
        <p:spPr>
          <a:xfrm>
            <a:off x="7072303" y="1403484"/>
            <a:ext cx="774571" cy="369332"/>
          </a:xfrm>
          <a:prstGeom prst="rect">
            <a:avLst/>
          </a:prstGeom>
          <a:solidFill>
            <a:srgbClr val="00FF00"/>
          </a:solidFill>
        </p:spPr>
        <p:txBody>
          <a:bodyPr wrap="none" rtlCol="0">
            <a:spAutoFit/>
          </a:bodyPr>
          <a:lstStyle/>
          <a:p>
            <a:r>
              <a:rPr kumimoji="1" lang="en-US" altLang="ja-JP" dirty="0" smtClean="0">
                <a:latin typeface="ＭＳ Ｐゴシック" panose="020B0600070205080204" pitchFamily="50" charset="-128"/>
              </a:rPr>
              <a:t>Model</a:t>
            </a:r>
            <a:endParaRPr kumimoji="1" lang="ja-JP" altLang="en-US" dirty="0">
              <a:latin typeface="ＭＳ Ｐゴシック" panose="020B0600070205080204" pitchFamily="50" charset="-128"/>
            </a:endParaRPr>
          </a:p>
        </p:txBody>
      </p:sp>
      <p:sp>
        <p:nvSpPr>
          <p:cNvPr id="25" name="テキスト ボックス 24"/>
          <p:cNvSpPr txBox="1"/>
          <p:nvPr/>
        </p:nvSpPr>
        <p:spPr>
          <a:xfrm>
            <a:off x="1367448" y="1403484"/>
            <a:ext cx="643125" cy="369332"/>
          </a:xfrm>
          <a:prstGeom prst="rect">
            <a:avLst/>
          </a:prstGeom>
          <a:solidFill>
            <a:srgbClr val="00FF00"/>
          </a:solidFill>
        </p:spPr>
        <p:txBody>
          <a:bodyPr wrap="none" rtlCol="0">
            <a:spAutoFit/>
          </a:bodyPr>
          <a:lstStyle/>
          <a:p>
            <a:r>
              <a:rPr kumimoji="1" lang="en-US" altLang="ja-JP" dirty="0" smtClean="0">
                <a:latin typeface="ＭＳ Ｐゴシック" panose="020B0600070205080204" pitchFamily="50" charset="-128"/>
              </a:rPr>
              <a:t>View</a:t>
            </a:r>
            <a:endParaRPr kumimoji="1" lang="ja-JP" altLang="en-US" dirty="0">
              <a:latin typeface="ＭＳ Ｐゴシック" panose="020B0600070205080204" pitchFamily="50" charset="-128"/>
            </a:endParaRPr>
          </a:p>
        </p:txBody>
      </p:sp>
      <p:sp>
        <p:nvSpPr>
          <p:cNvPr id="16" name="テキスト ボックス 15"/>
          <p:cNvSpPr txBox="1"/>
          <p:nvPr/>
        </p:nvSpPr>
        <p:spPr>
          <a:xfrm>
            <a:off x="6852207" y="2668727"/>
            <a:ext cx="1221809" cy="369332"/>
          </a:xfrm>
          <a:prstGeom prst="rect">
            <a:avLst/>
          </a:prstGeom>
          <a:solidFill>
            <a:srgbClr val="FFFF00"/>
          </a:solidFill>
          <a:ln>
            <a:solidFill>
              <a:srgbClr val="0000FF"/>
            </a:solidFill>
          </a:ln>
        </p:spPr>
        <p:txBody>
          <a:bodyPr wrap="none" rtlCol="0">
            <a:spAutoFit/>
          </a:bodyPr>
          <a:lstStyle/>
          <a:p>
            <a:r>
              <a:rPr lang="en-US" altLang="ja-JP" dirty="0" err="1" smtClean="0">
                <a:latin typeface="ＭＳ Ｐゴシック" panose="020B0600070205080204" pitchFamily="50" charset="-128"/>
              </a:rPr>
              <a:t>Player.java</a:t>
            </a:r>
            <a:endParaRPr kumimoji="1" lang="ja-JP" altLang="en-US" dirty="0">
              <a:latin typeface="ＭＳ Ｐゴシック" panose="020B0600070205080204" pitchFamily="50" charset="-128"/>
            </a:endParaRPr>
          </a:p>
        </p:txBody>
      </p:sp>
      <p:sp>
        <p:nvSpPr>
          <p:cNvPr id="22" name="テキスト ボックス 21"/>
          <p:cNvSpPr txBox="1"/>
          <p:nvPr/>
        </p:nvSpPr>
        <p:spPr>
          <a:xfrm>
            <a:off x="934106" y="1763524"/>
            <a:ext cx="1515158" cy="646331"/>
          </a:xfrm>
          <a:prstGeom prst="rect">
            <a:avLst/>
          </a:prstGeom>
          <a:solidFill>
            <a:srgbClr val="00FFFF"/>
          </a:solidFill>
          <a:ln>
            <a:solidFill>
              <a:srgbClr val="0000FF"/>
            </a:solidFill>
          </a:ln>
        </p:spPr>
        <p:txBody>
          <a:bodyPr wrap="none" rtlCol="0">
            <a:spAutoFit/>
          </a:bodyPr>
          <a:lstStyle/>
          <a:p>
            <a:r>
              <a:rPr lang="ja-JP" altLang="en-US" smtClean="0"/>
              <a:t>（静的な）</a:t>
            </a:r>
            <a:r>
              <a:rPr kumimoji="1" lang="en-US" altLang="ja-JP" smtClean="0"/>
              <a:t>UI</a:t>
            </a:r>
          </a:p>
          <a:p>
            <a:r>
              <a:rPr kumimoji="1" lang="ja-JP" altLang="en-US" smtClean="0"/>
              <a:t>に関する</a:t>
            </a:r>
            <a:r>
              <a:rPr kumimoji="1" lang="ja-JP" altLang="en-US" dirty="0" smtClean="0"/>
              <a:t>記述</a:t>
            </a:r>
            <a:endParaRPr kumimoji="1" lang="ja-JP" altLang="en-US" dirty="0"/>
          </a:p>
        </p:txBody>
      </p:sp>
      <p:sp>
        <p:nvSpPr>
          <p:cNvPr id="23" name="テキスト ボックス 22"/>
          <p:cNvSpPr txBox="1"/>
          <p:nvPr/>
        </p:nvSpPr>
        <p:spPr>
          <a:xfrm>
            <a:off x="6380992" y="1763524"/>
            <a:ext cx="2140330" cy="646331"/>
          </a:xfrm>
          <a:prstGeom prst="rect">
            <a:avLst/>
          </a:prstGeom>
          <a:solidFill>
            <a:srgbClr val="00FFFF"/>
          </a:solidFill>
          <a:ln>
            <a:solidFill>
              <a:srgbClr val="0000FF"/>
            </a:solidFill>
          </a:ln>
        </p:spPr>
        <p:txBody>
          <a:bodyPr wrap="none" rtlCol="0">
            <a:spAutoFit/>
          </a:bodyPr>
          <a:lstStyle/>
          <a:p>
            <a:pPr algn="ctr"/>
            <a:r>
              <a:rPr kumimoji="1" lang="en-US" altLang="ja-JP" dirty="0" smtClean="0"/>
              <a:t>UI</a:t>
            </a:r>
            <a:r>
              <a:rPr kumimoji="1" lang="ja-JP" altLang="en-US" dirty="0" err="1" smtClean="0"/>
              <a:t>に依</a:t>
            </a:r>
            <a:r>
              <a:rPr kumimoji="1" lang="ja-JP" altLang="en-US" dirty="0" smtClean="0"/>
              <a:t>存しない</a:t>
            </a:r>
            <a:endParaRPr kumimoji="1" lang="en-US" altLang="ja-JP" dirty="0" smtClean="0"/>
          </a:p>
          <a:p>
            <a:pPr algn="ctr"/>
            <a:r>
              <a:rPr kumimoji="1" lang="ja-JP" altLang="en-US" dirty="0" smtClean="0"/>
              <a:t>アルゴリズムの記述</a:t>
            </a:r>
            <a:endParaRPr kumimoji="1" lang="ja-JP" altLang="en-US" dirty="0"/>
          </a:p>
        </p:txBody>
      </p:sp>
      <p:sp>
        <p:nvSpPr>
          <p:cNvPr id="36" name="テキスト ボックス 35"/>
          <p:cNvSpPr txBox="1"/>
          <p:nvPr/>
        </p:nvSpPr>
        <p:spPr>
          <a:xfrm>
            <a:off x="3451575" y="1763524"/>
            <a:ext cx="2263761" cy="646331"/>
          </a:xfrm>
          <a:prstGeom prst="rect">
            <a:avLst/>
          </a:prstGeom>
          <a:solidFill>
            <a:srgbClr val="00FFFF"/>
          </a:solidFill>
          <a:ln>
            <a:solidFill>
              <a:srgbClr val="0000FF"/>
            </a:solidFill>
          </a:ln>
        </p:spPr>
        <p:txBody>
          <a:bodyPr wrap="none" rtlCol="0">
            <a:spAutoFit/>
          </a:bodyPr>
          <a:lstStyle/>
          <a:p>
            <a:r>
              <a:rPr kumimoji="1" lang="en-US" altLang="ja-JP" dirty="0" smtClean="0"/>
              <a:t>Model</a:t>
            </a:r>
            <a:r>
              <a:rPr kumimoji="1" lang="ja-JP" altLang="en-US" dirty="0" smtClean="0"/>
              <a:t>と</a:t>
            </a:r>
            <a:r>
              <a:rPr kumimoji="1" lang="en-US" altLang="ja-JP" dirty="0" smtClean="0"/>
              <a:t>View</a:t>
            </a:r>
            <a:r>
              <a:rPr kumimoji="1" lang="ja-JP" altLang="en-US" dirty="0" smtClean="0"/>
              <a:t>の橋渡し</a:t>
            </a:r>
            <a:endParaRPr kumimoji="1" lang="en-US" altLang="ja-JP" dirty="0" smtClean="0"/>
          </a:p>
          <a:p>
            <a:pPr algn="ctr"/>
            <a:r>
              <a:rPr lang="ja-JP" altLang="en-US" dirty="0" smtClean="0"/>
              <a:t>の処理を記述</a:t>
            </a:r>
            <a:endParaRPr kumimoji="1" lang="ja-JP" altLang="en-US" dirty="0"/>
          </a:p>
        </p:txBody>
      </p:sp>
      <p:sp>
        <p:nvSpPr>
          <p:cNvPr id="8" name="テキスト ボックス 7"/>
          <p:cNvSpPr txBox="1"/>
          <p:nvPr/>
        </p:nvSpPr>
        <p:spPr>
          <a:xfrm>
            <a:off x="495592" y="3149514"/>
            <a:ext cx="2388795" cy="369332"/>
          </a:xfrm>
          <a:prstGeom prst="rect">
            <a:avLst/>
          </a:prstGeom>
          <a:solidFill>
            <a:schemeClr val="bg1"/>
          </a:solidFill>
          <a:ln>
            <a:solidFill>
              <a:srgbClr val="0000FF"/>
            </a:solidFill>
          </a:ln>
        </p:spPr>
        <p:txBody>
          <a:bodyPr wrap="none" rtlCol="0">
            <a:spAutoFit/>
          </a:bodyPr>
          <a:lstStyle/>
          <a:p>
            <a:pPr algn="ctr"/>
            <a:r>
              <a:rPr kumimoji="1" lang="ja-JP" altLang="en-US" dirty="0" smtClean="0">
                <a:latin typeface="+mj-ea"/>
                <a:ea typeface="+mj-ea"/>
              </a:rPr>
              <a:t>静的な</a:t>
            </a:r>
            <a:r>
              <a:rPr kumimoji="1" lang="en-US" altLang="ja-JP" dirty="0" smtClean="0">
                <a:latin typeface="+mj-ea"/>
                <a:ea typeface="+mj-ea"/>
              </a:rPr>
              <a:t>UI</a:t>
            </a:r>
            <a:r>
              <a:rPr kumimoji="1" lang="ja-JP" altLang="en-US" dirty="0" smtClean="0">
                <a:latin typeface="+mj-ea"/>
                <a:ea typeface="+mj-ea"/>
              </a:rPr>
              <a:t>に関する記述</a:t>
            </a:r>
            <a:endParaRPr kumimoji="1" lang="ja-JP" altLang="en-US" dirty="0">
              <a:latin typeface="+mj-ea"/>
              <a:ea typeface="+mj-ea"/>
            </a:endParaRPr>
          </a:p>
        </p:txBody>
      </p:sp>
      <p:sp>
        <p:nvSpPr>
          <p:cNvPr id="38" name="テキスト ボックス 37"/>
          <p:cNvSpPr txBox="1"/>
          <p:nvPr/>
        </p:nvSpPr>
        <p:spPr>
          <a:xfrm>
            <a:off x="3707611" y="3140968"/>
            <a:ext cx="1800493" cy="369332"/>
          </a:xfrm>
          <a:prstGeom prst="rect">
            <a:avLst/>
          </a:prstGeom>
          <a:solidFill>
            <a:schemeClr val="bg1"/>
          </a:solidFill>
          <a:ln>
            <a:solidFill>
              <a:srgbClr val="0000FF"/>
            </a:solidFill>
          </a:ln>
        </p:spPr>
        <p:txBody>
          <a:bodyPr wrap="none" rtlCol="0">
            <a:spAutoFit/>
          </a:bodyPr>
          <a:lstStyle/>
          <a:p>
            <a:pPr algn="ctr"/>
            <a:r>
              <a:rPr kumimoji="1" lang="ja-JP" altLang="en-US" dirty="0" smtClean="0">
                <a:latin typeface="+mj-ea"/>
                <a:ea typeface="+mj-ea"/>
              </a:rPr>
              <a:t>画像の読み込み</a:t>
            </a:r>
            <a:endParaRPr kumimoji="1" lang="ja-JP" altLang="en-US" dirty="0">
              <a:latin typeface="+mj-ea"/>
              <a:ea typeface="+mj-ea"/>
            </a:endParaRPr>
          </a:p>
        </p:txBody>
      </p:sp>
      <p:sp>
        <p:nvSpPr>
          <p:cNvPr id="39" name="テキスト ボックス 38"/>
          <p:cNvSpPr txBox="1"/>
          <p:nvPr/>
        </p:nvSpPr>
        <p:spPr>
          <a:xfrm>
            <a:off x="6163277" y="3898380"/>
            <a:ext cx="2593979" cy="369332"/>
          </a:xfrm>
          <a:prstGeom prst="rect">
            <a:avLst/>
          </a:prstGeom>
          <a:solidFill>
            <a:srgbClr val="FF99FF"/>
          </a:solidFill>
          <a:ln>
            <a:solidFill>
              <a:srgbClr val="0000FF"/>
            </a:solidFill>
          </a:ln>
        </p:spPr>
        <p:txBody>
          <a:bodyPr wrap="none" rtlCol="0">
            <a:spAutoFit/>
          </a:bodyPr>
          <a:lstStyle/>
          <a:p>
            <a:pPr algn="ctr"/>
            <a:r>
              <a:rPr kumimoji="1" lang="en-US" altLang="ja-JP" dirty="0" smtClean="0">
                <a:latin typeface="+mj-ea"/>
                <a:ea typeface="+mj-ea"/>
              </a:rPr>
              <a:t>Player</a:t>
            </a:r>
            <a:r>
              <a:rPr kumimoji="1" lang="ja-JP" altLang="en-US" dirty="0" smtClean="0">
                <a:latin typeface="+mj-ea"/>
                <a:ea typeface="+mj-ea"/>
              </a:rPr>
              <a:t>が管理すべき情報</a:t>
            </a:r>
            <a:endParaRPr kumimoji="1" lang="ja-JP" altLang="en-US" dirty="0">
              <a:latin typeface="+mj-ea"/>
              <a:ea typeface="+mj-ea"/>
            </a:endParaRPr>
          </a:p>
        </p:txBody>
      </p:sp>
      <p:sp>
        <p:nvSpPr>
          <p:cNvPr id="40" name="テキスト ボックス 39"/>
          <p:cNvSpPr txBox="1"/>
          <p:nvPr/>
        </p:nvSpPr>
        <p:spPr>
          <a:xfrm>
            <a:off x="6308984" y="3124871"/>
            <a:ext cx="2289408" cy="646331"/>
          </a:xfrm>
          <a:prstGeom prst="rect">
            <a:avLst/>
          </a:prstGeom>
          <a:solidFill>
            <a:srgbClr val="FF99FF"/>
          </a:solidFill>
          <a:ln>
            <a:solidFill>
              <a:srgbClr val="0000FF"/>
            </a:solidFill>
          </a:ln>
        </p:spPr>
        <p:txBody>
          <a:bodyPr wrap="none" rtlCol="0">
            <a:spAutoFit/>
          </a:bodyPr>
          <a:lstStyle/>
          <a:p>
            <a:pPr algn="ctr"/>
            <a:r>
              <a:rPr kumimoji="1" lang="ja-JP" altLang="en-US" dirty="0" smtClean="0">
                <a:latin typeface="+mj-ea"/>
                <a:ea typeface="+mj-ea"/>
              </a:rPr>
              <a:t>（</a:t>
            </a:r>
            <a:r>
              <a:rPr kumimoji="1" lang="en-US" altLang="ja-JP" dirty="0" smtClean="0">
                <a:latin typeface="+mj-ea"/>
                <a:ea typeface="+mj-ea"/>
              </a:rPr>
              <a:t>Jumper</a:t>
            </a:r>
            <a:r>
              <a:rPr kumimoji="1" lang="ja-JP" altLang="en-US" dirty="0" smtClean="0">
                <a:latin typeface="+mj-ea"/>
                <a:ea typeface="+mj-ea"/>
              </a:rPr>
              <a:t>の）世界全体</a:t>
            </a:r>
            <a:endParaRPr kumimoji="1" lang="en-US" altLang="ja-JP" dirty="0" smtClean="0">
              <a:latin typeface="+mj-ea"/>
              <a:ea typeface="+mj-ea"/>
            </a:endParaRPr>
          </a:p>
          <a:p>
            <a:pPr algn="ctr"/>
            <a:r>
              <a:rPr kumimoji="1" lang="ja-JP" altLang="en-US" dirty="0" smtClean="0">
                <a:latin typeface="+mj-ea"/>
                <a:ea typeface="+mj-ea"/>
              </a:rPr>
              <a:t>の情報</a:t>
            </a:r>
            <a:endParaRPr kumimoji="1" lang="ja-JP" altLang="en-US" dirty="0">
              <a:latin typeface="+mj-ea"/>
              <a:ea typeface="+mj-ea"/>
            </a:endParaRPr>
          </a:p>
        </p:txBody>
      </p:sp>
      <p:sp>
        <p:nvSpPr>
          <p:cNvPr id="41" name="テキスト ボックス 40"/>
          <p:cNvSpPr txBox="1"/>
          <p:nvPr/>
        </p:nvSpPr>
        <p:spPr>
          <a:xfrm>
            <a:off x="6473991" y="4346766"/>
            <a:ext cx="1986441" cy="369332"/>
          </a:xfrm>
          <a:prstGeom prst="rect">
            <a:avLst/>
          </a:prstGeom>
          <a:solidFill>
            <a:srgbClr val="FF99FF"/>
          </a:solidFill>
          <a:ln>
            <a:solidFill>
              <a:srgbClr val="0000FF"/>
            </a:solidFill>
          </a:ln>
        </p:spPr>
        <p:txBody>
          <a:bodyPr wrap="none" rtlCol="0">
            <a:spAutoFit/>
          </a:bodyPr>
          <a:lstStyle/>
          <a:p>
            <a:pPr algn="ctr"/>
            <a:r>
              <a:rPr kumimoji="1" lang="en-US" altLang="ja-JP" dirty="0" smtClean="0">
                <a:latin typeface="+mj-ea"/>
                <a:ea typeface="+mj-ea"/>
              </a:rPr>
              <a:t>Player</a:t>
            </a:r>
            <a:r>
              <a:rPr kumimoji="1" lang="ja-JP" altLang="en-US" dirty="0" smtClean="0">
                <a:latin typeface="+mj-ea"/>
                <a:ea typeface="+mj-ea"/>
              </a:rPr>
              <a:t>ができること</a:t>
            </a:r>
            <a:endParaRPr kumimoji="1" lang="ja-JP" altLang="en-US" dirty="0">
              <a:latin typeface="+mj-ea"/>
              <a:ea typeface="+mj-ea"/>
            </a:endParaRPr>
          </a:p>
        </p:txBody>
      </p:sp>
      <p:sp>
        <p:nvSpPr>
          <p:cNvPr id="47" name="テキスト ボックス 46"/>
          <p:cNvSpPr txBox="1"/>
          <p:nvPr/>
        </p:nvSpPr>
        <p:spPr>
          <a:xfrm>
            <a:off x="3851652" y="3623027"/>
            <a:ext cx="1484701" cy="369332"/>
          </a:xfrm>
          <a:prstGeom prst="rect">
            <a:avLst/>
          </a:prstGeom>
          <a:solidFill>
            <a:schemeClr val="bg1"/>
          </a:solidFill>
          <a:ln>
            <a:solidFill>
              <a:srgbClr val="0000FF"/>
            </a:solidFill>
          </a:ln>
        </p:spPr>
        <p:txBody>
          <a:bodyPr wrap="none" rtlCol="0">
            <a:spAutoFit/>
          </a:bodyPr>
          <a:lstStyle/>
          <a:p>
            <a:pPr algn="ctr"/>
            <a:r>
              <a:rPr kumimoji="1" lang="ja-JP" altLang="en-US" dirty="0" smtClean="0">
                <a:latin typeface="+mj-ea"/>
                <a:ea typeface="+mj-ea"/>
              </a:rPr>
              <a:t>ビューの取得</a:t>
            </a:r>
            <a:endParaRPr kumimoji="1" lang="ja-JP" altLang="en-US" dirty="0">
              <a:latin typeface="+mj-ea"/>
              <a:ea typeface="+mj-ea"/>
            </a:endParaRPr>
          </a:p>
        </p:txBody>
      </p:sp>
      <p:sp>
        <p:nvSpPr>
          <p:cNvPr id="48" name="テキスト ボックス 47"/>
          <p:cNvSpPr txBox="1"/>
          <p:nvPr/>
        </p:nvSpPr>
        <p:spPr>
          <a:xfrm>
            <a:off x="3941928" y="5589240"/>
            <a:ext cx="1293944" cy="646331"/>
          </a:xfrm>
          <a:prstGeom prst="rect">
            <a:avLst/>
          </a:prstGeom>
          <a:solidFill>
            <a:schemeClr val="bg1"/>
          </a:solidFill>
          <a:ln>
            <a:solidFill>
              <a:srgbClr val="0000FF"/>
            </a:solidFill>
          </a:ln>
        </p:spPr>
        <p:txBody>
          <a:bodyPr wrap="none" rtlCol="0">
            <a:spAutoFit/>
          </a:bodyPr>
          <a:lstStyle/>
          <a:p>
            <a:pPr algn="ctr"/>
            <a:r>
              <a:rPr lang="ja-JP" altLang="en-US">
                <a:latin typeface="+mj-ea"/>
                <a:ea typeface="+mj-ea"/>
              </a:rPr>
              <a:t>画面</a:t>
            </a:r>
            <a:r>
              <a:rPr kumimoji="1" lang="ja-JP" altLang="en-US" smtClean="0">
                <a:latin typeface="+mj-ea"/>
                <a:ea typeface="+mj-ea"/>
              </a:rPr>
              <a:t>表示</a:t>
            </a:r>
            <a:endParaRPr kumimoji="1" lang="en-US" altLang="ja-JP" smtClean="0">
              <a:latin typeface="+mj-ea"/>
              <a:ea typeface="+mj-ea"/>
            </a:endParaRPr>
          </a:p>
          <a:p>
            <a:pPr algn="ctr"/>
            <a:r>
              <a:rPr lang="en-US" altLang="ja-JP" smtClean="0">
                <a:latin typeface="+mj-ea"/>
                <a:ea typeface="+mj-ea"/>
              </a:rPr>
              <a:t>updateView</a:t>
            </a:r>
            <a:endParaRPr kumimoji="1" lang="ja-JP" altLang="en-US" dirty="0">
              <a:latin typeface="+mj-ea"/>
              <a:ea typeface="+mj-ea"/>
            </a:endParaRPr>
          </a:p>
        </p:txBody>
      </p:sp>
      <p:sp>
        <p:nvSpPr>
          <p:cNvPr id="53" name="テキスト ボックス 52"/>
          <p:cNvSpPr txBox="1"/>
          <p:nvPr/>
        </p:nvSpPr>
        <p:spPr>
          <a:xfrm>
            <a:off x="3724570" y="4869160"/>
            <a:ext cx="1729961" cy="646331"/>
          </a:xfrm>
          <a:prstGeom prst="rect">
            <a:avLst/>
          </a:prstGeom>
          <a:solidFill>
            <a:schemeClr val="bg1"/>
          </a:solidFill>
          <a:ln>
            <a:solidFill>
              <a:srgbClr val="0000FF"/>
            </a:solidFill>
          </a:ln>
        </p:spPr>
        <p:txBody>
          <a:bodyPr wrap="none" rtlCol="0">
            <a:spAutoFit/>
          </a:bodyPr>
          <a:lstStyle/>
          <a:p>
            <a:pPr algn="ctr"/>
            <a:r>
              <a:rPr lang="ja-JP" altLang="en-US" dirty="0" smtClean="0">
                <a:latin typeface="+mj-ea"/>
                <a:ea typeface="+mj-ea"/>
              </a:rPr>
              <a:t>（時間を</a:t>
            </a:r>
            <a:r>
              <a:rPr lang="ja-JP" altLang="en-US" smtClean="0">
                <a:latin typeface="+mj-ea"/>
                <a:ea typeface="+mj-ea"/>
              </a:rPr>
              <a:t>進める）</a:t>
            </a:r>
            <a:endParaRPr lang="en-US" altLang="ja-JP" smtClean="0">
              <a:latin typeface="+mj-ea"/>
              <a:ea typeface="+mj-ea"/>
            </a:endParaRPr>
          </a:p>
          <a:p>
            <a:pPr algn="ctr"/>
            <a:r>
              <a:rPr kumimoji="1" lang="en-US" altLang="ja-JP" smtClean="0">
                <a:latin typeface="+mj-ea"/>
                <a:ea typeface="+mj-ea"/>
              </a:rPr>
              <a:t>updateModel</a:t>
            </a:r>
            <a:endParaRPr kumimoji="1" lang="ja-JP" altLang="en-US" dirty="0">
              <a:latin typeface="+mj-ea"/>
              <a:ea typeface="+mj-ea"/>
            </a:endParaRPr>
          </a:p>
        </p:txBody>
      </p:sp>
      <p:sp>
        <p:nvSpPr>
          <p:cNvPr id="33" name="テキスト ボックス 32"/>
          <p:cNvSpPr txBox="1"/>
          <p:nvPr/>
        </p:nvSpPr>
        <p:spPr>
          <a:xfrm>
            <a:off x="3589831" y="4067780"/>
            <a:ext cx="2008883" cy="369332"/>
          </a:xfrm>
          <a:prstGeom prst="rect">
            <a:avLst/>
          </a:prstGeom>
          <a:solidFill>
            <a:schemeClr val="bg1"/>
          </a:solidFill>
          <a:ln>
            <a:solidFill>
              <a:srgbClr val="0000FF"/>
            </a:solidFill>
          </a:ln>
        </p:spPr>
        <p:txBody>
          <a:bodyPr wrap="none" rtlCol="0">
            <a:spAutoFit/>
          </a:bodyPr>
          <a:lstStyle/>
          <a:p>
            <a:pPr algn="ctr"/>
            <a:r>
              <a:rPr kumimoji="1" lang="ja-JP" altLang="en-US" smtClean="0">
                <a:latin typeface="+mj-ea"/>
                <a:ea typeface="+mj-ea"/>
              </a:rPr>
              <a:t>オブジェクトの生成</a:t>
            </a:r>
            <a:endParaRPr kumimoji="1" lang="ja-JP" altLang="en-US" dirty="0">
              <a:latin typeface="+mj-ea"/>
              <a:ea typeface="+mj-ea"/>
            </a:endParaRPr>
          </a:p>
        </p:txBody>
      </p:sp>
      <p:cxnSp>
        <p:nvCxnSpPr>
          <p:cNvPr id="3" name="直線コネクタ 2"/>
          <p:cNvCxnSpPr/>
          <p:nvPr/>
        </p:nvCxnSpPr>
        <p:spPr>
          <a:xfrm>
            <a:off x="5598714" y="4252446"/>
            <a:ext cx="41344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2954723" y="3233100"/>
            <a:ext cx="7560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endCxn id="47" idx="1"/>
          </p:cNvCxnSpPr>
          <p:nvPr/>
        </p:nvCxnSpPr>
        <p:spPr>
          <a:xfrm>
            <a:off x="2952656" y="3385500"/>
            <a:ext cx="898996" cy="42219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702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Oval 17"/>
          <p:cNvSpPr>
            <a:spLocks noChangeArrowheads="1"/>
          </p:cNvSpPr>
          <p:nvPr/>
        </p:nvSpPr>
        <p:spPr bwMode="auto">
          <a:xfrm>
            <a:off x="2699668" y="4149080"/>
            <a:ext cx="360362" cy="360362"/>
          </a:xfrm>
          <a:prstGeom prst="ellipse">
            <a:avLst/>
          </a:prstGeom>
          <a:solidFill>
            <a:srgbClr val="FFFF00"/>
          </a:solidFill>
          <a:ln w="9525" algn="ctr">
            <a:solidFill>
              <a:schemeClr val="tx1"/>
            </a:solidFill>
            <a:round/>
            <a:headEnd/>
            <a:tailEnd/>
          </a:ln>
        </p:spPr>
        <p:txBody>
          <a:bodyPr wrap="none" anchor="ctr"/>
          <a:lstStyle/>
          <a:p>
            <a:endParaRPr lang="ja-JP" altLang="en-US"/>
          </a:p>
        </p:txBody>
      </p:sp>
      <p:sp>
        <p:nvSpPr>
          <p:cNvPr id="39940" name="Line 18"/>
          <p:cNvSpPr>
            <a:spLocks noChangeShapeType="1"/>
          </p:cNvSpPr>
          <p:nvPr/>
        </p:nvSpPr>
        <p:spPr bwMode="auto">
          <a:xfrm>
            <a:off x="2872705" y="4509442"/>
            <a:ext cx="0" cy="6477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9941" name="Line 19"/>
          <p:cNvSpPr>
            <a:spLocks noChangeShapeType="1"/>
          </p:cNvSpPr>
          <p:nvPr/>
        </p:nvSpPr>
        <p:spPr bwMode="auto">
          <a:xfrm>
            <a:off x="2483768" y="4798367"/>
            <a:ext cx="7921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9942" name="Line 20"/>
          <p:cNvSpPr>
            <a:spLocks noChangeShapeType="1"/>
          </p:cNvSpPr>
          <p:nvPr/>
        </p:nvSpPr>
        <p:spPr bwMode="auto">
          <a:xfrm flipH="1">
            <a:off x="2555205" y="5114280"/>
            <a:ext cx="317500" cy="47625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9943" name="Line 21"/>
          <p:cNvSpPr>
            <a:spLocks noChangeShapeType="1"/>
          </p:cNvSpPr>
          <p:nvPr/>
        </p:nvSpPr>
        <p:spPr bwMode="auto">
          <a:xfrm>
            <a:off x="2871118" y="5128567"/>
            <a:ext cx="317500" cy="47625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cxnSp>
        <p:nvCxnSpPr>
          <p:cNvPr id="29" name="直線矢印コネクタ 28"/>
          <p:cNvCxnSpPr>
            <a:stCxn id="22" idx="1"/>
          </p:cNvCxnSpPr>
          <p:nvPr/>
        </p:nvCxnSpPr>
        <p:spPr>
          <a:xfrm flipH="1">
            <a:off x="3060030" y="1540823"/>
            <a:ext cx="1263692" cy="226929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875783" y="1750502"/>
            <a:ext cx="2564822" cy="2031325"/>
          </a:xfrm>
          <a:prstGeom prst="rect">
            <a:avLst/>
          </a:prstGeom>
          <a:solidFill>
            <a:srgbClr val="FFCCFF"/>
          </a:solidFill>
          <a:ln>
            <a:solidFill>
              <a:srgbClr val="0000FF"/>
            </a:solidFill>
          </a:ln>
        </p:spPr>
        <p:txBody>
          <a:bodyPr wrap="square">
            <a:spAutoFit/>
          </a:bodyPr>
          <a:lstStyle/>
          <a:p>
            <a:pPr algn="l">
              <a:defRPr/>
            </a:pPr>
            <a:r>
              <a:rPr lang="en-US" altLang="ja-JP" sz="1400" smtClean="0">
                <a:latin typeface="+mj-ea"/>
                <a:ea typeface="+mj-ea"/>
              </a:rPr>
              <a:t>WORLD_WIDTH=360</a:t>
            </a:r>
          </a:p>
          <a:p>
            <a:pPr algn="l">
              <a:defRPr/>
            </a:pPr>
            <a:r>
              <a:rPr lang="en-US" altLang="ja-JP" sz="1400" smtClean="0">
                <a:solidFill>
                  <a:srgbClr val="FF0000"/>
                </a:solidFill>
                <a:latin typeface="+mj-ea"/>
                <a:ea typeface="+mj-ea"/>
              </a:rPr>
              <a:t>WORLD_GRAVITY=-0.1f</a:t>
            </a:r>
          </a:p>
          <a:p>
            <a:pPr algn="l">
              <a:defRPr/>
            </a:pPr>
            <a:r>
              <a:rPr lang="ja-JP" altLang="en-US" sz="1400" smtClean="0">
                <a:latin typeface="+mj-ea"/>
                <a:ea typeface="+mj-ea"/>
              </a:rPr>
              <a:t>ｘ</a:t>
            </a:r>
            <a:r>
              <a:rPr lang="en-US" altLang="ja-JP" sz="1400" dirty="0" smtClean="0">
                <a:latin typeface="+mj-ea"/>
                <a:ea typeface="+mj-ea"/>
              </a:rPr>
              <a:t>=180</a:t>
            </a:r>
            <a:endParaRPr lang="en-US" altLang="ja-JP" sz="1400" dirty="0">
              <a:latin typeface="+mj-ea"/>
              <a:ea typeface="+mj-ea"/>
            </a:endParaRPr>
          </a:p>
          <a:p>
            <a:pPr algn="l">
              <a:defRPr/>
            </a:pPr>
            <a:r>
              <a:rPr lang="en-US" altLang="ja-JP" sz="1400" dirty="0" smtClean="0">
                <a:latin typeface="+mj-ea"/>
                <a:ea typeface="+mj-ea"/>
              </a:rPr>
              <a:t>y=0</a:t>
            </a:r>
          </a:p>
          <a:p>
            <a:pPr algn="l">
              <a:defRPr/>
            </a:pPr>
            <a:r>
              <a:rPr lang="en-US" altLang="ja-JP" sz="1400" dirty="0" err="1" smtClean="0">
                <a:latin typeface="+mj-ea"/>
                <a:ea typeface="+mj-ea"/>
              </a:rPr>
              <a:t>xSize</a:t>
            </a:r>
            <a:r>
              <a:rPr lang="en-US" altLang="ja-JP" sz="1400" dirty="0" smtClean="0">
                <a:latin typeface="+mj-ea"/>
                <a:ea typeface="+mj-ea"/>
              </a:rPr>
              <a:t>=32</a:t>
            </a:r>
          </a:p>
          <a:p>
            <a:pPr algn="l">
              <a:defRPr/>
            </a:pPr>
            <a:r>
              <a:rPr lang="en-US" altLang="ja-JP" sz="1400" dirty="0" err="1" smtClean="0">
                <a:latin typeface="+mj-ea"/>
                <a:ea typeface="+mj-ea"/>
              </a:rPr>
              <a:t>ySize</a:t>
            </a:r>
            <a:r>
              <a:rPr lang="en-US" altLang="ja-JP" sz="1400" dirty="0" smtClean="0">
                <a:latin typeface="+mj-ea"/>
                <a:ea typeface="+mj-ea"/>
              </a:rPr>
              <a:t>=32</a:t>
            </a:r>
          </a:p>
          <a:p>
            <a:pPr algn="l">
              <a:defRPr/>
            </a:pPr>
            <a:r>
              <a:rPr lang="ja-JP" altLang="en-US" sz="1400" err="1" smtClean="0">
                <a:latin typeface="+mj-ea"/>
                <a:ea typeface="+mj-ea"/>
              </a:rPr>
              <a:t>ｘ</a:t>
            </a:r>
            <a:r>
              <a:rPr lang="en-US" altLang="ja-JP" sz="1400" smtClean="0">
                <a:latin typeface="+mj-ea"/>
                <a:ea typeface="+mj-ea"/>
              </a:rPr>
              <a:t>Speed=0</a:t>
            </a:r>
            <a:endParaRPr lang="en-US" altLang="ja-JP" sz="1400" dirty="0" smtClean="0">
              <a:latin typeface="+mj-ea"/>
              <a:ea typeface="+mj-ea"/>
            </a:endParaRPr>
          </a:p>
          <a:p>
            <a:pPr algn="l">
              <a:defRPr/>
            </a:pPr>
            <a:r>
              <a:rPr lang="ja-JP" altLang="en-US" sz="1400" dirty="0" err="1" smtClean="0">
                <a:solidFill>
                  <a:srgbClr val="FF0000"/>
                </a:solidFill>
                <a:latin typeface="+mj-ea"/>
                <a:ea typeface="+mj-ea"/>
              </a:rPr>
              <a:t>ｙ</a:t>
            </a:r>
            <a:r>
              <a:rPr lang="en-US" altLang="ja-JP" sz="1400" dirty="0" smtClean="0">
                <a:solidFill>
                  <a:srgbClr val="FF0000"/>
                </a:solidFill>
                <a:latin typeface="+mj-ea"/>
                <a:ea typeface="+mj-ea"/>
              </a:rPr>
              <a:t>Speed=0</a:t>
            </a:r>
          </a:p>
          <a:p>
            <a:pPr algn="l">
              <a:defRPr/>
            </a:pPr>
            <a:r>
              <a:rPr lang="en-US" altLang="ja-JP" sz="1400" dirty="0" err="1" smtClean="0">
                <a:solidFill>
                  <a:srgbClr val="FF0000"/>
                </a:solidFill>
                <a:latin typeface="+mj-ea"/>
                <a:ea typeface="+mj-ea"/>
              </a:rPr>
              <a:t>jumpFlag</a:t>
            </a:r>
            <a:r>
              <a:rPr lang="en-US" altLang="ja-JP" sz="1400" dirty="0" smtClean="0">
                <a:solidFill>
                  <a:srgbClr val="FF0000"/>
                </a:solidFill>
                <a:latin typeface="+mj-ea"/>
                <a:ea typeface="+mj-ea"/>
              </a:rPr>
              <a:t>=false</a:t>
            </a:r>
          </a:p>
        </p:txBody>
      </p:sp>
      <p:sp>
        <p:nvSpPr>
          <p:cNvPr id="39947" name="Line 6"/>
          <p:cNvSpPr>
            <a:spLocks noChangeShapeType="1"/>
          </p:cNvSpPr>
          <p:nvPr/>
        </p:nvSpPr>
        <p:spPr bwMode="auto">
          <a:xfrm>
            <a:off x="1692275" y="6113463"/>
            <a:ext cx="6264275"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ja-JP" altLang="en-US"/>
          </a:p>
        </p:txBody>
      </p:sp>
      <p:sp>
        <p:nvSpPr>
          <p:cNvPr id="39948" name="Text Box 25"/>
          <p:cNvSpPr txBox="1">
            <a:spLocks noChangeArrowheads="1"/>
          </p:cNvSpPr>
          <p:nvPr/>
        </p:nvSpPr>
        <p:spPr bwMode="auto">
          <a:xfrm>
            <a:off x="7900491" y="5949280"/>
            <a:ext cx="41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a:t>Ｘ</a:t>
            </a:r>
          </a:p>
        </p:txBody>
      </p:sp>
      <p:sp>
        <p:nvSpPr>
          <p:cNvPr id="39949" name="Line 7"/>
          <p:cNvSpPr>
            <a:spLocks noChangeShapeType="1"/>
          </p:cNvSpPr>
          <p:nvPr/>
        </p:nvSpPr>
        <p:spPr bwMode="auto">
          <a:xfrm flipV="1">
            <a:off x="1692275" y="2155825"/>
            <a:ext cx="0" cy="3960813"/>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ja-JP" altLang="en-US"/>
          </a:p>
        </p:txBody>
      </p:sp>
      <p:sp>
        <p:nvSpPr>
          <p:cNvPr id="39950" name="Text Box 26"/>
          <p:cNvSpPr txBox="1">
            <a:spLocks noChangeArrowheads="1"/>
          </p:cNvSpPr>
          <p:nvPr/>
        </p:nvSpPr>
        <p:spPr bwMode="auto">
          <a:xfrm>
            <a:off x="1214438" y="2185988"/>
            <a:ext cx="41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a:t>Ｙ</a:t>
            </a:r>
          </a:p>
        </p:txBody>
      </p:sp>
      <p:sp>
        <p:nvSpPr>
          <p:cNvPr id="39951" name="Text Box 10"/>
          <p:cNvSpPr txBox="1">
            <a:spLocks noChangeArrowheads="1"/>
          </p:cNvSpPr>
          <p:nvPr/>
        </p:nvSpPr>
        <p:spPr bwMode="auto">
          <a:xfrm>
            <a:off x="1336675" y="6072188"/>
            <a:ext cx="427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b="1"/>
              <a:t>０</a:t>
            </a:r>
          </a:p>
        </p:txBody>
      </p:sp>
      <p:grpSp>
        <p:nvGrpSpPr>
          <p:cNvPr id="2" name="グループ化 1"/>
          <p:cNvGrpSpPr/>
          <p:nvPr/>
        </p:nvGrpSpPr>
        <p:grpSpPr>
          <a:xfrm rot="5400000" flipH="1">
            <a:off x="2745201" y="5805488"/>
            <a:ext cx="288925" cy="144462"/>
            <a:chOff x="2214563" y="5330914"/>
            <a:chExt cx="288925" cy="144462"/>
          </a:xfrm>
        </p:grpSpPr>
        <p:sp>
          <p:nvSpPr>
            <p:cNvPr id="39952" name="Line 15"/>
            <p:cNvSpPr>
              <a:spLocks noChangeShapeType="1"/>
            </p:cNvSpPr>
            <p:nvPr/>
          </p:nvSpPr>
          <p:spPr bwMode="auto">
            <a:xfrm>
              <a:off x="2214563" y="5330914"/>
              <a:ext cx="28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9953" name="Line 16"/>
            <p:cNvSpPr>
              <a:spLocks noChangeShapeType="1"/>
            </p:cNvSpPr>
            <p:nvPr/>
          </p:nvSpPr>
          <p:spPr bwMode="auto">
            <a:xfrm>
              <a:off x="2249488" y="5475376"/>
              <a:ext cx="2174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9954" name="Line 17"/>
            <p:cNvSpPr>
              <a:spLocks noChangeShapeType="1"/>
            </p:cNvSpPr>
            <p:nvPr/>
          </p:nvSpPr>
          <p:spPr bwMode="auto">
            <a:xfrm>
              <a:off x="2308225" y="5402351"/>
              <a:ext cx="1444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
        <p:nvSpPr>
          <p:cNvPr id="20" name="タイトル 1"/>
          <p:cNvSpPr txBox="1">
            <a:spLocks/>
          </p:cNvSpPr>
          <p:nvPr/>
        </p:nvSpPr>
        <p:spPr bwMode="auto">
          <a:xfrm>
            <a:off x="454025" y="381000"/>
            <a:ext cx="8534400" cy="758825"/>
          </a:xfrm>
          <a:prstGeom prst="rect">
            <a:avLst/>
          </a:prstGeom>
          <a:solidFill>
            <a:srgbClr val="0000FF"/>
          </a:solidFill>
          <a:ln>
            <a:solidFill>
              <a:srgbClr val="00FFFF"/>
            </a:solidFill>
          </a:ln>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defRPr/>
            </a:pPr>
            <a:r>
              <a:rPr lang="ja-JP" altLang="en-US" smtClean="0">
                <a:solidFill>
                  <a:srgbClr val="FFFF00"/>
                </a:solidFill>
              </a:rPr>
              <a:t>モデル（</a:t>
            </a:r>
            <a:r>
              <a:rPr lang="en-US" altLang="ja-JP" smtClean="0">
                <a:solidFill>
                  <a:srgbClr val="FFFF00"/>
                </a:solidFill>
              </a:rPr>
              <a:t>UI</a:t>
            </a:r>
            <a:r>
              <a:rPr lang="ja-JP" altLang="en-US" smtClean="0">
                <a:solidFill>
                  <a:srgbClr val="FFFF00"/>
                </a:solidFill>
              </a:rPr>
              <a:t>に依存しない部分）</a:t>
            </a:r>
            <a:endParaRPr lang="ja-JP" altLang="en-US" dirty="0" smtClean="0">
              <a:solidFill>
                <a:srgbClr val="FFFF00"/>
              </a:solidFill>
            </a:endParaRPr>
          </a:p>
        </p:txBody>
      </p:sp>
      <p:sp>
        <p:nvSpPr>
          <p:cNvPr id="19" name="テキスト ボックス 18"/>
          <p:cNvSpPr txBox="1"/>
          <p:nvPr/>
        </p:nvSpPr>
        <p:spPr>
          <a:xfrm>
            <a:off x="4880595" y="3776512"/>
            <a:ext cx="4107829" cy="2246769"/>
          </a:xfrm>
          <a:prstGeom prst="rect">
            <a:avLst/>
          </a:prstGeom>
          <a:solidFill>
            <a:srgbClr val="99FF99"/>
          </a:solidFill>
          <a:ln>
            <a:solidFill>
              <a:srgbClr val="0000FF"/>
            </a:solidFill>
          </a:ln>
        </p:spPr>
        <p:txBody>
          <a:bodyPr wrap="square">
            <a:spAutoFit/>
          </a:bodyPr>
          <a:lstStyle/>
          <a:p>
            <a:pPr algn="l">
              <a:defRPr/>
            </a:pPr>
            <a:r>
              <a:rPr lang="ja-JP" altLang="en-US" sz="1400" dirty="0" smtClean="0">
                <a:latin typeface="+mj-ea"/>
                <a:ea typeface="+mj-ea"/>
              </a:rPr>
              <a:t>・（自分の）</a:t>
            </a:r>
            <a:r>
              <a:rPr lang="ja-JP" altLang="en-US" sz="1400" dirty="0" err="1" smtClean="0">
                <a:latin typeface="+mj-ea"/>
                <a:ea typeface="+mj-ea"/>
              </a:rPr>
              <a:t>ｘ</a:t>
            </a:r>
            <a:r>
              <a:rPr lang="ja-JP" altLang="en-US" sz="1400" dirty="0" smtClean="0">
                <a:latin typeface="+mj-ea"/>
                <a:ea typeface="+mj-ea"/>
              </a:rPr>
              <a:t>座標を教える</a:t>
            </a:r>
            <a:r>
              <a:rPr lang="en-US" altLang="ja-JP" sz="1400" dirty="0" smtClean="0">
                <a:latin typeface="+mj-ea"/>
                <a:ea typeface="+mj-ea"/>
              </a:rPr>
              <a:t>=</a:t>
            </a:r>
            <a:r>
              <a:rPr lang="en-US" altLang="ja-JP" sz="1400" dirty="0" err="1" smtClean="0">
                <a:latin typeface="+mj-ea"/>
                <a:ea typeface="+mj-ea"/>
              </a:rPr>
              <a:t>getX</a:t>
            </a:r>
            <a:r>
              <a:rPr lang="ja-JP" altLang="en-US" sz="1400" dirty="0" smtClean="0">
                <a:latin typeface="+mj-ea"/>
                <a:ea typeface="+mj-ea"/>
              </a:rPr>
              <a:t>（）</a:t>
            </a:r>
            <a:endParaRPr lang="en-US" altLang="ja-JP" sz="1400" dirty="0" smtClean="0">
              <a:latin typeface="+mj-ea"/>
              <a:ea typeface="+mj-ea"/>
            </a:endParaRPr>
          </a:p>
          <a:p>
            <a:pPr algn="l">
              <a:defRPr/>
            </a:pPr>
            <a:r>
              <a:rPr lang="ja-JP" altLang="en-US" sz="1400" dirty="0" smtClean="0">
                <a:latin typeface="+mj-ea"/>
                <a:ea typeface="+mj-ea"/>
              </a:rPr>
              <a:t>・（自分の）</a:t>
            </a:r>
            <a:r>
              <a:rPr lang="en-US" altLang="ja-JP" sz="1400" dirty="0" smtClean="0">
                <a:latin typeface="+mj-ea"/>
                <a:ea typeface="+mj-ea"/>
              </a:rPr>
              <a:t>y</a:t>
            </a:r>
            <a:r>
              <a:rPr lang="ja-JP" altLang="en-US" sz="1400" dirty="0" smtClean="0">
                <a:latin typeface="+mj-ea"/>
                <a:ea typeface="+mj-ea"/>
              </a:rPr>
              <a:t>座標を教える</a:t>
            </a:r>
            <a:r>
              <a:rPr lang="en-US" altLang="ja-JP" sz="1400" dirty="0" smtClean="0">
                <a:latin typeface="+mj-ea"/>
                <a:ea typeface="+mj-ea"/>
              </a:rPr>
              <a:t>=</a:t>
            </a:r>
            <a:r>
              <a:rPr lang="en-US" altLang="ja-JP" sz="1400" dirty="0" err="1" smtClean="0">
                <a:latin typeface="+mj-ea"/>
                <a:ea typeface="+mj-ea"/>
              </a:rPr>
              <a:t>getY</a:t>
            </a:r>
            <a:r>
              <a:rPr lang="ja-JP" altLang="en-US" sz="1400" dirty="0" smtClean="0">
                <a:latin typeface="+mj-ea"/>
                <a:ea typeface="+mj-ea"/>
              </a:rPr>
              <a:t>（）</a:t>
            </a:r>
            <a:endParaRPr lang="en-US" altLang="ja-JP" sz="1400" dirty="0" smtClean="0">
              <a:latin typeface="+mj-ea"/>
              <a:ea typeface="+mj-ea"/>
            </a:endParaRPr>
          </a:p>
          <a:p>
            <a:pPr algn="l">
              <a:defRPr/>
            </a:pPr>
            <a:r>
              <a:rPr lang="ja-JP" altLang="en-US" sz="1400" dirty="0" smtClean="0">
                <a:latin typeface="+mj-ea"/>
                <a:ea typeface="+mj-ea"/>
              </a:rPr>
              <a:t>・（自分の）幅を教える</a:t>
            </a:r>
            <a:r>
              <a:rPr lang="en-US" altLang="ja-JP" sz="1400" dirty="0" smtClean="0">
                <a:latin typeface="+mj-ea"/>
                <a:ea typeface="+mj-ea"/>
              </a:rPr>
              <a:t>=</a:t>
            </a:r>
            <a:r>
              <a:rPr lang="en-US" altLang="ja-JP" sz="1400" dirty="0" err="1" smtClean="0">
                <a:latin typeface="+mj-ea"/>
                <a:ea typeface="+mj-ea"/>
              </a:rPr>
              <a:t>getXSize</a:t>
            </a:r>
            <a:r>
              <a:rPr lang="ja-JP" altLang="en-US" sz="1400" dirty="0" smtClean="0">
                <a:latin typeface="+mj-ea"/>
                <a:ea typeface="+mj-ea"/>
              </a:rPr>
              <a:t>（）</a:t>
            </a:r>
            <a:endParaRPr lang="en-US" altLang="ja-JP" sz="1400" dirty="0" smtClean="0">
              <a:latin typeface="+mj-ea"/>
              <a:ea typeface="+mj-ea"/>
            </a:endParaRPr>
          </a:p>
          <a:p>
            <a:pPr algn="l">
              <a:defRPr/>
            </a:pPr>
            <a:r>
              <a:rPr lang="ja-JP" altLang="en-US" sz="1400" dirty="0" smtClean="0">
                <a:latin typeface="+mj-ea"/>
                <a:ea typeface="+mj-ea"/>
              </a:rPr>
              <a:t>・（自分の）身長を教える</a:t>
            </a:r>
            <a:r>
              <a:rPr lang="en-US" altLang="ja-JP" sz="1400" dirty="0" smtClean="0">
                <a:latin typeface="+mj-ea"/>
                <a:ea typeface="+mj-ea"/>
              </a:rPr>
              <a:t>=</a:t>
            </a:r>
            <a:r>
              <a:rPr lang="en-US" altLang="ja-JP" sz="1400" dirty="0" err="1" smtClean="0">
                <a:latin typeface="+mj-ea"/>
                <a:ea typeface="+mj-ea"/>
              </a:rPr>
              <a:t>getYSize</a:t>
            </a:r>
            <a:r>
              <a:rPr lang="ja-JP" altLang="en-US" sz="1400" dirty="0" smtClean="0">
                <a:latin typeface="+mj-ea"/>
                <a:ea typeface="+mj-ea"/>
              </a:rPr>
              <a:t>（）</a:t>
            </a:r>
            <a:endParaRPr lang="en-US" altLang="ja-JP" sz="1400" dirty="0" smtClean="0">
              <a:latin typeface="+mj-ea"/>
              <a:ea typeface="+mj-ea"/>
            </a:endParaRPr>
          </a:p>
          <a:p>
            <a:pPr algn="l">
              <a:defRPr/>
            </a:pPr>
            <a:r>
              <a:rPr lang="ja-JP" altLang="en-US" sz="1400" dirty="0" smtClean="0">
                <a:latin typeface="+mj-ea"/>
                <a:ea typeface="+mj-ea"/>
              </a:rPr>
              <a:t>・（自分の）</a:t>
            </a:r>
            <a:r>
              <a:rPr lang="ja-JP" altLang="en-US" sz="1400" dirty="0" err="1" smtClean="0">
                <a:latin typeface="+mj-ea"/>
                <a:ea typeface="+mj-ea"/>
              </a:rPr>
              <a:t>ｘ</a:t>
            </a:r>
            <a:r>
              <a:rPr lang="ja-JP" altLang="en-US" sz="1400" dirty="0" smtClean="0">
                <a:latin typeface="+mj-ea"/>
                <a:ea typeface="+mj-ea"/>
              </a:rPr>
              <a:t>方向の速度</a:t>
            </a:r>
            <a:r>
              <a:rPr lang="ja-JP" altLang="en-US" sz="1400" smtClean="0">
                <a:latin typeface="+mj-ea"/>
                <a:ea typeface="+mj-ea"/>
              </a:rPr>
              <a:t>を教える</a:t>
            </a:r>
            <a:r>
              <a:rPr lang="en-US" altLang="ja-JP" sz="1400" smtClean="0">
                <a:latin typeface="+mj-ea"/>
                <a:ea typeface="+mj-ea"/>
              </a:rPr>
              <a:t>=getxSpeed</a:t>
            </a:r>
            <a:r>
              <a:rPr lang="en-US" altLang="ja-JP" sz="1400" dirty="0" smtClean="0">
                <a:latin typeface="+mj-ea"/>
                <a:ea typeface="+mj-ea"/>
              </a:rPr>
              <a:t>()</a:t>
            </a:r>
          </a:p>
          <a:p>
            <a:pPr>
              <a:defRPr/>
            </a:pPr>
            <a:r>
              <a:rPr lang="ja-JP" altLang="en-US" sz="1400">
                <a:latin typeface="+mj-ea"/>
                <a:ea typeface="+mj-ea"/>
              </a:rPr>
              <a:t>・（自分の</a:t>
            </a:r>
            <a:r>
              <a:rPr lang="ja-JP" altLang="en-US" sz="1400" smtClean="0">
                <a:latin typeface="+mj-ea"/>
                <a:ea typeface="+mj-ea"/>
              </a:rPr>
              <a:t>）</a:t>
            </a:r>
            <a:r>
              <a:rPr lang="en-US" altLang="ja-JP" sz="1400" smtClean="0">
                <a:latin typeface="+mj-ea"/>
                <a:ea typeface="+mj-ea"/>
              </a:rPr>
              <a:t>y</a:t>
            </a:r>
            <a:r>
              <a:rPr lang="ja-JP" altLang="en-US" sz="1400" smtClean="0">
                <a:latin typeface="+mj-ea"/>
                <a:ea typeface="+mj-ea"/>
              </a:rPr>
              <a:t>方向</a:t>
            </a:r>
            <a:r>
              <a:rPr lang="ja-JP" altLang="en-US" sz="1400">
                <a:latin typeface="+mj-ea"/>
                <a:ea typeface="+mj-ea"/>
              </a:rPr>
              <a:t>の速度を教える</a:t>
            </a:r>
            <a:r>
              <a:rPr lang="en-US" altLang="ja-JP" sz="1400">
                <a:latin typeface="+mj-ea"/>
                <a:ea typeface="+mj-ea"/>
              </a:rPr>
              <a:t>=</a:t>
            </a:r>
            <a:r>
              <a:rPr lang="en-US" altLang="ja-JP" sz="1400" smtClean="0">
                <a:latin typeface="+mj-ea"/>
                <a:ea typeface="+mj-ea"/>
              </a:rPr>
              <a:t>getySpeed()</a:t>
            </a:r>
          </a:p>
          <a:p>
            <a:pPr>
              <a:defRPr/>
            </a:pPr>
            <a:r>
              <a:rPr lang="ja-JP" altLang="en-US" sz="1400" smtClean="0">
                <a:latin typeface="+mj-ea"/>
                <a:ea typeface="+mj-ea"/>
              </a:rPr>
              <a:t>・</a:t>
            </a:r>
            <a:r>
              <a:rPr lang="ja-JP" altLang="en-US" sz="1400" dirty="0">
                <a:latin typeface="+mj-ea"/>
                <a:ea typeface="+mj-ea"/>
              </a:rPr>
              <a:t>右</a:t>
            </a:r>
            <a:r>
              <a:rPr lang="ja-JP" altLang="en-US" sz="1400" dirty="0" smtClean="0">
                <a:latin typeface="+mj-ea"/>
                <a:ea typeface="+mj-ea"/>
              </a:rPr>
              <a:t>を向け</a:t>
            </a:r>
            <a:r>
              <a:rPr lang="en-US" altLang="ja-JP" sz="1400" dirty="0" smtClean="0">
                <a:latin typeface="+mj-ea"/>
                <a:ea typeface="+mj-ea"/>
              </a:rPr>
              <a:t>=</a:t>
            </a:r>
            <a:r>
              <a:rPr lang="en-US" altLang="ja-JP" sz="1400" dirty="0" err="1" smtClean="0">
                <a:latin typeface="+mj-ea"/>
                <a:ea typeface="+mj-ea"/>
              </a:rPr>
              <a:t>turnRight</a:t>
            </a:r>
            <a:r>
              <a:rPr lang="en-US" altLang="ja-JP" sz="1400" dirty="0" smtClean="0">
                <a:latin typeface="+mj-ea"/>
                <a:ea typeface="+mj-ea"/>
              </a:rPr>
              <a:t>( )</a:t>
            </a:r>
          </a:p>
          <a:p>
            <a:pPr algn="l">
              <a:defRPr/>
            </a:pPr>
            <a:r>
              <a:rPr lang="ja-JP" altLang="en-US" sz="1400" dirty="0" smtClean="0">
                <a:latin typeface="+mj-ea"/>
                <a:ea typeface="+mj-ea"/>
              </a:rPr>
              <a:t>・左を向け</a:t>
            </a:r>
            <a:r>
              <a:rPr lang="en-US" altLang="ja-JP" sz="1400" dirty="0" smtClean="0">
                <a:latin typeface="+mj-ea"/>
                <a:ea typeface="+mj-ea"/>
              </a:rPr>
              <a:t>=</a:t>
            </a:r>
            <a:r>
              <a:rPr lang="en-US" altLang="ja-JP" sz="1400" dirty="0" err="1" smtClean="0">
                <a:latin typeface="+mj-ea"/>
                <a:ea typeface="+mj-ea"/>
              </a:rPr>
              <a:t>turnLeft</a:t>
            </a:r>
            <a:r>
              <a:rPr lang="en-US" altLang="ja-JP" sz="1400" dirty="0" smtClean="0">
                <a:latin typeface="+mj-ea"/>
                <a:ea typeface="+mj-ea"/>
              </a:rPr>
              <a:t>( )</a:t>
            </a:r>
          </a:p>
          <a:p>
            <a:pPr algn="l">
              <a:defRPr/>
            </a:pPr>
            <a:r>
              <a:rPr lang="ja-JP" altLang="en-US" sz="1400" dirty="0" smtClean="0">
                <a:solidFill>
                  <a:srgbClr val="FF0000"/>
                </a:solidFill>
                <a:latin typeface="+mj-ea"/>
                <a:ea typeface="+mj-ea"/>
              </a:rPr>
              <a:t>・ジャンプしろ</a:t>
            </a:r>
            <a:r>
              <a:rPr lang="en-US" altLang="ja-JP" sz="1400" dirty="0" smtClean="0">
                <a:solidFill>
                  <a:srgbClr val="FF0000"/>
                </a:solidFill>
                <a:latin typeface="+mj-ea"/>
                <a:ea typeface="+mj-ea"/>
              </a:rPr>
              <a:t>=jump()</a:t>
            </a:r>
          </a:p>
          <a:p>
            <a:pPr algn="l">
              <a:defRPr/>
            </a:pPr>
            <a:r>
              <a:rPr lang="ja-JP" altLang="en-US" sz="1400" dirty="0" smtClean="0">
                <a:solidFill>
                  <a:srgbClr val="FF0000"/>
                </a:solidFill>
                <a:latin typeface="+mj-ea"/>
                <a:ea typeface="+mj-ea"/>
              </a:rPr>
              <a:t>・動け</a:t>
            </a:r>
            <a:r>
              <a:rPr lang="en-US" altLang="ja-JP" sz="1400" dirty="0" smtClean="0">
                <a:solidFill>
                  <a:srgbClr val="FF0000"/>
                </a:solidFill>
                <a:latin typeface="+mj-ea"/>
                <a:ea typeface="+mj-ea"/>
              </a:rPr>
              <a:t>=move( )</a:t>
            </a:r>
          </a:p>
        </p:txBody>
      </p:sp>
      <p:sp>
        <p:nvSpPr>
          <p:cNvPr id="22" name="テキスト ボックス 21"/>
          <p:cNvSpPr txBox="1"/>
          <p:nvPr/>
        </p:nvSpPr>
        <p:spPr>
          <a:xfrm>
            <a:off x="4323722" y="1340768"/>
            <a:ext cx="1127232" cy="400110"/>
          </a:xfrm>
          <a:prstGeom prst="rect">
            <a:avLst/>
          </a:prstGeom>
          <a:solidFill>
            <a:srgbClr val="00FFFF"/>
          </a:solidFill>
          <a:ln>
            <a:solidFill>
              <a:srgbClr val="0000FF"/>
            </a:solidFill>
          </a:ln>
        </p:spPr>
        <p:txBody>
          <a:bodyPr wrap="none">
            <a:spAutoFit/>
          </a:bodyPr>
          <a:lstStyle/>
          <a:p>
            <a:pPr>
              <a:defRPr/>
            </a:pPr>
            <a:r>
              <a:rPr lang="ja-JP" altLang="en-US" sz="2000" dirty="0">
                <a:solidFill>
                  <a:schemeClr val="accent4">
                    <a:lumMod val="10000"/>
                  </a:schemeClr>
                </a:solidFill>
              </a:rPr>
              <a:t>プレーヤ</a:t>
            </a:r>
          </a:p>
        </p:txBody>
      </p:sp>
      <p:sp>
        <p:nvSpPr>
          <p:cNvPr id="23" name="テキスト ボックス 22"/>
          <p:cNvSpPr txBox="1"/>
          <p:nvPr/>
        </p:nvSpPr>
        <p:spPr>
          <a:xfrm>
            <a:off x="3586840" y="1740878"/>
            <a:ext cx="1276310" cy="523220"/>
          </a:xfrm>
          <a:prstGeom prst="rect">
            <a:avLst/>
          </a:prstGeom>
          <a:solidFill>
            <a:srgbClr val="FFCCFF"/>
          </a:solidFill>
          <a:ln>
            <a:solidFill>
              <a:srgbClr val="0000FF"/>
            </a:solidFill>
          </a:ln>
        </p:spPr>
        <p:txBody>
          <a:bodyPr wrap="none" rtlCol="0">
            <a:spAutoFit/>
          </a:bodyPr>
          <a:lstStyle/>
          <a:p>
            <a:pPr algn="r"/>
            <a:r>
              <a:rPr lang="ja-JP" altLang="en-US" sz="1400" dirty="0"/>
              <a:t>知</a:t>
            </a:r>
            <a:r>
              <a:rPr lang="ja-JP" altLang="en-US" sz="1400" dirty="0" smtClean="0"/>
              <a:t>っていること</a:t>
            </a:r>
            <a:endParaRPr lang="en-US" altLang="ja-JP" sz="1400" dirty="0" smtClean="0"/>
          </a:p>
          <a:p>
            <a:pPr algn="r"/>
            <a:r>
              <a:rPr lang="ja-JP" altLang="en-US" sz="1400" dirty="0" smtClean="0"/>
              <a:t>リスト</a:t>
            </a:r>
            <a:endParaRPr kumimoji="1" lang="ja-JP" altLang="en-US" sz="1400" dirty="0"/>
          </a:p>
        </p:txBody>
      </p:sp>
      <p:sp>
        <p:nvSpPr>
          <p:cNvPr id="24" name="テキスト ボックス 23"/>
          <p:cNvSpPr txBox="1"/>
          <p:nvPr/>
        </p:nvSpPr>
        <p:spPr>
          <a:xfrm>
            <a:off x="3940154" y="3771788"/>
            <a:ext cx="934871" cy="523220"/>
          </a:xfrm>
          <a:prstGeom prst="rect">
            <a:avLst/>
          </a:prstGeom>
          <a:solidFill>
            <a:srgbClr val="99FF99"/>
          </a:solidFill>
          <a:ln>
            <a:solidFill>
              <a:srgbClr val="0000FF"/>
            </a:solidFill>
          </a:ln>
        </p:spPr>
        <p:txBody>
          <a:bodyPr wrap="none" rtlCol="0">
            <a:spAutoFit/>
          </a:bodyPr>
          <a:lstStyle/>
          <a:p>
            <a:pPr algn="r"/>
            <a:r>
              <a:rPr lang="ja-JP" altLang="en-US" sz="1400" dirty="0" smtClean="0"/>
              <a:t>できること</a:t>
            </a:r>
            <a:endParaRPr lang="en-US" altLang="ja-JP" sz="1400" dirty="0" smtClean="0"/>
          </a:p>
          <a:p>
            <a:pPr algn="r"/>
            <a:r>
              <a:rPr lang="ja-JP" altLang="en-US" sz="1400" dirty="0" smtClean="0"/>
              <a:t>リスト</a:t>
            </a:r>
            <a:endParaRPr kumimoji="1" lang="ja-JP" altLang="en-US" sz="1400" dirty="0"/>
          </a:p>
        </p:txBody>
      </p:sp>
    </p:spTree>
    <p:extLst>
      <p:ext uri="{BB962C8B-B14F-4D97-AF65-F5344CB8AC3E}">
        <p14:creationId xmlns:p14="http://schemas.microsoft.com/office/powerpoint/2010/main" val="66835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2"/>
          <a:srcRect b="27442"/>
          <a:stretch/>
        </p:blipFill>
        <p:spPr>
          <a:xfrm>
            <a:off x="1540128" y="2852936"/>
            <a:ext cx="7352352" cy="3816424"/>
          </a:xfrm>
          <a:prstGeom prst="rect">
            <a:avLst/>
          </a:prstGeom>
        </p:spPr>
      </p:pic>
      <p:sp>
        <p:nvSpPr>
          <p:cNvPr id="4" name="タイトル 2"/>
          <p:cNvSpPr>
            <a:spLocks noGrp="1"/>
          </p:cNvSpPr>
          <p:nvPr>
            <p:ph type="title"/>
          </p:nvPr>
        </p:nvSpPr>
        <p:spPr>
          <a:xfrm>
            <a:off x="251520" y="1412776"/>
            <a:ext cx="8640960" cy="1944216"/>
          </a:xfrm>
          <a:solidFill>
            <a:schemeClr val="bg1"/>
          </a:solidFill>
          <a:ln>
            <a:solidFill>
              <a:srgbClr val="0000FF"/>
            </a:solidFill>
          </a:ln>
        </p:spPr>
        <p:txBody>
          <a:bodyPr anchor="t"/>
          <a:lstStyle/>
          <a:p>
            <a:pPr algn="l"/>
            <a:r>
              <a:rPr lang="ja-JP" altLang="en-US" sz="1900" smtClean="0">
                <a:solidFill>
                  <a:schemeClr val="tx1"/>
                </a:solidFill>
                <a:latin typeface="+mn-ea"/>
                <a:ea typeface="+mn-ea"/>
              </a:rPr>
              <a:t>① 属性 </a:t>
            </a:r>
            <a:r>
              <a:rPr lang="en-US" altLang="ja-JP" sz="1900" smtClean="0">
                <a:solidFill>
                  <a:schemeClr val="tx1"/>
                </a:solidFill>
                <a:latin typeface="+mn-ea"/>
                <a:ea typeface="+mn-ea"/>
              </a:rPr>
              <a:t>WORLD_GRAVITY</a:t>
            </a:r>
            <a:r>
              <a:rPr lang="ja-JP" altLang="en-US" sz="1900" smtClean="0">
                <a:solidFill>
                  <a:schemeClr val="tx1"/>
                </a:solidFill>
                <a:latin typeface="+mn-ea"/>
                <a:ea typeface="+mn-ea"/>
              </a:rPr>
              <a:t>を追加しよう。重力も変化することは無いので定数だ。</a:t>
            </a:r>
            <a:r>
              <a:rPr lang="en-US" altLang="ja-JP" sz="1900" smtClean="0">
                <a:solidFill>
                  <a:schemeClr val="tx1"/>
                </a:solidFill>
                <a:latin typeface="+mn-ea"/>
                <a:ea typeface="+mn-ea"/>
              </a:rPr>
              <a:t/>
            </a:r>
            <a:br>
              <a:rPr lang="en-US" altLang="ja-JP" sz="1900" smtClean="0">
                <a:solidFill>
                  <a:schemeClr val="tx1"/>
                </a:solidFill>
                <a:latin typeface="+mn-ea"/>
                <a:ea typeface="+mn-ea"/>
              </a:rPr>
            </a:br>
            <a:r>
              <a:rPr lang="ja-JP" altLang="en-US" sz="1900" smtClean="0">
                <a:solidFill>
                  <a:schemeClr val="tx1"/>
                </a:solidFill>
                <a:latin typeface="+mn-ea"/>
                <a:ea typeface="+mn-ea"/>
              </a:rPr>
              <a:t>　　なお</a:t>
            </a:r>
            <a:r>
              <a:rPr lang="ja-JP" altLang="en-US" sz="1900">
                <a:solidFill>
                  <a:schemeClr val="tx1"/>
                </a:solidFill>
                <a:latin typeface="+mn-ea"/>
                <a:ea typeface="+mn-ea"/>
              </a:rPr>
              <a:t>今回は</a:t>
            </a:r>
            <a:r>
              <a:rPr lang="ja-JP" altLang="en-US" sz="1900" smtClean="0">
                <a:solidFill>
                  <a:schemeClr val="tx1"/>
                </a:solidFill>
                <a:latin typeface="+mn-ea"/>
                <a:ea typeface="+mn-ea"/>
              </a:rPr>
              <a:t>、ふんわり</a:t>
            </a:r>
            <a:r>
              <a:rPr lang="ja-JP" altLang="en-US" sz="1900">
                <a:solidFill>
                  <a:schemeClr val="tx1"/>
                </a:solidFill>
                <a:latin typeface="+mn-ea"/>
                <a:ea typeface="+mn-ea"/>
              </a:rPr>
              <a:t>といい感じで</a:t>
            </a:r>
            <a:r>
              <a:rPr lang="ja-JP" altLang="en-US" sz="1900" smtClean="0">
                <a:solidFill>
                  <a:schemeClr val="tx1"/>
                </a:solidFill>
                <a:latin typeface="+mn-ea"/>
                <a:ea typeface="+mn-ea"/>
              </a:rPr>
              <a:t>ジャンプする</a:t>
            </a:r>
            <a:r>
              <a:rPr lang="ja-JP" altLang="en-US" sz="1900">
                <a:solidFill>
                  <a:schemeClr val="tx1"/>
                </a:solidFill>
                <a:latin typeface="+mn-ea"/>
                <a:ea typeface="+mn-ea"/>
              </a:rPr>
              <a:t>ための値を調整した結果、</a:t>
            </a:r>
            <a:br>
              <a:rPr lang="ja-JP" altLang="en-US" sz="1900">
                <a:solidFill>
                  <a:schemeClr val="tx1"/>
                </a:solidFill>
                <a:latin typeface="+mn-ea"/>
                <a:ea typeface="+mn-ea"/>
              </a:rPr>
            </a:br>
            <a:r>
              <a:rPr lang="ja-JP" altLang="en-US" sz="1900">
                <a:solidFill>
                  <a:schemeClr val="tx1"/>
                </a:solidFill>
                <a:latin typeface="+mn-ea"/>
                <a:ea typeface="+mn-ea"/>
              </a:rPr>
              <a:t>　　重力を</a:t>
            </a:r>
            <a:r>
              <a:rPr lang="en-US" altLang="ja-JP" sz="1900">
                <a:solidFill>
                  <a:schemeClr val="tx1"/>
                </a:solidFill>
                <a:latin typeface="+mn-ea"/>
                <a:ea typeface="+mn-ea"/>
              </a:rPr>
              <a:t>-0.1</a:t>
            </a:r>
            <a:r>
              <a:rPr lang="ja-JP" altLang="en-US" sz="1900">
                <a:solidFill>
                  <a:schemeClr val="tx1"/>
                </a:solidFill>
                <a:latin typeface="+mn-ea"/>
                <a:ea typeface="+mn-ea"/>
              </a:rPr>
              <a:t>にすることにした。</a:t>
            </a:r>
            <a:br>
              <a:rPr lang="ja-JP" altLang="en-US" sz="1900">
                <a:solidFill>
                  <a:schemeClr val="tx1"/>
                </a:solidFill>
                <a:latin typeface="+mn-ea"/>
                <a:ea typeface="+mn-ea"/>
              </a:rPr>
            </a:br>
            <a:r>
              <a:rPr lang="ja-JP" altLang="en-US" sz="1900" smtClean="0">
                <a:solidFill>
                  <a:schemeClr val="tx1"/>
                </a:solidFill>
                <a:latin typeface="+mn-ea"/>
                <a:ea typeface="+mn-ea"/>
              </a:rPr>
              <a:t>　　重力が実数になったので、</a:t>
            </a:r>
            <a:r>
              <a:rPr lang="en-US" altLang="ja-JP" sz="1900" smtClean="0">
                <a:solidFill>
                  <a:schemeClr val="tx1"/>
                </a:solidFill>
                <a:latin typeface="+mn-ea"/>
                <a:ea typeface="+mn-ea"/>
              </a:rPr>
              <a:t>Y</a:t>
            </a:r>
            <a:r>
              <a:rPr lang="ja-JP" altLang="en-US" sz="1900" smtClean="0">
                <a:solidFill>
                  <a:schemeClr val="tx1"/>
                </a:solidFill>
                <a:latin typeface="+mn-ea"/>
                <a:ea typeface="+mn-ea"/>
              </a:rPr>
              <a:t>方向の速度も実数にする必要がある。</a:t>
            </a:r>
            <a:r>
              <a:rPr lang="en-US" altLang="ja-JP" sz="1900" smtClean="0">
                <a:solidFill>
                  <a:schemeClr val="tx1"/>
                </a:solidFill>
                <a:latin typeface="+mn-ea"/>
                <a:ea typeface="+mn-ea"/>
              </a:rPr>
              <a:t/>
            </a:r>
            <a:br>
              <a:rPr lang="en-US" altLang="ja-JP" sz="1900" smtClean="0">
                <a:solidFill>
                  <a:schemeClr val="tx1"/>
                </a:solidFill>
                <a:latin typeface="+mn-ea"/>
                <a:ea typeface="+mn-ea"/>
              </a:rPr>
            </a:br>
            <a:r>
              <a:rPr lang="ja-JP" altLang="en-US" sz="1900">
                <a:solidFill>
                  <a:schemeClr val="tx1"/>
                </a:solidFill>
                <a:latin typeface="+mn-ea"/>
                <a:ea typeface="+mn-ea"/>
              </a:rPr>
              <a:t>　</a:t>
            </a:r>
            <a:r>
              <a:rPr lang="ja-JP" altLang="en-US" sz="1900" smtClean="0">
                <a:solidFill>
                  <a:schemeClr val="tx1"/>
                </a:solidFill>
                <a:latin typeface="+mn-ea"/>
                <a:ea typeface="+mn-ea"/>
              </a:rPr>
              <a:t>　そしてジャンプフラグを用意して、</a:t>
            </a:r>
            <a:r>
              <a:rPr lang="en-US" altLang="ja-JP" sz="1900" smtClean="0">
                <a:solidFill>
                  <a:schemeClr val="tx1"/>
                </a:solidFill>
                <a:latin typeface="+mn-ea"/>
                <a:ea typeface="+mn-ea"/>
              </a:rPr>
              <a:t/>
            </a:r>
            <a:br>
              <a:rPr lang="en-US" altLang="ja-JP" sz="1900" smtClean="0">
                <a:solidFill>
                  <a:schemeClr val="tx1"/>
                </a:solidFill>
                <a:latin typeface="+mn-ea"/>
                <a:ea typeface="+mn-ea"/>
              </a:rPr>
            </a:br>
            <a:r>
              <a:rPr lang="ja-JP" altLang="en-US" sz="1900">
                <a:solidFill>
                  <a:schemeClr val="tx1"/>
                </a:solidFill>
                <a:latin typeface="+mn-ea"/>
                <a:ea typeface="+mn-ea"/>
              </a:rPr>
              <a:t>　</a:t>
            </a:r>
            <a:r>
              <a:rPr lang="ja-JP" altLang="en-US" sz="1900" smtClean="0">
                <a:solidFill>
                  <a:schemeClr val="tx1"/>
                </a:solidFill>
                <a:latin typeface="+mn-ea"/>
                <a:ea typeface="+mn-ea"/>
              </a:rPr>
              <a:t>　ジャンプしたらこのフラグを</a:t>
            </a:r>
            <a:r>
              <a:rPr lang="en-US" altLang="ja-JP" sz="1900" smtClean="0">
                <a:solidFill>
                  <a:schemeClr val="tx1"/>
                </a:solidFill>
                <a:latin typeface="+mn-ea"/>
                <a:ea typeface="+mn-ea"/>
              </a:rPr>
              <a:t>true</a:t>
            </a:r>
            <a:r>
              <a:rPr lang="ja-JP" altLang="en-US" sz="1900" smtClean="0">
                <a:solidFill>
                  <a:schemeClr val="tx1"/>
                </a:solidFill>
                <a:latin typeface="+mn-ea"/>
                <a:ea typeface="+mn-ea"/>
              </a:rPr>
              <a:t>、着地したらこのフラグを</a:t>
            </a:r>
            <a:r>
              <a:rPr lang="en-US" altLang="ja-JP" sz="1900" smtClean="0">
                <a:solidFill>
                  <a:schemeClr val="tx1"/>
                </a:solidFill>
                <a:latin typeface="+mn-ea"/>
                <a:ea typeface="+mn-ea"/>
              </a:rPr>
              <a:t>false</a:t>
            </a:r>
            <a:r>
              <a:rPr lang="ja-JP" altLang="en-US" sz="1900" smtClean="0">
                <a:solidFill>
                  <a:schemeClr val="tx1"/>
                </a:solidFill>
                <a:latin typeface="+mn-ea"/>
                <a:ea typeface="+mn-ea"/>
              </a:rPr>
              <a:t>にすることにしよう。</a:t>
            </a:r>
            <a:r>
              <a:rPr lang="en-US" altLang="ja-JP" sz="1900" smtClean="0">
                <a:solidFill>
                  <a:schemeClr val="tx1"/>
                </a:solidFill>
                <a:latin typeface="+mn-ea"/>
                <a:ea typeface="+mn-ea"/>
              </a:rPr>
              <a:t/>
            </a:r>
            <a:br>
              <a:rPr lang="en-US" altLang="ja-JP" sz="1900" smtClean="0">
                <a:solidFill>
                  <a:schemeClr val="tx1"/>
                </a:solidFill>
                <a:latin typeface="+mn-ea"/>
                <a:ea typeface="+mn-ea"/>
              </a:rPr>
            </a:br>
            <a:endParaRPr kumimoji="1" lang="ja-JP" altLang="en-US" sz="1900" dirty="0">
              <a:solidFill>
                <a:schemeClr val="tx1"/>
              </a:solidFill>
              <a:latin typeface="+mn-ea"/>
              <a:ea typeface="+mn-ea"/>
            </a:endParaRPr>
          </a:p>
        </p:txBody>
      </p:sp>
      <p:sp>
        <p:nvSpPr>
          <p:cNvPr id="6" name="正方形/長方形 5"/>
          <p:cNvSpPr/>
          <p:nvPr/>
        </p:nvSpPr>
        <p:spPr bwMode="auto">
          <a:xfrm>
            <a:off x="4355976" y="3933055"/>
            <a:ext cx="3816424" cy="254590"/>
          </a:xfrm>
          <a:prstGeom prst="rect">
            <a:avLst/>
          </a:prstGeom>
          <a:noFill/>
          <a:ln w="635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2" name="正方形/長方形 11"/>
          <p:cNvSpPr/>
          <p:nvPr/>
        </p:nvSpPr>
        <p:spPr bwMode="auto">
          <a:xfrm>
            <a:off x="4355976" y="5301207"/>
            <a:ext cx="3024336" cy="466552"/>
          </a:xfrm>
          <a:prstGeom prst="rect">
            <a:avLst/>
          </a:prstGeom>
          <a:noFill/>
          <a:ln w="635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3" name="テキスト ボックス 4"/>
          <p:cNvSpPr txBox="1">
            <a:spLocks noChangeArrowheads="1"/>
          </p:cNvSpPr>
          <p:nvPr/>
        </p:nvSpPr>
        <p:spPr bwMode="auto">
          <a:xfrm>
            <a:off x="413120" y="188640"/>
            <a:ext cx="8088946" cy="830997"/>
          </a:xfrm>
          <a:prstGeom prst="rect">
            <a:avLst/>
          </a:prstGeom>
          <a:noFill/>
          <a:ln w="9525">
            <a:noFill/>
            <a:miter lim="800000"/>
            <a:headEnd/>
            <a:tailEnd/>
          </a:ln>
        </p:spPr>
        <p:txBody>
          <a:bodyPr wrap="none">
            <a:spAutoFit/>
          </a:bodyPr>
          <a:lstStyle/>
          <a:p>
            <a:r>
              <a:rPr lang="ja-JP" altLang="en-US" sz="4800" dirty="0" smtClean="0">
                <a:solidFill>
                  <a:schemeClr val="accent2"/>
                </a:solidFill>
                <a:ea typeface="HGP明朝E" pitchFamily="18" charset="-128"/>
              </a:rPr>
              <a:t>（</a:t>
            </a:r>
            <a:r>
              <a:rPr lang="ja-JP" altLang="en-US" sz="4800" smtClean="0">
                <a:solidFill>
                  <a:schemeClr val="accent2"/>
                </a:solidFill>
                <a:ea typeface="HGP明朝E" pitchFamily="18" charset="-128"/>
              </a:rPr>
              <a:t>１）</a:t>
            </a:r>
            <a:r>
              <a:rPr lang="en-US" altLang="ja-JP" sz="4800" smtClean="0">
                <a:solidFill>
                  <a:schemeClr val="accent2"/>
                </a:solidFill>
                <a:ea typeface="HGP明朝E" pitchFamily="18" charset="-128"/>
              </a:rPr>
              <a:t>Model</a:t>
            </a:r>
            <a:r>
              <a:rPr lang="ja-JP" altLang="en-US" sz="4800" smtClean="0">
                <a:solidFill>
                  <a:schemeClr val="accent2"/>
                </a:solidFill>
                <a:ea typeface="HGP明朝E" pitchFamily="18" charset="-128"/>
              </a:rPr>
              <a:t>の修正（</a:t>
            </a:r>
            <a:r>
              <a:rPr lang="en-US" altLang="ja-JP" sz="4800" dirty="0">
                <a:solidFill>
                  <a:schemeClr val="accent2"/>
                </a:solidFill>
                <a:ea typeface="HGP明朝E" pitchFamily="18" charset="-128"/>
              </a:rPr>
              <a:t>Player</a:t>
            </a:r>
            <a:r>
              <a:rPr lang="ja-JP" altLang="en-US" sz="4800">
                <a:solidFill>
                  <a:schemeClr val="accent2"/>
                </a:solidFill>
                <a:ea typeface="HGP明朝E" pitchFamily="18" charset="-128"/>
              </a:rPr>
              <a:t>クラス</a:t>
            </a:r>
            <a:r>
              <a:rPr lang="ja-JP" altLang="en-US" sz="4800" smtClean="0">
                <a:solidFill>
                  <a:schemeClr val="accent2"/>
                </a:solidFill>
                <a:ea typeface="HGP明朝E" pitchFamily="18" charset="-128"/>
              </a:rPr>
              <a:t>）</a:t>
            </a:r>
            <a:endParaRPr lang="ja-JP" altLang="en-US" sz="4800" dirty="0">
              <a:solidFill>
                <a:schemeClr val="accent2"/>
              </a:solidFill>
              <a:ea typeface="HGP明朝E" pitchFamily="18" charset="-128"/>
            </a:endParaRPr>
          </a:p>
        </p:txBody>
      </p:sp>
      <p:sp>
        <p:nvSpPr>
          <p:cNvPr id="14" name="右矢印 13"/>
          <p:cNvSpPr/>
          <p:nvPr/>
        </p:nvSpPr>
        <p:spPr>
          <a:xfrm flipV="1">
            <a:off x="1475656" y="3971207"/>
            <a:ext cx="590076" cy="484632"/>
          </a:xfrm>
          <a:prstGeom prst="rightArrow">
            <a:avLst/>
          </a:prstGeom>
          <a:solidFill>
            <a:srgbClr val="FFFF0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24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339752" y="1732275"/>
            <a:ext cx="6660729" cy="4972232"/>
          </a:xfrm>
          <a:prstGeom prst="rect">
            <a:avLst/>
          </a:prstGeom>
        </p:spPr>
      </p:pic>
      <p:sp>
        <p:nvSpPr>
          <p:cNvPr id="4" name="タイトル 2"/>
          <p:cNvSpPr>
            <a:spLocks noGrp="1"/>
          </p:cNvSpPr>
          <p:nvPr>
            <p:ph type="title"/>
          </p:nvPr>
        </p:nvSpPr>
        <p:spPr>
          <a:xfrm>
            <a:off x="251520" y="1412776"/>
            <a:ext cx="8640960" cy="720080"/>
          </a:xfrm>
          <a:solidFill>
            <a:schemeClr val="bg1"/>
          </a:solidFill>
          <a:ln>
            <a:solidFill>
              <a:srgbClr val="0000FF"/>
            </a:solidFill>
          </a:ln>
        </p:spPr>
        <p:txBody>
          <a:bodyPr anchor="t"/>
          <a:lstStyle/>
          <a:p>
            <a:pPr algn="l"/>
            <a:r>
              <a:rPr lang="ja-JP" altLang="en-US" sz="1900" smtClean="0">
                <a:solidFill>
                  <a:schemeClr val="tx1"/>
                </a:solidFill>
                <a:latin typeface="+mn-ea"/>
                <a:ea typeface="+mn-ea"/>
              </a:rPr>
              <a:t>② 属性ｙ</a:t>
            </a:r>
            <a:r>
              <a:rPr lang="en-US" altLang="ja-JP" sz="1900" smtClean="0">
                <a:solidFill>
                  <a:schemeClr val="tx1"/>
                </a:solidFill>
                <a:latin typeface="+mn-ea"/>
                <a:ea typeface="+mn-ea"/>
              </a:rPr>
              <a:t>Speed</a:t>
            </a:r>
            <a:r>
              <a:rPr lang="ja-JP" altLang="en-US" sz="1900" smtClean="0">
                <a:solidFill>
                  <a:schemeClr val="tx1"/>
                </a:solidFill>
                <a:latin typeface="+mn-ea"/>
                <a:ea typeface="+mn-ea"/>
              </a:rPr>
              <a:t>を追加したのでｙ</a:t>
            </a:r>
            <a:r>
              <a:rPr lang="en-US" altLang="ja-JP" sz="1900" smtClean="0">
                <a:solidFill>
                  <a:schemeClr val="tx1"/>
                </a:solidFill>
                <a:latin typeface="+mn-ea"/>
                <a:ea typeface="+mn-ea"/>
              </a:rPr>
              <a:t>Speed</a:t>
            </a:r>
            <a:r>
              <a:rPr lang="ja-JP" altLang="en-US" sz="1900" smtClean="0">
                <a:solidFill>
                  <a:schemeClr val="tx1"/>
                </a:solidFill>
                <a:latin typeface="+mn-ea"/>
                <a:ea typeface="+mn-ea"/>
              </a:rPr>
              <a:t>を教えてあげる機能も追加しておこう。</a:t>
            </a:r>
            <a:r>
              <a:rPr lang="en-US" altLang="ja-JP" sz="1900" smtClean="0">
                <a:solidFill>
                  <a:schemeClr val="tx1"/>
                </a:solidFill>
                <a:latin typeface="+mn-ea"/>
                <a:ea typeface="+mn-ea"/>
              </a:rPr>
              <a:t/>
            </a:r>
            <a:br>
              <a:rPr lang="en-US" altLang="ja-JP" sz="1900" smtClean="0">
                <a:solidFill>
                  <a:schemeClr val="tx1"/>
                </a:solidFill>
                <a:latin typeface="+mn-ea"/>
                <a:ea typeface="+mn-ea"/>
              </a:rPr>
            </a:br>
            <a:r>
              <a:rPr lang="ja-JP" altLang="en-US" sz="1900">
                <a:solidFill>
                  <a:schemeClr val="tx1"/>
                </a:solidFill>
                <a:latin typeface="+mn-ea"/>
                <a:ea typeface="+mn-ea"/>
              </a:rPr>
              <a:t>　</a:t>
            </a:r>
            <a:r>
              <a:rPr lang="ja-JP" altLang="en-US" sz="1900" smtClean="0">
                <a:solidFill>
                  <a:schemeClr val="tx1"/>
                </a:solidFill>
                <a:latin typeface="+mn-ea"/>
                <a:ea typeface="+mn-ea"/>
              </a:rPr>
              <a:t>　この機能は今日は使わないが、次回使用することになる。</a:t>
            </a:r>
            <a:endParaRPr kumimoji="1" lang="ja-JP" altLang="en-US" sz="1900" dirty="0">
              <a:solidFill>
                <a:schemeClr val="tx1"/>
              </a:solidFill>
              <a:latin typeface="+mn-ea"/>
              <a:ea typeface="+mn-ea"/>
            </a:endParaRPr>
          </a:p>
        </p:txBody>
      </p:sp>
      <p:sp>
        <p:nvSpPr>
          <p:cNvPr id="12" name="正方形/長方形 11"/>
          <p:cNvSpPr/>
          <p:nvPr/>
        </p:nvSpPr>
        <p:spPr bwMode="auto">
          <a:xfrm>
            <a:off x="4788024" y="5791012"/>
            <a:ext cx="3024336" cy="466552"/>
          </a:xfrm>
          <a:prstGeom prst="rect">
            <a:avLst/>
          </a:prstGeom>
          <a:noFill/>
          <a:ln w="635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3" name="テキスト ボックス 4"/>
          <p:cNvSpPr txBox="1">
            <a:spLocks noChangeArrowheads="1"/>
          </p:cNvSpPr>
          <p:nvPr/>
        </p:nvSpPr>
        <p:spPr bwMode="auto">
          <a:xfrm>
            <a:off x="413120" y="188640"/>
            <a:ext cx="8088946" cy="830997"/>
          </a:xfrm>
          <a:prstGeom prst="rect">
            <a:avLst/>
          </a:prstGeom>
          <a:noFill/>
          <a:ln w="9525">
            <a:noFill/>
            <a:miter lim="800000"/>
            <a:headEnd/>
            <a:tailEnd/>
          </a:ln>
        </p:spPr>
        <p:txBody>
          <a:bodyPr wrap="none">
            <a:spAutoFit/>
          </a:bodyPr>
          <a:lstStyle/>
          <a:p>
            <a:r>
              <a:rPr lang="ja-JP" altLang="en-US" sz="4800" dirty="0" smtClean="0">
                <a:solidFill>
                  <a:schemeClr val="accent2"/>
                </a:solidFill>
                <a:ea typeface="HGP明朝E" pitchFamily="18" charset="-128"/>
              </a:rPr>
              <a:t>（</a:t>
            </a:r>
            <a:r>
              <a:rPr lang="ja-JP" altLang="en-US" sz="4800" smtClean="0">
                <a:solidFill>
                  <a:schemeClr val="accent2"/>
                </a:solidFill>
                <a:ea typeface="HGP明朝E" pitchFamily="18" charset="-128"/>
              </a:rPr>
              <a:t>１）</a:t>
            </a:r>
            <a:r>
              <a:rPr lang="en-US" altLang="ja-JP" sz="4800" smtClean="0">
                <a:solidFill>
                  <a:schemeClr val="accent2"/>
                </a:solidFill>
                <a:ea typeface="HGP明朝E" pitchFamily="18" charset="-128"/>
              </a:rPr>
              <a:t>Model</a:t>
            </a:r>
            <a:r>
              <a:rPr lang="ja-JP" altLang="en-US" sz="4800" smtClean="0">
                <a:solidFill>
                  <a:schemeClr val="accent2"/>
                </a:solidFill>
                <a:ea typeface="HGP明朝E" pitchFamily="18" charset="-128"/>
              </a:rPr>
              <a:t>の修正（</a:t>
            </a:r>
            <a:r>
              <a:rPr lang="en-US" altLang="ja-JP" sz="4800" dirty="0">
                <a:solidFill>
                  <a:schemeClr val="accent2"/>
                </a:solidFill>
                <a:ea typeface="HGP明朝E" pitchFamily="18" charset="-128"/>
              </a:rPr>
              <a:t>Player</a:t>
            </a:r>
            <a:r>
              <a:rPr lang="ja-JP" altLang="en-US" sz="4800">
                <a:solidFill>
                  <a:schemeClr val="accent2"/>
                </a:solidFill>
                <a:ea typeface="HGP明朝E" pitchFamily="18" charset="-128"/>
              </a:rPr>
              <a:t>クラス</a:t>
            </a:r>
            <a:r>
              <a:rPr lang="ja-JP" altLang="en-US" sz="4800" smtClean="0">
                <a:solidFill>
                  <a:schemeClr val="accent2"/>
                </a:solidFill>
                <a:ea typeface="HGP明朝E" pitchFamily="18" charset="-128"/>
              </a:rPr>
              <a:t>）</a:t>
            </a:r>
            <a:endParaRPr lang="ja-JP" altLang="en-US" sz="4800" dirty="0">
              <a:solidFill>
                <a:schemeClr val="accent2"/>
              </a:solidFill>
              <a:ea typeface="HGP明朝E" pitchFamily="18" charset="-128"/>
            </a:endParaRPr>
          </a:p>
        </p:txBody>
      </p:sp>
      <p:sp>
        <p:nvSpPr>
          <p:cNvPr id="14" name="右矢印 13"/>
          <p:cNvSpPr/>
          <p:nvPr/>
        </p:nvSpPr>
        <p:spPr>
          <a:xfrm flipV="1">
            <a:off x="2204362" y="2766074"/>
            <a:ext cx="590076" cy="484632"/>
          </a:xfrm>
          <a:prstGeom prst="rightArrow">
            <a:avLst/>
          </a:prstGeom>
          <a:solidFill>
            <a:srgbClr val="FFFF0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880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b="13610"/>
          <a:stretch/>
        </p:blipFill>
        <p:spPr>
          <a:xfrm>
            <a:off x="2174651" y="2492896"/>
            <a:ext cx="6741203" cy="4166270"/>
          </a:xfrm>
          <a:prstGeom prst="rect">
            <a:avLst/>
          </a:prstGeom>
        </p:spPr>
      </p:pic>
      <p:sp>
        <p:nvSpPr>
          <p:cNvPr id="4" name="タイトル 2"/>
          <p:cNvSpPr>
            <a:spLocks noGrp="1"/>
          </p:cNvSpPr>
          <p:nvPr>
            <p:ph type="title"/>
          </p:nvPr>
        </p:nvSpPr>
        <p:spPr>
          <a:xfrm>
            <a:off x="251520" y="1412776"/>
            <a:ext cx="8640960" cy="1296144"/>
          </a:xfrm>
          <a:solidFill>
            <a:schemeClr val="bg1"/>
          </a:solidFill>
          <a:ln>
            <a:solidFill>
              <a:srgbClr val="0000FF"/>
            </a:solidFill>
          </a:ln>
        </p:spPr>
        <p:txBody>
          <a:bodyPr anchor="t"/>
          <a:lstStyle/>
          <a:p>
            <a:pPr algn="l"/>
            <a:r>
              <a:rPr lang="ja-JP" altLang="en-US" sz="2000" smtClean="0">
                <a:solidFill>
                  <a:schemeClr val="tx1"/>
                </a:solidFill>
                <a:latin typeface="+mn-ea"/>
                <a:ea typeface="+mn-ea"/>
              </a:rPr>
              <a:t>③ 次にジャンプする機能（＝メソッド＝関数）を追加しよう。</a:t>
            </a:r>
            <a:r>
              <a:rPr lang="en-US" altLang="ja-JP" sz="2000" smtClean="0">
                <a:solidFill>
                  <a:schemeClr val="tx1"/>
                </a:solidFill>
                <a:latin typeface="+mn-ea"/>
                <a:ea typeface="+mn-ea"/>
              </a:rPr>
              <a:t/>
            </a:r>
            <a:br>
              <a:rPr lang="en-US" altLang="ja-JP" sz="2000" smtClean="0">
                <a:solidFill>
                  <a:schemeClr val="tx1"/>
                </a:solidFill>
                <a:latin typeface="+mn-ea"/>
                <a:ea typeface="+mn-ea"/>
              </a:rPr>
            </a:br>
            <a:r>
              <a:rPr lang="ja-JP" altLang="en-US" sz="2000">
                <a:solidFill>
                  <a:schemeClr val="tx1"/>
                </a:solidFill>
                <a:latin typeface="+mn-ea"/>
                <a:ea typeface="+mn-ea"/>
              </a:rPr>
              <a:t>　</a:t>
            </a:r>
            <a:r>
              <a:rPr lang="ja-JP" altLang="en-US" sz="2000" smtClean="0">
                <a:solidFill>
                  <a:schemeClr val="tx1"/>
                </a:solidFill>
                <a:latin typeface="+mn-ea"/>
                <a:ea typeface="+mn-ea"/>
              </a:rPr>
              <a:t>　ロケットを発射するときのように、ジャンプするためには初速度を与える。</a:t>
            </a:r>
            <a:r>
              <a:rPr lang="en-US" altLang="ja-JP" sz="2000" smtClean="0">
                <a:solidFill>
                  <a:schemeClr val="tx1"/>
                </a:solidFill>
                <a:latin typeface="+mn-ea"/>
                <a:ea typeface="+mn-ea"/>
              </a:rPr>
              <a:t/>
            </a:r>
            <a:br>
              <a:rPr lang="en-US" altLang="ja-JP" sz="2000" smtClean="0">
                <a:solidFill>
                  <a:schemeClr val="tx1"/>
                </a:solidFill>
                <a:latin typeface="+mn-ea"/>
                <a:ea typeface="+mn-ea"/>
              </a:rPr>
            </a:br>
            <a:r>
              <a:rPr lang="ja-JP" altLang="en-US" sz="2000">
                <a:solidFill>
                  <a:schemeClr val="tx1"/>
                </a:solidFill>
                <a:latin typeface="+mn-ea"/>
                <a:ea typeface="+mn-ea"/>
              </a:rPr>
              <a:t>　</a:t>
            </a:r>
            <a:r>
              <a:rPr lang="ja-JP" altLang="en-US" sz="2000" smtClean="0">
                <a:solidFill>
                  <a:schemeClr val="tx1"/>
                </a:solidFill>
                <a:latin typeface="+mn-ea"/>
                <a:ea typeface="+mn-ea"/>
              </a:rPr>
              <a:t>　ここではいい感じにジャンプするように初速度を６．５にした。</a:t>
            </a:r>
            <a:r>
              <a:rPr lang="en-US" altLang="ja-JP" sz="2000" smtClean="0">
                <a:solidFill>
                  <a:schemeClr val="tx1"/>
                </a:solidFill>
                <a:latin typeface="+mn-ea"/>
                <a:ea typeface="+mn-ea"/>
              </a:rPr>
              <a:t/>
            </a:r>
            <a:br>
              <a:rPr lang="en-US" altLang="ja-JP" sz="2000" smtClean="0">
                <a:solidFill>
                  <a:schemeClr val="tx1"/>
                </a:solidFill>
                <a:latin typeface="+mn-ea"/>
                <a:ea typeface="+mn-ea"/>
              </a:rPr>
            </a:br>
            <a:r>
              <a:rPr lang="ja-JP" altLang="en-US" sz="2000">
                <a:solidFill>
                  <a:schemeClr val="tx1"/>
                </a:solidFill>
                <a:latin typeface="+mn-ea"/>
                <a:ea typeface="+mn-ea"/>
              </a:rPr>
              <a:t>　</a:t>
            </a:r>
            <a:r>
              <a:rPr lang="ja-JP" altLang="en-US" sz="2000" smtClean="0">
                <a:solidFill>
                  <a:schemeClr val="tx1"/>
                </a:solidFill>
                <a:latin typeface="+mn-ea"/>
                <a:ea typeface="+mn-ea"/>
              </a:rPr>
              <a:t>　またジャンプフラグも</a:t>
            </a:r>
            <a:r>
              <a:rPr lang="en-US" altLang="ja-JP" sz="2000" smtClean="0">
                <a:solidFill>
                  <a:schemeClr val="tx1"/>
                </a:solidFill>
                <a:latin typeface="+mn-ea"/>
                <a:ea typeface="+mn-ea"/>
              </a:rPr>
              <a:t>true</a:t>
            </a:r>
            <a:r>
              <a:rPr lang="ja-JP" altLang="en-US" sz="2000" smtClean="0">
                <a:solidFill>
                  <a:schemeClr val="tx1"/>
                </a:solidFill>
                <a:latin typeface="+mn-ea"/>
                <a:ea typeface="+mn-ea"/>
              </a:rPr>
              <a:t>にしておこう。</a:t>
            </a:r>
            <a:r>
              <a:rPr lang="en-US" altLang="ja-JP" sz="2000" smtClean="0">
                <a:solidFill>
                  <a:schemeClr val="tx1"/>
                </a:solidFill>
                <a:latin typeface="+mn-ea"/>
                <a:ea typeface="+mn-ea"/>
              </a:rPr>
              <a:t/>
            </a:r>
            <a:br>
              <a:rPr lang="en-US" altLang="ja-JP" sz="2000" smtClean="0">
                <a:solidFill>
                  <a:schemeClr val="tx1"/>
                </a:solidFill>
                <a:latin typeface="+mn-ea"/>
                <a:ea typeface="+mn-ea"/>
              </a:rPr>
            </a:br>
            <a:endParaRPr kumimoji="1" lang="ja-JP" altLang="en-US" sz="2000" dirty="0">
              <a:solidFill>
                <a:schemeClr val="tx1"/>
              </a:solidFill>
              <a:latin typeface="+mn-ea"/>
              <a:ea typeface="+mn-ea"/>
            </a:endParaRPr>
          </a:p>
        </p:txBody>
      </p:sp>
      <p:sp>
        <p:nvSpPr>
          <p:cNvPr id="12" name="正方形/長方形 11"/>
          <p:cNvSpPr/>
          <p:nvPr/>
        </p:nvSpPr>
        <p:spPr bwMode="auto">
          <a:xfrm>
            <a:off x="4499992" y="3501008"/>
            <a:ext cx="3024336" cy="936104"/>
          </a:xfrm>
          <a:prstGeom prst="rect">
            <a:avLst/>
          </a:prstGeom>
          <a:noFill/>
          <a:ln w="635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3" name="テキスト ボックス 4"/>
          <p:cNvSpPr txBox="1">
            <a:spLocks noChangeArrowheads="1"/>
          </p:cNvSpPr>
          <p:nvPr/>
        </p:nvSpPr>
        <p:spPr bwMode="auto">
          <a:xfrm>
            <a:off x="413120" y="188640"/>
            <a:ext cx="8088946" cy="830997"/>
          </a:xfrm>
          <a:prstGeom prst="rect">
            <a:avLst/>
          </a:prstGeom>
          <a:noFill/>
          <a:ln w="9525">
            <a:noFill/>
            <a:miter lim="800000"/>
            <a:headEnd/>
            <a:tailEnd/>
          </a:ln>
        </p:spPr>
        <p:txBody>
          <a:bodyPr wrap="none">
            <a:spAutoFit/>
          </a:bodyPr>
          <a:lstStyle/>
          <a:p>
            <a:r>
              <a:rPr lang="ja-JP" altLang="en-US" sz="4800" dirty="0" smtClean="0">
                <a:solidFill>
                  <a:schemeClr val="accent2"/>
                </a:solidFill>
                <a:ea typeface="HGP明朝E" pitchFamily="18" charset="-128"/>
              </a:rPr>
              <a:t>（</a:t>
            </a:r>
            <a:r>
              <a:rPr lang="ja-JP" altLang="en-US" sz="4800" smtClean="0">
                <a:solidFill>
                  <a:schemeClr val="accent2"/>
                </a:solidFill>
                <a:ea typeface="HGP明朝E" pitchFamily="18" charset="-128"/>
              </a:rPr>
              <a:t>１）</a:t>
            </a:r>
            <a:r>
              <a:rPr lang="en-US" altLang="ja-JP" sz="4800" smtClean="0">
                <a:solidFill>
                  <a:schemeClr val="accent2"/>
                </a:solidFill>
                <a:ea typeface="HGP明朝E" pitchFamily="18" charset="-128"/>
              </a:rPr>
              <a:t>Model</a:t>
            </a:r>
            <a:r>
              <a:rPr lang="ja-JP" altLang="en-US" sz="4800" smtClean="0">
                <a:solidFill>
                  <a:schemeClr val="accent2"/>
                </a:solidFill>
                <a:ea typeface="HGP明朝E" pitchFamily="18" charset="-128"/>
              </a:rPr>
              <a:t>の修正（</a:t>
            </a:r>
            <a:r>
              <a:rPr lang="en-US" altLang="ja-JP" sz="4800" dirty="0">
                <a:solidFill>
                  <a:schemeClr val="accent2"/>
                </a:solidFill>
                <a:ea typeface="HGP明朝E" pitchFamily="18" charset="-128"/>
              </a:rPr>
              <a:t>Player</a:t>
            </a:r>
            <a:r>
              <a:rPr lang="ja-JP" altLang="en-US" sz="4800">
                <a:solidFill>
                  <a:schemeClr val="accent2"/>
                </a:solidFill>
                <a:ea typeface="HGP明朝E" pitchFamily="18" charset="-128"/>
              </a:rPr>
              <a:t>クラス</a:t>
            </a:r>
            <a:r>
              <a:rPr lang="ja-JP" altLang="en-US" sz="4800" smtClean="0">
                <a:solidFill>
                  <a:schemeClr val="accent2"/>
                </a:solidFill>
                <a:ea typeface="HGP明朝E" pitchFamily="18" charset="-128"/>
              </a:rPr>
              <a:t>）</a:t>
            </a:r>
            <a:endParaRPr lang="ja-JP" altLang="en-US" sz="4800" dirty="0">
              <a:solidFill>
                <a:schemeClr val="accent2"/>
              </a:solidFill>
              <a:ea typeface="HGP明朝E" pitchFamily="18" charset="-128"/>
            </a:endParaRPr>
          </a:p>
        </p:txBody>
      </p:sp>
    </p:spTree>
    <p:extLst>
      <p:ext uri="{BB962C8B-B14F-4D97-AF65-F5344CB8AC3E}">
        <p14:creationId xmlns:p14="http://schemas.microsoft.com/office/powerpoint/2010/main" val="452221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a:spLocks noGrp="1"/>
          </p:cNvSpPr>
          <p:nvPr>
            <p:ph type="title"/>
          </p:nvPr>
        </p:nvSpPr>
        <p:spPr>
          <a:xfrm>
            <a:off x="251520" y="1412776"/>
            <a:ext cx="8640960" cy="4824536"/>
          </a:xfrm>
          <a:solidFill>
            <a:schemeClr val="bg1"/>
          </a:solidFill>
          <a:ln>
            <a:solidFill>
              <a:srgbClr val="0000FF"/>
            </a:solidFill>
          </a:ln>
        </p:spPr>
        <p:txBody>
          <a:bodyPr anchor="t"/>
          <a:lstStyle/>
          <a:p>
            <a:pPr algn="l"/>
            <a:r>
              <a:rPr lang="ja-JP" altLang="en-US" sz="1600" smtClean="0">
                <a:solidFill>
                  <a:schemeClr val="tx1"/>
                </a:solidFill>
                <a:latin typeface="+mn-ea"/>
                <a:ea typeface="+mn-ea"/>
              </a:rPr>
              <a:t>④ 最後に</a:t>
            </a:r>
            <a:r>
              <a:rPr lang="en-US" altLang="ja-JP" sz="1600" smtClean="0">
                <a:solidFill>
                  <a:schemeClr val="tx1"/>
                </a:solidFill>
                <a:latin typeface="+mn-ea"/>
                <a:ea typeface="+mn-ea"/>
              </a:rPr>
              <a:t>move()</a:t>
            </a:r>
            <a:r>
              <a:rPr lang="ja-JP" altLang="en-US" sz="1600" smtClean="0">
                <a:solidFill>
                  <a:schemeClr val="tx1"/>
                </a:solidFill>
                <a:latin typeface="+mn-ea"/>
                <a:ea typeface="+mn-ea"/>
              </a:rPr>
              <a:t>を修正しよう。</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もしジャンプしていなかったらすかさずジャンプさせてあげよう。</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そして</a:t>
            </a:r>
            <a:r>
              <a:rPr lang="en-US" altLang="ja-JP" sz="1600" smtClean="0">
                <a:solidFill>
                  <a:schemeClr val="tx1"/>
                </a:solidFill>
                <a:latin typeface="+mn-ea"/>
                <a:ea typeface="+mn-ea"/>
              </a:rPr>
              <a:t>X</a:t>
            </a:r>
            <a:r>
              <a:rPr lang="ja-JP" altLang="en-US" sz="1600" smtClean="0">
                <a:solidFill>
                  <a:schemeClr val="tx1"/>
                </a:solidFill>
                <a:latin typeface="+mn-ea"/>
                <a:ea typeface="+mn-ea"/>
              </a:rPr>
              <a:t>方向と同様に、</a:t>
            </a:r>
            <a:r>
              <a:rPr lang="en-US" altLang="ja-JP" sz="1600" smtClean="0">
                <a:solidFill>
                  <a:schemeClr val="tx1"/>
                </a:solidFill>
                <a:latin typeface="+mn-ea"/>
                <a:ea typeface="+mn-ea"/>
              </a:rPr>
              <a:t>Y</a:t>
            </a:r>
            <a:r>
              <a:rPr lang="ja-JP" altLang="en-US" sz="1600" smtClean="0">
                <a:solidFill>
                  <a:schemeClr val="tx1"/>
                </a:solidFill>
                <a:latin typeface="+mn-ea"/>
                <a:ea typeface="+mn-ea"/>
              </a:rPr>
              <a:t>座標に</a:t>
            </a:r>
            <a:r>
              <a:rPr lang="en-US" altLang="ja-JP" sz="1600" smtClean="0">
                <a:solidFill>
                  <a:schemeClr val="tx1"/>
                </a:solidFill>
                <a:latin typeface="+mn-ea"/>
                <a:ea typeface="+mn-ea"/>
              </a:rPr>
              <a:t>Y</a:t>
            </a:r>
            <a:r>
              <a:rPr lang="ja-JP" altLang="en-US" sz="1600" smtClean="0">
                <a:solidFill>
                  <a:schemeClr val="tx1"/>
                </a:solidFill>
                <a:latin typeface="+mn-ea"/>
                <a:ea typeface="+mn-ea"/>
              </a:rPr>
              <a:t>方向の速度を加算して、移動させてあげよう。</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a:t>
            </a:r>
            <a:r>
              <a:rPr lang="en-US" altLang="ja-JP" sz="1600" smtClean="0">
                <a:solidFill>
                  <a:schemeClr val="tx1"/>
                </a:solidFill>
                <a:latin typeface="+mn-ea"/>
                <a:ea typeface="+mn-ea"/>
              </a:rPr>
              <a:t>Y</a:t>
            </a:r>
            <a:r>
              <a:rPr lang="ja-JP" altLang="en-US" sz="1600" smtClean="0">
                <a:solidFill>
                  <a:schemeClr val="tx1"/>
                </a:solidFill>
                <a:latin typeface="+mn-ea"/>
                <a:ea typeface="+mn-ea"/>
              </a:rPr>
              <a:t>方向の座標は整数だが、</a:t>
            </a:r>
            <a:r>
              <a:rPr lang="en-US" altLang="ja-JP" sz="1600" smtClean="0">
                <a:solidFill>
                  <a:schemeClr val="tx1"/>
                </a:solidFill>
                <a:latin typeface="+mn-ea"/>
                <a:ea typeface="+mn-ea"/>
              </a:rPr>
              <a:t>Y</a:t>
            </a:r>
            <a:r>
              <a:rPr lang="ja-JP" altLang="en-US" sz="1600" smtClean="0">
                <a:solidFill>
                  <a:schemeClr val="tx1"/>
                </a:solidFill>
                <a:latin typeface="+mn-ea"/>
                <a:ea typeface="+mn-ea"/>
              </a:rPr>
              <a:t>方向の速度が実数なので、加算した後に、</a:t>
            </a:r>
            <a:r>
              <a:rPr lang="en-US" altLang="ja-JP" sz="1600" smtClean="0">
                <a:solidFill>
                  <a:schemeClr val="tx1"/>
                </a:solidFill>
                <a:latin typeface="+mn-ea"/>
                <a:ea typeface="+mn-ea"/>
              </a:rPr>
              <a:t>(int)</a:t>
            </a:r>
            <a:r>
              <a:rPr lang="ja-JP" altLang="en-US" sz="1600" smtClean="0">
                <a:solidFill>
                  <a:schemeClr val="tx1"/>
                </a:solidFill>
                <a:latin typeface="+mn-ea"/>
                <a:ea typeface="+mn-ea"/>
              </a:rPr>
              <a:t>で整数に変換</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する必要がある。</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さらに、</a:t>
            </a:r>
            <a:r>
              <a:rPr lang="en-US" altLang="ja-JP" sz="1600" smtClean="0">
                <a:solidFill>
                  <a:schemeClr val="tx1"/>
                </a:solidFill>
                <a:latin typeface="+mn-ea"/>
                <a:ea typeface="+mn-ea"/>
              </a:rPr>
              <a:t>Y</a:t>
            </a:r>
            <a:r>
              <a:rPr lang="ja-JP" altLang="en-US" sz="1600" smtClean="0">
                <a:solidFill>
                  <a:schemeClr val="tx1"/>
                </a:solidFill>
                <a:latin typeface="+mn-ea"/>
                <a:ea typeface="+mn-ea"/>
              </a:rPr>
              <a:t>方向には重力が</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働いているので</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a:t>
            </a:r>
            <a:r>
              <a:rPr lang="en-US" altLang="ja-JP" sz="1600" smtClean="0">
                <a:solidFill>
                  <a:schemeClr val="tx1"/>
                </a:solidFill>
                <a:latin typeface="+mn-ea"/>
                <a:ea typeface="+mn-ea"/>
              </a:rPr>
              <a:t>Y</a:t>
            </a:r>
            <a:r>
              <a:rPr lang="ja-JP" altLang="en-US" sz="1600" smtClean="0">
                <a:solidFill>
                  <a:schemeClr val="tx1"/>
                </a:solidFill>
                <a:latin typeface="+mn-ea"/>
                <a:ea typeface="+mn-ea"/>
              </a:rPr>
              <a:t>方向の速度も変化する。</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en-US" altLang="ja-JP" sz="1600">
                <a:solidFill>
                  <a:schemeClr val="tx1"/>
                </a:solidFill>
                <a:latin typeface="+mn-ea"/>
                <a:ea typeface="+mn-ea"/>
              </a:rPr>
              <a:t/>
            </a:r>
            <a:br>
              <a:rPr lang="en-US" altLang="ja-JP" sz="1600">
                <a:solidFill>
                  <a:schemeClr val="tx1"/>
                </a:solidFill>
                <a:latin typeface="+mn-ea"/>
                <a:ea typeface="+mn-ea"/>
              </a:rPr>
            </a:br>
            <a:r>
              <a:rPr lang="ja-JP" altLang="en-US" sz="1600" smtClean="0">
                <a:solidFill>
                  <a:schemeClr val="tx1"/>
                </a:solidFill>
                <a:latin typeface="+mn-ea"/>
                <a:ea typeface="+mn-ea"/>
              </a:rPr>
              <a:t>　　最後に、着地した（</a:t>
            </a:r>
            <a:r>
              <a:rPr lang="en-US" altLang="ja-JP" sz="1600" smtClean="0">
                <a:solidFill>
                  <a:schemeClr val="tx1"/>
                </a:solidFill>
                <a:latin typeface="+mn-ea"/>
                <a:ea typeface="+mn-ea"/>
              </a:rPr>
              <a:t>y&lt;0</a:t>
            </a:r>
            <a:r>
              <a:rPr lang="ja-JP" altLang="en-US" sz="1600" smtClean="0">
                <a:solidFill>
                  <a:schemeClr val="tx1"/>
                </a:solidFill>
                <a:latin typeface="+mn-ea"/>
                <a:ea typeface="+mn-ea"/>
              </a:rPr>
              <a:t>）時</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の処理を記述しよう。</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smtClean="0">
                <a:solidFill>
                  <a:schemeClr val="tx1"/>
                </a:solidFill>
                <a:latin typeface="+mn-ea"/>
                <a:ea typeface="+mn-ea"/>
              </a:rPr>
              <a:t>　　着地したら</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smtClean="0">
                <a:solidFill>
                  <a:schemeClr val="tx1"/>
                </a:solidFill>
                <a:latin typeface="+mn-ea"/>
                <a:ea typeface="+mn-ea"/>
              </a:rPr>
              <a:t>　　</a:t>
            </a:r>
            <a:r>
              <a:rPr lang="en-US" altLang="ja-JP" sz="1600" smtClean="0">
                <a:solidFill>
                  <a:schemeClr val="tx1"/>
                </a:solidFill>
                <a:latin typeface="+mn-ea"/>
                <a:ea typeface="+mn-ea"/>
              </a:rPr>
              <a:t>Y</a:t>
            </a:r>
            <a:r>
              <a:rPr lang="ja-JP" altLang="en-US" sz="1600" smtClean="0">
                <a:solidFill>
                  <a:schemeClr val="tx1"/>
                </a:solidFill>
                <a:latin typeface="+mn-ea"/>
                <a:ea typeface="+mn-ea"/>
              </a:rPr>
              <a:t>座標と</a:t>
            </a:r>
            <a:r>
              <a:rPr lang="en-US" altLang="ja-JP" sz="1600" smtClean="0">
                <a:solidFill>
                  <a:schemeClr val="tx1"/>
                </a:solidFill>
                <a:latin typeface="+mn-ea"/>
                <a:ea typeface="+mn-ea"/>
              </a:rPr>
              <a:t>Y</a:t>
            </a:r>
            <a:r>
              <a:rPr lang="ja-JP" altLang="en-US" sz="1600" smtClean="0">
                <a:solidFill>
                  <a:schemeClr val="tx1"/>
                </a:solidFill>
                <a:latin typeface="+mn-ea"/>
                <a:ea typeface="+mn-ea"/>
              </a:rPr>
              <a:t>方向の速度を０</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にして、</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ja-JP" altLang="en-US" sz="1600">
                <a:solidFill>
                  <a:schemeClr val="tx1"/>
                </a:solidFill>
                <a:latin typeface="+mn-ea"/>
                <a:ea typeface="+mn-ea"/>
              </a:rPr>
              <a:t>　</a:t>
            </a:r>
            <a:r>
              <a:rPr lang="ja-JP" altLang="en-US" sz="1600" smtClean="0">
                <a:solidFill>
                  <a:schemeClr val="tx1"/>
                </a:solidFill>
                <a:latin typeface="+mn-ea"/>
                <a:ea typeface="+mn-ea"/>
              </a:rPr>
              <a:t>　ジャンプフラグを</a:t>
            </a:r>
            <a:r>
              <a:rPr lang="en-US" altLang="ja-JP" sz="1600" smtClean="0">
                <a:solidFill>
                  <a:schemeClr val="tx1"/>
                </a:solidFill>
                <a:latin typeface="+mn-ea"/>
                <a:ea typeface="+mn-ea"/>
              </a:rPr>
              <a:t>false</a:t>
            </a:r>
            <a:r>
              <a:rPr lang="ja-JP" altLang="en-US" sz="1600" smtClean="0">
                <a:solidFill>
                  <a:schemeClr val="tx1"/>
                </a:solidFill>
                <a:latin typeface="+mn-ea"/>
                <a:ea typeface="+mn-ea"/>
              </a:rPr>
              <a:t>にする。</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en-US" altLang="ja-JP" sz="1600">
                <a:solidFill>
                  <a:schemeClr val="tx1"/>
                </a:solidFill>
                <a:latin typeface="+mn-ea"/>
                <a:ea typeface="+mn-ea"/>
              </a:rPr>
              <a:t/>
            </a:r>
            <a:br>
              <a:rPr lang="en-US" altLang="ja-JP" sz="1600">
                <a:solidFill>
                  <a:schemeClr val="tx1"/>
                </a:solidFill>
                <a:latin typeface="+mn-ea"/>
                <a:ea typeface="+mn-ea"/>
              </a:rPr>
            </a:br>
            <a:r>
              <a:rPr lang="ja-JP" altLang="en-US" sz="1600" smtClean="0">
                <a:solidFill>
                  <a:schemeClr val="tx1"/>
                </a:solidFill>
                <a:latin typeface="+mn-ea"/>
                <a:ea typeface="+mn-ea"/>
              </a:rPr>
              <a:t>　　</a:t>
            </a:r>
            <a:r>
              <a:rPr lang="en-US" altLang="ja-JP" sz="1600" smtClean="0">
                <a:solidFill>
                  <a:schemeClr val="tx1"/>
                </a:solidFill>
                <a:latin typeface="+mn-ea"/>
                <a:ea typeface="+mn-ea"/>
              </a:rPr>
              <a:t/>
            </a:r>
            <a:br>
              <a:rPr lang="en-US" altLang="ja-JP" sz="1600" smtClean="0">
                <a:solidFill>
                  <a:schemeClr val="tx1"/>
                </a:solidFill>
                <a:latin typeface="+mn-ea"/>
                <a:ea typeface="+mn-ea"/>
              </a:rPr>
            </a:br>
            <a:r>
              <a:rPr lang="en-US" altLang="ja-JP" sz="1600">
                <a:solidFill>
                  <a:schemeClr val="tx1"/>
                </a:solidFill>
                <a:latin typeface="+mn-ea"/>
                <a:ea typeface="+mn-ea"/>
              </a:rPr>
              <a:t/>
            </a:r>
            <a:br>
              <a:rPr lang="en-US" altLang="ja-JP" sz="1600">
                <a:solidFill>
                  <a:schemeClr val="tx1"/>
                </a:solidFill>
                <a:latin typeface="+mn-ea"/>
                <a:ea typeface="+mn-ea"/>
              </a:rPr>
            </a:br>
            <a:r>
              <a:rPr lang="en-US" altLang="ja-JP" sz="1600" smtClean="0">
                <a:solidFill>
                  <a:schemeClr val="tx1"/>
                </a:solidFill>
                <a:latin typeface="+mn-ea"/>
                <a:ea typeface="+mn-ea"/>
              </a:rPr>
              <a:t/>
            </a:r>
            <a:br>
              <a:rPr lang="en-US" altLang="ja-JP" sz="1600" smtClean="0">
                <a:solidFill>
                  <a:schemeClr val="tx1"/>
                </a:solidFill>
                <a:latin typeface="+mn-ea"/>
                <a:ea typeface="+mn-ea"/>
              </a:rPr>
            </a:br>
            <a:endParaRPr kumimoji="1" lang="ja-JP" altLang="en-US" sz="1600" dirty="0">
              <a:solidFill>
                <a:schemeClr val="tx1"/>
              </a:solidFill>
              <a:latin typeface="+mn-ea"/>
              <a:ea typeface="+mn-ea"/>
            </a:endParaRPr>
          </a:p>
        </p:txBody>
      </p:sp>
      <p:pic>
        <p:nvPicPr>
          <p:cNvPr id="2" name="図 1"/>
          <p:cNvPicPr>
            <a:picLocks noChangeAspect="1"/>
          </p:cNvPicPr>
          <p:nvPr/>
        </p:nvPicPr>
        <p:blipFill rotWithShape="1">
          <a:blip r:embed="rId2"/>
          <a:srcRect t="12049"/>
          <a:stretch/>
        </p:blipFill>
        <p:spPr>
          <a:xfrm>
            <a:off x="3059832" y="2852935"/>
            <a:ext cx="5832648" cy="3829435"/>
          </a:xfrm>
          <a:prstGeom prst="rect">
            <a:avLst/>
          </a:prstGeom>
          <a:ln>
            <a:solidFill>
              <a:srgbClr val="0000FF"/>
            </a:solidFill>
          </a:ln>
        </p:spPr>
      </p:pic>
      <p:sp>
        <p:nvSpPr>
          <p:cNvPr id="12" name="正方形/長方形 11"/>
          <p:cNvSpPr/>
          <p:nvPr/>
        </p:nvSpPr>
        <p:spPr bwMode="auto">
          <a:xfrm>
            <a:off x="5364088" y="2996952"/>
            <a:ext cx="3024336" cy="2304256"/>
          </a:xfrm>
          <a:prstGeom prst="rect">
            <a:avLst/>
          </a:prstGeom>
          <a:noFill/>
          <a:ln w="635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3" name="テキスト ボックス 4"/>
          <p:cNvSpPr txBox="1">
            <a:spLocks noChangeArrowheads="1"/>
          </p:cNvSpPr>
          <p:nvPr/>
        </p:nvSpPr>
        <p:spPr bwMode="auto">
          <a:xfrm>
            <a:off x="413120" y="188640"/>
            <a:ext cx="8088946" cy="830997"/>
          </a:xfrm>
          <a:prstGeom prst="rect">
            <a:avLst/>
          </a:prstGeom>
          <a:noFill/>
          <a:ln w="9525">
            <a:noFill/>
            <a:miter lim="800000"/>
            <a:headEnd/>
            <a:tailEnd/>
          </a:ln>
        </p:spPr>
        <p:txBody>
          <a:bodyPr wrap="none">
            <a:spAutoFit/>
          </a:bodyPr>
          <a:lstStyle/>
          <a:p>
            <a:r>
              <a:rPr lang="ja-JP" altLang="en-US" sz="4800" dirty="0" smtClean="0">
                <a:solidFill>
                  <a:schemeClr val="accent2"/>
                </a:solidFill>
                <a:ea typeface="HGP明朝E" pitchFamily="18" charset="-128"/>
              </a:rPr>
              <a:t>（</a:t>
            </a:r>
            <a:r>
              <a:rPr lang="ja-JP" altLang="en-US" sz="4800" smtClean="0">
                <a:solidFill>
                  <a:schemeClr val="accent2"/>
                </a:solidFill>
                <a:ea typeface="HGP明朝E" pitchFamily="18" charset="-128"/>
              </a:rPr>
              <a:t>１）</a:t>
            </a:r>
            <a:r>
              <a:rPr lang="en-US" altLang="ja-JP" sz="4800" smtClean="0">
                <a:solidFill>
                  <a:schemeClr val="accent2"/>
                </a:solidFill>
                <a:ea typeface="HGP明朝E" pitchFamily="18" charset="-128"/>
              </a:rPr>
              <a:t>Model</a:t>
            </a:r>
            <a:r>
              <a:rPr lang="ja-JP" altLang="en-US" sz="4800" smtClean="0">
                <a:solidFill>
                  <a:schemeClr val="accent2"/>
                </a:solidFill>
                <a:ea typeface="HGP明朝E" pitchFamily="18" charset="-128"/>
              </a:rPr>
              <a:t>の修正（</a:t>
            </a:r>
            <a:r>
              <a:rPr lang="en-US" altLang="ja-JP" sz="4800" dirty="0">
                <a:solidFill>
                  <a:schemeClr val="accent2"/>
                </a:solidFill>
                <a:ea typeface="HGP明朝E" pitchFamily="18" charset="-128"/>
              </a:rPr>
              <a:t>Player</a:t>
            </a:r>
            <a:r>
              <a:rPr lang="ja-JP" altLang="en-US" sz="4800">
                <a:solidFill>
                  <a:schemeClr val="accent2"/>
                </a:solidFill>
                <a:ea typeface="HGP明朝E" pitchFamily="18" charset="-128"/>
              </a:rPr>
              <a:t>クラス</a:t>
            </a:r>
            <a:r>
              <a:rPr lang="ja-JP" altLang="en-US" sz="4800" smtClean="0">
                <a:solidFill>
                  <a:schemeClr val="accent2"/>
                </a:solidFill>
                <a:ea typeface="HGP明朝E" pitchFamily="18" charset="-128"/>
              </a:rPr>
              <a:t>）</a:t>
            </a:r>
            <a:endParaRPr lang="ja-JP" altLang="en-US" sz="4800" dirty="0">
              <a:solidFill>
                <a:schemeClr val="accent2"/>
              </a:solidFill>
              <a:ea typeface="HGP明朝E" pitchFamily="18" charset="-128"/>
            </a:endParaRPr>
          </a:p>
        </p:txBody>
      </p:sp>
    </p:spTree>
    <p:extLst>
      <p:ext uri="{BB962C8B-B14F-4D97-AF65-F5344CB8AC3E}">
        <p14:creationId xmlns:p14="http://schemas.microsoft.com/office/powerpoint/2010/main" val="2079146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bwMode="auto">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a:spPr>
      <a:bodyPr/>
      <a:lstStyle>
        <a:defPPr>
          <a:defRPr/>
        </a:defPPr>
      </a:lst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3786</TotalTime>
  <Words>651</Words>
  <Application>Microsoft Office PowerPoint</Application>
  <PresentationFormat>画面に合わせる (4:3)</PresentationFormat>
  <Paragraphs>97</Paragraphs>
  <Slides>10</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10</vt:i4>
      </vt:variant>
    </vt:vector>
  </HeadingPairs>
  <TitlesOfParts>
    <vt:vector size="20" baseType="lpstr">
      <vt:lpstr>HGP明朝E</vt:lpstr>
      <vt:lpstr>ＭＳ Ｐゴシック</vt:lpstr>
      <vt:lpstr>ＭＳ Ｐ明朝</vt:lpstr>
      <vt:lpstr>Arial</vt:lpstr>
      <vt:lpstr>Calibri</vt:lpstr>
      <vt:lpstr>Garamond</vt:lpstr>
      <vt:lpstr>Georgia</vt:lpstr>
      <vt:lpstr>Wingdings</vt:lpstr>
      <vt:lpstr>Wingdings 2</vt:lpstr>
      <vt:lpstr>クール</vt:lpstr>
      <vt:lpstr>Ｊａｖａ</vt:lpstr>
      <vt:lpstr>PowerPoint プレゼンテーション</vt:lpstr>
      <vt:lpstr>PowerPoint プレゼンテーション</vt:lpstr>
      <vt:lpstr>PowerPoint プレゼンテーション</vt:lpstr>
      <vt:lpstr>PowerPoint プレゼンテーション</vt:lpstr>
      <vt:lpstr>① 属性 WORLD_GRAVITYを追加しよう。重力も変化することは無いので定数だ。 　　なお今回は、ふんわりといい感じでジャンプするための値を調整した結果、 　　重力を-0.1にすることにした。 　　重力が実数になったので、Y方向の速度も実数にする必要がある。 　　そしてジャンプフラグを用意して、 　　ジャンプしたらこのフラグをtrue、着地したらこのフラグをfalseにすることにしよう。 </vt:lpstr>
      <vt:lpstr>② 属性ｙSpeedを追加したのでｙSpeedを教えてあげる機能も追加しておこう。 　　この機能は今日は使わないが、次回使用することになる。</vt:lpstr>
      <vt:lpstr>③ 次にジャンプする機能（＝メソッド＝関数）を追加しよう。 　　ロケットを発射するときのように、ジャンプするためには初速度を与える。 　　ここではいい感じにジャンプするように初速度を６．５にした。 　　またジャンプフラグもtrueにしておこう。 </vt:lpstr>
      <vt:lpstr>④ 最後にmove()を修正しよう。 　　もしジャンプしていなかったらすかさずジャンプさせてあげよう。  　　そしてX方向と同様に、Y座標にY方向の速度を加算して、移動させてあげよう。 　　Y方向の座標は整数だが、Y方向の速度が実数なので、加算した後に、(int)で整数に変換 　　する必要がある。  　　さらに、Y方向には重力が 　　働いているので 　　Y方向の速度も変化する。  　　最後に、着地した（y&lt;0）時 　　の処理を記述しよう。 　　着地したら 　　Y座標とY方向の速度を０ 　　にして、 　　ジャンプフラグをfalseにする。  　　   </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administrator</cp:lastModifiedBy>
  <cp:revision>308</cp:revision>
  <dcterms:created xsi:type="dcterms:W3CDTF">2005-04-17T07:16:32Z</dcterms:created>
  <dcterms:modified xsi:type="dcterms:W3CDTF">2019-05-28T11:04:19Z</dcterms:modified>
</cp:coreProperties>
</file>