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67" r:id="rId2"/>
    <p:sldId id="362" r:id="rId3"/>
    <p:sldId id="363" r:id="rId4"/>
    <p:sldId id="364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49" r:id="rId15"/>
    <p:sldId id="350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FFFF99"/>
    <a:srgbClr val="FFFFFF"/>
    <a:srgbClr val="66FFFF"/>
    <a:srgbClr val="CCFFFF"/>
    <a:srgbClr val="FF99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３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Ｊａｖａ練習問題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</a:t>
            </a:r>
            <a:r>
              <a:rPr lang="en-US" altLang="ja-JP" sz="4800" smtClean="0"/>
              <a:t>Game_</a:t>
            </a:r>
            <a:r>
              <a:rPr lang="ja-JP" altLang="en-US" sz="4800" smtClean="0"/>
              <a:t>０３</a:t>
            </a:r>
            <a:r>
              <a:rPr lang="en-US" altLang="ja-JP" sz="4800" smtClean="0"/>
              <a:t>_</a:t>
            </a:r>
            <a:r>
              <a:rPr lang="ja-JP" altLang="en-US" sz="4800" smtClean="0"/>
              <a:t>オブジェクト）</a:t>
            </a:r>
            <a:endParaRPr lang="ja-JP" altLang="en-US" sz="48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590931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smtClean="0">
                <a:latin typeface="+mn-ea"/>
                <a:ea typeface="+mn-ea"/>
              </a:rPr>
              <a:t>Mission </a:t>
            </a:r>
            <a:r>
              <a:rPr lang="ja-JP" altLang="en-US" b="1" smtClean="0">
                <a:latin typeface="+mn-ea"/>
                <a:ea typeface="+mn-ea"/>
              </a:rPr>
              <a:t>３の</a:t>
            </a:r>
            <a:r>
              <a:rPr lang="ja-JP" altLang="en-US" b="1" dirty="0" smtClean="0">
                <a:latin typeface="+mn-ea"/>
                <a:ea typeface="+mn-ea"/>
              </a:rPr>
              <a:t>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Coin</a:t>
            </a:r>
            <a:r>
              <a:rPr lang="ja-JP" altLang="en-US" b="1" dirty="0" smtClean="0">
                <a:latin typeface="+mn-ea"/>
                <a:ea typeface="+mn-ea"/>
              </a:rPr>
              <a:t>」に状態を持たせ、状態に応じて表示する画像を切り替える。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これは少し難しいかもしれないが、状態の制御はプログラムでは重要だ。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>
                <a:latin typeface="+mn-ea"/>
                <a:ea typeface="+mn-ea"/>
              </a:rPr>
              <a:t>【View】</a:t>
            </a: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smtClean="0">
                <a:latin typeface="+mn-ea"/>
                <a:ea typeface="+mn-ea"/>
              </a:rPr>
              <a:t>Coin</a:t>
            </a:r>
            <a:r>
              <a:rPr lang="ja-JP" altLang="en-US" smtClean="0">
                <a:latin typeface="+mn-ea"/>
                <a:ea typeface="+mn-ea"/>
              </a:rPr>
              <a:t>」の</a:t>
            </a:r>
            <a:r>
              <a:rPr lang="en-US" altLang="ja-JP" smtClean="0">
                <a:latin typeface="+mn-ea"/>
                <a:ea typeface="+mn-ea"/>
              </a:rPr>
              <a:t>ImageView</a:t>
            </a:r>
            <a:r>
              <a:rPr lang="ja-JP" altLang="en-US" smtClean="0">
                <a:latin typeface="+mn-ea"/>
                <a:ea typeface="+mn-ea"/>
              </a:rPr>
              <a:t>はすでに登録済みなので、変更する必要は無いだろう。</a:t>
            </a:r>
            <a:endParaRPr lang="ja-JP" altLang="en-US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【Model】</a:t>
            </a:r>
          </a:p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「</a:t>
            </a:r>
            <a:r>
              <a:rPr lang="en-US" altLang="ja-JP">
                <a:latin typeface="+mn-ea"/>
                <a:ea typeface="+mn-ea"/>
              </a:rPr>
              <a:t>Coin</a:t>
            </a:r>
            <a:r>
              <a:rPr lang="ja-JP" altLang="en-US">
                <a:latin typeface="+mn-ea"/>
                <a:ea typeface="+mn-ea"/>
              </a:rPr>
              <a:t>」に状態</a:t>
            </a:r>
            <a:r>
              <a:rPr lang="en-US" altLang="ja-JP">
                <a:latin typeface="+mn-ea"/>
                <a:ea typeface="+mn-ea"/>
              </a:rPr>
              <a:t>state</a:t>
            </a:r>
            <a:r>
              <a:rPr lang="ja-JP" altLang="en-US">
                <a:latin typeface="+mn-ea"/>
                <a:ea typeface="+mn-ea"/>
              </a:rPr>
              <a:t>を持たせよう。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また、状態を変化させるためにカウンター</a:t>
            </a: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も用意しよう。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>
                <a:latin typeface="+mn-ea"/>
                <a:ea typeface="+mn-ea"/>
              </a:rPr>
              <a:t>move(</a:t>
            </a:r>
            <a:r>
              <a:rPr lang="ja-JP" altLang="en-US">
                <a:latin typeface="+mn-ea"/>
                <a:ea typeface="+mn-ea"/>
              </a:rPr>
              <a:t> </a:t>
            </a:r>
            <a:r>
              <a:rPr lang="en-US" altLang="ja-JP">
                <a:latin typeface="+mn-ea"/>
                <a:ea typeface="+mn-ea"/>
              </a:rPr>
              <a:t>)</a:t>
            </a:r>
            <a:r>
              <a:rPr lang="ja-JP" altLang="en-US">
                <a:latin typeface="+mn-ea"/>
                <a:ea typeface="+mn-ea"/>
              </a:rPr>
              <a:t>」が呼び出されるたびに、以下の処理を行う。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を１ずつ増やし、</a:t>
            </a: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が</a:t>
            </a:r>
            <a:r>
              <a:rPr lang="en-US" altLang="ja-JP">
                <a:latin typeface="+mn-ea"/>
                <a:ea typeface="+mn-ea"/>
              </a:rPr>
              <a:t>40</a:t>
            </a:r>
            <a:r>
              <a:rPr lang="ja-JP" altLang="en-US">
                <a:latin typeface="+mn-ea"/>
                <a:ea typeface="+mn-ea"/>
              </a:rPr>
              <a:t>以上になったら</a:t>
            </a: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を</a:t>
            </a:r>
            <a:r>
              <a:rPr lang="en-US" altLang="ja-JP">
                <a:latin typeface="+mn-ea"/>
                <a:ea typeface="+mn-ea"/>
              </a:rPr>
              <a:t>0</a:t>
            </a:r>
            <a:r>
              <a:rPr lang="ja-JP" altLang="en-US">
                <a:latin typeface="+mn-ea"/>
                <a:ea typeface="+mn-ea"/>
              </a:rPr>
              <a:t>に戻す。</a:t>
            </a:r>
          </a:p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そして</a:t>
            </a: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の値に応じて</a:t>
            </a:r>
            <a:r>
              <a:rPr lang="en-US" altLang="ja-JP">
                <a:latin typeface="+mn-ea"/>
                <a:ea typeface="+mn-ea"/>
              </a:rPr>
              <a:t>state</a:t>
            </a:r>
            <a:r>
              <a:rPr lang="ja-JP" altLang="en-US">
                <a:latin typeface="+mn-ea"/>
                <a:ea typeface="+mn-ea"/>
              </a:rPr>
              <a:t>の値</a:t>
            </a:r>
            <a:r>
              <a:rPr lang="ja-JP" altLang="en-US" smtClean="0">
                <a:latin typeface="+mn-ea"/>
                <a:ea typeface="+mn-ea"/>
              </a:rPr>
              <a:t>を変更する。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が</a:t>
            </a:r>
            <a:r>
              <a:rPr lang="en-US" altLang="ja-JP">
                <a:latin typeface="+mn-ea"/>
                <a:ea typeface="+mn-ea"/>
              </a:rPr>
              <a:t>10</a:t>
            </a:r>
            <a:r>
              <a:rPr lang="ja-JP" altLang="en-US">
                <a:latin typeface="+mn-ea"/>
                <a:ea typeface="+mn-ea"/>
              </a:rPr>
              <a:t>未満</a:t>
            </a:r>
            <a:r>
              <a:rPr lang="en-US" altLang="ja-JP">
                <a:latin typeface="+mn-ea"/>
                <a:ea typeface="+mn-ea"/>
              </a:rPr>
              <a:t> </a:t>
            </a:r>
            <a:r>
              <a:rPr lang="ja-JP" altLang="en-US">
                <a:latin typeface="+mn-ea"/>
                <a:ea typeface="+mn-ea"/>
              </a:rPr>
              <a:t>なら </a:t>
            </a:r>
            <a:r>
              <a:rPr lang="en-US" altLang="ja-JP">
                <a:latin typeface="+mn-ea"/>
                <a:ea typeface="+mn-ea"/>
              </a:rPr>
              <a:t>state=1</a:t>
            </a:r>
          </a:p>
          <a:p>
            <a:pPr>
              <a:defRPr/>
            </a:pP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が</a:t>
            </a:r>
            <a:r>
              <a:rPr lang="en-US" altLang="ja-JP">
                <a:latin typeface="+mn-ea"/>
                <a:ea typeface="+mn-ea"/>
              </a:rPr>
              <a:t>10</a:t>
            </a:r>
            <a:r>
              <a:rPr lang="ja-JP" altLang="en-US">
                <a:latin typeface="+mn-ea"/>
                <a:ea typeface="+mn-ea"/>
              </a:rPr>
              <a:t>以上</a:t>
            </a:r>
            <a:r>
              <a:rPr lang="en-US" altLang="ja-JP">
                <a:latin typeface="+mn-ea"/>
                <a:ea typeface="+mn-ea"/>
              </a:rPr>
              <a:t>20</a:t>
            </a:r>
            <a:r>
              <a:rPr lang="ja-JP" altLang="en-US">
                <a:latin typeface="+mn-ea"/>
                <a:ea typeface="+mn-ea"/>
              </a:rPr>
              <a:t>未満なら </a:t>
            </a:r>
            <a:r>
              <a:rPr lang="en-US" altLang="ja-JP">
                <a:latin typeface="+mn-ea"/>
                <a:ea typeface="+mn-ea"/>
              </a:rPr>
              <a:t>state=2</a:t>
            </a:r>
          </a:p>
          <a:p>
            <a:pPr>
              <a:defRPr/>
            </a:pP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が</a:t>
            </a:r>
            <a:r>
              <a:rPr lang="en-US" altLang="ja-JP">
                <a:latin typeface="+mn-ea"/>
                <a:ea typeface="+mn-ea"/>
              </a:rPr>
              <a:t>20</a:t>
            </a:r>
            <a:r>
              <a:rPr lang="ja-JP" altLang="en-US">
                <a:latin typeface="+mn-ea"/>
                <a:ea typeface="+mn-ea"/>
              </a:rPr>
              <a:t>以上</a:t>
            </a:r>
            <a:r>
              <a:rPr lang="en-US" altLang="ja-JP">
                <a:latin typeface="+mn-ea"/>
                <a:ea typeface="+mn-ea"/>
              </a:rPr>
              <a:t>30</a:t>
            </a:r>
            <a:r>
              <a:rPr lang="ja-JP" altLang="en-US">
                <a:latin typeface="+mn-ea"/>
                <a:ea typeface="+mn-ea"/>
              </a:rPr>
              <a:t>未満なら </a:t>
            </a:r>
            <a:r>
              <a:rPr lang="en-US" altLang="ja-JP">
                <a:latin typeface="+mn-ea"/>
                <a:ea typeface="+mn-ea"/>
              </a:rPr>
              <a:t>state=3</a:t>
            </a:r>
          </a:p>
          <a:p>
            <a:pPr>
              <a:defRPr/>
            </a:pPr>
            <a:r>
              <a:rPr lang="en-US" altLang="ja-JP">
                <a:latin typeface="+mn-ea"/>
                <a:ea typeface="+mn-ea"/>
              </a:rPr>
              <a:t>stateCounter</a:t>
            </a:r>
            <a:r>
              <a:rPr lang="ja-JP" altLang="en-US">
                <a:latin typeface="+mn-ea"/>
                <a:ea typeface="+mn-ea"/>
              </a:rPr>
              <a:t>が</a:t>
            </a:r>
            <a:r>
              <a:rPr lang="en-US" altLang="ja-JP">
                <a:latin typeface="+mn-ea"/>
                <a:ea typeface="+mn-ea"/>
              </a:rPr>
              <a:t>30</a:t>
            </a:r>
            <a:r>
              <a:rPr lang="ja-JP" altLang="en-US">
                <a:latin typeface="+mn-ea"/>
                <a:ea typeface="+mn-ea"/>
              </a:rPr>
              <a:t>以上</a:t>
            </a:r>
            <a:r>
              <a:rPr lang="en-US" altLang="ja-JP">
                <a:latin typeface="+mn-ea"/>
                <a:ea typeface="+mn-ea"/>
              </a:rPr>
              <a:t>40</a:t>
            </a:r>
            <a:r>
              <a:rPr lang="ja-JP" altLang="en-US">
                <a:latin typeface="+mn-ea"/>
                <a:ea typeface="+mn-ea"/>
              </a:rPr>
              <a:t>未満なら </a:t>
            </a:r>
            <a:r>
              <a:rPr lang="en-US" altLang="ja-JP">
                <a:latin typeface="+mn-ea"/>
                <a:ea typeface="+mn-ea"/>
              </a:rPr>
              <a:t>state=2</a:t>
            </a: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【Controller】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追加したコインの画像をロードするのを忘れずに。</a:t>
            </a:r>
            <a:endParaRPr lang="ja-JP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3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251520" y="285750"/>
            <a:ext cx="860495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４．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クラス図を参照して「</a:t>
            </a:r>
            <a:r>
              <a:rPr lang="en-US" altLang="ja-JP" sz="2000" b="1" dirty="0" err="1" smtClean="0">
                <a:latin typeface="+mn-ea"/>
                <a:ea typeface="+mn-ea"/>
              </a:rPr>
              <a:t>BrokenPlatform</a:t>
            </a:r>
            <a:r>
              <a:rPr lang="ja-JP" altLang="en-US" sz="2000" b="1" dirty="0" smtClean="0">
                <a:latin typeface="+mn-ea"/>
                <a:ea typeface="+mn-ea"/>
              </a:rPr>
              <a:t>クラス」を実装し、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「壊れる足場」</a:t>
            </a:r>
            <a:r>
              <a:rPr lang="ja-JP" altLang="en-US" sz="2000" b="1" dirty="0">
                <a:latin typeface="+mn-ea"/>
                <a:ea typeface="+mn-ea"/>
              </a:rPr>
              <a:t>が表示されるよう</a:t>
            </a:r>
            <a:r>
              <a:rPr lang="ja-JP" altLang="en-US" sz="2000" b="1" dirty="0" smtClean="0">
                <a:latin typeface="+mn-ea"/>
                <a:ea typeface="+mn-ea"/>
              </a:rPr>
              <a:t>に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>
                <a:latin typeface="+mn-ea"/>
                <a:ea typeface="+mn-ea"/>
              </a:rPr>
              <a:t>を修</a:t>
            </a:r>
            <a:r>
              <a:rPr lang="ja-JP" altLang="en-US" sz="2000" b="1" dirty="0">
                <a:latin typeface="+mn-ea"/>
                <a:ea typeface="+mn-ea"/>
              </a:rPr>
              <a:t>正して欲しい。</a:t>
            </a: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「壊れる足場」はゲーム開始時は普通の「足場」と同じだが、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徐々</a:t>
            </a:r>
            <a:r>
              <a:rPr lang="ja-JP" altLang="en-US" sz="2000" b="1" dirty="0" smtClean="0">
                <a:latin typeface="+mn-ea"/>
                <a:ea typeface="+mn-ea"/>
              </a:rPr>
              <a:t>に壊れ始め約５秒で消えてなくなるようにして欲しい。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1619672" y="4744568"/>
            <a:ext cx="432048" cy="4846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3419872" y="4744568"/>
            <a:ext cx="432048" cy="4846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262604" y="4744568"/>
            <a:ext cx="432048" cy="4846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020272" y="4744568"/>
            <a:ext cx="432048" cy="4846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25" y="234548"/>
            <a:ext cx="1743075" cy="3238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7177" t="-1" r="7177" b="1119"/>
          <a:stretch/>
        </p:blipFill>
        <p:spPr>
          <a:xfrm>
            <a:off x="3835927" y="3573016"/>
            <a:ext cx="1466291" cy="302433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7177" r="7177" b="1283"/>
          <a:stretch/>
        </p:blipFill>
        <p:spPr>
          <a:xfrm>
            <a:off x="2009629" y="3573434"/>
            <a:ext cx="1468323" cy="30235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7469" r="6885" b="1301"/>
          <a:stretch/>
        </p:blipFill>
        <p:spPr>
          <a:xfrm>
            <a:off x="183331" y="3573730"/>
            <a:ext cx="1468323" cy="30229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l="7177" t="-1" r="7177" b="1119"/>
          <a:stretch/>
        </p:blipFill>
        <p:spPr>
          <a:xfrm>
            <a:off x="5660193" y="3573016"/>
            <a:ext cx="1466291" cy="3024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7"/>
          <a:srcRect l="7536" t="1" r="6818" b="1047"/>
          <a:stretch/>
        </p:blipFill>
        <p:spPr>
          <a:xfrm>
            <a:off x="7484459" y="3573016"/>
            <a:ext cx="14652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6370975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700" b="1" dirty="0" smtClean="0">
                <a:latin typeface="+mn-ea"/>
                <a:ea typeface="+mn-ea"/>
              </a:rPr>
              <a:t>※</a:t>
            </a:r>
            <a:r>
              <a:rPr lang="en-US" altLang="ja-JP" sz="1700" b="1" smtClean="0">
                <a:latin typeface="+mn-ea"/>
                <a:ea typeface="+mn-ea"/>
              </a:rPr>
              <a:t>Mission </a:t>
            </a:r>
            <a:r>
              <a:rPr lang="ja-JP" altLang="en-US" sz="1700" b="1" smtClean="0">
                <a:latin typeface="+mn-ea"/>
                <a:ea typeface="+mn-ea"/>
              </a:rPr>
              <a:t>４の</a:t>
            </a:r>
            <a:r>
              <a:rPr lang="ja-JP" altLang="en-US" sz="1700" b="1" dirty="0" smtClean="0">
                <a:latin typeface="+mn-ea"/>
                <a:ea typeface="+mn-ea"/>
              </a:rPr>
              <a:t>ヒント</a:t>
            </a: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700" b="1" dirty="0" smtClean="0">
                <a:latin typeface="+mn-ea"/>
                <a:ea typeface="+mn-ea"/>
              </a:rPr>
              <a:t>「</a:t>
            </a:r>
            <a:r>
              <a:rPr lang="en-US" altLang="ja-JP" sz="1700" b="1" dirty="0" err="1" smtClean="0">
                <a:latin typeface="+mn-ea"/>
                <a:ea typeface="+mn-ea"/>
              </a:rPr>
              <a:t>BrokenPlatform</a:t>
            </a:r>
            <a:r>
              <a:rPr lang="ja-JP" altLang="en-US" sz="1700" b="1" dirty="0" smtClean="0">
                <a:latin typeface="+mn-ea"/>
                <a:ea typeface="+mn-ea"/>
              </a:rPr>
              <a:t>」は、</a:t>
            </a: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700" b="1" dirty="0" smtClean="0">
                <a:latin typeface="+mn-ea"/>
                <a:ea typeface="+mn-ea"/>
              </a:rPr>
              <a:t>「一定時間経過したら消える」という点を除けば、基本的に「</a:t>
            </a:r>
            <a:r>
              <a:rPr lang="en-US" altLang="ja-JP" sz="1700" b="1" dirty="0" smtClean="0">
                <a:latin typeface="+mn-ea"/>
                <a:ea typeface="+mn-ea"/>
              </a:rPr>
              <a:t>Coin</a:t>
            </a:r>
            <a:r>
              <a:rPr lang="ja-JP" altLang="en-US" sz="1700" b="1" dirty="0" smtClean="0">
                <a:latin typeface="+mn-ea"/>
                <a:ea typeface="+mn-ea"/>
              </a:rPr>
              <a:t>」の時と同じだ。</a:t>
            </a: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1700" b="1">
              <a:latin typeface="+mn-ea"/>
            </a:endParaRPr>
          </a:p>
          <a:p>
            <a:pPr>
              <a:defRPr/>
            </a:pPr>
            <a:r>
              <a:rPr lang="en-US" altLang="ja-JP" sz="1700" b="1" smtClean="0">
                <a:latin typeface="+mn-ea"/>
              </a:rPr>
              <a:t>【View】</a:t>
            </a:r>
          </a:p>
          <a:p>
            <a:pPr>
              <a:defRPr/>
            </a:pPr>
            <a:r>
              <a:rPr lang="ja-JP" altLang="en-US" sz="1700">
                <a:latin typeface="+mn-ea"/>
                <a:ea typeface="+mn-ea"/>
              </a:rPr>
              <a:t>。。。ふっ、わかっているくせに。</a:t>
            </a:r>
          </a:p>
          <a:p>
            <a:pPr>
              <a:defRPr/>
            </a:pP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700" b="1" smtClean="0">
                <a:latin typeface="+mn-ea"/>
                <a:ea typeface="+mn-ea"/>
              </a:rPr>
              <a:t>【Model】</a:t>
            </a:r>
          </a:p>
          <a:p>
            <a:pPr>
              <a:defRPr/>
            </a:pPr>
            <a:r>
              <a:rPr lang="ja-JP" altLang="en-US" sz="1700" smtClean="0">
                <a:latin typeface="+mn-ea"/>
                <a:ea typeface="+mn-ea"/>
              </a:rPr>
              <a:t>「</a:t>
            </a:r>
            <a:r>
              <a:rPr lang="en-US" altLang="ja-JP" sz="1700" smtClean="0">
                <a:latin typeface="+mn-ea"/>
                <a:ea typeface="+mn-ea"/>
              </a:rPr>
              <a:t>move( )</a:t>
            </a:r>
            <a:r>
              <a:rPr lang="ja-JP" altLang="en-US" sz="1700" smtClean="0">
                <a:latin typeface="+mn-ea"/>
                <a:ea typeface="+mn-ea"/>
              </a:rPr>
              <a:t>」が呼び出されるたびに、以下の処理を行う。</a:t>
            </a:r>
          </a:p>
          <a:p>
            <a:pPr>
              <a:defRPr/>
            </a:pPr>
            <a:r>
              <a:rPr lang="en-US" altLang="ja-JP" sz="1700" smtClean="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500</a:t>
            </a:r>
            <a:r>
              <a:rPr lang="ja-JP" altLang="en-US" sz="1700">
                <a:latin typeface="+mn-ea"/>
                <a:ea typeface="+mn-ea"/>
              </a:rPr>
              <a:t>以下なら、</a:t>
            </a: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を１ずつ増やす。</a:t>
            </a:r>
          </a:p>
          <a:p>
            <a:pPr>
              <a:defRPr/>
            </a:pPr>
            <a:r>
              <a:rPr lang="ja-JP" altLang="en-US" sz="1700">
                <a:latin typeface="+mn-ea"/>
                <a:ea typeface="+mn-ea"/>
              </a:rPr>
              <a:t>そして</a:t>
            </a: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の値に応じて</a:t>
            </a:r>
            <a:r>
              <a:rPr lang="en-US" altLang="ja-JP" sz="1700">
                <a:latin typeface="+mn-ea"/>
                <a:ea typeface="+mn-ea"/>
              </a:rPr>
              <a:t>state</a:t>
            </a:r>
            <a:r>
              <a:rPr lang="ja-JP" altLang="en-US" sz="1700">
                <a:latin typeface="+mn-ea"/>
                <a:ea typeface="+mn-ea"/>
              </a:rPr>
              <a:t>の値</a:t>
            </a:r>
            <a:r>
              <a:rPr lang="ja-JP" altLang="en-US" sz="1700" smtClean="0">
                <a:latin typeface="+mn-ea"/>
                <a:ea typeface="+mn-ea"/>
              </a:rPr>
              <a:t>を変更する。</a:t>
            </a:r>
            <a:endParaRPr lang="ja-JP" altLang="en-US" sz="170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100</a:t>
            </a:r>
            <a:r>
              <a:rPr lang="ja-JP" altLang="en-US" sz="1700">
                <a:latin typeface="+mn-ea"/>
                <a:ea typeface="+mn-ea"/>
              </a:rPr>
              <a:t>未満 なら </a:t>
            </a:r>
            <a:r>
              <a:rPr lang="en-US" altLang="ja-JP" sz="1700">
                <a:latin typeface="+mn-ea"/>
                <a:ea typeface="+mn-ea"/>
              </a:rPr>
              <a:t>state=0</a:t>
            </a: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100</a:t>
            </a:r>
            <a:r>
              <a:rPr lang="ja-JP" altLang="en-US" sz="1700">
                <a:latin typeface="+mn-ea"/>
                <a:ea typeface="+mn-ea"/>
              </a:rPr>
              <a:t>以上</a:t>
            </a:r>
            <a:r>
              <a:rPr lang="en-US" altLang="ja-JP" sz="1700">
                <a:latin typeface="+mn-ea"/>
                <a:ea typeface="+mn-ea"/>
              </a:rPr>
              <a:t>200</a:t>
            </a:r>
            <a:r>
              <a:rPr lang="ja-JP" altLang="en-US" sz="1700">
                <a:latin typeface="+mn-ea"/>
                <a:ea typeface="+mn-ea"/>
              </a:rPr>
              <a:t>未満なら </a:t>
            </a:r>
            <a:r>
              <a:rPr lang="en-US" altLang="ja-JP" sz="1700">
                <a:latin typeface="+mn-ea"/>
                <a:ea typeface="+mn-ea"/>
              </a:rPr>
              <a:t>state=1</a:t>
            </a: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200</a:t>
            </a:r>
            <a:r>
              <a:rPr lang="ja-JP" altLang="en-US" sz="1700">
                <a:latin typeface="+mn-ea"/>
                <a:ea typeface="+mn-ea"/>
              </a:rPr>
              <a:t>以上</a:t>
            </a:r>
            <a:r>
              <a:rPr lang="en-US" altLang="ja-JP" sz="1700">
                <a:latin typeface="+mn-ea"/>
                <a:ea typeface="+mn-ea"/>
              </a:rPr>
              <a:t>300</a:t>
            </a:r>
            <a:r>
              <a:rPr lang="ja-JP" altLang="en-US" sz="1700">
                <a:latin typeface="+mn-ea"/>
                <a:ea typeface="+mn-ea"/>
              </a:rPr>
              <a:t>未満なら </a:t>
            </a:r>
            <a:r>
              <a:rPr lang="en-US" altLang="ja-JP" sz="1700">
                <a:latin typeface="+mn-ea"/>
                <a:ea typeface="+mn-ea"/>
              </a:rPr>
              <a:t>state=2</a:t>
            </a: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300</a:t>
            </a:r>
            <a:r>
              <a:rPr lang="ja-JP" altLang="en-US" sz="1700">
                <a:latin typeface="+mn-ea"/>
                <a:ea typeface="+mn-ea"/>
              </a:rPr>
              <a:t>以上</a:t>
            </a:r>
            <a:r>
              <a:rPr lang="en-US" altLang="ja-JP" sz="1700">
                <a:latin typeface="+mn-ea"/>
                <a:ea typeface="+mn-ea"/>
              </a:rPr>
              <a:t>400</a:t>
            </a:r>
            <a:r>
              <a:rPr lang="ja-JP" altLang="en-US" sz="1700">
                <a:latin typeface="+mn-ea"/>
                <a:ea typeface="+mn-ea"/>
              </a:rPr>
              <a:t>未満なら </a:t>
            </a:r>
            <a:r>
              <a:rPr lang="en-US" altLang="ja-JP" sz="1700">
                <a:latin typeface="+mn-ea"/>
                <a:ea typeface="+mn-ea"/>
              </a:rPr>
              <a:t>state=3</a:t>
            </a: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stateCounter</a:t>
            </a:r>
            <a:r>
              <a:rPr lang="ja-JP" altLang="en-US" sz="1700">
                <a:latin typeface="+mn-ea"/>
                <a:ea typeface="+mn-ea"/>
              </a:rPr>
              <a:t>が</a:t>
            </a:r>
            <a:r>
              <a:rPr lang="en-US" altLang="ja-JP" sz="1700">
                <a:latin typeface="+mn-ea"/>
                <a:ea typeface="+mn-ea"/>
              </a:rPr>
              <a:t>400</a:t>
            </a:r>
            <a:r>
              <a:rPr lang="ja-JP" altLang="en-US" sz="1700">
                <a:latin typeface="+mn-ea"/>
                <a:ea typeface="+mn-ea"/>
              </a:rPr>
              <a:t>以上</a:t>
            </a:r>
            <a:r>
              <a:rPr lang="en-US" altLang="ja-JP" sz="1700">
                <a:latin typeface="+mn-ea"/>
                <a:ea typeface="+mn-ea"/>
              </a:rPr>
              <a:t>500</a:t>
            </a:r>
            <a:r>
              <a:rPr lang="ja-JP" altLang="en-US" sz="1700">
                <a:latin typeface="+mn-ea"/>
                <a:ea typeface="+mn-ea"/>
              </a:rPr>
              <a:t>未満なら </a:t>
            </a:r>
            <a:r>
              <a:rPr lang="en-US" altLang="ja-JP" sz="1700">
                <a:latin typeface="+mn-ea"/>
                <a:ea typeface="+mn-ea"/>
              </a:rPr>
              <a:t>state=4</a:t>
            </a:r>
          </a:p>
          <a:p>
            <a:pPr>
              <a:defRPr/>
            </a:pP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700" b="1" smtClean="0">
                <a:latin typeface="+mn-ea"/>
                <a:ea typeface="+mn-ea"/>
              </a:rPr>
              <a:t>【Controller】</a:t>
            </a:r>
            <a:endParaRPr lang="en-US" altLang="ja-JP" sz="17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700" smtClean="0">
                <a:latin typeface="+mn-ea"/>
                <a:ea typeface="+mn-ea"/>
              </a:rPr>
              <a:t>そうそう</a:t>
            </a:r>
            <a:r>
              <a:rPr lang="ja-JP" altLang="en-US" sz="1700" dirty="0" smtClean="0">
                <a:latin typeface="+mn-ea"/>
                <a:ea typeface="+mn-ea"/>
              </a:rPr>
              <a:t>、１つ言い忘れていたが、</a:t>
            </a:r>
            <a:endParaRPr lang="en-US" altLang="ja-JP" sz="17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700" dirty="0" err="1" smtClean="0">
                <a:latin typeface="+mn-ea"/>
                <a:ea typeface="+mn-ea"/>
              </a:rPr>
              <a:t>brokenPlatformImageView</a:t>
            </a:r>
            <a:r>
              <a:rPr lang="ja-JP" altLang="en-US" sz="1700" dirty="0" smtClean="0">
                <a:latin typeface="+mn-ea"/>
                <a:ea typeface="+mn-ea"/>
              </a:rPr>
              <a:t>を消したいときは以下の呪文を唱えればよい。</a:t>
            </a:r>
            <a:endParaRPr lang="en-US" altLang="ja-JP" sz="17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1700" smtClean="0">
                <a:latin typeface="+mn-ea"/>
                <a:ea typeface="+mn-ea"/>
              </a:rPr>
              <a:t>brokenPlatformImageView.setVisibility(View.GONE);</a:t>
            </a:r>
          </a:p>
          <a:p>
            <a:pPr>
              <a:defRPr/>
            </a:pPr>
            <a:r>
              <a:rPr lang="en-US" altLang="ja-JP" sz="1700">
                <a:latin typeface="+mn-ea"/>
                <a:ea typeface="+mn-ea"/>
              </a:rPr>
              <a:t>brokenPlatformImageView</a:t>
            </a:r>
            <a:r>
              <a:rPr lang="ja-JP" altLang="en-US" sz="1700" smtClean="0">
                <a:latin typeface="+mn-ea"/>
                <a:ea typeface="+mn-ea"/>
              </a:rPr>
              <a:t>を表示したいとき</a:t>
            </a:r>
            <a:r>
              <a:rPr lang="ja-JP" altLang="en-US" sz="1700">
                <a:latin typeface="+mn-ea"/>
                <a:ea typeface="+mn-ea"/>
              </a:rPr>
              <a:t>は以下の呪文を唱えればよい。</a:t>
            </a:r>
          </a:p>
          <a:p>
            <a:pPr>
              <a:defRPr/>
            </a:pPr>
            <a:r>
              <a:rPr lang="en-US" altLang="ja-JP" sz="1700" smtClean="0">
                <a:latin typeface="+mn-ea"/>
                <a:ea typeface="+mn-ea"/>
              </a:rPr>
              <a:t>brokenPlatformImageView.setVisibility(View.VISIBLE);</a:t>
            </a:r>
            <a:endParaRPr lang="en-US" altLang="ja-JP" sz="17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7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6408712" cy="353943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700" b="1" dirty="0" smtClean="0">
                <a:latin typeface="+mn-ea"/>
                <a:ea typeface="+mn-ea"/>
              </a:rPr>
              <a:t>【</a:t>
            </a:r>
            <a:r>
              <a:rPr lang="ja-JP" altLang="en-US" sz="1700" b="1" smtClean="0">
                <a:latin typeface="+mn-ea"/>
                <a:ea typeface="+mn-ea"/>
              </a:rPr>
              <a:t>参考</a:t>
            </a:r>
            <a:r>
              <a:rPr lang="en-US" altLang="ja-JP" sz="1700" b="1" smtClean="0">
                <a:latin typeface="+mn-ea"/>
                <a:ea typeface="+mn-ea"/>
              </a:rPr>
              <a:t>】</a:t>
            </a:r>
            <a:r>
              <a:rPr lang="ja-JP" altLang="en-US" sz="1700" b="1" smtClean="0">
                <a:latin typeface="+mn-ea"/>
                <a:ea typeface="+mn-ea"/>
              </a:rPr>
              <a:t> </a:t>
            </a:r>
            <a:r>
              <a:rPr lang="en-US" altLang="ja-JP" sz="1700" b="1" smtClean="0">
                <a:latin typeface="+mn-ea"/>
                <a:ea typeface="+mn-ea"/>
              </a:rPr>
              <a:t>Mission </a:t>
            </a:r>
            <a:r>
              <a:rPr lang="ja-JP" altLang="en-US" sz="1700" b="1" smtClean="0">
                <a:latin typeface="+mn-ea"/>
                <a:ea typeface="+mn-ea"/>
              </a:rPr>
              <a:t>４まで</a:t>
            </a:r>
            <a:r>
              <a:rPr lang="ja-JP" altLang="en-US" sz="1700" b="1" dirty="0" smtClean="0">
                <a:latin typeface="+mn-ea"/>
                <a:ea typeface="+mn-ea"/>
              </a:rPr>
              <a:t>完成する</a:t>
            </a:r>
            <a:r>
              <a:rPr lang="ja-JP" altLang="en-US" sz="1700" b="1" smtClean="0">
                <a:latin typeface="+mn-ea"/>
                <a:ea typeface="+mn-ea"/>
              </a:rPr>
              <a:t>と、クラス図は</a:t>
            </a:r>
            <a:r>
              <a:rPr lang="ja-JP" altLang="en-US" sz="1700" b="1" dirty="0" smtClean="0">
                <a:latin typeface="+mn-ea"/>
                <a:ea typeface="+mn-ea"/>
              </a:rPr>
              <a:t>こんな感じになる。</a:t>
            </a:r>
            <a:endParaRPr lang="en-US" altLang="ja-JP" sz="1700" b="1" dirty="0" smtClean="0"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68" y="764704"/>
            <a:ext cx="5430212" cy="593044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267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07504" y="2348880"/>
            <a:ext cx="8676456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画面右下のタスクバーで「ハードウェア取り外し」アイコンを右クリック。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3" y="1412776"/>
            <a:ext cx="8784975" cy="830997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以下の操作を行わずに、</a:t>
            </a:r>
            <a:r>
              <a:rPr kumimoji="1" lang="en-US" altLang="ja-JP" sz="2400" dirty="0" smtClean="0"/>
              <a:t>USB</a:t>
            </a:r>
            <a:r>
              <a:rPr kumimoji="1" lang="ja-JP" altLang="en-US" sz="2400" dirty="0" smtClean="0"/>
              <a:t>ケーブルを抜くと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端末（＝あなたの単位）が故障することがあるので注意してください。</a:t>
            </a:r>
            <a:endParaRPr lang="en-US" altLang="ja-JP" sz="24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80718" t="79400"/>
          <a:stretch/>
        </p:blipFill>
        <p:spPr>
          <a:xfrm>
            <a:off x="179513" y="5073634"/>
            <a:ext cx="2307539" cy="1386714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80712" t="79400"/>
          <a:stretch/>
        </p:blipFill>
        <p:spPr>
          <a:xfrm>
            <a:off x="2911868" y="5073634"/>
            <a:ext cx="2308204" cy="138671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" name="右矢印 11"/>
          <p:cNvSpPr/>
          <p:nvPr/>
        </p:nvSpPr>
        <p:spPr>
          <a:xfrm rot="10800000" flipH="1" flipV="1">
            <a:off x="2538440" y="5547715"/>
            <a:ext cx="380660" cy="479786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72837" t="86399"/>
          <a:stretch/>
        </p:blipFill>
        <p:spPr>
          <a:xfrm>
            <a:off x="5652120" y="5547715"/>
            <a:ext cx="3240360" cy="91263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タイトル 2"/>
          <p:cNvSpPr txBox="1">
            <a:spLocks/>
          </p:cNvSpPr>
          <p:nvPr/>
        </p:nvSpPr>
        <p:spPr bwMode="auto">
          <a:xfrm>
            <a:off x="107504" y="2842370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Android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の取り出し」をクリック。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 bwMode="auto">
          <a:xfrm>
            <a:off x="103634" y="3325888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安全に取り外すことができます」と表示される。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9513" y="45901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83876" y="45901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②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42017" y="5039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③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 rot="10800000" flipH="1" flipV="1">
            <a:off x="5292079" y="5517232"/>
            <a:ext cx="360041" cy="479786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4"/>
          <p:cNvSpPr txBox="1">
            <a:spLocks noChangeArrowheads="1"/>
          </p:cNvSpPr>
          <p:nvPr/>
        </p:nvSpPr>
        <p:spPr bwMode="auto">
          <a:xfrm>
            <a:off x="2691009" y="404664"/>
            <a:ext cx="3778599" cy="76944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ea typeface="HGP明朝E" pitchFamily="18" charset="-128"/>
              </a:rPr>
              <a:t>端末の取り外し</a:t>
            </a:r>
            <a:endParaRPr lang="ja-JP" altLang="en-US" sz="4400" dirty="0"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676456" cy="51683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④ 端末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の右側の電源ボタンを長押しして、電源をオフにします。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691009" y="404664"/>
            <a:ext cx="3778599" cy="76944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ea typeface="HGP明朝E" pitchFamily="18" charset="-128"/>
              </a:rPr>
              <a:t>端末の取り外し</a:t>
            </a:r>
            <a:endParaRPr lang="ja-JP" altLang="en-US" sz="4400" dirty="0">
              <a:ea typeface="HGP明朝E" pitchFamily="18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 bwMode="auto">
          <a:xfrm>
            <a:off x="251520" y="2217637"/>
            <a:ext cx="8676456" cy="5040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USB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ケーブルを取り外します。</a:t>
            </a:r>
            <a:endParaRPr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 bwMode="auto">
          <a:xfrm>
            <a:off x="251520" y="2793701"/>
            <a:ext cx="8676456" cy="5040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⑥ 端末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を返却してください。</a:t>
            </a:r>
            <a:endParaRPr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2183" y="4149080"/>
            <a:ext cx="7010252" cy="954107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授業で端末を使用するときは、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授業終了後に、必ず端末を返却してください。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911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51"/>
          <p:cNvSpPr/>
          <p:nvPr/>
        </p:nvSpPr>
        <p:spPr bwMode="auto">
          <a:xfrm>
            <a:off x="6012160" y="2843890"/>
            <a:ext cx="2880320" cy="202527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 bwMode="auto">
          <a:xfrm>
            <a:off x="3302232" y="2797512"/>
            <a:ext cx="2559187" cy="3583816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395536" y="2815850"/>
            <a:ext cx="2559187" cy="829174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6463" y="2636912"/>
            <a:ext cx="177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71431" y="2636912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40348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72303" y="140348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67448" y="1403484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2207" y="2668727"/>
            <a:ext cx="122180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4106" y="1763524"/>
            <a:ext cx="1515158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（静的な）</a:t>
            </a:r>
            <a:r>
              <a:rPr kumimoji="1" lang="en-US" altLang="ja-JP" smtClean="0"/>
              <a:t>UI</a:t>
            </a:r>
          </a:p>
          <a:p>
            <a:r>
              <a:rPr kumimoji="1" lang="ja-JP" altLang="en-US" smtClean="0"/>
              <a:t>に関する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0992" y="1763524"/>
            <a:ext cx="2140330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51575" y="1763524"/>
            <a:ext cx="2263761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592" y="3149514"/>
            <a:ext cx="238879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静的な</a:t>
            </a:r>
            <a:r>
              <a:rPr kumimoji="1" lang="en-US" altLang="ja-JP" dirty="0" smtClean="0">
                <a:latin typeface="+mj-ea"/>
                <a:ea typeface="+mj-ea"/>
              </a:rPr>
              <a:t>UI</a:t>
            </a:r>
            <a:r>
              <a:rPr kumimoji="1" lang="ja-JP" altLang="en-US" dirty="0" smtClean="0">
                <a:latin typeface="+mj-ea"/>
                <a:ea typeface="+mj-ea"/>
              </a:rPr>
              <a:t>に関する記述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7611" y="3140968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画像の読み込み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63277" y="3898380"/>
            <a:ext cx="25939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8984" y="3124871"/>
            <a:ext cx="228940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</a:t>
            </a:r>
            <a:r>
              <a:rPr kumimoji="1" lang="en-US" altLang="ja-JP" dirty="0" smtClean="0">
                <a:latin typeface="+mj-ea"/>
                <a:ea typeface="+mj-ea"/>
              </a:rPr>
              <a:t>Jumper</a:t>
            </a:r>
            <a:r>
              <a:rPr kumimoji="1" lang="ja-JP" altLang="en-US" dirty="0" smtClean="0">
                <a:latin typeface="+mj-ea"/>
                <a:ea typeface="+mj-ea"/>
              </a:rPr>
              <a:t>の）世界全体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の情報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991" y="4346766"/>
            <a:ext cx="19864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1652" y="3623027"/>
            <a:ext cx="14847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ビューの取得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1928" y="5589240"/>
            <a:ext cx="12939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+mj-ea"/>
                <a:ea typeface="+mj-ea"/>
              </a:rPr>
              <a:t>画面</a:t>
            </a:r>
            <a:r>
              <a:rPr kumimoji="1" lang="ja-JP" altLang="en-US" smtClean="0">
                <a:latin typeface="+mj-ea"/>
                <a:ea typeface="+mj-ea"/>
              </a:rPr>
              <a:t>表示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lang="en-US" altLang="ja-JP" smtClean="0">
                <a:latin typeface="+mj-ea"/>
                <a:ea typeface="+mj-ea"/>
              </a:rPr>
              <a:t>updateView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24570" y="4869160"/>
            <a:ext cx="172996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j-ea"/>
                <a:ea typeface="+mj-ea"/>
              </a:rPr>
              <a:t>（時間を</a:t>
            </a:r>
            <a:r>
              <a:rPr lang="ja-JP" altLang="en-US" smtClean="0">
                <a:latin typeface="+mj-ea"/>
                <a:ea typeface="+mj-ea"/>
              </a:rPr>
              <a:t>進める）</a:t>
            </a:r>
            <a:endParaRPr lang="en-US" altLang="ja-JP" smtClean="0">
              <a:latin typeface="+mj-ea"/>
              <a:ea typeface="+mj-ea"/>
            </a:endParaRPr>
          </a:p>
          <a:p>
            <a:pPr algn="ctr"/>
            <a:r>
              <a:rPr kumimoji="1" lang="en-US" altLang="ja-JP" smtClean="0">
                <a:latin typeface="+mj-ea"/>
                <a:ea typeface="+mj-ea"/>
              </a:rPr>
              <a:t>updateModel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89831" y="4067780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オブジェクトの生成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598714" y="4252446"/>
            <a:ext cx="41344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954723" y="3233100"/>
            <a:ext cx="75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7" idx="1"/>
          </p:cNvCxnSpPr>
          <p:nvPr/>
        </p:nvCxnSpPr>
        <p:spPr>
          <a:xfrm>
            <a:off x="2952656" y="3385500"/>
            <a:ext cx="898996" cy="4221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3"/>
            <a:ext cx="8676456" cy="286764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７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のファイルを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コピー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（他の人がコピーできなくなるので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「移動」しないこと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coin1.png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platform1.png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coin2.png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platform2.png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ufo_right.png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platform3.png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ufo_left.png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下のウィンドウが表示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されるので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右側の「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・・」をクリック。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」を選択して「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右矢印 8"/>
          <p:cNvSpPr/>
          <p:nvPr/>
        </p:nvSpPr>
        <p:spPr>
          <a:xfrm flipV="1">
            <a:off x="6012160" y="5299821"/>
            <a:ext cx="412623" cy="708787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10890" y="5085184"/>
            <a:ext cx="1562738" cy="12961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屈折矢印 10"/>
          <p:cNvSpPr/>
          <p:nvPr/>
        </p:nvSpPr>
        <p:spPr bwMode="auto">
          <a:xfrm rot="5400000">
            <a:off x="4715914" y="5573100"/>
            <a:ext cx="526598" cy="105778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2" y="2564904"/>
            <a:ext cx="3481887" cy="4130784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 flipV="1">
            <a:off x="6175601" y="4534997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5400000" flipV="1">
            <a:off x="6883587" y="5868977"/>
            <a:ext cx="412623" cy="505819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4725144"/>
            <a:ext cx="4968552" cy="1312858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 rot="5400000" flipV="1">
            <a:off x="4767755" y="4781370"/>
            <a:ext cx="412623" cy="53251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2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530" t="7059" r="82124" b="32732"/>
          <a:stretch/>
        </p:blipFill>
        <p:spPr>
          <a:xfrm>
            <a:off x="6516216" y="1066897"/>
            <a:ext cx="2375038" cy="4738368"/>
          </a:xfrm>
          <a:prstGeom prst="rect">
            <a:avLst/>
          </a:prstGeom>
          <a:ln>
            <a:noFill/>
          </a:ln>
        </p:spPr>
      </p:pic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 bwMode="auto">
          <a:xfrm>
            <a:off x="251520" y="1484784"/>
            <a:ext cx="5040560" cy="82725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そして元のウィンドウで「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すると以下のようにファイルがコピーされる。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屈折矢印 15"/>
          <p:cNvSpPr/>
          <p:nvPr/>
        </p:nvSpPr>
        <p:spPr bwMode="auto">
          <a:xfrm rot="5400000">
            <a:off x="5380645" y="3268789"/>
            <a:ext cx="526598" cy="145651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22830"/>
            <a:ext cx="4968552" cy="1312858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 rot="16200000">
            <a:off x="3272458" y="4191525"/>
            <a:ext cx="412623" cy="516025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1530" t="40850" r="82124" b="22338"/>
          <a:stretch/>
        </p:blipFill>
        <p:spPr>
          <a:xfrm>
            <a:off x="6507424" y="3555432"/>
            <a:ext cx="2375038" cy="2896999"/>
          </a:xfrm>
          <a:prstGeom prst="rect">
            <a:avLst/>
          </a:prstGeom>
          <a:ln>
            <a:noFill/>
          </a:ln>
        </p:spPr>
      </p:pic>
      <p:sp>
        <p:nvSpPr>
          <p:cNvPr id="18" name="正方形/長方形 17"/>
          <p:cNvSpPr/>
          <p:nvPr/>
        </p:nvSpPr>
        <p:spPr>
          <a:xfrm>
            <a:off x="7020272" y="4078870"/>
            <a:ext cx="1562738" cy="54789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009257" y="5301208"/>
            <a:ext cx="1562738" cy="35224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020272" y="3178988"/>
            <a:ext cx="1562738" cy="3764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07424" y="1091645"/>
            <a:ext cx="2375038" cy="5360786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600" r="6148" b="2322"/>
          <a:stretch/>
        </p:blipFill>
        <p:spPr>
          <a:xfrm>
            <a:off x="6588224" y="1988840"/>
            <a:ext cx="2304256" cy="4608378"/>
          </a:xfrm>
          <a:prstGeom prst="rect">
            <a:avLst/>
          </a:prstGeom>
        </p:spPr>
      </p:pic>
      <p:sp>
        <p:nvSpPr>
          <p:cNvPr id="6" name="環状矢印 5"/>
          <p:cNvSpPr/>
          <p:nvPr/>
        </p:nvSpPr>
        <p:spPr>
          <a:xfrm rot="16200000">
            <a:off x="6806241" y="3998263"/>
            <a:ext cx="231295" cy="432050"/>
          </a:xfrm>
          <a:prstGeom prst="circularArrow">
            <a:avLst>
              <a:gd name="adj1" fmla="val 14420"/>
              <a:gd name="adj2" fmla="val 2495615"/>
              <a:gd name="adj3" fmla="val 20182451"/>
              <a:gd name="adj4" fmla="val 10800000"/>
              <a:gd name="adj5" fmla="val 2487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環状矢印 6"/>
          <p:cNvSpPr/>
          <p:nvPr/>
        </p:nvSpPr>
        <p:spPr>
          <a:xfrm rot="5400000" flipH="1">
            <a:off x="8416794" y="3998263"/>
            <a:ext cx="231295" cy="432050"/>
          </a:xfrm>
          <a:prstGeom prst="circularArrow">
            <a:avLst>
              <a:gd name="adj1" fmla="val 14420"/>
              <a:gd name="adj2" fmla="val 2495615"/>
              <a:gd name="adj3" fmla="val 20182451"/>
              <a:gd name="adj4" fmla="val 10800000"/>
              <a:gd name="adj5" fmla="val 2487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 flipH="1">
            <a:off x="7389883" y="4183608"/>
            <a:ext cx="288925" cy="128744"/>
            <a:chOff x="3851027" y="3762218"/>
            <a:chExt cx="288925" cy="144462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851027" y="376221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3885952" y="3906680"/>
              <a:ext cx="2174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944689" y="3833655"/>
              <a:ext cx="144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51520" y="285750"/>
            <a:ext cx="806489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１．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クラス図に従って「</a:t>
            </a:r>
            <a:r>
              <a:rPr lang="en-US" altLang="ja-JP" sz="2000" b="1" dirty="0" err="1" smtClean="0">
                <a:latin typeface="+mn-ea"/>
                <a:ea typeface="+mn-ea"/>
              </a:rPr>
              <a:t>MovingPlatform</a:t>
            </a:r>
            <a:r>
              <a:rPr lang="ja-JP" altLang="en-US" sz="2000" b="1" dirty="0" smtClean="0">
                <a:latin typeface="+mn-ea"/>
                <a:ea typeface="+mn-ea"/>
              </a:rPr>
              <a:t>クラス」を実装し、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「動く足場」が表示されるように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正して欲しい。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なお「動く足場」</a:t>
            </a:r>
            <a:r>
              <a:rPr lang="ja-JP" altLang="en-US" sz="2000" b="1" dirty="0">
                <a:latin typeface="+mn-ea"/>
                <a:ea typeface="+mn-ea"/>
              </a:rPr>
              <a:t>は</a:t>
            </a:r>
            <a:r>
              <a:rPr lang="ja-JP" altLang="en-US" sz="2000" b="1" dirty="0" smtClean="0">
                <a:latin typeface="+mn-ea"/>
                <a:ea typeface="+mn-ea"/>
              </a:rPr>
              <a:t>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画面</a:t>
            </a:r>
            <a:r>
              <a:rPr lang="ja-JP" altLang="en-US" sz="2000" b="1" dirty="0">
                <a:latin typeface="+mn-ea"/>
                <a:ea typeface="+mn-ea"/>
              </a:rPr>
              <a:t>の両端</a:t>
            </a:r>
            <a:r>
              <a:rPr lang="ja-JP" altLang="en-US" sz="2000" b="1" dirty="0" smtClean="0">
                <a:latin typeface="+mn-ea"/>
                <a:ea typeface="+mn-ea"/>
              </a:rPr>
              <a:t>で反転して往復運動をするようにして欲しい。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3" y="3284984"/>
            <a:ext cx="2581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7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535531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※Mission</a:t>
            </a:r>
            <a:r>
              <a:rPr lang="ja-JP" altLang="en-US" b="1" smtClean="0">
                <a:latin typeface="+mn-ea"/>
                <a:ea typeface="+mn-ea"/>
              </a:rPr>
              <a:t>１の</a:t>
            </a:r>
            <a:r>
              <a:rPr lang="ja-JP" altLang="en-US" b="1" dirty="0" smtClean="0">
                <a:latin typeface="+mn-ea"/>
                <a:ea typeface="+mn-ea"/>
              </a:rPr>
              <a:t>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以下の点を除けば、基本的には「プレーヤ」と同じだ。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・「プレーヤ」は画面の両端でループしていたが「動く足場」は画面の両端で反転する。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【View】</a:t>
            </a:r>
            <a:endParaRPr lang="en-US" altLang="ja-JP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１．「</a:t>
            </a:r>
            <a:r>
              <a:rPr lang="en-US" altLang="ja-JP">
                <a:latin typeface="+mn-ea"/>
                <a:ea typeface="+mn-ea"/>
              </a:rPr>
              <a:t>activity_main.xml</a:t>
            </a:r>
            <a:r>
              <a:rPr lang="ja-JP" altLang="en-US">
                <a:latin typeface="+mn-ea"/>
                <a:ea typeface="+mn-ea"/>
              </a:rPr>
              <a:t>」で新しい</a:t>
            </a:r>
            <a:r>
              <a:rPr lang="en-US" altLang="ja-JP">
                <a:latin typeface="+mn-ea"/>
                <a:ea typeface="+mn-ea"/>
              </a:rPr>
              <a:t>ImageView</a:t>
            </a:r>
            <a:r>
              <a:rPr lang="ja-JP" altLang="en-US">
                <a:latin typeface="+mn-ea"/>
                <a:ea typeface="+mn-ea"/>
              </a:rPr>
              <a:t>を追加。</a:t>
            </a:r>
          </a:p>
          <a:p>
            <a:pPr>
              <a:defRPr/>
            </a:pPr>
            <a:r>
              <a:rPr lang="ja-JP" altLang="en-US">
                <a:latin typeface="+mn-ea"/>
                <a:ea typeface="+mn-ea"/>
              </a:rPr>
              <a:t>　　画像は「</a:t>
            </a:r>
            <a:r>
              <a:rPr lang="en-US" altLang="ja-JP">
                <a:latin typeface="+mn-ea"/>
                <a:ea typeface="+mn-ea"/>
              </a:rPr>
              <a:t>platform.png</a:t>
            </a:r>
            <a:r>
              <a:rPr lang="ja-JP" altLang="en-US">
                <a:latin typeface="+mn-ea"/>
                <a:ea typeface="+mn-ea"/>
              </a:rPr>
              <a:t>」を使用。「</a:t>
            </a:r>
            <a:r>
              <a:rPr lang="en-US" altLang="ja-JP">
                <a:latin typeface="+mn-ea"/>
                <a:ea typeface="+mn-ea"/>
              </a:rPr>
              <a:t>ID</a:t>
            </a:r>
            <a:r>
              <a:rPr lang="ja-JP" altLang="en-US">
                <a:latin typeface="+mn-ea"/>
                <a:ea typeface="+mn-ea"/>
              </a:rPr>
              <a:t>」＝「</a:t>
            </a:r>
            <a:r>
              <a:rPr lang="en-US" altLang="ja-JP">
                <a:latin typeface="+mn-ea"/>
                <a:ea typeface="+mn-ea"/>
              </a:rPr>
              <a:t>movingPlatformImageView</a:t>
            </a:r>
            <a:r>
              <a:rPr lang="ja-JP" altLang="en-US">
                <a:latin typeface="+mn-ea"/>
                <a:ea typeface="+mn-ea"/>
              </a:rPr>
              <a:t>」。</a:t>
            </a: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【Model】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 smtClean="0">
                <a:latin typeface="+mn-ea"/>
                <a:ea typeface="+mn-ea"/>
              </a:rPr>
              <a:t>１．「</a:t>
            </a:r>
            <a:r>
              <a:rPr lang="en-US" altLang="ja-JP" dirty="0" err="1" smtClean="0">
                <a:latin typeface="+mn-ea"/>
                <a:ea typeface="+mn-ea"/>
              </a:rPr>
              <a:t>MovingPlatform</a:t>
            </a:r>
            <a:r>
              <a:rPr lang="ja-JP" altLang="en-US" dirty="0" smtClean="0">
                <a:latin typeface="+mn-ea"/>
                <a:ea typeface="+mn-ea"/>
              </a:rPr>
              <a:t>クラス」を追加し、属性とメソッドを記述。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　「</a:t>
            </a:r>
            <a:r>
              <a:rPr lang="en-US" altLang="ja-JP" dirty="0" smtClean="0">
                <a:latin typeface="+mn-ea"/>
                <a:ea typeface="+mn-ea"/>
              </a:rPr>
              <a:t>move()</a:t>
            </a:r>
            <a:r>
              <a:rPr lang="ja-JP" altLang="en-US" dirty="0" smtClean="0">
                <a:latin typeface="+mn-ea"/>
                <a:ea typeface="+mn-ea"/>
              </a:rPr>
              <a:t>」</a:t>
            </a:r>
            <a:r>
              <a:rPr lang="ja-JP" altLang="en-US" smtClean="0">
                <a:latin typeface="+mn-ea"/>
                <a:ea typeface="+mn-ea"/>
              </a:rPr>
              <a:t>では、</a:t>
            </a:r>
            <a:r>
              <a:rPr lang="en-US" altLang="ja-JP" smtClean="0">
                <a:latin typeface="+mn-ea"/>
                <a:ea typeface="+mn-ea"/>
              </a:rPr>
              <a:t>Player</a:t>
            </a:r>
            <a:r>
              <a:rPr lang="ja-JP" altLang="en-US" smtClean="0">
                <a:latin typeface="+mn-ea"/>
                <a:ea typeface="+mn-ea"/>
              </a:rPr>
              <a:t>と同じように</a:t>
            </a:r>
            <a:r>
              <a:rPr lang="en-US" altLang="ja-JP" smtClean="0">
                <a:latin typeface="+mn-ea"/>
                <a:ea typeface="+mn-ea"/>
              </a:rPr>
              <a:t>X</a:t>
            </a:r>
            <a:r>
              <a:rPr lang="ja-JP" altLang="en-US" smtClean="0">
                <a:latin typeface="+mn-ea"/>
                <a:ea typeface="+mn-ea"/>
              </a:rPr>
              <a:t>方向に移動</a:t>
            </a:r>
            <a:r>
              <a:rPr lang="ja-JP" altLang="en-US" dirty="0" smtClean="0">
                <a:latin typeface="+mn-ea"/>
                <a:ea typeface="+mn-ea"/>
              </a:rPr>
              <a:t>させる。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　ただし、「</a:t>
            </a:r>
            <a:r>
              <a:rPr lang="en-US" altLang="ja-JP" dirty="0" err="1" smtClean="0">
                <a:latin typeface="+mn-ea"/>
                <a:ea typeface="+mn-ea"/>
              </a:rPr>
              <a:t>movingPlatform</a:t>
            </a:r>
            <a:r>
              <a:rPr lang="ja-JP" altLang="en-US" dirty="0" smtClean="0">
                <a:latin typeface="+mn-ea"/>
                <a:ea typeface="+mn-ea"/>
              </a:rPr>
              <a:t>」は世界の端で「ループ」はなく「反転する」。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　「反転する」ということは移動する速度</a:t>
            </a:r>
            <a:r>
              <a:rPr lang="ja-JP" altLang="en-US" dirty="0" err="1" smtClean="0">
                <a:latin typeface="+mn-ea"/>
                <a:ea typeface="+mn-ea"/>
              </a:rPr>
              <a:t>ｘ</a:t>
            </a:r>
            <a:r>
              <a:rPr lang="en-US" altLang="ja-JP" dirty="0" smtClean="0">
                <a:latin typeface="+mn-ea"/>
                <a:ea typeface="+mn-ea"/>
              </a:rPr>
              <a:t>Speed</a:t>
            </a:r>
            <a:r>
              <a:rPr lang="ja-JP" altLang="en-US" dirty="0" smtClean="0">
                <a:latin typeface="+mn-ea"/>
                <a:ea typeface="+mn-ea"/>
              </a:rPr>
              <a:t>の符号が変わるということだ。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【Controller】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smtClean="0">
                <a:latin typeface="+mn-ea"/>
                <a:ea typeface="+mn-ea"/>
              </a:rPr>
              <a:t>Platform</a:t>
            </a:r>
            <a:r>
              <a:rPr lang="ja-JP" altLang="en-US" smtClean="0">
                <a:latin typeface="+mn-ea"/>
                <a:ea typeface="+mn-ea"/>
              </a:rPr>
              <a:t>」と</a:t>
            </a:r>
            <a:r>
              <a:rPr lang="ja-JP" altLang="en-US">
                <a:latin typeface="+mn-ea"/>
                <a:ea typeface="+mn-ea"/>
              </a:rPr>
              <a:t>同じだ</a:t>
            </a:r>
            <a:r>
              <a:rPr lang="ja-JP" altLang="en-US" smtClean="0">
                <a:latin typeface="+mn-ea"/>
                <a:ea typeface="+mn-ea"/>
              </a:rPr>
              <a:t>。</a:t>
            </a:r>
            <a:endParaRPr lang="en-US" altLang="ja-JP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smtClean="0">
                <a:latin typeface="+mn-ea"/>
                <a:ea typeface="+mn-ea"/>
              </a:rPr>
              <a:t>MovingPlatform</a:t>
            </a:r>
            <a:r>
              <a:rPr lang="ja-JP" altLang="en-US" smtClean="0">
                <a:latin typeface="+mn-ea"/>
                <a:ea typeface="+mn-ea"/>
              </a:rPr>
              <a:t>」の画像は「</a:t>
            </a:r>
            <a:r>
              <a:rPr lang="en-US" altLang="ja-JP" smtClean="0">
                <a:latin typeface="+mn-ea"/>
                <a:ea typeface="+mn-ea"/>
              </a:rPr>
              <a:t>Platform]</a:t>
            </a:r>
            <a:r>
              <a:rPr lang="ja-JP" altLang="en-US" smtClean="0">
                <a:latin typeface="+mn-ea"/>
                <a:ea typeface="+mn-ea"/>
              </a:rPr>
              <a:t>の画像が使えるので画像を読み込む必要は無い。</a:t>
            </a:r>
            <a:endParaRPr lang="ja-JP" altLang="en-US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smtClean="0">
                <a:latin typeface="+mn-ea"/>
                <a:ea typeface="+mn-ea"/>
              </a:rPr>
              <a:t>MovingPlatform</a:t>
            </a:r>
            <a:r>
              <a:rPr lang="ja-JP" altLang="en-US" smtClean="0">
                <a:latin typeface="+mn-ea"/>
                <a:ea typeface="+mn-ea"/>
              </a:rPr>
              <a:t>」も「</a:t>
            </a:r>
            <a:r>
              <a:rPr lang="en-US" altLang="ja-JP" smtClean="0">
                <a:latin typeface="+mn-ea"/>
                <a:ea typeface="+mn-ea"/>
              </a:rPr>
              <a:t>Player</a:t>
            </a:r>
            <a:r>
              <a:rPr lang="ja-JP" altLang="en-US" smtClean="0">
                <a:latin typeface="+mn-ea"/>
                <a:ea typeface="+mn-ea"/>
              </a:rPr>
              <a:t>」同様、「動く」ことを忘れずに。</a:t>
            </a:r>
            <a:endParaRPr lang="ja-JP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8852" r="5788" b="1254"/>
          <a:stretch/>
        </p:blipFill>
        <p:spPr>
          <a:xfrm>
            <a:off x="4067944" y="2060847"/>
            <a:ext cx="2160240" cy="44644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8438" r="6202" b="1254"/>
          <a:stretch/>
        </p:blipFill>
        <p:spPr>
          <a:xfrm>
            <a:off x="6588224" y="2060849"/>
            <a:ext cx="2160240" cy="4464496"/>
          </a:xfrm>
          <a:prstGeom prst="rect">
            <a:avLst/>
          </a:prstGeom>
        </p:spPr>
      </p:pic>
      <p:sp>
        <p:nvSpPr>
          <p:cNvPr id="7" name="環状矢印 6"/>
          <p:cNvSpPr/>
          <p:nvPr/>
        </p:nvSpPr>
        <p:spPr>
          <a:xfrm rot="5400000" flipH="1">
            <a:off x="8344783" y="2746079"/>
            <a:ext cx="231295" cy="432050"/>
          </a:xfrm>
          <a:prstGeom prst="circularArrow">
            <a:avLst>
              <a:gd name="adj1" fmla="val 14420"/>
              <a:gd name="adj2" fmla="val 2495615"/>
              <a:gd name="adj3" fmla="val 20182451"/>
              <a:gd name="adj4" fmla="val 10800000"/>
              <a:gd name="adj5" fmla="val 2487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7739459" y="2903376"/>
            <a:ext cx="288925" cy="128744"/>
            <a:chOff x="3851027" y="3762218"/>
            <a:chExt cx="288925" cy="144462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851027" y="376221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3885952" y="3906680"/>
              <a:ext cx="2174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944689" y="3833655"/>
              <a:ext cx="144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51520" y="285750"/>
            <a:ext cx="860495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２．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クラス図に従って「</a:t>
            </a:r>
            <a:r>
              <a:rPr lang="en-US" altLang="ja-JP" sz="2000" b="1" dirty="0" err="1" smtClean="0">
                <a:latin typeface="+mn-ea"/>
                <a:ea typeface="+mn-ea"/>
              </a:rPr>
              <a:t>Ufo</a:t>
            </a:r>
            <a:r>
              <a:rPr lang="ja-JP" altLang="en-US" sz="2000" b="1" dirty="0" smtClean="0">
                <a:latin typeface="+mn-ea"/>
                <a:ea typeface="+mn-ea"/>
              </a:rPr>
              <a:t>」を実装し、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</a:t>
            </a:r>
            <a:r>
              <a:rPr lang="en-US" altLang="ja-JP" sz="2000" b="1" dirty="0" smtClean="0">
                <a:latin typeface="+mn-ea"/>
                <a:ea typeface="+mn-ea"/>
              </a:rPr>
              <a:t>UFO</a:t>
            </a:r>
            <a:r>
              <a:rPr lang="ja-JP" altLang="en-US" sz="2000" b="1" dirty="0" smtClean="0">
                <a:latin typeface="+mn-ea"/>
                <a:ea typeface="+mn-ea"/>
              </a:rPr>
              <a:t>」が表示されるように</a:t>
            </a:r>
            <a:r>
              <a:rPr lang="en-US" altLang="ja-JP" sz="2000" b="1" dirty="0" err="1" smtClean="0">
                <a:latin typeface="+mn-ea"/>
                <a:ea typeface="+mn-ea"/>
              </a:rPr>
              <a:t>G01_Jumper</a:t>
            </a:r>
            <a:r>
              <a:rPr lang="ja-JP" altLang="en-US" sz="2000" b="1" dirty="0" err="1" smtClean="0">
                <a:latin typeface="+mn-ea"/>
                <a:ea typeface="+mn-ea"/>
              </a:rPr>
              <a:t>を修</a:t>
            </a:r>
            <a:r>
              <a:rPr lang="ja-JP" altLang="en-US" sz="2000" b="1" dirty="0" smtClean="0">
                <a:latin typeface="+mn-ea"/>
                <a:ea typeface="+mn-ea"/>
              </a:rPr>
              <a:t>正して欲しい。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なお「</a:t>
            </a:r>
            <a:r>
              <a:rPr lang="en-US" altLang="ja-JP" sz="2000" b="1" dirty="0" smtClean="0">
                <a:latin typeface="+mn-ea"/>
                <a:ea typeface="+mn-ea"/>
              </a:rPr>
              <a:t>UFO</a:t>
            </a:r>
            <a:r>
              <a:rPr lang="ja-JP" altLang="en-US" sz="2000" b="1" dirty="0" smtClean="0">
                <a:latin typeface="+mn-ea"/>
                <a:ea typeface="+mn-ea"/>
              </a:rPr>
              <a:t>」は「動く足場」と同じように両端で反転して往復運動をするとともに、右に進んでいる時と左に</a:t>
            </a:r>
            <a:r>
              <a:rPr lang="ja-JP" altLang="en-US" sz="2000" b="1" dirty="0">
                <a:latin typeface="+mn-ea"/>
                <a:ea typeface="+mn-ea"/>
              </a:rPr>
              <a:t>進</a:t>
            </a:r>
            <a:r>
              <a:rPr lang="ja-JP" altLang="en-US" sz="2000" b="1" dirty="0" smtClean="0">
                <a:latin typeface="+mn-ea"/>
                <a:ea typeface="+mn-ea"/>
              </a:rPr>
              <a:t>んでいる時で画像が変わるようにして欲しい。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17" name="環状矢印 16"/>
          <p:cNvSpPr/>
          <p:nvPr/>
        </p:nvSpPr>
        <p:spPr>
          <a:xfrm rot="16200000">
            <a:off x="4168322" y="2752559"/>
            <a:ext cx="231295" cy="432050"/>
          </a:xfrm>
          <a:prstGeom prst="circularArrow">
            <a:avLst>
              <a:gd name="adj1" fmla="val 14420"/>
              <a:gd name="adj2" fmla="val 2495615"/>
              <a:gd name="adj3" fmla="val 20182451"/>
              <a:gd name="adj4" fmla="val 10800000"/>
              <a:gd name="adj5" fmla="val 2487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 flipH="1">
            <a:off x="4644008" y="2902736"/>
            <a:ext cx="288925" cy="128744"/>
            <a:chOff x="3851027" y="3762218"/>
            <a:chExt cx="288925" cy="144462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851027" y="3762218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885952" y="3906680"/>
              <a:ext cx="2174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944689" y="3833655"/>
              <a:ext cx="144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40968"/>
            <a:ext cx="2581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1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5078313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※Mission</a:t>
            </a:r>
            <a:r>
              <a:rPr lang="ja-JP" altLang="en-US" b="1" smtClean="0">
                <a:latin typeface="+mn-ea"/>
                <a:ea typeface="+mn-ea"/>
              </a:rPr>
              <a:t>２の</a:t>
            </a:r>
            <a:r>
              <a:rPr lang="ja-JP" altLang="en-US" b="1" dirty="0" smtClean="0">
                <a:latin typeface="+mn-ea"/>
                <a:ea typeface="+mn-ea"/>
              </a:rPr>
              <a:t>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以下の点を除けば、基本的には「動く足場」と同じだ。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・「動く足場」では画像は変化しなかったが、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>
                <a:latin typeface="+mn-ea"/>
                <a:ea typeface="+mn-ea"/>
              </a:rPr>
              <a:t>　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err="1" smtClean="0">
                <a:latin typeface="+mn-ea"/>
                <a:ea typeface="+mn-ea"/>
              </a:rPr>
              <a:t>Ufo</a:t>
            </a:r>
            <a:r>
              <a:rPr lang="ja-JP" altLang="en-US" b="1" dirty="0" smtClean="0">
                <a:latin typeface="+mn-ea"/>
                <a:ea typeface="+mn-ea"/>
              </a:rPr>
              <a:t>」では右に進む時と左に進む時とで画像が異なる。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>
                <a:latin typeface="+mn-ea"/>
                <a:ea typeface="+mn-ea"/>
              </a:rPr>
              <a:t>　</a:t>
            </a:r>
            <a:r>
              <a:rPr lang="ja-JP" altLang="en-US" b="1" dirty="0" smtClean="0">
                <a:latin typeface="+mn-ea"/>
                <a:ea typeface="+mn-ea"/>
              </a:rPr>
              <a:t>ただ、進行方向によって画像を変化させるという処理は「プレーヤ」の時にやったはずだ。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>
                <a:latin typeface="+mn-ea"/>
              </a:rPr>
              <a:t>【View】</a:t>
            </a: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>
                <a:latin typeface="+mn-ea"/>
                <a:ea typeface="+mn-ea"/>
              </a:rPr>
              <a:t>activity_main.xml</a:t>
            </a:r>
            <a:r>
              <a:rPr lang="ja-JP" altLang="en-US">
                <a:latin typeface="+mn-ea"/>
                <a:ea typeface="+mn-ea"/>
              </a:rPr>
              <a:t>」で新しい</a:t>
            </a:r>
            <a:r>
              <a:rPr lang="en-US" altLang="ja-JP">
                <a:latin typeface="+mn-ea"/>
                <a:ea typeface="+mn-ea"/>
              </a:rPr>
              <a:t>ImageView</a:t>
            </a:r>
            <a:r>
              <a:rPr lang="ja-JP" altLang="en-US">
                <a:latin typeface="+mn-ea"/>
                <a:ea typeface="+mn-ea"/>
              </a:rPr>
              <a:t>を追加。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画像</a:t>
            </a:r>
            <a:r>
              <a:rPr lang="ja-JP" altLang="en-US">
                <a:latin typeface="+mn-ea"/>
                <a:ea typeface="+mn-ea"/>
              </a:rPr>
              <a:t>は「</a:t>
            </a:r>
            <a:r>
              <a:rPr lang="en-US" altLang="ja-JP">
                <a:latin typeface="+mn-ea"/>
                <a:ea typeface="+mn-ea"/>
              </a:rPr>
              <a:t>ufo_right.png</a:t>
            </a:r>
            <a:r>
              <a:rPr lang="ja-JP" altLang="en-US" smtClean="0">
                <a:latin typeface="+mn-ea"/>
                <a:ea typeface="+mn-ea"/>
              </a:rPr>
              <a:t>」を</a:t>
            </a:r>
            <a:r>
              <a:rPr lang="ja-JP" altLang="en-US">
                <a:latin typeface="+mn-ea"/>
                <a:ea typeface="+mn-ea"/>
              </a:rPr>
              <a:t>使用。「</a:t>
            </a:r>
            <a:r>
              <a:rPr lang="en-US" altLang="ja-JP">
                <a:latin typeface="+mn-ea"/>
                <a:ea typeface="+mn-ea"/>
              </a:rPr>
              <a:t>ID</a:t>
            </a:r>
            <a:r>
              <a:rPr lang="ja-JP" altLang="en-US">
                <a:latin typeface="+mn-ea"/>
                <a:ea typeface="+mn-ea"/>
              </a:rPr>
              <a:t>」＝「</a:t>
            </a:r>
            <a:r>
              <a:rPr lang="en-US" altLang="ja-JP">
                <a:latin typeface="+mn-ea"/>
                <a:ea typeface="+mn-ea"/>
              </a:rPr>
              <a:t>ufoImageView</a:t>
            </a:r>
            <a:r>
              <a:rPr lang="ja-JP" altLang="en-US">
                <a:latin typeface="+mn-ea"/>
                <a:ea typeface="+mn-ea"/>
              </a:rPr>
              <a:t>」。</a:t>
            </a:r>
            <a:endParaRPr lang="en-US" altLang="ja-JP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【Model】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dirty="0" err="1" smtClean="0">
                <a:latin typeface="+mn-ea"/>
                <a:ea typeface="+mn-ea"/>
              </a:rPr>
              <a:t>Ufo</a:t>
            </a:r>
            <a:r>
              <a:rPr lang="ja-JP" altLang="en-US" dirty="0" smtClean="0">
                <a:latin typeface="+mn-ea"/>
                <a:ea typeface="+mn-ea"/>
              </a:rPr>
              <a:t>クラス」を追加し、属性とメソッドを記述。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mtClean="0">
                <a:latin typeface="+mn-ea"/>
                <a:ea typeface="+mn-ea"/>
              </a:rPr>
              <a:t>Controller</a:t>
            </a:r>
            <a:r>
              <a:rPr lang="ja-JP" altLang="en-US" smtClean="0">
                <a:latin typeface="+mn-ea"/>
                <a:ea typeface="+mn-ea"/>
              </a:rPr>
              <a:t>で</a:t>
            </a:r>
            <a:r>
              <a:rPr lang="ja-JP" altLang="en-US" dirty="0" smtClean="0">
                <a:latin typeface="+mn-ea"/>
                <a:ea typeface="+mn-ea"/>
              </a:rPr>
              <a:t>画像を表示するときに</a:t>
            </a:r>
            <a:r>
              <a:rPr lang="ja-JP" altLang="en-US" dirty="0" err="1" smtClean="0">
                <a:latin typeface="+mn-ea"/>
                <a:ea typeface="+mn-ea"/>
              </a:rPr>
              <a:t>ｘ</a:t>
            </a:r>
            <a:r>
              <a:rPr lang="en-US" altLang="ja-JP" dirty="0" smtClean="0">
                <a:latin typeface="+mn-ea"/>
                <a:ea typeface="+mn-ea"/>
              </a:rPr>
              <a:t>Speed</a:t>
            </a:r>
            <a:r>
              <a:rPr lang="ja-JP" altLang="en-US" dirty="0" smtClean="0">
                <a:latin typeface="+mn-ea"/>
                <a:ea typeface="+mn-ea"/>
              </a:rPr>
              <a:t>が必要になるのでアクセッサも必要だ。</a:t>
            </a:r>
            <a:endParaRPr lang="en-US" altLang="ja-JP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【Controller】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mtClean="0">
                <a:latin typeface="+mn-ea"/>
                <a:ea typeface="+mn-ea"/>
              </a:rPr>
              <a:t>「</a:t>
            </a:r>
            <a:r>
              <a:rPr lang="en-US" altLang="ja-JP" smtClean="0">
                <a:latin typeface="+mn-ea"/>
                <a:ea typeface="+mn-ea"/>
              </a:rPr>
              <a:t>Ufo</a:t>
            </a:r>
            <a:r>
              <a:rPr lang="ja-JP" altLang="en-US" smtClean="0">
                <a:latin typeface="+mn-ea"/>
                <a:ea typeface="+mn-ea"/>
              </a:rPr>
              <a:t>」の</a:t>
            </a:r>
            <a:r>
              <a:rPr lang="en-US" altLang="ja-JP" smtClean="0">
                <a:latin typeface="+mn-ea"/>
                <a:ea typeface="+mn-ea"/>
              </a:rPr>
              <a:t>X</a:t>
            </a:r>
            <a:r>
              <a:rPr lang="ja-JP" altLang="en-US" smtClean="0">
                <a:latin typeface="+mn-ea"/>
                <a:ea typeface="+mn-ea"/>
              </a:rPr>
              <a:t>方向の速度によって、表示する画像を切り替えよう。</a:t>
            </a:r>
            <a:endParaRPr lang="ja-JP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1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251520" y="285750"/>
            <a:ext cx="860495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　３．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クラス図を参照して「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クラス」を修正し、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dirty="0" smtClean="0">
                <a:latin typeface="+mn-ea"/>
                <a:ea typeface="+mn-ea"/>
              </a:rPr>
              <a:t>　１．で表示させた「コイン」を回転するようにして欲しい。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25" name="下カーブ矢印 24"/>
          <p:cNvSpPr/>
          <p:nvPr/>
        </p:nvSpPr>
        <p:spPr>
          <a:xfrm flipH="1">
            <a:off x="2699791" y="2132856"/>
            <a:ext cx="5544615" cy="731520"/>
          </a:xfrm>
          <a:prstGeom prst="curvedDown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3393496" y="4456536"/>
            <a:ext cx="432048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159286" y="4445904"/>
            <a:ext cx="432048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6905062" y="4437112"/>
            <a:ext cx="432048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" y="3618647"/>
            <a:ext cx="1824271" cy="276898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8705" r="8561" b="2502"/>
          <a:stretch/>
        </p:blipFill>
        <p:spPr>
          <a:xfrm>
            <a:off x="3834336" y="3284982"/>
            <a:ext cx="1440160" cy="30319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8110" r="8393" b="2940"/>
          <a:stretch/>
        </p:blipFill>
        <p:spPr>
          <a:xfrm>
            <a:off x="5599084" y="3284982"/>
            <a:ext cx="1466820" cy="304610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l="7202" r="5927" b="2747"/>
          <a:stretch/>
        </p:blipFill>
        <p:spPr>
          <a:xfrm>
            <a:off x="1897920" y="3284982"/>
            <a:ext cx="1512169" cy="302433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/>
          <a:srcRect l="8705" r="8561" b="2502"/>
          <a:stretch/>
        </p:blipFill>
        <p:spPr>
          <a:xfrm>
            <a:off x="7353936" y="3284984"/>
            <a:ext cx="1440160" cy="30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3594</TotalTime>
  <Words>747</Words>
  <Application>Microsoft Office PowerPoint</Application>
  <PresentationFormat>画面に合わせる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HGP明朝E</vt:lpstr>
      <vt:lpstr>ＭＳ Ｐゴシック</vt:lpstr>
      <vt:lpstr>ＭＳ Ｐ明朝</vt:lpstr>
      <vt:lpstr>游ゴシック</vt:lpstr>
      <vt:lpstr>Garamond</vt:lpstr>
      <vt:lpstr>Georgia</vt:lpstr>
      <vt:lpstr>Wingdings</vt:lpstr>
      <vt:lpstr>Wingdings 2</vt:lpstr>
      <vt:lpstr>クール</vt:lpstr>
      <vt:lpstr>Ｊａｖａ練習問題  （Game_０３_オブジェクト）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 PC画面右下のタスクバーで「ハードウェア取り外し」アイコンを右クリック。</vt:lpstr>
      <vt:lpstr>④ 端末の右側の電源ボタンを長押しして、電源をオフにします。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244</cp:revision>
  <dcterms:created xsi:type="dcterms:W3CDTF">2005-04-17T07:16:32Z</dcterms:created>
  <dcterms:modified xsi:type="dcterms:W3CDTF">2019-06-01T09:43:42Z</dcterms:modified>
</cp:coreProperties>
</file>