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6" r:id="rId2"/>
    <p:sldId id="323" r:id="rId3"/>
    <p:sldId id="317" r:id="rId4"/>
    <p:sldId id="318" r:id="rId5"/>
    <p:sldId id="319" r:id="rId6"/>
    <p:sldId id="320" r:id="rId7"/>
    <p:sldId id="321" r:id="rId8"/>
    <p:sldId id="349" r:id="rId9"/>
    <p:sldId id="322" r:id="rId10"/>
    <p:sldId id="298" r:id="rId11"/>
    <p:sldId id="324" r:id="rId12"/>
    <p:sldId id="267" r:id="rId13"/>
    <p:sldId id="268" r:id="rId14"/>
    <p:sldId id="269" r:id="rId15"/>
    <p:sldId id="270" r:id="rId16"/>
    <p:sldId id="271" r:id="rId17"/>
    <p:sldId id="272" r:id="rId18"/>
    <p:sldId id="273" r:id="rId19"/>
    <p:sldId id="275" r:id="rId20"/>
    <p:sldId id="334" r:id="rId21"/>
    <p:sldId id="329" r:id="rId22"/>
    <p:sldId id="331" r:id="rId23"/>
    <p:sldId id="332" r:id="rId24"/>
    <p:sldId id="333" r:id="rId25"/>
    <p:sldId id="326" r:id="rId26"/>
    <p:sldId id="277" r:id="rId27"/>
    <p:sldId id="303" r:id="rId28"/>
    <p:sldId id="304" r:id="rId29"/>
    <p:sldId id="327" r:id="rId30"/>
    <p:sldId id="335" r:id="rId31"/>
    <p:sldId id="350" r:id="rId32"/>
    <p:sldId id="300" r:id="rId33"/>
    <p:sldId id="302" r:id="rId34"/>
    <p:sldId id="339" r:id="rId35"/>
    <p:sldId id="336" r:id="rId36"/>
    <p:sldId id="345" r:id="rId37"/>
    <p:sldId id="337" r:id="rId38"/>
    <p:sldId id="338" r:id="rId39"/>
    <p:sldId id="351" r:id="rId40"/>
    <p:sldId id="305" r:id="rId41"/>
    <p:sldId id="340" r:id="rId42"/>
    <p:sldId id="308" r:id="rId43"/>
    <p:sldId id="306" r:id="rId44"/>
    <p:sldId id="347" r:id="rId45"/>
    <p:sldId id="346" r:id="rId46"/>
    <p:sldId id="352" r:id="rId47"/>
    <p:sldId id="310" r:id="rId48"/>
    <p:sldId id="341" r:id="rId49"/>
    <p:sldId id="353" r:id="rId50"/>
    <p:sldId id="312" r:id="rId51"/>
    <p:sldId id="342" r:id="rId52"/>
    <p:sldId id="354" r:id="rId53"/>
    <p:sldId id="315" r:id="rId54"/>
    <p:sldId id="344" r:id="rId55"/>
    <p:sldId id="348" r:id="rId56"/>
    <p:sldId id="299"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77" d="100"/>
          <a:sy n="77" d="100"/>
        </p:scale>
        <p:origin x="9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457200" y="1600200"/>
            <a:ext cx="8229600" cy="4525963"/>
          </a:xfrm>
        </p:spPr>
        <p:txBody>
          <a:bodyPr/>
          <a:lstStyle/>
          <a:p>
            <a:pPr lvl="0"/>
            <a:endParaRPr lang="ja-JP"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893352F3-AAFC-45B5-A5A6-55A6D0C44162}" type="slidenum">
              <a:rPr lang="en-US" altLang="ja-JP"/>
              <a:pPr>
                <a:defRPr/>
              </a:pPr>
              <a:t>‹#›</a:t>
            </a:fld>
            <a:endParaRPr lang="en-US" altLang="ja-JP"/>
          </a:p>
        </p:txBody>
      </p:sp>
    </p:spTree>
    <p:extLst>
      <p:ext uri="{BB962C8B-B14F-4D97-AF65-F5344CB8AC3E}">
        <p14:creationId xmlns:p14="http://schemas.microsoft.com/office/powerpoint/2010/main" val="423179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2018/6/25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2018/6/25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83768" y="5603783"/>
            <a:ext cx="3929281" cy="830997"/>
          </a:xfrm>
          <a:prstGeom prst="rect">
            <a:avLst/>
          </a:prstGeom>
          <a:noFill/>
        </p:spPr>
        <p:txBody>
          <a:bodyPr wrap="none" rtlCol="0">
            <a:spAutoFit/>
          </a:bodyPr>
          <a:lstStyle/>
          <a:p>
            <a:pPr algn="ctr"/>
            <a:r>
              <a:rPr kumimoji="1" lang="ja-JP" altLang="en-US" sz="2400" dirty="0" smtClean="0">
                <a:effectLst>
                  <a:outerShdw blurRad="38100" dist="38100" dir="2700000" algn="tl">
                    <a:srgbClr val="000000">
                      <a:alpha val="43137"/>
                    </a:srgbClr>
                  </a:outerShdw>
                </a:effectLst>
              </a:rPr>
              <a:t>情報・経営システム工学専攻</a:t>
            </a:r>
            <a:endParaRPr kumimoji="1" lang="en-US" altLang="ja-JP" sz="2400" dirty="0" smtClean="0">
              <a:effectLst>
                <a:outerShdw blurRad="38100" dist="38100" dir="2700000" algn="tl">
                  <a:srgbClr val="000000">
                    <a:alpha val="43137"/>
                  </a:srgbClr>
                </a:outerShdw>
              </a:effectLst>
            </a:endParaRPr>
          </a:p>
          <a:p>
            <a:pPr algn="ctr"/>
            <a:r>
              <a:rPr kumimoji="1" lang="ja-JP" altLang="en-US" sz="2400" dirty="0" smtClean="0">
                <a:effectLst>
                  <a:outerShdw blurRad="38100" dist="38100" dir="2700000" algn="tl">
                    <a:srgbClr val="000000">
                      <a:alpha val="43137"/>
                    </a:srgbClr>
                  </a:outerShdw>
                </a:effectLst>
              </a:rPr>
              <a:t>畦原</a:t>
            </a:r>
            <a:endParaRPr kumimoji="1" lang="ja-JP" altLang="en-US" sz="2400" dirty="0">
              <a:effectLst>
                <a:outerShdw blurRad="38100" dist="38100" dir="2700000" algn="tl">
                  <a:srgbClr val="000000">
                    <a:alpha val="43137"/>
                  </a:srgbClr>
                </a:outerShdw>
              </a:effectLst>
            </a:endParaRPr>
          </a:p>
        </p:txBody>
      </p:sp>
      <p:cxnSp>
        <p:nvCxnSpPr>
          <p:cNvPr id="5" name="直線コネクタ 4"/>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83568" y="508518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79912" y="1681644"/>
            <a:ext cx="4807726" cy="523220"/>
          </a:xfrm>
          <a:prstGeom prst="rect">
            <a:avLst/>
          </a:prstGeom>
        </p:spPr>
        <p:txBody>
          <a:bodyPr wrap="none">
            <a:spAutoFit/>
          </a:bodyPr>
          <a:lstStyle/>
          <a:p>
            <a:r>
              <a:rPr lang="ja-JP" altLang="en-US" sz="2800" dirty="0" smtClean="0">
                <a:effectLst>
                  <a:outerShdw blurRad="38100" dist="38100" dir="2700000" algn="tl">
                    <a:srgbClr val="000000">
                      <a:alpha val="43137"/>
                    </a:srgbClr>
                  </a:outerShdw>
                </a:effectLst>
              </a:rPr>
              <a:t>オブジェクト指向プログラミング</a:t>
            </a:r>
            <a:endParaRPr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6875409" y="2771820"/>
            <a:ext cx="1478290" cy="523220"/>
          </a:xfrm>
          <a:prstGeom prst="rect">
            <a:avLst/>
          </a:prstGeom>
        </p:spPr>
        <p:txBody>
          <a:bodyPr wrap="none">
            <a:spAutoFit/>
          </a:bodyPr>
          <a:lstStyle/>
          <a:p>
            <a:pPr algn="r"/>
            <a:r>
              <a:rPr lang="en-US" altLang="ja-JP" sz="2800" dirty="0" smtClean="0"/>
              <a:t>UML</a:t>
            </a:r>
            <a:r>
              <a:rPr lang="ja-JP" altLang="en-US" sz="2800" dirty="0" smtClean="0"/>
              <a:t>（２）</a:t>
            </a:r>
            <a:endParaRPr lang="en-US" altLang="ja-JP" sz="2800" dirty="0"/>
          </a:p>
        </p:txBody>
      </p:sp>
      <p:sp>
        <p:nvSpPr>
          <p:cNvPr id="9" name="正方形/長方形 8"/>
          <p:cNvSpPr/>
          <p:nvPr/>
        </p:nvSpPr>
        <p:spPr>
          <a:xfrm>
            <a:off x="929873" y="3528392"/>
            <a:ext cx="7301999" cy="1323439"/>
          </a:xfrm>
          <a:prstGeom prst="rect">
            <a:avLst/>
          </a:prstGeom>
        </p:spPr>
        <p:txBody>
          <a:bodyPr wrap="none">
            <a:spAutoFit/>
          </a:bodyPr>
          <a:lstStyle/>
          <a:p>
            <a:pPr algn="ctr"/>
            <a:r>
              <a:rPr lang="ja-JP" altLang="en-US" sz="4000" dirty="0" smtClean="0">
                <a:effectLst>
                  <a:outerShdw blurRad="38100" dist="38100" dir="2700000" algn="tl">
                    <a:srgbClr val="000000">
                      <a:alpha val="43137"/>
                    </a:srgbClr>
                  </a:outerShdw>
                </a:effectLst>
              </a:rPr>
              <a:t>動的設計</a:t>
            </a:r>
            <a:endParaRPr lang="en-US" altLang="ja-JP" sz="4000" dirty="0" smtClean="0">
              <a:effectLst>
                <a:outerShdw blurRad="38100" dist="38100" dir="2700000" algn="tl">
                  <a:srgbClr val="000000">
                    <a:alpha val="43137"/>
                  </a:srgbClr>
                </a:outerShdw>
              </a:effectLst>
            </a:endParaRPr>
          </a:p>
          <a:p>
            <a:pPr algn="ctr"/>
            <a:r>
              <a:rPr lang="ja-JP" altLang="en-US" sz="4000" dirty="0" smtClean="0">
                <a:effectLst>
                  <a:outerShdw blurRad="38100" dist="38100" dir="2700000" algn="tl">
                    <a:srgbClr val="000000">
                      <a:alpha val="43137"/>
                    </a:srgbClr>
                  </a:outerShdw>
                </a:effectLst>
              </a:rPr>
              <a:t>（アクティビティ図、シーケンス図）</a:t>
            </a:r>
            <a:endParaRPr lang="ja-JP"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7666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ja-JP" altLang="en-US" dirty="0" smtClean="0"/>
              <a:t>本日の予定</a:t>
            </a:r>
          </a:p>
        </p:txBody>
      </p:sp>
      <p:sp>
        <p:nvSpPr>
          <p:cNvPr id="6148" name="Text Box 8"/>
          <p:cNvSpPr txBox="1">
            <a:spLocks noChangeArrowheads="1"/>
          </p:cNvSpPr>
          <p:nvPr/>
        </p:nvSpPr>
        <p:spPr bwMode="auto">
          <a:xfrm>
            <a:off x="448382" y="1772816"/>
            <a:ext cx="468429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marL="742950" indent="-742950" eaLnBrk="1" hangingPunct="1">
              <a:buAutoNum type="arabicParenBoth"/>
            </a:pPr>
            <a:r>
              <a:rPr lang="ja-JP" altLang="en-US" sz="4400" dirty="0" smtClean="0"/>
              <a:t>アクティビティ図</a:t>
            </a:r>
            <a:endParaRPr lang="en-US" altLang="ja-JP" sz="3600" dirty="0" smtClean="0"/>
          </a:p>
        </p:txBody>
      </p:sp>
      <p:sp>
        <p:nvSpPr>
          <p:cNvPr id="6149" name="Text Box 9"/>
          <p:cNvSpPr txBox="1">
            <a:spLocks noChangeArrowheads="1"/>
          </p:cNvSpPr>
          <p:nvPr/>
        </p:nvSpPr>
        <p:spPr bwMode="auto">
          <a:xfrm>
            <a:off x="448382" y="3168262"/>
            <a:ext cx="4164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4400" dirty="0"/>
              <a:t>(2) </a:t>
            </a:r>
            <a:r>
              <a:rPr lang="ja-JP" altLang="en-US" sz="4400" dirty="0" smtClean="0"/>
              <a:t>シーケンス図</a:t>
            </a:r>
            <a:endParaRPr lang="ja-JP" altLang="en-US" sz="3600" dirty="0"/>
          </a:p>
        </p:txBody>
      </p:sp>
    </p:spTree>
    <p:extLst>
      <p:ext uri="{BB962C8B-B14F-4D97-AF65-F5344CB8AC3E}">
        <p14:creationId xmlns:p14="http://schemas.microsoft.com/office/powerpoint/2010/main" val="3841651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731309"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53346" y="2852936"/>
            <a:ext cx="4019049"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アクティビティ図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304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57200" y="304800"/>
            <a:ext cx="8229600" cy="1143000"/>
          </a:xfrm>
        </p:spPr>
        <p:txBody>
          <a:bodyPr/>
          <a:lstStyle/>
          <a:p>
            <a:pPr eaLnBrk="1" hangingPunct="1"/>
            <a:r>
              <a:rPr lang="ja-JP" altLang="en-US" smtClean="0"/>
              <a:t>処理の状態と状態遷移の記述</a:t>
            </a:r>
          </a:p>
        </p:txBody>
      </p:sp>
      <p:sp>
        <p:nvSpPr>
          <p:cNvPr id="12291" name="Text Box 14"/>
          <p:cNvSpPr txBox="1">
            <a:spLocks noChangeArrowheads="1"/>
          </p:cNvSpPr>
          <p:nvPr/>
        </p:nvSpPr>
        <p:spPr bwMode="auto">
          <a:xfrm>
            <a:off x="152400" y="1143000"/>
            <a:ext cx="2189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レストランの例：</a:t>
            </a:r>
          </a:p>
        </p:txBody>
      </p:sp>
      <p:sp>
        <p:nvSpPr>
          <p:cNvPr id="12292" name="Text Box 15"/>
          <p:cNvSpPr txBox="1">
            <a:spLocks noChangeArrowheads="1"/>
          </p:cNvSpPr>
          <p:nvPr/>
        </p:nvSpPr>
        <p:spPr bwMode="auto">
          <a:xfrm>
            <a:off x="228600" y="2895600"/>
            <a:ext cx="1589088"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：レストラン</a:t>
            </a:r>
          </a:p>
        </p:txBody>
      </p:sp>
      <p:sp>
        <p:nvSpPr>
          <p:cNvPr id="12293" name="Text Box 16"/>
          <p:cNvSpPr txBox="1">
            <a:spLocks noChangeArrowheads="1"/>
          </p:cNvSpPr>
          <p:nvPr/>
        </p:nvSpPr>
        <p:spPr bwMode="auto">
          <a:xfrm>
            <a:off x="2057400" y="2286000"/>
            <a:ext cx="1058863"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：コック</a:t>
            </a:r>
          </a:p>
        </p:txBody>
      </p:sp>
      <p:sp>
        <p:nvSpPr>
          <p:cNvPr id="12294" name="Text Box 17"/>
          <p:cNvSpPr txBox="1">
            <a:spLocks noChangeArrowheads="1"/>
          </p:cNvSpPr>
          <p:nvPr/>
        </p:nvSpPr>
        <p:spPr bwMode="auto">
          <a:xfrm>
            <a:off x="6858000" y="2895600"/>
            <a:ext cx="1638300"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：ウェイター</a:t>
            </a:r>
          </a:p>
        </p:txBody>
      </p:sp>
      <p:sp>
        <p:nvSpPr>
          <p:cNvPr id="12295" name="Text Box 18"/>
          <p:cNvSpPr txBox="1">
            <a:spLocks noChangeArrowheads="1"/>
          </p:cNvSpPr>
          <p:nvPr/>
        </p:nvSpPr>
        <p:spPr bwMode="auto">
          <a:xfrm>
            <a:off x="1295400" y="5105400"/>
            <a:ext cx="2825750"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テーブル</a:t>
            </a:r>
            <a:r>
              <a:rPr lang="en-US" altLang="ja-JP" sz="2400" u="sng"/>
              <a:t>B</a:t>
            </a:r>
            <a:r>
              <a:rPr lang="ja-JP" altLang="en-US" sz="2400" u="sng"/>
              <a:t>：テーブル</a:t>
            </a:r>
          </a:p>
        </p:txBody>
      </p:sp>
      <p:sp>
        <p:nvSpPr>
          <p:cNvPr id="12296" name="Text Box 19"/>
          <p:cNvSpPr txBox="1">
            <a:spLocks noChangeArrowheads="1"/>
          </p:cNvSpPr>
          <p:nvPr/>
        </p:nvSpPr>
        <p:spPr bwMode="auto">
          <a:xfrm>
            <a:off x="1295400" y="3429000"/>
            <a:ext cx="2825750"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テーブル</a:t>
            </a:r>
            <a:r>
              <a:rPr lang="en-US" altLang="ja-JP" sz="2400" u="sng"/>
              <a:t>A</a:t>
            </a:r>
            <a:r>
              <a:rPr lang="ja-JP" altLang="en-US" sz="2400" u="sng"/>
              <a:t>：テーブル</a:t>
            </a:r>
          </a:p>
        </p:txBody>
      </p:sp>
      <p:sp>
        <p:nvSpPr>
          <p:cNvPr id="12297" name="Text Box 20"/>
          <p:cNvSpPr txBox="1">
            <a:spLocks noChangeArrowheads="1"/>
          </p:cNvSpPr>
          <p:nvPr/>
        </p:nvSpPr>
        <p:spPr bwMode="auto">
          <a:xfrm>
            <a:off x="3048000" y="3962400"/>
            <a:ext cx="1827213"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いす</a:t>
            </a:r>
            <a:r>
              <a:rPr lang="en-US" altLang="ja-JP" sz="2400" u="sng"/>
              <a:t>A1</a:t>
            </a:r>
            <a:r>
              <a:rPr lang="ja-JP" altLang="en-US" sz="2400" u="sng"/>
              <a:t>：イス</a:t>
            </a:r>
          </a:p>
        </p:txBody>
      </p:sp>
      <p:sp>
        <p:nvSpPr>
          <p:cNvPr id="12298" name="Text Box 21"/>
          <p:cNvSpPr txBox="1">
            <a:spLocks noChangeArrowheads="1"/>
          </p:cNvSpPr>
          <p:nvPr/>
        </p:nvSpPr>
        <p:spPr bwMode="auto">
          <a:xfrm>
            <a:off x="3048000" y="4572000"/>
            <a:ext cx="1827213"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いす</a:t>
            </a:r>
            <a:r>
              <a:rPr lang="en-US" altLang="ja-JP" sz="2400" u="sng"/>
              <a:t>A2</a:t>
            </a:r>
            <a:r>
              <a:rPr lang="ja-JP" altLang="en-US" sz="2400" u="sng"/>
              <a:t>：イス</a:t>
            </a:r>
          </a:p>
        </p:txBody>
      </p:sp>
      <p:sp>
        <p:nvSpPr>
          <p:cNvPr id="12299" name="Text Box 22"/>
          <p:cNvSpPr txBox="1">
            <a:spLocks noChangeArrowheads="1"/>
          </p:cNvSpPr>
          <p:nvPr/>
        </p:nvSpPr>
        <p:spPr bwMode="auto">
          <a:xfrm>
            <a:off x="3048000" y="5705475"/>
            <a:ext cx="1827213"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いす</a:t>
            </a:r>
            <a:r>
              <a:rPr lang="en-US" altLang="ja-JP" sz="2400" u="sng"/>
              <a:t>B1</a:t>
            </a:r>
            <a:r>
              <a:rPr lang="ja-JP" altLang="en-US" sz="2400" u="sng"/>
              <a:t>：イス</a:t>
            </a:r>
          </a:p>
        </p:txBody>
      </p:sp>
      <p:sp>
        <p:nvSpPr>
          <p:cNvPr id="12300" name="Text Box 23"/>
          <p:cNvSpPr txBox="1">
            <a:spLocks noChangeArrowheads="1"/>
          </p:cNvSpPr>
          <p:nvPr/>
        </p:nvSpPr>
        <p:spPr bwMode="auto">
          <a:xfrm>
            <a:off x="3048000" y="6248400"/>
            <a:ext cx="1827213"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u="sng"/>
              <a:t>いす</a:t>
            </a:r>
            <a:r>
              <a:rPr lang="en-US" altLang="ja-JP" sz="2400" u="sng"/>
              <a:t>B2</a:t>
            </a:r>
            <a:r>
              <a:rPr lang="ja-JP" altLang="en-US" sz="2400" u="sng"/>
              <a:t>：イス</a:t>
            </a:r>
          </a:p>
        </p:txBody>
      </p:sp>
      <p:cxnSp>
        <p:nvCxnSpPr>
          <p:cNvPr id="12301" name="AutoShape 24"/>
          <p:cNvCxnSpPr>
            <a:cxnSpLocks noChangeShapeType="1"/>
            <a:stCxn id="12292" idx="0"/>
            <a:endCxn id="12293" idx="1"/>
          </p:cNvCxnSpPr>
          <p:nvPr/>
        </p:nvCxnSpPr>
        <p:spPr bwMode="auto">
          <a:xfrm rot="-5400000">
            <a:off x="1352550" y="2190751"/>
            <a:ext cx="376237" cy="10334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2" name="AutoShape 25"/>
          <p:cNvCxnSpPr>
            <a:cxnSpLocks noChangeShapeType="1"/>
            <a:stCxn id="12292" idx="3"/>
            <a:endCxn id="12294" idx="1"/>
          </p:cNvCxnSpPr>
          <p:nvPr/>
        </p:nvCxnSpPr>
        <p:spPr bwMode="auto">
          <a:xfrm>
            <a:off x="1817688" y="3128963"/>
            <a:ext cx="504031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3" name="AutoShape 26"/>
          <p:cNvCxnSpPr>
            <a:cxnSpLocks noChangeShapeType="1"/>
            <a:stCxn id="12292" idx="2"/>
            <a:endCxn id="12296" idx="1"/>
          </p:cNvCxnSpPr>
          <p:nvPr/>
        </p:nvCxnSpPr>
        <p:spPr bwMode="auto">
          <a:xfrm rot="16200000" flipH="1">
            <a:off x="1009650" y="3376613"/>
            <a:ext cx="300038" cy="2714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4" name="AutoShape 27"/>
          <p:cNvCxnSpPr>
            <a:cxnSpLocks noChangeShapeType="1"/>
            <a:stCxn id="12295" idx="1"/>
            <a:endCxn id="12292" idx="2"/>
          </p:cNvCxnSpPr>
          <p:nvPr/>
        </p:nvCxnSpPr>
        <p:spPr bwMode="auto">
          <a:xfrm rot="10800000">
            <a:off x="1023938" y="3362325"/>
            <a:ext cx="271462" cy="19764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AutoShape 28"/>
          <p:cNvCxnSpPr>
            <a:cxnSpLocks noChangeShapeType="1"/>
            <a:stCxn id="12296" idx="2"/>
          </p:cNvCxnSpPr>
          <p:nvPr/>
        </p:nvCxnSpPr>
        <p:spPr bwMode="auto">
          <a:xfrm rot="16200000" flipH="1">
            <a:off x="2768600" y="3835400"/>
            <a:ext cx="219075"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6" name="AutoShape 29"/>
          <p:cNvCxnSpPr>
            <a:cxnSpLocks noChangeShapeType="1"/>
            <a:stCxn id="12295" idx="2"/>
          </p:cNvCxnSpPr>
          <p:nvPr/>
        </p:nvCxnSpPr>
        <p:spPr bwMode="auto">
          <a:xfrm rot="16200000" flipH="1">
            <a:off x="2697163" y="5583237"/>
            <a:ext cx="361950" cy="3397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7" name="AutoShape 30"/>
          <p:cNvCxnSpPr>
            <a:cxnSpLocks noChangeShapeType="1"/>
            <a:stCxn id="12296" idx="2"/>
            <a:endCxn id="12298" idx="1"/>
          </p:cNvCxnSpPr>
          <p:nvPr/>
        </p:nvCxnSpPr>
        <p:spPr bwMode="auto">
          <a:xfrm rot="16200000" flipH="1">
            <a:off x="2423319" y="4180681"/>
            <a:ext cx="909638"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8" name="AutoShape 31"/>
          <p:cNvCxnSpPr>
            <a:cxnSpLocks noChangeShapeType="1"/>
            <a:stCxn id="12295" idx="2"/>
            <a:endCxn id="12300" idx="1"/>
          </p:cNvCxnSpPr>
          <p:nvPr/>
        </p:nvCxnSpPr>
        <p:spPr bwMode="auto">
          <a:xfrm rot="16200000" flipH="1">
            <a:off x="2423319" y="5857081"/>
            <a:ext cx="909638"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9" name="Text Box 32"/>
          <p:cNvSpPr txBox="1">
            <a:spLocks noChangeArrowheads="1"/>
          </p:cNvSpPr>
          <p:nvPr/>
        </p:nvSpPr>
        <p:spPr bwMode="auto">
          <a:xfrm>
            <a:off x="1981200" y="1524000"/>
            <a:ext cx="1760538"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カレー：料理</a:t>
            </a:r>
          </a:p>
        </p:txBody>
      </p:sp>
      <p:sp>
        <p:nvSpPr>
          <p:cNvPr id="12310" name="Text Box 33"/>
          <p:cNvSpPr txBox="1">
            <a:spLocks noChangeArrowheads="1"/>
          </p:cNvSpPr>
          <p:nvPr/>
        </p:nvSpPr>
        <p:spPr bwMode="auto">
          <a:xfrm>
            <a:off x="7086600" y="5105400"/>
            <a:ext cx="1768475"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伝票</a:t>
            </a:r>
            <a:r>
              <a:rPr lang="en-US" altLang="ja-JP" sz="2400"/>
              <a:t>A</a:t>
            </a:r>
            <a:r>
              <a:rPr lang="ja-JP" altLang="en-US" sz="2400"/>
              <a:t>：伝票</a:t>
            </a:r>
          </a:p>
        </p:txBody>
      </p:sp>
      <p:sp>
        <p:nvSpPr>
          <p:cNvPr id="12311" name="Text Box 34"/>
          <p:cNvSpPr txBox="1">
            <a:spLocks noChangeArrowheads="1"/>
          </p:cNvSpPr>
          <p:nvPr/>
        </p:nvSpPr>
        <p:spPr bwMode="auto">
          <a:xfrm>
            <a:off x="5029200" y="3962400"/>
            <a:ext cx="1787525"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佐藤さん：客</a:t>
            </a:r>
          </a:p>
        </p:txBody>
      </p:sp>
      <p:sp>
        <p:nvSpPr>
          <p:cNvPr id="12312" name="Text Box 35"/>
          <p:cNvSpPr txBox="1">
            <a:spLocks noChangeArrowheads="1"/>
          </p:cNvSpPr>
          <p:nvPr/>
        </p:nvSpPr>
        <p:spPr bwMode="auto">
          <a:xfrm>
            <a:off x="5029200" y="4572000"/>
            <a:ext cx="1787525"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鈴木さん：客</a:t>
            </a:r>
          </a:p>
        </p:txBody>
      </p:sp>
      <p:cxnSp>
        <p:nvCxnSpPr>
          <p:cNvPr id="12313" name="AutoShape 36"/>
          <p:cNvCxnSpPr>
            <a:cxnSpLocks noChangeShapeType="1"/>
            <a:stCxn id="12311" idx="3"/>
            <a:endCxn id="12294" idx="2"/>
          </p:cNvCxnSpPr>
          <p:nvPr/>
        </p:nvCxnSpPr>
        <p:spPr bwMode="auto">
          <a:xfrm flipV="1">
            <a:off x="6816725" y="3362325"/>
            <a:ext cx="860425" cy="8334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4" name="AutoShape 37"/>
          <p:cNvCxnSpPr>
            <a:cxnSpLocks noChangeShapeType="1"/>
            <a:stCxn id="12312" idx="3"/>
            <a:endCxn id="12294" idx="2"/>
          </p:cNvCxnSpPr>
          <p:nvPr/>
        </p:nvCxnSpPr>
        <p:spPr bwMode="auto">
          <a:xfrm flipV="1">
            <a:off x="6816725" y="3362325"/>
            <a:ext cx="860425" cy="14430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5" name="Line 38"/>
          <p:cNvSpPr>
            <a:spLocks noChangeShapeType="1"/>
          </p:cNvSpPr>
          <p:nvPr/>
        </p:nvSpPr>
        <p:spPr bwMode="auto">
          <a:xfrm flipH="1" flipV="1">
            <a:off x="6781800" y="41910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6" name="Line 39"/>
          <p:cNvSpPr>
            <a:spLocks noChangeShapeType="1"/>
          </p:cNvSpPr>
          <p:nvPr/>
        </p:nvSpPr>
        <p:spPr bwMode="auto">
          <a:xfrm flipH="1" flipV="1">
            <a:off x="6781800" y="48006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7" name="Line 40"/>
          <p:cNvSpPr>
            <a:spLocks noChangeShapeType="1"/>
          </p:cNvSpPr>
          <p:nvPr/>
        </p:nvSpPr>
        <p:spPr bwMode="auto">
          <a:xfrm>
            <a:off x="7924800" y="33528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2318" name="AutoShape 41"/>
          <p:cNvCxnSpPr>
            <a:cxnSpLocks noChangeShapeType="1"/>
            <a:stCxn id="12293" idx="3"/>
            <a:endCxn id="12294" idx="0"/>
          </p:cNvCxnSpPr>
          <p:nvPr/>
        </p:nvCxnSpPr>
        <p:spPr bwMode="auto">
          <a:xfrm>
            <a:off x="3116263" y="2519363"/>
            <a:ext cx="4560887" cy="3762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9" name="Line 42"/>
          <p:cNvSpPr>
            <a:spLocks noChangeShapeType="1"/>
          </p:cNvSpPr>
          <p:nvPr/>
        </p:nvSpPr>
        <p:spPr bwMode="auto">
          <a:xfrm>
            <a:off x="48768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20" name="Line 43"/>
          <p:cNvSpPr>
            <a:spLocks noChangeShapeType="1"/>
          </p:cNvSpPr>
          <p:nvPr/>
        </p:nvSpPr>
        <p:spPr bwMode="auto">
          <a:xfrm>
            <a:off x="48768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2321" name="AutoShape 44"/>
          <p:cNvCxnSpPr>
            <a:cxnSpLocks noChangeShapeType="1"/>
            <a:stCxn id="12309" idx="1"/>
            <a:endCxn id="12292" idx="0"/>
          </p:cNvCxnSpPr>
          <p:nvPr/>
        </p:nvCxnSpPr>
        <p:spPr bwMode="auto">
          <a:xfrm rot="10800000" flipV="1">
            <a:off x="1023938" y="1757363"/>
            <a:ext cx="957262" cy="11382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2" name="Text Box 45"/>
          <p:cNvSpPr txBox="1">
            <a:spLocks noChangeArrowheads="1"/>
          </p:cNvSpPr>
          <p:nvPr/>
        </p:nvSpPr>
        <p:spPr bwMode="auto">
          <a:xfrm>
            <a:off x="4267200" y="1447800"/>
            <a:ext cx="4491038" cy="822325"/>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レストランで行われる処理は、</a:t>
            </a:r>
          </a:p>
          <a:p>
            <a:pPr eaLnBrk="1" hangingPunct="1"/>
            <a:r>
              <a:rPr lang="ja-JP" altLang="en-US" sz="2400" dirty="0">
                <a:solidFill>
                  <a:srgbClr val="FF0066"/>
                </a:solidFill>
              </a:rPr>
              <a:t>実行順序</a:t>
            </a:r>
            <a:r>
              <a:rPr lang="ja-JP" altLang="en-US" sz="2400" dirty="0"/>
              <a:t>や</a:t>
            </a:r>
            <a:r>
              <a:rPr lang="ja-JP" altLang="en-US" sz="2400" dirty="0">
                <a:solidFill>
                  <a:srgbClr val="FF0066"/>
                </a:solidFill>
              </a:rPr>
              <a:t>役割</a:t>
            </a:r>
            <a:r>
              <a:rPr lang="ja-JP" altLang="en-US" sz="2400" dirty="0"/>
              <a:t>を明確化できる。</a:t>
            </a:r>
          </a:p>
        </p:txBody>
      </p:sp>
    </p:spTree>
    <p:extLst>
      <p:ext uri="{BB962C8B-B14F-4D97-AF65-F5344CB8AC3E}">
        <p14:creationId xmlns:p14="http://schemas.microsoft.com/office/powerpoint/2010/main" val="3687792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ja-JP" altLang="en-US" sz="4000" smtClean="0"/>
              <a:t>作業の実行順序と役割</a:t>
            </a:r>
          </a:p>
        </p:txBody>
      </p:sp>
      <p:sp>
        <p:nvSpPr>
          <p:cNvPr id="13315" name="Text Box 39"/>
          <p:cNvSpPr txBox="1">
            <a:spLocks noChangeArrowheads="1"/>
          </p:cNvSpPr>
          <p:nvPr/>
        </p:nvSpPr>
        <p:spPr bwMode="auto">
          <a:xfrm>
            <a:off x="1066800" y="1905000"/>
            <a:ext cx="29702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800"/>
              <a:t>１．席へ案内する。</a:t>
            </a:r>
          </a:p>
          <a:p>
            <a:pPr eaLnBrk="1" hangingPunct="1"/>
            <a:r>
              <a:rPr lang="ja-JP" altLang="en-US" sz="2800"/>
              <a:t>２．注文する。</a:t>
            </a:r>
          </a:p>
          <a:p>
            <a:pPr eaLnBrk="1" hangingPunct="1"/>
            <a:r>
              <a:rPr lang="ja-JP" altLang="en-US" sz="2800"/>
              <a:t>３．調理する。</a:t>
            </a:r>
          </a:p>
          <a:p>
            <a:pPr eaLnBrk="1" hangingPunct="1"/>
            <a:r>
              <a:rPr lang="ja-JP" altLang="en-US" sz="2800"/>
              <a:t>４．配膳する。</a:t>
            </a:r>
          </a:p>
          <a:p>
            <a:pPr eaLnBrk="1" hangingPunct="1"/>
            <a:r>
              <a:rPr lang="ja-JP" altLang="en-US" sz="2800"/>
              <a:t>５．食事する。</a:t>
            </a:r>
          </a:p>
          <a:p>
            <a:pPr eaLnBrk="1" hangingPunct="1"/>
            <a:r>
              <a:rPr lang="ja-JP" altLang="en-US" sz="2800"/>
              <a:t>６．料金を支払う。</a:t>
            </a:r>
          </a:p>
        </p:txBody>
      </p:sp>
      <p:sp>
        <p:nvSpPr>
          <p:cNvPr id="13316" name="Text Box 40"/>
          <p:cNvSpPr txBox="1">
            <a:spLocks noChangeArrowheads="1"/>
          </p:cNvSpPr>
          <p:nvPr/>
        </p:nvSpPr>
        <p:spPr bwMode="auto">
          <a:xfrm>
            <a:off x="1066800" y="5257800"/>
            <a:ext cx="2203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800"/>
              <a:t>Ａ．客</a:t>
            </a:r>
          </a:p>
          <a:p>
            <a:pPr eaLnBrk="1" hangingPunct="1"/>
            <a:r>
              <a:rPr lang="ja-JP" altLang="en-US" sz="2800"/>
              <a:t>Ｂ．ウェイター</a:t>
            </a:r>
          </a:p>
          <a:p>
            <a:pPr eaLnBrk="1" hangingPunct="1"/>
            <a:r>
              <a:rPr lang="ja-JP" altLang="en-US" sz="2800"/>
              <a:t>Ｃ．コック</a:t>
            </a:r>
          </a:p>
        </p:txBody>
      </p:sp>
      <p:sp>
        <p:nvSpPr>
          <p:cNvPr id="13317" name="Text Box 41"/>
          <p:cNvSpPr txBox="1">
            <a:spLocks noChangeArrowheads="1"/>
          </p:cNvSpPr>
          <p:nvPr/>
        </p:nvSpPr>
        <p:spPr bwMode="auto">
          <a:xfrm>
            <a:off x="762000" y="1371600"/>
            <a:ext cx="573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solidFill>
                  <a:srgbClr val="FF0000"/>
                </a:solidFill>
              </a:rPr>
              <a:t>実行順序</a:t>
            </a:r>
            <a:r>
              <a:rPr lang="ja-JP" altLang="en-US" sz="2400" dirty="0"/>
              <a:t>を考慮に入れた作業の流れは・・・</a:t>
            </a:r>
          </a:p>
        </p:txBody>
      </p:sp>
      <p:sp>
        <p:nvSpPr>
          <p:cNvPr id="13318" name="Text Box 42"/>
          <p:cNvSpPr txBox="1">
            <a:spLocks noChangeArrowheads="1"/>
          </p:cNvSpPr>
          <p:nvPr/>
        </p:nvSpPr>
        <p:spPr bwMode="auto">
          <a:xfrm>
            <a:off x="914400" y="4800600"/>
            <a:ext cx="402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この作業に出てくる役割は・・・</a:t>
            </a:r>
          </a:p>
        </p:txBody>
      </p:sp>
    </p:spTree>
    <p:extLst>
      <p:ext uri="{BB962C8B-B14F-4D97-AF65-F5344CB8AC3E}">
        <p14:creationId xmlns:p14="http://schemas.microsoft.com/office/powerpoint/2010/main" val="1450231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1" name="Rectangle 45"/>
          <p:cNvSpPr>
            <a:spLocks noChangeArrowheads="1"/>
          </p:cNvSpPr>
          <p:nvPr/>
        </p:nvSpPr>
        <p:spPr bwMode="auto">
          <a:xfrm>
            <a:off x="1524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4362" name="Rectangle 46"/>
          <p:cNvSpPr>
            <a:spLocks noChangeArrowheads="1"/>
          </p:cNvSpPr>
          <p:nvPr/>
        </p:nvSpPr>
        <p:spPr bwMode="auto">
          <a:xfrm>
            <a:off x="2819400" y="1447800"/>
            <a:ext cx="33528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4363" name="Rectangle 47"/>
          <p:cNvSpPr>
            <a:spLocks noChangeArrowheads="1"/>
          </p:cNvSpPr>
          <p:nvPr/>
        </p:nvSpPr>
        <p:spPr bwMode="auto">
          <a:xfrm>
            <a:off x="61722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4338" name="Rectangle 2"/>
          <p:cNvSpPr>
            <a:spLocks noGrp="1" noChangeArrowheads="1"/>
          </p:cNvSpPr>
          <p:nvPr>
            <p:ph type="title"/>
          </p:nvPr>
        </p:nvSpPr>
        <p:spPr>
          <a:xfrm>
            <a:off x="457200" y="304800"/>
            <a:ext cx="8229600" cy="1143000"/>
          </a:xfrm>
        </p:spPr>
        <p:txBody>
          <a:bodyPr/>
          <a:lstStyle/>
          <a:p>
            <a:pPr eaLnBrk="1" hangingPunct="1"/>
            <a:r>
              <a:rPr lang="ja-JP" altLang="en-US" smtClean="0"/>
              <a:t>アクティビティ図</a:t>
            </a:r>
          </a:p>
        </p:txBody>
      </p:sp>
      <p:sp>
        <p:nvSpPr>
          <p:cNvPr id="14339" name="Text Box 14"/>
          <p:cNvSpPr txBox="1">
            <a:spLocks noChangeArrowheads="1"/>
          </p:cNvSpPr>
          <p:nvPr/>
        </p:nvSpPr>
        <p:spPr bwMode="auto">
          <a:xfrm>
            <a:off x="1066800" y="152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客</a:t>
            </a:r>
          </a:p>
        </p:txBody>
      </p:sp>
      <p:sp>
        <p:nvSpPr>
          <p:cNvPr id="14340" name="Text Box 15"/>
          <p:cNvSpPr txBox="1">
            <a:spLocks noChangeArrowheads="1"/>
          </p:cNvSpPr>
          <p:nvPr/>
        </p:nvSpPr>
        <p:spPr bwMode="auto">
          <a:xfrm>
            <a:off x="3810000" y="15240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ウェイター</a:t>
            </a:r>
          </a:p>
        </p:txBody>
      </p:sp>
      <p:sp>
        <p:nvSpPr>
          <p:cNvPr id="14341" name="Text Box 16"/>
          <p:cNvSpPr txBox="1">
            <a:spLocks noChangeArrowheads="1"/>
          </p:cNvSpPr>
          <p:nvPr/>
        </p:nvSpPr>
        <p:spPr bwMode="auto">
          <a:xfrm>
            <a:off x="6858000" y="152400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コック</a:t>
            </a:r>
          </a:p>
        </p:txBody>
      </p:sp>
      <p:sp>
        <p:nvSpPr>
          <p:cNvPr id="14342" name="Oval 17"/>
          <p:cNvSpPr>
            <a:spLocks noChangeArrowheads="1"/>
          </p:cNvSpPr>
          <p:nvPr/>
        </p:nvSpPr>
        <p:spPr bwMode="auto">
          <a:xfrm>
            <a:off x="1143000" y="21336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4343" name="AutoShape 18"/>
          <p:cNvSpPr>
            <a:spLocks noChangeArrowheads="1"/>
          </p:cNvSpPr>
          <p:nvPr/>
        </p:nvSpPr>
        <p:spPr bwMode="auto">
          <a:xfrm>
            <a:off x="609600" y="28194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来店する</a:t>
            </a:r>
          </a:p>
        </p:txBody>
      </p:sp>
      <p:sp>
        <p:nvSpPr>
          <p:cNvPr id="14344" name="AutoShape 21"/>
          <p:cNvSpPr>
            <a:spLocks noChangeArrowheads="1"/>
          </p:cNvSpPr>
          <p:nvPr/>
        </p:nvSpPr>
        <p:spPr bwMode="auto">
          <a:xfrm>
            <a:off x="3505200" y="2819400"/>
            <a:ext cx="21336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予約を確認する</a:t>
            </a:r>
          </a:p>
        </p:txBody>
      </p:sp>
      <p:sp>
        <p:nvSpPr>
          <p:cNvPr id="14345" name="AutoShape 22"/>
          <p:cNvSpPr>
            <a:spLocks noChangeArrowheads="1"/>
          </p:cNvSpPr>
          <p:nvPr/>
        </p:nvSpPr>
        <p:spPr bwMode="auto">
          <a:xfrm>
            <a:off x="304800" y="3733800"/>
            <a:ext cx="22098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席が空くまで待つ</a:t>
            </a:r>
          </a:p>
        </p:txBody>
      </p:sp>
      <p:sp>
        <p:nvSpPr>
          <p:cNvPr id="14346" name="AutoShape 24"/>
          <p:cNvSpPr>
            <a:spLocks noChangeArrowheads="1"/>
          </p:cNvSpPr>
          <p:nvPr/>
        </p:nvSpPr>
        <p:spPr bwMode="auto">
          <a:xfrm>
            <a:off x="3352800" y="55626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注文を受け付ける</a:t>
            </a:r>
          </a:p>
        </p:txBody>
      </p:sp>
      <p:sp>
        <p:nvSpPr>
          <p:cNvPr id="14347" name="AutoShape 25"/>
          <p:cNvSpPr>
            <a:spLocks noChangeArrowheads="1"/>
          </p:cNvSpPr>
          <p:nvPr/>
        </p:nvSpPr>
        <p:spPr bwMode="auto">
          <a:xfrm>
            <a:off x="6553200" y="55626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調理する</a:t>
            </a:r>
          </a:p>
        </p:txBody>
      </p:sp>
      <p:sp>
        <p:nvSpPr>
          <p:cNvPr id="14348" name="Freeform 31"/>
          <p:cNvSpPr>
            <a:spLocks/>
          </p:cNvSpPr>
          <p:nvPr/>
        </p:nvSpPr>
        <p:spPr bwMode="auto">
          <a:xfrm>
            <a:off x="4191000" y="3733800"/>
            <a:ext cx="762000" cy="457200"/>
          </a:xfrm>
          <a:custGeom>
            <a:avLst/>
            <a:gdLst>
              <a:gd name="T0" fmla="*/ 0 w 480"/>
              <a:gd name="T1" fmla="*/ 2147483647 h 288"/>
              <a:gd name="T2" fmla="*/ 2147483647 w 480"/>
              <a:gd name="T3" fmla="*/ 0 h 288"/>
              <a:gd name="T4" fmla="*/ 2147483647 w 480"/>
              <a:gd name="T5" fmla="*/ 2147483647 h 288"/>
              <a:gd name="T6" fmla="*/ 2147483647 w 480"/>
              <a:gd name="T7" fmla="*/ 2147483647 h 288"/>
              <a:gd name="T8" fmla="*/ 0 w 480"/>
              <a:gd name="T9" fmla="*/ 214748364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288">
                <a:moveTo>
                  <a:pt x="0" y="144"/>
                </a:moveTo>
                <a:lnTo>
                  <a:pt x="240" y="0"/>
                </a:lnTo>
                <a:lnTo>
                  <a:pt x="480" y="144"/>
                </a:lnTo>
                <a:lnTo>
                  <a:pt x="240" y="288"/>
                </a:lnTo>
                <a:lnTo>
                  <a:pt x="0" y="144"/>
                </a:lnTo>
                <a:close/>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49" name="Line 32"/>
          <p:cNvSpPr>
            <a:spLocks noChangeShapeType="1"/>
          </p:cNvSpPr>
          <p:nvPr/>
        </p:nvSpPr>
        <p:spPr bwMode="auto">
          <a:xfrm>
            <a:off x="1295400" y="2438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0" name="Line 33"/>
          <p:cNvSpPr>
            <a:spLocks noChangeShapeType="1"/>
          </p:cNvSpPr>
          <p:nvPr/>
        </p:nvSpPr>
        <p:spPr bwMode="auto">
          <a:xfrm flipV="1">
            <a:off x="2133600" y="3048000"/>
            <a:ext cx="1371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1" name="Line 34"/>
          <p:cNvSpPr>
            <a:spLocks noChangeShapeType="1"/>
          </p:cNvSpPr>
          <p:nvPr/>
        </p:nvSpPr>
        <p:spPr bwMode="auto">
          <a:xfrm>
            <a:off x="4572000" y="32766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2" name="Line 35"/>
          <p:cNvSpPr>
            <a:spLocks noChangeShapeType="1"/>
          </p:cNvSpPr>
          <p:nvPr/>
        </p:nvSpPr>
        <p:spPr bwMode="auto">
          <a:xfrm flipH="1">
            <a:off x="2514600" y="39624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3" name="AutoShape 36"/>
          <p:cNvSpPr>
            <a:spLocks noChangeArrowheads="1"/>
          </p:cNvSpPr>
          <p:nvPr/>
        </p:nvSpPr>
        <p:spPr bwMode="auto">
          <a:xfrm>
            <a:off x="3505200" y="4648200"/>
            <a:ext cx="21336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席に案内する</a:t>
            </a:r>
          </a:p>
        </p:txBody>
      </p:sp>
      <p:sp>
        <p:nvSpPr>
          <p:cNvPr id="14354" name="Line 37"/>
          <p:cNvSpPr>
            <a:spLocks noChangeShapeType="1"/>
          </p:cNvSpPr>
          <p:nvPr/>
        </p:nvSpPr>
        <p:spPr bwMode="auto">
          <a:xfrm>
            <a:off x="4572000" y="41910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5" name="Line 38"/>
          <p:cNvSpPr>
            <a:spLocks noChangeShapeType="1"/>
          </p:cNvSpPr>
          <p:nvPr/>
        </p:nvSpPr>
        <p:spPr bwMode="auto">
          <a:xfrm>
            <a:off x="4572000" y="51054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6" name="Line 39"/>
          <p:cNvSpPr>
            <a:spLocks noChangeShapeType="1"/>
          </p:cNvSpPr>
          <p:nvPr/>
        </p:nvSpPr>
        <p:spPr bwMode="auto">
          <a:xfrm flipV="1">
            <a:off x="5791200" y="5791200"/>
            <a:ext cx="76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7" name="Line 40"/>
          <p:cNvSpPr>
            <a:spLocks noChangeShapeType="1"/>
          </p:cNvSpPr>
          <p:nvPr/>
        </p:nvSpPr>
        <p:spPr bwMode="auto">
          <a:xfrm flipV="1">
            <a:off x="1295400" y="4876800"/>
            <a:ext cx="220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8" name="Line 41"/>
          <p:cNvSpPr>
            <a:spLocks noChangeShapeType="1"/>
          </p:cNvSpPr>
          <p:nvPr/>
        </p:nvSpPr>
        <p:spPr bwMode="auto">
          <a:xfrm flipV="1">
            <a:off x="1295400" y="41910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359" name="Text Box 42"/>
          <p:cNvSpPr txBox="1">
            <a:spLocks noChangeArrowheads="1"/>
          </p:cNvSpPr>
          <p:nvPr/>
        </p:nvSpPr>
        <p:spPr bwMode="auto">
          <a:xfrm>
            <a:off x="2819400" y="3505200"/>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2400"/>
              <a:t>[</a:t>
            </a:r>
            <a:r>
              <a:rPr lang="ja-JP" altLang="en-US" sz="2400"/>
              <a:t>予約なし</a:t>
            </a:r>
            <a:r>
              <a:rPr lang="en-US" altLang="ja-JP" sz="2400"/>
              <a:t>]</a:t>
            </a:r>
          </a:p>
        </p:txBody>
      </p:sp>
      <p:sp>
        <p:nvSpPr>
          <p:cNvPr id="14360" name="Text Box 43"/>
          <p:cNvSpPr txBox="1">
            <a:spLocks noChangeArrowheads="1"/>
          </p:cNvSpPr>
          <p:nvPr/>
        </p:nvSpPr>
        <p:spPr bwMode="auto">
          <a:xfrm>
            <a:off x="4648200" y="41148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2400"/>
              <a:t>[</a:t>
            </a:r>
            <a:r>
              <a:rPr lang="ja-JP" altLang="en-US" sz="2400"/>
              <a:t>予約あり</a:t>
            </a:r>
            <a:r>
              <a:rPr lang="en-US" altLang="ja-JP" sz="2400"/>
              <a:t>]</a:t>
            </a:r>
          </a:p>
        </p:txBody>
      </p:sp>
      <p:sp>
        <p:nvSpPr>
          <p:cNvPr id="14364" name="Text Box 48"/>
          <p:cNvSpPr txBox="1">
            <a:spLocks noChangeArrowheads="1"/>
          </p:cNvSpPr>
          <p:nvPr/>
        </p:nvSpPr>
        <p:spPr bwMode="auto">
          <a:xfrm>
            <a:off x="6765925" y="6345238"/>
            <a:ext cx="1252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（つづく）</a:t>
            </a:r>
          </a:p>
        </p:txBody>
      </p:sp>
    </p:spTree>
    <p:extLst>
      <p:ext uri="{BB962C8B-B14F-4D97-AF65-F5344CB8AC3E}">
        <p14:creationId xmlns:p14="http://schemas.microsoft.com/office/powerpoint/2010/main" val="3452961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25"/>
          <p:cNvSpPr>
            <a:spLocks noChangeArrowheads="1"/>
          </p:cNvSpPr>
          <p:nvPr/>
        </p:nvSpPr>
        <p:spPr bwMode="auto">
          <a:xfrm>
            <a:off x="1524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5371" name="Rectangle 26"/>
          <p:cNvSpPr>
            <a:spLocks noChangeArrowheads="1"/>
          </p:cNvSpPr>
          <p:nvPr/>
        </p:nvSpPr>
        <p:spPr bwMode="auto">
          <a:xfrm>
            <a:off x="2819400" y="1447800"/>
            <a:ext cx="33528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5372" name="Rectangle 27"/>
          <p:cNvSpPr>
            <a:spLocks noChangeArrowheads="1"/>
          </p:cNvSpPr>
          <p:nvPr/>
        </p:nvSpPr>
        <p:spPr bwMode="auto">
          <a:xfrm>
            <a:off x="61722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5362" name="Rectangle 2"/>
          <p:cNvSpPr>
            <a:spLocks noGrp="1" noChangeArrowheads="1"/>
          </p:cNvSpPr>
          <p:nvPr>
            <p:ph type="title"/>
          </p:nvPr>
        </p:nvSpPr>
        <p:spPr>
          <a:xfrm>
            <a:off x="457200" y="304800"/>
            <a:ext cx="8229600" cy="1143000"/>
          </a:xfrm>
        </p:spPr>
        <p:txBody>
          <a:bodyPr/>
          <a:lstStyle/>
          <a:p>
            <a:pPr eaLnBrk="1" hangingPunct="1"/>
            <a:r>
              <a:rPr lang="ja-JP" altLang="en-US" smtClean="0"/>
              <a:t>アクティビティ図</a:t>
            </a:r>
          </a:p>
        </p:txBody>
      </p:sp>
      <p:sp>
        <p:nvSpPr>
          <p:cNvPr id="15363" name="Text Box 3"/>
          <p:cNvSpPr txBox="1">
            <a:spLocks noChangeArrowheads="1"/>
          </p:cNvSpPr>
          <p:nvPr/>
        </p:nvSpPr>
        <p:spPr bwMode="auto">
          <a:xfrm>
            <a:off x="1066800" y="152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客</a:t>
            </a:r>
          </a:p>
        </p:txBody>
      </p:sp>
      <p:sp>
        <p:nvSpPr>
          <p:cNvPr id="15364" name="Text Box 4"/>
          <p:cNvSpPr txBox="1">
            <a:spLocks noChangeArrowheads="1"/>
          </p:cNvSpPr>
          <p:nvPr/>
        </p:nvSpPr>
        <p:spPr bwMode="auto">
          <a:xfrm>
            <a:off x="3810000" y="15240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ウェイター</a:t>
            </a:r>
          </a:p>
        </p:txBody>
      </p:sp>
      <p:sp>
        <p:nvSpPr>
          <p:cNvPr id="15365" name="Text Box 5"/>
          <p:cNvSpPr txBox="1">
            <a:spLocks noChangeArrowheads="1"/>
          </p:cNvSpPr>
          <p:nvPr/>
        </p:nvSpPr>
        <p:spPr bwMode="auto">
          <a:xfrm>
            <a:off x="6858000" y="152400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コック</a:t>
            </a:r>
          </a:p>
        </p:txBody>
      </p:sp>
      <p:sp>
        <p:nvSpPr>
          <p:cNvPr id="15366" name="AutoShape 10"/>
          <p:cNvSpPr>
            <a:spLocks noChangeArrowheads="1"/>
          </p:cNvSpPr>
          <p:nvPr/>
        </p:nvSpPr>
        <p:spPr bwMode="auto">
          <a:xfrm>
            <a:off x="3276600" y="24384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注文を受け付ける</a:t>
            </a:r>
          </a:p>
        </p:txBody>
      </p:sp>
      <p:sp>
        <p:nvSpPr>
          <p:cNvPr id="15367" name="AutoShape 11"/>
          <p:cNvSpPr>
            <a:spLocks noChangeArrowheads="1"/>
          </p:cNvSpPr>
          <p:nvPr/>
        </p:nvSpPr>
        <p:spPr bwMode="auto">
          <a:xfrm>
            <a:off x="6781800" y="24384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調理する</a:t>
            </a:r>
          </a:p>
        </p:txBody>
      </p:sp>
      <p:sp>
        <p:nvSpPr>
          <p:cNvPr id="15368" name="Line 19"/>
          <p:cNvSpPr>
            <a:spLocks noChangeShapeType="1"/>
          </p:cNvSpPr>
          <p:nvPr/>
        </p:nvSpPr>
        <p:spPr bwMode="auto">
          <a:xfrm>
            <a:off x="4495800" y="19812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69" name="Line 20"/>
          <p:cNvSpPr>
            <a:spLocks noChangeShapeType="1"/>
          </p:cNvSpPr>
          <p:nvPr/>
        </p:nvSpPr>
        <p:spPr bwMode="auto">
          <a:xfrm flipV="1">
            <a:off x="5715000" y="26670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3" name="AutoShape 29"/>
          <p:cNvSpPr>
            <a:spLocks noChangeArrowheads="1"/>
          </p:cNvSpPr>
          <p:nvPr/>
        </p:nvSpPr>
        <p:spPr bwMode="auto">
          <a:xfrm>
            <a:off x="3810000" y="3352800"/>
            <a:ext cx="14478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配膳する</a:t>
            </a:r>
          </a:p>
        </p:txBody>
      </p:sp>
      <p:sp>
        <p:nvSpPr>
          <p:cNvPr id="15374" name="AutoShape 30"/>
          <p:cNvSpPr>
            <a:spLocks noChangeArrowheads="1"/>
          </p:cNvSpPr>
          <p:nvPr/>
        </p:nvSpPr>
        <p:spPr bwMode="auto">
          <a:xfrm>
            <a:off x="533400" y="33528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食事する</a:t>
            </a:r>
          </a:p>
        </p:txBody>
      </p:sp>
      <p:sp>
        <p:nvSpPr>
          <p:cNvPr id="15375" name="AutoShape 31"/>
          <p:cNvSpPr>
            <a:spLocks noChangeArrowheads="1"/>
          </p:cNvSpPr>
          <p:nvPr/>
        </p:nvSpPr>
        <p:spPr bwMode="auto">
          <a:xfrm>
            <a:off x="228600" y="46482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料金を支払う</a:t>
            </a:r>
          </a:p>
        </p:txBody>
      </p:sp>
      <p:sp>
        <p:nvSpPr>
          <p:cNvPr id="15376" name="AutoShape 32"/>
          <p:cNvSpPr>
            <a:spLocks noChangeArrowheads="1"/>
          </p:cNvSpPr>
          <p:nvPr/>
        </p:nvSpPr>
        <p:spPr bwMode="auto">
          <a:xfrm>
            <a:off x="533400" y="5486400"/>
            <a:ext cx="1600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店を出る</a:t>
            </a:r>
          </a:p>
        </p:txBody>
      </p:sp>
      <p:sp>
        <p:nvSpPr>
          <p:cNvPr id="15377" name="AutoShape 33"/>
          <p:cNvSpPr>
            <a:spLocks noChangeArrowheads="1"/>
          </p:cNvSpPr>
          <p:nvPr/>
        </p:nvSpPr>
        <p:spPr bwMode="auto">
          <a:xfrm>
            <a:off x="3124200" y="5486400"/>
            <a:ext cx="2743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テーブルを片付ける</a:t>
            </a:r>
          </a:p>
        </p:txBody>
      </p:sp>
      <p:sp>
        <p:nvSpPr>
          <p:cNvPr id="15378" name="Line 34"/>
          <p:cNvSpPr>
            <a:spLocks noChangeShapeType="1"/>
          </p:cNvSpPr>
          <p:nvPr/>
        </p:nvSpPr>
        <p:spPr bwMode="auto">
          <a:xfrm>
            <a:off x="228600" y="4267200"/>
            <a:ext cx="57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9" name="Line 35"/>
          <p:cNvSpPr>
            <a:spLocks noChangeShapeType="1"/>
          </p:cNvSpPr>
          <p:nvPr/>
        </p:nvSpPr>
        <p:spPr bwMode="auto">
          <a:xfrm>
            <a:off x="228600" y="6324600"/>
            <a:ext cx="57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0" name="Oval 36"/>
          <p:cNvSpPr>
            <a:spLocks noChangeArrowheads="1"/>
          </p:cNvSpPr>
          <p:nvPr/>
        </p:nvSpPr>
        <p:spPr bwMode="auto">
          <a:xfrm>
            <a:off x="4343400" y="65532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81" name="Oval 37"/>
          <p:cNvSpPr>
            <a:spLocks noChangeArrowheads="1"/>
          </p:cNvSpPr>
          <p:nvPr/>
        </p:nvSpPr>
        <p:spPr bwMode="auto">
          <a:xfrm>
            <a:off x="4381500" y="65913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82" name="Line 38"/>
          <p:cNvSpPr>
            <a:spLocks noChangeShapeType="1"/>
          </p:cNvSpPr>
          <p:nvPr/>
        </p:nvSpPr>
        <p:spPr bwMode="auto">
          <a:xfrm>
            <a:off x="1295400" y="38100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3" name="Line 39"/>
          <p:cNvSpPr>
            <a:spLocks noChangeShapeType="1"/>
          </p:cNvSpPr>
          <p:nvPr/>
        </p:nvSpPr>
        <p:spPr bwMode="auto">
          <a:xfrm>
            <a:off x="1295400" y="4267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4" name="Line 40"/>
          <p:cNvSpPr>
            <a:spLocks noChangeShapeType="1"/>
          </p:cNvSpPr>
          <p:nvPr/>
        </p:nvSpPr>
        <p:spPr bwMode="auto">
          <a:xfrm>
            <a:off x="1295400" y="5105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5" name="Line 41"/>
          <p:cNvSpPr>
            <a:spLocks noChangeShapeType="1"/>
          </p:cNvSpPr>
          <p:nvPr/>
        </p:nvSpPr>
        <p:spPr bwMode="auto">
          <a:xfrm>
            <a:off x="1295400" y="59436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6" name="Line 42"/>
          <p:cNvSpPr>
            <a:spLocks noChangeShapeType="1"/>
          </p:cNvSpPr>
          <p:nvPr/>
        </p:nvSpPr>
        <p:spPr bwMode="auto">
          <a:xfrm>
            <a:off x="4495800" y="4267200"/>
            <a:ext cx="0" cy="1219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7" name="Line 43"/>
          <p:cNvSpPr>
            <a:spLocks noChangeShapeType="1"/>
          </p:cNvSpPr>
          <p:nvPr/>
        </p:nvSpPr>
        <p:spPr bwMode="auto">
          <a:xfrm>
            <a:off x="4495800" y="59436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8" name="Line 44"/>
          <p:cNvSpPr>
            <a:spLocks noChangeShapeType="1"/>
          </p:cNvSpPr>
          <p:nvPr/>
        </p:nvSpPr>
        <p:spPr bwMode="auto">
          <a:xfrm>
            <a:off x="4495800" y="6400800"/>
            <a:ext cx="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9" name="Line 45"/>
          <p:cNvSpPr>
            <a:spLocks noChangeShapeType="1"/>
          </p:cNvSpPr>
          <p:nvPr/>
        </p:nvSpPr>
        <p:spPr bwMode="auto">
          <a:xfrm flipH="1" flipV="1">
            <a:off x="5257800" y="3581400"/>
            <a:ext cx="2286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90" name="Line 46"/>
          <p:cNvSpPr>
            <a:spLocks noChangeShapeType="1"/>
          </p:cNvSpPr>
          <p:nvPr/>
        </p:nvSpPr>
        <p:spPr bwMode="auto">
          <a:xfrm flipH="1">
            <a:off x="2057400" y="3581400"/>
            <a:ext cx="1752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91" name="Line 47"/>
          <p:cNvSpPr>
            <a:spLocks noChangeShapeType="1"/>
          </p:cNvSpPr>
          <p:nvPr/>
        </p:nvSpPr>
        <p:spPr bwMode="auto">
          <a:xfrm flipV="1">
            <a:off x="7543800" y="28956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2832838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9" name="Rectangle 25"/>
          <p:cNvSpPr>
            <a:spLocks noChangeArrowheads="1"/>
          </p:cNvSpPr>
          <p:nvPr/>
        </p:nvSpPr>
        <p:spPr bwMode="auto">
          <a:xfrm>
            <a:off x="1524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6410" name="Rectangle 26"/>
          <p:cNvSpPr>
            <a:spLocks noChangeArrowheads="1"/>
          </p:cNvSpPr>
          <p:nvPr/>
        </p:nvSpPr>
        <p:spPr bwMode="auto">
          <a:xfrm>
            <a:off x="2819400" y="1447800"/>
            <a:ext cx="33528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6411" name="Rectangle 27"/>
          <p:cNvSpPr>
            <a:spLocks noChangeArrowheads="1"/>
          </p:cNvSpPr>
          <p:nvPr/>
        </p:nvSpPr>
        <p:spPr bwMode="auto">
          <a:xfrm>
            <a:off x="61722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6386" name="Rectangle 2"/>
          <p:cNvSpPr>
            <a:spLocks noGrp="1" noChangeArrowheads="1"/>
          </p:cNvSpPr>
          <p:nvPr>
            <p:ph type="title"/>
          </p:nvPr>
        </p:nvSpPr>
        <p:spPr>
          <a:xfrm>
            <a:off x="457200" y="304800"/>
            <a:ext cx="8229600" cy="1143000"/>
          </a:xfrm>
        </p:spPr>
        <p:txBody>
          <a:bodyPr/>
          <a:lstStyle/>
          <a:p>
            <a:pPr eaLnBrk="1" hangingPunct="1"/>
            <a:r>
              <a:rPr lang="ja-JP" altLang="en-US" smtClean="0"/>
              <a:t>アクティビティ図</a:t>
            </a:r>
          </a:p>
        </p:txBody>
      </p:sp>
      <p:sp>
        <p:nvSpPr>
          <p:cNvPr id="16387" name="Text Box 3"/>
          <p:cNvSpPr txBox="1">
            <a:spLocks noChangeArrowheads="1"/>
          </p:cNvSpPr>
          <p:nvPr/>
        </p:nvSpPr>
        <p:spPr bwMode="auto">
          <a:xfrm>
            <a:off x="1066800" y="152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客</a:t>
            </a:r>
          </a:p>
        </p:txBody>
      </p:sp>
      <p:sp>
        <p:nvSpPr>
          <p:cNvPr id="16388" name="Text Box 4"/>
          <p:cNvSpPr txBox="1">
            <a:spLocks noChangeArrowheads="1"/>
          </p:cNvSpPr>
          <p:nvPr/>
        </p:nvSpPr>
        <p:spPr bwMode="auto">
          <a:xfrm>
            <a:off x="3810000" y="15240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ウェイター</a:t>
            </a:r>
          </a:p>
        </p:txBody>
      </p:sp>
      <p:sp>
        <p:nvSpPr>
          <p:cNvPr id="16389" name="Text Box 5"/>
          <p:cNvSpPr txBox="1">
            <a:spLocks noChangeArrowheads="1"/>
          </p:cNvSpPr>
          <p:nvPr/>
        </p:nvSpPr>
        <p:spPr bwMode="auto">
          <a:xfrm>
            <a:off x="6858000" y="152400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コック</a:t>
            </a:r>
          </a:p>
        </p:txBody>
      </p:sp>
      <p:sp>
        <p:nvSpPr>
          <p:cNvPr id="16390" name="Oval 6"/>
          <p:cNvSpPr>
            <a:spLocks noChangeArrowheads="1"/>
          </p:cNvSpPr>
          <p:nvPr/>
        </p:nvSpPr>
        <p:spPr bwMode="auto">
          <a:xfrm>
            <a:off x="1143000" y="21336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6391" name="AutoShape 7"/>
          <p:cNvSpPr>
            <a:spLocks noChangeArrowheads="1"/>
          </p:cNvSpPr>
          <p:nvPr/>
        </p:nvSpPr>
        <p:spPr bwMode="auto">
          <a:xfrm>
            <a:off x="609600" y="28194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来店する</a:t>
            </a:r>
          </a:p>
        </p:txBody>
      </p:sp>
      <p:sp>
        <p:nvSpPr>
          <p:cNvPr id="16392" name="AutoShape 8"/>
          <p:cNvSpPr>
            <a:spLocks noChangeArrowheads="1"/>
          </p:cNvSpPr>
          <p:nvPr/>
        </p:nvSpPr>
        <p:spPr bwMode="auto">
          <a:xfrm>
            <a:off x="3505200" y="2819400"/>
            <a:ext cx="21336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予約を確認する</a:t>
            </a:r>
          </a:p>
        </p:txBody>
      </p:sp>
      <p:sp>
        <p:nvSpPr>
          <p:cNvPr id="16393" name="AutoShape 9"/>
          <p:cNvSpPr>
            <a:spLocks noChangeArrowheads="1"/>
          </p:cNvSpPr>
          <p:nvPr/>
        </p:nvSpPr>
        <p:spPr bwMode="auto">
          <a:xfrm>
            <a:off x="304800" y="3733800"/>
            <a:ext cx="22098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席が空くまで待つ</a:t>
            </a:r>
          </a:p>
        </p:txBody>
      </p:sp>
      <p:sp>
        <p:nvSpPr>
          <p:cNvPr id="16394" name="AutoShape 10"/>
          <p:cNvSpPr>
            <a:spLocks noChangeArrowheads="1"/>
          </p:cNvSpPr>
          <p:nvPr/>
        </p:nvSpPr>
        <p:spPr bwMode="auto">
          <a:xfrm>
            <a:off x="3352800" y="55626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注文を受け付ける</a:t>
            </a:r>
          </a:p>
        </p:txBody>
      </p:sp>
      <p:sp>
        <p:nvSpPr>
          <p:cNvPr id="16395" name="AutoShape 11"/>
          <p:cNvSpPr>
            <a:spLocks noChangeArrowheads="1"/>
          </p:cNvSpPr>
          <p:nvPr/>
        </p:nvSpPr>
        <p:spPr bwMode="auto">
          <a:xfrm>
            <a:off x="6553200" y="55626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調理する</a:t>
            </a:r>
          </a:p>
        </p:txBody>
      </p:sp>
      <p:sp>
        <p:nvSpPr>
          <p:cNvPr id="16396" name="Freeform 12"/>
          <p:cNvSpPr>
            <a:spLocks/>
          </p:cNvSpPr>
          <p:nvPr/>
        </p:nvSpPr>
        <p:spPr bwMode="auto">
          <a:xfrm>
            <a:off x="4191000" y="3733800"/>
            <a:ext cx="762000" cy="457200"/>
          </a:xfrm>
          <a:custGeom>
            <a:avLst/>
            <a:gdLst>
              <a:gd name="T0" fmla="*/ 0 w 480"/>
              <a:gd name="T1" fmla="*/ 2147483647 h 288"/>
              <a:gd name="T2" fmla="*/ 2147483647 w 480"/>
              <a:gd name="T3" fmla="*/ 0 h 288"/>
              <a:gd name="T4" fmla="*/ 2147483647 w 480"/>
              <a:gd name="T5" fmla="*/ 2147483647 h 288"/>
              <a:gd name="T6" fmla="*/ 2147483647 w 480"/>
              <a:gd name="T7" fmla="*/ 2147483647 h 288"/>
              <a:gd name="T8" fmla="*/ 0 w 480"/>
              <a:gd name="T9" fmla="*/ 214748364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288">
                <a:moveTo>
                  <a:pt x="0" y="144"/>
                </a:moveTo>
                <a:lnTo>
                  <a:pt x="240" y="0"/>
                </a:lnTo>
                <a:lnTo>
                  <a:pt x="480" y="144"/>
                </a:lnTo>
                <a:lnTo>
                  <a:pt x="240" y="288"/>
                </a:lnTo>
                <a:lnTo>
                  <a:pt x="0" y="144"/>
                </a:lnTo>
                <a:close/>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397" name="Line 13"/>
          <p:cNvSpPr>
            <a:spLocks noChangeShapeType="1"/>
          </p:cNvSpPr>
          <p:nvPr/>
        </p:nvSpPr>
        <p:spPr bwMode="auto">
          <a:xfrm>
            <a:off x="1295400" y="2438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398" name="Line 14"/>
          <p:cNvSpPr>
            <a:spLocks noChangeShapeType="1"/>
          </p:cNvSpPr>
          <p:nvPr/>
        </p:nvSpPr>
        <p:spPr bwMode="auto">
          <a:xfrm flipV="1">
            <a:off x="2133600" y="3048000"/>
            <a:ext cx="1371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399" name="Line 15"/>
          <p:cNvSpPr>
            <a:spLocks noChangeShapeType="1"/>
          </p:cNvSpPr>
          <p:nvPr/>
        </p:nvSpPr>
        <p:spPr bwMode="auto">
          <a:xfrm>
            <a:off x="4572000" y="32766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0" name="Line 16"/>
          <p:cNvSpPr>
            <a:spLocks noChangeShapeType="1"/>
          </p:cNvSpPr>
          <p:nvPr/>
        </p:nvSpPr>
        <p:spPr bwMode="auto">
          <a:xfrm flipH="1">
            <a:off x="2514600" y="39624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1" name="AutoShape 17"/>
          <p:cNvSpPr>
            <a:spLocks noChangeArrowheads="1"/>
          </p:cNvSpPr>
          <p:nvPr/>
        </p:nvSpPr>
        <p:spPr bwMode="auto">
          <a:xfrm>
            <a:off x="3505200" y="4648200"/>
            <a:ext cx="21336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席に案内する</a:t>
            </a:r>
          </a:p>
        </p:txBody>
      </p:sp>
      <p:sp>
        <p:nvSpPr>
          <p:cNvPr id="16402" name="Line 18"/>
          <p:cNvSpPr>
            <a:spLocks noChangeShapeType="1"/>
          </p:cNvSpPr>
          <p:nvPr/>
        </p:nvSpPr>
        <p:spPr bwMode="auto">
          <a:xfrm>
            <a:off x="4572000" y="41910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3" name="Line 19"/>
          <p:cNvSpPr>
            <a:spLocks noChangeShapeType="1"/>
          </p:cNvSpPr>
          <p:nvPr/>
        </p:nvSpPr>
        <p:spPr bwMode="auto">
          <a:xfrm>
            <a:off x="4572000" y="51054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4" name="Line 20"/>
          <p:cNvSpPr>
            <a:spLocks noChangeShapeType="1"/>
          </p:cNvSpPr>
          <p:nvPr/>
        </p:nvSpPr>
        <p:spPr bwMode="auto">
          <a:xfrm flipV="1">
            <a:off x="5791200" y="5791200"/>
            <a:ext cx="762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5" name="Line 21"/>
          <p:cNvSpPr>
            <a:spLocks noChangeShapeType="1"/>
          </p:cNvSpPr>
          <p:nvPr/>
        </p:nvSpPr>
        <p:spPr bwMode="auto">
          <a:xfrm flipV="1">
            <a:off x="1295400" y="4876800"/>
            <a:ext cx="220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6" name="Line 22"/>
          <p:cNvSpPr>
            <a:spLocks noChangeShapeType="1"/>
          </p:cNvSpPr>
          <p:nvPr/>
        </p:nvSpPr>
        <p:spPr bwMode="auto">
          <a:xfrm flipV="1">
            <a:off x="1295400" y="41910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07" name="Text Box 23"/>
          <p:cNvSpPr txBox="1">
            <a:spLocks noChangeArrowheads="1"/>
          </p:cNvSpPr>
          <p:nvPr/>
        </p:nvSpPr>
        <p:spPr bwMode="auto">
          <a:xfrm>
            <a:off x="2819400" y="3505200"/>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2400"/>
              <a:t>[</a:t>
            </a:r>
            <a:r>
              <a:rPr lang="ja-JP" altLang="en-US" sz="2400"/>
              <a:t>予約なし</a:t>
            </a:r>
            <a:r>
              <a:rPr lang="en-US" altLang="ja-JP" sz="2400"/>
              <a:t>]</a:t>
            </a:r>
          </a:p>
        </p:txBody>
      </p:sp>
      <p:sp>
        <p:nvSpPr>
          <p:cNvPr id="16408" name="Text Box 24"/>
          <p:cNvSpPr txBox="1">
            <a:spLocks noChangeArrowheads="1"/>
          </p:cNvSpPr>
          <p:nvPr/>
        </p:nvSpPr>
        <p:spPr bwMode="auto">
          <a:xfrm>
            <a:off x="4648200" y="41148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2400"/>
              <a:t>[</a:t>
            </a:r>
            <a:r>
              <a:rPr lang="ja-JP" altLang="en-US" sz="2400"/>
              <a:t>予約あり</a:t>
            </a:r>
            <a:r>
              <a:rPr lang="en-US" altLang="ja-JP" sz="2400"/>
              <a:t>]</a:t>
            </a:r>
          </a:p>
        </p:txBody>
      </p:sp>
      <p:sp>
        <p:nvSpPr>
          <p:cNvPr id="16412" name="Text Box 28"/>
          <p:cNvSpPr txBox="1">
            <a:spLocks noChangeArrowheads="1"/>
          </p:cNvSpPr>
          <p:nvPr/>
        </p:nvSpPr>
        <p:spPr bwMode="auto">
          <a:xfrm>
            <a:off x="6765925" y="6345238"/>
            <a:ext cx="1252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（つづく）</a:t>
            </a:r>
          </a:p>
        </p:txBody>
      </p:sp>
      <p:sp>
        <p:nvSpPr>
          <p:cNvPr id="16413" name="Line 29"/>
          <p:cNvSpPr>
            <a:spLocks noChangeShapeType="1"/>
          </p:cNvSpPr>
          <p:nvPr/>
        </p:nvSpPr>
        <p:spPr bwMode="auto">
          <a:xfrm flipH="1" flipV="1">
            <a:off x="1524000" y="2286000"/>
            <a:ext cx="381000" cy="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14" name="Text Box 30"/>
          <p:cNvSpPr txBox="1">
            <a:spLocks noChangeArrowheads="1"/>
          </p:cNvSpPr>
          <p:nvPr/>
        </p:nvSpPr>
        <p:spPr bwMode="auto">
          <a:xfrm>
            <a:off x="1889125" y="2078038"/>
            <a:ext cx="1403350" cy="45720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開始状態</a:t>
            </a:r>
          </a:p>
        </p:txBody>
      </p:sp>
      <p:sp>
        <p:nvSpPr>
          <p:cNvPr id="16415" name="Line 31"/>
          <p:cNvSpPr>
            <a:spLocks noChangeShapeType="1"/>
          </p:cNvSpPr>
          <p:nvPr/>
        </p:nvSpPr>
        <p:spPr bwMode="auto">
          <a:xfrm flipH="1" flipV="1">
            <a:off x="5654675" y="3027363"/>
            <a:ext cx="381000" cy="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16" name="Text Box 32"/>
          <p:cNvSpPr txBox="1">
            <a:spLocks noChangeArrowheads="1"/>
          </p:cNvSpPr>
          <p:nvPr/>
        </p:nvSpPr>
        <p:spPr bwMode="auto">
          <a:xfrm>
            <a:off x="6019800" y="2819400"/>
            <a:ext cx="2044700" cy="45720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アクション状態</a:t>
            </a:r>
          </a:p>
        </p:txBody>
      </p:sp>
      <p:sp>
        <p:nvSpPr>
          <p:cNvPr id="16417" name="Line 33"/>
          <p:cNvSpPr>
            <a:spLocks noChangeShapeType="1"/>
          </p:cNvSpPr>
          <p:nvPr/>
        </p:nvSpPr>
        <p:spPr bwMode="auto">
          <a:xfrm flipH="1" flipV="1">
            <a:off x="4968875" y="3941763"/>
            <a:ext cx="381000" cy="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18" name="Text Box 34"/>
          <p:cNvSpPr txBox="1">
            <a:spLocks noChangeArrowheads="1"/>
          </p:cNvSpPr>
          <p:nvPr/>
        </p:nvSpPr>
        <p:spPr bwMode="auto">
          <a:xfrm>
            <a:off x="5334000" y="3733800"/>
            <a:ext cx="793750" cy="45720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分岐</a:t>
            </a:r>
          </a:p>
        </p:txBody>
      </p:sp>
      <p:sp>
        <p:nvSpPr>
          <p:cNvPr id="16419" name="Line 36"/>
          <p:cNvSpPr>
            <a:spLocks noChangeShapeType="1"/>
          </p:cNvSpPr>
          <p:nvPr/>
        </p:nvSpPr>
        <p:spPr bwMode="auto">
          <a:xfrm>
            <a:off x="1295400" y="914400"/>
            <a:ext cx="0" cy="533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20" name="Text Box 37"/>
          <p:cNvSpPr txBox="1">
            <a:spLocks noChangeArrowheads="1"/>
          </p:cNvSpPr>
          <p:nvPr/>
        </p:nvSpPr>
        <p:spPr bwMode="auto">
          <a:xfrm>
            <a:off x="457200" y="457200"/>
            <a:ext cx="1825625" cy="45720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スイムレーン</a:t>
            </a:r>
          </a:p>
        </p:txBody>
      </p:sp>
      <p:sp>
        <p:nvSpPr>
          <p:cNvPr id="16421" name="Text Box 39"/>
          <p:cNvSpPr txBox="1">
            <a:spLocks noChangeArrowheads="1"/>
          </p:cNvSpPr>
          <p:nvPr/>
        </p:nvSpPr>
        <p:spPr bwMode="auto">
          <a:xfrm>
            <a:off x="1905000" y="1524000"/>
            <a:ext cx="1350963" cy="45720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ロール名</a:t>
            </a:r>
          </a:p>
        </p:txBody>
      </p:sp>
      <p:sp>
        <p:nvSpPr>
          <p:cNvPr id="16422" name="Line 41"/>
          <p:cNvSpPr>
            <a:spLocks noChangeShapeType="1"/>
          </p:cNvSpPr>
          <p:nvPr/>
        </p:nvSpPr>
        <p:spPr bwMode="auto">
          <a:xfrm flipH="1" flipV="1">
            <a:off x="1524000" y="1752600"/>
            <a:ext cx="381000" cy="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23" name="Text Box 42"/>
          <p:cNvSpPr txBox="1">
            <a:spLocks noChangeArrowheads="1"/>
          </p:cNvSpPr>
          <p:nvPr/>
        </p:nvSpPr>
        <p:spPr bwMode="auto">
          <a:xfrm>
            <a:off x="6553200" y="3200400"/>
            <a:ext cx="170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業務や処理の</a:t>
            </a:r>
          </a:p>
          <a:p>
            <a:pPr eaLnBrk="1" hangingPunct="1"/>
            <a:r>
              <a:rPr lang="ja-JP" altLang="en-US"/>
              <a:t>ひとつの状態</a:t>
            </a:r>
          </a:p>
        </p:txBody>
      </p:sp>
    </p:spTree>
    <p:extLst>
      <p:ext uri="{BB962C8B-B14F-4D97-AF65-F5344CB8AC3E}">
        <p14:creationId xmlns:p14="http://schemas.microsoft.com/office/powerpoint/2010/main" val="3150700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10"/>
          <p:cNvSpPr>
            <a:spLocks noChangeArrowheads="1"/>
          </p:cNvSpPr>
          <p:nvPr/>
        </p:nvSpPr>
        <p:spPr bwMode="auto">
          <a:xfrm>
            <a:off x="1524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7419" name="Rectangle 11"/>
          <p:cNvSpPr>
            <a:spLocks noChangeArrowheads="1"/>
          </p:cNvSpPr>
          <p:nvPr/>
        </p:nvSpPr>
        <p:spPr bwMode="auto">
          <a:xfrm>
            <a:off x="2819400" y="1447800"/>
            <a:ext cx="33528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7420" name="Rectangle 12"/>
          <p:cNvSpPr>
            <a:spLocks noChangeArrowheads="1"/>
          </p:cNvSpPr>
          <p:nvPr/>
        </p:nvSpPr>
        <p:spPr bwMode="auto">
          <a:xfrm>
            <a:off x="6172200" y="1447800"/>
            <a:ext cx="2667000" cy="5410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7410" name="Rectangle 2"/>
          <p:cNvSpPr>
            <a:spLocks noGrp="1" noChangeArrowheads="1"/>
          </p:cNvSpPr>
          <p:nvPr>
            <p:ph type="title"/>
          </p:nvPr>
        </p:nvSpPr>
        <p:spPr>
          <a:xfrm>
            <a:off x="457200" y="304800"/>
            <a:ext cx="8229600" cy="1143000"/>
          </a:xfrm>
        </p:spPr>
        <p:txBody>
          <a:bodyPr/>
          <a:lstStyle/>
          <a:p>
            <a:pPr eaLnBrk="1" hangingPunct="1"/>
            <a:r>
              <a:rPr lang="ja-JP" altLang="en-US" smtClean="0"/>
              <a:t>アクティビティ図</a:t>
            </a:r>
          </a:p>
        </p:txBody>
      </p:sp>
      <p:sp>
        <p:nvSpPr>
          <p:cNvPr id="17411" name="Text Box 3"/>
          <p:cNvSpPr txBox="1">
            <a:spLocks noChangeArrowheads="1"/>
          </p:cNvSpPr>
          <p:nvPr/>
        </p:nvSpPr>
        <p:spPr bwMode="auto">
          <a:xfrm>
            <a:off x="1066800" y="152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客</a:t>
            </a:r>
          </a:p>
        </p:txBody>
      </p:sp>
      <p:sp>
        <p:nvSpPr>
          <p:cNvPr id="17412" name="Text Box 4"/>
          <p:cNvSpPr txBox="1">
            <a:spLocks noChangeArrowheads="1"/>
          </p:cNvSpPr>
          <p:nvPr/>
        </p:nvSpPr>
        <p:spPr bwMode="auto">
          <a:xfrm>
            <a:off x="3810000" y="15240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ウェイター</a:t>
            </a:r>
          </a:p>
        </p:txBody>
      </p:sp>
      <p:sp>
        <p:nvSpPr>
          <p:cNvPr id="17413" name="Text Box 5"/>
          <p:cNvSpPr txBox="1">
            <a:spLocks noChangeArrowheads="1"/>
          </p:cNvSpPr>
          <p:nvPr/>
        </p:nvSpPr>
        <p:spPr bwMode="auto">
          <a:xfrm>
            <a:off x="6858000" y="152400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コック</a:t>
            </a:r>
          </a:p>
        </p:txBody>
      </p:sp>
      <p:sp>
        <p:nvSpPr>
          <p:cNvPr id="17414" name="AutoShape 6"/>
          <p:cNvSpPr>
            <a:spLocks noChangeArrowheads="1"/>
          </p:cNvSpPr>
          <p:nvPr/>
        </p:nvSpPr>
        <p:spPr bwMode="auto">
          <a:xfrm>
            <a:off x="3276600" y="24384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注文を受け付ける</a:t>
            </a:r>
          </a:p>
        </p:txBody>
      </p:sp>
      <p:sp>
        <p:nvSpPr>
          <p:cNvPr id="17415" name="AutoShape 7"/>
          <p:cNvSpPr>
            <a:spLocks noChangeArrowheads="1"/>
          </p:cNvSpPr>
          <p:nvPr/>
        </p:nvSpPr>
        <p:spPr bwMode="auto">
          <a:xfrm>
            <a:off x="6781800" y="24384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調理する</a:t>
            </a:r>
          </a:p>
        </p:txBody>
      </p:sp>
      <p:sp>
        <p:nvSpPr>
          <p:cNvPr id="17416" name="Line 8"/>
          <p:cNvSpPr>
            <a:spLocks noChangeShapeType="1"/>
          </p:cNvSpPr>
          <p:nvPr/>
        </p:nvSpPr>
        <p:spPr bwMode="auto">
          <a:xfrm>
            <a:off x="4495800" y="19812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17" name="Line 9"/>
          <p:cNvSpPr>
            <a:spLocks noChangeShapeType="1"/>
          </p:cNvSpPr>
          <p:nvPr/>
        </p:nvSpPr>
        <p:spPr bwMode="auto">
          <a:xfrm flipV="1">
            <a:off x="5715000" y="26670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21" name="AutoShape 13"/>
          <p:cNvSpPr>
            <a:spLocks noChangeArrowheads="1"/>
          </p:cNvSpPr>
          <p:nvPr/>
        </p:nvSpPr>
        <p:spPr bwMode="auto">
          <a:xfrm>
            <a:off x="3810000" y="3352800"/>
            <a:ext cx="14478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配膳する</a:t>
            </a:r>
          </a:p>
        </p:txBody>
      </p:sp>
      <p:sp>
        <p:nvSpPr>
          <p:cNvPr id="17422" name="AutoShape 14"/>
          <p:cNvSpPr>
            <a:spLocks noChangeArrowheads="1"/>
          </p:cNvSpPr>
          <p:nvPr/>
        </p:nvSpPr>
        <p:spPr bwMode="auto">
          <a:xfrm>
            <a:off x="533400" y="33528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食事する</a:t>
            </a:r>
          </a:p>
        </p:txBody>
      </p:sp>
      <p:sp>
        <p:nvSpPr>
          <p:cNvPr id="17423" name="AutoShape 15"/>
          <p:cNvSpPr>
            <a:spLocks noChangeArrowheads="1"/>
          </p:cNvSpPr>
          <p:nvPr/>
        </p:nvSpPr>
        <p:spPr bwMode="auto">
          <a:xfrm>
            <a:off x="228600" y="46482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料金を支払う</a:t>
            </a:r>
          </a:p>
        </p:txBody>
      </p:sp>
      <p:sp>
        <p:nvSpPr>
          <p:cNvPr id="17424" name="AutoShape 16"/>
          <p:cNvSpPr>
            <a:spLocks noChangeArrowheads="1"/>
          </p:cNvSpPr>
          <p:nvPr/>
        </p:nvSpPr>
        <p:spPr bwMode="auto">
          <a:xfrm>
            <a:off x="533400" y="5486400"/>
            <a:ext cx="1600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店を出る</a:t>
            </a:r>
          </a:p>
        </p:txBody>
      </p:sp>
      <p:sp>
        <p:nvSpPr>
          <p:cNvPr id="17425" name="AutoShape 17"/>
          <p:cNvSpPr>
            <a:spLocks noChangeArrowheads="1"/>
          </p:cNvSpPr>
          <p:nvPr/>
        </p:nvSpPr>
        <p:spPr bwMode="auto">
          <a:xfrm>
            <a:off x="3124200" y="5486400"/>
            <a:ext cx="2743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テーブルを片付ける</a:t>
            </a:r>
          </a:p>
        </p:txBody>
      </p:sp>
      <p:sp>
        <p:nvSpPr>
          <p:cNvPr id="17426" name="Line 18"/>
          <p:cNvSpPr>
            <a:spLocks noChangeShapeType="1"/>
          </p:cNvSpPr>
          <p:nvPr/>
        </p:nvSpPr>
        <p:spPr bwMode="auto">
          <a:xfrm>
            <a:off x="228600" y="4267200"/>
            <a:ext cx="57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27" name="Line 19"/>
          <p:cNvSpPr>
            <a:spLocks noChangeShapeType="1"/>
          </p:cNvSpPr>
          <p:nvPr/>
        </p:nvSpPr>
        <p:spPr bwMode="auto">
          <a:xfrm>
            <a:off x="228600" y="6324600"/>
            <a:ext cx="57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28" name="Oval 20"/>
          <p:cNvSpPr>
            <a:spLocks noChangeArrowheads="1"/>
          </p:cNvSpPr>
          <p:nvPr/>
        </p:nvSpPr>
        <p:spPr bwMode="auto">
          <a:xfrm>
            <a:off x="4343400" y="65532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29" name="Oval 21"/>
          <p:cNvSpPr>
            <a:spLocks noChangeArrowheads="1"/>
          </p:cNvSpPr>
          <p:nvPr/>
        </p:nvSpPr>
        <p:spPr bwMode="auto">
          <a:xfrm>
            <a:off x="4381500" y="65913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30" name="Line 22"/>
          <p:cNvSpPr>
            <a:spLocks noChangeShapeType="1"/>
          </p:cNvSpPr>
          <p:nvPr/>
        </p:nvSpPr>
        <p:spPr bwMode="auto">
          <a:xfrm>
            <a:off x="1295400" y="38100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1" name="Line 23"/>
          <p:cNvSpPr>
            <a:spLocks noChangeShapeType="1"/>
          </p:cNvSpPr>
          <p:nvPr/>
        </p:nvSpPr>
        <p:spPr bwMode="auto">
          <a:xfrm>
            <a:off x="1295400" y="4267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2" name="Line 24"/>
          <p:cNvSpPr>
            <a:spLocks noChangeShapeType="1"/>
          </p:cNvSpPr>
          <p:nvPr/>
        </p:nvSpPr>
        <p:spPr bwMode="auto">
          <a:xfrm>
            <a:off x="1295400" y="5105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3" name="Line 25"/>
          <p:cNvSpPr>
            <a:spLocks noChangeShapeType="1"/>
          </p:cNvSpPr>
          <p:nvPr/>
        </p:nvSpPr>
        <p:spPr bwMode="auto">
          <a:xfrm>
            <a:off x="1295400" y="59436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4" name="Line 26"/>
          <p:cNvSpPr>
            <a:spLocks noChangeShapeType="1"/>
          </p:cNvSpPr>
          <p:nvPr/>
        </p:nvSpPr>
        <p:spPr bwMode="auto">
          <a:xfrm>
            <a:off x="4495800" y="4267200"/>
            <a:ext cx="0" cy="1219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5" name="Line 27"/>
          <p:cNvSpPr>
            <a:spLocks noChangeShapeType="1"/>
          </p:cNvSpPr>
          <p:nvPr/>
        </p:nvSpPr>
        <p:spPr bwMode="auto">
          <a:xfrm>
            <a:off x="4495800" y="59436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6" name="Line 28"/>
          <p:cNvSpPr>
            <a:spLocks noChangeShapeType="1"/>
          </p:cNvSpPr>
          <p:nvPr/>
        </p:nvSpPr>
        <p:spPr bwMode="auto">
          <a:xfrm>
            <a:off x="4495800" y="6400800"/>
            <a:ext cx="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7" name="Line 29"/>
          <p:cNvSpPr>
            <a:spLocks noChangeShapeType="1"/>
          </p:cNvSpPr>
          <p:nvPr/>
        </p:nvSpPr>
        <p:spPr bwMode="auto">
          <a:xfrm flipH="1" flipV="1">
            <a:off x="5257800" y="3581400"/>
            <a:ext cx="2286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8" name="Line 30"/>
          <p:cNvSpPr>
            <a:spLocks noChangeShapeType="1"/>
          </p:cNvSpPr>
          <p:nvPr/>
        </p:nvSpPr>
        <p:spPr bwMode="auto">
          <a:xfrm flipH="1">
            <a:off x="2057400" y="3581400"/>
            <a:ext cx="1752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39" name="Line 31"/>
          <p:cNvSpPr>
            <a:spLocks noChangeShapeType="1"/>
          </p:cNvSpPr>
          <p:nvPr/>
        </p:nvSpPr>
        <p:spPr bwMode="auto">
          <a:xfrm flipV="1">
            <a:off x="7543800" y="28956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40" name="Line 32"/>
          <p:cNvSpPr>
            <a:spLocks noChangeShapeType="1"/>
          </p:cNvSpPr>
          <p:nvPr/>
        </p:nvSpPr>
        <p:spPr bwMode="auto">
          <a:xfrm flipH="1">
            <a:off x="4648200" y="6608763"/>
            <a:ext cx="777875" cy="96837"/>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41" name="Text Box 33"/>
          <p:cNvSpPr txBox="1">
            <a:spLocks noChangeArrowheads="1"/>
          </p:cNvSpPr>
          <p:nvPr/>
        </p:nvSpPr>
        <p:spPr bwMode="auto">
          <a:xfrm>
            <a:off x="5410200" y="6400800"/>
            <a:ext cx="1403350" cy="45720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終了状態</a:t>
            </a:r>
          </a:p>
        </p:txBody>
      </p:sp>
      <p:sp>
        <p:nvSpPr>
          <p:cNvPr id="17442" name="Line 34"/>
          <p:cNvSpPr>
            <a:spLocks noChangeShapeType="1"/>
          </p:cNvSpPr>
          <p:nvPr/>
        </p:nvSpPr>
        <p:spPr bwMode="auto">
          <a:xfrm flipH="1" flipV="1">
            <a:off x="6111875" y="4246563"/>
            <a:ext cx="381000" cy="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43" name="Text Box 35"/>
          <p:cNvSpPr txBox="1">
            <a:spLocks noChangeArrowheads="1"/>
          </p:cNvSpPr>
          <p:nvPr/>
        </p:nvSpPr>
        <p:spPr bwMode="auto">
          <a:xfrm>
            <a:off x="6477000" y="4038600"/>
            <a:ext cx="1520825" cy="822325"/>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同期バー</a:t>
            </a:r>
          </a:p>
          <a:p>
            <a:pPr eaLnBrk="1" hangingPunct="1"/>
            <a:r>
              <a:rPr lang="ja-JP" altLang="en-US" sz="2400" dirty="0"/>
              <a:t>（フォーク）</a:t>
            </a:r>
          </a:p>
        </p:txBody>
      </p:sp>
      <p:sp>
        <p:nvSpPr>
          <p:cNvPr id="17444" name="Line 36"/>
          <p:cNvSpPr>
            <a:spLocks noChangeShapeType="1"/>
          </p:cNvSpPr>
          <p:nvPr/>
        </p:nvSpPr>
        <p:spPr bwMode="auto">
          <a:xfrm flipH="1">
            <a:off x="6019800" y="5715000"/>
            <a:ext cx="457200" cy="6096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445" name="Text Box 37"/>
          <p:cNvSpPr txBox="1">
            <a:spLocks noChangeArrowheads="1"/>
          </p:cNvSpPr>
          <p:nvPr/>
        </p:nvSpPr>
        <p:spPr bwMode="auto">
          <a:xfrm>
            <a:off x="6477000" y="5410200"/>
            <a:ext cx="1470025" cy="822325"/>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同期バー</a:t>
            </a:r>
          </a:p>
          <a:p>
            <a:pPr eaLnBrk="1" hangingPunct="1"/>
            <a:r>
              <a:rPr lang="ja-JP" altLang="en-US" sz="2400"/>
              <a:t>（ジョイン）</a:t>
            </a:r>
          </a:p>
        </p:txBody>
      </p:sp>
      <p:sp>
        <p:nvSpPr>
          <p:cNvPr id="17446" name="Text Box 38"/>
          <p:cNvSpPr txBox="1">
            <a:spLocks noChangeArrowheads="1"/>
          </p:cNvSpPr>
          <p:nvPr/>
        </p:nvSpPr>
        <p:spPr bwMode="auto">
          <a:xfrm>
            <a:off x="6294438" y="4800600"/>
            <a:ext cx="2849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フォークとジョインは</a:t>
            </a:r>
          </a:p>
          <a:p>
            <a:pPr eaLnBrk="1" hangingPunct="1"/>
            <a:r>
              <a:rPr lang="ja-JP" altLang="en-US"/>
              <a:t>必ず対になる必要がある</a:t>
            </a:r>
          </a:p>
        </p:txBody>
      </p:sp>
    </p:spTree>
    <p:extLst>
      <p:ext uri="{BB962C8B-B14F-4D97-AF65-F5344CB8AC3E}">
        <p14:creationId xmlns:p14="http://schemas.microsoft.com/office/powerpoint/2010/main" val="1845053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10"/>
          <p:cNvSpPr>
            <a:spLocks noChangeArrowheads="1"/>
          </p:cNvSpPr>
          <p:nvPr/>
        </p:nvSpPr>
        <p:spPr bwMode="auto">
          <a:xfrm>
            <a:off x="152400" y="1828800"/>
            <a:ext cx="4648200" cy="5029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8440" name="Rectangle 11"/>
          <p:cNvSpPr>
            <a:spLocks noChangeArrowheads="1"/>
          </p:cNvSpPr>
          <p:nvPr/>
        </p:nvSpPr>
        <p:spPr bwMode="auto">
          <a:xfrm>
            <a:off x="4800600" y="1828800"/>
            <a:ext cx="3962400" cy="5029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18434" name="Rectangle 2"/>
          <p:cNvSpPr>
            <a:spLocks noGrp="1" noChangeArrowheads="1"/>
          </p:cNvSpPr>
          <p:nvPr>
            <p:ph type="title"/>
          </p:nvPr>
        </p:nvSpPr>
        <p:spPr>
          <a:xfrm>
            <a:off x="457200" y="304800"/>
            <a:ext cx="8229600" cy="1143000"/>
          </a:xfrm>
        </p:spPr>
        <p:txBody>
          <a:bodyPr/>
          <a:lstStyle/>
          <a:p>
            <a:pPr eaLnBrk="1" hangingPunct="1"/>
            <a:r>
              <a:rPr lang="ja-JP" altLang="en-US" dirty="0" smtClean="0"/>
              <a:t>アクティビティ図の粒度</a:t>
            </a:r>
          </a:p>
        </p:txBody>
      </p:sp>
      <p:sp>
        <p:nvSpPr>
          <p:cNvPr id="18435" name="Text Box 3"/>
          <p:cNvSpPr txBox="1">
            <a:spLocks noChangeArrowheads="1"/>
          </p:cNvSpPr>
          <p:nvPr/>
        </p:nvSpPr>
        <p:spPr bwMode="auto">
          <a:xfrm>
            <a:off x="2209800" y="18288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客</a:t>
            </a:r>
          </a:p>
        </p:txBody>
      </p:sp>
      <p:sp>
        <p:nvSpPr>
          <p:cNvPr id="18436" name="Text Box 4"/>
          <p:cNvSpPr txBox="1">
            <a:spLocks noChangeArrowheads="1"/>
          </p:cNvSpPr>
          <p:nvPr/>
        </p:nvSpPr>
        <p:spPr bwMode="auto">
          <a:xfrm>
            <a:off x="5943600" y="18288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ウェイター</a:t>
            </a:r>
          </a:p>
        </p:txBody>
      </p:sp>
      <p:sp>
        <p:nvSpPr>
          <p:cNvPr id="18437" name="AutoShape 6"/>
          <p:cNvSpPr>
            <a:spLocks noChangeArrowheads="1"/>
          </p:cNvSpPr>
          <p:nvPr/>
        </p:nvSpPr>
        <p:spPr bwMode="auto">
          <a:xfrm>
            <a:off x="5257800" y="2438400"/>
            <a:ext cx="24384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料金を告げる</a:t>
            </a:r>
          </a:p>
        </p:txBody>
      </p:sp>
      <p:sp>
        <p:nvSpPr>
          <p:cNvPr id="18438" name="Line 8"/>
          <p:cNvSpPr>
            <a:spLocks noChangeShapeType="1"/>
          </p:cNvSpPr>
          <p:nvPr/>
        </p:nvSpPr>
        <p:spPr bwMode="auto">
          <a:xfrm flipV="1">
            <a:off x="2209800" y="2667000"/>
            <a:ext cx="3048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1" name="AutoShape 13"/>
          <p:cNvSpPr>
            <a:spLocks noChangeArrowheads="1"/>
          </p:cNvSpPr>
          <p:nvPr/>
        </p:nvSpPr>
        <p:spPr bwMode="auto">
          <a:xfrm>
            <a:off x="6477000" y="4953000"/>
            <a:ext cx="17526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カードを通す</a:t>
            </a:r>
          </a:p>
        </p:txBody>
      </p:sp>
      <p:sp>
        <p:nvSpPr>
          <p:cNvPr id="18442" name="AutoShape 14"/>
          <p:cNvSpPr>
            <a:spLocks noChangeArrowheads="1"/>
          </p:cNvSpPr>
          <p:nvPr/>
        </p:nvSpPr>
        <p:spPr bwMode="auto">
          <a:xfrm>
            <a:off x="685800" y="24384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伝票を渡す</a:t>
            </a:r>
          </a:p>
        </p:txBody>
      </p:sp>
      <p:sp>
        <p:nvSpPr>
          <p:cNvPr id="18443" name="AutoShape 17"/>
          <p:cNvSpPr>
            <a:spLocks noChangeArrowheads="1"/>
          </p:cNvSpPr>
          <p:nvPr/>
        </p:nvSpPr>
        <p:spPr bwMode="auto">
          <a:xfrm>
            <a:off x="5105400" y="5791200"/>
            <a:ext cx="1981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おつりを支払う</a:t>
            </a:r>
          </a:p>
        </p:txBody>
      </p:sp>
      <p:sp>
        <p:nvSpPr>
          <p:cNvPr id="18444" name="Oval 20"/>
          <p:cNvSpPr>
            <a:spLocks noChangeArrowheads="1"/>
          </p:cNvSpPr>
          <p:nvPr/>
        </p:nvSpPr>
        <p:spPr bwMode="auto">
          <a:xfrm>
            <a:off x="7848600" y="65532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5" name="Oval 21"/>
          <p:cNvSpPr>
            <a:spLocks noChangeArrowheads="1"/>
          </p:cNvSpPr>
          <p:nvPr/>
        </p:nvSpPr>
        <p:spPr bwMode="auto">
          <a:xfrm>
            <a:off x="7886700" y="65913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6" name="Line 26"/>
          <p:cNvSpPr>
            <a:spLocks noChangeShapeType="1"/>
          </p:cNvSpPr>
          <p:nvPr/>
        </p:nvSpPr>
        <p:spPr bwMode="auto">
          <a:xfrm>
            <a:off x="8001000" y="5638800"/>
            <a:ext cx="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7" name="Line 27"/>
          <p:cNvSpPr>
            <a:spLocks noChangeShapeType="1"/>
          </p:cNvSpPr>
          <p:nvPr/>
        </p:nvSpPr>
        <p:spPr bwMode="auto">
          <a:xfrm>
            <a:off x="6172200" y="67056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8" name="Freeform 38"/>
          <p:cNvSpPr>
            <a:spLocks/>
          </p:cNvSpPr>
          <p:nvPr/>
        </p:nvSpPr>
        <p:spPr bwMode="auto">
          <a:xfrm>
            <a:off x="6096000" y="3352800"/>
            <a:ext cx="762000" cy="457200"/>
          </a:xfrm>
          <a:custGeom>
            <a:avLst/>
            <a:gdLst>
              <a:gd name="T0" fmla="*/ 0 w 480"/>
              <a:gd name="T1" fmla="*/ 2147483647 h 288"/>
              <a:gd name="T2" fmla="*/ 2147483647 w 480"/>
              <a:gd name="T3" fmla="*/ 0 h 288"/>
              <a:gd name="T4" fmla="*/ 2147483647 w 480"/>
              <a:gd name="T5" fmla="*/ 2147483647 h 288"/>
              <a:gd name="T6" fmla="*/ 2147483647 w 480"/>
              <a:gd name="T7" fmla="*/ 2147483647 h 288"/>
              <a:gd name="T8" fmla="*/ 0 w 480"/>
              <a:gd name="T9" fmla="*/ 214748364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288">
                <a:moveTo>
                  <a:pt x="0" y="144"/>
                </a:moveTo>
                <a:lnTo>
                  <a:pt x="240" y="0"/>
                </a:lnTo>
                <a:lnTo>
                  <a:pt x="480" y="144"/>
                </a:lnTo>
                <a:lnTo>
                  <a:pt x="240" y="288"/>
                </a:lnTo>
                <a:lnTo>
                  <a:pt x="0" y="144"/>
                </a:lnTo>
                <a:close/>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9" name="Line 39"/>
          <p:cNvSpPr>
            <a:spLocks noChangeShapeType="1"/>
          </p:cNvSpPr>
          <p:nvPr/>
        </p:nvSpPr>
        <p:spPr bwMode="auto">
          <a:xfrm>
            <a:off x="6477000" y="28956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0" name="Line 40"/>
          <p:cNvSpPr>
            <a:spLocks noChangeShapeType="1"/>
          </p:cNvSpPr>
          <p:nvPr/>
        </p:nvSpPr>
        <p:spPr bwMode="auto">
          <a:xfrm flipH="1">
            <a:off x="4038600" y="5181600"/>
            <a:ext cx="2438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1" name="Line 41"/>
          <p:cNvSpPr>
            <a:spLocks noChangeShapeType="1"/>
          </p:cNvSpPr>
          <p:nvPr/>
        </p:nvSpPr>
        <p:spPr bwMode="auto">
          <a:xfrm>
            <a:off x="1524000" y="3581400"/>
            <a:ext cx="0" cy="2209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2" name="Text Box 42"/>
          <p:cNvSpPr txBox="1">
            <a:spLocks noChangeArrowheads="1"/>
          </p:cNvSpPr>
          <p:nvPr/>
        </p:nvSpPr>
        <p:spPr bwMode="auto">
          <a:xfrm>
            <a:off x="4724400" y="3124200"/>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2400"/>
              <a:t>[</a:t>
            </a:r>
            <a:r>
              <a:rPr lang="ja-JP" altLang="en-US" sz="2400"/>
              <a:t>現金払い</a:t>
            </a:r>
            <a:r>
              <a:rPr lang="en-US" altLang="ja-JP" sz="2400"/>
              <a:t>]</a:t>
            </a:r>
          </a:p>
        </p:txBody>
      </p:sp>
      <p:sp>
        <p:nvSpPr>
          <p:cNvPr id="18453" name="Text Box 43"/>
          <p:cNvSpPr txBox="1">
            <a:spLocks noChangeArrowheads="1"/>
          </p:cNvSpPr>
          <p:nvPr/>
        </p:nvSpPr>
        <p:spPr bwMode="auto">
          <a:xfrm>
            <a:off x="6553200" y="3657600"/>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2400"/>
              <a:t>[</a:t>
            </a:r>
            <a:r>
              <a:rPr lang="ja-JP" altLang="en-US" sz="2400"/>
              <a:t>カード払い</a:t>
            </a:r>
            <a:r>
              <a:rPr lang="en-US" altLang="ja-JP" sz="2400"/>
              <a:t>]</a:t>
            </a:r>
          </a:p>
        </p:txBody>
      </p:sp>
      <p:sp>
        <p:nvSpPr>
          <p:cNvPr id="18454" name="AutoShape 46"/>
          <p:cNvSpPr>
            <a:spLocks noChangeArrowheads="1"/>
          </p:cNvSpPr>
          <p:nvPr/>
        </p:nvSpPr>
        <p:spPr bwMode="auto">
          <a:xfrm>
            <a:off x="2438400" y="3886200"/>
            <a:ext cx="18288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カードを渡す</a:t>
            </a:r>
          </a:p>
        </p:txBody>
      </p:sp>
      <p:sp>
        <p:nvSpPr>
          <p:cNvPr id="18455" name="AutoShape 47"/>
          <p:cNvSpPr>
            <a:spLocks noChangeArrowheads="1"/>
          </p:cNvSpPr>
          <p:nvPr/>
        </p:nvSpPr>
        <p:spPr bwMode="auto">
          <a:xfrm>
            <a:off x="2514600" y="4953000"/>
            <a:ext cx="15240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サインする</a:t>
            </a:r>
          </a:p>
        </p:txBody>
      </p:sp>
      <p:sp>
        <p:nvSpPr>
          <p:cNvPr id="18456" name="AutoShape 48"/>
          <p:cNvSpPr>
            <a:spLocks noChangeArrowheads="1"/>
          </p:cNvSpPr>
          <p:nvPr/>
        </p:nvSpPr>
        <p:spPr bwMode="auto">
          <a:xfrm>
            <a:off x="609600" y="5791200"/>
            <a:ext cx="1981200" cy="4572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a:t>現金を支払う</a:t>
            </a:r>
          </a:p>
        </p:txBody>
      </p:sp>
      <p:sp>
        <p:nvSpPr>
          <p:cNvPr id="18457" name="Line 49"/>
          <p:cNvSpPr>
            <a:spLocks noChangeShapeType="1"/>
          </p:cNvSpPr>
          <p:nvPr/>
        </p:nvSpPr>
        <p:spPr bwMode="auto">
          <a:xfrm flipH="1">
            <a:off x="4267200" y="4114800"/>
            <a:ext cx="220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8" name="Line 50"/>
          <p:cNvSpPr>
            <a:spLocks noChangeShapeType="1"/>
          </p:cNvSpPr>
          <p:nvPr/>
        </p:nvSpPr>
        <p:spPr bwMode="auto">
          <a:xfrm flipH="1" flipV="1">
            <a:off x="1524000" y="3581400"/>
            <a:ext cx="4572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9" name="Line 52"/>
          <p:cNvSpPr>
            <a:spLocks noChangeShapeType="1"/>
          </p:cNvSpPr>
          <p:nvPr/>
        </p:nvSpPr>
        <p:spPr bwMode="auto">
          <a:xfrm>
            <a:off x="6477000" y="3810000"/>
            <a:ext cx="0" cy="304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0" name="Line 53"/>
          <p:cNvSpPr>
            <a:spLocks noChangeShapeType="1"/>
          </p:cNvSpPr>
          <p:nvPr/>
        </p:nvSpPr>
        <p:spPr bwMode="auto">
          <a:xfrm>
            <a:off x="6172200" y="6248400"/>
            <a:ext cx="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1" name="Line 54"/>
          <p:cNvSpPr>
            <a:spLocks noChangeShapeType="1"/>
          </p:cNvSpPr>
          <p:nvPr/>
        </p:nvSpPr>
        <p:spPr bwMode="auto">
          <a:xfrm>
            <a:off x="2590800" y="6019800"/>
            <a:ext cx="2514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2" name="Line 56"/>
          <p:cNvSpPr>
            <a:spLocks noChangeShapeType="1"/>
          </p:cNvSpPr>
          <p:nvPr/>
        </p:nvSpPr>
        <p:spPr bwMode="auto">
          <a:xfrm>
            <a:off x="3352800" y="4343400"/>
            <a:ext cx="0" cy="304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3" name="Line 57"/>
          <p:cNvSpPr>
            <a:spLocks noChangeShapeType="1"/>
          </p:cNvSpPr>
          <p:nvPr/>
        </p:nvSpPr>
        <p:spPr bwMode="auto">
          <a:xfrm flipH="1" flipV="1">
            <a:off x="3352800" y="4648200"/>
            <a:ext cx="3962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4" name="Line 58"/>
          <p:cNvSpPr>
            <a:spLocks noChangeShapeType="1"/>
          </p:cNvSpPr>
          <p:nvPr/>
        </p:nvSpPr>
        <p:spPr bwMode="auto">
          <a:xfrm>
            <a:off x="7315200" y="4648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5" name="Line 59"/>
          <p:cNvSpPr>
            <a:spLocks noChangeShapeType="1"/>
          </p:cNvSpPr>
          <p:nvPr/>
        </p:nvSpPr>
        <p:spPr bwMode="auto">
          <a:xfrm flipH="1" flipV="1">
            <a:off x="3352800" y="5638800"/>
            <a:ext cx="4648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6" name="Line 60"/>
          <p:cNvSpPr>
            <a:spLocks noChangeShapeType="1"/>
          </p:cNvSpPr>
          <p:nvPr/>
        </p:nvSpPr>
        <p:spPr bwMode="auto">
          <a:xfrm>
            <a:off x="3352800" y="5410200"/>
            <a:ext cx="0" cy="228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7" name="Text Box 61"/>
          <p:cNvSpPr txBox="1">
            <a:spLocks noChangeArrowheads="1"/>
          </p:cNvSpPr>
          <p:nvPr/>
        </p:nvSpPr>
        <p:spPr bwMode="auto">
          <a:xfrm>
            <a:off x="441325" y="1239838"/>
            <a:ext cx="8023225"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「料金を支払う」のアクション状態をさらに細かく記述すると・・・</a:t>
            </a:r>
          </a:p>
        </p:txBody>
      </p:sp>
    </p:spTree>
    <p:extLst>
      <p:ext uri="{BB962C8B-B14F-4D97-AF65-F5344CB8AC3E}">
        <p14:creationId xmlns:p14="http://schemas.microsoft.com/office/powerpoint/2010/main" val="2862974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normAutofit/>
          </a:bodyPr>
          <a:lstStyle/>
          <a:p>
            <a:r>
              <a:rPr lang="ja-JP" altLang="en-US" sz="3600" dirty="0" smtClean="0"/>
              <a:t>フローチャートとアクティビティ図の違い</a:t>
            </a:r>
          </a:p>
        </p:txBody>
      </p:sp>
      <p:sp>
        <p:nvSpPr>
          <p:cNvPr id="20483" name="コンテンツ プレースホルダー 2"/>
          <p:cNvSpPr>
            <a:spLocks noGrp="1"/>
          </p:cNvSpPr>
          <p:nvPr>
            <p:ph idx="1"/>
          </p:nvPr>
        </p:nvSpPr>
        <p:spPr/>
        <p:txBody>
          <a:bodyPr>
            <a:normAutofit/>
          </a:bodyPr>
          <a:lstStyle/>
          <a:p>
            <a:r>
              <a:rPr lang="ja-JP" altLang="en-US" sz="2400" dirty="0" smtClean="0"/>
              <a:t>スイムレーンによって、複数の動作主体を区別して記述することが推奨されている</a:t>
            </a:r>
            <a:endParaRPr lang="en-US" altLang="ja-JP" sz="2400" dirty="0" smtClean="0"/>
          </a:p>
          <a:p>
            <a:r>
              <a:rPr lang="ja-JP" altLang="en-US" sz="2400" dirty="0" smtClean="0"/>
              <a:t>同期バーにより、複数の処理を並行に記述することが可能である</a:t>
            </a:r>
            <a:endParaRPr lang="en-US" altLang="ja-JP" sz="2400" dirty="0" smtClean="0"/>
          </a:p>
          <a:p>
            <a:r>
              <a:rPr lang="ja-JP" altLang="en-US" sz="2400" dirty="0" smtClean="0"/>
              <a:t>粒度を変更することができる</a:t>
            </a:r>
            <a:endParaRPr lang="en-US" altLang="ja-JP" sz="2400" dirty="0" smtClean="0"/>
          </a:p>
          <a:p>
            <a:pPr lvl="1"/>
            <a:r>
              <a:rPr lang="ja-JP" altLang="en-US" sz="2400" dirty="0" smtClean="0"/>
              <a:t>アトミック：それ以上分解できない図</a:t>
            </a:r>
            <a:r>
              <a:rPr lang="ja-JP" altLang="en-US" sz="2400" dirty="0"/>
              <a:t>で</a:t>
            </a:r>
            <a:r>
              <a:rPr lang="ja-JP" altLang="en-US" sz="2400" dirty="0" smtClean="0"/>
              <a:t>ある</a:t>
            </a:r>
            <a:endParaRPr lang="en-US" altLang="ja-JP" sz="2400" dirty="0" smtClean="0"/>
          </a:p>
          <a:p>
            <a:pPr lvl="1"/>
            <a:r>
              <a:rPr lang="ja-JP" altLang="en-US" sz="2400" dirty="0" smtClean="0"/>
              <a:t>非アトミック：まだ分解できる図</a:t>
            </a:r>
            <a:r>
              <a:rPr lang="ja-JP" altLang="en-US" sz="2400" dirty="0"/>
              <a:t>である</a:t>
            </a:r>
            <a:endParaRPr lang="en-US" altLang="ja-JP" sz="2400" dirty="0" smtClean="0"/>
          </a:p>
          <a:p>
            <a:pPr lvl="1"/>
            <a:r>
              <a:rPr lang="ja-JP" altLang="en-US" sz="2400" dirty="0" smtClean="0"/>
              <a:t>サブアクティビティ</a:t>
            </a:r>
          </a:p>
        </p:txBody>
      </p:sp>
    </p:spTree>
    <p:extLst>
      <p:ext uri="{BB962C8B-B14F-4D97-AF65-F5344CB8AC3E}">
        <p14:creationId xmlns:p14="http://schemas.microsoft.com/office/powerpoint/2010/main" val="1159741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5373216"/>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401777" y="2852936"/>
            <a:ext cx="6122190" cy="1908215"/>
          </a:xfrm>
          <a:prstGeom prst="rect">
            <a:avLst/>
          </a:prstGeom>
          <a:noFill/>
        </p:spPr>
        <p:txBody>
          <a:bodyPr wrap="none" rtlCol="0">
            <a:spAutoFit/>
          </a:bodyPr>
          <a:lstStyle/>
          <a:p>
            <a:pPr algn="ctr"/>
            <a:r>
              <a:rPr kumimoji="1" lang="ja-JP" altLang="en-US" sz="2800" dirty="0" smtClean="0">
                <a:effectLst>
                  <a:outerShdw blurRad="38100" dist="38100" dir="2700000" algn="tl">
                    <a:srgbClr val="000000">
                      <a:alpha val="43137"/>
                    </a:srgbClr>
                  </a:outerShdw>
                </a:effectLst>
              </a:rPr>
              <a:t>前回のおさらい</a:t>
            </a:r>
            <a:endParaRPr kumimoji="1" lang="en-US" altLang="ja-JP" sz="2800" dirty="0" smtClean="0">
              <a:effectLst>
                <a:outerShdw blurRad="38100" dist="38100" dir="2700000" algn="tl">
                  <a:srgbClr val="000000">
                    <a:alpha val="43137"/>
                  </a:srgbClr>
                </a:outerShdw>
              </a:effectLst>
            </a:endParaRPr>
          </a:p>
          <a:p>
            <a:pPr algn="ctr"/>
            <a:r>
              <a:rPr lang="en-US" altLang="ja-JP" sz="4500" dirty="0" smtClean="0">
                <a:effectLst>
                  <a:outerShdw blurRad="38100" dist="38100" dir="2700000" algn="tl">
                    <a:srgbClr val="000000">
                      <a:alpha val="43137"/>
                    </a:srgbClr>
                  </a:outerShdw>
                </a:effectLst>
              </a:rPr>
              <a:t>UML</a:t>
            </a:r>
            <a:r>
              <a:rPr lang="ja-JP" altLang="en-US" sz="4500" dirty="0" smtClean="0">
                <a:effectLst>
                  <a:outerShdw blurRad="38100" dist="38100" dir="2700000" algn="tl">
                    <a:srgbClr val="000000">
                      <a:alpha val="43137"/>
                    </a:srgbClr>
                  </a:outerShdw>
                </a:effectLst>
              </a:rPr>
              <a:t>とは</a:t>
            </a:r>
            <a:endParaRPr lang="en-US" altLang="ja-JP" sz="4500" dirty="0" smtClean="0">
              <a:effectLst>
                <a:outerShdw blurRad="38100" dist="38100" dir="2700000" algn="tl">
                  <a:srgbClr val="000000">
                    <a:alpha val="43137"/>
                  </a:srgbClr>
                </a:outerShdw>
              </a:effectLst>
            </a:endParaRPr>
          </a:p>
          <a:p>
            <a:pPr algn="ctr"/>
            <a:r>
              <a:rPr kumimoji="1" lang="en-US" altLang="ja-JP" sz="4500" dirty="0" smtClean="0">
                <a:effectLst>
                  <a:outerShdw blurRad="38100" dist="38100" dir="2700000" algn="tl">
                    <a:srgbClr val="000000">
                      <a:alpha val="43137"/>
                    </a:srgbClr>
                  </a:outerShdw>
                </a:effectLst>
              </a:rPr>
              <a:t>UML</a:t>
            </a:r>
            <a:r>
              <a:rPr lang="ja-JP" altLang="en-US" sz="4500" dirty="0">
                <a:effectLst>
                  <a:outerShdw blurRad="38100" dist="38100" dir="2700000" algn="tl">
                    <a:srgbClr val="000000">
                      <a:alpha val="43137"/>
                    </a:srgbClr>
                  </a:outerShdw>
                </a:effectLst>
              </a:rPr>
              <a:t>ダイアグラム</a:t>
            </a:r>
            <a:r>
              <a:rPr lang="ja-JP" altLang="en-US" sz="4500" dirty="0" smtClean="0">
                <a:effectLst>
                  <a:outerShdw blurRad="38100" dist="38100" dir="2700000" algn="tl">
                    <a:srgbClr val="000000">
                      <a:alpha val="43137"/>
                    </a:srgbClr>
                  </a:outerShdw>
                </a:effectLst>
              </a:rPr>
              <a:t>の</a:t>
            </a:r>
            <a:r>
              <a:rPr lang="ja-JP" altLang="en-US" sz="4500" dirty="0">
                <a:effectLst>
                  <a:outerShdw blurRad="38100" dist="38100" dir="2700000" algn="tl">
                    <a:srgbClr val="000000">
                      <a:alpha val="43137"/>
                    </a:srgbClr>
                  </a:outerShdw>
                </a:effectLst>
              </a:rPr>
              <a:t>種類</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7206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3381385" y="5013176"/>
            <a:ext cx="2381229" cy="369332"/>
          </a:xfrm>
          <a:prstGeom prst="rect">
            <a:avLst/>
          </a:prstGeom>
          <a:noFill/>
        </p:spPr>
        <p:txBody>
          <a:bodyPr wrap="none" rtlCol="0">
            <a:spAutoFit/>
          </a:bodyPr>
          <a:lstStyle/>
          <a:p>
            <a:r>
              <a:rPr lang="en-US" altLang="ja-JP" dirty="0" smtClean="0"/>
              <a:t>OOP_UML(2)_ex01.xlsx</a:t>
            </a:r>
          </a:p>
        </p:txBody>
      </p:sp>
      <p:sp>
        <p:nvSpPr>
          <p:cNvPr id="7" name="テキスト ボックス 6"/>
          <p:cNvSpPr txBox="1"/>
          <p:nvPr/>
        </p:nvSpPr>
        <p:spPr>
          <a:xfrm>
            <a:off x="1909255" y="2546907"/>
            <a:ext cx="5325497"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ex01</a:t>
            </a:r>
          </a:p>
          <a:p>
            <a:pPr algn="ctr"/>
            <a:r>
              <a:rPr lang="ja-JP" altLang="en-US" sz="4500" dirty="0" smtClean="0">
                <a:effectLst>
                  <a:outerShdw blurRad="38100" dist="38100" dir="2700000" algn="tl">
                    <a:srgbClr val="000000">
                      <a:alpha val="43137"/>
                    </a:srgbClr>
                  </a:outerShdw>
                </a:effectLst>
              </a:rPr>
              <a:t>アクティビティ</a:t>
            </a:r>
            <a:r>
              <a:rPr kumimoji="1" lang="ja-JP" altLang="en-US" sz="4500" dirty="0" smtClean="0">
                <a:effectLst>
                  <a:outerShdw blurRad="38100" dist="38100" dir="2700000" algn="tl">
                    <a:srgbClr val="000000">
                      <a:alpha val="43137"/>
                    </a:srgbClr>
                  </a:outerShdw>
                </a:effectLst>
              </a:rPr>
              <a:t>図</a:t>
            </a:r>
            <a:r>
              <a:rPr lang="ja-JP" altLang="en-US" sz="4500" dirty="0" smtClean="0">
                <a:effectLst>
                  <a:outerShdw blurRad="38100" dist="38100" dir="2700000" algn="tl">
                    <a:srgbClr val="000000">
                      <a:alpha val="43137"/>
                    </a:srgbClr>
                  </a:outerShdw>
                </a:effectLst>
              </a:rPr>
              <a:t>実習</a:t>
            </a:r>
            <a:endParaRPr lang="en-US" altLang="ja-JP" sz="45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149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1686" y="116632"/>
            <a:ext cx="4637808"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アクティビティ図の追加</a:t>
            </a:r>
            <a:endParaRPr lang="en-US" altLang="ja-JP" sz="3600" dirty="0" smtClean="0"/>
          </a:p>
        </p:txBody>
      </p:sp>
      <p:pic>
        <p:nvPicPr>
          <p:cNvPr id="7" name="図 6"/>
          <p:cNvPicPr>
            <a:picLocks noChangeAspect="1"/>
          </p:cNvPicPr>
          <p:nvPr/>
        </p:nvPicPr>
        <p:blipFill>
          <a:blip r:embed="rId2"/>
          <a:stretch>
            <a:fillRect/>
          </a:stretch>
        </p:blipFill>
        <p:spPr>
          <a:xfrm>
            <a:off x="323528" y="1988840"/>
            <a:ext cx="7807634" cy="3024336"/>
          </a:xfrm>
          <a:prstGeom prst="rect">
            <a:avLst/>
          </a:prstGeom>
        </p:spPr>
      </p:pic>
      <p:sp>
        <p:nvSpPr>
          <p:cNvPr id="9" name="テキスト ボックス 6"/>
          <p:cNvSpPr txBox="1">
            <a:spLocks noChangeArrowheads="1"/>
          </p:cNvSpPr>
          <p:nvPr/>
        </p:nvSpPr>
        <p:spPr bwMode="auto">
          <a:xfrm>
            <a:off x="179512" y="1131556"/>
            <a:ext cx="67874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構造ツリータブ～</a:t>
            </a:r>
            <a:r>
              <a:rPr lang="ja-JP" altLang="en-US" sz="1800" dirty="0"/>
              <a:t>「</a:t>
            </a:r>
            <a:r>
              <a:rPr lang="en-US" altLang="ja-JP" sz="1800" dirty="0" err="1" smtClean="0"/>
              <a:t>no_title</a:t>
            </a:r>
            <a:r>
              <a:rPr lang="ja-JP" altLang="en-US" sz="1800" dirty="0" smtClean="0"/>
              <a:t>」</a:t>
            </a:r>
            <a:r>
              <a:rPr lang="ja-JP" altLang="en-US" sz="1800" dirty="0"/>
              <a:t>を</a:t>
            </a:r>
            <a:r>
              <a:rPr lang="ja-JP" altLang="en-US" sz="1800" dirty="0" smtClean="0"/>
              <a:t>右クリック</a:t>
            </a:r>
            <a:r>
              <a:rPr lang="en-US" altLang="ja-JP" sz="1800" dirty="0" smtClean="0"/>
              <a:t>&gt;</a:t>
            </a:r>
            <a:r>
              <a:rPr lang="ja-JP" altLang="en-US" sz="1800" dirty="0"/>
              <a:t>図</a:t>
            </a:r>
            <a:r>
              <a:rPr lang="ja-JP" altLang="en-US" sz="1800" dirty="0" smtClean="0"/>
              <a:t>の追加＞</a:t>
            </a:r>
            <a:r>
              <a:rPr lang="ja-JP" altLang="en-US" sz="1800" dirty="0" smtClean="0"/>
              <a:t>アクティビティ図</a:t>
            </a:r>
            <a:endParaRPr lang="en-US" altLang="ja-JP" sz="1800" dirty="0" smtClean="0"/>
          </a:p>
          <a:p>
            <a:pPr eaLnBrk="1" hangingPunct="1"/>
            <a:r>
              <a:rPr lang="ja-JP" altLang="en-US" sz="1800" dirty="0" smtClean="0"/>
              <a:t>＞新規</a:t>
            </a:r>
            <a:r>
              <a:rPr lang="ja-JP" altLang="en-US" sz="1800" dirty="0" smtClean="0"/>
              <a:t>アクティビティ図</a:t>
            </a:r>
            <a:endParaRPr lang="en-US" altLang="ja-JP" sz="1800" dirty="0" smtClean="0"/>
          </a:p>
        </p:txBody>
      </p:sp>
    </p:spTree>
    <p:extLst>
      <p:ext uri="{BB962C8B-B14F-4D97-AF65-F5344CB8AC3E}">
        <p14:creationId xmlns:p14="http://schemas.microsoft.com/office/powerpoint/2010/main" val="809468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stretch>
            <a:fillRect/>
          </a:stretch>
        </p:blipFill>
        <p:spPr>
          <a:xfrm>
            <a:off x="0" y="505026"/>
            <a:ext cx="9103206" cy="6346889"/>
          </a:xfrm>
          <a:prstGeom prst="rect">
            <a:avLst/>
          </a:prstGeom>
        </p:spPr>
      </p:pic>
      <p:sp>
        <p:nvSpPr>
          <p:cNvPr id="5" name="テキスト ボックス 4"/>
          <p:cNvSpPr txBox="1"/>
          <p:nvPr/>
        </p:nvSpPr>
        <p:spPr>
          <a:xfrm>
            <a:off x="4660462" y="1837835"/>
            <a:ext cx="1915909"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dirty="0" smtClean="0"/>
              <a:t>パーティション</a:t>
            </a:r>
            <a:r>
              <a:rPr kumimoji="1" lang="en-US" altLang="ja-JP" dirty="0" smtClean="0"/>
              <a:t>[</a:t>
            </a:r>
            <a:r>
              <a:rPr kumimoji="1" lang="ja-JP" altLang="en-US" dirty="0" smtClean="0"/>
              <a:t>縦</a:t>
            </a:r>
            <a:r>
              <a:rPr lang="en-US" altLang="ja-JP" dirty="0" smtClean="0"/>
              <a:t>]</a:t>
            </a:r>
            <a:endParaRPr kumimoji="1" lang="en-US" altLang="ja-JP" dirty="0" smtClean="0"/>
          </a:p>
        </p:txBody>
      </p:sp>
      <p:sp>
        <p:nvSpPr>
          <p:cNvPr id="6" name="テキスト ボックス 5"/>
          <p:cNvSpPr txBox="1"/>
          <p:nvPr/>
        </p:nvSpPr>
        <p:spPr>
          <a:xfrm>
            <a:off x="3766107" y="2577678"/>
            <a:ext cx="119455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開始</a:t>
            </a:r>
            <a:r>
              <a:rPr lang="ja-JP" altLang="en-US" dirty="0"/>
              <a:t>ノード</a:t>
            </a:r>
            <a:endParaRPr kumimoji="1" lang="en-US" altLang="ja-JP" dirty="0" smtClean="0"/>
          </a:p>
        </p:txBody>
      </p:sp>
      <p:sp>
        <p:nvSpPr>
          <p:cNvPr id="7" name="テキスト ボックス 6"/>
          <p:cNvSpPr txBox="1"/>
          <p:nvPr/>
        </p:nvSpPr>
        <p:spPr>
          <a:xfrm>
            <a:off x="3664374" y="6342614"/>
            <a:ext cx="180049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フロー終了ノード</a:t>
            </a:r>
            <a:endParaRPr kumimoji="1" lang="en-US" altLang="ja-JP" dirty="0" smtClean="0"/>
          </a:p>
        </p:txBody>
      </p:sp>
      <p:sp>
        <p:nvSpPr>
          <p:cNvPr id="8" name="テキスト ボックス 7"/>
          <p:cNvSpPr txBox="1"/>
          <p:nvPr/>
        </p:nvSpPr>
        <p:spPr>
          <a:xfrm>
            <a:off x="1818581" y="4037604"/>
            <a:ext cx="129394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dirty="0" smtClean="0"/>
              <a:t>制御フロー</a:t>
            </a:r>
            <a:endParaRPr kumimoji="1" lang="en-US" altLang="ja-JP" dirty="0" smtClean="0"/>
          </a:p>
        </p:txBody>
      </p:sp>
      <p:sp>
        <p:nvSpPr>
          <p:cNvPr id="9" name="テキスト ボックス 8"/>
          <p:cNvSpPr txBox="1"/>
          <p:nvPr/>
        </p:nvSpPr>
        <p:spPr>
          <a:xfrm>
            <a:off x="5912915" y="3392913"/>
            <a:ext cx="171232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dirty="0" smtClean="0"/>
              <a:t>デシジョンノード</a:t>
            </a:r>
            <a:endParaRPr kumimoji="1" lang="en-US" altLang="ja-JP" dirty="0" smtClean="0"/>
          </a:p>
        </p:txBody>
      </p:sp>
      <p:sp>
        <p:nvSpPr>
          <p:cNvPr id="10" name="テキスト ボックス 9"/>
          <p:cNvSpPr txBox="1"/>
          <p:nvPr/>
        </p:nvSpPr>
        <p:spPr>
          <a:xfrm>
            <a:off x="5309026" y="2642808"/>
            <a:ext cx="212109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dirty="0" smtClean="0"/>
              <a:t>ガード</a:t>
            </a:r>
            <a:r>
              <a:rPr kumimoji="1" lang="en-US" altLang="ja-JP" sz="1200" dirty="0" smtClean="0"/>
              <a:t>(</a:t>
            </a:r>
            <a:r>
              <a:rPr kumimoji="1" lang="ja-JP" altLang="en-US" sz="1200" dirty="0" smtClean="0"/>
              <a:t>プロパティから設定</a:t>
            </a:r>
            <a:r>
              <a:rPr kumimoji="1" lang="en-US" altLang="ja-JP" sz="1200" dirty="0" smtClean="0"/>
              <a:t>)</a:t>
            </a:r>
          </a:p>
        </p:txBody>
      </p:sp>
      <p:sp>
        <p:nvSpPr>
          <p:cNvPr id="11" name="テキスト ボックス 10"/>
          <p:cNvSpPr txBox="1"/>
          <p:nvPr/>
        </p:nvSpPr>
        <p:spPr>
          <a:xfrm>
            <a:off x="1722401" y="3107592"/>
            <a:ext cx="1390124" cy="52322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kumimoji="1" lang="ja-JP" altLang="en-US" dirty="0" smtClean="0"/>
              <a:t>アクション</a:t>
            </a:r>
            <a:endParaRPr kumimoji="1" lang="en-US" altLang="ja-JP" dirty="0" smtClean="0"/>
          </a:p>
          <a:p>
            <a:pPr algn="ctr"/>
            <a:r>
              <a:rPr lang="en-US" altLang="ja-JP" sz="1000" dirty="0" smtClean="0"/>
              <a:t>(</a:t>
            </a:r>
            <a:r>
              <a:rPr lang="ja-JP" altLang="en-US" sz="1000" dirty="0" smtClean="0"/>
              <a:t>図上でダブルクリック</a:t>
            </a:r>
            <a:r>
              <a:rPr lang="en-US" altLang="ja-JP" sz="1000" dirty="0" smtClean="0"/>
              <a:t>)</a:t>
            </a:r>
            <a:endParaRPr kumimoji="1" lang="en-US" altLang="ja-JP" dirty="0" smtClean="0"/>
          </a:p>
        </p:txBody>
      </p:sp>
      <p:sp>
        <p:nvSpPr>
          <p:cNvPr id="12" name="テキスト ボックス 11"/>
          <p:cNvSpPr txBox="1"/>
          <p:nvPr/>
        </p:nvSpPr>
        <p:spPr>
          <a:xfrm>
            <a:off x="1467203" y="1073975"/>
            <a:ext cx="1818126"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kumimoji="1" lang="ja-JP" altLang="en-US" sz="1200" dirty="0" smtClean="0"/>
              <a:t>アクションを範囲選択して</a:t>
            </a:r>
            <a:endParaRPr kumimoji="1" lang="en-US" altLang="ja-JP" sz="1200" dirty="0" smtClean="0"/>
          </a:p>
          <a:p>
            <a:pPr algn="ctr"/>
            <a:r>
              <a:rPr kumimoji="1" lang="ja-JP" altLang="en-US" sz="1200" dirty="0" smtClean="0"/>
              <a:t>縦中央揃え</a:t>
            </a:r>
            <a:endParaRPr kumimoji="1" lang="en-US" altLang="ja-JP" sz="1200" dirty="0" smtClean="0"/>
          </a:p>
        </p:txBody>
      </p:sp>
      <p:sp>
        <p:nvSpPr>
          <p:cNvPr id="13" name="楕円 12"/>
          <p:cNvSpPr/>
          <p:nvPr/>
        </p:nvSpPr>
        <p:spPr>
          <a:xfrm>
            <a:off x="3152343" y="843142"/>
            <a:ext cx="438962" cy="507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018545" y="1096176"/>
            <a:ext cx="181812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ja-JP" altLang="en-US" sz="1200" dirty="0" smtClean="0"/>
              <a:t>アクションを範囲選択して</a:t>
            </a:r>
            <a:endParaRPr lang="en-US" altLang="ja-JP" sz="1200" dirty="0" smtClean="0"/>
          </a:p>
          <a:p>
            <a:pPr algn="ctr"/>
            <a:r>
              <a:rPr kumimoji="1" lang="ja-JP" altLang="en-US" sz="1200" dirty="0" smtClean="0"/>
              <a:t>直角線</a:t>
            </a:r>
            <a:endParaRPr kumimoji="1" lang="en-US" altLang="ja-JP" sz="1200" dirty="0" smtClean="0"/>
          </a:p>
        </p:txBody>
      </p:sp>
      <p:sp>
        <p:nvSpPr>
          <p:cNvPr id="17" name="楕円 16"/>
          <p:cNvSpPr/>
          <p:nvPr/>
        </p:nvSpPr>
        <p:spPr>
          <a:xfrm>
            <a:off x="3054504" y="3407035"/>
            <a:ext cx="1254359" cy="507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3455602" y="2539687"/>
            <a:ext cx="360676" cy="380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3406848" y="4088139"/>
            <a:ext cx="1376590" cy="188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5483988" y="3456701"/>
            <a:ext cx="443620" cy="336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4564621" y="3563286"/>
            <a:ext cx="600406" cy="336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p:nvPr/>
        </p:nvCxnSpPr>
        <p:spPr>
          <a:xfrm flipH="1">
            <a:off x="5025040" y="2947010"/>
            <a:ext cx="283986" cy="777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楕円 23"/>
          <p:cNvSpPr/>
          <p:nvPr/>
        </p:nvSpPr>
        <p:spPr>
          <a:xfrm>
            <a:off x="3423442" y="6152367"/>
            <a:ext cx="360676" cy="380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523004" y="4686903"/>
            <a:ext cx="1511952"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フォーク</a:t>
            </a:r>
            <a:r>
              <a:rPr lang="ja-JP" altLang="en-US" dirty="0"/>
              <a:t>ノード</a:t>
            </a:r>
            <a:endParaRPr kumimoji="1" lang="en-US" altLang="ja-JP" dirty="0" smtClean="0"/>
          </a:p>
        </p:txBody>
      </p:sp>
      <p:sp>
        <p:nvSpPr>
          <p:cNvPr id="32" name="テキスト ボックス 31"/>
          <p:cNvSpPr txBox="1"/>
          <p:nvPr/>
        </p:nvSpPr>
        <p:spPr>
          <a:xfrm>
            <a:off x="1559872" y="6012143"/>
            <a:ext cx="147508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a:t>ジョインノード</a:t>
            </a:r>
            <a:endParaRPr kumimoji="1" lang="en-US" altLang="ja-JP" dirty="0" smtClean="0"/>
          </a:p>
        </p:txBody>
      </p:sp>
      <p:sp>
        <p:nvSpPr>
          <p:cNvPr id="33" name="テキスト ボックス 32"/>
          <p:cNvSpPr txBox="1"/>
          <p:nvPr/>
        </p:nvSpPr>
        <p:spPr>
          <a:xfrm>
            <a:off x="246035" y="5339872"/>
            <a:ext cx="2914580" cy="53091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ja-JP" altLang="en-US" dirty="0" smtClean="0"/>
              <a:t>振る舞い呼び出しアクション</a:t>
            </a:r>
            <a:endParaRPr lang="en-US" altLang="ja-JP" dirty="0" smtClean="0"/>
          </a:p>
          <a:p>
            <a:r>
              <a:rPr kumimoji="1" lang="en-US" altLang="ja-JP" sz="1050" dirty="0" smtClean="0"/>
              <a:t>(</a:t>
            </a:r>
            <a:r>
              <a:rPr kumimoji="1" lang="ja-JP" altLang="en-US" sz="1050" dirty="0" smtClean="0"/>
              <a:t>右クリック＞振る舞い呼び出しアクションに変換</a:t>
            </a:r>
            <a:r>
              <a:rPr kumimoji="1" lang="en-US" altLang="ja-JP" sz="1050" dirty="0" smtClean="0"/>
              <a:t>)</a:t>
            </a:r>
          </a:p>
        </p:txBody>
      </p:sp>
      <p:sp>
        <p:nvSpPr>
          <p:cNvPr id="14" name="楕円 13"/>
          <p:cNvSpPr/>
          <p:nvPr/>
        </p:nvSpPr>
        <p:spPr>
          <a:xfrm>
            <a:off x="4705322" y="820268"/>
            <a:ext cx="438962" cy="507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2873" y="55455"/>
            <a:ext cx="4637808"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アクティビティ図の作成</a:t>
            </a:r>
            <a:endParaRPr kumimoji="1" lang="ja-JP" altLang="en-US" sz="3600" dirty="0"/>
          </a:p>
        </p:txBody>
      </p:sp>
    </p:spTree>
    <p:extLst>
      <p:ext uri="{BB962C8B-B14F-4D97-AF65-F5344CB8AC3E}">
        <p14:creationId xmlns:p14="http://schemas.microsoft.com/office/powerpoint/2010/main" val="3317196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a:stretch>
            <a:fillRect/>
          </a:stretch>
        </p:blipFill>
        <p:spPr>
          <a:xfrm>
            <a:off x="295618" y="4277544"/>
            <a:ext cx="3053928" cy="1296144"/>
          </a:xfrm>
          <a:prstGeom prst="rect">
            <a:avLst/>
          </a:prstGeom>
        </p:spPr>
      </p:pic>
      <p:pic>
        <p:nvPicPr>
          <p:cNvPr id="5" name="図 4"/>
          <p:cNvPicPr>
            <a:picLocks noChangeAspect="1"/>
          </p:cNvPicPr>
          <p:nvPr/>
        </p:nvPicPr>
        <p:blipFill>
          <a:blip r:embed="rId3"/>
          <a:stretch>
            <a:fillRect/>
          </a:stretch>
        </p:blipFill>
        <p:spPr>
          <a:xfrm>
            <a:off x="398450" y="2117304"/>
            <a:ext cx="2943624" cy="1440160"/>
          </a:xfrm>
          <a:prstGeom prst="rect">
            <a:avLst/>
          </a:prstGeom>
        </p:spPr>
      </p:pic>
      <p:sp>
        <p:nvSpPr>
          <p:cNvPr id="8" name="テキスト ボックス 7"/>
          <p:cNvSpPr txBox="1"/>
          <p:nvPr/>
        </p:nvSpPr>
        <p:spPr>
          <a:xfrm>
            <a:off x="360315" y="1193974"/>
            <a:ext cx="2810385" cy="923330"/>
          </a:xfrm>
          <a:prstGeom prst="rect">
            <a:avLst/>
          </a:prstGeom>
          <a:noFill/>
        </p:spPr>
        <p:txBody>
          <a:bodyPr wrap="none" rtlCol="0">
            <a:spAutoFit/>
          </a:bodyPr>
          <a:lstStyle/>
          <a:p>
            <a:r>
              <a:rPr kumimoji="1" lang="ja-JP" altLang="en-US" dirty="0" smtClean="0"/>
              <a:t>テキストの選択＞コピー＞</a:t>
            </a:r>
            <a:endParaRPr kumimoji="1" lang="en-US" altLang="ja-JP" dirty="0" smtClean="0"/>
          </a:p>
          <a:p>
            <a:r>
              <a:rPr lang="ja-JP" altLang="en-US" dirty="0" smtClean="0"/>
              <a:t>スイムレーンで右クリック＞</a:t>
            </a:r>
            <a:endParaRPr lang="en-US" altLang="ja-JP" dirty="0" smtClean="0"/>
          </a:p>
          <a:p>
            <a:r>
              <a:rPr kumimoji="1" lang="ja-JP" altLang="en-US" dirty="0"/>
              <a:t>貼り付</a:t>
            </a:r>
            <a:r>
              <a:rPr kumimoji="1" lang="ja-JP" altLang="en-US" dirty="0" smtClean="0"/>
              <a:t>け</a:t>
            </a:r>
            <a:endParaRPr kumimoji="1" lang="ja-JP" altLang="en-US" dirty="0"/>
          </a:p>
        </p:txBody>
      </p:sp>
      <p:pic>
        <p:nvPicPr>
          <p:cNvPr id="9" name="図 8"/>
          <p:cNvPicPr>
            <a:picLocks noChangeAspect="1"/>
          </p:cNvPicPr>
          <p:nvPr/>
        </p:nvPicPr>
        <p:blipFill>
          <a:blip r:embed="rId4"/>
          <a:stretch>
            <a:fillRect/>
          </a:stretch>
        </p:blipFill>
        <p:spPr>
          <a:xfrm>
            <a:off x="3465211" y="821160"/>
            <a:ext cx="5678789" cy="6048672"/>
          </a:xfrm>
          <a:prstGeom prst="rect">
            <a:avLst/>
          </a:prstGeom>
        </p:spPr>
      </p:pic>
      <p:sp>
        <p:nvSpPr>
          <p:cNvPr id="10" name="テキスト ボックス 9"/>
          <p:cNvSpPr txBox="1"/>
          <p:nvPr/>
        </p:nvSpPr>
        <p:spPr>
          <a:xfrm>
            <a:off x="398450" y="3908212"/>
            <a:ext cx="1233030" cy="369332"/>
          </a:xfrm>
          <a:prstGeom prst="rect">
            <a:avLst/>
          </a:prstGeom>
          <a:noFill/>
        </p:spPr>
        <p:txBody>
          <a:bodyPr wrap="none" rtlCol="0">
            <a:spAutoFit/>
          </a:bodyPr>
          <a:lstStyle/>
          <a:p>
            <a:r>
              <a:rPr kumimoji="1" lang="ja-JP" altLang="en-US" dirty="0" smtClean="0"/>
              <a:t>了解ボタン</a:t>
            </a:r>
            <a:endParaRPr kumimoji="1" lang="ja-JP" altLang="en-US" dirty="0"/>
          </a:p>
        </p:txBody>
      </p:sp>
      <p:cxnSp>
        <p:nvCxnSpPr>
          <p:cNvPr id="12" name="直線矢印コネクタ 11"/>
          <p:cNvCxnSpPr>
            <a:endCxn id="10" idx="0"/>
          </p:cNvCxnSpPr>
          <p:nvPr/>
        </p:nvCxnSpPr>
        <p:spPr>
          <a:xfrm>
            <a:off x="1014965" y="3557464"/>
            <a:ext cx="0" cy="3507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線矢印コネクタ 14"/>
          <p:cNvCxnSpPr>
            <a:stCxn id="10" idx="3"/>
          </p:cNvCxnSpPr>
          <p:nvPr/>
        </p:nvCxnSpPr>
        <p:spPr>
          <a:xfrm>
            <a:off x="1631480" y="4092878"/>
            <a:ext cx="17180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テキスト ボックス 16"/>
          <p:cNvSpPr txBox="1"/>
          <p:nvPr/>
        </p:nvSpPr>
        <p:spPr>
          <a:xfrm>
            <a:off x="43703" y="128662"/>
            <a:ext cx="4634602"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まとめてアクション入力</a:t>
            </a:r>
            <a:endParaRPr kumimoji="1" lang="ja-JP" altLang="en-US" sz="3600" dirty="0"/>
          </a:p>
        </p:txBody>
      </p:sp>
    </p:spTree>
    <p:extLst>
      <p:ext uri="{BB962C8B-B14F-4D97-AF65-F5344CB8AC3E}">
        <p14:creationId xmlns:p14="http://schemas.microsoft.com/office/powerpoint/2010/main" val="405107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703" y="128662"/>
            <a:ext cx="550663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サブアクティビティ図の作成</a:t>
            </a:r>
            <a:endParaRPr kumimoji="1" lang="ja-JP" altLang="en-US" sz="3600" dirty="0"/>
          </a:p>
        </p:txBody>
      </p:sp>
      <p:sp>
        <p:nvSpPr>
          <p:cNvPr id="5" name="テキスト ボックス 4"/>
          <p:cNvSpPr txBox="1"/>
          <p:nvPr/>
        </p:nvSpPr>
        <p:spPr>
          <a:xfrm>
            <a:off x="179512" y="1251551"/>
            <a:ext cx="3071675" cy="646331"/>
          </a:xfrm>
          <a:prstGeom prst="rect">
            <a:avLst/>
          </a:prstGeom>
          <a:noFill/>
        </p:spPr>
        <p:txBody>
          <a:bodyPr wrap="none" rtlCol="0">
            <a:spAutoFit/>
          </a:bodyPr>
          <a:lstStyle/>
          <a:p>
            <a:r>
              <a:rPr kumimoji="1" lang="ja-JP" altLang="en-US" dirty="0" smtClean="0"/>
              <a:t>「ふるまい呼び出しアクション</a:t>
            </a:r>
            <a:r>
              <a:rPr lang="ja-JP" altLang="en-US" dirty="0" smtClean="0"/>
              <a:t>」</a:t>
            </a:r>
            <a:endParaRPr lang="en-US" altLang="ja-JP" dirty="0" smtClean="0"/>
          </a:p>
          <a:p>
            <a:r>
              <a:rPr kumimoji="1" lang="ja-JP" altLang="en-US" dirty="0" smtClean="0"/>
              <a:t>ダブルクリック</a:t>
            </a:r>
            <a:endParaRPr kumimoji="1" lang="ja-JP" altLang="en-US" dirty="0"/>
          </a:p>
        </p:txBody>
      </p:sp>
      <p:pic>
        <p:nvPicPr>
          <p:cNvPr id="6" name="図 5"/>
          <p:cNvPicPr>
            <a:picLocks noChangeAspect="1"/>
          </p:cNvPicPr>
          <p:nvPr/>
        </p:nvPicPr>
        <p:blipFill>
          <a:blip r:embed="rId2"/>
          <a:stretch>
            <a:fillRect/>
          </a:stretch>
        </p:blipFill>
        <p:spPr>
          <a:xfrm>
            <a:off x="179512" y="5301208"/>
            <a:ext cx="4695825" cy="1209675"/>
          </a:xfrm>
          <a:prstGeom prst="rect">
            <a:avLst/>
          </a:prstGeom>
        </p:spPr>
      </p:pic>
      <p:pic>
        <p:nvPicPr>
          <p:cNvPr id="7" name="図 6"/>
          <p:cNvPicPr>
            <a:picLocks noChangeAspect="1"/>
          </p:cNvPicPr>
          <p:nvPr/>
        </p:nvPicPr>
        <p:blipFill>
          <a:blip r:embed="rId3"/>
          <a:stretch>
            <a:fillRect/>
          </a:stretch>
        </p:blipFill>
        <p:spPr>
          <a:xfrm>
            <a:off x="292502" y="2103212"/>
            <a:ext cx="3421758" cy="2577827"/>
          </a:xfrm>
          <a:prstGeom prst="rect">
            <a:avLst/>
          </a:prstGeom>
        </p:spPr>
      </p:pic>
      <p:sp>
        <p:nvSpPr>
          <p:cNvPr id="8" name="テキスト ボックス 7"/>
          <p:cNvSpPr txBox="1"/>
          <p:nvPr/>
        </p:nvSpPr>
        <p:spPr>
          <a:xfrm>
            <a:off x="179512" y="4931876"/>
            <a:ext cx="1577676" cy="369332"/>
          </a:xfrm>
          <a:prstGeom prst="rect">
            <a:avLst/>
          </a:prstGeom>
          <a:noFill/>
        </p:spPr>
        <p:txBody>
          <a:bodyPr wrap="none" rtlCol="0">
            <a:spAutoFit/>
          </a:bodyPr>
          <a:lstStyle/>
          <a:p>
            <a:r>
              <a:rPr kumimoji="1" lang="ja-JP" altLang="en-US" dirty="0" smtClean="0"/>
              <a:t>「はい」クリック</a:t>
            </a:r>
            <a:endParaRPr kumimoji="1" lang="ja-JP" altLang="en-US" dirty="0"/>
          </a:p>
        </p:txBody>
      </p:sp>
      <p:sp>
        <p:nvSpPr>
          <p:cNvPr id="10" name="楕円 9"/>
          <p:cNvSpPr/>
          <p:nvPr/>
        </p:nvSpPr>
        <p:spPr>
          <a:xfrm>
            <a:off x="292502" y="2784392"/>
            <a:ext cx="2479298" cy="11486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4"/>
          <a:stretch>
            <a:fillRect/>
          </a:stretch>
        </p:blipFill>
        <p:spPr>
          <a:xfrm>
            <a:off x="5571908" y="3693201"/>
            <a:ext cx="3082502" cy="2846682"/>
          </a:xfrm>
          <a:prstGeom prst="rect">
            <a:avLst/>
          </a:prstGeom>
        </p:spPr>
      </p:pic>
      <p:sp>
        <p:nvSpPr>
          <p:cNvPr id="12" name="テキスト ボックス 11"/>
          <p:cNvSpPr txBox="1"/>
          <p:nvPr/>
        </p:nvSpPr>
        <p:spPr>
          <a:xfrm>
            <a:off x="5436096" y="3015092"/>
            <a:ext cx="3017173" cy="646331"/>
          </a:xfrm>
          <a:prstGeom prst="rect">
            <a:avLst/>
          </a:prstGeom>
          <a:noFill/>
        </p:spPr>
        <p:txBody>
          <a:bodyPr wrap="none" rtlCol="0">
            <a:spAutoFit/>
          </a:bodyPr>
          <a:lstStyle/>
          <a:p>
            <a:r>
              <a:rPr kumimoji="1" lang="ja-JP" altLang="en-US" dirty="0" smtClean="0"/>
              <a:t>「料金を支払う」</a:t>
            </a:r>
            <a:endParaRPr kumimoji="1" lang="en-US" altLang="ja-JP" dirty="0" smtClean="0"/>
          </a:p>
          <a:p>
            <a:r>
              <a:rPr lang="ja-JP" altLang="en-US" dirty="0" smtClean="0"/>
              <a:t>アクティビティ図が追加される</a:t>
            </a:r>
            <a:endParaRPr kumimoji="1" lang="ja-JP" altLang="en-US" dirty="0"/>
          </a:p>
        </p:txBody>
      </p:sp>
      <p:cxnSp>
        <p:nvCxnSpPr>
          <p:cNvPr id="13" name="直線矢印コネクタ 12"/>
          <p:cNvCxnSpPr/>
          <p:nvPr/>
        </p:nvCxnSpPr>
        <p:spPr>
          <a:xfrm>
            <a:off x="1912767" y="5085184"/>
            <a:ext cx="33793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243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731309"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767534" y="2852936"/>
            <a:ext cx="3390672"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シーケンス図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79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74638"/>
            <a:ext cx="8458200" cy="1143000"/>
          </a:xfrm>
        </p:spPr>
        <p:txBody>
          <a:bodyPr/>
          <a:lstStyle/>
          <a:p>
            <a:pPr eaLnBrk="1" hangingPunct="1"/>
            <a:r>
              <a:rPr lang="ja-JP" altLang="en-US" sz="4000" smtClean="0"/>
              <a:t>オブジェクトの協調動作の時間的記述</a:t>
            </a:r>
          </a:p>
        </p:txBody>
      </p:sp>
      <p:sp>
        <p:nvSpPr>
          <p:cNvPr id="22531" name="Text Box 4"/>
          <p:cNvSpPr txBox="1">
            <a:spLocks noChangeArrowheads="1"/>
          </p:cNvSpPr>
          <p:nvPr/>
        </p:nvSpPr>
        <p:spPr bwMode="auto">
          <a:xfrm>
            <a:off x="1143000" y="1371600"/>
            <a:ext cx="720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オブジェクト間でメッセージを送受信し、目的を達成する</a:t>
            </a:r>
          </a:p>
        </p:txBody>
      </p:sp>
      <p:sp>
        <p:nvSpPr>
          <p:cNvPr id="22532" name="Rectangle 5"/>
          <p:cNvSpPr>
            <a:spLocks noChangeArrowheads="1"/>
          </p:cNvSpPr>
          <p:nvPr/>
        </p:nvSpPr>
        <p:spPr bwMode="auto">
          <a:xfrm>
            <a:off x="1828800" y="1981200"/>
            <a:ext cx="990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2533" name="Rectangle 6"/>
          <p:cNvSpPr>
            <a:spLocks noChangeArrowheads="1"/>
          </p:cNvSpPr>
          <p:nvPr/>
        </p:nvSpPr>
        <p:spPr bwMode="auto">
          <a:xfrm>
            <a:off x="1524000" y="4114800"/>
            <a:ext cx="990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2534" name="Rectangle 7"/>
          <p:cNvSpPr>
            <a:spLocks noChangeArrowheads="1"/>
          </p:cNvSpPr>
          <p:nvPr/>
        </p:nvSpPr>
        <p:spPr bwMode="auto">
          <a:xfrm>
            <a:off x="3352800" y="3276600"/>
            <a:ext cx="990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2535" name="Rectangle 8"/>
          <p:cNvSpPr>
            <a:spLocks noChangeArrowheads="1"/>
          </p:cNvSpPr>
          <p:nvPr/>
        </p:nvSpPr>
        <p:spPr bwMode="auto">
          <a:xfrm>
            <a:off x="5334000" y="2133600"/>
            <a:ext cx="990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2536" name="Rectangle 9"/>
          <p:cNvSpPr>
            <a:spLocks noChangeArrowheads="1"/>
          </p:cNvSpPr>
          <p:nvPr/>
        </p:nvSpPr>
        <p:spPr bwMode="auto">
          <a:xfrm>
            <a:off x="5562600" y="4267200"/>
            <a:ext cx="990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2537" name="Rectangle 10"/>
          <p:cNvSpPr>
            <a:spLocks noChangeArrowheads="1"/>
          </p:cNvSpPr>
          <p:nvPr/>
        </p:nvSpPr>
        <p:spPr bwMode="auto">
          <a:xfrm>
            <a:off x="6477000" y="3200400"/>
            <a:ext cx="990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2538" name="Line 11"/>
          <p:cNvSpPr>
            <a:spLocks noChangeShapeType="1"/>
          </p:cNvSpPr>
          <p:nvPr/>
        </p:nvSpPr>
        <p:spPr bwMode="auto">
          <a:xfrm flipH="1">
            <a:off x="2057400" y="2667000"/>
            <a:ext cx="76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39" name="Line 12"/>
          <p:cNvSpPr>
            <a:spLocks noChangeShapeType="1"/>
          </p:cNvSpPr>
          <p:nvPr/>
        </p:nvSpPr>
        <p:spPr bwMode="auto">
          <a:xfrm flipH="1">
            <a:off x="2590800" y="35814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0" name="Line 13"/>
          <p:cNvSpPr>
            <a:spLocks noChangeShapeType="1"/>
          </p:cNvSpPr>
          <p:nvPr/>
        </p:nvSpPr>
        <p:spPr bwMode="auto">
          <a:xfrm>
            <a:off x="4419600" y="3581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1" name="Line 14"/>
          <p:cNvSpPr>
            <a:spLocks noChangeShapeType="1"/>
          </p:cNvSpPr>
          <p:nvPr/>
        </p:nvSpPr>
        <p:spPr bwMode="auto">
          <a:xfrm flipH="1" flipV="1">
            <a:off x="4419600" y="38100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2" name="Line 15"/>
          <p:cNvSpPr>
            <a:spLocks noChangeShapeType="1"/>
          </p:cNvSpPr>
          <p:nvPr/>
        </p:nvSpPr>
        <p:spPr bwMode="auto">
          <a:xfrm flipH="1">
            <a:off x="3962400" y="2590800"/>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3" name="Line 16"/>
          <p:cNvSpPr>
            <a:spLocks noChangeShapeType="1"/>
          </p:cNvSpPr>
          <p:nvPr/>
        </p:nvSpPr>
        <p:spPr bwMode="auto">
          <a:xfrm>
            <a:off x="3048000" y="2362200"/>
            <a:ext cx="2057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4" name="Line 18"/>
          <p:cNvSpPr>
            <a:spLocks noChangeShapeType="1"/>
          </p:cNvSpPr>
          <p:nvPr/>
        </p:nvSpPr>
        <p:spPr bwMode="auto">
          <a:xfrm flipH="1" flipV="1">
            <a:off x="5791200"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5" name="Line 19"/>
          <p:cNvSpPr>
            <a:spLocks noChangeShapeType="1"/>
          </p:cNvSpPr>
          <p:nvPr/>
        </p:nvSpPr>
        <p:spPr bwMode="auto">
          <a:xfrm flipV="1">
            <a:off x="5943600" y="36576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6" name="Text Box 20"/>
          <p:cNvSpPr txBox="1">
            <a:spLocks noChangeArrowheads="1"/>
          </p:cNvSpPr>
          <p:nvPr/>
        </p:nvSpPr>
        <p:spPr bwMode="auto">
          <a:xfrm>
            <a:off x="685800" y="5181600"/>
            <a:ext cx="7821613" cy="831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シーケンス図</a:t>
            </a:r>
            <a:r>
              <a:rPr lang="ja-JP" altLang="en-US" sz="2400"/>
              <a:t>は、オブジェクト間でやりとりされるメッセージを</a:t>
            </a:r>
          </a:p>
          <a:p>
            <a:pPr eaLnBrk="1" hangingPunct="1"/>
            <a:r>
              <a:rPr lang="ja-JP" altLang="en-US" sz="2400">
                <a:solidFill>
                  <a:srgbClr val="FF0066"/>
                </a:solidFill>
              </a:rPr>
              <a:t>時間に注目しながら記述</a:t>
            </a:r>
            <a:endParaRPr lang="ja-JP" altLang="en-US" sz="2400"/>
          </a:p>
        </p:txBody>
      </p:sp>
      <p:sp>
        <p:nvSpPr>
          <p:cNvPr id="22547" name="Text Box 21"/>
          <p:cNvSpPr txBox="1">
            <a:spLocks noChangeArrowheads="1"/>
          </p:cNvSpPr>
          <p:nvPr/>
        </p:nvSpPr>
        <p:spPr bwMode="auto">
          <a:xfrm>
            <a:off x="685800" y="6172200"/>
            <a:ext cx="79851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t>情報の流れだけでなく、どういう順序で実行されるかを明確化</a:t>
            </a:r>
          </a:p>
        </p:txBody>
      </p:sp>
    </p:spTree>
    <p:extLst>
      <p:ext uri="{BB962C8B-B14F-4D97-AF65-F5344CB8AC3E}">
        <p14:creationId xmlns:p14="http://schemas.microsoft.com/office/powerpoint/2010/main" val="1047467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ja-JP" altLang="en-US" smtClean="0"/>
              <a:t>シーケンス図</a:t>
            </a:r>
          </a:p>
        </p:txBody>
      </p:sp>
      <p:sp>
        <p:nvSpPr>
          <p:cNvPr id="26627" name="Rectangle 29"/>
          <p:cNvSpPr>
            <a:spLocks noChangeArrowheads="1"/>
          </p:cNvSpPr>
          <p:nvPr/>
        </p:nvSpPr>
        <p:spPr bwMode="auto">
          <a:xfrm>
            <a:off x="304800" y="2133600"/>
            <a:ext cx="86868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28" name="Text Box 30"/>
          <p:cNvSpPr txBox="1">
            <a:spLocks noChangeArrowheads="1"/>
          </p:cNvSpPr>
          <p:nvPr/>
        </p:nvSpPr>
        <p:spPr bwMode="auto">
          <a:xfrm>
            <a:off x="304800" y="2133600"/>
            <a:ext cx="153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a:t>sd </a:t>
            </a:r>
            <a:r>
              <a:rPr lang="ja-JP" altLang="en-US"/>
              <a:t>在庫確認</a:t>
            </a:r>
          </a:p>
        </p:txBody>
      </p:sp>
      <p:sp>
        <p:nvSpPr>
          <p:cNvPr id="26629" name="Line 31"/>
          <p:cNvSpPr>
            <a:spLocks noChangeShapeType="1"/>
          </p:cNvSpPr>
          <p:nvPr/>
        </p:nvSpPr>
        <p:spPr bwMode="auto">
          <a:xfrm>
            <a:off x="304800" y="2514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0" name="Line 32"/>
          <p:cNvSpPr>
            <a:spLocks noChangeShapeType="1"/>
          </p:cNvSpPr>
          <p:nvPr/>
        </p:nvSpPr>
        <p:spPr bwMode="auto">
          <a:xfrm flipV="1">
            <a:off x="1676400" y="2362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1" name="Line 33"/>
          <p:cNvSpPr>
            <a:spLocks noChangeShapeType="1"/>
          </p:cNvSpPr>
          <p:nvPr/>
        </p:nvSpPr>
        <p:spPr bwMode="auto">
          <a:xfrm flipV="1">
            <a:off x="1828800" y="2133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2" name="Rectangle 35"/>
          <p:cNvSpPr>
            <a:spLocks noChangeArrowheads="1"/>
          </p:cNvSpPr>
          <p:nvPr/>
        </p:nvSpPr>
        <p:spPr bwMode="auto">
          <a:xfrm>
            <a:off x="609600" y="25908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a:t>soncho</a:t>
            </a:r>
            <a:r>
              <a:rPr lang="ja-JP" altLang="en-US" sz="1800"/>
              <a:t>：使用者</a:t>
            </a:r>
          </a:p>
        </p:txBody>
      </p:sp>
      <p:sp>
        <p:nvSpPr>
          <p:cNvPr id="26633" name="Rectangle 39"/>
          <p:cNvSpPr>
            <a:spLocks noChangeArrowheads="1"/>
          </p:cNvSpPr>
          <p:nvPr/>
        </p:nvSpPr>
        <p:spPr bwMode="auto">
          <a:xfrm>
            <a:off x="2514600" y="2590800"/>
            <a:ext cx="2057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a:t>s</a:t>
            </a:r>
            <a:r>
              <a:rPr lang="ja-JP" altLang="en-US" sz="1800"/>
              <a:t>：在庫管理サービス</a:t>
            </a:r>
          </a:p>
        </p:txBody>
      </p:sp>
      <p:sp>
        <p:nvSpPr>
          <p:cNvPr id="26634" name="Rectangle 40"/>
          <p:cNvSpPr>
            <a:spLocks noChangeArrowheads="1"/>
          </p:cNvSpPr>
          <p:nvPr/>
        </p:nvSpPr>
        <p:spPr bwMode="auto">
          <a:xfrm>
            <a:off x="4800600" y="25908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a:t>list</a:t>
            </a:r>
            <a:r>
              <a:rPr lang="ja-JP" altLang="en-US" sz="1800"/>
              <a:t>：在庫リスト</a:t>
            </a:r>
          </a:p>
        </p:txBody>
      </p:sp>
      <p:sp>
        <p:nvSpPr>
          <p:cNvPr id="26635" name="Rectangle 41"/>
          <p:cNvSpPr>
            <a:spLocks noChangeArrowheads="1"/>
          </p:cNvSpPr>
          <p:nvPr/>
        </p:nvSpPr>
        <p:spPr bwMode="auto">
          <a:xfrm>
            <a:off x="7086600" y="2590800"/>
            <a:ext cx="1371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800"/>
              <a:t>大倉庫：倉庫</a:t>
            </a:r>
          </a:p>
        </p:txBody>
      </p:sp>
      <p:sp>
        <p:nvSpPr>
          <p:cNvPr id="26636" name="Rectangle 42"/>
          <p:cNvSpPr>
            <a:spLocks noChangeArrowheads="1"/>
          </p:cNvSpPr>
          <p:nvPr/>
        </p:nvSpPr>
        <p:spPr bwMode="auto">
          <a:xfrm>
            <a:off x="1295400" y="3200400"/>
            <a:ext cx="1524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37" name="Line 43"/>
          <p:cNvSpPr>
            <a:spLocks noChangeShapeType="1"/>
          </p:cNvSpPr>
          <p:nvPr/>
        </p:nvSpPr>
        <p:spPr bwMode="auto">
          <a:xfrm>
            <a:off x="1371600" y="2895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8" name="Line 44"/>
          <p:cNvSpPr>
            <a:spLocks noChangeShapeType="1"/>
          </p:cNvSpPr>
          <p:nvPr/>
        </p:nvSpPr>
        <p:spPr bwMode="auto">
          <a:xfrm>
            <a:off x="1371600" y="64008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9" name="Rectangle 45"/>
          <p:cNvSpPr>
            <a:spLocks noChangeArrowheads="1"/>
          </p:cNvSpPr>
          <p:nvPr/>
        </p:nvSpPr>
        <p:spPr bwMode="auto">
          <a:xfrm>
            <a:off x="3429000" y="3429000"/>
            <a:ext cx="1524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40" name="Line 46"/>
          <p:cNvSpPr>
            <a:spLocks noChangeShapeType="1"/>
          </p:cNvSpPr>
          <p:nvPr/>
        </p:nvSpPr>
        <p:spPr bwMode="auto">
          <a:xfrm>
            <a:off x="3505200" y="28956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1" name="Line 47"/>
          <p:cNvSpPr>
            <a:spLocks noChangeShapeType="1"/>
          </p:cNvSpPr>
          <p:nvPr/>
        </p:nvSpPr>
        <p:spPr bwMode="auto">
          <a:xfrm>
            <a:off x="3505200" y="60960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2" name="Rectangle 48"/>
          <p:cNvSpPr>
            <a:spLocks noChangeArrowheads="1"/>
          </p:cNvSpPr>
          <p:nvPr/>
        </p:nvSpPr>
        <p:spPr bwMode="auto">
          <a:xfrm>
            <a:off x="5562600" y="3581400"/>
            <a:ext cx="1524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43" name="Line 49"/>
          <p:cNvSpPr>
            <a:spLocks noChangeShapeType="1"/>
          </p:cNvSpPr>
          <p:nvPr/>
        </p:nvSpPr>
        <p:spPr bwMode="auto">
          <a:xfrm>
            <a:off x="5638800" y="2895600"/>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4" name="Line 50"/>
          <p:cNvSpPr>
            <a:spLocks noChangeShapeType="1"/>
          </p:cNvSpPr>
          <p:nvPr/>
        </p:nvSpPr>
        <p:spPr bwMode="auto">
          <a:xfrm>
            <a:off x="5638800" y="5105400"/>
            <a:ext cx="0" cy="1524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5" name="Rectangle 51"/>
          <p:cNvSpPr>
            <a:spLocks noChangeArrowheads="1"/>
          </p:cNvSpPr>
          <p:nvPr/>
        </p:nvSpPr>
        <p:spPr bwMode="auto">
          <a:xfrm>
            <a:off x="7696200" y="3733800"/>
            <a:ext cx="152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46" name="Line 52"/>
          <p:cNvSpPr>
            <a:spLocks noChangeShapeType="1"/>
          </p:cNvSpPr>
          <p:nvPr/>
        </p:nvSpPr>
        <p:spPr bwMode="auto">
          <a:xfrm>
            <a:off x="7772400" y="28956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7" name="Line 53"/>
          <p:cNvSpPr>
            <a:spLocks noChangeShapeType="1"/>
          </p:cNvSpPr>
          <p:nvPr/>
        </p:nvSpPr>
        <p:spPr bwMode="auto">
          <a:xfrm>
            <a:off x="7772400" y="46482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8" name="Line 54"/>
          <p:cNvSpPr>
            <a:spLocks noChangeShapeType="1"/>
          </p:cNvSpPr>
          <p:nvPr/>
        </p:nvSpPr>
        <p:spPr bwMode="auto">
          <a:xfrm>
            <a:off x="1447800" y="35052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9" name="Line 55"/>
          <p:cNvSpPr>
            <a:spLocks noChangeShapeType="1"/>
          </p:cNvSpPr>
          <p:nvPr/>
        </p:nvSpPr>
        <p:spPr bwMode="auto">
          <a:xfrm>
            <a:off x="3581400" y="3657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0" name="Line 56"/>
          <p:cNvSpPr>
            <a:spLocks noChangeShapeType="1"/>
          </p:cNvSpPr>
          <p:nvPr/>
        </p:nvSpPr>
        <p:spPr bwMode="auto">
          <a:xfrm>
            <a:off x="5715000" y="38100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1" name="Text Box 57"/>
          <p:cNvSpPr txBox="1">
            <a:spLocks noChangeArrowheads="1"/>
          </p:cNvSpPr>
          <p:nvPr/>
        </p:nvSpPr>
        <p:spPr bwMode="auto">
          <a:xfrm>
            <a:off x="1752600" y="3124200"/>
            <a:ext cx="12112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在庫確認</a:t>
            </a:r>
          </a:p>
        </p:txBody>
      </p:sp>
      <p:sp>
        <p:nvSpPr>
          <p:cNvPr id="26652" name="Text Box 58"/>
          <p:cNvSpPr txBox="1">
            <a:spLocks noChangeArrowheads="1"/>
          </p:cNvSpPr>
          <p:nvPr/>
        </p:nvSpPr>
        <p:spPr bwMode="auto">
          <a:xfrm>
            <a:off x="4038600" y="32766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在庫検索</a:t>
            </a:r>
          </a:p>
        </p:txBody>
      </p:sp>
      <p:sp>
        <p:nvSpPr>
          <p:cNvPr id="26653" name="Text Box 59"/>
          <p:cNvSpPr txBox="1">
            <a:spLocks noChangeArrowheads="1"/>
          </p:cNvSpPr>
          <p:nvPr/>
        </p:nvSpPr>
        <p:spPr bwMode="auto">
          <a:xfrm>
            <a:off x="6096000" y="34290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商品検索</a:t>
            </a:r>
          </a:p>
        </p:txBody>
      </p:sp>
      <p:sp>
        <p:nvSpPr>
          <p:cNvPr id="26654" name="Line 60"/>
          <p:cNvSpPr>
            <a:spLocks noChangeShapeType="1"/>
          </p:cNvSpPr>
          <p:nvPr/>
        </p:nvSpPr>
        <p:spPr bwMode="auto">
          <a:xfrm flipH="1">
            <a:off x="5715000" y="4495800"/>
            <a:ext cx="1981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5" name="Line 61"/>
          <p:cNvSpPr>
            <a:spLocks noChangeShapeType="1"/>
          </p:cNvSpPr>
          <p:nvPr/>
        </p:nvSpPr>
        <p:spPr bwMode="auto">
          <a:xfrm flipH="1">
            <a:off x="3581400" y="4953000"/>
            <a:ext cx="1981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6" name="Line 62"/>
          <p:cNvSpPr>
            <a:spLocks noChangeShapeType="1"/>
          </p:cNvSpPr>
          <p:nvPr/>
        </p:nvSpPr>
        <p:spPr bwMode="auto">
          <a:xfrm flipH="1">
            <a:off x="1447800" y="5334000"/>
            <a:ext cx="1981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7" name="Text Box 63"/>
          <p:cNvSpPr txBox="1">
            <a:spLocks noChangeArrowheads="1"/>
          </p:cNvSpPr>
          <p:nvPr/>
        </p:nvSpPr>
        <p:spPr bwMode="auto">
          <a:xfrm>
            <a:off x="1752600" y="48768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確認結果</a:t>
            </a:r>
          </a:p>
        </p:txBody>
      </p:sp>
      <p:sp>
        <p:nvSpPr>
          <p:cNvPr id="26658" name="Text Box 64"/>
          <p:cNvSpPr txBox="1">
            <a:spLocks noChangeArrowheads="1"/>
          </p:cNvSpPr>
          <p:nvPr/>
        </p:nvSpPr>
        <p:spPr bwMode="auto">
          <a:xfrm>
            <a:off x="3905250" y="4572000"/>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在庫の有無</a:t>
            </a:r>
            <a:endParaRPr lang="en-US" altLang="ja-JP"/>
          </a:p>
        </p:txBody>
      </p:sp>
      <p:sp>
        <p:nvSpPr>
          <p:cNvPr id="26659" name="Text Box 65"/>
          <p:cNvSpPr txBox="1">
            <a:spLocks noChangeArrowheads="1"/>
          </p:cNvSpPr>
          <p:nvPr/>
        </p:nvSpPr>
        <p:spPr bwMode="auto">
          <a:xfrm>
            <a:off x="5600700" y="4105275"/>
            <a:ext cx="22621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a:t>消費期限内の在庫数</a:t>
            </a:r>
          </a:p>
        </p:txBody>
      </p:sp>
      <p:sp>
        <p:nvSpPr>
          <p:cNvPr id="26660" name="Rectangle 66"/>
          <p:cNvSpPr>
            <a:spLocks noChangeArrowheads="1"/>
          </p:cNvSpPr>
          <p:nvPr/>
        </p:nvSpPr>
        <p:spPr bwMode="auto">
          <a:xfrm>
            <a:off x="3505200" y="5486400"/>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61" name="Line 67"/>
          <p:cNvSpPr>
            <a:spLocks noChangeShapeType="1"/>
          </p:cNvSpPr>
          <p:nvPr/>
        </p:nvSpPr>
        <p:spPr bwMode="auto">
          <a:xfrm flipH="1">
            <a:off x="3657600" y="5791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2" name="Line 68"/>
          <p:cNvSpPr>
            <a:spLocks noChangeShapeType="1"/>
          </p:cNvSpPr>
          <p:nvPr/>
        </p:nvSpPr>
        <p:spPr bwMode="auto">
          <a:xfrm>
            <a:off x="3657600" y="5562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3" name="Line 69"/>
          <p:cNvSpPr>
            <a:spLocks noChangeShapeType="1"/>
          </p:cNvSpPr>
          <p:nvPr/>
        </p:nvSpPr>
        <p:spPr bwMode="auto">
          <a:xfrm>
            <a:off x="3810000" y="5562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4" name="Text Box 70"/>
          <p:cNvSpPr txBox="1">
            <a:spLocks noChangeArrowheads="1"/>
          </p:cNvSpPr>
          <p:nvPr/>
        </p:nvSpPr>
        <p:spPr bwMode="auto">
          <a:xfrm>
            <a:off x="3810000" y="5410200"/>
            <a:ext cx="852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閉じる</a:t>
            </a:r>
          </a:p>
        </p:txBody>
      </p:sp>
      <p:sp>
        <p:nvSpPr>
          <p:cNvPr id="26665" name="Line 71"/>
          <p:cNvSpPr>
            <a:spLocks noChangeShapeType="1"/>
          </p:cNvSpPr>
          <p:nvPr/>
        </p:nvSpPr>
        <p:spPr bwMode="auto">
          <a:xfrm>
            <a:off x="3322638" y="630555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6" name="Line 72"/>
          <p:cNvSpPr>
            <a:spLocks noChangeShapeType="1"/>
          </p:cNvSpPr>
          <p:nvPr/>
        </p:nvSpPr>
        <p:spPr bwMode="auto">
          <a:xfrm flipH="1">
            <a:off x="3330575" y="6305550"/>
            <a:ext cx="373063"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7" name="Line 73"/>
          <p:cNvSpPr>
            <a:spLocks noChangeShapeType="1"/>
          </p:cNvSpPr>
          <p:nvPr/>
        </p:nvSpPr>
        <p:spPr bwMode="auto">
          <a:xfrm>
            <a:off x="1295400" y="1752600"/>
            <a:ext cx="0" cy="381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8" name="Text Box 74"/>
          <p:cNvSpPr txBox="1">
            <a:spLocks noChangeArrowheads="1"/>
          </p:cNvSpPr>
          <p:nvPr/>
        </p:nvSpPr>
        <p:spPr bwMode="auto">
          <a:xfrm>
            <a:off x="152400" y="1066800"/>
            <a:ext cx="2090738" cy="7016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枠で囲み、左上に</a:t>
            </a:r>
          </a:p>
          <a:p>
            <a:pPr eaLnBrk="1" hangingPunct="1"/>
            <a:r>
              <a:rPr lang="ja-JP" altLang="en-US"/>
              <a:t>「</a:t>
            </a:r>
            <a:r>
              <a:rPr lang="en-US" altLang="ja-JP"/>
              <a:t>sd </a:t>
            </a:r>
            <a:r>
              <a:rPr lang="ja-JP" altLang="en-US"/>
              <a:t>図の名前」</a:t>
            </a:r>
          </a:p>
        </p:txBody>
      </p:sp>
      <p:sp>
        <p:nvSpPr>
          <p:cNvPr id="45" name="テキスト ボックス 44"/>
          <p:cNvSpPr txBox="1"/>
          <p:nvPr/>
        </p:nvSpPr>
        <p:spPr>
          <a:xfrm>
            <a:off x="3900353" y="6276561"/>
            <a:ext cx="646331"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停止</a:t>
            </a:r>
            <a:endParaRPr kumimoji="1" lang="en-US" altLang="ja-JP" dirty="0" smtClean="0"/>
          </a:p>
        </p:txBody>
      </p:sp>
      <p:sp>
        <p:nvSpPr>
          <p:cNvPr id="46" name="楕円 45"/>
          <p:cNvSpPr/>
          <p:nvPr/>
        </p:nvSpPr>
        <p:spPr>
          <a:xfrm>
            <a:off x="3246438" y="6172200"/>
            <a:ext cx="563561"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0225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ja-JP" altLang="en-US" dirty="0" smtClean="0"/>
              <a:t>基本構成要素</a:t>
            </a:r>
            <a:r>
              <a:rPr lang="en-US" altLang="ja-JP" dirty="0" smtClean="0"/>
              <a:t>(1)</a:t>
            </a:r>
          </a:p>
        </p:txBody>
      </p:sp>
      <p:sp>
        <p:nvSpPr>
          <p:cNvPr id="27651" name="Rectangle 8"/>
          <p:cNvSpPr>
            <a:spLocks noChangeArrowheads="1"/>
          </p:cNvSpPr>
          <p:nvPr/>
        </p:nvSpPr>
        <p:spPr bwMode="auto">
          <a:xfrm>
            <a:off x="1371600" y="23622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a:t>soncho</a:t>
            </a:r>
            <a:r>
              <a:rPr lang="ja-JP" altLang="en-US" sz="1800"/>
              <a:t>：使用者</a:t>
            </a:r>
          </a:p>
        </p:txBody>
      </p:sp>
      <p:sp>
        <p:nvSpPr>
          <p:cNvPr id="27652" name="Rectangle 9"/>
          <p:cNvSpPr>
            <a:spLocks noChangeArrowheads="1"/>
          </p:cNvSpPr>
          <p:nvPr/>
        </p:nvSpPr>
        <p:spPr bwMode="auto">
          <a:xfrm>
            <a:off x="3276600" y="2362200"/>
            <a:ext cx="2057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a:t>s</a:t>
            </a:r>
            <a:r>
              <a:rPr lang="ja-JP" altLang="en-US" sz="1800"/>
              <a:t>：在庫管理サービス</a:t>
            </a:r>
          </a:p>
        </p:txBody>
      </p:sp>
      <p:sp>
        <p:nvSpPr>
          <p:cNvPr id="27653" name="Rectangle 10"/>
          <p:cNvSpPr>
            <a:spLocks noChangeArrowheads="1"/>
          </p:cNvSpPr>
          <p:nvPr/>
        </p:nvSpPr>
        <p:spPr bwMode="auto">
          <a:xfrm>
            <a:off x="5562600" y="23622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800"/>
              <a:t>list</a:t>
            </a:r>
            <a:r>
              <a:rPr lang="ja-JP" altLang="en-US" sz="1800"/>
              <a:t>：在庫リスト</a:t>
            </a:r>
          </a:p>
        </p:txBody>
      </p:sp>
      <p:sp>
        <p:nvSpPr>
          <p:cNvPr id="27654" name="Rectangle 12"/>
          <p:cNvSpPr>
            <a:spLocks noChangeArrowheads="1"/>
          </p:cNvSpPr>
          <p:nvPr/>
        </p:nvSpPr>
        <p:spPr bwMode="auto">
          <a:xfrm>
            <a:off x="2057400" y="2971800"/>
            <a:ext cx="1524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55" name="Line 13"/>
          <p:cNvSpPr>
            <a:spLocks noChangeShapeType="1"/>
          </p:cNvSpPr>
          <p:nvPr/>
        </p:nvSpPr>
        <p:spPr bwMode="auto">
          <a:xfrm>
            <a:off x="2133600" y="26670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56" name="Line 14"/>
          <p:cNvSpPr>
            <a:spLocks noChangeShapeType="1"/>
          </p:cNvSpPr>
          <p:nvPr/>
        </p:nvSpPr>
        <p:spPr bwMode="auto">
          <a:xfrm>
            <a:off x="2133600" y="61722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57" name="Rectangle 15"/>
          <p:cNvSpPr>
            <a:spLocks noChangeArrowheads="1"/>
          </p:cNvSpPr>
          <p:nvPr/>
        </p:nvSpPr>
        <p:spPr bwMode="auto">
          <a:xfrm>
            <a:off x="4191000" y="3200400"/>
            <a:ext cx="1524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58" name="Line 16"/>
          <p:cNvSpPr>
            <a:spLocks noChangeShapeType="1"/>
          </p:cNvSpPr>
          <p:nvPr/>
        </p:nvSpPr>
        <p:spPr bwMode="auto">
          <a:xfrm>
            <a:off x="4267200" y="26670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59" name="Line 17"/>
          <p:cNvSpPr>
            <a:spLocks noChangeShapeType="1"/>
          </p:cNvSpPr>
          <p:nvPr/>
        </p:nvSpPr>
        <p:spPr bwMode="auto">
          <a:xfrm>
            <a:off x="4267200" y="58674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0" name="Rectangle 18"/>
          <p:cNvSpPr>
            <a:spLocks noChangeArrowheads="1"/>
          </p:cNvSpPr>
          <p:nvPr/>
        </p:nvSpPr>
        <p:spPr bwMode="auto">
          <a:xfrm>
            <a:off x="6324600" y="3352800"/>
            <a:ext cx="1524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61" name="Line 19"/>
          <p:cNvSpPr>
            <a:spLocks noChangeShapeType="1"/>
          </p:cNvSpPr>
          <p:nvPr/>
        </p:nvSpPr>
        <p:spPr bwMode="auto">
          <a:xfrm>
            <a:off x="6400800" y="2667000"/>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2" name="Line 20"/>
          <p:cNvSpPr>
            <a:spLocks noChangeShapeType="1"/>
          </p:cNvSpPr>
          <p:nvPr/>
        </p:nvSpPr>
        <p:spPr bwMode="auto">
          <a:xfrm>
            <a:off x="6400800" y="4876800"/>
            <a:ext cx="0" cy="1524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3" name="Line 24"/>
          <p:cNvSpPr>
            <a:spLocks noChangeShapeType="1"/>
          </p:cNvSpPr>
          <p:nvPr/>
        </p:nvSpPr>
        <p:spPr bwMode="auto">
          <a:xfrm>
            <a:off x="2209800" y="3276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4" name="Line 25"/>
          <p:cNvSpPr>
            <a:spLocks noChangeShapeType="1"/>
          </p:cNvSpPr>
          <p:nvPr/>
        </p:nvSpPr>
        <p:spPr bwMode="auto">
          <a:xfrm>
            <a:off x="4343400" y="34290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5" name="Text Box 27"/>
          <p:cNvSpPr txBox="1">
            <a:spLocks noChangeArrowheads="1"/>
          </p:cNvSpPr>
          <p:nvPr/>
        </p:nvSpPr>
        <p:spPr bwMode="auto">
          <a:xfrm>
            <a:off x="2514600" y="28956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在庫確認</a:t>
            </a:r>
          </a:p>
        </p:txBody>
      </p:sp>
      <p:sp>
        <p:nvSpPr>
          <p:cNvPr id="27666" name="Text Box 28"/>
          <p:cNvSpPr txBox="1">
            <a:spLocks noChangeArrowheads="1"/>
          </p:cNvSpPr>
          <p:nvPr/>
        </p:nvSpPr>
        <p:spPr bwMode="auto">
          <a:xfrm>
            <a:off x="4800600" y="30480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在庫検索</a:t>
            </a:r>
          </a:p>
        </p:txBody>
      </p:sp>
      <p:sp>
        <p:nvSpPr>
          <p:cNvPr id="27667" name="Line 31"/>
          <p:cNvSpPr>
            <a:spLocks noChangeShapeType="1"/>
          </p:cNvSpPr>
          <p:nvPr/>
        </p:nvSpPr>
        <p:spPr bwMode="auto">
          <a:xfrm flipH="1">
            <a:off x="4343400" y="4724400"/>
            <a:ext cx="1981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8" name="Line 32"/>
          <p:cNvSpPr>
            <a:spLocks noChangeShapeType="1"/>
          </p:cNvSpPr>
          <p:nvPr/>
        </p:nvSpPr>
        <p:spPr bwMode="auto">
          <a:xfrm flipH="1">
            <a:off x="2209800" y="5105400"/>
            <a:ext cx="1981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69" name="Text Box 33"/>
          <p:cNvSpPr txBox="1">
            <a:spLocks noChangeArrowheads="1"/>
          </p:cNvSpPr>
          <p:nvPr/>
        </p:nvSpPr>
        <p:spPr bwMode="auto">
          <a:xfrm>
            <a:off x="2514600" y="46482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確認結果</a:t>
            </a:r>
          </a:p>
        </p:txBody>
      </p:sp>
      <p:sp>
        <p:nvSpPr>
          <p:cNvPr id="27670" name="Rectangle 36"/>
          <p:cNvSpPr>
            <a:spLocks noChangeArrowheads="1"/>
          </p:cNvSpPr>
          <p:nvPr/>
        </p:nvSpPr>
        <p:spPr bwMode="auto">
          <a:xfrm>
            <a:off x="4267200" y="5257800"/>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71" name="Line 37"/>
          <p:cNvSpPr>
            <a:spLocks noChangeShapeType="1"/>
          </p:cNvSpPr>
          <p:nvPr/>
        </p:nvSpPr>
        <p:spPr bwMode="auto">
          <a:xfrm flipH="1">
            <a:off x="4419600" y="55626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72" name="Line 38"/>
          <p:cNvSpPr>
            <a:spLocks noChangeShapeType="1"/>
          </p:cNvSpPr>
          <p:nvPr/>
        </p:nvSpPr>
        <p:spPr bwMode="auto">
          <a:xfrm>
            <a:off x="4419600" y="5334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73" name="Line 39"/>
          <p:cNvSpPr>
            <a:spLocks noChangeShapeType="1"/>
          </p:cNvSpPr>
          <p:nvPr/>
        </p:nvSpPr>
        <p:spPr bwMode="auto">
          <a:xfrm>
            <a:off x="4572000" y="533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74" name="Text Box 40"/>
          <p:cNvSpPr txBox="1">
            <a:spLocks noChangeArrowheads="1"/>
          </p:cNvSpPr>
          <p:nvPr/>
        </p:nvSpPr>
        <p:spPr bwMode="auto">
          <a:xfrm>
            <a:off x="4572000" y="5181600"/>
            <a:ext cx="852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閉じる</a:t>
            </a:r>
          </a:p>
        </p:txBody>
      </p:sp>
      <p:sp>
        <p:nvSpPr>
          <p:cNvPr id="27675" name="Line 41"/>
          <p:cNvSpPr>
            <a:spLocks noChangeShapeType="1"/>
          </p:cNvSpPr>
          <p:nvPr/>
        </p:nvSpPr>
        <p:spPr bwMode="auto">
          <a:xfrm>
            <a:off x="4084638" y="607695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76" name="Line 42"/>
          <p:cNvSpPr>
            <a:spLocks noChangeShapeType="1"/>
          </p:cNvSpPr>
          <p:nvPr/>
        </p:nvSpPr>
        <p:spPr bwMode="auto">
          <a:xfrm flipH="1">
            <a:off x="4092575" y="6076950"/>
            <a:ext cx="373063"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77" name="Line 45"/>
          <p:cNvSpPr>
            <a:spLocks noChangeShapeType="1"/>
          </p:cNvSpPr>
          <p:nvPr/>
        </p:nvSpPr>
        <p:spPr bwMode="auto">
          <a:xfrm>
            <a:off x="4267200" y="1981200"/>
            <a:ext cx="0" cy="381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78" name="Text Box 46"/>
          <p:cNvSpPr txBox="1">
            <a:spLocks noChangeArrowheads="1"/>
          </p:cNvSpPr>
          <p:nvPr/>
        </p:nvSpPr>
        <p:spPr bwMode="auto">
          <a:xfrm>
            <a:off x="3124200" y="1295400"/>
            <a:ext cx="2705100" cy="7016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　　　ライフライン</a:t>
            </a:r>
          </a:p>
          <a:p>
            <a:pPr eaLnBrk="1" hangingPunct="1"/>
            <a:r>
              <a:rPr lang="ja-JP" altLang="en-US"/>
              <a:t>オブジェクト名：クラス名</a:t>
            </a:r>
          </a:p>
        </p:txBody>
      </p:sp>
      <p:sp>
        <p:nvSpPr>
          <p:cNvPr id="27679" name="Text Box 47"/>
          <p:cNvSpPr txBox="1">
            <a:spLocks noChangeArrowheads="1"/>
          </p:cNvSpPr>
          <p:nvPr/>
        </p:nvSpPr>
        <p:spPr bwMode="auto">
          <a:xfrm>
            <a:off x="228600" y="3505200"/>
            <a:ext cx="1454150" cy="7016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活性区間</a:t>
            </a:r>
          </a:p>
          <a:p>
            <a:pPr eaLnBrk="1" hangingPunct="1"/>
            <a:r>
              <a:rPr lang="ja-JP" altLang="en-US"/>
              <a:t>（実行仕様）</a:t>
            </a:r>
          </a:p>
        </p:txBody>
      </p:sp>
      <p:sp>
        <p:nvSpPr>
          <p:cNvPr id="27680" name="AutoShape 48"/>
          <p:cNvSpPr>
            <a:spLocks/>
          </p:cNvSpPr>
          <p:nvPr/>
        </p:nvSpPr>
        <p:spPr bwMode="auto">
          <a:xfrm>
            <a:off x="1752600" y="3048000"/>
            <a:ext cx="228600" cy="3124200"/>
          </a:xfrm>
          <a:prstGeom prst="leftBrace">
            <a:avLst>
              <a:gd name="adj1" fmla="val 113889"/>
              <a:gd name="adj2" fmla="val 25764"/>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81" name="Text Box 49"/>
          <p:cNvSpPr txBox="1">
            <a:spLocks noChangeArrowheads="1"/>
          </p:cNvSpPr>
          <p:nvPr/>
        </p:nvSpPr>
        <p:spPr bwMode="auto">
          <a:xfrm>
            <a:off x="76200" y="4267200"/>
            <a:ext cx="16859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オブジェクトが</a:t>
            </a:r>
          </a:p>
          <a:p>
            <a:pPr eaLnBrk="1" hangingPunct="1"/>
            <a:r>
              <a:rPr lang="ja-JP" altLang="en-US"/>
              <a:t>操作を実行</a:t>
            </a:r>
          </a:p>
          <a:p>
            <a:pPr eaLnBrk="1" hangingPunct="1"/>
            <a:r>
              <a:rPr lang="ja-JP" altLang="en-US"/>
              <a:t>している事を</a:t>
            </a:r>
          </a:p>
          <a:p>
            <a:pPr eaLnBrk="1" hangingPunct="1"/>
            <a:r>
              <a:rPr lang="ja-JP" altLang="en-US"/>
              <a:t>表す</a:t>
            </a:r>
          </a:p>
        </p:txBody>
      </p:sp>
      <p:sp>
        <p:nvSpPr>
          <p:cNvPr id="27682" name="Text Box 50"/>
          <p:cNvSpPr txBox="1">
            <a:spLocks noChangeArrowheads="1"/>
          </p:cNvSpPr>
          <p:nvPr/>
        </p:nvSpPr>
        <p:spPr bwMode="auto">
          <a:xfrm>
            <a:off x="6629400" y="2819400"/>
            <a:ext cx="1766888" cy="3968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同期メッセージ</a:t>
            </a:r>
          </a:p>
        </p:txBody>
      </p:sp>
      <p:sp>
        <p:nvSpPr>
          <p:cNvPr id="27683" name="Text Box 51"/>
          <p:cNvSpPr txBox="1">
            <a:spLocks noChangeArrowheads="1"/>
          </p:cNvSpPr>
          <p:nvPr/>
        </p:nvSpPr>
        <p:spPr bwMode="auto">
          <a:xfrm>
            <a:off x="6613525" y="3121025"/>
            <a:ext cx="1936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具体的な関数名</a:t>
            </a:r>
          </a:p>
        </p:txBody>
      </p:sp>
      <p:sp>
        <p:nvSpPr>
          <p:cNvPr id="27684" name="Text Box 52"/>
          <p:cNvSpPr txBox="1">
            <a:spLocks noChangeArrowheads="1"/>
          </p:cNvSpPr>
          <p:nvPr/>
        </p:nvSpPr>
        <p:spPr bwMode="auto">
          <a:xfrm>
            <a:off x="6564313" y="4041775"/>
            <a:ext cx="2509837" cy="400050"/>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応答</a:t>
            </a:r>
            <a:r>
              <a:rPr lang="en-US" altLang="ja-JP"/>
              <a:t>(reply</a:t>
            </a:r>
            <a:r>
              <a:rPr lang="ja-JP" altLang="en-US"/>
              <a:t>メッセージ</a:t>
            </a:r>
            <a:r>
              <a:rPr lang="en-US" altLang="ja-JP"/>
              <a:t>)</a:t>
            </a:r>
          </a:p>
        </p:txBody>
      </p:sp>
      <p:sp>
        <p:nvSpPr>
          <p:cNvPr id="27685" name="Text Box 53"/>
          <p:cNvSpPr txBox="1">
            <a:spLocks noChangeArrowheads="1"/>
          </p:cNvSpPr>
          <p:nvPr/>
        </p:nvSpPr>
        <p:spPr bwMode="auto">
          <a:xfrm>
            <a:off x="6689725" y="4340225"/>
            <a:ext cx="2070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戻り値を格納する</a:t>
            </a:r>
          </a:p>
          <a:p>
            <a:pPr eaLnBrk="1" hangingPunct="1"/>
            <a:r>
              <a:rPr lang="ja-JP" altLang="en-US"/>
              <a:t>具体的な変数名</a:t>
            </a:r>
          </a:p>
        </p:txBody>
      </p:sp>
      <p:sp>
        <p:nvSpPr>
          <p:cNvPr id="27686" name="Line 54"/>
          <p:cNvSpPr>
            <a:spLocks noChangeShapeType="1"/>
          </p:cNvSpPr>
          <p:nvPr/>
        </p:nvSpPr>
        <p:spPr bwMode="auto">
          <a:xfrm flipH="1">
            <a:off x="6019800" y="2971800"/>
            <a:ext cx="533400" cy="3048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87" name="Line 55"/>
          <p:cNvSpPr>
            <a:spLocks noChangeShapeType="1"/>
          </p:cNvSpPr>
          <p:nvPr/>
        </p:nvSpPr>
        <p:spPr bwMode="auto">
          <a:xfrm flipH="1">
            <a:off x="6019800" y="4267200"/>
            <a:ext cx="685800" cy="2286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88" name="Text Box 56"/>
          <p:cNvSpPr txBox="1">
            <a:spLocks noChangeArrowheads="1"/>
          </p:cNvSpPr>
          <p:nvPr/>
        </p:nvSpPr>
        <p:spPr bwMode="auto">
          <a:xfrm>
            <a:off x="4876800" y="5715000"/>
            <a:ext cx="1339850" cy="3968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停止</a:t>
            </a:r>
            <a:r>
              <a:rPr lang="en-US" altLang="ja-JP"/>
              <a:t>(stop)</a:t>
            </a:r>
          </a:p>
        </p:txBody>
      </p:sp>
      <p:sp>
        <p:nvSpPr>
          <p:cNvPr id="27689" name="Text Box 57"/>
          <p:cNvSpPr txBox="1">
            <a:spLocks noChangeArrowheads="1"/>
          </p:cNvSpPr>
          <p:nvPr/>
        </p:nvSpPr>
        <p:spPr bwMode="auto">
          <a:xfrm>
            <a:off x="4860925" y="6002338"/>
            <a:ext cx="145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ライフライン</a:t>
            </a:r>
          </a:p>
          <a:p>
            <a:pPr eaLnBrk="1" hangingPunct="1"/>
            <a:r>
              <a:rPr lang="ja-JP" altLang="en-US"/>
              <a:t>自体の消滅</a:t>
            </a:r>
          </a:p>
        </p:txBody>
      </p:sp>
      <p:sp>
        <p:nvSpPr>
          <p:cNvPr id="27690" name="Line 58"/>
          <p:cNvSpPr>
            <a:spLocks noChangeShapeType="1"/>
          </p:cNvSpPr>
          <p:nvPr/>
        </p:nvSpPr>
        <p:spPr bwMode="auto">
          <a:xfrm flipH="1">
            <a:off x="4419600" y="6019800"/>
            <a:ext cx="457200" cy="152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91" name="Text Box 59"/>
          <p:cNvSpPr txBox="1">
            <a:spLocks noChangeArrowheads="1"/>
          </p:cNvSpPr>
          <p:nvPr/>
        </p:nvSpPr>
        <p:spPr bwMode="auto">
          <a:xfrm>
            <a:off x="6019800" y="5167313"/>
            <a:ext cx="1766888" cy="3968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再帰メッセージ</a:t>
            </a:r>
          </a:p>
        </p:txBody>
      </p:sp>
      <p:sp>
        <p:nvSpPr>
          <p:cNvPr id="27692" name="Text Box 60"/>
          <p:cNvSpPr txBox="1">
            <a:spLocks noChangeArrowheads="1"/>
          </p:cNvSpPr>
          <p:nvPr/>
        </p:nvSpPr>
        <p:spPr bwMode="auto">
          <a:xfrm>
            <a:off x="6477000" y="5562600"/>
            <a:ext cx="219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オブジェクト自身の</a:t>
            </a:r>
          </a:p>
          <a:p>
            <a:pPr eaLnBrk="1" hangingPunct="1"/>
            <a:r>
              <a:rPr lang="ja-JP" altLang="en-US"/>
              <a:t>関数の実行</a:t>
            </a:r>
          </a:p>
        </p:txBody>
      </p:sp>
      <p:sp>
        <p:nvSpPr>
          <p:cNvPr id="27693" name="Line 61"/>
          <p:cNvSpPr>
            <a:spLocks noChangeShapeType="1"/>
          </p:cNvSpPr>
          <p:nvPr/>
        </p:nvSpPr>
        <p:spPr bwMode="auto">
          <a:xfrm flipH="1">
            <a:off x="5334000" y="5334000"/>
            <a:ext cx="685800" cy="762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694" name="Text Box 62"/>
          <p:cNvSpPr txBox="1">
            <a:spLocks noChangeArrowheads="1"/>
          </p:cNvSpPr>
          <p:nvPr/>
        </p:nvSpPr>
        <p:spPr bwMode="auto">
          <a:xfrm>
            <a:off x="152400" y="1295400"/>
            <a:ext cx="2286000" cy="7016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上から下、左から右</a:t>
            </a:r>
          </a:p>
          <a:p>
            <a:pPr eaLnBrk="1" hangingPunct="1"/>
            <a:r>
              <a:rPr lang="ja-JP" altLang="en-US"/>
              <a:t>応答が右から左</a:t>
            </a:r>
          </a:p>
        </p:txBody>
      </p:sp>
      <p:sp>
        <p:nvSpPr>
          <p:cNvPr id="27695" name="Text Box 64"/>
          <p:cNvSpPr txBox="1">
            <a:spLocks noChangeArrowheads="1"/>
          </p:cNvSpPr>
          <p:nvPr/>
        </p:nvSpPr>
        <p:spPr bwMode="auto">
          <a:xfrm>
            <a:off x="4691063" y="4302125"/>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在庫の有無</a:t>
            </a:r>
            <a:endParaRPr lang="en-US" altLang="ja-JP"/>
          </a:p>
        </p:txBody>
      </p:sp>
    </p:spTree>
    <p:extLst>
      <p:ext uri="{BB962C8B-B14F-4D97-AF65-F5344CB8AC3E}">
        <p14:creationId xmlns:p14="http://schemas.microsoft.com/office/powerpoint/2010/main" val="1989754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ja-JP" altLang="en-US" smtClean="0"/>
              <a:t>基本構成要素</a:t>
            </a:r>
            <a:r>
              <a:rPr lang="en-US" altLang="ja-JP" smtClean="0"/>
              <a:t>(2)</a:t>
            </a:r>
            <a:br>
              <a:rPr lang="en-US" altLang="ja-JP" smtClean="0"/>
            </a:br>
            <a:r>
              <a:rPr lang="en-US" altLang="ja-JP" smtClean="0"/>
              <a:t>Found, Lost, Create</a:t>
            </a:r>
          </a:p>
        </p:txBody>
      </p:sp>
      <p:sp>
        <p:nvSpPr>
          <p:cNvPr id="30723" name="Rectangle 4"/>
          <p:cNvSpPr>
            <a:spLocks noChangeArrowheads="1"/>
          </p:cNvSpPr>
          <p:nvPr/>
        </p:nvSpPr>
        <p:spPr bwMode="auto">
          <a:xfrm>
            <a:off x="3276600" y="2362200"/>
            <a:ext cx="2057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いちご倉庫：倉庫</a:t>
            </a:r>
          </a:p>
        </p:txBody>
      </p:sp>
      <p:sp>
        <p:nvSpPr>
          <p:cNvPr id="30724" name="Rectangle 5"/>
          <p:cNvSpPr>
            <a:spLocks noChangeArrowheads="1"/>
          </p:cNvSpPr>
          <p:nvPr/>
        </p:nvSpPr>
        <p:spPr bwMode="auto">
          <a:xfrm>
            <a:off x="5638800" y="3276600"/>
            <a:ext cx="1752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いちご：農作物</a:t>
            </a:r>
          </a:p>
        </p:txBody>
      </p:sp>
      <p:sp>
        <p:nvSpPr>
          <p:cNvPr id="30725" name="Rectangle 9"/>
          <p:cNvSpPr>
            <a:spLocks noChangeArrowheads="1"/>
          </p:cNvSpPr>
          <p:nvPr/>
        </p:nvSpPr>
        <p:spPr bwMode="auto">
          <a:xfrm>
            <a:off x="4191000" y="3200400"/>
            <a:ext cx="152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26" name="Line 10"/>
          <p:cNvSpPr>
            <a:spLocks noChangeShapeType="1"/>
          </p:cNvSpPr>
          <p:nvPr/>
        </p:nvSpPr>
        <p:spPr bwMode="auto">
          <a:xfrm>
            <a:off x="4267200" y="26670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27" name="Rectangle 12"/>
          <p:cNvSpPr>
            <a:spLocks noChangeArrowheads="1"/>
          </p:cNvSpPr>
          <p:nvPr/>
        </p:nvSpPr>
        <p:spPr bwMode="auto">
          <a:xfrm>
            <a:off x="6343650" y="4038600"/>
            <a:ext cx="152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28" name="Line 15"/>
          <p:cNvSpPr>
            <a:spLocks noChangeShapeType="1"/>
          </p:cNvSpPr>
          <p:nvPr/>
        </p:nvSpPr>
        <p:spPr bwMode="auto">
          <a:xfrm>
            <a:off x="2209800" y="3276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29" name="Line 16"/>
          <p:cNvSpPr>
            <a:spLocks noChangeShapeType="1"/>
          </p:cNvSpPr>
          <p:nvPr/>
        </p:nvSpPr>
        <p:spPr bwMode="auto">
          <a:xfrm>
            <a:off x="4343400" y="3429000"/>
            <a:ext cx="1295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0" name="Text Box 17"/>
          <p:cNvSpPr txBox="1">
            <a:spLocks noChangeArrowheads="1"/>
          </p:cNvSpPr>
          <p:nvPr/>
        </p:nvSpPr>
        <p:spPr bwMode="auto">
          <a:xfrm>
            <a:off x="2514600" y="28956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在庫追加</a:t>
            </a:r>
          </a:p>
        </p:txBody>
      </p:sp>
      <p:sp>
        <p:nvSpPr>
          <p:cNvPr id="30731" name="Text Box 18"/>
          <p:cNvSpPr txBox="1">
            <a:spLocks noChangeArrowheads="1"/>
          </p:cNvSpPr>
          <p:nvPr/>
        </p:nvSpPr>
        <p:spPr bwMode="auto">
          <a:xfrm>
            <a:off x="4419600" y="30480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在庫追加</a:t>
            </a:r>
          </a:p>
        </p:txBody>
      </p:sp>
      <p:sp>
        <p:nvSpPr>
          <p:cNvPr id="30732" name="Text Box 35"/>
          <p:cNvSpPr txBox="1">
            <a:spLocks noChangeArrowheads="1"/>
          </p:cNvSpPr>
          <p:nvPr/>
        </p:nvSpPr>
        <p:spPr bwMode="auto">
          <a:xfrm>
            <a:off x="6172200" y="2514600"/>
            <a:ext cx="2722563" cy="400050"/>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生成</a:t>
            </a:r>
            <a:r>
              <a:rPr lang="en-US" altLang="ja-JP"/>
              <a:t>(Create)</a:t>
            </a:r>
            <a:r>
              <a:rPr lang="ja-JP" altLang="en-US"/>
              <a:t>メッセージ</a:t>
            </a:r>
          </a:p>
        </p:txBody>
      </p:sp>
      <p:sp>
        <p:nvSpPr>
          <p:cNvPr id="30733" name="Text Box 36"/>
          <p:cNvSpPr txBox="1">
            <a:spLocks noChangeArrowheads="1"/>
          </p:cNvSpPr>
          <p:nvPr/>
        </p:nvSpPr>
        <p:spPr bwMode="auto">
          <a:xfrm>
            <a:off x="6172200" y="2819400"/>
            <a:ext cx="219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オブジェクトの生成</a:t>
            </a:r>
          </a:p>
        </p:txBody>
      </p:sp>
      <p:sp>
        <p:nvSpPr>
          <p:cNvPr id="30734" name="Line 39"/>
          <p:cNvSpPr>
            <a:spLocks noChangeShapeType="1"/>
          </p:cNvSpPr>
          <p:nvPr/>
        </p:nvSpPr>
        <p:spPr bwMode="auto">
          <a:xfrm flipH="1">
            <a:off x="5562600" y="2667000"/>
            <a:ext cx="609600" cy="381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5" name="Oval 48"/>
          <p:cNvSpPr>
            <a:spLocks noChangeArrowheads="1"/>
          </p:cNvSpPr>
          <p:nvPr/>
        </p:nvSpPr>
        <p:spPr bwMode="auto">
          <a:xfrm>
            <a:off x="1905000" y="31242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36" name="Line 49"/>
          <p:cNvSpPr>
            <a:spLocks noChangeShapeType="1"/>
          </p:cNvSpPr>
          <p:nvPr/>
        </p:nvSpPr>
        <p:spPr bwMode="auto">
          <a:xfrm>
            <a:off x="6419850" y="3581400"/>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7" name="Line 50"/>
          <p:cNvSpPr>
            <a:spLocks noChangeShapeType="1"/>
          </p:cNvSpPr>
          <p:nvPr/>
        </p:nvSpPr>
        <p:spPr bwMode="auto">
          <a:xfrm>
            <a:off x="4362450" y="41910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8" name="Text Box 51"/>
          <p:cNvSpPr txBox="1">
            <a:spLocks noChangeArrowheads="1"/>
          </p:cNvSpPr>
          <p:nvPr/>
        </p:nvSpPr>
        <p:spPr bwMode="auto">
          <a:xfrm>
            <a:off x="4438650" y="3810000"/>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品種の設定</a:t>
            </a:r>
          </a:p>
        </p:txBody>
      </p:sp>
      <p:sp>
        <p:nvSpPr>
          <p:cNvPr id="30739" name="Oval 54"/>
          <p:cNvSpPr>
            <a:spLocks noChangeArrowheads="1"/>
          </p:cNvSpPr>
          <p:nvPr/>
        </p:nvSpPr>
        <p:spPr bwMode="auto">
          <a:xfrm>
            <a:off x="1905000" y="47244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40" name="Line 55"/>
          <p:cNvSpPr>
            <a:spLocks noChangeShapeType="1"/>
          </p:cNvSpPr>
          <p:nvPr/>
        </p:nvSpPr>
        <p:spPr bwMode="auto">
          <a:xfrm flipH="1">
            <a:off x="2209800" y="4876800"/>
            <a:ext cx="1981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1" name="Text Box 56"/>
          <p:cNvSpPr txBox="1">
            <a:spLocks noChangeArrowheads="1"/>
          </p:cNvSpPr>
          <p:nvPr/>
        </p:nvSpPr>
        <p:spPr bwMode="auto">
          <a:xfrm>
            <a:off x="457200" y="1752600"/>
            <a:ext cx="1979613" cy="3968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a:t>Found</a:t>
            </a:r>
            <a:r>
              <a:rPr lang="ja-JP" altLang="en-US"/>
              <a:t>メッセージ</a:t>
            </a:r>
          </a:p>
        </p:txBody>
      </p:sp>
      <p:sp>
        <p:nvSpPr>
          <p:cNvPr id="30742" name="Text Box 57"/>
          <p:cNvSpPr txBox="1">
            <a:spLocks noChangeArrowheads="1"/>
          </p:cNvSpPr>
          <p:nvPr/>
        </p:nvSpPr>
        <p:spPr bwMode="auto">
          <a:xfrm>
            <a:off x="457200" y="2057400"/>
            <a:ext cx="2689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他の図からの</a:t>
            </a:r>
            <a:r>
              <a:rPr lang="en-US" altLang="ja-JP"/>
              <a:t>message</a:t>
            </a:r>
          </a:p>
        </p:txBody>
      </p:sp>
      <p:sp>
        <p:nvSpPr>
          <p:cNvPr id="30743" name="Line 58"/>
          <p:cNvSpPr>
            <a:spLocks noChangeShapeType="1"/>
          </p:cNvSpPr>
          <p:nvPr/>
        </p:nvSpPr>
        <p:spPr bwMode="auto">
          <a:xfrm>
            <a:off x="1905000" y="2438400"/>
            <a:ext cx="152400" cy="6858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4" name="Text Box 59"/>
          <p:cNvSpPr txBox="1">
            <a:spLocks noChangeArrowheads="1"/>
          </p:cNvSpPr>
          <p:nvPr/>
        </p:nvSpPr>
        <p:spPr bwMode="auto">
          <a:xfrm>
            <a:off x="1143000" y="5257800"/>
            <a:ext cx="1738313" cy="396875"/>
          </a:xfrm>
          <a:prstGeom prst="rect">
            <a:avLst/>
          </a:prstGeom>
          <a:solidFill>
            <a:srgbClr val="FFFF00"/>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a:t>Lost</a:t>
            </a:r>
            <a:r>
              <a:rPr lang="ja-JP" altLang="en-US"/>
              <a:t>メッセージ</a:t>
            </a:r>
          </a:p>
        </p:txBody>
      </p:sp>
      <p:sp>
        <p:nvSpPr>
          <p:cNvPr id="30745" name="Text Box 60"/>
          <p:cNvSpPr txBox="1">
            <a:spLocks noChangeArrowheads="1"/>
          </p:cNvSpPr>
          <p:nvPr/>
        </p:nvSpPr>
        <p:spPr bwMode="auto">
          <a:xfrm>
            <a:off x="1143000" y="5562600"/>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他の図への</a:t>
            </a:r>
            <a:r>
              <a:rPr lang="en-US" altLang="ja-JP"/>
              <a:t>message</a:t>
            </a:r>
          </a:p>
        </p:txBody>
      </p:sp>
      <p:sp>
        <p:nvSpPr>
          <p:cNvPr id="30746" name="Line 61"/>
          <p:cNvSpPr>
            <a:spLocks noChangeShapeType="1"/>
          </p:cNvSpPr>
          <p:nvPr/>
        </p:nvSpPr>
        <p:spPr bwMode="auto">
          <a:xfrm flipH="1" flipV="1">
            <a:off x="2133600" y="5105400"/>
            <a:ext cx="76200" cy="2286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7" name="Line 62"/>
          <p:cNvSpPr>
            <a:spLocks noChangeShapeType="1"/>
          </p:cNvSpPr>
          <p:nvPr/>
        </p:nvSpPr>
        <p:spPr bwMode="auto">
          <a:xfrm>
            <a:off x="4267200" y="50292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8" name="Line 50"/>
          <p:cNvSpPr>
            <a:spLocks noChangeShapeType="1"/>
          </p:cNvSpPr>
          <p:nvPr/>
        </p:nvSpPr>
        <p:spPr bwMode="auto">
          <a:xfrm>
            <a:off x="4362450" y="4595813"/>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9" name="Text Box 51"/>
          <p:cNvSpPr txBox="1">
            <a:spLocks noChangeArrowheads="1"/>
          </p:cNvSpPr>
          <p:nvPr/>
        </p:nvSpPr>
        <p:spPr bwMode="auto">
          <a:xfrm>
            <a:off x="4438650" y="4214813"/>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a:t>賞味期限の設定</a:t>
            </a:r>
          </a:p>
        </p:txBody>
      </p:sp>
    </p:spTree>
    <p:extLst>
      <p:ext uri="{BB962C8B-B14F-4D97-AF65-F5344CB8AC3E}">
        <p14:creationId xmlns:p14="http://schemas.microsoft.com/office/powerpoint/2010/main" val="3580753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ja-JP" smtClean="0"/>
              <a:t>UML</a:t>
            </a:r>
            <a:r>
              <a:rPr lang="ja-JP" altLang="en-US" smtClean="0"/>
              <a:t>とは</a:t>
            </a:r>
          </a:p>
        </p:txBody>
      </p:sp>
      <p:sp>
        <p:nvSpPr>
          <p:cNvPr id="10243" name="AutoShape 4"/>
          <p:cNvSpPr>
            <a:spLocks noChangeArrowheads="1"/>
          </p:cNvSpPr>
          <p:nvPr/>
        </p:nvSpPr>
        <p:spPr bwMode="auto">
          <a:xfrm>
            <a:off x="3200400" y="3048000"/>
            <a:ext cx="2590800" cy="533400"/>
          </a:xfrm>
          <a:prstGeom prst="downArrow">
            <a:avLst>
              <a:gd name="adj1" fmla="val 50000"/>
              <a:gd name="adj2" fmla="val 53870"/>
            </a:avLst>
          </a:prstGeom>
          <a:ln>
            <a:headEnd/>
            <a:tailEnd/>
          </a:ln>
        </p:spPr>
        <p:style>
          <a:lnRef idx="1">
            <a:schemeClr val="accent6"/>
          </a:lnRef>
          <a:fillRef idx="2">
            <a:schemeClr val="accent6"/>
          </a:fillRef>
          <a:effectRef idx="1">
            <a:schemeClr val="accent6"/>
          </a:effectRef>
          <a:fontRef idx="minor">
            <a:schemeClr val="dk1"/>
          </a:fontRef>
        </p:style>
        <p:txBody>
          <a:bodyPr vert="eaVert" wrap="none" anchor="ctr"/>
          <a:lstStyle/>
          <a:p>
            <a:endParaRPr lang="ja-JP" altLang="en-US"/>
          </a:p>
        </p:txBody>
      </p:sp>
      <p:sp>
        <p:nvSpPr>
          <p:cNvPr id="7174" name="Text Box 6"/>
          <p:cNvSpPr txBox="1">
            <a:spLocks noChangeArrowheads="1"/>
          </p:cNvSpPr>
          <p:nvPr/>
        </p:nvSpPr>
        <p:spPr bwMode="auto">
          <a:xfrm>
            <a:off x="3893408" y="3599735"/>
            <a:ext cx="1266693" cy="76944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altLang="ja-JP" sz="4400" dirty="0">
                <a:solidFill>
                  <a:schemeClr val="bg1"/>
                </a:solidFill>
                <a:effectLst>
                  <a:outerShdw blurRad="38100" dist="38100" dir="2700000" algn="tl">
                    <a:srgbClr val="000000"/>
                  </a:outerShdw>
                </a:effectLst>
                <a:ea typeface="ＭＳ Ｐゴシック" pitchFamily="50" charset="-128"/>
              </a:rPr>
              <a:t>UML</a:t>
            </a:r>
          </a:p>
        </p:txBody>
      </p:sp>
      <p:sp>
        <p:nvSpPr>
          <p:cNvPr id="7175" name="Text Box 7"/>
          <p:cNvSpPr txBox="1">
            <a:spLocks noChangeArrowheads="1"/>
          </p:cNvSpPr>
          <p:nvPr/>
        </p:nvSpPr>
        <p:spPr bwMode="auto">
          <a:xfrm>
            <a:off x="1371600" y="5364163"/>
            <a:ext cx="61831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ja-JP" altLang="en-US" sz="2400" dirty="0">
                <a:ea typeface="ＭＳ Ｐゴシック" pitchFamily="50" charset="-128"/>
              </a:rPr>
              <a:t>地図記号のように、</a:t>
            </a:r>
            <a:r>
              <a:rPr lang="ja-JP" altLang="en-US" sz="2400" dirty="0">
                <a:solidFill>
                  <a:srgbClr val="FF0066"/>
                </a:solidFill>
                <a:ea typeface="ＭＳ Ｐゴシック" pitchFamily="50" charset="-128"/>
              </a:rPr>
              <a:t>統一化</a:t>
            </a:r>
            <a:r>
              <a:rPr lang="ja-JP" altLang="en-US" sz="2400" dirty="0">
                <a:ea typeface="ＭＳ Ｐゴシック" pitchFamily="50" charset="-128"/>
              </a:rPr>
              <a:t>された記号と意味を</a:t>
            </a:r>
          </a:p>
          <a:p>
            <a:pPr>
              <a:defRPr/>
            </a:pPr>
            <a:r>
              <a:rPr lang="ja-JP" altLang="en-US" sz="2400" dirty="0">
                <a:ea typeface="ＭＳ Ｐゴシック" pitchFamily="50" charset="-128"/>
              </a:rPr>
              <a:t>明確に定義し、オブジェクト指向開発の</a:t>
            </a:r>
            <a:r>
              <a:rPr lang="ja-JP" altLang="en-US" sz="2400" u="sng" dirty="0">
                <a:solidFill>
                  <a:srgbClr val="FF0066"/>
                </a:solidFill>
                <a:ea typeface="ＭＳ Ｐゴシック" pitchFamily="50" charset="-128"/>
              </a:rPr>
              <a:t>設計図</a:t>
            </a:r>
          </a:p>
          <a:p>
            <a:pPr>
              <a:defRPr/>
            </a:pPr>
            <a:r>
              <a:rPr lang="ja-JP" altLang="en-US" sz="2400" dirty="0">
                <a:ea typeface="ＭＳ Ｐゴシック" pitchFamily="50" charset="-128"/>
              </a:rPr>
              <a:t>として取り決められた</a:t>
            </a:r>
            <a:r>
              <a:rPr lang="ja-JP" altLang="en-US" sz="2400" dirty="0">
                <a:solidFill>
                  <a:srgbClr val="FF0066"/>
                </a:solidFill>
                <a:ea typeface="ＭＳ Ｐゴシック" pitchFamily="50" charset="-128"/>
              </a:rPr>
              <a:t>世界共通</a:t>
            </a:r>
            <a:r>
              <a:rPr lang="ja-JP" altLang="en-US" sz="2400" dirty="0">
                <a:ea typeface="ＭＳ Ｐゴシック" pitchFamily="50" charset="-128"/>
              </a:rPr>
              <a:t>の規格</a:t>
            </a:r>
          </a:p>
        </p:txBody>
      </p:sp>
      <p:sp>
        <p:nvSpPr>
          <p:cNvPr id="10246" name="Rectangle 8"/>
          <p:cNvSpPr>
            <a:spLocks noChangeArrowheads="1"/>
          </p:cNvSpPr>
          <p:nvPr/>
        </p:nvSpPr>
        <p:spPr bwMode="auto">
          <a:xfrm>
            <a:off x="685800" y="1600200"/>
            <a:ext cx="76819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400" dirty="0"/>
              <a:t>システム開発現場で主流の「オブジェクト指向」に基づいて</a:t>
            </a:r>
          </a:p>
          <a:p>
            <a:r>
              <a:rPr lang="ja-JP" altLang="en-US" sz="2400" dirty="0"/>
              <a:t>分析・設計した過程や結果を、開発チームやクライアントに</a:t>
            </a:r>
          </a:p>
          <a:p>
            <a:r>
              <a:rPr lang="ja-JP" altLang="en-US" sz="2400" dirty="0"/>
              <a:t>効率よく、認識のズレを起こさずに伝達する方法が必要</a:t>
            </a:r>
          </a:p>
        </p:txBody>
      </p:sp>
      <p:sp>
        <p:nvSpPr>
          <p:cNvPr id="10247" name="テキスト ボックス 1"/>
          <p:cNvSpPr txBox="1">
            <a:spLocks noChangeArrowheads="1"/>
          </p:cNvSpPr>
          <p:nvPr/>
        </p:nvSpPr>
        <p:spPr bwMode="auto">
          <a:xfrm>
            <a:off x="2463800" y="4419600"/>
            <a:ext cx="3940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en-US" altLang="ja-JP"/>
              <a:t>Unified Modeling Language</a:t>
            </a:r>
          </a:p>
          <a:p>
            <a:pPr algn="ctr" eaLnBrk="1" hangingPunct="1"/>
            <a:r>
              <a:rPr lang="ja-JP" altLang="en-US"/>
              <a:t>統一モデリング言語</a:t>
            </a:r>
          </a:p>
        </p:txBody>
      </p:sp>
    </p:spTree>
    <p:extLst>
      <p:ext uri="{BB962C8B-B14F-4D97-AF65-F5344CB8AC3E}">
        <p14:creationId xmlns:p14="http://schemas.microsoft.com/office/powerpoint/2010/main" val="234090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299583" y="2546907"/>
            <a:ext cx="4544834"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ex02</a:t>
            </a:r>
          </a:p>
          <a:p>
            <a:pPr algn="ctr"/>
            <a:r>
              <a:rPr lang="ja-JP" altLang="en-US" sz="4500" dirty="0" smtClean="0">
                <a:effectLst>
                  <a:outerShdw blurRad="38100" dist="38100" dir="2700000" algn="tl">
                    <a:srgbClr val="000000">
                      <a:alpha val="43137"/>
                    </a:srgbClr>
                  </a:outerShdw>
                </a:effectLst>
              </a:rPr>
              <a:t>シーケンス</a:t>
            </a:r>
            <a:r>
              <a:rPr kumimoji="1" lang="ja-JP" altLang="en-US" sz="4500" dirty="0" smtClean="0">
                <a:effectLst>
                  <a:outerShdw blurRad="38100" dist="38100" dir="2700000" algn="tl">
                    <a:srgbClr val="000000">
                      <a:alpha val="43137"/>
                    </a:srgbClr>
                  </a:outerShdw>
                </a:effectLst>
              </a:rPr>
              <a:t>図</a:t>
            </a:r>
            <a:r>
              <a:rPr lang="ja-JP" altLang="en-US" sz="4500" dirty="0" smtClean="0">
                <a:effectLst>
                  <a:outerShdw blurRad="38100" dist="38100" dir="2700000" algn="tl">
                    <a:srgbClr val="000000">
                      <a:alpha val="43137"/>
                    </a:srgbClr>
                  </a:outerShdw>
                </a:effectLst>
              </a:rPr>
              <a:t>実習</a:t>
            </a:r>
            <a:endParaRPr lang="en-US" altLang="ja-JP" sz="4500" dirty="0" smtClean="0">
              <a:effectLst>
                <a:outerShdw blurRad="38100" dist="38100" dir="2700000" algn="tl">
                  <a:srgbClr val="000000">
                    <a:alpha val="43137"/>
                  </a:srgbClr>
                </a:outerShdw>
              </a:effectLst>
            </a:endParaRPr>
          </a:p>
        </p:txBody>
      </p:sp>
      <p:sp>
        <p:nvSpPr>
          <p:cNvPr id="2" name="テキスト ボックス 1"/>
          <p:cNvSpPr txBox="1"/>
          <p:nvPr/>
        </p:nvSpPr>
        <p:spPr>
          <a:xfrm>
            <a:off x="3419872" y="5013176"/>
            <a:ext cx="2969274" cy="646331"/>
          </a:xfrm>
          <a:prstGeom prst="rect">
            <a:avLst/>
          </a:prstGeom>
          <a:noFill/>
        </p:spPr>
        <p:txBody>
          <a:bodyPr wrap="none" rtlCol="0">
            <a:spAutoFit/>
          </a:bodyPr>
          <a:lstStyle/>
          <a:p>
            <a:r>
              <a:rPr lang="en-US" altLang="ja-JP" dirty="0" smtClean="0"/>
              <a:t>OOP_UML(2)_ex02_start.asta</a:t>
            </a:r>
          </a:p>
          <a:p>
            <a:endParaRPr lang="en-US" altLang="ja-JP" dirty="0" smtClean="0"/>
          </a:p>
        </p:txBody>
      </p:sp>
    </p:spTree>
    <p:extLst>
      <p:ext uri="{BB962C8B-B14F-4D97-AF65-F5344CB8AC3E}">
        <p14:creationId xmlns:p14="http://schemas.microsoft.com/office/powerpoint/2010/main" val="190042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353012" y="2546907"/>
            <a:ext cx="6437981"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ex02</a:t>
            </a:r>
          </a:p>
          <a:p>
            <a:pPr algn="ctr"/>
            <a:r>
              <a:rPr lang="en-US" altLang="ja-JP" sz="4500" dirty="0" smtClean="0">
                <a:effectLst>
                  <a:outerShdw blurRad="38100" dist="38100" dir="2700000" algn="tl">
                    <a:srgbClr val="000000">
                      <a:alpha val="43137"/>
                    </a:srgbClr>
                  </a:outerShdw>
                </a:effectLst>
              </a:rPr>
              <a:t>(1)</a:t>
            </a:r>
            <a:r>
              <a:rPr lang="ja-JP" altLang="en-US" sz="4500" dirty="0" smtClean="0">
                <a:effectLst>
                  <a:outerShdw blurRad="38100" dist="38100" dir="2700000" algn="tl">
                    <a:srgbClr val="000000">
                      <a:alpha val="43137"/>
                    </a:srgbClr>
                  </a:outerShdw>
                </a:effectLst>
              </a:rPr>
              <a:t>基本・メッセージ送受信</a:t>
            </a:r>
            <a:endParaRPr lang="en-US" altLang="ja-JP" sz="45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0475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79512" y="63281"/>
            <a:ext cx="3183885"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実習用クラス図</a:t>
            </a:r>
            <a:endParaRPr kumimoji="1" lang="ja-JP" altLang="en-US" sz="3600" dirty="0"/>
          </a:p>
        </p:txBody>
      </p:sp>
      <p:pic>
        <p:nvPicPr>
          <p:cNvPr id="7" name="図 6"/>
          <p:cNvPicPr>
            <a:picLocks noChangeAspect="1"/>
          </p:cNvPicPr>
          <p:nvPr/>
        </p:nvPicPr>
        <p:blipFill>
          <a:blip r:embed="rId2"/>
          <a:stretch>
            <a:fillRect/>
          </a:stretch>
        </p:blipFill>
        <p:spPr>
          <a:xfrm>
            <a:off x="1314450" y="766762"/>
            <a:ext cx="6515100" cy="5324475"/>
          </a:xfrm>
          <a:prstGeom prst="rect">
            <a:avLst/>
          </a:prstGeom>
        </p:spPr>
      </p:pic>
    </p:spTree>
    <p:extLst>
      <p:ext uri="{BB962C8B-B14F-4D97-AF65-F5344CB8AC3E}">
        <p14:creationId xmlns:p14="http://schemas.microsoft.com/office/powerpoint/2010/main" val="943299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219200"/>
            <a:ext cx="893445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43703" y="128662"/>
            <a:ext cx="6314549"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シーケンス図「在庫確認」を作る</a:t>
            </a:r>
            <a:endParaRPr kumimoji="1" lang="ja-JP" altLang="en-US" sz="3600" dirty="0"/>
          </a:p>
        </p:txBody>
      </p:sp>
      <p:sp>
        <p:nvSpPr>
          <p:cNvPr id="7" name="テキスト ボックス 6"/>
          <p:cNvSpPr txBox="1"/>
          <p:nvPr/>
        </p:nvSpPr>
        <p:spPr>
          <a:xfrm>
            <a:off x="131008" y="908720"/>
            <a:ext cx="872355" cy="369332"/>
          </a:xfrm>
          <a:prstGeom prst="rect">
            <a:avLst/>
          </a:prstGeom>
          <a:noFill/>
        </p:spPr>
        <p:txBody>
          <a:bodyPr wrap="none" rtlCol="0">
            <a:spAutoFit/>
          </a:bodyPr>
          <a:lstStyle/>
          <a:p>
            <a:r>
              <a:rPr kumimoji="1" lang="ja-JP" altLang="en-US" dirty="0" smtClean="0"/>
              <a:t>完成図</a:t>
            </a:r>
            <a:endParaRPr kumimoji="1" lang="ja-JP" altLang="en-US" dirty="0"/>
          </a:p>
        </p:txBody>
      </p:sp>
    </p:spTree>
    <p:extLst>
      <p:ext uri="{BB962C8B-B14F-4D97-AF65-F5344CB8AC3E}">
        <p14:creationId xmlns:p14="http://schemas.microsoft.com/office/powerpoint/2010/main" val="547554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52936"/>
            <a:ext cx="3048000"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a:spLocks noChangeArrowheads="1"/>
          </p:cNvSpPr>
          <p:nvPr/>
        </p:nvSpPr>
        <p:spPr bwMode="auto">
          <a:xfrm>
            <a:off x="408461" y="2154008"/>
            <a:ext cx="81916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シーケンス図を開き、上部アイコンから「</a:t>
            </a:r>
            <a:r>
              <a:rPr lang="en-US" altLang="ja-JP" sz="1800" dirty="0" smtClean="0"/>
              <a:t>Reply</a:t>
            </a:r>
            <a:r>
              <a:rPr lang="ja-JP" altLang="en-US" sz="1800" dirty="0"/>
              <a:t>メッセージ自動生成</a:t>
            </a:r>
            <a:r>
              <a:rPr lang="ja-JP" altLang="en-US" sz="1800" dirty="0" smtClean="0"/>
              <a:t>モード」アイコンを</a:t>
            </a:r>
            <a:endParaRPr lang="en-US" altLang="ja-JP" sz="1800" dirty="0" smtClean="0"/>
          </a:p>
          <a:p>
            <a:pPr eaLnBrk="1" hangingPunct="1"/>
            <a:r>
              <a:rPr lang="ja-JP" altLang="en-US" sz="1800" dirty="0" smtClean="0"/>
              <a:t>クリックして</a:t>
            </a:r>
            <a:r>
              <a:rPr lang="en-US" altLang="ja-JP" sz="1800" dirty="0" smtClean="0"/>
              <a:t>ON</a:t>
            </a:r>
            <a:r>
              <a:rPr lang="ja-JP" altLang="en-US" sz="1800" dirty="0" smtClean="0"/>
              <a:t>にする</a:t>
            </a:r>
            <a:endParaRPr lang="ja-JP" altLang="en-US" sz="1800" dirty="0"/>
          </a:p>
        </p:txBody>
      </p:sp>
      <p:cxnSp>
        <p:nvCxnSpPr>
          <p:cNvPr id="6" name="直線矢印コネクタ 5"/>
          <p:cNvCxnSpPr/>
          <p:nvPr/>
        </p:nvCxnSpPr>
        <p:spPr>
          <a:xfrm flipH="1">
            <a:off x="1895713" y="2771019"/>
            <a:ext cx="444039" cy="64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703" y="128662"/>
            <a:ext cx="633699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シーケンス図の追加と初期設定</a:t>
            </a:r>
            <a:endParaRPr kumimoji="1" lang="ja-JP" altLang="en-US" sz="3600" dirty="0"/>
          </a:p>
        </p:txBody>
      </p:sp>
      <p:pic>
        <p:nvPicPr>
          <p:cNvPr id="10" name="図 9"/>
          <p:cNvPicPr>
            <a:picLocks noChangeAspect="1"/>
          </p:cNvPicPr>
          <p:nvPr/>
        </p:nvPicPr>
        <p:blipFill>
          <a:blip r:embed="rId3"/>
          <a:stretch>
            <a:fillRect/>
          </a:stretch>
        </p:blipFill>
        <p:spPr>
          <a:xfrm>
            <a:off x="3995936" y="3806560"/>
            <a:ext cx="3576517" cy="1814949"/>
          </a:xfrm>
          <a:prstGeom prst="rect">
            <a:avLst/>
          </a:prstGeom>
        </p:spPr>
      </p:pic>
      <p:sp>
        <p:nvSpPr>
          <p:cNvPr id="11" name="テキスト ボックス 10"/>
          <p:cNvSpPr txBox="1"/>
          <p:nvPr/>
        </p:nvSpPr>
        <p:spPr>
          <a:xfrm>
            <a:off x="4067944" y="3182947"/>
            <a:ext cx="5140886" cy="646331"/>
          </a:xfrm>
          <a:prstGeom prst="rect">
            <a:avLst/>
          </a:prstGeom>
          <a:noFill/>
        </p:spPr>
        <p:txBody>
          <a:bodyPr wrap="square" rtlCol="0">
            <a:spAutoFit/>
          </a:bodyPr>
          <a:lstStyle/>
          <a:p>
            <a:r>
              <a:rPr kumimoji="1" lang="ja-JP" altLang="en-US" dirty="0" smtClean="0"/>
              <a:t>同期メッセージを追加すると、</a:t>
            </a:r>
            <a:r>
              <a:rPr kumimoji="1" lang="ja-JP" altLang="en-US" dirty="0" smtClean="0">
                <a:solidFill>
                  <a:srgbClr val="FF0000"/>
                </a:solidFill>
              </a:rPr>
              <a:t>応答メッセージ</a:t>
            </a:r>
            <a:r>
              <a:rPr lang="ja-JP" altLang="en-US" dirty="0"/>
              <a:t>（</a:t>
            </a:r>
            <a:r>
              <a:rPr lang="ja-JP" altLang="en-US" dirty="0" smtClean="0"/>
              <a:t>破線）が自動的に追加されるようになります</a:t>
            </a:r>
            <a:r>
              <a:rPr lang="ja-JP" altLang="en-US" dirty="0"/>
              <a:t>。</a:t>
            </a:r>
            <a:endParaRPr lang="en-US" altLang="ja-JP" dirty="0" smtClean="0"/>
          </a:p>
        </p:txBody>
      </p:sp>
      <p:cxnSp>
        <p:nvCxnSpPr>
          <p:cNvPr id="12" name="直線矢印コネクタ 11"/>
          <p:cNvCxnSpPr/>
          <p:nvPr/>
        </p:nvCxnSpPr>
        <p:spPr>
          <a:xfrm flipH="1" flipV="1">
            <a:off x="6212355" y="5301208"/>
            <a:ext cx="336677"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a:spLocks noChangeArrowheads="1"/>
          </p:cNvSpPr>
          <p:nvPr/>
        </p:nvSpPr>
        <p:spPr bwMode="auto">
          <a:xfrm>
            <a:off x="339038" y="1147178"/>
            <a:ext cx="696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構造ツリーでフォルダを右クリック＞図の追加＞シーケンス図の追加</a:t>
            </a:r>
            <a:endParaRPr lang="ja-JP" altLang="en-US" sz="1800" dirty="0"/>
          </a:p>
        </p:txBody>
      </p:sp>
      <p:sp>
        <p:nvSpPr>
          <p:cNvPr id="2" name="下矢印 1"/>
          <p:cNvSpPr/>
          <p:nvPr/>
        </p:nvSpPr>
        <p:spPr>
          <a:xfrm rot="16200000">
            <a:off x="3293587" y="3418223"/>
            <a:ext cx="852299" cy="381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2788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12340" y="1361062"/>
            <a:ext cx="7800553" cy="5532415"/>
          </a:xfrm>
          <a:prstGeom prst="rect">
            <a:avLst/>
          </a:prstGeom>
        </p:spPr>
      </p:pic>
      <p:sp>
        <p:nvSpPr>
          <p:cNvPr id="5" name="右矢印 4"/>
          <p:cNvSpPr/>
          <p:nvPr/>
        </p:nvSpPr>
        <p:spPr>
          <a:xfrm rot="720938">
            <a:off x="1976559" y="3104436"/>
            <a:ext cx="165618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6" name="右矢印 5"/>
          <p:cNvSpPr/>
          <p:nvPr/>
        </p:nvSpPr>
        <p:spPr>
          <a:xfrm rot="720938">
            <a:off x="2120574" y="3302047"/>
            <a:ext cx="165618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7" name="右矢印 6"/>
          <p:cNvSpPr/>
          <p:nvPr/>
        </p:nvSpPr>
        <p:spPr>
          <a:xfrm rot="720938">
            <a:off x="2272974" y="3499658"/>
            <a:ext cx="165618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8" name="右矢印 7"/>
          <p:cNvSpPr/>
          <p:nvPr/>
        </p:nvSpPr>
        <p:spPr>
          <a:xfrm rot="720938">
            <a:off x="2425374" y="3652058"/>
            <a:ext cx="165618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2873" y="55455"/>
            <a:ext cx="581601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モデルをシーケンス図へ追加</a:t>
            </a:r>
            <a:endParaRPr kumimoji="1" lang="ja-JP" altLang="en-US" sz="3600" dirty="0"/>
          </a:p>
        </p:txBody>
      </p:sp>
      <p:sp>
        <p:nvSpPr>
          <p:cNvPr id="11" name="テキスト ボックス 10"/>
          <p:cNvSpPr txBox="1"/>
          <p:nvPr/>
        </p:nvSpPr>
        <p:spPr>
          <a:xfrm>
            <a:off x="34280" y="714731"/>
            <a:ext cx="9156674" cy="646331"/>
          </a:xfrm>
          <a:prstGeom prst="rect">
            <a:avLst/>
          </a:prstGeom>
          <a:noFill/>
        </p:spPr>
        <p:txBody>
          <a:bodyPr wrap="none" rtlCol="0">
            <a:spAutoFit/>
          </a:bodyPr>
          <a:lstStyle/>
          <a:p>
            <a:r>
              <a:rPr kumimoji="1" lang="ja-JP" altLang="en-US" dirty="0" smtClean="0"/>
              <a:t>シーケンス図を新規作成＞構造ツリーからモデル（クラス）をシーケンス図にドラッグ＆ドロップ</a:t>
            </a:r>
            <a:endParaRPr kumimoji="1" lang="en-US" altLang="ja-JP" dirty="0" smtClean="0"/>
          </a:p>
          <a:p>
            <a:r>
              <a:rPr lang="ja-JP" altLang="en-US" dirty="0" smtClean="0">
                <a:solidFill>
                  <a:srgbClr val="FF0000"/>
                </a:solidFill>
              </a:rPr>
              <a:t>＞クラスのオブジェクト</a:t>
            </a:r>
            <a:r>
              <a:rPr lang="ja-JP" altLang="en-US" dirty="0" smtClean="0"/>
              <a:t>が図に追加される</a:t>
            </a:r>
            <a:endParaRPr kumimoji="1" lang="ja-JP" altLang="en-US" dirty="0"/>
          </a:p>
        </p:txBody>
      </p:sp>
    </p:spTree>
    <p:extLst>
      <p:ext uri="{BB962C8B-B14F-4D97-AF65-F5344CB8AC3E}">
        <p14:creationId xmlns:p14="http://schemas.microsoft.com/office/powerpoint/2010/main" val="1002799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23528" y="2112187"/>
            <a:ext cx="3152775" cy="1114425"/>
          </a:xfrm>
          <a:prstGeom prst="rect">
            <a:avLst/>
          </a:prstGeom>
        </p:spPr>
      </p:pic>
      <p:pic>
        <p:nvPicPr>
          <p:cNvPr id="3" name="図 2"/>
          <p:cNvPicPr>
            <a:picLocks noChangeAspect="1"/>
          </p:cNvPicPr>
          <p:nvPr/>
        </p:nvPicPr>
        <p:blipFill>
          <a:blip r:embed="rId3"/>
          <a:stretch>
            <a:fillRect/>
          </a:stretch>
        </p:blipFill>
        <p:spPr>
          <a:xfrm>
            <a:off x="52873" y="3704484"/>
            <a:ext cx="2924175" cy="904875"/>
          </a:xfrm>
          <a:prstGeom prst="rect">
            <a:avLst/>
          </a:prstGeom>
        </p:spPr>
      </p:pic>
      <p:sp>
        <p:nvSpPr>
          <p:cNvPr id="4" name="テキスト ボックス 3"/>
          <p:cNvSpPr txBox="1"/>
          <p:nvPr/>
        </p:nvSpPr>
        <p:spPr>
          <a:xfrm>
            <a:off x="52873" y="55455"/>
            <a:ext cx="7310014"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図内のモデルにオブジェクト名を付与</a:t>
            </a:r>
            <a:endParaRPr kumimoji="1" lang="ja-JP" altLang="en-US" sz="3600" dirty="0"/>
          </a:p>
        </p:txBody>
      </p:sp>
      <p:sp>
        <p:nvSpPr>
          <p:cNvPr id="5" name="テキスト ボックス 4"/>
          <p:cNvSpPr txBox="1"/>
          <p:nvPr/>
        </p:nvSpPr>
        <p:spPr>
          <a:xfrm>
            <a:off x="34280" y="714731"/>
            <a:ext cx="8584401" cy="369332"/>
          </a:xfrm>
          <a:prstGeom prst="rect">
            <a:avLst/>
          </a:prstGeom>
          <a:noFill/>
        </p:spPr>
        <p:txBody>
          <a:bodyPr wrap="none" rtlCol="0">
            <a:spAutoFit/>
          </a:bodyPr>
          <a:lstStyle/>
          <a:p>
            <a:r>
              <a:rPr kumimoji="1" lang="ja-JP" altLang="en-US" dirty="0" smtClean="0"/>
              <a:t>図内のモデル（クラス）はオブジェクトなので、必要に応じて</a:t>
            </a:r>
            <a:r>
              <a:rPr lang="ja-JP" altLang="en-US" dirty="0" smtClean="0"/>
              <a:t>オブジェクト名を付与します。</a:t>
            </a:r>
            <a:endParaRPr lang="en-US" altLang="ja-JP" dirty="0" smtClean="0"/>
          </a:p>
        </p:txBody>
      </p:sp>
      <p:sp>
        <p:nvSpPr>
          <p:cNvPr id="6" name="テキスト ボックス 5"/>
          <p:cNvSpPr txBox="1"/>
          <p:nvPr/>
        </p:nvSpPr>
        <p:spPr>
          <a:xfrm>
            <a:off x="52873" y="1413459"/>
            <a:ext cx="4442242" cy="646331"/>
          </a:xfrm>
          <a:prstGeom prst="rect">
            <a:avLst/>
          </a:prstGeom>
          <a:noFill/>
        </p:spPr>
        <p:txBody>
          <a:bodyPr wrap="none" rtlCol="0">
            <a:spAutoFit/>
          </a:bodyPr>
          <a:lstStyle/>
          <a:p>
            <a:r>
              <a:rPr lang="ja-JP" altLang="en-US" dirty="0"/>
              <a:t>モデル</a:t>
            </a:r>
            <a:r>
              <a:rPr lang="ja-JP" altLang="en-US" dirty="0" smtClean="0"/>
              <a:t>を選択＞プロパティ欄＞「ベース」タブ</a:t>
            </a:r>
            <a:endParaRPr lang="en-US" altLang="ja-JP" dirty="0" smtClean="0"/>
          </a:p>
          <a:p>
            <a:r>
              <a:rPr lang="ja-JP" altLang="en-US" dirty="0" smtClean="0"/>
              <a:t>名前にオブジェクト名を記述</a:t>
            </a:r>
            <a:endParaRPr lang="en-US" altLang="ja-JP" dirty="0" smtClean="0"/>
          </a:p>
        </p:txBody>
      </p:sp>
      <p:sp>
        <p:nvSpPr>
          <p:cNvPr id="7" name="テキスト ボックス 6"/>
          <p:cNvSpPr txBox="1"/>
          <p:nvPr/>
        </p:nvSpPr>
        <p:spPr>
          <a:xfrm>
            <a:off x="34280" y="3406956"/>
            <a:ext cx="3515706" cy="369332"/>
          </a:xfrm>
          <a:prstGeom prst="rect">
            <a:avLst/>
          </a:prstGeom>
          <a:noFill/>
        </p:spPr>
        <p:txBody>
          <a:bodyPr wrap="none" rtlCol="0">
            <a:spAutoFit/>
          </a:bodyPr>
          <a:lstStyle/>
          <a:p>
            <a:r>
              <a:rPr lang="ja-JP" altLang="en-US" dirty="0" smtClean="0"/>
              <a:t>オブジェクト名が図内で表示される</a:t>
            </a:r>
            <a:endParaRPr lang="en-US" altLang="ja-JP" dirty="0" smtClean="0"/>
          </a:p>
        </p:txBody>
      </p:sp>
    </p:spTree>
    <p:extLst>
      <p:ext uri="{BB962C8B-B14F-4D97-AF65-F5344CB8AC3E}">
        <p14:creationId xmlns:p14="http://schemas.microsoft.com/office/powerpoint/2010/main" val="344332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85261" y="906127"/>
            <a:ext cx="3171825" cy="1181100"/>
          </a:xfrm>
          <a:prstGeom prst="rect">
            <a:avLst/>
          </a:prstGeom>
        </p:spPr>
      </p:pic>
      <p:pic>
        <p:nvPicPr>
          <p:cNvPr id="3" name="図 2"/>
          <p:cNvPicPr>
            <a:picLocks noChangeAspect="1"/>
          </p:cNvPicPr>
          <p:nvPr/>
        </p:nvPicPr>
        <p:blipFill>
          <a:blip r:embed="rId3"/>
          <a:stretch>
            <a:fillRect/>
          </a:stretch>
        </p:blipFill>
        <p:spPr>
          <a:xfrm>
            <a:off x="371153" y="2365243"/>
            <a:ext cx="3124200" cy="1114425"/>
          </a:xfrm>
          <a:prstGeom prst="rect">
            <a:avLst/>
          </a:prstGeom>
        </p:spPr>
      </p:pic>
      <p:pic>
        <p:nvPicPr>
          <p:cNvPr id="4" name="図 3"/>
          <p:cNvPicPr>
            <a:picLocks noChangeAspect="1"/>
          </p:cNvPicPr>
          <p:nvPr/>
        </p:nvPicPr>
        <p:blipFill>
          <a:blip r:embed="rId4"/>
          <a:stretch>
            <a:fillRect/>
          </a:stretch>
        </p:blipFill>
        <p:spPr>
          <a:xfrm>
            <a:off x="323528" y="3829838"/>
            <a:ext cx="4086225" cy="2924175"/>
          </a:xfrm>
          <a:prstGeom prst="rect">
            <a:avLst/>
          </a:prstGeom>
        </p:spPr>
      </p:pic>
      <p:pic>
        <p:nvPicPr>
          <p:cNvPr id="5" name="図 4"/>
          <p:cNvPicPr>
            <a:picLocks noChangeAspect="1"/>
          </p:cNvPicPr>
          <p:nvPr/>
        </p:nvPicPr>
        <p:blipFill>
          <a:blip r:embed="rId5"/>
          <a:stretch>
            <a:fillRect/>
          </a:stretch>
        </p:blipFill>
        <p:spPr>
          <a:xfrm>
            <a:off x="4857584" y="4662428"/>
            <a:ext cx="3576517" cy="1814949"/>
          </a:xfrm>
          <a:prstGeom prst="rect">
            <a:avLst/>
          </a:prstGeom>
        </p:spPr>
      </p:pic>
      <p:sp>
        <p:nvSpPr>
          <p:cNvPr id="6" name="テキスト ボックス 5"/>
          <p:cNvSpPr txBox="1"/>
          <p:nvPr/>
        </p:nvSpPr>
        <p:spPr>
          <a:xfrm>
            <a:off x="370207" y="689624"/>
            <a:ext cx="8085868" cy="369332"/>
          </a:xfrm>
          <a:prstGeom prst="rect">
            <a:avLst/>
          </a:prstGeom>
          <a:noFill/>
        </p:spPr>
        <p:txBody>
          <a:bodyPr wrap="none" rtlCol="0">
            <a:spAutoFit/>
          </a:bodyPr>
          <a:lstStyle/>
          <a:p>
            <a:r>
              <a:rPr kumimoji="1" lang="ja-JP" altLang="en-US" dirty="0" smtClean="0"/>
              <a:t>ライフラインをマウスでポイントすると「メッセージ（</a:t>
            </a:r>
            <a:r>
              <a:rPr kumimoji="1" lang="en-US" altLang="ja-JP" dirty="0" smtClean="0"/>
              <a:t>S</a:t>
            </a:r>
            <a:r>
              <a:rPr kumimoji="1" lang="ja-JP" altLang="en-US" dirty="0" smtClean="0"/>
              <a:t>）」アイコンが出るのでクリック</a:t>
            </a:r>
            <a:endParaRPr kumimoji="1" lang="ja-JP" altLang="en-US" dirty="0"/>
          </a:p>
        </p:txBody>
      </p:sp>
      <p:sp>
        <p:nvSpPr>
          <p:cNvPr id="7" name="テキスト ボックス 6"/>
          <p:cNvSpPr txBox="1"/>
          <p:nvPr/>
        </p:nvSpPr>
        <p:spPr>
          <a:xfrm>
            <a:off x="371153" y="2125949"/>
            <a:ext cx="6873998" cy="369332"/>
          </a:xfrm>
          <a:prstGeom prst="rect">
            <a:avLst/>
          </a:prstGeom>
          <a:noFill/>
        </p:spPr>
        <p:txBody>
          <a:bodyPr wrap="none" rtlCol="0">
            <a:spAutoFit/>
          </a:bodyPr>
          <a:lstStyle/>
          <a:p>
            <a:r>
              <a:rPr kumimoji="1" lang="ja-JP" altLang="en-US" dirty="0" smtClean="0"/>
              <a:t>赤い矢印が出るので、メッセージの送信先となるオブジェクトをクリック</a:t>
            </a:r>
            <a:endParaRPr kumimoji="1" lang="ja-JP" altLang="en-US" dirty="0"/>
          </a:p>
        </p:txBody>
      </p:sp>
      <p:sp>
        <p:nvSpPr>
          <p:cNvPr id="8" name="テキスト ボックス 7"/>
          <p:cNvSpPr txBox="1"/>
          <p:nvPr/>
        </p:nvSpPr>
        <p:spPr>
          <a:xfrm>
            <a:off x="441588" y="3534296"/>
            <a:ext cx="2222083" cy="369332"/>
          </a:xfrm>
          <a:prstGeom prst="rect">
            <a:avLst/>
          </a:prstGeom>
          <a:noFill/>
        </p:spPr>
        <p:txBody>
          <a:bodyPr wrap="none" rtlCol="0">
            <a:spAutoFit/>
          </a:bodyPr>
          <a:lstStyle/>
          <a:p>
            <a:r>
              <a:rPr kumimoji="1" lang="ja-JP" altLang="en-US" dirty="0" smtClean="0"/>
              <a:t>メソッド（操作）を選択</a:t>
            </a:r>
            <a:endParaRPr kumimoji="1" lang="ja-JP" altLang="en-US" dirty="0"/>
          </a:p>
        </p:txBody>
      </p:sp>
      <p:sp>
        <p:nvSpPr>
          <p:cNvPr id="9" name="テキスト ボックス 8"/>
          <p:cNvSpPr txBox="1"/>
          <p:nvPr/>
        </p:nvSpPr>
        <p:spPr>
          <a:xfrm>
            <a:off x="4888349" y="4077072"/>
            <a:ext cx="3821880" cy="646331"/>
          </a:xfrm>
          <a:prstGeom prst="rect">
            <a:avLst/>
          </a:prstGeom>
          <a:noFill/>
        </p:spPr>
        <p:txBody>
          <a:bodyPr wrap="none" rtlCol="0">
            <a:spAutoFit/>
          </a:bodyPr>
          <a:lstStyle/>
          <a:p>
            <a:r>
              <a:rPr kumimoji="1" lang="ja-JP" altLang="en-US" dirty="0" smtClean="0">
                <a:solidFill>
                  <a:srgbClr val="FF0000"/>
                </a:solidFill>
              </a:rPr>
              <a:t>同期メッセージ</a:t>
            </a:r>
            <a:r>
              <a:rPr kumimoji="1" lang="ja-JP" altLang="en-US" dirty="0" smtClean="0"/>
              <a:t>が表示される</a:t>
            </a:r>
            <a:endParaRPr kumimoji="1" lang="en-US" altLang="ja-JP" dirty="0" smtClean="0"/>
          </a:p>
          <a:p>
            <a:r>
              <a:rPr lang="ja-JP" altLang="en-US" dirty="0" smtClean="0"/>
              <a:t>（応答メッセージが破線で表示される）</a:t>
            </a:r>
            <a:endParaRPr kumimoji="1" lang="ja-JP" altLang="en-US" dirty="0"/>
          </a:p>
        </p:txBody>
      </p:sp>
      <p:sp>
        <p:nvSpPr>
          <p:cNvPr id="10" name="テキスト ボックス 9"/>
          <p:cNvSpPr txBox="1"/>
          <p:nvPr/>
        </p:nvSpPr>
        <p:spPr>
          <a:xfrm>
            <a:off x="52873" y="55455"/>
            <a:ext cx="4445448"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同期メッセージの追加</a:t>
            </a:r>
            <a:endParaRPr kumimoji="1" lang="ja-JP" altLang="en-US" sz="3600" dirty="0"/>
          </a:p>
        </p:txBody>
      </p:sp>
    </p:spTree>
    <p:extLst>
      <p:ext uri="{BB962C8B-B14F-4D97-AF65-F5344CB8AC3E}">
        <p14:creationId xmlns:p14="http://schemas.microsoft.com/office/powerpoint/2010/main" val="2536665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323528" y="1636418"/>
            <a:ext cx="8923834" cy="5052185"/>
          </a:xfrm>
          <a:prstGeom prst="rect">
            <a:avLst/>
          </a:prstGeom>
        </p:spPr>
      </p:pic>
      <p:sp>
        <p:nvSpPr>
          <p:cNvPr id="5" name="テキスト ボックス 4"/>
          <p:cNvSpPr txBox="1"/>
          <p:nvPr/>
        </p:nvSpPr>
        <p:spPr>
          <a:xfrm>
            <a:off x="43703" y="128662"/>
            <a:ext cx="71641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a:t>再帰</a:t>
            </a:r>
            <a:r>
              <a:rPr lang="ja-JP" altLang="en-US" sz="3600" dirty="0" smtClean="0"/>
              <a:t>メッセージとライフラインの終了</a:t>
            </a:r>
            <a:endParaRPr kumimoji="1" lang="ja-JP" altLang="en-US" sz="3600" dirty="0"/>
          </a:p>
        </p:txBody>
      </p:sp>
      <p:sp>
        <p:nvSpPr>
          <p:cNvPr id="4" name="テキスト ボックス 3"/>
          <p:cNvSpPr txBox="1"/>
          <p:nvPr/>
        </p:nvSpPr>
        <p:spPr>
          <a:xfrm>
            <a:off x="1697731" y="6118197"/>
            <a:ext cx="1752403" cy="55399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停止</a:t>
            </a:r>
            <a:endParaRPr lang="en-US" altLang="ja-JP" dirty="0" smtClean="0"/>
          </a:p>
          <a:p>
            <a:r>
              <a:rPr kumimoji="1" lang="ja-JP" altLang="en-US" sz="1200" dirty="0" smtClean="0"/>
              <a:t>（上部アイコンから選択）</a:t>
            </a:r>
            <a:endParaRPr kumimoji="1" lang="en-US" altLang="ja-JP" sz="1200" dirty="0" smtClean="0"/>
          </a:p>
        </p:txBody>
      </p:sp>
      <p:sp>
        <p:nvSpPr>
          <p:cNvPr id="6" name="楕円 5"/>
          <p:cNvSpPr/>
          <p:nvPr/>
        </p:nvSpPr>
        <p:spPr>
          <a:xfrm>
            <a:off x="3486037" y="6174757"/>
            <a:ext cx="563561"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311666" y="5253078"/>
            <a:ext cx="2270173"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ja-JP" altLang="en-US" dirty="0" smtClean="0"/>
              <a:t>再帰メッセージ</a:t>
            </a:r>
            <a:endParaRPr lang="en-US" altLang="ja-JP" dirty="0" smtClean="0"/>
          </a:p>
          <a:p>
            <a:r>
              <a:rPr kumimoji="1" lang="ja-JP" altLang="en-US" sz="1400" dirty="0" smtClean="0"/>
              <a:t>（自分自身の関数をコール）</a:t>
            </a:r>
            <a:endParaRPr kumimoji="1" lang="en-US" altLang="ja-JP" sz="1400" dirty="0" smtClean="0"/>
          </a:p>
        </p:txBody>
      </p:sp>
      <p:sp>
        <p:nvSpPr>
          <p:cNvPr id="8" name="楕円 7"/>
          <p:cNvSpPr/>
          <p:nvPr/>
        </p:nvSpPr>
        <p:spPr>
          <a:xfrm>
            <a:off x="3767817" y="5288545"/>
            <a:ext cx="563561"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3"/>
          <a:stretch>
            <a:fillRect/>
          </a:stretch>
        </p:blipFill>
        <p:spPr>
          <a:xfrm>
            <a:off x="5724128" y="5093029"/>
            <a:ext cx="3143250" cy="904875"/>
          </a:xfrm>
          <a:prstGeom prst="rect">
            <a:avLst/>
          </a:prstGeom>
        </p:spPr>
      </p:pic>
      <p:cxnSp>
        <p:nvCxnSpPr>
          <p:cNvPr id="9" name="直線矢印コネクタ 8"/>
          <p:cNvCxnSpPr>
            <a:stCxn id="2" idx="0"/>
          </p:cNvCxnSpPr>
          <p:nvPr/>
        </p:nvCxnSpPr>
        <p:spPr>
          <a:xfrm flipH="1" flipV="1">
            <a:off x="7092280" y="4365104"/>
            <a:ext cx="203473" cy="7279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テキスト ボックス 9"/>
          <p:cNvSpPr txBox="1"/>
          <p:nvPr/>
        </p:nvSpPr>
        <p:spPr>
          <a:xfrm>
            <a:off x="5600417" y="4743774"/>
            <a:ext cx="3390672"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dirty="0" smtClean="0"/>
              <a:t>応答メッセージを受け取る変数名</a:t>
            </a:r>
            <a:endParaRPr kumimoji="1" lang="ja-JP" altLang="en-US" dirty="0"/>
          </a:p>
        </p:txBody>
      </p:sp>
    </p:spTree>
    <p:extLst>
      <p:ext uri="{BB962C8B-B14F-4D97-AF65-F5344CB8AC3E}">
        <p14:creationId xmlns:p14="http://schemas.microsoft.com/office/powerpoint/2010/main" val="1929838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778738" y="2546907"/>
            <a:ext cx="1586525"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ex02</a:t>
            </a:r>
          </a:p>
          <a:p>
            <a:pPr algn="ctr"/>
            <a:r>
              <a:rPr lang="en-US" altLang="ja-JP" sz="4500" dirty="0" smtClean="0">
                <a:effectLst>
                  <a:outerShdw blurRad="38100" dist="38100" dir="2700000" algn="tl">
                    <a:srgbClr val="000000">
                      <a:alpha val="43137"/>
                    </a:srgbClr>
                  </a:outerShdw>
                </a:effectLst>
              </a:rPr>
              <a:t>(2)Ref</a:t>
            </a:r>
          </a:p>
        </p:txBody>
      </p:sp>
    </p:spTree>
    <p:extLst>
      <p:ext uri="{BB962C8B-B14F-4D97-AF65-F5344CB8AC3E}">
        <p14:creationId xmlns:p14="http://schemas.microsoft.com/office/powerpoint/2010/main" val="53203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p:txBody>
          <a:bodyPr/>
          <a:lstStyle/>
          <a:p>
            <a:r>
              <a:rPr lang="ja-JP" altLang="en-US" smtClean="0"/>
              <a:t>設計図＝ダイアグラム：例</a:t>
            </a:r>
          </a:p>
        </p:txBody>
      </p:sp>
      <p:pic>
        <p:nvPicPr>
          <p:cNvPr id="11267" name="Picture 2" descr="D:\Users\unehara\Desktop\4011_zo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20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テキスト ボックス 3"/>
          <p:cNvSpPr txBox="1">
            <a:spLocks noChangeArrowheads="1"/>
          </p:cNvSpPr>
          <p:nvPr/>
        </p:nvSpPr>
        <p:spPr bwMode="auto">
          <a:xfrm>
            <a:off x="4984750" y="650081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a:t>引用元：　</a:t>
            </a:r>
            <a:r>
              <a:rPr lang="en-US" altLang="ja-JP" sz="1800"/>
              <a:t>http://thinkit.co.jp/article/40/1/</a:t>
            </a:r>
            <a:endParaRPr lang="ja-JP" altLang="en-US" sz="1800"/>
          </a:p>
        </p:txBody>
      </p:sp>
    </p:spTree>
    <p:extLst>
      <p:ext uri="{BB962C8B-B14F-4D97-AF65-F5344CB8AC3E}">
        <p14:creationId xmlns:p14="http://schemas.microsoft.com/office/powerpoint/2010/main" val="3085756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00150" y="519112"/>
            <a:ext cx="6743700" cy="5819775"/>
          </a:xfrm>
          <a:prstGeom prst="rect">
            <a:avLst/>
          </a:prstGeom>
        </p:spPr>
      </p:pic>
      <p:cxnSp>
        <p:nvCxnSpPr>
          <p:cNvPr id="3" name="直線矢印コネクタ 2"/>
          <p:cNvCxnSpPr/>
          <p:nvPr/>
        </p:nvCxnSpPr>
        <p:spPr>
          <a:xfrm flipV="1">
            <a:off x="4278886" y="4496942"/>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直線矢印コネクタ 5"/>
          <p:cNvCxnSpPr/>
          <p:nvPr/>
        </p:nvCxnSpPr>
        <p:spPr>
          <a:xfrm flipV="1">
            <a:off x="4311409" y="5694951"/>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線矢印コネクタ 6"/>
          <p:cNvCxnSpPr/>
          <p:nvPr/>
        </p:nvCxnSpPr>
        <p:spPr>
          <a:xfrm flipV="1">
            <a:off x="4278886" y="5890325"/>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テキスト ボックス 8"/>
          <p:cNvSpPr txBox="1"/>
          <p:nvPr/>
        </p:nvSpPr>
        <p:spPr>
          <a:xfrm>
            <a:off x="43703" y="128662"/>
            <a:ext cx="6776214"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「在庫追加」シーケンスを作成する</a:t>
            </a:r>
            <a:endParaRPr lang="en-US" altLang="ja-JP" sz="3600" dirty="0" smtClean="0"/>
          </a:p>
        </p:txBody>
      </p:sp>
      <p:sp>
        <p:nvSpPr>
          <p:cNvPr id="4" name="正方形/長方形 3"/>
          <p:cNvSpPr/>
          <p:nvPr/>
        </p:nvSpPr>
        <p:spPr>
          <a:xfrm>
            <a:off x="4139952" y="786824"/>
            <a:ext cx="3361818" cy="646331"/>
          </a:xfrm>
          <a:prstGeom prst="rect">
            <a:avLst/>
          </a:prstGeom>
        </p:spPr>
        <p:txBody>
          <a:bodyPr wrap="none">
            <a:spAutoFit/>
          </a:bodyPr>
          <a:lstStyle/>
          <a:p>
            <a:r>
              <a:rPr lang="ja-JP" altLang="en-US" dirty="0" smtClean="0"/>
              <a:t>（準備）在庫追加機能に関連する</a:t>
            </a:r>
            <a:endParaRPr lang="en-US" altLang="ja-JP" dirty="0" smtClean="0"/>
          </a:p>
          <a:p>
            <a:r>
              <a:rPr lang="ja-JP" altLang="en-US" dirty="0" smtClean="0"/>
              <a:t>いくつかのメソッドを追加</a:t>
            </a:r>
            <a:endParaRPr lang="ja-JP" altLang="en-US" dirty="0"/>
          </a:p>
        </p:txBody>
      </p:sp>
      <p:cxnSp>
        <p:nvCxnSpPr>
          <p:cNvPr id="10" name="直線矢印コネクタ 9"/>
          <p:cNvCxnSpPr/>
          <p:nvPr/>
        </p:nvCxnSpPr>
        <p:spPr>
          <a:xfrm flipV="1">
            <a:off x="4278886" y="3207713"/>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直線矢印コネクタ 10"/>
          <p:cNvCxnSpPr/>
          <p:nvPr/>
        </p:nvCxnSpPr>
        <p:spPr>
          <a:xfrm flipV="1">
            <a:off x="1065558" y="3140968"/>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直線矢印コネクタ 11"/>
          <p:cNvCxnSpPr/>
          <p:nvPr/>
        </p:nvCxnSpPr>
        <p:spPr>
          <a:xfrm flipV="1">
            <a:off x="4250533" y="6071481"/>
            <a:ext cx="504056"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2345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01189" y="1123003"/>
            <a:ext cx="3000375" cy="1600200"/>
          </a:xfrm>
          <a:prstGeom prst="rect">
            <a:avLst/>
          </a:prstGeom>
        </p:spPr>
      </p:pic>
      <p:pic>
        <p:nvPicPr>
          <p:cNvPr id="4" name="図 3"/>
          <p:cNvPicPr>
            <a:picLocks noChangeAspect="1"/>
          </p:cNvPicPr>
          <p:nvPr/>
        </p:nvPicPr>
        <p:blipFill>
          <a:blip r:embed="rId3"/>
          <a:stretch>
            <a:fillRect/>
          </a:stretch>
        </p:blipFill>
        <p:spPr>
          <a:xfrm>
            <a:off x="401189" y="3871739"/>
            <a:ext cx="2548894" cy="2973710"/>
          </a:xfrm>
          <a:prstGeom prst="rect">
            <a:avLst/>
          </a:prstGeom>
        </p:spPr>
      </p:pic>
      <p:sp>
        <p:nvSpPr>
          <p:cNvPr id="5" name="Text Box 73"/>
          <p:cNvSpPr txBox="1">
            <a:spLocks noChangeArrowheads="1"/>
          </p:cNvSpPr>
          <p:nvPr/>
        </p:nvSpPr>
        <p:spPr bwMode="auto">
          <a:xfrm>
            <a:off x="370831" y="476672"/>
            <a:ext cx="66159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構造ツリーで「在庫リスト」クラスを選択＞プロパティから「操作」タブ</a:t>
            </a:r>
            <a:endParaRPr lang="en-US" altLang="ja-JP" sz="1800" dirty="0" smtClean="0"/>
          </a:p>
          <a:p>
            <a:pPr eaLnBrk="1" hangingPunct="1"/>
            <a:r>
              <a:rPr lang="ja-JP" altLang="en-US" sz="1800" dirty="0" smtClean="0">
                <a:solidFill>
                  <a:srgbClr val="C00000"/>
                </a:solidFill>
              </a:rPr>
              <a:t>＞追加ボタン＞「在庫追加」メソッドを追加</a:t>
            </a:r>
            <a:endParaRPr lang="en-US" altLang="ja-JP" sz="1800" dirty="0">
              <a:solidFill>
                <a:srgbClr val="C00000"/>
              </a:solidFill>
            </a:endParaRPr>
          </a:p>
        </p:txBody>
      </p:sp>
      <p:sp>
        <p:nvSpPr>
          <p:cNvPr id="6" name="テキスト ボックス 5"/>
          <p:cNvSpPr txBox="1"/>
          <p:nvPr/>
        </p:nvSpPr>
        <p:spPr>
          <a:xfrm>
            <a:off x="3435844" y="5678779"/>
            <a:ext cx="2962158" cy="646331"/>
          </a:xfrm>
          <a:prstGeom prst="rect">
            <a:avLst/>
          </a:prstGeom>
          <a:noFill/>
        </p:spPr>
        <p:txBody>
          <a:bodyPr wrap="none" rtlCol="0">
            <a:spAutoFit/>
          </a:bodyPr>
          <a:lstStyle/>
          <a:p>
            <a:r>
              <a:rPr kumimoji="1" lang="ja-JP" altLang="en-US" dirty="0" smtClean="0"/>
              <a:t>「品種」（農作物型）、</a:t>
            </a:r>
            <a:endParaRPr kumimoji="1" lang="en-US" altLang="ja-JP" dirty="0" smtClean="0"/>
          </a:p>
          <a:p>
            <a:r>
              <a:rPr lang="ja-JP" altLang="en-US" dirty="0" smtClean="0"/>
              <a:t>「数」（</a:t>
            </a:r>
            <a:r>
              <a:rPr lang="en-US" altLang="ja-JP" dirty="0" err="1" smtClean="0"/>
              <a:t>int</a:t>
            </a:r>
            <a:r>
              <a:rPr lang="ja-JP" altLang="en-US" dirty="0" smtClean="0"/>
              <a:t>型</a:t>
            </a:r>
            <a:r>
              <a:rPr lang="en-US" altLang="ja-JP" dirty="0" smtClean="0"/>
              <a:t>)</a:t>
            </a:r>
            <a:r>
              <a:rPr lang="ja-JP" altLang="en-US" dirty="0" smtClean="0"/>
              <a:t>を追加して閉じる</a:t>
            </a:r>
            <a:endParaRPr kumimoji="1" lang="ja-JP" altLang="en-US" dirty="0"/>
          </a:p>
        </p:txBody>
      </p:sp>
      <p:pic>
        <p:nvPicPr>
          <p:cNvPr id="7" name="図 6"/>
          <p:cNvPicPr>
            <a:picLocks noChangeAspect="1"/>
          </p:cNvPicPr>
          <p:nvPr/>
        </p:nvPicPr>
        <p:blipFill>
          <a:blip r:embed="rId4"/>
          <a:stretch>
            <a:fillRect/>
          </a:stretch>
        </p:blipFill>
        <p:spPr>
          <a:xfrm>
            <a:off x="6516216" y="3985751"/>
            <a:ext cx="2353444" cy="2745685"/>
          </a:xfrm>
          <a:prstGeom prst="rect">
            <a:avLst/>
          </a:prstGeom>
        </p:spPr>
      </p:pic>
      <p:sp>
        <p:nvSpPr>
          <p:cNvPr id="8" name="テキスト ボックス 7"/>
          <p:cNvSpPr txBox="1"/>
          <p:nvPr/>
        </p:nvSpPr>
        <p:spPr>
          <a:xfrm>
            <a:off x="345278" y="2966880"/>
            <a:ext cx="6112571" cy="923330"/>
          </a:xfrm>
          <a:prstGeom prst="rect">
            <a:avLst/>
          </a:prstGeom>
          <a:noFill/>
        </p:spPr>
        <p:txBody>
          <a:bodyPr wrap="none" rtlCol="0">
            <a:spAutoFit/>
          </a:bodyPr>
          <a:lstStyle/>
          <a:p>
            <a:r>
              <a:rPr kumimoji="1" lang="ja-JP" altLang="en-US" dirty="0" smtClean="0"/>
              <a:t>「在庫追加</a:t>
            </a:r>
            <a:r>
              <a:rPr lang="ja-JP" altLang="en-US" dirty="0"/>
              <a:t>」</a:t>
            </a:r>
            <a:r>
              <a:rPr kumimoji="1" lang="ja-JP" altLang="en-US" dirty="0" smtClean="0"/>
              <a:t>メソッドをクリックして選択し、「編集」ボタンクリック</a:t>
            </a:r>
            <a:endParaRPr kumimoji="1" lang="en-US" altLang="ja-JP" dirty="0" smtClean="0"/>
          </a:p>
          <a:p>
            <a:r>
              <a:rPr lang="ja-JP" altLang="en-US" dirty="0" smtClean="0"/>
              <a:t>＞操作ウィンドウが開く</a:t>
            </a:r>
            <a:endParaRPr lang="en-US" altLang="ja-JP" dirty="0" smtClean="0"/>
          </a:p>
          <a:p>
            <a:r>
              <a:rPr kumimoji="1" lang="ja-JP" altLang="en-US" dirty="0" smtClean="0"/>
              <a:t>＞「パラメタ」タブで追加ボタンをクリックし、引数を追加する</a:t>
            </a:r>
            <a:endParaRPr kumimoji="1" lang="ja-JP" altLang="en-US" dirty="0"/>
          </a:p>
        </p:txBody>
      </p:sp>
    </p:spTree>
    <p:extLst>
      <p:ext uri="{BB962C8B-B14F-4D97-AF65-F5344CB8AC3E}">
        <p14:creationId xmlns:p14="http://schemas.microsoft.com/office/powerpoint/2010/main" val="3185586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76613"/>
            <a:ext cx="91249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43703" y="128662"/>
            <a:ext cx="8339784"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結合フラグメント</a:t>
            </a:r>
            <a:r>
              <a:rPr lang="en-US" altLang="ja-JP" sz="3600" dirty="0" smtClean="0"/>
              <a:t>Ref</a:t>
            </a:r>
            <a:r>
              <a:rPr lang="ja-JP" altLang="en-US" sz="3600" dirty="0"/>
              <a:t>：</a:t>
            </a:r>
            <a:r>
              <a:rPr lang="ja-JP" altLang="en-US" sz="3600" dirty="0" smtClean="0"/>
              <a:t>シーケンス図の参照</a:t>
            </a:r>
            <a:endParaRPr kumimoji="1" lang="ja-JP" altLang="en-US" sz="3600" dirty="0"/>
          </a:p>
        </p:txBody>
      </p:sp>
      <p:sp>
        <p:nvSpPr>
          <p:cNvPr id="7" name="Text Box 75"/>
          <p:cNvSpPr txBox="1">
            <a:spLocks noChangeArrowheads="1"/>
          </p:cNvSpPr>
          <p:nvPr/>
        </p:nvSpPr>
        <p:spPr bwMode="auto">
          <a:xfrm>
            <a:off x="6809259" y="4462688"/>
            <a:ext cx="1762021" cy="584775"/>
          </a:xfrm>
          <a:prstGeom prst="rect">
            <a:avLst/>
          </a:prstGeom>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dirty="0"/>
              <a:t>図の</a:t>
            </a:r>
            <a:r>
              <a:rPr lang="ja-JP" altLang="en-US" dirty="0" smtClean="0"/>
              <a:t>名前</a:t>
            </a:r>
            <a:endParaRPr lang="en-US" altLang="ja-JP" dirty="0" smtClean="0"/>
          </a:p>
          <a:p>
            <a:pPr eaLnBrk="1" hangingPunct="1"/>
            <a:r>
              <a:rPr lang="en-US" altLang="ja-JP" sz="1200" dirty="0" smtClean="0"/>
              <a:t>(</a:t>
            </a:r>
            <a:r>
              <a:rPr lang="ja-JP" altLang="en-US" sz="1200" dirty="0" smtClean="0"/>
              <a:t>ダブルクリックして変更</a:t>
            </a:r>
            <a:r>
              <a:rPr lang="en-US" altLang="ja-JP" sz="1200" dirty="0" smtClean="0"/>
              <a:t>)</a:t>
            </a:r>
            <a:endParaRPr lang="ja-JP" altLang="en-US" sz="1200" dirty="0"/>
          </a:p>
        </p:txBody>
      </p:sp>
      <p:sp>
        <p:nvSpPr>
          <p:cNvPr id="8" name="Line 76"/>
          <p:cNvSpPr>
            <a:spLocks noChangeShapeType="1"/>
          </p:cNvSpPr>
          <p:nvPr/>
        </p:nvSpPr>
        <p:spPr bwMode="auto">
          <a:xfrm flipV="1">
            <a:off x="7190259" y="3624488"/>
            <a:ext cx="0" cy="8382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Text Box 73"/>
          <p:cNvSpPr txBox="1">
            <a:spLocks noChangeArrowheads="1"/>
          </p:cNvSpPr>
          <p:nvPr/>
        </p:nvSpPr>
        <p:spPr bwMode="auto">
          <a:xfrm>
            <a:off x="112067" y="808664"/>
            <a:ext cx="88232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上部「相互</a:t>
            </a:r>
            <a:r>
              <a:rPr lang="ja-JP" altLang="en-US" sz="1800" dirty="0"/>
              <a:t>作用の</a:t>
            </a:r>
            <a:r>
              <a:rPr lang="ja-JP" altLang="en-US" sz="1800" dirty="0" smtClean="0"/>
              <a:t>利用」ボタンをクリックして配置し、シーケンス図の名前を記入</a:t>
            </a:r>
            <a:endParaRPr lang="en-US" altLang="ja-JP" sz="1800" dirty="0" smtClean="0"/>
          </a:p>
          <a:p>
            <a:pPr eaLnBrk="1" hangingPunct="1"/>
            <a:r>
              <a:rPr lang="ja-JP" altLang="en-US" sz="1800" dirty="0" smtClean="0"/>
              <a:t>＞結合フラグメント</a:t>
            </a:r>
            <a:r>
              <a:rPr lang="ja-JP" altLang="en-US" sz="1800" dirty="0"/>
              <a:t>を</a:t>
            </a:r>
            <a:r>
              <a:rPr lang="ja-JP" altLang="en-US" sz="1800" dirty="0" smtClean="0"/>
              <a:t>ダブルクリック＞「はい」をクリック＞</a:t>
            </a:r>
            <a:r>
              <a:rPr lang="ja-JP" altLang="en-US" sz="1800" dirty="0" smtClean="0">
                <a:solidFill>
                  <a:srgbClr val="C00000"/>
                </a:solidFill>
              </a:rPr>
              <a:t>新たなシーケンス図が追加される</a:t>
            </a:r>
            <a:endParaRPr lang="ja-JP" altLang="en-US" sz="1800" dirty="0">
              <a:solidFill>
                <a:srgbClr val="C00000"/>
              </a:solidFill>
            </a:endParaRPr>
          </a:p>
        </p:txBody>
      </p:sp>
      <p:pic>
        <p:nvPicPr>
          <p:cNvPr id="2" name="図 1"/>
          <p:cNvPicPr>
            <a:picLocks noChangeAspect="1"/>
          </p:cNvPicPr>
          <p:nvPr/>
        </p:nvPicPr>
        <p:blipFill>
          <a:blip r:embed="rId3"/>
          <a:stretch>
            <a:fillRect/>
          </a:stretch>
        </p:blipFill>
        <p:spPr>
          <a:xfrm>
            <a:off x="4486906" y="5495697"/>
            <a:ext cx="4238625" cy="1209675"/>
          </a:xfrm>
          <a:prstGeom prst="rect">
            <a:avLst/>
          </a:prstGeom>
        </p:spPr>
      </p:pic>
      <p:sp>
        <p:nvSpPr>
          <p:cNvPr id="6" name="四角形吹き出し 5"/>
          <p:cNvSpPr/>
          <p:nvPr/>
        </p:nvSpPr>
        <p:spPr>
          <a:xfrm>
            <a:off x="545374" y="4700383"/>
            <a:ext cx="3145334" cy="1800200"/>
          </a:xfrm>
          <a:prstGeom prst="wedgeRectCallout">
            <a:avLst>
              <a:gd name="adj1" fmla="val 75380"/>
              <a:gd name="adj2" fmla="val -10379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3" name="正方形/長方形 2"/>
          <p:cNvSpPr/>
          <p:nvPr/>
        </p:nvSpPr>
        <p:spPr>
          <a:xfrm>
            <a:off x="1961337" y="3858922"/>
            <a:ext cx="344709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dirty="0" smtClean="0"/>
              <a:t>Ref</a:t>
            </a:r>
            <a:r>
              <a:rPr lang="ja-JP" altLang="en-US" dirty="0" smtClean="0"/>
              <a:t>フラグメントにメッセージを送信</a:t>
            </a:r>
            <a:endParaRPr lang="en-US" altLang="ja-JP" dirty="0"/>
          </a:p>
        </p:txBody>
      </p:sp>
      <p:pic>
        <p:nvPicPr>
          <p:cNvPr id="4" name="図 3"/>
          <p:cNvPicPr>
            <a:picLocks noChangeAspect="1"/>
          </p:cNvPicPr>
          <p:nvPr/>
        </p:nvPicPr>
        <p:blipFill>
          <a:blip r:embed="rId4"/>
          <a:stretch>
            <a:fillRect/>
          </a:stretch>
        </p:blipFill>
        <p:spPr>
          <a:xfrm>
            <a:off x="1084578" y="5137117"/>
            <a:ext cx="2066925" cy="1257300"/>
          </a:xfrm>
          <a:prstGeom prst="rect">
            <a:avLst/>
          </a:prstGeom>
        </p:spPr>
      </p:pic>
      <p:sp>
        <p:nvSpPr>
          <p:cNvPr id="10" name="テキスト ボックス 9"/>
          <p:cNvSpPr txBox="1"/>
          <p:nvPr/>
        </p:nvSpPr>
        <p:spPr>
          <a:xfrm>
            <a:off x="1261074" y="4675021"/>
            <a:ext cx="1713931" cy="523220"/>
          </a:xfrm>
          <a:prstGeom prst="rect">
            <a:avLst/>
          </a:prstGeom>
          <a:noFill/>
        </p:spPr>
        <p:txBody>
          <a:bodyPr wrap="none" rtlCol="0">
            <a:spAutoFit/>
          </a:bodyPr>
          <a:lstStyle/>
          <a:p>
            <a:r>
              <a:rPr kumimoji="1" lang="ja-JP" altLang="en-US" sz="1400" dirty="0" smtClean="0"/>
              <a:t>メッセージを追加し、</a:t>
            </a:r>
            <a:endParaRPr kumimoji="1" lang="en-US" altLang="ja-JP" sz="1400" dirty="0" smtClean="0"/>
          </a:p>
          <a:p>
            <a:r>
              <a:rPr kumimoji="1" lang="ja-JP" altLang="en-US" sz="1400" dirty="0" smtClean="0"/>
              <a:t>適当な名前を記入</a:t>
            </a:r>
            <a:endParaRPr kumimoji="1" lang="ja-JP" altLang="en-US" sz="1400" dirty="0"/>
          </a:p>
        </p:txBody>
      </p:sp>
    </p:spTree>
    <p:extLst>
      <p:ext uri="{BB962C8B-B14F-4D97-AF65-F5344CB8AC3E}">
        <p14:creationId xmlns:p14="http://schemas.microsoft.com/office/powerpoint/2010/main" val="2607432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3703" y="128662"/>
            <a:ext cx="5059398"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シーケンス図「在庫追加」</a:t>
            </a:r>
            <a:endParaRPr kumimoji="1" lang="ja-JP" altLang="en-US" sz="3600" dirty="0"/>
          </a:p>
        </p:txBody>
      </p:sp>
      <p:sp>
        <p:nvSpPr>
          <p:cNvPr id="6" name="テキスト ボックス 5"/>
          <p:cNvSpPr txBox="1"/>
          <p:nvPr/>
        </p:nvSpPr>
        <p:spPr>
          <a:xfrm>
            <a:off x="42045" y="848281"/>
            <a:ext cx="872355" cy="369332"/>
          </a:xfrm>
          <a:prstGeom prst="rect">
            <a:avLst/>
          </a:prstGeom>
          <a:noFill/>
        </p:spPr>
        <p:txBody>
          <a:bodyPr wrap="none" rtlCol="0">
            <a:spAutoFit/>
          </a:bodyPr>
          <a:lstStyle/>
          <a:p>
            <a:r>
              <a:rPr kumimoji="1" lang="ja-JP" altLang="en-US" dirty="0" smtClean="0"/>
              <a:t>完成図</a:t>
            </a:r>
            <a:endParaRPr kumimoji="1" lang="ja-JP" altLang="en-US" dirty="0"/>
          </a:p>
        </p:txBody>
      </p:sp>
      <p:sp>
        <p:nvSpPr>
          <p:cNvPr id="7" name="テキスト ボックス 6"/>
          <p:cNvSpPr txBox="1"/>
          <p:nvPr/>
        </p:nvSpPr>
        <p:spPr>
          <a:xfrm>
            <a:off x="5124872" y="405661"/>
            <a:ext cx="2776722" cy="369332"/>
          </a:xfrm>
          <a:prstGeom prst="rect">
            <a:avLst/>
          </a:prstGeom>
          <a:noFill/>
        </p:spPr>
        <p:txBody>
          <a:bodyPr wrap="none" rtlCol="0">
            <a:spAutoFit/>
          </a:bodyPr>
          <a:lstStyle/>
          <a:p>
            <a:r>
              <a:rPr kumimoji="1" lang="ja-JP" altLang="en-US" dirty="0" smtClean="0"/>
              <a:t>新たなシーケンス図を作成</a:t>
            </a:r>
            <a:endParaRPr kumimoji="1" lang="ja-JP" altLang="en-US" dirty="0"/>
          </a:p>
        </p:txBody>
      </p:sp>
      <p:pic>
        <p:nvPicPr>
          <p:cNvPr id="2" name="図 1"/>
          <p:cNvPicPr>
            <a:picLocks noChangeAspect="1"/>
          </p:cNvPicPr>
          <p:nvPr/>
        </p:nvPicPr>
        <p:blipFill>
          <a:blip r:embed="rId2"/>
          <a:stretch>
            <a:fillRect/>
          </a:stretch>
        </p:blipFill>
        <p:spPr>
          <a:xfrm>
            <a:off x="1403648" y="971247"/>
            <a:ext cx="6264696" cy="5886753"/>
          </a:xfrm>
          <a:prstGeom prst="rect">
            <a:avLst/>
          </a:prstGeom>
        </p:spPr>
      </p:pic>
      <p:sp>
        <p:nvSpPr>
          <p:cNvPr id="9" name="楕円 8"/>
          <p:cNvSpPr/>
          <p:nvPr/>
        </p:nvSpPr>
        <p:spPr>
          <a:xfrm>
            <a:off x="2123728" y="5426289"/>
            <a:ext cx="563561"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9347" y="2424712"/>
            <a:ext cx="2217274"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ja-JP" dirty="0" smtClean="0"/>
              <a:t>Found</a:t>
            </a:r>
            <a:r>
              <a:rPr lang="ja-JP" altLang="en-US" dirty="0" smtClean="0"/>
              <a:t>メッセージ</a:t>
            </a:r>
            <a:endParaRPr lang="en-US" altLang="ja-JP" dirty="0" smtClean="0"/>
          </a:p>
          <a:p>
            <a:r>
              <a:rPr kumimoji="1" lang="ja-JP" altLang="en-US" sz="1400" dirty="0" smtClean="0"/>
              <a:t>（別</a:t>
            </a:r>
            <a:r>
              <a:rPr lang="ja-JP" altLang="en-US" sz="1400" dirty="0" smtClean="0"/>
              <a:t>の図からのメッセージ</a:t>
            </a:r>
            <a:r>
              <a:rPr kumimoji="1" lang="ja-JP" altLang="en-US" sz="1400" dirty="0" smtClean="0"/>
              <a:t>）</a:t>
            </a:r>
            <a:endParaRPr kumimoji="1" lang="en-US" altLang="ja-JP" sz="1400" dirty="0" smtClean="0"/>
          </a:p>
        </p:txBody>
      </p:sp>
      <p:sp>
        <p:nvSpPr>
          <p:cNvPr id="11" name="楕円 10"/>
          <p:cNvSpPr/>
          <p:nvPr/>
        </p:nvSpPr>
        <p:spPr>
          <a:xfrm>
            <a:off x="2405508" y="2024304"/>
            <a:ext cx="563561"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4986353" y="2059769"/>
            <a:ext cx="1169823"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755784" y="1474994"/>
            <a:ext cx="2848857"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ja-JP" dirty="0" smtClean="0"/>
              <a:t>Create</a:t>
            </a:r>
            <a:r>
              <a:rPr lang="ja-JP" altLang="en-US" dirty="0" smtClean="0"/>
              <a:t>メッセージ</a:t>
            </a:r>
            <a:endParaRPr lang="en-US" altLang="ja-JP" dirty="0" smtClean="0"/>
          </a:p>
          <a:p>
            <a:r>
              <a:rPr kumimoji="1" lang="ja-JP" altLang="en-US" sz="1400" dirty="0" smtClean="0"/>
              <a:t>（オブジェクトを生成する</a:t>
            </a:r>
            <a:r>
              <a:rPr lang="ja-JP" altLang="en-US" sz="1400" dirty="0" smtClean="0"/>
              <a:t>メッセージ</a:t>
            </a:r>
            <a:r>
              <a:rPr kumimoji="1" lang="ja-JP" altLang="en-US" sz="1400" dirty="0" smtClean="0"/>
              <a:t>）</a:t>
            </a:r>
            <a:endParaRPr kumimoji="1" lang="en-US" altLang="ja-JP" sz="1400" dirty="0" smtClean="0"/>
          </a:p>
        </p:txBody>
      </p:sp>
      <p:sp>
        <p:nvSpPr>
          <p:cNvPr id="14" name="テキスト ボックス 13"/>
          <p:cNvSpPr txBox="1"/>
          <p:nvPr/>
        </p:nvSpPr>
        <p:spPr>
          <a:xfrm>
            <a:off x="21771" y="5426289"/>
            <a:ext cx="2021707"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ja-JP" dirty="0" smtClean="0"/>
              <a:t>Lost</a:t>
            </a:r>
            <a:r>
              <a:rPr lang="ja-JP" altLang="en-US" dirty="0" smtClean="0"/>
              <a:t>メッセージ</a:t>
            </a:r>
            <a:endParaRPr lang="en-US" altLang="ja-JP" dirty="0" smtClean="0"/>
          </a:p>
          <a:p>
            <a:r>
              <a:rPr kumimoji="1" lang="ja-JP" altLang="en-US" sz="1400" dirty="0" smtClean="0"/>
              <a:t>（別</a:t>
            </a:r>
            <a:r>
              <a:rPr lang="ja-JP" altLang="en-US" sz="1400" dirty="0" smtClean="0"/>
              <a:t>の図へのメッセージ</a:t>
            </a:r>
            <a:r>
              <a:rPr kumimoji="1" lang="ja-JP" altLang="en-US" sz="1400" dirty="0" smtClean="0"/>
              <a:t>）</a:t>
            </a:r>
            <a:endParaRPr kumimoji="1" lang="en-US" altLang="ja-JP" sz="1400" dirty="0" smtClean="0"/>
          </a:p>
        </p:txBody>
      </p:sp>
    </p:spTree>
    <p:extLst>
      <p:ext uri="{BB962C8B-B14F-4D97-AF65-F5344CB8AC3E}">
        <p14:creationId xmlns:p14="http://schemas.microsoft.com/office/powerpoint/2010/main" val="1989457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51520" y="188640"/>
            <a:ext cx="1107996" cy="369332"/>
          </a:xfrm>
          <a:prstGeom prst="rect">
            <a:avLst/>
          </a:prstGeom>
          <a:noFill/>
        </p:spPr>
        <p:txBody>
          <a:bodyPr wrap="none" rtlCol="0">
            <a:spAutoFit/>
          </a:bodyPr>
          <a:lstStyle/>
          <a:p>
            <a:r>
              <a:rPr kumimoji="1" lang="ja-JP" altLang="en-US" dirty="0" smtClean="0"/>
              <a:t>初期状態</a:t>
            </a:r>
            <a:endParaRPr kumimoji="1" lang="ja-JP" altLang="en-US" dirty="0"/>
          </a:p>
        </p:txBody>
      </p:sp>
      <p:pic>
        <p:nvPicPr>
          <p:cNvPr id="4" name="図 3"/>
          <p:cNvPicPr>
            <a:picLocks noChangeAspect="1"/>
          </p:cNvPicPr>
          <p:nvPr/>
        </p:nvPicPr>
        <p:blipFill>
          <a:blip r:embed="rId2"/>
          <a:stretch>
            <a:fillRect/>
          </a:stretch>
        </p:blipFill>
        <p:spPr>
          <a:xfrm>
            <a:off x="419200" y="628943"/>
            <a:ext cx="1913975" cy="1546759"/>
          </a:xfrm>
          <a:prstGeom prst="rect">
            <a:avLst/>
          </a:prstGeom>
        </p:spPr>
      </p:pic>
      <p:sp>
        <p:nvSpPr>
          <p:cNvPr id="5" name="テキスト ボックス 4"/>
          <p:cNvSpPr txBox="1"/>
          <p:nvPr/>
        </p:nvSpPr>
        <p:spPr>
          <a:xfrm>
            <a:off x="273968" y="2340625"/>
            <a:ext cx="4386137" cy="369332"/>
          </a:xfrm>
          <a:prstGeom prst="rect">
            <a:avLst/>
          </a:prstGeom>
          <a:noFill/>
        </p:spPr>
        <p:txBody>
          <a:bodyPr wrap="none" rtlCol="0">
            <a:spAutoFit/>
          </a:bodyPr>
          <a:lstStyle/>
          <a:p>
            <a:r>
              <a:rPr kumimoji="1" lang="ja-JP" altLang="en-US" dirty="0" smtClean="0"/>
              <a:t>外部（別表）からメッセージのコネクタを追加</a:t>
            </a:r>
            <a:endParaRPr kumimoji="1" lang="ja-JP" altLang="en-US" dirty="0"/>
          </a:p>
        </p:txBody>
      </p:sp>
      <p:sp>
        <p:nvSpPr>
          <p:cNvPr id="7" name="テキスト ボックス 6"/>
          <p:cNvSpPr txBox="1"/>
          <p:nvPr/>
        </p:nvSpPr>
        <p:spPr>
          <a:xfrm>
            <a:off x="539552" y="4169444"/>
            <a:ext cx="2183611" cy="646331"/>
          </a:xfrm>
          <a:prstGeom prst="rect">
            <a:avLst/>
          </a:prstGeom>
          <a:noFill/>
        </p:spPr>
        <p:txBody>
          <a:bodyPr wrap="none" rtlCol="0">
            <a:spAutoFit/>
          </a:bodyPr>
          <a:lstStyle/>
          <a:p>
            <a:r>
              <a:rPr lang="ja-JP" altLang="en-US" dirty="0" smtClean="0"/>
              <a:t>「メ</a:t>
            </a:r>
            <a:r>
              <a:rPr kumimoji="1" lang="ja-JP" altLang="en-US" dirty="0" smtClean="0"/>
              <a:t>ッセージ」ボタンを</a:t>
            </a:r>
            <a:endParaRPr kumimoji="1" lang="en-US" altLang="ja-JP" dirty="0" smtClean="0"/>
          </a:p>
          <a:p>
            <a:r>
              <a:rPr kumimoji="1" lang="ja-JP" altLang="en-US" dirty="0" smtClean="0"/>
              <a:t>クリック</a:t>
            </a:r>
            <a:endParaRPr kumimoji="1" lang="ja-JP" altLang="en-US" dirty="0"/>
          </a:p>
        </p:txBody>
      </p:sp>
      <p:pic>
        <p:nvPicPr>
          <p:cNvPr id="9" name="図 8"/>
          <p:cNvPicPr>
            <a:picLocks noChangeAspect="1"/>
          </p:cNvPicPr>
          <p:nvPr/>
        </p:nvPicPr>
        <p:blipFill>
          <a:blip r:embed="rId3"/>
          <a:stretch>
            <a:fillRect/>
          </a:stretch>
        </p:blipFill>
        <p:spPr>
          <a:xfrm>
            <a:off x="2915816" y="2874880"/>
            <a:ext cx="2495550" cy="1800225"/>
          </a:xfrm>
          <a:prstGeom prst="rect">
            <a:avLst/>
          </a:prstGeom>
        </p:spPr>
      </p:pic>
      <p:pic>
        <p:nvPicPr>
          <p:cNvPr id="10" name="図 9"/>
          <p:cNvPicPr>
            <a:picLocks noChangeAspect="1"/>
          </p:cNvPicPr>
          <p:nvPr/>
        </p:nvPicPr>
        <p:blipFill>
          <a:blip r:embed="rId4"/>
          <a:stretch>
            <a:fillRect/>
          </a:stretch>
        </p:blipFill>
        <p:spPr>
          <a:xfrm>
            <a:off x="371299" y="2985715"/>
            <a:ext cx="2009775" cy="1095375"/>
          </a:xfrm>
          <a:prstGeom prst="rect">
            <a:avLst/>
          </a:prstGeom>
        </p:spPr>
      </p:pic>
      <p:sp>
        <p:nvSpPr>
          <p:cNvPr id="11" name="テキスト ボックス 10"/>
          <p:cNvSpPr txBox="1"/>
          <p:nvPr/>
        </p:nvSpPr>
        <p:spPr>
          <a:xfrm>
            <a:off x="3227755" y="4675105"/>
            <a:ext cx="1997663" cy="369332"/>
          </a:xfrm>
          <a:prstGeom prst="rect">
            <a:avLst/>
          </a:prstGeom>
          <a:noFill/>
        </p:spPr>
        <p:txBody>
          <a:bodyPr wrap="none" rtlCol="0">
            <a:spAutoFit/>
          </a:bodyPr>
          <a:lstStyle/>
          <a:p>
            <a:r>
              <a:rPr lang="ja-JP" altLang="en-US" dirty="0" smtClean="0"/>
              <a:t>「在庫追加</a:t>
            </a:r>
            <a:r>
              <a:rPr kumimoji="1" lang="ja-JP" altLang="en-US" dirty="0" smtClean="0"/>
              <a:t>」を選択</a:t>
            </a:r>
            <a:endParaRPr kumimoji="1" lang="ja-JP" altLang="en-US" dirty="0"/>
          </a:p>
        </p:txBody>
      </p:sp>
      <p:pic>
        <p:nvPicPr>
          <p:cNvPr id="12" name="図 11"/>
          <p:cNvPicPr>
            <a:picLocks noChangeAspect="1"/>
          </p:cNvPicPr>
          <p:nvPr/>
        </p:nvPicPr>
        <p:blipFill>
          <a:blip r:embed="rId5"/>
          <a:stretch>
            <a:fillRect/>
          </a:stretch>
        </p:blipFill>
        <p:spPr>
          <a:xfrm>
            <a:off x="6084168" y="2839721"/>
            <a:ext cx="2771775" cy="1371600"/>
          </a:xfrm>
          <a:prstGeom prst="rect">
            <a:avLst/>
          </a:prstGeom>
        </p:spPr>
      </p:pic>
      <p:sp>
        <p:nvSpPr>
          <p:cNvPr id="13" name="テキスト ボックス 12"/>
          <p:cNvSpPr txBox="1"/>
          <p:nvPr/>
        </p:nvSpPr>
        <p:spPr>
          <a:xfrm>
            <a:off x="6156176" y="4307943"/>
            <a:ext cx="2286203" cy="646331"/>
          </a:xfrm>
          <a:prstGeom prst="rect">
            <a:avLst/>
          </a:prstGeom>
          <a:noFill/>
        </p:spPr>
        <p:txBody>
          <a:bodyPr wrap="none" rtlCol="0">
            <a:spAutoFit/>
          </a:bodyPr>
          <a:lstStyle/>
          <a:p>
            <a:r>
              <a:rPr lang="ja-JP" altLang="en-US" dirty="0" smtClean="0"/>
              <a:t>別表からのコネクタが</a:t>
            </a:r>
            <a:endParaRPr lang="en-US" altLang="ja-JP" dirty="0" smtClean="0"/>
          </a:p>
          <a:p>
            <a:r>
              <a:rPr kumimoji="1" lang="ja-JP" altLang="en-US" dirty="0" smtClean="0"/>
              <a:t>表示され</a:t>
            </a:r>
            <a:r>
              <a:rPr kumimoji="1" lang="ja-JP" altLang="en-US" dirty="0"/>
              <a:t>る</a:t>
            </a:r>
          </a:p>
        </p:txBody>
      </p:sp>
      <p:pic>
        <p:nvPicPr>
          <p:cNvPr id="14" name="図 13"/>
          <p:cNvPicPr>
            <a:picLocks noChangeAspect="1"/>
          </p:cNvPicPr>
          <p:nvPr/>
        </p:nvPicPr>
        <p:blipFill>
          <a:blip r:embed="rId6"/>
          <a:stretch>
            <a:fillRect/>
          </a:stretch>
        </p:blipFill>
        <p:spPr>
          <a:xfrm>
            <a:off x="477167" y="5889499"/>
            <a:ext cx="2076450" cy="771525"/>
          </a:xfrm>
          <a:prstGeom prst="rect">
            <a:avLst/>
          </a:prstGeom>
        </p:spPr>
      </p:pic>
      <p:sp>
        <p:nvSpPr>
          <p:cNvPr id="15" name="テキスト ボックス 14"/>
          <p:cNvSpPr txBox="1"/>
          <p:nvPr/>
        </p:nvSpPr>
        <p:spPr>
          <a:xfrm>
            <a:off x="251520" y="5209977"/>
            <a:ext cx="3424335" cy="369332"/>
          </a:xfrm>
          <a:prstGeom prst="rect">
            <a:avLst/>
          </a:prstGeom>
          <a:noFill/>
        </p:spPr>
        <p:txBody>
          <a:bodyPr wrap="none" rtlCol="0">
            <a:spAutoFit/>
          </a:bodyPr>
          <a:lstStyle/>
          <a:p>
            <a:r>
              <a:rPr lang="ja-JP" altLang="en-US" dirty="0" smtClean="0"/>
              <a:t>別表に戻る応答メッセージの追加</a:t>
            </a:r>
            <a:endParaRPr kumimoji="1" lang="ja-JP" altLang="en-US" dirty="0"/>
          </a:p>
        </p:txBody>
      </p:sp>
      <p:sp>
        <p:nvSpPr>
          <p:cNvPr id="16" name="テキスト ボックス 15"/>
          <p:cNvSpPr txBox="1"/>
          <p:nvPr/>
        </p:nvSpPr>
        <p:spPr>
          <a:xfrm>
            <a:off x="2168842" y="6409036"/>
            <a:ext cx="1651414" cy="369332"/>
          </a:xfrm>
          <a:prstGeom prst="rect">
            <a:avLst/>
          </a:prstGeom>
          <a:noFill/>
        </p:spPr>
        <p:txBody>
          <a:bodyPr wrap="none" rtlCol="0">
            <a:spAutoFit/>
          </a:bodyPr>
          <a:lstStyle/>
          <a:p>
            <a:r>
              <a:rPr lang="ja-JP" altLang="en-US" dirty="0" smtClean="0"/>
              <a:t>適当に線をひく</a:t>
            </a:r>
            <a:endParaRPr kumimoji="1" lang="ja-JP" altLang="en-US" dirty="0"/>
          </a:p>
        </p:txBody>
      </p:sp>
      <p:pic>
        <p:nvPicPr>
          <p:cNvPr id="17" name="図 16"/>
          <p:cNvPicPr>
            <a:picLocks noChangeAspect="1"/>
          </p:cNvPicPr>
          <p:nvPr/>
        </p:nvPicPr>
        <p:blipFill>
          <a:blip r:embed="rId7"/>
          <a:stretch>
            <a:fillRect/>
          </a:stretch>
        </p:blipFill>
        <p:spPr>
          <a:xfrm>
            <a:off x="4446712" y="5435092"/>
            <a:ext cx="2476500" cy="1028700"/>
          </a:xfrm>
          <a:prstGeom prst="rect">
            <a:avLst/>
          </a:prstGeom>
        </p:spPr>
      </p:pic>
      <p:sp>
        <p:nvSpPr>
          <p:cNvPr id="18" name="テキスト ボックス 17"/>
          <p:cNvSpPr txBox="1"/>
          <p:nvPr/>
        </p:nvSpPr>
        <p:spPr>
          <a:xfrm>
            <a:off x="5545271" y="6429157"/>
            <a:ext cx="2755883" cy="369332"/>
          </a:xfrm>
          <a:prstGeom prst="rect">
            <a:avLst/>
          </a:prstGeom>
          <a:noFill/>
        </p:spPr>
        <p:txBody>
          <a:bodyPr wrap="none" rtlCol="0">
            <a:spAutoFit/>
          </a:bodyPr>
          <a:lstStyle/>
          <a:p>
            <a:r>
              <a:rPr lang="ja-JP" altLang="en-US" dirty="0" smtClean="0"/>
              <a:t>タイトルはつけなくてもよい</a:t>
            </a:r>
            <a:endParaRPr kumimoji="1" lang="ja-JP" altLang="en-US" dirty="0"/>
          </a:p>
        </p:txBody>
      </p:sp>
      <p:sp>
        <p:nvSpPr>
          <p:cNvPr id="19" name="テキスト ボックス 18"/>
          <p:cNvSpPr txBox="1"/>
          <p:nvPr/>
        </p:nvSpPr>
        <p:spPr>
          <a:xfrm>
            <a:off x="6716052" y="5642993"/>
            <a:ext cx="2100255" cy="646331"/>
          </a:xfrm>
          <a:prstGeom prst="rect">
            <a:avLst/>
          </a:prstGeom>
          <a:noFill/>
        </p:spPr>
        <p:txBody>
          <a:bodyPr wrap="none" rtlCol="0">
            <a:spAutoFit/>
          </a:bodyPr>
          <a:lstStyle/>
          <a:p>
            <a:r>
              <a:rPr lang="ja-JP" altLang="en-US" dirty="0" smtClean="0"/>
              <a:t>別表へのコネクタが</a:t>
            </a:r>
            <a:endParaRPr lang="en-US" altLang="ja-JP" dirty="0" smtClean="0"/>
          </a:p>
          <a:p>
            <a:r>
              <a:rPr lang="ja-JP" altLang="en-US" dirty="0" smtClean="0"/>
              <a:t>表示される</a:t>
            </a:r>
            <a:endParaRPr kumimoji="1" lang="ja-JP" altLang="en-US" dirty="0"/>
          </a:p>
        </p:txBody>
      </p:sp>
    </p:spTree>
    <p:extLst>
      <p:ext uri="{BB962C8B-B14F-4D97-AF65-F5344CB8AC3E}">
        <p14:creationId xmlns:p14="http://schemas.microsoft.com/office/powerpoint/2010/main" val="2887000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298977" y="616152"/>
            <a:ext cx="3298601" cy="2691327"/>
          </a:xfrm>
          <a:prstGeom prst="rect">
            <a:avLst/>
          </a:prstGeom>
        </p:spPr>
      </p:pic>
      <p:sp>
        <p:nvSpPr>
          <p:cNvPr id="4" name="テキスト ボックス 3"/>
          <p:cNvSpPr txBox="1"/>
          <p:nvPr/>
        </p:nvSpPr>
        <p:spPr>
          <a:xfrm>
            <a:off x="251520" y="188640"/>
            <a:ext cx="1107996" cy="369332"/>
          </a:xfrm>
          <a:prstGeom prst="rect">
            <a:avLst/>
          </a:prstGeom>
          <a:noFill/>
        </p:spPr>
        <p:txBody>
          <a:bodyPr wrap="none" rtlCol="0">
            <a:spAutoFit/>
          </a:bodyPr>
          <a:lstStyle/>
          <a:p>
            <a:r>
              <a:rPr kumimoji="1" lang="ja-JP" altLang="en-US" dirty="0" smtClean="0"/>
              <a:t>初期状態</a:t>
            </a:r>
            <a:endParaRPr kumimoji="1" lang="ja-JP" altLang="en-US" dirty="0"/>
          </a:p>
        </p:txBody>
      </p:sp>
      <p:sp>
        <p:nvSpPr>
          <p:cNvPr id="8" name="テキスト ボックス 7"/>
          <p:cNvSpPr txBox="1"/>
          <p:nvPr/>
        </p:nvSpPr>
        <p:spPr>
          <a:xfrm>
            <a:off x="4355976" y="540985"/>
            <a:ext cx="4575676" cy="923330"/>
          </a:xfrm>
          <a:prstGeom prst="rect">
            <a:avLst/>
          </a:prstGeom>
          <a:noFill/>
        </p:spPr>
        <p:txBody>
          <a:bodyPr wrap="none" rtlCol="0">
            <a:spAutoFit/>
          </a:bodyPr>
          <a:lstStyle/>
          <a:p>
            <a:r>
              <a:rPr kumimoji="1" lang="ja-JP" altLang="en-US" dirty="0" smtClean="0"/>
              <a:t>上部アイコンから「</a:t>
            </a:r>
            <a:r>
              <a:rPr kumimoji="1" lang="en-US" altLang="ja-JP" dirty="0" smtClean="0"/>
              <a:t>Create</a:t>
            </a:r>
            <a:r>
              <a:rPr kumimoji="1" lang="ja-JP" altLang="en-US" dirty="0" smtClean="0"/>
              <a:t>メッセージ」をクリック</a:t>
            </a:r>
            <a:endParaRPr kumimoji="1" lang="en-US" altLang="ja-JP" dirty="0" smtClean="0"/>
          </a:p>
          <a:p>
            <a:r>
              <a:rPr kumimoji="1" lang="ja-JP" altLang="en-US" dirty="0" smtClean="0"/>
              <a:t>＞いちご倉庫から農作物のライフラインに</a:t>
            </a:r>
            <a:endParaRPr kumimoji="1" lang="en-US" altLang="ja-JP" dirty="0" smtClean="0"/>
          </a:p>
          <a:p>
            <a:r>
              <a:rPr kumimoji="1" lang="ja-JP" altLang="en-US" dirty="0" smtClean="0"/>
              <a:t>メッセージをひく</a:t>
            </a:r>
            <a:endParaRPr kumimoji="1" lang="ja-JP" altLang="en-US" dirty="0"/>
          </a:p>
        </p:txBody>
      </p:sp>
      <p:sp>
        <p:nvSpPr>
          <p:cNvPr id="10" name="テキスト ボックス 9"/>
          <p:cNvSpPr txBox="1"/>
          <p:nvPr/>
        </p:nvSpPr>
        <p:spPr>
          <a:xfrm>
            <a:off x="0" y="3580191"/>
            <a:ext cx="2390398" cy="369332"/>
          </a:xfrm>
          <a:prstGeom prst="rect">
            <a:avLst/>
          </a:prstGeom>
          <a:noFill/>
        </p:spPr>
        <p:txBody>
          <a:bodyPr wrap="none" rtlCol="0">
            <a:spAutoFit/>
          </a:bodyPr>
          <a:lstStyle/>
          <a:p>
            <a:r>
              <a:rPr kumimoji="1" lang="ja-JP" altLang="en-US" dirty="0" smtClean="0"/>
              <a:t>農作物「いちご」を追加</a:t>
            </a:r>
            <a:endParaRPr kumimoji="1" lang="ja-JP" altLang="en-US" dirty="0"/>
          </a:p>
        </p:txBody>
      </p:sp>
      <p:sp>
        <p:nvSpPr>
          <p:cNvPr id="11" name="右矢印 10"/>
          <p:cNvSpPr/>
          <p:nvPr/>
        </p:nvSpPr>
        <p:spPr>
          <a:xfrm rot="5400000">
            <a:off x="1427766" y="2599536"/>
            <a:ext cx="388912" cy="1536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9301095">
            <a:off x="3696973" y="3028432"/>
            <a:ext cx="788917" cy="782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5400000">
            <a:off x="6792959" y="3543551"/>
            <a:ext cx="388912" cy="1536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nvPicPr>
        <p:blipFill>
          <a:blip r:embed="rId3"/>
          <a:stretch>
            <a:fillRect/>
          </a:stretch>
        </p:blipFill>
        <p:spPr>
          <a:xfrm>
            <a:off x="5787266" y="5163914"/>
            <a:ext cx="2400300" cy="1057275"/>
          </a:xfrm>
          <a:prstGeom prst="rect">
            <a:avLst/>
          </a:prstGeom>
        </p:spPr>
      </p:pic>
      <p:sp>
        <p:nvSpPr>
          <p:cNvPr id="15" name="テキスト ボックス 14"/>
          <p:cNvSpPr txBox="1"/>
          <p:nvPr/>
        </p:nvSpPr>
        <p:spPr>
          <a:xfrm>
            <a:off x="6197856" y="4575094"/>
            <a:ext cx="1993238" cy="646331"/>
          </a:xfrm>
          <a:prstGeom prst="rect">
            <a:avLst/>
          </a:prstGeom>
          <a:noFill/>
        </p:spPr>
        <p:txBody>
          <a:bodyPr wrap="none" rtlCol="0">
            <a:spAutoFit/>
          </a:bodyPr>
          <a:lstStyle/>
          <a:p>
            <a:r>
              <a:rPr lang="en-US" altLang="ja-JP" dirty="0" smtClean="0"/>
              <a:t>Create</a:t>
            </a:r>
            <a:r>
              <a:rPr lang="ja-JP" altLang="en-US" dirty="0" smtClean="0"/>
              <a:t>メッセージに</a:t>
            </a:r>
            <a:endParaRPr lang="en-US" altLang="ja-JP" dirty="0" smtClean="0"/>
          </a:p>
          <a:p>
            <a:r>
              <a:rPr lang="ja-JP" altLang="en-US" dirty="0" smtClean="0"/>
              <a:t>「在庫追加」と記入</a:t>
            </a:r>
            <a:endParaRPr kumimoji="1" lang="ja-JP" altLang="en-US" dirty="0"/>
          </a:p>
        </p:txBody>
      </p:sp>
      <p:pic>
        <p:nvPicPr>
          <p:cNvPr id="18" name="図 17"/>
          <p:cNvPicPr>
            <a:picLocks noChangeAspect="1"/>
          </p:cNvPicPr>
          <p:nvPr/>
        </p:nvPicPr>
        <p:blipFill>
          <a:blip r:embed="rId4"/>
          <a:stretch>
            <a:fillRect/>
          </a:stretch>
        </p:blipFill>
        <p:spPr>
          <a:xfrm>
            <a:off x="179512" y="3989374"/>
            <a:ext cx="5038725" cy="2847975"/>
          </a:xfrm>
          <a:prstGeom prst="rect">
            <a:avLst/>
          </a:prstGeom>
        </p:spPr>
      </p:pic>
      <p:pic>
        <p:nvPicPr>
          <p:cNvPr id="19" name="図 18"/>
          <p:cNvPicPr>
            <a:picLocks noChangeAspect="1"/>
          </p:cNvPicPr>
          <p:nvPr/>
        </p:nvPicPr>
        <p:blipFill>
          <a:blip r:embed="rId5"/>
          <a:stretch>
            <a:fillRect/>
          </a:stretch>
        </p:blipFill>
        <p:spPr>
          <a:xfrm>
            <a:off x="5926203" y="1441964"/>
            <a:ext cx="3095625" cy="2209800"/>
          </a:xfrm>
          <a:prstGeom prst="rect">
            <a:avLst/>
          </a:prstGeom>
        </p:spPr>
      </p:pic>
      <p:pic>
        <p:nvPicPr>
          <p:cNvPr id="5" name="図 4"/>
          <p:cNvPicPr>
            <a:picLocks noChangeAspect="1"/>
          </p:cNvPicPr>
          <p:nvPr/>
        </p:nvPicPr>
        <p:blipFill>
          <a:blip r:embed="rId6"/>
          <a:stretch>
            <a:fillRect/>
          </a:stretch>
        </p:blipFill>
        <p:spPr>
          <a:xfrm>
            <a:off x="4643544" y="1464315"/>
            <a:ext cx="1741509" cy="1102221"/>
          </a:xfrm>
          <a:prstGeom prst="rect">
            <a:avLst/>
          </a:prstGeom>
        </p:spPr>
      </p:pic>
      <p:sp>
        <p:nvSpPr>
          <p:cNvPr id="7" name="楕円 6"/>
          <p:cNvSpPr/>
          <p:nvPr/>
        </p:nvSpPr>
        <p:spPr>
          <a:xfrm>
            <a:off x="5063094" y="1776188"/>
            <a:ext cx="563561" cy="5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68541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57702" y="2546907"/>
            <a:ext cx="1428597"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ex02</a:t>
            </a:r>
          </a:p>
          <a:p>
            <a:pPr algn="ctr"/>
            <a:r>
              <a:rPr lang="en-US" altLang="ja-JP" sz="4500" dirty="0" smtClean="0">
                <a:effectLst>
                  <a:outerShdw blurRad="38100" dist="38100" dir="2700000" algn="tl">
                    <a:srgbClr val="000000">
                      <a:alpha val="43137"/>
                    </a:srgbClr>
                  </a:outerShdw>
                </a:effectLst>
              </a:rPr>
              <a:t>(3)alt</a:t>
            </a:r>
          </a:p>
        </p:txBody>
      </p:sp>
    </p:spTree>
    <p:extLst>
      <p:ext uri="{BB962C8B-B14F-4D97-AF65-F5344CB8AC3E}">
        <p14:creationId xmlns:p14="http://schemas.microsoft.com/office/powerpoint/2010/main" val="4012897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703" y="128662"/>
            <a:ext cx="6107762"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結合フラグメント</a:t>
            </a:r>
            <a:r>
              <a:rPr lang="en-US" altLang="ja-JP" sz="3600" dirty="0" smtClean="0"/>
              <a:t>alt</a:t>
            </a:r>
            <a:r>
              <a:rPr lang="ja-JP" altLang="en-US" sz="3600" dirty="0" smtClean="0"/>
              <a:t>：条件分岐</a:t>
            </a:r>
            <a:endParaRPr kumimoji="1" lang="ja-JP" altLang="en-US" sz="3600" dirty="0"/>
          </a:p>
        </p:txBody>
      </p:sp>
      <p:sp>
        <p:nvSpPr>
          <p:cNvPr id="6" name="Text Box 73"/>
          <p:cNvSpPr txBox="1">
            <a:spLocks noChangeArrowheads="1"/>
          </p:cNvSpPr>
          <p:nvPr/>
        </p:nvSpPr>
        <p:spPr bwMode="auto">
          <a:xfrm>
            <a:off x="112067" y="808664"/>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完成図</a:t>
            </a:r>
            <a:endParaRPr lang="ja-JP" altLang="en-US" sz="1800" dirty="0">
              <a:solidFill>
                <a:srgbClr val="C00000"/>
              </a:solidFill>
            </a:endParaRPr>
          </a:p>
        </p:txBody>
      </p:sp>
      <p:sp>
        <p:nvSpPr>
          <p:cNvPr id="7" name="Text Box 73"/>
          <p:cNvSpPr txBox="1">
            <a:spLocks noChangeArrowheads="1"/>
          </p:cNvSpPr>
          <p:nvPr/>
        </p:nvSpPr>
        <p:spPr bwMode="auto">
          <a:xfrm>
            <a:off x="179512" y="6102771"/>
            <a:ext cx="6793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新たなシーケンス図を追加し、上図のとおりにオブジェクトを追加する</a:t>
            </a:r>
            <a:endParaRPr lang="ja-JP" altLang="en-US" sz="1800" dirty="0">
              <a:solidFill>
                <a:srgbClr val="C00000"/>
              </a:solidFill>
            </a:endParaRPr>
          </a:p>
        </p:txBody>
      </p:sp>
      <p:pic>
        <p:nvPicPr>
          <p:cNvPr id="2" name="図 1"/>
          <p:cNvPicPr>
            <a:picLocks noChangeAspect="1"/>
          </p:cNvPicPr>
          <p:nvPr/>
        </p:nvPicPr>
        <p:blipFill>
          <a:blip r:embed="rId2"/>
          <a:stretch>
            <a:fillRect/>
          </a:stretch>
        </p:blipFill>
        <p:spPr>
          <a:xfrm>
            <a:off x="467544" y="1152979"/>
            <a:ext cx="7552148" cy="4790143"/>
          </a:xfrm>
          <a:prstGeom prst="rect">
            <a:avLst/>
          </a:prstGeom>
        </p:spPr>
      </p:pic>
    </p:spTree>
    <p:extLst>
      <p:ext uri="{BB962C8B-B14F-4D97-AF65-F5344CB8AC3E}">
        <p14:creationId xmlns:p14="http://schemas.microsoft.com/office/powerpoint/2010/main" val="122306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703" y="128662"/>
            <a:ext cx="90308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フラグメント種類の選択と、条件</a:t>
            </a:r>
            <a:r>
              <a:rPr lang="en-US" altLang="ja-JP" sz="3600" dirty="0" smtClean="0"/>
              <a:t>(guard)</a:t>
            </a:r>
            <a:r>
              <a:rPr lang="ja-JP" altLang="en-US" sz="3600" dirty="0" smtClean="0"/>
              <a:t>の追加</a:t>
            </a:r>
            <a:endParaRPr kumimoji="1" lang="ja-JP" altLang="en-US" sz="3600" dirty="0"/>
          </a:p>
        </p:txBody>
      </p:sp>
      <p:sp>
        <p:nvSpPr>
          <p:cNvPr id="6" name="Text Box 73"/>
          <p:cNvSpPr txBox="1">
            <a:spLocks noChangeArrowheads="1"/>
          </p:cNvSpPr>
          <p:nvPr/>
        </p:nvSpPr>
        <p:spPr bwMode="auto">
          <a:xfrm>
            <a:off x="184075" y="1312720"/>
            <a:ext cx="8233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上部「複合フラグメント」ボタンをクリックし、関係あるオブジェクトにまたがるよう配置</a:t>
            </a:r>
            <a:endParaRPr lang="en-US" altLang="ja-JP" sz="1800" dirty="0" smtClean="0"/>
          </a:p>
          <a:p>
            <a:pPr eaLnBrk="1" hangingPunct="1"/>
            <a:r>
              <a:rPr lang="ja-JP" altLang="en-US" sz="1800" dirty="0"/>
              <a:t>配置</a:t>
            </a:r>
            <a:r>
              <a:rPr lang="ja-JP" altLang="en-US" sz="1800" dirty="0" smtClean="0"/>
              <a:t>したフラグメントをクリック＞プロパティ＞</a:t>
            </a:r>
            <a:r>
              <a:rPr lang="ja-JP" altLang="en-US" sz="1800" dirty="0"/>
              <a:t>「</a:t>
            </a:r>
            <a:r>
              <a:rPr lang="ja-JP" altLang="en-US" sz="1800" dirty="0" smtClean="0"/>
              <a:t>ベース」タブ＞「種類」から「</a:t>
            </a:r>
            <a:r>
              <a:rPr lang="en-US" altLang="ja-JP" sz="1800" dirty="0" smtClean="0"/>
              <a:t>alt</a:t>
            </a:r>
            <a:r>
              <a:rPr lang="ja-JP" altLang="en-US" sz="1800" dirty="0" smtClean="0"/>
              <a:t>」を選択</a:t>
            </a:r>
            <a:endParaRPr lang="ja-JP" altLang="en-US" sz="1800" dirty="0"/>
          </a:p>
        </p:txBody>
      </p:sp>
      <p:pic>
        <p:nvPicPr>
          <p:cNvPr id="2" name="図 1"/>
          <p:cNvPicPr>
            <a:picLocks noChangeAspect="1"/>
          </p:cNvPicPr>
          <p:nvPr/>
        </p:nvPicPr>
        <p:blipFill>
          <a:blip r:embed="rId2"/>
          <a:stretch>
            <a:fillRect/>
          </a:stretch>
        </p:blipFill>
        <p:spPr>
          <a:xfrm>
            <a:off x="395536" y="2060848"/>
            <a:ext cx="3095625" cy="971550"/>
          </a:xfrm>
          <a:prstGeom prst="rect">
            <a:avLst/>
          </a:prstGeom>
        </p:spPr>
      </p:pic>
      <p:sp>
        <p:nvSpPr>
          <p:cNvPr id="7" name="Text Box 73"/>
          <p:cNvSpPr txBox="1">
            <a:spLocks noChangeArrowheads="1"/>
          </p:cNvSpPr>
          <p:nvPr/>
        </p:nvSpPr>
        <p:spPr bwMode="auto">
          <a:xfrm>
            <a:off x="323528" y="3358733"/>
            <a:ext cx="77380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「オペランド」タブ＞「</a:t>
            </a:r>
            <a:r>
              <a:rPr lang="ja-JP" altLang="en-US" sz="1800" dirty="0"/>
              <a:t>ガード</a:t>
            </a:r>
            <a:r>
              <a:rPr lang="ja-JP" altLang="en-US" sz="1800" dirty="0" smtClean="0"/>
              <a:t>」の「</a:t>
            </a:r>
            <a:r>
              <a:rPr lang="en-US" altLang="ja-JP" sz="1800" dirty="0" smtClean="0"/>
              <a:t>Guard</a:t>
            </a:r>
            <a:r>
              <a:rPr lang="ja-JP" altLang="en-US" sz="1800" dirty="0" smtClean="0"/>
              <a:t>」を「注文数</a:t>
            </a:r>
            <a:r>
              <a:rPr lang="en-US" altLang="ja-JP" sz="1800" dirty="0" smtClean="0"/>
              <a:t>&lt;10000</a:t>
            </a:r>
            <a:r>
              <a:rPr lang="ja-JP" altLang="en-US" sz="1800" dirty="0" smtClean="0"/>
              <a:t>」と修正</a:t>
            </a:r>
            <a:endParaRPr lang="en-US" altLang="ja-JP" sz="1800" dirty="0" smtClean="0"/>
          </a:p>
          <a:p>
            <a:pPr eaLnBrk="1" hangingPunct="1"/>
            <a:r>
              <a:rPr lang="ja-JP" altLang="en-US" sz="1800" dirty="0" smtClean="0"/>
              <a:t>「追加」ボタンで新たなガードを１つ追加＞「</a:t>
            </a:r>
            <a:r>
              <a:rPr lang="en-US" altLang="ja-JP" sz="1800" dirty="0" smtClean="0"/>
              <a:t>Guard</a:t>
            </a:r>
            <a:r>
              <a:rPr lang="ja-JP" altLang="en-US" sz="1800" dirty="0" smtClean="0"/>
              <a:t>」を「注文数</a:t>
            </a:r>
            <a:r>
              <a:rPr lang="en-US" altLang="ja-JP" sz="1800" dirty="0" smtClean="0"/>
              <a:t>&gt;=10000</a:t>
            </a:r>
            <a:r>
              <a:rPr lang="ja-JP" altLang="en-US" sz="1800" dirty="0" smtClean="0"/>
              <a:t>」と修正</a:t>
            </a:r>
            <a:endParaRPr lang="ja-JP" altLang="en-US" sz="1800" dirty="0"/>
          </a:p>
        </p:txBody>
      </p:sp>
      <p:sp>
        <p:nvSpPr>
          <p:cNvPr id="8" name="Text Box 73"/>
          <p:cNvSpPr txBox="1">
            <a:spLocks noChangeArrowheads="1"/>
          </p:cNvSpPr>
          <p:nvPr/>
        </p:nvSpPr>
        <p:spPr bwMode="auto">
          <a:xfrm>
            <a:off x="395536" y="5589240"/>
            <a:ext cx="42274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各条件のスペースを十分に開ける</a:t>
            </a:r>
            <a:endParaRPr lang="en-US" altLang="ja-JP" sz="1800" dirty="0" smtClean="0"/>
          </a:p>
          <a:p>
            <a:pPr eaLnBrk="1" hangingPunct="1"/>
            <a:endParaRPr lang="en-US" altLang="ja-JP" sz="1800" dirty="0"/>
          </a:p>
          <a:p>
            <a:pPr eaLnBrk="1" hangingPunct="1"/>
            <a:r>
              <a:rPr lang="ja-JP" altLang="en-US" sz="1800" dirty="0" smtClean="0"/>
              <a:t>条件内に、実行する同期メッセージを追加</a:t>
            </a:r>
            <a:endParaRPr lang="ja-JP" altLang="en-US" sz="1800" dirty="0"/>
          </a:p>
        </p:txBody>
      </p:sp>
      <p:pic>
        <p:nvPicPr>
          <p:cNvPr id="5" name="図 4"/>
          <p:cNvPicPr>
            <a:picLocks noChangeAspect="1"/>
          </p:cNvPicPr>
          <p:nvPr/>
        </p:nvPicPr>
        <p:blipFill>
          <a:blip r:embed="rId3"/>
          <a:stretch>
            <a:fillRect/>
          </a:stretch>
        </p:blipFill>
        <p:spPr>
          <a:xfrm>
            <a:off x="395536" y="4106986"/>
            <a:ext cx="2933700" cy="1019175"/>
          </a:xfrm>
          <a:prstGeom prst="rect">
            <a:avLst/>
          </a:prstGeom>
        </p:spPr>
      </p:pic>
    </p:spTree>
    <p:extLst>
      <p:ext uri="{BB962C8B-B14F-4D97-AF65-F5344CB8AC3E}">
        <p14:creationId xmlns:p14="http://schemas.microsoft.com/office/powerpoint/2010/main" val="12407717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759598" y="2546907"/>
            <a:ext cx="1624804"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ex02</a:t>
            </a:r>
          </a:p>
          <a:p>
            <a:pPr algn="ctr"/>
            <a:r>
              <a:rPr lang="en-US" altLang="ja-JP" sz="4500" dirty="0" smtClean="0">
                <a:effectLst>
                  <a:outerShdw blurRad="38100" dist="38100" dir="2700000" algn="tl">
                    <a:srgbClr val="000000">
                      <a:alpha val="43137"/>
                    </a:srgbClr>
                  </a:outerShdw>
                </a:effectLst>
              </a:rPr>
              <a:t>(4)opt</a:t>
            </a:r>
          </a:p>
        </p:txBody>
      </p:sp>
    </p:spTree>
    <p:extLst>
      <p:ext uri="{BB962C8B-B14F-4D97-AF65-F5344CB8AC3E}">
        <p14:creationId xmlns:p14="http://schemas.microsoft.com/office/powerpoint/2010/main" val="181746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ja-JP" altLang="en-US" smtClean="0"/>
              <a:t>ダイアグラム</a:t>
            </a:r>
          </a:p>
        </p:txBody>
      </p:sp>
      <p:sp>
        <p:nvSpPr>
          <p:cNvPr id="18435" name="Text Box 5"/>
          <p:cNvSpPr txBox="1">
            <a:spLocks noChangeArrowheads="1"/>
          </p:cNvSpPr>
          <p:nvPr/>
        </p:nvSpPr>
        <p:spPr bwMode="auto">
          <a:xfrm>
            <a:off x="971600" y="1268760"/>
            <a:ext cx="52800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a:t>
            </a:r>
            <a:r>
              <a:rPr lang="ja-JP" altLang="en-US" dirty="0"/>
              <a:t>は、</a:t>
            </a:r>
            <a:r>
              <a:rPr lang="ja-JP" altLang="en-US" dirty="0">
                <a:solidFill>
                  <a:srgbClr val="FF0066"/>
                </a:solidFill>
              </a:rPr>
              <a:t>図（ダイアグラム）</a:t>
            </a:r>
            <a:r>
              <a:rPr lang="ja-JP" altLang="en-US" dirty="0"/>
              <a:t>で表現される</a:t>
            </a:r>
          </a:p>
        </p:txBody>
      </p:sp>
      <p:sp>
        <p:nvSpPr>
          <p:cNvPr id="18436" name="Text Box 86"/>
          <p:cNvSpPr txBox="1">
            <a:spLocks noChangeArrowheads="1"/>
          </p:cNvSpPr>
          <p:nvPr/>
        </p:nvSpPr>
        <p:spPr bwMode="auto">
          <a:xfrm>
            <a:off x="1691680" y="3425626"/>
            <a:ext cx="4740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t>ストラクチャーダイアグラム</a:t>
            </a:r>
          </a:p>
        </p:txBody>
      </p:sp>
      <p:sp>
        <p:nvSpPr>
          <p:cNvPr id="18437" name="Text Box 87"/>
          <p:cNvSpPr txBox="1">
            <a:spLocks noChangeArrowheads="1"/>
          </p:cNvSpPr>
          <p:nvPr/>
        </p:nvSpPr>
        <p:spPr bwMode="auto">
          <a:xfrm>
            <a:off x="1691680" y="4871431"/>
            <a:ext cx="454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t>ビヘイビアーダイアグラム</a:t>
            </a:r>
          </a:p>
        </p:txBody>
      </p:sp>
      <p:sp>
        <p:nvSpPr>
          <p:cNvPr id="18440" name="テキスト ボックス 1"/>
          <p:cNvSpPr txBox="1">
            <a:spLocks noChangeArrowheads="1"/>
          </p:cNvSpPr>
          <p:nvPr/>
        </p:nvSpPr>
        <p:spPr bwMode="auto">
          <a:xfrm>
            <a:off x="1420813" y="6307980"/>
            <a:ext cx="601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UML2.0</a:t>
            </a:r>
            <a:r>
              <a:rPr lang="ja-JP" altLang="en-US" dirty="0"/>
              <a:t>以降は</a:t>
            </a:r>
            <a:r>
              <a:rPr lang="en-US" altLang="ja-JP" dirty="0"/>
              <a:t>13</a:t>
            </a:r>
            <a:r>
              <a:rPr lang="ja-JP" altLang="en-US" dirty="0"/>
              <a:t>種類のダイアグラムに区分</a:t>
            </a:r>
          </a:p>
        </p:txBody>
      </p:sp>
      <p:sp>
        <p:nvSpPr>
          <p:cNvPr id="9" name="Text Box 86"/>
          <p:cNvSpPr txBox="1">
            <a:spLocks noChangeArrowheads="1"/>
          </p:cNvSpPr>
          <p:nvPr/>
        </p:nvSpPr>
        <p:spPr bwMode="auto">
          <a:xfrm>
            <a:off x="1691680" y="1988840"/>
            <a:ext cx="2900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smtClean="0"/>
              <a:t>ユースケース図</a:t>
            </a:r>
            <a:endParaRPr lang="ja-JP" altLang="en-US" sz="3200" dirty="0"/>
          </a:p>
        </p:txBody>
      </p:sp>
      <p:sp>
        <p:nvSpPr>
          <p:cNvPr id="10" name="テキスト ボックス 9"/>
          <p:cNvSpPr txBox="1"/>
          <p:nvPr/>
        </p:nvSpPr>
        <p:spPr>
          <a:xfrm>
            <a:off x="2411760" y="2708920"/>
            <a:ext cx="4307589"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システムは、何のために必要なのか？</a:t>
            </a:r>
            <a:endParaRPr lang="ja-JP" altLang="en-US" sz="2000" dirty="0">
              <a:latin typeface="Arial" charset="0"/>
              <a:ea typeface="ＭＳ Ｐゴシック" pitchFamily="50" charset="-128"/>
            </a:endParaRPr>
          </a:p>
        </p:txBody>
      </p:sp>
      <p:sp>
        <p:nvSpPr>
          <p:cNvPr id="11" name="テキスト ボックス 10"/>
          <p:cNvSpPr txBox="1"/>
          <p:nvPr/>
        </p:nvSpPr>
        <p:spPr>
          <a:xfrm>
            <a:off x="2413284" y="5602128"/>
            <a:ext cx="4427815"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システムは、どのように動作するのか？</a:t>
            </a:r>
            <a:endParaRPr lang="ja-JP" altLang="en-US" sz="2000" dirty="0">
              <a:latin typeface="Arial" charset="0"/>
              <a:ea typeface="ＭＳ Ｐゴシック" pitchFamily="50" charset="-128"/>
            </a:endParaRPr>
          </a:p>
        </p:txBody>
      </p:sp>
      <p:sp>
        <p:nvSpPr>
          <p:cNvPr id="12" name="テキスト ボックス 11"/>
          <p:cNvSpPr txBox="1"/>
          <p:nvPr/>
        </p:nvSpPr>
        <p:spPr>
          <a:xfrm>
            <a:off x="2411760" y="4147110"/>
            <a:ext cx="4634602"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システムは、どのように構成されるのか？</a:t>
            </a:r>
            <a:endParaRPr lang="ja-JP" altLang="en-US" sz="2000" dirty="0">
              <a:latin typeface="Arial" charset="0"/>
              <a:ea typeface="ＭＳ Ｐゴシック" pitchFamily="50" charset="-128"/>
            </a:endParaRPr>
          </a:p>
        </p:txBody>
      </p:sp>
    </p:spTree>
    <p:extLst>
      <p:ext uri="{BB962C8B-B14F-4D97-AF65-F5344CB8AC3E}">
        <p14:creationId xmlns:p14="http://schemas.microsoft.com/office/powerpoint/2010/main" val="65655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3703" y="128662"/>
            <a:ext cx="7649402"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結合フラグメント</a:t>
            </a:r>
            <a:r>
              <a:rPr lang="en-US" altLang="ja-JP" sz="3600" dirty="0" smtClean="0"/>
              <a:t>opt</a:t>
            </a:r>
            <a:r>
              <a:rPr lang="ja-JP" altLang="en-US" sz="3600" dirty="0" smtClean="0"/>
              <a:t>：単一条件の分岐</a:t>
            </a:r>
            <a:endParaRPr kumimoji="1" lang="ja-JP" altLang="en-US" sz="3600" dirty="0"/>
          </a:p>
        </p:txBody>
      </p:sp>
      <p:sp>
        <p:nvSpPr>
          <p:cNvPr id="6" name="Text Box 73"/>
          <p:cNvSpPr txBox="1">
            <a:spLocks noChangeArrowheads="1"/>
          </p:cNvSpPr>
          <p:nvPr/>
        </p:nvSpPr>
        <p:spPr bwMode="auto">
          <a:xfrm>
            <a:off x="112067" y="808664"/>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完成図</a:t>
            </a:r>
            <a:endParaRPr lang="ja-JP" altLang="en-US" sz="1800" dirty="0">
              <a:solidFill>
                <a:srgbClr val="C00000"/>
              </a:solidFill>
            </a:endParaRPr>
          </a:p>
        </p:txBody>
      </p:sp>
      <p:sp>
        <p:nvSpPr>
          <p:cNvPr id="7" name="Text Box 73"/>
          <p:cNvSpPr txBox="1">
            <a:spLocks noChangeArrowheads="1"/>
          </p:cNvSpPr>
          <p:nvPr/>
        </p:nvSpPr>
        <p:spPr bwMode="auto">
          <a:xfrm>
            <a:off x="175374" y="5713675"/>
            <a:ext cx="6793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新たなシーケンス図を追加し、上図のとおりにオブジェクトを追加する</a:t>
            </a:r>
            <a:endParaRPr lang="ja-JP" altLang="en-US" sz="1800" dirty="0">
              <a:solidFill>
                <a:srgbClr val="C00000"/>
              </a:solidFill>
            </a:endParaRPr>
          </a:p>
        </p:txBody>
      </p:sp>
      <p:pic>
        <p:nvPicPr>
          <p:cNvPr id="2" name="図 1"/>
          <p:cNvPicPr>
            <a:picLocks noChangeAspect="1"/>
          </p:cNvPicPr>
          <p:nvPr/>
        </p:nvPicPr>
        <p:blipFill>
          <a:blip r:embed="rId2"/>
          <a:stretch>
            <a:fillRect/>
          </a:stretch>
        </p:blipFill>
        <p:spPr>
          <a:xfrm>
            <a:off x="323528" y="1340768"/>
            <a:ext cx="8481912" cy="4122284"/>
          </a:xfrm>
          <a:prstGeom prst="rect">
            <a:avLst/>
          </a:prstGeom>
        </p:spPr>
      </p:pic>
    </p:spTree>
    <p:extLst>
      <p:ext uri="{BB962C8B-B14F-4D97-AF65-F5344CB8AC3E}">
        <p14:creationId xmlns:p14="http://schemas.microsoft.com/office/powerpoint/2010/main" val="1639252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703" y="128662"/>
            <a:ext cx="8274573"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フラグメント種類の選択と</a:t>
            </a:r>
            <a:r>
              <a:rPr lang="en-US" altLang="ja-JP" sz="3600" dirty="0" smtClean="0"/>
              <a:t>opt(</a:t>
            </a:r>
            <a:r>
              <a:rPr lang="ja-JP" altLang="en-US" sz="3600" dirty="0" smtClean="0"/>
              <a:t>条件</a:t>
            </a:r>
            <a:r>
              <a:rPr lang="en-US" altLang="ja-JP" sz="3600" dirty="0" smtClean="0"/>
              <a:t>)</a:t>
            </a:r>
            <a:r>
              <a:rPr lang="ja-JP" altLang="en-US" sz="3600" dirty="0" smtClean="0"/>
              <a:t>の記入</a:t>
            </a:r>
            <a:endParaRPr lang="en-US" altLang="ja-JP" sz="3600" dirty="0" smtClean="0"/>
          </a:p>
        </p:txBody>
      </p:sp>
      <p:sp>
        <p:nvSpPr>
          <p:cNvPr id="6" name="Text Box 73"/>
          <p:cNvSpPr txBox="1">
            <a:spLocks noChangeArrowheads="1"/>
          </p:cNvSpPr>
          <p:nvPr/>
        </p:nvSpPr>
        <p:spPr bwMode="auto">
          <a:xfrm>
            <a:off x="184075" y="1312720"/>
            <a:ext cx="8233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上部「複合フラグメント」ボタンをクリックし、関係あるオブジェクトにまたがるよう配置</a:t>
            </a:r>
            <a:endParaRPr lang="en-US" altLang="ja-JP" sz="1800" dirty="0" smtClean="0"/>
          </a:p>
          <a:p>
            <a:pPr eaLnBrk="1" hangingPunct="1"/>
            <a:r>
              <a:rPr lang="ja-JP" altLang="en-US" sz="1800" dirty="0"/>
              <a:t>配置</a:t>
            </a:r>
            <a:r>
              <a:rPr lang="ja-JP" altLang="en-US" sz="1800" dirty="0" smtClean="0"/>
              <a:t>したフラグメントをクリック＞プロパティ＞</a:t>
            </a:r>
            <a:r>
              <a:rPr lang="ja-JP" altLang="en-US" sz="1800" dirty="0"/>
              <a:t>「</a:t>
            </a:r>
            <a:r>
              <a:rPr lang="ja-JP" altLang="en-US" sz="1800" dirty="0" smtClean="0"/>
              <a:t>ベース」タブ＞「種類」から「</a:t>
            </a:r>
            <a:r>
              <a:rPr lang="en-US" altLang="ja-JP" sz="1800" dirty="0" smtClean="0"/>
              <a:t>opt</a:t>
            </a:r>
            <a:r>
              <a:rPr lang="ja-JP" altLang="en-US" sz="1800" dirty="0" smtClean="0"/>
              <a:t>」を選択</a:t>
            </a:r>
            <a:endParaRPr lang="ja-JP" altLang="en-US" sz="1800" dirty="0"/>
          </a:p>
        </p:txBody>
      </p:sp>
      <p:sp>
        <p:nvSpPr>
          <p:cNvPr id="7" name="Text Box 73"/>
          <p:cNvSpPr txBox="1">
            <a:spLocks noChangeArrowheads="1"/>
          </p:cNvSpPr>
          <p:nvPr/>
        </p:nvSpPr>
        <p:spPr bwMode="auto">
          <a:xfrm>
            <a:off x="323528" y="3358733"/>
            <a:ext cx="57230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「オペランド」タブ＞「名前」に「いちごが注文された」と記入</a:t>
            </a:r>
            <a:endParaRPr lang="en-US" altLang="ja-JP" sz="1800" dirty="0" smtClean="0"/>
          </a:p>
        </p:txBody>
      </p:sp>
      <p:sp>
        <p:nvSpPr>
          <p:cNvPr id="8" name="Text Box 73"/>
          <p:cNvSpPr txBox="1">
            <a:spLocks noChangeArrowheads="1"/>
          </p:cNvSpPr>
          <p:nvPr/>
        </p:nvSpPr>
        <p:spPr bwMode="auto">
          <a:xfrm>
            <a:off x="395536" y="5589240"/>
            <a:ext cx="42274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条件のスペースを十分に開ける</a:t>
            </a:r>
            <a:endParaRPr lang="en-US" altLang="ja-JP" sz="1800" dirty="0" smtClean="0"/>
          </a:p>
          <a:p>
            <a:pPr eaLnBrk="1" hangingPunct="1"/>
            <a:endParaRPr lang="en-US" altLang="ja-JP" sz="1800" dirty="0"/>
          </a:p>
          <a:p>
            <a:pPr eaLnBrk="1" hangingPunct="1"/>
            <a:r>
              <a:rPr lang="ja-JP" altLang="en-US" sz="1800" dirty="0" smtClean="0"/>
              <a:t>条件内に、実行する同期メッセージを追加</a:t>
            </a:r>
            <a:endParaRPr lang="ja-JP" altLang="en-US" sz="1800" dirty="0"/>
          </a:p>
        </p:txBody>
      </p:sp>
      <p:pic>
        <p:nvPicPr>
          <p:cNvPr id="5" name="図 4"/>
          <p:cNvPicPr>
            <a:picLocks noChangeAspect="1"/>
          </p:cNvPicPr>
          <p:nvPr/>
        </p:nvPicPr>
        <p:blipFill>
          <a:blip r:embed="rId2"/>
          <a:stretch>
            <a:fillRect/>
          </a:stretch>
        </p:blipFill>
        <p:spPr>
          <a:xfrm>
            <a:off x="366114" y="2053865"/>
            <a:ext cx="2914650" cy="885825"/>
          </a:xfrm>
          <a:prstGeom prst="rect">
            <a:avLst/>
          </a:prstGeom>
        </p:spPr>
      </p:pic>
      <p:pic>
        <p:nvPicPr>
          <p:cNvPr id="10" name="図 9"/>
          <p:cNvPicPr>
            <a:picLocks noChangeAspect="1"/>
          </p:cNvPicPr>
          <p:nvPr/>
        </p:nvPicPr>
        <p:blipFill>
          <a:blip r:embed="rId3"/>
          <a:stretch>
            <a:fillRect/>
          </a:stretch>
        </p:blipFill>
        <p:spPr>
          <a:xfrm>
            <a:off x="395536" y="3789469"/>
            <a:ext cx="2971800" cy="942975"/>
          </a:xfrm>
          <a:prstGeom prst="rect">
            <a:avLst/>
          </a:prstGeom>
        </p:spPr>
      </p:pic>
    </p:spTree>
    <p:extLst>
      <p:ext uri="{BB962C8B-B14F-4D97-AF65-F5344CB8AC3E}">
        <p14:creationId xmlns:p14="http://schemas.microsoft.com/office/powerpoint/2010/main" val="2980861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683568" y="4518705"/>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636488" y="2546907"/>
            <a:ext cx="1871025" cy="1477328"/>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ex02</a:t>
            </a:r>
          </a:p>
          <a:p>
            <a:pPr algn="ctr"/>
            <a:r>
              <a:rPr lang="en-US" altLang="ja-JP" sz="4500" dirty="0" smtClean="0">
                <a:effectLst>
                  <a:outerShdw blurRad="38100" dist="38100" dir="2700000" algn="tl">
                    <a:srgbClr val="000000">
                      <a:alpha val="43137"/>
                    </a:srgbClr>
                  </a:outerShdw>
                </a:effectLst>
              </a:rPr>
              <a:t>(5)loop</a:t>
            </a:r>
          </a:p>
        </p:txBody>
      </p:sp>
    </p:spTree>
    <p:extLst>
      <p:ext uri="{BB962C8B-B14F-4D97-AF65-F5344CB8AC3E}">
        <p14:creationId xmlns:p14="http://schemas.microsoft.com/office/powerpoint/2010/main" val="3113609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4" name="Text Box 24"/>
          <p:cNvSpPr txBox="1">
            <a:spLocks noChangeArrowheads="1"/>
          </p:cNvSpPr>
          <p:nvPr/>
        </p:nvSpPr>
        <p:spPr bwMode="auto">
          <a:xfrm>
            <a:off x="188912" y="904723"/>
            <a:ext cx="46746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a:t>反復：「</a:t>
            </a:r>
            <a:r>
              <a:rPr lang="en-US" altLang="ja-JP" sz="1800" dirty="0"/>
              <a:t>loop</a:t>
            </a:r>
            <a:r>
              <a:rPr lang="ja-JP" altLang="en-US" sz="1800" dirty="0"/>
              <a:t>」　繰り返し処理</a:t>
            </a:r>
          </a:p>
          <a:p>
            <a:pPr eaLnBrk="1" hangingPunct="1"/>
            <a:r>
              <a:rPr lang="ja-JP" altLang="en-US" sz="1800" dirty="0"/>
              <a:t>中断：「</a:t>
            </a:r>
            <a:r>
              <a:rPr lang="en-US" altLang="ja-JP" sz="1800" dirty="0"/>
              <a:t>break</a:t>
            </a:r>
            <a:r>
              <a:rPr lang="ja-JP" altLang="en-US" sz="1800" dirty="0"/>
              <a:t>」 条件による繰り返し処理の中断</a:t>
            </a:r>
          </a:p>
        </p:txBody>
      </p:sp>
      <p:sp>
        <p:nvSpPr>
          <p:cNvPr id="46" name="テキスト ボックス 45"/>
          <p:cNvSpPr txBox="1"/>
          <p:nvPr/>
        </p:nvSpPr>
        <p:spPr>
          <a:xfrm>
            <a:off x="43703" y="128662"/>
            <a:ext cx="799481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結合フラグメント</a:t>
            </a:r>
            <a:r>
              <a:rPr lang="en-US" altLang="ja-JP" sz="3600" dirty="0" err="1" smtClean="0"/>
              <a:t>loop,break</a:t>
            </a:r>
            <a:r>
              <a:rPr lang="en-US" altLang="ja-JP" sz="3600" dirty="0" smtClean="0"/>
              <a:t>:</a:t>
            </a:r>
            <a:r>
              <a:rPr lang="ja-JP" altLang="en-US" sz="3600" dirty="0" smtClean="0"/>
              <a:t>繰り返し</a:t>
            </a:r>
            <a:r>
              <a:rPr lang="ja-JP" altLang="en-US" sz="3600" dirty="0"/>
              <a:t>処理</a:t>
            </a:r>
            <a:endParaRPr lang="en-US" altLang="ja-JP" sz="3600" dirty="0" smtClean="0"/>
          </a:p>
        </p:txBody>
      </p:sp>
      <p:sp>
        <p:nvSpPr>
          <p:cNvPr id="48" name="Text Box 73"/>
          <p:cNvSpPr txBox="1">
            <a:spLocks noChangeArrowheads="1"/>
          </p:cNvSpPr>
          <p:nvPr/>
        </p:nvSpPr>
        <p:spPr bwMode="auto">
          <a:xfrm>
            <a:off x="43703" y="1496118"/>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完成図</a:t>
            </a:r>
            <a:endParaRPr lang="ja-JP" altLang="en-US" sz="1800" dirty="0">
              <a:solidFill>
                <a:srgbClr val="C00000"/>
              </a:solidFill>
            </a:endParaRPr>
          </a:p>
        </p:txBody>
      </p:sp>
      <p:sp>
        <p:nvSpPr>
          <p:cNvPr id="49" name="Text Box 73"/>
          <p:cNvSpPr txBox="1">
            <a:spLocks noChangeArrowheads="1"/>
          </p:cNvSpPr>
          <p:nvPr/>
        </p:nvSpPr>
        <p:spPr bwMode="auto">
          <a:xfrm>
            <a:off x="251520" y="6448587"/>
            <a:ext cx="6793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新たなシーケンス図を追加し、上図のとおりにオブジェクトを追加する</a:t>
            </a:r>
            <a:endParaRPr lang="ja-JP" altLang="en-US" sz="1800" dirty="0">
              <a:solidFill>
                <a:srgbClr val="C00000"/>
              </a:solidFill>
            </a:endParaRPr>
          </a:p>
        </p:txBody>
      </p:sp>
      <p:pic>
        <p:nvPicPr>
          <p:cNvPr id="3" name="図 2"/>
          <p:cNvPicPr>
            <a:picLocks noChangeAspect="1"/>
          </p:cNvPicPr>
          <p:nvPr/>
        </p:nvPicPr>
        <p:blipFill>
          <a:blip r:embed="rId2"/>
          <a:stretch>
            <a:fillRect/>
          </a:stretch>
        </p:blipFill>
        <p:spPr>
          <a:xfrm>
            <a:off x="906414" y="1551054"/>
            <a:ext cx="7836536" cy="4820657"/>
          </a:xfrm>
          <a:prstGeom prst="rect">
            <a:avLst/>
          </a:prstGeom>
        </p:spPr>
      </p:pic>
    </p:spTree>
    <p:extLst>
      <p:ext uri="{BB962C8B-B14F-4D97-AF65-F5344CB8AC3E}">
        <p14:creationId xmlns:p14="http://schemas.microsoft.com/office/powerpoint/2010/main" val="2742338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703" y="128662"/>
            <a:ext cx="912621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フラグメント種類の選択と繰り返しの条件記入</a:t>
            </a:r>
            <a:endParaRPr lang="en-US" altLang="ja-JP" sz="3600" dirty="0" smtClean="0"/>
          </a:p>
        </p:txBody>
      </p:sp>
      <p:sp>
        <p:nvSpPr>
          <p:cNvPr id="6" name="Text Box 73"/>
          <p:cNvSpPr txBox="1">
            <a:spLocks noChangeArrowheads="1"/>
          </p:cNvSpPr>
          <p:nvPr/>
        </p:nvSpPr>
        <p:spPr bwMode="auto">
          <a:xfrm>
            <a:off x="184075" y="1312720"/>
            <a:ext cx="84257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上部「複合フラグメント」ボタンをクリックし、関係あるオブジェクトにまたがるよう配置</a:t>
            </a:r>
            <a:endParaRPr lang="en-US" altLang="ja-JP" sz="1800" dirty="0" smtClean="0"/>
          </a:p>
          <a:p>
            <a:pPr eaLnBrk="1" hangingPunct="1"/>
            <a:r>
              <a:rPr lang="ja-JP" altLang="en-US" sz="1800" dirty="0"/>
              <a:t>配置</a:t>
            </a:r>
            <a:r>
              <a:rPr lang="ja-JP" altLang="en-US" sz="1800" dirty="0" smtClean="0"/>
              <a:t>したフラグメントをクリック＞プロパティ＞</a:t>
            </a:r>
            <a:r>
              <a:rPr lang="ja-JP" altLang="en-US" sz="1800" dirty="0"/>
              <a:t>「</a:t>
            </a:r>
            <a:r>
              <a:rPr lang="ja-JP" altLang="en-US" sz="1800" dirty="0" smtClean="0"/>
              <a:t>ベース」タブ＞「種類」から「</a:t>
            </a:r>
            <a:r>
              <a:rPr lang="en-US" altLang="ja-JP" sz="1800" dirty="0" smtClean="0"/>
              <a:t>loop</a:t>
            </a:r>
            <a:r>
              <a:rPr lang="ja-JP" altLang="en-US" sz="1800" dirty="0" smtClean="0"/>
              <a:t>」を選択</a:t>
            </a:r>
            <a:endParaRPr lang="ja-JP" altLang="en-US" sz="1800" dirty="0"/>
          </a:p>
        </p:txBody>
      </p:sp>
      <p:sp>
        <p:nvSpPr>
          <p:cNvPr id="7" name="Text Box 73"/>
          <p:cNvSpPr txBox="1">
            <a:spLocks noChangeArrowheads="1"/>
          </p:cNvSpPr>
          <p:nvPr/>
        </p:nvSpPr>
        <p:spPr bwMode="auto">
          <a:xfrm>
            <a:off x="323528" y="3358733"/>
            <a:ext cx="6421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「オペランド」タブ＞「</a:t>
            </a:r>
            <a:r>
              <a:rPr lang="en-US" altLang="ja-JP" sz="1800" dirty="0" smtClean="0"/>
              <a:t>Guard</a:t>
            </a:r>
            <a:r>
              <a:rPr lang="ja-JP" altLang="en-US" sz="1800" dirty="0" smtClean="0"/>
              <a:t>」をダブルクリック＞「</a:t>
            </a:r>
            <a:r>
              <a:rPr lang="en-US" altLang="ja-JP" sz="1800" dirty="0" smtClean="0"/>
              <a:t>1,</a:t>
            </a:r>
            <a:r>
              <a:rPr lang="ja-JP" altLang="en-US" sz="1800" dirty="0" smtClean="0"/>
              <a:t>商品数」と記入</a:t>
            </a:r>
            <a:endParaRPr lang="en-US" altLang="ja-JP" sz="1800" dirty="0" smtClean="0"/>
          </a:p>
        </p:txBody>
      </p:sp>
      <p:sp>
        <p:nvSpPr>
          <p:cNvPr id="8" name="Text Box 73"/>
          <p:cNvSpPr txBox="1">
            <a:spLocks noChangeArrowheads="1"/>
          </p:cNvSpPr>
          <p:nvPr/>
        </p:nvSpPr>
        <p:spPr bwMode="auto">
          <a:xfrm>
            <a:off x="326931" y="5693145"/>
            <a:ext cx="43364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en-US" altLang="ja-JP" sz="1800" dirty="0" smtClean="0"/>
              <a:t>loop</a:t>
            </a:r>
            <a:r>
              <a:rPr lang="ja-JP" altLang="en-US" sz="1800" dirty="0" smtClean="0"/>
              <a:t>フラグメントのスペースを十分に開ける</a:t>
            </a:r>
            <a:endParaRPr lang="en-US" altLang="ja-JP" sz="1800" dirty="0" smtClean="0"/>
          </a:p>
          <a:p>
            <a:pPr eaLnBrk="1" hangingPunct="1"/>
            <a:endParaRPr lang="en-US" altLang="ja-JP" sz="1800" dirty="0"/>
          </a:p>
          <a:p>
            <a:pPr eaLnBrk="1" hangingPunct="1"/>
            <a:r>
              <a:rPr lang="ja-JP" altLang="en-US" sz="1800" dirty="0" smtClean="0"/>
              <a:t>同期メッセージを追加</a:t>
            </a:r>
            <a:endParaRPr lang="ja-JP" altLang="en-US" sz="1800" dirty="0"/>
          </a:p>
        </p:txBody>
      </p:sp>
      <p:pic>
        <p:nvPicPr>
          <p:cNvPr id="2" name="図 1"/>
          <p:cNvPicPr>
            <a:picLocks noChangeAspect="1"/>
          </p:cNvPicPr>
          <p:nvPr/>
        </p:nvPicPr>
        <p:blipFill>
          <a:blip r:embed="rId2"/>
          <a:stretch>
            <a:fillRect/>
          </a:stretch>
        </p:blipFill>
        <p:spPr>
          <a:xfrm>
            <a:off x="313736" y="1948565"/>
            <a:ext cx="3057525" cy="1009650"/>
          </a:xfrm>
          <a:prstGeom prst="rect">
            <a:avLst/>
          </a:prstGeom>
        </p:spPr>
      </p:pic>
      <p:pic>
        <p:nvPicPr>
          <p:cNvPr id="12" name="図 11"/>
          <p:cNvPicPr>
            <a:picLocks noChangeAspect="1"/>
          </p:cNvPicPr>
          <p:nvPr/>
        </p:nvPicPr>
        <p:blipFill>
          <a:blip r:embed="rId3"/>
          <a:stretch>
            <a:fillRect/>
          </a:stretch>
        </p:blipFill>
        <p:spPr>
          <a:xfrm>
            <a:off x="437561" y="4181081"/>
            <a:ext cx="2933700" cy="762000"/>
          </a:xfrm>
          <a:prstGeom prst="rect">
            <a:avLst/>
          </a:prstGeom>
        </p:spPr>
      </p:pic>
      <p:pic>
        <p:nvPicPr>
          <p:cNvPr id="13" name="図 12"/>
          <p:cNvPicPr>
            <a:picLocks noChangeAspect="1"/>
          </p:cNvPicPr>
          <p:nvPr/>
        </p:nvPicPr>
        <p:blipFill>
          <a:blip r:embed="rId4"/>
          <a:stretch>
            <a:fillRect/>
          </a:stretch>
        </p:blipFill>
        <p:spPr>
          <a:xfrm>
            <a:off x="5220072" y="3814886"/>
            <a:ext cx="2362158" cy="1128195"/>
          </a:xfrm>
          <a:prstGeom prst="rect">
            <a:avLst/>
          </a:prstGeom>
        </p:spPr>
      </p:pic>
    </p:spTree>
    <p:extLst>
      <p:ext uri="{BB962C8B-B14F-4D97-AF65-F5344CB8AC3E}">
        <p14:creationId xmlns:p14="http://schemas.microsoft.com/office/powerpoint/2010/main" val="2994775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703" y="128662"/>
            <a:ext cx="437523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ja-JP" sz="3600" dirty="0" smtClean="0"/>
              <a:t>break</a:t>
            </a:r>
            <a:r>
              <a:rPr lang="ja-JP" altLang="en-US" sz="3600" dirty="0" smtClean="0"/>
              <a:t>フラグメント追加</a:t>
            </a:r>
            <a:endParaRPr lang="en-US" altLang="ja-JP" sz="3600" dirty="0" smtClean="0"/>
          </a:p>
        </p:txBody>
      </p:sp>
      <p:sp>
        <p:nvSpPr>
          <p:cNvPr id="6" name="Text Box 73"/>
          <p:cNvSpPr txBox="1">
            <a:spLocks noChangeArrowheads="1"/>
          </p:cNvSpPr>
          <p:nvPr/>
        </p:nvSpPr>
        <p:spPr bwMode="auto">
          <a:xfrm>
            <a:off x="184075" y="1312720"/>
            <a:ext cx="85667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上部「複合フラグメント」ボタンをクリックし、関係あるオブジェクトにまたがるよう配置</a:t>
            </a:r>
            <a:endParaRPr lang="en-US" altLang="ja-JP" sz="1800" dirty="0" smtClean="0"/>
          </a:p>
          <a:p>
            <a:pPr eaLnBrk="1" hangingPunct="1"/>
            <a:r>
              <a:rPr lang="ja-JP" altLang="en-US" sz="1800" dirty="0"/>
              <a:t>配置</a:t>
            </a:r>
            <a:r>
              <a:rPr lang="ja-JP" altLang="en-US" sz="1800" dirty="0" smtClean="0"/>
              <a:t>したフラグメントをクリック＞プロパティ＞</a:t>
            </a:r>
            <a:r>
              <a:rPr lang="ja-JP" altLang="en-US" sz="1800" dirty="0"/>
              <a:t>「</a:t>
            </a:r>
            <a:r>
              <a:rPr lang="ja-JP" altLang="en-US" sz="1800" dirty="0" smtClean="0"/>
              <a:t>ベース」タブ＞「種類」から「</a:t>
            </a:r>
            <a:r>
              <a:rPr lang="en-US" altLang="ja-JP" sz="1800" dirty="0" smtClean="0"/>
              <a:t>break</a:t>
            </a:r>
            <a:r>
              <a:rPr lang="ja-JP" altLang="en-US" sz="1800" dirty="0" smtClean="0"/>
              <a:t>」を選択</a:t>
            </a:r>
            <a:endParaRPr lang="ja-JP" altLang="en-US" sz="1800" dirty="0"/>
          </a:p>
        </p:txBody>
      </p:sp>
      <p:sp>
        <p:nvSpPr>
          <p:cNvPr id="7" name="Text Box 73"/>
          <p:cNvSpPr txBox="1">
            <a:spLocks noChangeArrowheads="1"/>
          </p:cNvSpPr>
          <p:nvPr/>
        </p:nvSpPr>
        <p:spPr bwMode="auto">
          <a:xfrm>
            <a:off x="251520" y="3930737"/>
            <a:ext cx="80441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smtClean="0"/>
              <a:t>「オペランド」タブ＞「</a:t>
            </a:r>
            <a:r>
              <a:rPr lang="en-US" altLang="ja-JP" sz="1800" dirty="0" smtClean="0"/>
              <a:t>Guard</a:t>
            </a:r>
            <a:r>
              <a:rPr lang="ja-JP" altLang="en-US" sz="1800" dirty="0" smtClean="0"/>
              <a:t>」をダブルクリック＞「消費期限＞本日の日付」と記入</a:t>
            </a:r>
            <a:endParaRPr lang="en-US" altLang="ja-JP" sz="1800" dirty="0" smtClean="0"/>
          </a:p>
        </p:txBody>
      </p:sp>
      <p:pic>
        <p:nvPicPr>
          <p:cNvPr id="3" name="図 2"/>
          <p:cNvPicPr>
            <a:picLocks noChangeAspect="1"/>
          </p:cNvPicPr>
          <p:nvPr/>
        </p:nvPicPr>
        <p:blipFill>
          <a:blip r:embed="rId2"/>
          <a:stretch>
            <a:fillRect/>
          </a:stretch>
        </p:blipFill>
        <p:spPr>
          <a:xfrm>
            <a:off x="474507" y="2126451"/>
            <a:ext cx="3162300" cy="857250"/>
          </a:xfrm>
          <a:prstGeom prst="rect">
            <a:avLst/>
          </a:prstGeom>
        </p:spPr>
      </p:pic>
      <p:sp>
        <p:nvSpPr>
          <p:cNvPr id="10" name="Text Box 73"/>
          <p:cNvSpPr txBox="1">
            <a:spLocks noChangeArrowheads="1"/>
          </p:cNvSpPr>
          <p:nvPr/>
        </p:nvSpPr>
        <p:spPr bwMode="auto">
          <a:xfrm>
            <a:off x="3636807" y="2370410"/>
            <a:ext cx="41344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1800" dirty="0"/>
              <a:t>必要</a:t>
            </a:r>
            <a:r>
              <a:rPr lang="ja-JP" altLang="en-US" sz="1800" dirty="0" smtClean="0"/>
              <a:t>に応じてわかりやすい操作名を追加</a:t>
            </a:r>
            <a:endParaRPr lang="ja-JP" altLang="en-US" sz="1800" dirty="0"/>
          </a:p>
        </p:txBody>
      </p:sp>
      <p:pic>
        <p:nvPicPr>
          <p:cNvPr id="5" name="図 4"/>
          <p:cNvPicPr>
            <a:picLocks noChangeAspect="1"/>
          </p:cNvPicPr>
          <p:nvPr/>
        </p:nvPicPr>
        <p:blipFill>
          <a:blip r:embed="rId3"/>
          <a:stretch>
            <a:fillRect/>
          </a:stretch>
        </p:blipFill>
        <p:spPr>
          <a:xfrm>
            <a:off x="223995" y="4675101"/>
            <a:ext cx="3238500" cy="857250"/>
          </a:xfrm>
          <a:prstGeom prst="rect">
            <a:avLst/>
          </a:prstGeom>
        </p:spPr>
      </p:pic>
      <p:pic>
        <p:nvPicPr>
          <p:cNvPr id="9" name="図 8"/>
          <p:cNvPicPr>
            <a:picLocks noChangeAspect="1"/>
          </p:cNvPicPr>
          <p:nvPr/>
        </p:nvPicPr>
        <p:blipFill>
          <a:blip r:embed="rId4"/>
          <a:stretch>
            <a:fillRect/>
          </a:stretch>
        </p:blipFill>
        <p:spPr>
          <a:xfrm>
            <a:off x="4067944" y="5157192"/>
            <a:ext cx="4425021" cy="1085117"/>
          </a:xfrm>
          <a:prstGeom prst="rect">
            <a:avLst/>
          </a:prstGeom>
        </p:spPr>
      </p:pic>
    </p:spTree>
    <p:extLst>
      <p:ext uri="{BB962C8B-B14F-4D97-AF65-F5344CB8AC3E}">
        <p14:creationId xmlns:p14="http://schemas.microsoft.com/office/powerpoint/2010/main" val="2582150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lstStyle/>
          <a:p>
            <a:r>
              <a:rPr lang="ja-JP" altLang="en-US" dirty="0" smtClean="0"/>
              <a:t>本日のおさらい</a:t>
            </a:r>
          </a:p>
        </p:txBody>
      </p:sp>
      <p:sp>
        <p:nvSpPr>
          <p:cNvPr id="3" name="コンテンツ プレースホルダー 2"/>
          <p:cNvSpPr>
            <a:spLocks noGrp="1"/>
          </p:cNvSpPr>
          <p:nvPr>
            <p:ph idx="1"/>
          </p:nvPr>
        </p:nvSpPr>
        <p:spPr/>
        <p:txBody>
          <a:bodyPr>
            <a:normAutofit/>
          </a:bodyPr>
          <a:lstStyle/>
          <a:p>
            <a:pPr eaLnBrk="1" hangingPunct="1">
              <a:defRPr/>
            </a:pPr>
            <a:r>
              <a:rPr lang="en-US" altLang="ja-JP" sz="2400" dirty="0" smtClean="0"/>
              <a:t>UML</a:t>
            </a:r>
            <a:r>
              <a:rPr lang="ja-JP" altLang="en-US" sz="2400" dirty="0" smtClean="0"/>
              <a:t>における「</a:t>
            </a:r>
            <a:r>
              <a:rPr lang="ja-JP" altLang="en-US" sz="2400" dirty="0" smtClean="0">
                <a:solidFill>
                  <a:srgbClr val="FF0000"/>
                </a:solidFill>
              </a:rPr>
              <a:t>動的設計</a:t>
            </a:r>
            <a:r>
              <a:rPr lang="ja-JP" altLang="en-US" sz="2400" dirty="0" smtClean="0"/>
              <a:t>」では、「</a:t>
            </a:r>
            <a:r>
              <a:rPr lang="ja-JP" altLang="en-US" sz="2400" dirty="0" smtClean="0">
                <a:solidFill>
                  <a:srgbClr val="FF0000"/>
                </a:solidFill>
              </a:rPr>
              <a:t>ビヘイビアーダイアグラム</a:t>
            </a:r>
            <a:r>
              <a:rPr lang="ja-JP" altLang="en-US" sz="2400" dirty="0" smtClean="0"/>
              <a:t>」を利用して、動作の順序や時間の流れを考慮したオブジェクト同士の情報のやりとり（メッセージパッシング）を設計することができる。</a:t>
            </a:r>
            <a:endParaRPr lang="en-US" altLang="ja-JP" sz="2400" dirty="0" smtClean="0"/>
          </a:p>
          <a:p>
            <a:pPr eaLnBrk="1" hangingPunct="1">
              <a:defRPr/>
            </a:pPr>
            <a:r>
              <a:rPr lang="ja-JP" altLang="en-US" sz="2400" dirty="0" smtClean="0"/>
              <a:t>ビヘイビアーダイアグラムで特に重要なダイアグラムは、「</a:t>
            </a:r>
            <a:r>
              <a:rPr lang="ja-JP" altLang="en-US" sz="2400" dirty="0" smtClean="0">
                <a:solidFill>
                  <a:srgbClr val="FF0000"/>
                </a:solidFill>
              </a:rPr>
              <a:t>アクティビティ図</a:t>
            </a:r>
            <a:r>
              <a:rPr lang="ja-JP" altLang="en-US" sz="2400" dirty="0" smtClean="0"/>
              <a:t>」と「</a:t>
            </a:r>
            <a:r>
              <a:rPr lang="ja-JP" altLang="en-US" sz="2400" dirty="0" smtClean="0">
                <a:solidFill>
                  <a:srgbClr val="FF0000"/>
                </a:solidFill>
              </a:rPr>
              <a:t>シーケンス図</a:t>
            </a:r>
            <a:r>
              <a:rPr lang="ja-JP" altLang="en-US" sz="2400" dirty="0" smtClean="0"/>
              <a:t>」である。</a:t>
            </a:r>
            <a:endParaRPr lang="en-US" altLang="ja-JP" sz="2400" dirty="0" smtClean="0"/>
          </a:p>
          <a:p>
            <a:pPr lvl="1">
              <a:defRPr/>
            </a:pPr>
            <a:r>
              <a:rPr lang="ja-JP" altLang="en-US" sz="2000" dirty="0" smtClean="0"/>
              <a:t>「シーケンス図」は、ほぼ実際のオブジェクト指向プログラムの形に変換することができるため、プログラミングの直前まで利用する。</a:t>
            </a:r>
            <a:endParaRPr lang="en-US" altLang="ja-JP" sz="2000" dirty="0" smtClean="0"/>
          </a:p>
          <a:p>
            <a:pPr lvl="1">
              <a:defRPr/>
            </a:pPr>
            <a:r>
              <a:rPr lang="en-US" altLang="ja-JP" sz="2000" dirty="0" err="1" smtClean="0"/>
              <a:t>astah</a:t>
            </a:r>
            <a:r>
              <a:rPr lang="en-US" altLang="ja-JP" sz="2000" dirty="0" smtClean="0"/>
              <a:t> professional</a:t>
            </a:r>
            <a:r>
              <a:rPr lang="ja-JP" altLang="en-US" sz="2000" dirty="0" smtClean="0"/>
              <a:t>などの</a:t>
            </a:r>
            <a:r>
              <a:rPr lang="en-US" altLang="ja-JP" sz="2000" dirty="0" smtClean="0"/>
              <a:t>UML</a:t>
            </a:r>
            <a:r>
              <a:rPr lang="ja-JP" altLang="en-US" sz="2000" dirty="0" smtClean="0"/>
              <a:t>ツールを利用することにより、「クラス図」に直接対応したシーケンス図を設計することができる。</a:t>
            </a:r>
            <a:endParaRPr lang="en-US" altLang="ja-JP" sz="2000" dirty="0" smtClean="0"/>
          </a:p>
          <a:p>
            <a:pPr eaLnBrk="1" hangingPunct="1">
              <a:defRPr/>
            </a:pPr>
            <a:endParaRPr lang="en-US" altLang="ja-JP" sz="2400" dirty="0" smtClean="0"/>
          </a:p>
        </p:txBody>
      </p:sp>
    </p:spTree>
    <p:extLst>
      <p:ext uri="{BB962C8B-B14F-4D97-AF65-F5344CB8AC3E}">
        <p14:creationId xmlns:p14="http://schemas.microsoft.com/office/powerpoint/2010/main" val="3807780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ja-JP" altLang="en-US" dirty="0" smtClean="0"/>
              <a:t>他の分野の設計図との違い</a:t>
            </a:r>
          </a:p>
        </p:txBody>
      </p:sp>
      <p:sp>
        <p:nvSpPr>
          <p:cNvPr id="4" name="テキスト ボックス 3"/>
          <p:cNvSpPr txBox="1"/>
          <p:nvPr/>
        </p:nvSpPr>
        <p:spPr>
          <a:xfrm>
            <a:off x="1187624" y="2509976"/>
            <a:ext cx="6955750" cy="461665"/>
          </a:xfrm>
          <a:prstGeom prst="rect">
            <a:avLst/>
          </a:prstGeom>
          <a:solidFill>
            <a:srgbClr val="FFFF00"/>
          </a:solidFill>
          <a:ln>
            <a:solidFill>
              <a:schemeClr val="tx1"/>
            </a:solidFill>
          </a:ln>
        </p:spPr>
        <p:txBody>
          <a:bodyPr wrap="none" rtlCol="0">
            <a:spAutoFit/>
          </a:bodyPr>
          <a:lstStyle/>
          <a:p>
            <a:r>
              <a:rPr kumimoji="1" lang="ja-JP" altLang="en-US" sz="2400" dirty="0" smtClean="0"/>
              <a:t>（１）すべての種類の図を使用するわけではない</a:t>
            </a:r>
            <a:endParaRPr kumimoji="1" lang="ja-JP" altLang="en-US" sz="2400" dirty="0"/>
          </a:p>
        </p:txBody>
      </p:sp>
      <p:sp>
        <p:nvSpPr>
          <p:cNvPr id="30" name="テキスト ボックス 29"/>
          <p:cNvSpPr txBox="1"/>
          <p:nvPr/>
        </p:nvSpPr>
        <p:spPr>
          <a:xfrm>
            <a:off x="1160215" y="4221088"/>
            <a:ext cx="6955750" cy="461665"/>
          </a:xfrm>
          <a:prstGeom prst="rect">
            <a:avLst/>
          </a:prstGeom>
          <a:solidFill>
            <a:srgbClr val="FFFF00"/>
          </a:solidFill>
          <a:ln>
            <a:solidFill>
              <a:schemeClr val="tx1"/>
            </a:solidFill>
          </a:ln>
        </p:spPr>
        <p:txBody>
          <a:bodyPr wrap="none" rtlCol="0">
            <a:spAutoFit/>
          </a:bodyPr>
          <a:lstStyle/>
          <a:p>
            <a:r>
              <a:rPr kumimoji="1" lang="ja-JP" altLang="en-US" sz="2400" dirty="0" smtClean="0"/>
              <a:t>（２）すべての図を詳細に作成するわけではない</a:t>
            </a:r>
            <a:endParaRPr kumimoji="1" lang="ja-JP" altLang="en-US" sz="2400" dirty="0"/>
          </a:p>
        </p:txBody>
      </p:sp>
      <p:sp>
        <p:nvSpPr>
          <p:cNvPr id="5" name="テキスト ボックス 4"/>
          <p:cNvSpPr txBox="1"/>
          <p:nvPr/>
        </p:nvSpPr>
        <p:spPr>
          <a:xfrm>
            <a:off x="1907704" y="3293581"/>
            <a:ext cx="6596678" cy="400110"/>
          </a:xfrm>
          <a:prstGeom prst="rect">
            <a:avLst/>
          </a:prstGeom>
          <a:solidFill>
            <a:schemeClr val="bg1"/>
          </a:solidFill>
          <a:ln>
            <a:solidFill>
              <a:schemeClr val="tx1"/>
            </a:solidFill>
          </a:ln>
        </p:spPr>
        <p:txBody>
          <a:bodyPr wrap="none" rtlCol="0">
            <a:spAutoFit/>
          </a:bodyPr>
          <a:lstStyle/>
          <a:p>
            <a:r>
              <a:rPr lang="ja-JP" altLang="en-US" sz="2000" dirty="0"/>
              <a:t>対象と</a:t>
            </a:r>
            <a:r>
              <a:rPr lang="ja-JP" altLang="en-US" sz="2000" dirty="0" smtClean="0"/>
              <a:t>するシステムに応じて、</a:t>
            </a:r>
            <a:r>
              <a:rPr kumimoji="1" lang="ja-JP" altLang="en-US" sz="2000" dirty="0" smtClean="0"/>
              <a:t>必要</a:t>
            </a:r>
            <a:r>
              <a:rPr kumimoji="1" lang="ja-JP" altLang="en-US" sz="2000" dirty="0"/>
              <a:t>な図</a:t>
            </a:r>
            <a:r>
              <a:rPr kumimoji="1" lang="ja-JP" altLang="en-US" sz="2000" dirty="0" smtClean="0"/>
              <a:t>のみを使用する</a:t>
            </a:r>
            <a:endParaRPr kumimoji="1" lang="ja-JP" altLang="en-US" sz="2000" dirty="0"/>
          </a:p>
        </p:txBody>
      </p:sp>
      <p:sp>
        <p:nvSpPr>
          <p:cNvPr id="32" name="テキスト ボックス 31"/>
          <p:cNvSpPr txBox="1"/>
          <p:nvPr/>
        </p:nvSpPr>
        <p:spPr>
          <a:xfrm>
            <a:off x="1907704" y="4993198"/>
            <a:ext cx="5314275" cy="400110"/>
          </a:xfrm>
          <a:prstGeom prst="rect">
            <a:avLst/>
          </a:prstGeom>
          <a:solidFill>
            <a:schemeClr val="bg1"/>
          </a:solidFill>
          <a:ln>
            <a:solidFill>
              <a:schemeClr val="tx1"/>
            </a:solidFill>
          </a:ln>
        </p:spPr>
        <p:txBody>
          <a:bodyPr wrap="none" rtlCol="0">
            <a:spAutoFit/>
          </a:bodyPr>
          <a:lstStyle/>
          <a:p>
            <a:r>
              <a:rPr lang="ja-JP" altLang="en-US" sz="2000" dirty="0" smtClean="0"/>
              <a:t>状況に応じて、</a:t>
            </a:r>
            <a:r>
              <a:rPr kumimoji="1" lang="ja-JP" altLang="en-US" sz="2000" dirty="0" smtClean="0"/>
              <a:t>必要なレベルの図を作成する</a:t>
            </a:r>
            <a:endParaRPr kumimoji="1" lang="ja-JP" altLang="en-US" sz="2000" dirty="0"/>
          </a:p>
        </p:txBody>
      </p:sp>
      <p:sp>
        <p:nvSpPr>
          <p:cNvPr id="6" name="テキスト ボックス 5"/>
          <p:cNvSpPr txBox="1"/>
          <p:nvPr/>
        </p:nvSpPr>
        <p:spPr>
          <a:xfrm>
            <a:off x="1187624" y="1556792"/>
            <a:ext cx="6647974" cy="461665"/>
          </a:xfrm>
          <a:prstGeom prst="rect">
            <a:avLst/>
          </a:prstGeom>
          <a:solidFill>
            <a:srgbClr val="FF0000"/>
          </a:solidFill>
          <a:ln>
            <a:solidFill>
              <a:schemeClr val="tx1"/>
            </a:solidFill>
          </a:ln>
        </p:spPr>
        <p:txBody>
          <a:bodyPr wrap="none" rtlCol="0">
            <a:spAutoFit/>
          </a:bodyPr>
          <a:lstStyle/>
          <a:p>
            <a:r>
              <a:rPr kumimoji="1" lang="ja-JP" altLang="en-US" sz="2400" dirty="0" smtClean="0">
                <a:solidFill>
                  <a:schemeClr val="bg1"/>
                </a:solidFill>
              </a:rPr>
              <a:t>図は意思疎通のための手段であり目的ではない</a:t>
            </a:r>
            <a:endParaRPr kumimoji="1" lang="ja-JP" altLang="en-US" sz="2400" dirty="0">
              <a:solidFill>
                <a:schemeClr val="bg1"/>
              </a:solidFill>
            </a:endParaRPr>
          </a:p>
        </p:txBody>
      </p:sp>
    </p:spTree>
    <p:extLst>
      <p:ext uri="{BB962C8B-B14F-4D97-AF65-F5344CB8AC3E}">
        <p14:creationId xmlns:p14="http://schemas.microsoft.com/office/powerpoint/2010/main" val="3255812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ユースケース図</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95" y="1484784"/>
            <a:ext cx="8123810" cy="5028572"/>
          </a:xfrm>
          <a:prstGeom prst="rect">
            <a:avLst/>
          </a:prstGeom>
        </p:spPr>
      </p:pic>
    </p:spTree>
    <p:extLst>
      <p:ext uri="{BB962C8B-B14F-4D97-AF65-F5344CB8AC3E}">
        <p14:creationId xmlns:p14="http://schemas.microsoft.com/office/powerpoint/2010/main" val="328579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03648" y="1571625"/>
            <a:ext cx="6343650" cy="5286375"/>
          </a:xfrm>
          <a:prstGeom prst="rect">
            <a:avLst/>
          </a:prstGeom>
        </p:spPr>
      </p:pic>
      <p:sp>
        <p:nvSpPr>
          <p:cNvPr id="5" name="テキスト ボックス 4"/>
          <p:cNvSpPr txBox="1"/>
          <p:nvPr/>
        </p:nvSpPr>
        <p:spPr>
          <a:xfrm>
            <a:off x="52873" y="55455"/>
            <a:ext cx="469551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3600" dirty="0" smtClean="0"/>
              <a:t>ユース</a:t>
            </a:r>
            <a:r>
              <a:rPr lang="ja-JP" altLang="en-US" sz="3600" dirty="0"/>
              <a:t>ケース</a:t>
            </a:r>
            <a:r>
              <a:rPr lang="ja-JP" altLang="en-US" sz="3600" dirty="0" smtClean="0"/>
              <a:t>図の作成</a:t>
            </a:r>
            <a:endParaRPr kumimoji="1" lang="ja-JP" altLang="en-US" sz="3600" dirty="0"/>
          </a:p>
        </p:txBody>
      </p:sp>
      <p:sp>
        <p:nvSpPr>
          <p:cNvPr id="7" name="テキスト ボックス 6"/>
          <p:cNvSpPr txBox="1"/>
          <p:nvPr/>
        </p:nvSpPr>
        <p:spPr>
          <a:xfrm>
            <a:off x="2555776" y="2204864"/>
            <a:ext cx="3743332" cy="369332"/>
          </a:xfrm>
          <a:prstGeom prst="rect">
            <a:avLst/>
          </a:prstGeom>
          <a:noFill/>
        </p:spPr>
        <p:txBody>
          <a:bodyPr wrap="none" rtlCol="0">
            <a:spAutoFit/>
          </a:bodyPr>
          <a:lstStyle/>
          <a:p>
            <a:r>
              <a:rPr kumimoji="1" lang="ja-JP" altLang="en-US" dirty="0" smtClean="0"/>
              <a:t>関連</a:t>
            </a:r>
            <a:r>
              <a:rPr kumimoji="1" lang="en-US" altLang="ja-JP" dirty="0" smtClean="0"/>
              <a:t>(</a:t>
            </a:r>
            <a:r>
              <a:rPr kumimoji="1" lang="ja-JP" altLang="en-US" dirty="0" smtClean="0"/>
              <a:t>誘導可能性未定から誘導可能</a:t>
            </a:r>
            <a:r>
              <a:rPr kumimoji="1" lang="en-US" altLang="ja-JP" dirty="0" smtClean="0"/>
              <a:t>)</a:t>
            </a:r>
            <a:endParaRPr kumimoji="1" lang="ja-JP" altLang="en-US" dirty="0"/>
          </a:p>
        </p:txBody>
      </p:sp>
      <p:cxnSp>
        <p:nvCxnSpPr>
          <p:cNvPr id="9" name="直線矢印コネクタ 8"/>
          <p:cNvCxnSpPr/>
          <p:nvPr/>
        </p:nvCxnSpPr>
        <p:spPr>
          <a:xfrm flipH="1">
            <a:off x="3491880" y="2636912"/>
            <a:ext cx="288032" cy="6480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直線矢印コネクタ 9"/>
          <p:cNvCxnSpPr/>
          <p:nvPr/>
        </p:nvCxnSpPr>
        <p:spPr>
          <a:xfrm flipH="1">
            <a:off x="5475573" y="3207435"/>
            <a:ext cx="288032" cy="6480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テキスト ボックス 10"/>
          <p:cNvSpPr txBox="1"/>
          <p:nvPr/>
        </p:nvSpPr>
        <p:spPr>
          <a:xfrm>
            <a:off x="5544978" y="2860753"/>
            <a:ext cx="646331" cy="369332"/>
          </a:xfrm>
          <a:prstGeom prst="rect">
            <a:avLst/>
          </a:prstGeom>
          <a:noFill/>
        </p:spPr>
        <p:txBody>
          <a:bodyPr wrap="none" rtlCol="0">
            <a:spAutoFit/>
          </a:bodyPr>
          <a:lstStyle/>
          <a:p>
            <a:r>
              <a:rPr kumimoji="1" lang="ja-JP" altLang="en-US" dirty="0" smtClean="0"/>
              <a:t>依存</a:t>
            </a:r>
            <a:endParaRPr kumimoji="1" lang="ja-JP" altLang="en-US" dirty="0"/>
          </a:p>
        </p:txBody>
      </p:sp>
      <p:sp>
        <p:nvSpPr>
          <p:cNvPr id="12" name="楕円 11"/>
          <p:cNvSpPr/>
          <p:nvPr/>
        </p:nvSpPr>
        <p:spPr>
          <a:xfrm>
            <a:off x="3116445" y="1703579"/>
            <a:ext cx="375435" cy="438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4084732" y="1703579"/>
            <a:ext cx="375435" cy="438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1696894" y="1761088"/>
            <a:ext cx="375435" cy="438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2071633" y="1716717"/>
            <a:ext cx="375435" cy="438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530167" y="2611911"/>
            <a:ext cx="973343" cy="369332"/>
          </a:xfrm>
          <a:prstGeom prst="rect">
            <a:avLst/>
          </a:prstGeom>
          <a:noFill/>
        </p:spPr>
        <p:txBody>
          <a:bodyPr wrap="none" rtlCol="0">
            <a:spAutoFit/>
          </a:bodyPr>
          <a:lstStyle/>
          <a:p>
            <a:r>
              <a:rPr lang="ja-JP" altLang="en-US" dirty="0"/>
              <a:t>アクタ</a:t>
            </a:r>
            <a:r>
              <a:rPr lang="ja-JP" altLang="en-US" dirty="0" smtClean="0"/>
              <a:t>ー</a:t>
            </a:r>
            <a:endParaRPr kumimoji="1" lang="ja-JP" altLang="en-US" dirty="0"/>
          </a:p>
        </p:txBody>
      </p:sp>
      <p:cxnSp>
        <p:nvCxnSpPr>
          <p:cNvPr id="17" name="直線矢印コネクタ 16"/>
          <p:cNvCxnSpPr/>
          <p:nvPr/>
        </p:nvCxnSpPr>
        <p:spPr>
          <a:xfrm>
            <a:off x="1799538" y="2955132"/>
            <a:ext cx="272095" cy="4383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直線矢印コネクタ 18"/>
          <p:cNvCxnSpPr/>
          <p:nvPr/>
        </p:nvCxnSpPr>
        <p:spPr>
          <a:xfrm>
            <a:off x="3750602" y="4413944"/>
            <a:ext cx="272095" cy="4383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テキスト ボックス 19"/>
          <p:cNvSpPr txBox="1"/>
          <p:nvPr/>
        </p:nvSpPr>
        <p:spPr>
          <a:xfrm>
            <a:off x="3023134" y="4099384"/>
            <a:ext cx="1513556" cy="369332"/>
          </a:xfrm>
          <a:prstGeom prst="rect">
            <a:avLst/>
          </a:prstGeom>
          <a:noFill/>
        </p:spPr>
        <p:txBody>
          <a:bodyPr wrap="none" rtlCol="0">
            <a:spAutoFit/>
          </a:bodyPr>
          <a:lstStyle/>
          <a:p>
            <a:r>
              <a:rPr lang="ja-JP" altLang="en-US" dirty="0" smtClean="0"/>
              <a:t>ユースケース</a:t>
            </a:r>
            <a:endParaRPr kumimoji="1" lang="ja-JP" altLang="en-US" dirty="0"/>
          </a:p>
        </p:txBody>
      </p:sp>
    </p:spTree>
    <p:extLst>
      <p:ext uri="{BB962C8B-B14F-4D97-AF65-F5344CB8AC3E}">
        <p14:creationId xmlns:p14="http://schemas.microsoft.com/office/powerpoint/2010/main" val="48846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クラス図</a:t>
            </a:r>
            <a:endParaRPr kumimoji="1" lang="ja-JP" altLang="en-US" dirty="0"/>
          </a:p>
        </p:txBody>
      </p:sp>
      <p:pic>
        <p:nvPicPr>
          <p:cNvPr id="4" name="図 3"/>
          <p:cNvPicPr>
            <a:picLocks noChangeAspect="1"/>
          </p:cNvPicPr>
          <p:nvPr/>
        </p:nvPicPr>
        <p:blipFill>
          <a:blip r:embed="rId2"/>
          <a:stretch>
            <a:fillRect/>
          </a:stretch>
        </p:blipFill>
        <p:spPr>
          <a:xfrm>
            <a:off x="47625" y="1340768"/>
            <a:ext cx="9048750" cy="5438775"/>
          </a:xfrm>
          <a:prstGeom prst="rect">
            <a:avLst/>
          </a:prstGeom>
        </p:spPr>
      </p:pic>
    </p:spTree>
    <p:extLst>
      <p:ext uri="{BB962C8B-B14F-4D97-AF65-F5344CB8AC3E}">
        <p14:creationId xmlns:p14="http://schemas.microsoft.com/office/powerpoint/2010/main" val="7670416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2146</Words>
  <Application>Microsoft Office PowerPoint</Application>
  <PresentationFormat>画面に合わせる (4:3)</PresentationFormat>
  <Paragraphs>387</Paragraphs>
  <Slides>56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56</vt:i4>
      </vt:variant>
    </vt:vector>
  </HeadingPairs>
  <TitlesOfParts>
    <vt:vector size="60" baseType="lpstr">
      <vt:lpstr>ＭＳ Ｐゴシック</vt:lpstr>
      <vt:lpstr>Arial</vt:lpstr>
      <vt:lpstr>Calibri</vt:lpstr>
      <vt:lpstr>Office テーマ</vt:lpstr>
      <vt:lpstr>PowerPoint プレゼンテーション</vt:lpstr>
      <vt:lpstr>PowerPoint プレゼンテーション</vt:lpstr>
      <vt:lpstr>UMLとは</vt:lpstr>
      <vt:lpstr>設計図＝ダイアグラム：例</vt:lpstr>
      <vt:lpstr>ダイアグラム</vt:lpstr>
      <vt:lpstr>他の分野の設計図との違い</vt:lpstr>
      <vt:lpstr>ユースケース図</vt:lpstr>
      <vt:lpstr>PowerPoint プレゼンテーション</vt:lpstr>
      <vt:lpstr>クラス図</vt:lpstr>
      <vt:lpstr>本日の予定</vt:lpstr>
      <vt:lpstr>PowerPoint プレゼンテーション</vt:lpstr>
      <vt:lpstr>処理の状態と状態遷移の記述</vt:lpstr>
      <vt:lpstr>作業の実行順序と役割</vt:lpstr>
      <vt:lpstr>アクティビティ図</vt:lpstr>
      <vt:lpstr>アクティビティ図</vt:lpstr>
      <vt:lpstr>アクティビティ図</vt:lpstr>
      <vt:lpstr>アクティビティ図</vt:lpstr>
      <vt:lpstr>アクティビティ図の粒度</vt:lpstr>
      <vt:lpstr>フローチャートとアクティビティ図の違い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オブジェクトの協調動作の時間的記述</vt:lpstr>
      <vt:lpstr>シーケンス図</vt:lpstr>
      <vt:lpstr>基本構成要素(1)</vt:lpstr>
      <vt:lpstr>基本構成要素(2) Found, Lost, Create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本日のおさらい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(2)アクティビティ図, シーケンス図 </dc:title>
  <dc:creator>unehara</dc:creator>
  <cp:lastModifiedBy>畦原 宗之</cp:lastModifiedBy>
  <cp:revision>53</cp:revision>
  <dcterms:created xsi:type="dcterms:W3CDTF">2013-05-08T03:06:22Z</dcterms:created>
  <dcterms:modified xsi:type="dcterms:W3CDTF">2018-06-25T03:16:05Z</dcterms:modified>
</cp:coreProperties>
</file>