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404" r:id="rId4"/>
    <p:sldId id="406" r:id="rId5"/>
    <p:sldId id="405" r:id="rId6"/>
    <p:sldId id="407" r:id="rId7"/>
    <p:sldId id="403" r:id="rId8"/>
    <p:sldId id="363" r:id="rId9"/>
    <p:sldId id="364" r:id="rId10"/>
    <p:sldId id="365" r:id="rId11"/>
    <p:sldId id="368" r:id="rId12"/>
    <p:sldId id="366" r:id="rId13"/>
    <p:sldId id="408" r:id="rId14"/>
    <p:sldId id="409" r:id="rId15"/>
    <p:sldId id="410" r:id="rId16"/>
    <p:sldId id="411" r:id="rId17"/>
    <p:sldId id="412" r:id="rId18"/>
    <p:sldId id="413" r:id="rId19"/>
    <p:sldId id="416" r:id="rId20"/>
    <p:sldId id="414" r:id="rId21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FF00"/>
    <a:srgbClr val="000000"/>
    <a:srgbClr val="33CC33"/>
    <a:srgbClr val="FF99FF"/>
    <a:srgbClr val="66FFFF"/>
    <a:srgbClr val="00FFFF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2019/6/30</a:t>
            </a:fld>
            <a:endParaRPr lang="en-US" altLang="ja-JP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2540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2019/6/30</a:t>
            </a:fld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86556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2019/6/30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1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smtClean="0"/>
              <a:t>オブジェクト</a:t>
            </a:r>
            <a:r>
              <a:rPr lang="ja-JP" altLang="en-US" sz="3600" dirty="0" smtClean="0"/>
              <a:t>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（１１）多態性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１ 日 （</a:t>
            </a:r>
            <a:r>
              <a:rPr lang="ja-JP" altLang="en-US" dirty="0" smtClean="0"/>
              <a:t>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接続</a:t>
            </a:r>
            <a:r>
              <a:rPr lang="ja-JP" altLang="en-US" dirty="0" smtClean="0"/>
              <a:t>できるように</a:t>
            </a:r>
            <a:r>
              <a:rPr lang="ja-JP" altLang="en-US" dirty="0"/>
              <a:t>設計</a:t>
            </a:r>
            <a:r>
              <a:rPr lang="ja-JP" altLang="en-US" dirty="0" smtClean="0"/>
              <a:t>を</a:t>
            </a:r>
            <a:r>
              <a:rPr lang="ja-JP" altLang="en-US" dirty="0"/>
              <a:t>修正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1403648" y="1556792"/>
            <a:ext cx="1800200" cy="1720208"/>
          </a:xfrm>
          <a:prstGeom prst="cube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直方体 5"/>
          <p:cNvSpPr/>
          <p:nvPr/>
        </p:nvSpPr>
        <p:spPr>
          <a:xfrm flipH="1">
            <a:off x="5652120" y="1556792"/>
            <a:ext cx="1800200" cy="2232248"/>
          </a:xfrm>
          <a:prstGeom prst="cube">
            <a:avLst>
              <a:gd name="adj" fmla="val 23896"/>
            </a:avLst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 rot="5400000">
            <a:off x="2761219" y="2165748"/>
            <a:ext cx="741241" cy="576064"/>
          </a:xfrm>
          <a:prstGeom prst="can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796136" y="2060848"/>
            <a:ext cx="144016" cy="741242"/>
          </a:xfrm>
          <a:prstGeom prst="ellipse">
            <a:avLst/>
          </a:prstGeom>
          <a:solidFill>
            <a:schemeClr val="accent4">
              <a:lumMod val="50000"/>
              <a:alpha val="50196"/>
            </a:scheme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829141" cy="7418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54" y="2416896"/>
            <a:ext cx="1190588" cy="1071529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sp>
        <p:nvSpPr>
          <p:cNvPr id="12" name="テキスト ボックス 11"/>
          <p:cNvSpPr txBox="1"/>
          <p:nvPr/>
        </p:nvSpPr>
        <p:spPr>
          <a:xfrm>
            <a:off x="4833309" y="4165630"/>
            <a:ext cx="323678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p</a:t>
            </a:r>
            <a:r>
              <a:rPr kumimoji="1"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ublic clas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s Dragon{</a:t>
            </a:r>
          </a:p>
          <a:p>
            <a:r>
              <a:rPr lang="ja-JP" altLang="en-US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　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private  Fire</a:t>
            </a:r>
            <a:r>
              <a:rPr lang="ja-JP" altLang="en-US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fire;</a:t>
            </a:r>
          </a:p>
          <a:p>
            <a:endParaRPr lang="en-US" altLang="ja-JP" b="1" dirty="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public void </a:t>
            </a:r>
            <a:r>
              <a:rPr lang="en-US" altLang="ja-JP" b="1" dirty="0" err="1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setFire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(Fire fire){</a:t>
            </a:r>
          </a:p>
          <a:p>
            <a:r>
              <a:rPr lang="ja-JP" altLang="en-US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　　</a:t>
            </a:r>
            <a:r>
              <a:rPr lang="en-US" altLang="ja-JP" b="1" dirty="0" err="1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this.fire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 = fire;</a:t>
            </a:r>
          </a:p>
          <a:p>
            <a:r>
              <a:rPr lang="ja-JP" altLang="en-US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}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}</a:t>
            </a:r>
            <a:endParaRPr kumimoji="1" lang="ja-JP" altLang="en-US" b="1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90531" y="4145012"/>
            <a:ext cx="181331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public clas</a:t>
            </a:r>
            <a:r>
              <a:rPr lang="en-US" altLang="ja-JP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s Fire{</a:t>
            </a:r>
          </a:p>
          <a:p>
            <a:endParaRPr lang="en-US" altLang="ja-JP" b="1" dirty="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}</a:t>
            </a:r>
            <a:endParaRPr kumimoji="1" lang="ja-JP" altLang="en-US" b="1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40317" y="1568924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9712" y="15661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ja-JP" altLang="en-US" dirty="0" smtClean="0"/>
              <a:t>実際に部品を作る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1547664" y="3653008"/>
            <a:ext cx="1800200" cy="1720208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 flipH="1">
            <a:off x="5364088" y="3645024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2905235" y="4261964"/>
            <a:ext cx="741241" cy="576064"/>
          </a:xfrm>
          <a:prstGeom prst="can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508104" y="4221088"/>
            <a:ext cx="144016" cy="741242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73088"/>
            <a:ext cx="829141" cy="7418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22" y="4505128"/>
            <a:ext cx="1190588" cy="107152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966258" y="6095037"/>
            <a:ext cx="204254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 </a:t>
            </a: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  <a:p>
            <a:r>
              <a:rPr kumimoji="1" lang="ja-JP" altLang="en-US" dirty="0" err="1" smtClean="0">
                <a:solidFill>
                  <a:schemeClr val="accent4">
                    <a:lumMod val="10000"/>
                  </a:schemeClr>
                </a:solidFill>
              </a:rPr>
              <a:t>ｆ</a:t>
            </a:r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ire=new Fire();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86738" y="6095037"/>
            <a:ext cx="288566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 </a:t>
            </a:r>
            <a:r>
              <a:rPr kumimoji="1"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dragon=new Dragon();</a:t>
            </a:r>
          </a:p>
        </p:txBody>
      </p:sp>
      <p:sp>
        <p:nvSpPr>
          <p:cNvPr id="3" name="右カーブ矢印 2"/>
          <p:cNvSpPr/>
          <p:nvPr/>
        </p:nvSpPr>
        <p:spPr>
          <a:xfrm rot="20838368">
            <a:off x="534828" y="2637132"/>
            <a:ext cx="729954" cy="1908618"/>
          </a:xfrm>
          <a:prstGeom prst="curvedRightArrow">
            <a:avLst>
              <a:gd name="adj1" fmla="val 33439"/>
              <a:gd name="adj2" fmla="val 92714"/>
              <a:gd name="adj3" fmla="val 25000"/>
            </a:avLst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カーブ矢印 19"/>
          <p:cNvSpPr/>
          <p:nvPr/>
        </p:nvSpPr>
        <p:spPr>
          <a:xfrm rot="761632" flipH="1">
            <a:off x="7653099" y="2539634"/>
            <a:ext cx="729954" cy="1908618"/>
          </a:xfrm>
          <a:prstGeom prst="curvedRightArrow">
            <a:avLst>
              <a:gd name="adj1" fmla="val 33439"/>
              <a:gd name="adj2" fmla="val 92714"/>
              <a:gd name="adj3" fmla="val 25000"/>
            </a:avLst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直方体 20"/>
          <p:cNvSpPr/>
          <p:nvPr/>
        </p:nvSpPr>
        <p:spPr>
          <a:xfrm>
            <a:off x="1403648" y="1268760"/>
            <a:ext cx="1800200" cy="1720208"/>
          </a:xfrm>
          <a:prstGeom prst="cube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方体 21"/>
          <p:cNvSpPr/>
          <p:nvPr/>
        </p:nvSpPr>
        <p:spPr>
          <a:xfrm flipH="1">
            <a:off x="5652120" y="1268760"/>
            <a:ext cx="1800200" cy="2232248"/>
          </a:xfrm>
          <a:prstGeom prst="cube">
            <a:avLst>
              <a:gd name="adj" fmla="val 23896"/>
            </a:avLst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/>
          <p:cNvSpPr/>
          <p:nvPr/>
        </p:nvSpPr>
        <p:spPr>
          <a:xfrm rot="5400000">
            <a:off x="2761219" y="1877716"/>
            <a:ext cx="741241" cy="576064"/>
          </a:xfrm>
          <a:prstGeom prst="can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829141" cy="7418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54" y="2128864"/>
            <a:ext cx="1190588" cy="1071529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sp>
        <p:nvSpPr>
          <p:cNvPr id="27" name="テキスト ボックス 26"/>
          <p:cNvSpPr txBox="1"/>
          <p:nvPr/>
        </p:nvSpPr>
        <p:spPr>
          <a:xfrm>
            <a:off x="6040317" y="1271561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79712" y="12687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52285" y="3670416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33611" y="36676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5796136" y="1844824"/>
            <a:ext cx="144016" cy="741242"/>
          </a:xfrm>
          <a:prstGeom prst="ellipse">
            <a:avLst/>
          </a:prstGeom>
          <a:solidFill>
            <a:schemeClr val="accent4">
              <a:lumMod val="50000"/>
              <a:alpha val="50196"/>
            </a:scheme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</a:t>
            </a:r>
            <a:r>
              <a:rPr lang="ja-JP" altLang="en-US" dirty="0" smtClean="0"/>
              <a:t>に</a:t>
            </a:r>
            <a:r>
              <a:rPr lang="ja-JP" altLang="en-US" dirty="0"/>
              <a:t>部品</a:t>
            </a:r>
            <a:r>
              <a:rPr lang="ja-JP" altLang="en-US" dirty="0" smtClean="0"/>
              <a:t>を接続する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2987824" y="1988840"/>
            <a:ext cx="1800200" cy="1720208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4355976" y="1988840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08920"/>
            <a:ext cx="1190588" cy="10715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57" y="2708920"/>
            <a:ext cx="829141" cy="7418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318279" y="4653136"/>
            <a:ext cx="2713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dragon.setFire</a:t>
            </a:r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( fire );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6298" y="2010303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3888" y="20075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4597" y="5478323"/>
            <a:ext cx="7842211" cy="830997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dirty="0" smtClean="0">
                <a:solidFill>
                  <a:srgbClr val="000000"/>
                </a:solidFill>
                <a:latin typeface="+mj-ea"/>
                <a:ea typeface="+mj-ea"/>
              </a:rPr>
              <a:t>dragon</a:t>
            </a:r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」と「</a:t>
            </a:r>
            <a:r>
              <a:rPr lang="en-US" altLang="ja-JP" sz="2400" dirty="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」を接続してはじめて</a:t>
            </a:r>
            <a:endParaRPr lang="en-US" altLang="ja-JP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dirty="0" smtClean="0">
                <a:solidFill>
                  <a:srgbClr val="000000"/>
                </a:solidFill>
                <a:latin typeface="+mj-ea"/>
                <a:ea typeface="+mj-ea"/>
              </a:rPr>
              <a:t>dragon</a:t>
            </a:r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」は「</a:t>
            </a:r>
            <a:r>
              <a:rPr lang="en-US" altLang="ja-JP" sz="2400" dirty="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」の機能（＝メソッド）を使用できるようになる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536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1139825"/>
          </a:xfrm>
        </p:spPr>
        <p:txBody>
          <a:bodyPr/>
          <a:lstStyle/>
          <a:p>
            <a:r>
              <a:rPr lang="ja-JP" altLang="en-US" sz="4000" smtClean="0"/>
              <a:t>オブジェクトの接続＝オブジェクトの依存</a:t>
            </a:r>
            <a:endParaRPr kumimoji="1" lang="ja-JP" altLang="en-US" sz="4000" dirty="0"/>
          </a:p>
        </p:txBody>
      </p:sp>
      <p:sp>
        <p:nvSpPr>
          <p:cNvPr id="4" name="直方体 3"/>
          <p:cNvSpPr/>
          <p:nvPr/>
        </p:nvSpPr>
        <p:spPr>
          <a:xfrm>
            <a:off x="2483768" y="1988840"/>
            <a:ext cx="1800200" cy="1720208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5076056" y="1988840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8920"/>
            <a:ext cx="1190588" cy="10715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1" y="2708920"/>
            <a:ext cx="829141" cy="74186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526378" y="2010303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59832" y="20075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0583" y="4623519"/>
            <a:ext cx="529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dragon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」の動作は「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」に依存している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283968" y="2852936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39920" y="5343599"/>
            <a:ext cx="827662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」にバグがあったら、「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doragon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」の動作もおかしくなるかも。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987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1139825"/>
          </a:xfrm>
        </p:spPr>
        <p:txBody>
          <a:bodyPr/>
          <a:lstStyle/>
          <a:p>
            <a:r>
              <a:rPr lang="ja-JP" altLang="en-US" sz="4000" smtClean="0"/>
              <a:t>オブジェクトの接続＝オブジェクトの依存</a:t>
            </a:r>
            <a:endParaRPr kumimoji="1" lang="ja-JP" altLang="en-US" sz="4000" dirty="0"/>
          </a:p>
        </p:txBody>
      </p:sp>
      <p:sp>
        <p:nvSpPr>
          <p:cNvPr id="4" name="直方体 3"/>
          <p:cNvSpPr/>
          <p:nvPr/>
        </p:nvSpPr>
        <p:spPr>
          <a:xfrm>
            <a:off x="3851920" y="1988840"/>
            <a:ext cx="1800200" cy="1720208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6444208" y="1988840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08920"/>
            <a:ext cx="1190588" cy="10715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53" y="2708920"/>
            <a:ext cx="829141" cy="74186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894530" y="2010303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27984" y="20075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6933" y="4623519"/>
            <a:ext cx="529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dragon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」の動作は「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」に依存している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52120" y="2852936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6153" y="6063679"/>
            <a:ext cx="88841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player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」にバグがあったら、「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doragon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」の動作もおかしくなるかも。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1259632" y="2141240"/>
            <a:ext cx="1800200" cy="1720208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91680" y="2159902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player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059832" y="2924944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26" y="2774802"/>
            <a:ext cx="924234" cy="92423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892846" y="5199583"/>
            <a:ext cx="535755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fire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」の動作は「</a:t>
            </a:r>
            <a:r>
              <a:rPr lang="en-US" altLang="ja-JP" sz="2400" smtClean="0">
                <a:solidFill>
                  <a:srgbClr val="000000"/>
                </a:solidFill>
                <a:latin typeface="+mj-ea"/>
                <a:ea typeface="+mj-ea"/>
              </a:rPr>
              <a:t>player</a:t>
            </a:r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」に依存している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039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1139825"/>
          </a:xfrm>
        </p:spPr>
        <p:txBody>
          <a:bodyPr/>
          <a:lstStyle/>
          <a:p>
            <a:r>
              <a:rPr lang="ja-JP" altLang="en-US" sz="4000" smtClean="0"/>
              <a:t>複雑なシステム</a:t>
            </a:r>
            <a:endParaRPr kumimoji="1" lang="ja-JP" altLang="en-US" sz="4000" dirty="0"/>
          </a:p>
        </p:txBody>
      </p:sp>
      <p:sp>
        <p:nvSpPr>
          <p:cNvPr id="20" name="雲 19"/>
          <p:cNvSpPr/>
          <p:nvPr/>
        </p:nvSpPr>
        <p:spPr>
          <a:xfrm>
            <a:off x="1057351" y="2148045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2784203" y="2845643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雲 21"/>
          <p:cNvSpPr/>
          <p:nvPr/>
        </p:nvSpPr>
        <p:spPr>
          <a:xfrm>
            <a:off x="1501279" y="4318634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58814" y="277606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雲 23"/>
          <p:cNvSpPr/>
          <p:nvPr/>
        </p:nvSpPr>
        <p:spPr>
          <a:xfrm>
            <a:off x="6225936" y="3787101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6252322" y="1628800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雲 25"/>
          <p:cNvSpPr/>
          <p:nvPr/>
        </p:nvSpPr>
        <p:spPr>
          <a:xfrm>
            <a:off x="2867946" y="1630090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4385111" y="453190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雲 35"/>
          <p:cNvSpPr/>
          <p:nvPr/>
        </p:nvSpPr>
        <p:spPr>
          <a:xfrm>
            <a:off x="827584" y="3292528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雲 37"/>
          <p:cNvSpPr/>
          <p:nvPr/>
        </p:nvSpPr>
        <p:spPr>
          <a:xfrm>
            <a:off x="1931842" y="2291025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雲 38"/>
          <p:cNvSpPr/>
          <p:nvPr/>
        </p:nvSpPr>
        <p:spPr>
          <a:xfrm>
            <a:off x="1769080" y="334482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雲 39"/>
          <p:cNvSpPr/>
          <p:nvPr/>
        </p:nvSpPr>
        <p:spPr>
          <a:xfrm>
            <a:off x="2866830" y="3833333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雲 40"/>
          <p:cNvSpPr/>
          <p:nvPr/>
        </p:nvSpPr>
        <p:spPr>
          <a:xfrm>
            <a:off x="3227986" y="470839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雲 41"/>
          <p:cNvSpPr/>
          <p:nvPr/>
        </p:nvSpPr>
        <p:spPr>
          <a:xfrm>
            <a:off x="4042885" y="3743365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雲 42"/>
          <p:cNvSpPr/>
          <p:nvPr/>
        </p:nvSpPr>
        <p:spPr>
          <a:xfrm>
            <a:off x="3854669" y="2323789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雲 43"/>
          <p:cNvSpPr/>
          <p:nvPr/>
        </p:nvSpPr>
        <p:spPr>
          <a:xfrm>
            <a:off x="5100194" y="202476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雲 44"/>
          <p:cNvSpPr/>
          <p:nvPr/>
        </p:nvSpPr>
        <p:spPr>
          <a:xfrm>
            <a:off x="5919167" y="238537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雲 45"/>
          <p:cNvSpPr/>
          <p:nvPr/>
        </p:nvSpPr>
        <p:spPr>
          <a:xfrm>
            <a:off x="5460234" y="2978669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雲 46"/>
          <p:cNvSpPr/>
          <p:nvPr/>
        </p:nvSpPr>
        <p:spPr>
          <a:xfrm>
            <a:off x="6612362" y="3059020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雲 47"/>
          <p:cNvSpPr/>
          <p:nvPr/>
        </p:nvSpPr>
        <p:spPr>
          <a:xfrm>
            <a:off x="5134410" y="4037994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雲 48"/>
          <p:cNvSpPr/>
          <p:nvPr/>
        </p:nvSpPr>
        <p:spPr>
          <a:xfrm>
            <a:off x="6011025" y="4892295"/>
            <a:ext cx="530442" cy="433987"/>
          </a:xfrm>
          <a:prstGeom prst="cloud">
            <a:avLst/>
          </a:prstGeom>
          <a:solidFill>
            <a:srgbClr val="FFCCFF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FF0000"/>
                </a:solidFill>
              </a:rPr>
              <a:t>！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/>
          <p:cNvCxnSpPr>
            <a:stCxn id="26" idx="2"/>
          </p:cNvCxnSpPr>
          <p:nvPr/>
        </p:nvCxnSpPr>
        <p:spPr>
          <a:xfrm flipH="1">
            <a:off x="1535798" y="1847084"/>
            <a:ext cx="1333793" cy="35778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1273918" y="2652990"/>
            <a:ext cx="757803" cy="72045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0" idx="1"/>
            <a:endCxn id="21" idx="2"/>
          </p:cNvCxnSpPr>
          <p:nvPr/>
        </p:nvCxnSpPr>
        <p:spPr>
          <a:xfrm>
            <a:off x="1322572" y="2581570"/>
            <a:ext cx="1463276" cy="48106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21" idx="3"/>
          </p:cNvCxnSpPr>
          <p:nvPr/>
        </p:nvCxnSpPr>
        <p:spPr>
          <a:xfrm>
            <a:off x="2441411" y="2517242"/>
            <a:ext cx="608013" cy="3532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6" idx="1"/>
            <a:endCxn id="22" idx="3"/>
          </p:cNvCxnSpPr>
          <p:nvPr/>
        </p:nvCxnSpPr>
        <p:spPr>
          <a:xfrm>
            <a:off x="1092805" y="3726053"/>
            <a:ext cx="673695" cy="6173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40" idx="2"/>
          </p:cNvCxnSpPr>
          <p:nvPr/>
        </p:nvCxnSpPr>
        <p:spPr>
          <a:xfrm>
            <a:off x="2243216" y="3616397"/>
            <a:ext cx="625259" cy="43393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2" idx="3"/>
            <a:endCxn id="39" idx="1"/>
          </p:cNvCxnSpPr>
          <p:nvPr/>
        </p:nvCxnSpPr>
        <p:spPr>
          <a:xfrm flipV="1">
            <a:off x="1766500" y="3778351"/>
            <a:ext cx="267801" cy="5650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40" idx="1"/>
          </p:cNvCxnSpPr>
          <p:nvPr/>
        </p:nvCxnSpPr>
        <p:spPr>
          <a:xfrm flipH="1" flipV="1">
            <a:off x="3132051" y="4266858"/>
            <a:ext cx="349750" cy="45668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21" idx="0"/>
          </p:cNvCxnSpPr>
          <p:nvPr/>
        </p:nvCxnSpPr>
        <p:spPr>
          <a:xfrm flipH="1" flipV="1">
            <a:off x="3314203" y="3062637"/>
            <a:ext cx="802263" cy="73384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26" idx="0"/>
          </p:cNvCxnSpPr>
          <p:nvPr/>
        </p:nvCxnSpPr>
        <p:spPr>
          <a:xfrm flipH="1" flipV="1">
            <a:off x="3397946" y="1847084"/>
            <a:ext cx="562440" cy="5763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43" idx="2"/>
          </p:cNvCxnSpPr>
          <p:nvPr/>
        </p:nvCxnSpPr>
        <p:spPr>
          <a:xfrm flipV="1">
            <a:off x="3053700" y="2540783"/>
            <a:ext cx="802614" cy="31575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26" idx="0"/>
          </p:cNvCxnSpPr>
          <p:nvPr/>
        </p:nvCxnSpPr>
        <p:spPr>
          <a:xfrm flipH="1" flipV="1">
            <a:off x="3397946" y="1847084"/>
            <a:ext cx="1718094" cy="3601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5092308" y="2431609"/>
            <a:ext cx="225841" cy="3444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3" idx="0"/>
          </p:cNvCxnSpPr>
          <p:nvPr/>
        </p:nvCxnSpPr>
        <p:spPr>
          <a:xfrm flipH="1" flipV="1">
            <a:off x="4384669" y="2540783"/>
            <a:ext cx="555682" cy="46591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25" idx="1"/>
            <a:endCxn id="47" idx="3"/>
          </p:cNvCxnSpPr>
          <p:nvPr/>
        </p:nvCxnSpPr>
        <p:spPr>
          <a:xfrm>
            <a:off x="6517543" y="2062325"/>
            <a:ext cx="360040" cy="102150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46" idx="2"/>
          </p:cNvCxnSpPr>
          <p:nvPr/>
        </p:nvCxnSpPr>
        <p:spPr>
          <a:xfrm flipV="1">
            <a:off x="4561619" y="3195663"/>
            <a:ext cx="900260" cy="7487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48" idx="3"/>
          </p:cNvCxnSpPr>
          <p:nvPr/>
        </p:nvCxnSpPr>
        <p:spPr>
          <a:xfrm>
            <a:off x="4935374" y="3202520"/>
            <a:ext cx="464257" cy="86028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45" idx="2"/>
          </p:cNvCxnSpPr>
          <p:nvPr/>
        </p:nvCxnSpPr>
        <p:spPr>
          <a:xfrm>
            <a:off x="5486798" y="2345797"/>
            <a:ext cx="434014" cy="2565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25" idx="2"/>
          </p:cNvCxnSpPr>
          <p:nvPr/>
        </p:nvCxnSpPr>
        <p:spPr>
          <a:xfrm flipV="1">
            <a:off x="5581860" y="1845794"/>
            <a:ext cx="672107" cy="23940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25" idx="2"/>
          </p:cNvCxnSpPr>
          <p:nvPr/>
        </p:nvCxnSpPr>
        <p:spPr>
          <a:xfrm>
            <a:off x="3379280" y="1774352"/>
            <a:ext cx="2874687" cy="714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endCxn id="43" idx="1"/>
          </p:cNvCxnSpPr>
          <p:nvPr/>
        </p:nvCxnSpPr>
        <p:spPr>
          <a:xfrm flipV="1">
            <a:off x="3617968" y="2757314"/>
            <a:ext cx="501922" cy="19046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27" idx="2"/>
            <a:endCxn id="41" idx="0"/>
          </p:cNvCxnSpPr>
          <p:nvPr/>
        </p:nvCxnSpPr>
        <p:spPr>
          <a:xfrm flipH="1">
            <a:off x="3757986" y="4748896"/>
            <a:ext cx="628770" cy="1764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49" idx="2"/>
          </p:cNvCxnSpPr>
          <p:nvPr/>
        </p:nvCxnSpPr>
        <p:spPr>
          <a:xfrm flipH="1" flipV="1">
            <a:off x="4888120" y="4792216"/>
            <a:ext cx="1124550" cy="3170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49" idx="3"/>
          </p:cNvCxnSpPr>
          <p:nvPr/>
        </p:nvCxnSpPr>
        <p:spPr>
          <a:xfrm flipV="1">
            <a:off x="6276246" y="4202252"/>
            <a:ext cx="186936" cy="7148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>
            <a:off x="5581725" y="3341512"/>
            <a:ext cx="1052725" cy="8358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46" idx="3"/>
          </p:cNvCxnSpPr>
          <p:nvPr/>
        </p:nvCxnSpPr>
        <p:spPr>
          <a:xfrm flipH="1" flipV="1">
            <a:off x="5393290" y="2448043"/>
            <a:ext cx="332165" cy="5554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endCxn id="46" idx="0"/>
          </p:cNvCxnSpPr>
          <p:nvPr/>
        </p:nvCxnSpPr>
        <p:spPr>
          <a:xfrm flipH="1" flipV="1">
            <a:off x="5990234" y="3195663"/>
            <a:ext cx="653324" cy="76865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 flipV="1">
            <a:off x="5553566" y="4384339"/>
            <a:ext cx="531443" cy="5551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48" idx="2"/>
            <a:endCxn id="42" idx="0"/>
          </p:cNvCxnSpPr>
          <p:nvPr/>
        </p:nvCxnSpPr>
        <p:spPr>
          <a:xfrm flipH="1" flipV="1">
            <a:off x="4572885" y="3960359"/>
            <a:ext cx="563170" cy="29462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42" idx="2"/>
          </p:cNvCxnSpPr>
          <p:nvPr/>
        </p:nvCxnSpPr>
        <p:spPr>
          <a:xfrm flipH="1">
            <a:off x="3366761" y="3960359"/>
            <a:ext cx="677769" cy="4108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角丸四角形吹き出し 118"/>
          <p:cNvSpPr/>
          <p:nvPr/>
        </p:nvSpPr>
        <p:spPr>
          <a:xfrm>
            <a:off x="6007394" y="5527914"/>
            <a:ext cx="2745416" cy="612648"/>
          </a:xfrm>
          <a:prstGeom prst="wedgeRoundRectCallout">
            <a:avLst>
              <a:gd name="adj1" fmla="val -35405"/>
              <a:gd name="adj2" fmla="val -94009"/>
              <a:gd name="adj3" fmla="val 1666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000000"/>
                </a:solidFill>
              </a:rPr>
              <a:t>あれ？うまく動かないぞ。</a:t>
            </a:r>
            <a:r>
              <a:rPr lang="ja-JP" altLang="en-US" smtClean="0">
                <a:solidFill>
                  <a:srgbClr val="000000"/>
                </a:solidFill>
              </a:rPr>
              <a:t>何が</a:t>
            </a:r>
            <a:r>
              <a:rPr lang="ja-JP" altLang="en-US">
                <a:solidFill>
                  <a:srgbClr val="000000"/>
                </a:solidFill>
              </a:rPr>
              <a:t>悪</a:t>
            </a:r>
            <a:r>
              <a:rPr lang="ja-JP" altLang="en-US" smtClean="0">
                <a:solidFill>
                  <a:srgbClr val="000000"/>
                </a:solidFill>
              </a:rPr>
              <a:t>いんだろう。。。？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129" name="直線矢印コネクタ 128"/>
          <p:cNvCxnSpPr>
            <a:endCxn id="38" idx="1"/>
          </p:cNvCxnSpPr>
          <p:nvPr/>
        </p:nvCxnSpPr>
        <p:spPr>
          <a:xfrm flipV="1">
            <a:off x="1989530" y="2724550"/>
            <a:ext cx="207533" cy="67862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41" idx="2"/>
          </p:cNvCxnSpPr>
          <p:nvPr/>
        </p:nvCxnSpPr>
        <p:spPr>
          <a:xfrm>
            <a:off x="2011798" y="4589975"/>
            <a:ext cx="1217833" cy="3354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V="1">
            <a:off x="1992386" y="4152443"/>
            <a:ext cx="942404" cy="28891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ãè«ãã¢ã¤ã³ã³ãèµ¤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0" y="2179645"/>
            <a:ext cx="350875" cy="3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テキスト ボックス 135"/>
          <p:cNvSpPr txBox="1"/>
          <p:nvPr/>
        </p:nvSpPr>
        <p:spPr>
          <a:xfrm>
            <a:off x="1628559" y="6279703"/>
            <a:ext cx="5899372" cy="46166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rgbClr val="000000"/>
                </a:solidFill>
                <a:latin typeface="+mj-ea"/>
                <a:ea typeface="+mj-ea"/>
              </a:rPr>
              <a:t>これは大変だ。でもどうしたら良いんだろう？</a:t>
            </a:r>
            <a:endParaRPr kumimoji="1" lang="ja-JP" altLang="en-US" sz="2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34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39825"/>
          </a:xfrm>
        </p:spPr>
        <p:txBody>
          <a:bodyPr/>
          <a:lstStyle/>
          <a:p>
            <a:r>
              <a:rPr lang="zh-TW" altLang="en-US" sz="4000"/>
              <a:t>高凝集、疎結合</a:t>
            </a:r>
            <a:endParaRPr kumimoji="1" lang="ja-JP" altLang="en-US" sz="4000" dirty="0"/>
          </a:p>
        </p:txBody>
      </p:sp>
      <p:sp>
        <p:nvSpPr>
          <p:cNvPr id="59" name="雲 58"/>
          <p:cNvSpPr/>
          <p:nvPr/>
        </p:nvSpPr>
        <p:spPr>
          <a:xfrm>
            <a:off x="457200" y="1052736"/>
            <a:ext cx="8229600" cy="489654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3667501" y="2505628"/>
            <a:ext cx="422" cy="31646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51687" y="5733256"/>
            <a:ext cx="8640960" cy="1015663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どのシステムにも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「密接に結びついている部品」と「あまり結びついていない部品」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がある</a:t>
            </a:r>
            <a:endParaRPr lang="ja-JP" altLang="en-US" sz="2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4" name="雲 63"/>
          <p:cNvSpPr/>
          <p:nvPr/>
        </p:nvSpPr>
        <p:spPr>
          <a:xfrm>
            <a:off x="1321245" y="2004029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雲 65"/>
          <p:cNvSpPr/>
          <p:nvPr/>
        </p:nvSpPr>
        <p:spPr>
          <a:xfrm>
            <a:off x="3048097" y="2701627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雲 67"/>
          <p:cNvSpPr/>
          <p:nvPr/>
        </p:nvSpPr>
        <p:spPr>
          <a:xfrm>
            <a:off x="1765173" y="417461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雲 69"/>
          <p:cNvSpPr/>
          <p:nvPr/>
        </p:nvSpPr>
        <p:spPr>
          <a:xfrm>
            <a:off x="4922708" y="263205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雲 71"/>
          <p:cNvSpPr/>
          <p:nvPr/>
        </p:nvSpPr>
        <p:spPr>
          <a:xfrm>
            <a:off x="6489830" y="364308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雲 73"/>
          <p:cNvSpPr/>
          <p:nvPr/>
        </p:nvSpPr>
        <p:spPr>
          <a:xfrm>
            <a:off x="6516216" y="148478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/>
          <p:cNvCxnSpPr>
            <a:stCxn id="68" idx="0"/>
          </p:cNvCxnSpPr>
          <p:nvPr/>
        </p:nvCxnSpPr>
        <p:spPr>
          <a:xfrm flipV="1">
            <a:off x="2868511" y="3699060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6" idx="0"/>
            <a:endCxn id="70" idx="2"/>
          </p:cNvCxnSpPr>
          <p:nvPr/>
        </p:nvCxnSpPr>
        <p:spPr>
          <a:xfrm flipV="1">
            <a:off x="4151435" y="3136106"/>
            <a:ext cx="774698" cy="6957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926859" y="2300642"/>
            <a:ext cx="665817" cy="50900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 flipV="1">
            <a:off x="5878327" y="3383065"/>
            <a:ext cx="769568" cy="369833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66" idx="2"/>
          </p:cNvCxnSpPr>
          <p:nvPr/>
        </p:nvCxnSpPr>
        <p:spPr>
          <a:xfrm flipV="1">
            <a:off x="2145316" y="3205683"/>
            <a:ext cx="906206" cy="434479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雲 84"/>
          <p:cNvSpPr/>
          <p:nvPr/>
        </p:nvSpPr>
        <p:spPr>
          <a:xfrm>
            <a:off x="3143706" y="149751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雲 85"/>
          <p:cNvSpPr/>
          <p:nvPr/>
        </p:nvSpPr>
        <p:spPr>
          <a:xfrm>
            <a:off x="4649005" y="438788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86" idx="3"/>
            <a:endCxn id="70" idx="1"/>
          </p:cNvCxnSpPr>
          <p:nvPr/>
        </p:nvCxnSpPr>
        <p:spPr>
          <a:xfrm flipV="1">
            <a:off x="5201134" y="3639089"/>
            <a:ext cx="273703" cy="80643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 rot="473484">
            <a:off x="1404279" y="200025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 rot="473484">
            <a:off x="3190448" y="14647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 rot="473484">
            <a:off x="3121146" y="267695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 rot="473484">
            <a:off x="1869388" y="4128100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 rot="473484">
            <a:off x="4714210" y="437837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 rot="473484">
            <a:off x="6527615" y="364585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 rot="473484">
            <a:off x="4975915" y="260634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 rot="473484">
            <a:off x="6627798" y="143383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 flipV="1">
            <a:off x="2431202" y="2132856"/>
            <a:ext cx="753435" cy="402976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雲 104"/>
          <p:cNvSpPr/>
          <p:nvPr/>
        </p:nvSpPr>
        <p:spPr>
          <a:xfrm>
            <a:off x="1091478" y="3148512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 rot="473484">
            <a:off x="1174512" y="314473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108" name="直線コネクタ 107"/>
          <p:cNvCxnSpPr/>
          <p:nvPr/>
        </p:nvCxnSpPr>
        <p:spPr>
          <a:xfrm flipH="1" flipV="1">
            <a:off x="1763688" y="2933958"/>
            <a:ext cx="0" cy="26259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 flipV="1">
            <a:off x="1987803" y="3933056"/>
            <a:ext cx="206022" cy="27753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2139870" y="2310720"/>
            <a:ext cx="1127407" cy="100744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V="1">
            <a:off x="7160040" y="2407467"/>
            <a:ext cx="20472" cy="123162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V="1">
            <a:off x="5617961" y="2486930"/>
            <a:ext cx="1342193" cy="199057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5712270" y="4326319"/>
            <a:ext cx="811243" cy="33109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V="1">
            <a:off x="2491931" y="2381602"/>
            <a:ext cx="785987" cy="1793016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0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雲 38"/>
          <p:cNvSpPr/>
          <p:nvPr/>
        </p:nvSpPr>
        <p:spPr>
          <a:xfrm>
            <a:off x="5211922" y="1916832"/>
            <a:ext cx="3680558" cy="468052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251520" y="1844824"/>
            <a:ext cx="3927587" cy="453650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3171981" y="3297716"/>
            <a:ext cx="231626" cy="31646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39825"/>
          </a:xfrm>
        </p:spPr>
        <p:txBody>
          <a:bodyPr/>
          <a:lstStyle/>
          <a:p>
            <a:r>
              <a:rPr lang="ja-JP" altLang="en-US" sz="3600" smtClean="0"/>
              <a:t>サブシステムへの分割</a:t>
            </a:r>
            <a:endParaRPr kumimoji="1" lang="ja-JP" altLang="en-US" sz="36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648" y="875891"/>
            <a:ext cx="6364242" cy="830997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サブシステムの境界（インタフェース）を見つけて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システムを分割できれば、複雑度が減少する。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4" name="雲 13"/>
          <p:cNvSpPr/>
          <p:nvPr/>
        </p:nvSpPr>
        <p:spPr>
          <a:xfrm>
            <a:off x="1057351" y="2796117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2784203" y="349371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/>
          <p:cNvSpPr/>
          <p:nvPr/>
        </p:nvSpPr>
        <p:spPr>
          <a:xfrm>
            <a:off x="1501279" y="496670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/>
          <p:cNvSpPr/>
          <p:nvPr/>
        </p:nvSpPr>
        <p:spPr>
          <a:xfrm>
            <a:off x="5736029" y="342413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雲 17"/>
          <p:cNvSpPr/>
          <p:nvPr/>
        </p:nvSpPr>
        <p:spPr>
          <a:xfrm>
            <a:off x="7303151" y="4435173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7329537" y="2276872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6" idx="0"/>
          </p:cNvCxnSpPr>
          <p:nvPr/>
        </p:nvCxnSpPr>
        <p:spPr>
          <a:xfrm flipV="1">
            <a:off x="2604617" y="4491148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179107" y="3928194"/>
            <a:ext cx="1030565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6740180" y="3092730"/>
            <a:ext cx="665817" cy="50900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691648" y="4175153"/>
            <a:ext cx="769568" cy="369833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5" idx="2"/>
          </p:cNvCxnSpPr>
          <p:nvPr/>
        </p:nvCxnSpPr>
        <p:spPr>
          <a:xfrm flipV="1">
            <a:off x="1881422" y="3997771"/>
            <a:ext cx="906206" cy="434479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雲 25"/>
          <p:cNvSpPr/>
          <p:nvPr/>
        </p:nvSpPr>
        <p:spPr>
          <a:xfrm>
            <a:off x="2574240" y="228960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7" idx="3"/>
            <a:endCxn id="17" idx="1"/>
          </p:cNvCxnSpPr>
          <p:nvPr/>
        </p:nvCxnSpPr>
        <p:spPr>
          <a:xfrm flipV="1">
            <a:off x="6014455" y="4431177"/>
            <a:ext cx="273703" cy="80643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rot="473484">
            <a:off x="1140385" y="279234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473484">
            <a:off x="2620982" y="225681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473484">
            <a:off x="2857252" y="346904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 rot="473484">
            <a:off x="1605494" y="4920188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473484">
            <a:off x="7340936" y="443794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473484">
            <a:off x="5789236" y="339842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 rot="473484">
            <a:off x="7441119" y="222591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V="1">
            <a:off x="2167308" y="2996952"/>
            <a:ext cx="437309" cy="33096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/>
          <p:cNvSpPr/>
          <p:nvPr/>
        </p:nvSpPr>
        <p:spPr>
          <a:xfrm>
            <a:off x="827584" y="394060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 rot="473484">
            <a:off x="910618" y="39368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H="1" flipV="1">
            <a:off x="1499794" y="3726046"/>
            <a:ext cx="0" cy="26259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1723909" y="4725144"/>
            <a:ext cx="206022" cy="27753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875977" y="3199555"/>
            <a:ext cx="947385" cy="91070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973361" y="3199555"/>
            <a:ext cx="20472" cy="123162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6431282" y="3279018"/>
            <a:ext cx="1342193" cy="199057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6525591" y="5118407"/>
            <a:ext cx="811243" cy="33109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雲 26"/>
          <p:cNvSpPr/>
          <p:nvPr/>
        </p:nvSpPr>
        <p:spPr>
          <a:xfrm>
            <a:off x="5699990" y="493936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 rot="473484">
            <a:off x="5765195" y="492984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51" name="直線コネクタ 50"/>
          <p:cNvCxnSpPr>
            <a:endCxn id="30" idx="2"/>
          </p:cNvCxnSpPr>
          <p:nvPr/>
        </p:nvCxnSpPr>
        <p:spPr>
          <a:xfrm flipV="1">
            <a:off x="2267744" y="3267666"/>
            <a:ext cx="760569" cy="169904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439600" y="2236136"/>
            <a:ext cx="492443" cy="34163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イ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ン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タ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フ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ェ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｜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ス</a:t>
            </a:r>
            <a:endParaRPr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39825"/>
          </a:xfrm>
        </p:spPr>
        <p:txBody>
          <a:bodyPr/>
          <a:lstStyle/>
          <a:p>
            <a:r>
              <a:rPr lang="ja-JP" altLang="en-US" sz="3600"/>
              <a:t>分割</a:t>
            </a:r>
            <a:r>
              <a:rPr lang="ja-JP" altLang="en-US" sz="3600" smtClean="0"/>
              <a:t>して統治せよ</a:t>
            </a:r>
            <a:endParaRPr kumimoji="1" lang="ja-JP" altLang="en-US" sz="3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391" y="1268760"/>
            <a:ext cx="7741223" cy="954107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複雑で</a:t>
            </a: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大きなシステムを、</a:t>
            </a:r>
            <a:endParaRPr lang="en-US" altLang="ja-JP" sz="28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より単純で小さなサブシステムに分割</a:t>
            </a:r>
            <a:r>
              <a:rPr lang="ja-JP" altLang="en-US" sz="280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して</a:t>
            </a: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解決する</a:t>
            </a:r>
            <a:endParaRPr lang="ja-JP" altLang="en-US" sz="28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77703" y="2564904"/>
            <a:ext cx="4588114" cy="523220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システムを分割できれば。。。</a:t>
            </a:r>
            <a:endParaRPr lang="ja-JP" altLang="en-US" sz="28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3300" y="3068960"/>
            <a:ext cx="8905923" cy="230832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smtClean="0">
                <a:solidFill>
                  <a:srgbClr val="0000FF"/>
                </a:solidFill>
              </a:rPr>
              <a:t>・システムはより理解しやすくなる</a:t>
            </a:r>
            <a:endParaRPr lang="en-US" altLang="ja-JP" sz="2400" b="1" smtClean="0">
              <a:solidFill>
                <a:srgbClr val="0000FF"/>
              </a:solidFill>
            </a:endParaRPr>
          </a:p>
          <a:p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・・・・・・・・・・・・システムの構成、サブシステムの役割が明確になる</a:t>
            </a:r>
            <a:endParaRPr lang="en-US" altLang="ja-JP" sz="2400" smtClean="0">
              <a:solidFill>
                <a:srgbClr val="FF0000"/>
              </a:solidFill>
            </a:endParaRPr>
          </a:p>
          <a:p>
            <a:r>
              <a:rPr lang="ja-JP" altLang="en-US" sz="2400" b="1">
                <a:solidFill>
                  <a:srgbClr val="0000FF"/>
                </a:solidFill>
              </a:rPr>
              <a:t>・システムはより柔軟になる</a:t>
            </a:r>
          </a:p>
          <a:p>
            <a:r>
              <a:rPr lang="ja-JP" altLang="en-US" sz="2400">
                <a:solidFill>
                  <a:srgbClr val="0000FF"/>
                </a:solidFill>
              </a:rPr>
              <a:t>　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・・・・・・・・・・・サブシステムの交換が容易になり、</a:t>
            </a:r>
            <a:r>
              <a:rPr lang="ja-JP" altLang="en-US" sz="2400">
                <a:solidFill>
                  <a:srgbClr val="FF0000"/>
                </a:solidFill>
              </a:rPr>
              <a:t>独立性も高くなる</a:t>
            </a:r>
          </a:p>
          <a:p>
            <a:r>
              <a:rPr lang="ja-JP" altLang="en-US" sz="2400" b="1" smtClean="0">
                <a:solidFill>
                  <a:srgbClr val="0000FF"/>
                </a:solidFill>
              </a:rPr>
              <a:t>・</a:t>
            </a:r>
            <a:r>
              <a:rPr lang="ja-JP" altLang="en-US" sz="2400" b="1">
                <a:solidFill>
                  <a:srgbClr val="0000FF"/>
                </a:solidFill>
              </a:rPr>
              <a:t>システムはより確実に動作する</a:t>
            </a:r>
          </a:p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　・・・・・・・・・・・・・・・・・・・・・・・・障害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が発生しにくく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、</a:t>
            </a:r>
            <a:r>
              <a:rPr lang="ja-JP" altLang="en-US" sz="2400" smtClean="0">
                <a:solidFill>
                  <a:srgbClr val="FF0000"/>
                </a:solidFill>
              </a:rPr>
              <a:t>安全性も高くなる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8022" y="5703639"/>
            <a:ext cx="7287571" cy="461665"/>
          </a:xfrm>
          <a:prstGeom prst="rect">
            <a:avLst/>
          </a:prstGeom>
          <a:solidFill>
            <a:srgbClr val="FF66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ただし、ただ適当に「分ければ良い」というわけではない</a:t>
            </a:r>
            <a:endParaRPr lang="ja-JP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不適切なインタフェース</a:t>
            </a:r>
            <a:endParaRPr kumimoji="1" lang="ja-JP" altLang="en-US" dirty="0"/>
          </a:p>
        </p:txBody>
      </p:sp>
      <p:sp>
        <p:nvSpPr>
          <p:cNvPr id="5" name="雲 4"/>
          <p:cNvSpPr/>
          <p:nvPr/>
        </p:nvSpPr>
        <p:spPr>
          <a:xfrm>
            <a:off x="457200" y="1268760"/>
            <a:ext cx="8229600" cy="504056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雲 19"/>
          <p:cNvSpPr/>
          <p:nvPr/>
        </p:nvSpPr>
        <p:spPr>
          <a:xfrm>
            <a:off x="1321245" y="2220053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3048097" y="2917651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雲 21"/>
          <p:cNvSpPr/>
          <p:nvPr/>
        </p:nvSpPr>
        <p:spPr>
          <a:xfrm>
            <a:off x="2099590" y="4365104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922708" y="284807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雲 23"/>
          <p:cNvSpPr/>
          <p:nvPr/>
        </p:nvSpPr>
        <p:spPr>
          <a:xfrm>
            <a:off x="6489830" y="3859109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6516216" y="170080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0" idx="0"/>
            <a:endCxn id="21" idx="2"/>
          </p:cNvCxnSpPr>
          <p:nvPr/>
        </p:nvCxnSpPr>
        <p:spPr>
          <a:xfrm>
            <a:off x="2424583" y="2724109"/>
            <a:ext cx="626939" cy="69759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3090397" y="3914235"/>
            <a:ext cx="441211" cy="622426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1" idx="0"/>
            <a:endCxn id="23" idx="2"/>
          </p:cNvCxnSpPr>
          <p:nvPr/>
        </p:nvCxnSpPr>
        <p:spPr>
          <a:xfrm flipV="1">
            <a:off x="4151435" y="3352130"/>
            <a:ext cx="774698" cy="6957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3" idx="0"/>
          </p:cNvCxnSpPr>
          <p:nvPr/>
        </p:nvCxnSpPr>
        <p:spPr>
          <a:xfrm flipV="1">
            <a:off x="6026046" y="2724109"/>
            <a:ext cx="1087618" cy="62802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4" idx="2"/>
            <a:endCxn id="23" idx="1"/>
          </p:cNvCxnSpPr>
          <p:nvPr/>
        </p:nvCxnSpPr>
        <p:spPr>
          <a:xfrm flipH="1" flipV="1">
            <a:off x="5474837" y="3855113"/>
            <a:ext cx="1018418" cy="50805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雲 47"/>
          <p:cNvSpPr/>
          <p:nvPr/>
        </p:nvSpPr>
        <p:spPr>
          <a:xfrm>
            <a:off x="3143706" y="1713540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雲 49"/>
          <p:cNvSpPr/>
          <p:nvPr/>
        </p:nvSpPr>
        <p:spPr>
          <a:xfrm>
            <a:off x="5208403" y="436897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0" idx="3"/>
            <a:endCxn id="23" idx="1"/>
          </p:cNvCxnSpPr>
          <p:nvPr/>
        </p:nvCxnSpPr>
        <p:spPr>
          <a:xfrm flipH="1" flipV="1">
            <a:off x="5474837" y="3855113"/>
            <a:ext cx="285695" cy="57149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rot="473484">
            <a:off x="1404279" y="221627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0000FF"/>
                </a:solidFill>
              </a:rPr>
              <a:t>？</a:t>
            </a:r>
            <a:endParaRPr kumimoji="1" lang="ja-JP" altLang="en-US" sz="6000" dirty="0">
              <a:solidFill>
                <a:srgbClr val="0000FF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473484">
            <a:off x="3190448" y="168074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！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 rot="473484">
            <a:off x="3121146" y="289298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！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 rot="473484">
            <a:off x="2129234" y="4344124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！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 rot="473484">
            <a:off x="5273608" y="43594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0000FF"/>
                </a:solidFill>
              </a:rPr>
              <a:t>？</a:t>
            </a:r>
            <a:endParaRPr kumimoji="1" lang="ja-JP" altLang="en-US" sz="6000" dirty="0">
              <a:solidFill>
                <a:srgbClr val="0000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 rot="473484">
            <a:off x="6527615" y="386188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0000FF"/>
                </a:solidFill>
              </a:rPr>
              <a:t>？</a:t>
            </a:r>
            <a:endParaRPr kumimoji="1" lang="ja-JP" altLang="en-US" sz="6000" dirty="0">
              <a:solidFill>
                <a:srgbClr val="0000FF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 rot="473484">
            <a:off x="4975915" y="282236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0000FF"/>
                </a:solidFill>
              </a:rPr>
              <a:t>？</a:t>
            </a:r>
            <a:endParaRPr kumimoji="1" lang="ja-JP" altLang="en-US" sz="6000" dirty="0">
              <a:solidFill>
                <a:srgbClr val="0000FF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 rot="473484">
            <a:off x="6627798" y="16498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0000FF"/>
                </a:solidFill>
              </a:rPr>
              <a:t>？</a:t>
            </a:r>
            <a:endParaRPr kumimoji="1" lang="ja-JP" altLang="en-US" sz="6000" dirty="0">
              <a:solidFill>
                <a:srgbClr val="0000FF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5104" y="5909210"/>
            <a:ext cx="7980069" cy="400110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accent4">
                    <a:lumMod val="10000"/>
                  </a:schemeClr>
                </a:solidFill>
              </a:rPr>
              <a:t>不適切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な「インタフェース」は、かえってシステムを複雑にしてしまう</a:t>
            </a:r>
            <a:endParaRPr kumimoji="1" lang="ja-JP" alt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4" name="直線コネクタ 73"/>
          <p:cNvCxnSpPr>
            <a:stCxn id="25" idx="2"/>
          </p:cNvCxnSpPr>
          <p:nvPr/>
        </p:nvCxnSpPr>
        <p:spPr>
          <a:xfrm flipH="1">
            <a:off x="5866419" y="2204864"/>
            <a:ext cx="653222" cy="72200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872202" y="1988840"/>
            <a:ext cx="1055422" cy="3024336"/>
          </a:xfrm>
          <a:prstGeom prst="line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乗算 37"/>
          <p:cNvSpPr/>
          <p:nvPr/>
        </p:nvSpPr>
        <p:spPr>
          <a:xfrm rot="526366">
            <a:off x="1405327" y="221738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雲 35"/>
          <p:cNvSpPr/>
          <p:nvPr/>
        </p:nvSpPr>
        <p:spPr>
          <a:xfrm>
            <a:off x="947462" y="349346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 rot="473484">
            <a:off x="1030496" y="348968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1" name="直線コネクタ 40"/>
          <p:cNvCxnSpPr/>
          <p:nvPr/>
        </p:nvCxnSpPr>
        <p:spPr>
          <a:xfrm flipH="1" flipV="1">
            <a:off x="2230970" y="3087873"/>
            <a:ext cx="311127" cy="135408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55" idx="2"/>
          </p:cNvCxnSpPr>
          <p:nvPr/>
        </p:nvCxnSpPr>
        <p:spPr>
          <a:xfrm flipH="1">
            <a:off x="1691680" y="3227131"/>
            <a:ext cx="119930" cy="345885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2404011" y="2297290"/>
            <a:ext cx="794366" cy="26653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726974" y="6309320"/>
            <a:ext cx="7696338" cy="40011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システムの本質を見極めて「インタフェース」を定義しなければならない</a:t>
            </a:r>
            <a:endParaRPr lang="ja-JP" altLang="en-US" sz="20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55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smtClean="0">
                <a:effectLst/>
              </a:rPr>
              <a:t>プログラミングの本質</a:t>
            </a:r>
            <a:endParaRPr lang="ja-JP" altLang="en-US" sz="40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96894" cy="1139825"/>
          </a:xfrm>
        </p:spPr>
        <p:txBody>
          <a:bodyPr/>
          <a:lstStyle/>
          <a:p>
            <a:r>
              <a:rPr kumimoji="1" lang="ja-JP" altLang="en-US" smtClean="0"/>
              <a:t>難しいのはどっち？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734275"/>
            <a:ext cx="3135795" cy="181588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ublic interface IGameCharacter(){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getX();</a:t>
            </a:r>
          </a:p>
          <a:p>
            <a:r>
              <a:rPr kumimoji="1"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getY();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getxSize()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getySize()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void move()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kumimoji="1"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kumimoji="1" lang="ja-JP" altLang="en-US" sz="1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5873" y="1724610"/>
            <a:ext cx="4261103" cy="5016758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ublic class Ufo implements IGameCharacter() {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x=0;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y=0: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xSize=32;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ySize=32;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xSpeed=3;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ySpeed=0;</a:t>
            </a:r>
          </a:p>
          <a:p>
            <a:endParaRPr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getX()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x; }</a:t>
            </a:r>
          </a:p>
          <a:p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getY()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y; }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getxSize()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xSize; }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getySize()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ySize; }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void move()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 x = x + xSpeed;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y = y + ySpeed;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if( x+xSize-1 &lt;0 || 300 &lt; x){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    xSpeed = -xSpeed;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}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}</a:t>
            </a:r>
            <a:endParaRPr kumimoji="1"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kumimoji="1" lang="ja-JP" altLang="en-US" sz="1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3533521" y="2386412"/>
            <a:ext cx="577208" cy="28688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8" name="直線コネクタ 7"/>
          <p:cNvCxnSpPr>
            <a:stCxn id="6" idx="3"/>
          </p:cNvCxnSpPr>
          <p:nvPr/>
        </p:nvCxnSpPr>
        <p:spPr>
          <a:xfrm flipV="1">
            <a:off x="3965569" y="2529855"/>
            <a:ext cx="682287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072" y="1146479"/>
            <a:ext cx="648072" cy="584775"/>
          </a:xfrm>
          <a:prstGeom prst="rect">
            <a:avLst/>
          </a:prstGeom>
          <a:solidFill>
            <a:srgbClr val="00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20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kumimoji="1" lang="ja-JP" altLang="en-US" sz="32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28384" y="1145525"/>
            <a:ext cx="648072" cy="584775"/>
          </a:xfrm>
          <a:prstGeom prst="rect">
            <a:avLst/>
          </a:prstGeom>
          <a:solidFill>
            <a:srgbClr val="00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200" smtClean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kumimoji="1" lang="ja-JP" altLang="en-US" sz="32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5670" y="4316903"/>
            <a:ext cx="3714478" cy="1200329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システムの本質を見極め、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「境界」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を見つける能力が必要</a:t>
            </a:r>
            <a:endParaRPr lang="ja-JP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上矢印 2"/>
          <p:cNvSpPr/>
          <p:nvPr/>
        </p:nvSpPr>
        <p:spPr>
          <a:xfrm>
            <a:off x="1865133" y="3650823"/>
            <a:ext cx="484632" cy="576064"/>
          </a:xfrm>
          <a:prstGeom prst="upArrow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96894" cy="1139825"/>
          </a:xfrm>
        </p:spPr>
        <p:txBody>
          <a:bodyPr/>
          <a:lstStyle/>
          <a:p>
            <a:r>
              <a:rPr kumimoji="1" lang="ja-JP" altLang="en-US" smtClean="0"/>
              <a:t>難しいのはどっち？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734275"/>
            <a:ext cx="3135795" cy="181588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ublic interface IGameCharacter(){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getX();</a:t>
            </a:r>
          </a:p>
          <a:p>
            <a:r>
              <a:rPr kumimoji="1"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getY();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getxSize()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int getySize()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lang="ja-JP" altLang="en-US" sz="1600" smtClean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void move()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kumimoji="1"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kumimoji="1" lang="ja-JP" altLang="en-US" sz="1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5873" y="1724610"/>
            <a:ext cx="4261103" cy="5016758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ublic class Ufo implements IGameCharacter() {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x=0;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y=0: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xSize=32;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private int ySize=32;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xSpeed=3;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private int ySpeed=0;</a:t>
            </a:r>
          </a:p>
          <a:p>
            <a:endParaRPr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getX()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x; }</a:t>
            </a:r>
          </a:p>
          <a:p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getY()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y; }</a:t>
            </a:r>
          </a:p>
          <a:p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getxSize()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xSize; }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kumimoji="1"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int getySize()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 return ySize; }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ja-JP" sz="1600" smtClean="0">
                <a:solidFill>
                  <a:srgbClr val="FF0000"/>
                </a:solidFill>
                <a:latin typeface="+mj-ea"/>
                <a:ea typeface="+mj-ea"/>
              </a:rPr>
              <a:t>public void move()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 x = x + xSpeed;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y = y + ySpeed;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if( x+xSize-1 &lt;0 || 300 &lt; x){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    xSpeed = -xSpeed;</a:t>
            </a:r>
          </a:p>
          <a:p>
            <a:r>
              <a:rPr kumimoji="1"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    }</a:t>
            </a: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1600" smtClean="0">
                <a:solidFill>
                  <a:srgbClr val="000000"/>
                </a:solidFill>
                <a:latin typeface="+mj-ea"/>
                <a:ea typeface="+mj-ea"/>
              </a:rPr>
              <a:t>   }</a:t>
            </a:r>
            <a:endParaRPr kumimoji="1" lang="en-US" altLang="ja-JP" sz="160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ja-JP" sz="160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kumimoji="1" lang="ja-JP" altLang="en-US" sz="1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3533521" y="2386412"/>
            <a:ext cx="577208" cy="28688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8" name="直線コネクタ 7"/>
          <p:cNvCxnSpPr>
            <a:stCxn id="6" idx="3"/>
          </p:cNvCxnSpPr>
          <p:nvPr/>
        </p:nvCxnSpPr>
        <p:spPr>
          <a:xfrm flipV="1">
            <a:off x="3965569" y="2529855"/>
            <a:ext cx="682287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072" y="1146479"/>
            <a:ext cx="648072" cy="584775"/>
          </a:xfrm>
          <a:prstGeom prst="rect">
            <a:avLst/>
          </a:prstGeom>
          <a:solidFill>
            <a:srgbClr val="00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20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kumimoji="1" lang="ja-JP" altLang="en-US" sz="32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28384" y="1145525"/>
            <a:ext cx="648072" cy="584775"/>
          </a:xfrm>
          <a:prstGeom prst="rect">
            <a:avLst/>
          </a:prstGeom>
          <a:solidFill>
            <a:srgbClr val="00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200" smtClean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kumimoji="1" lang="ja-JP" altLang="en-US" sz="32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2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分割して統治せよ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 smtClean="0"/>
              <a:t>「</a:t>
            </a:r>
            <a:r>
              <a:rPr lang="en-US" altLang="ja-JP"/>
              <a:t>Divide and </a:t>
            </a:r>
            <a:r>
              <a:rPr lang="en-US" altLang="ja-JP" smtClean="0"/>
              <a:t>Conquer</a:t>
            </a:r>
            <a:r>
              <a:rPr lang="ja-JP" altLang="en-US" smtClean="0"/>
              <a:t>」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520" y="1844824"/>
            <a:ext cx="2855269" cy="3139321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　　　　複雑な問題　　　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　　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1960" y="1691516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1960" y="2087259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1960" y="2483002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11960" y="2878745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1960" y="3274488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11960" y="3670231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1960" y="4065974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11960" y="5291916"/>
            <a:ext cx="2085827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やや複雑な問題　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44008" y="4431456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25" name="直線矢印コネクタ 24"/>
          <p:cNvCxnSpPr>
            <a:stCxn id="15" idx="3"/>
            <a:endCxn id="16" idx="1"/>
          </p:cNvCxnSpPr>
          <p:nvPr/>
        </p:nvCxnSpPr>
        <p:spPr>
          <a:xfrm flipV="1">
            <a:off x="3106789" y="1876182"/>
            <a:ext cx="1105171" cy="1538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3"/>
            <a:endCxn id="17" idx="1"/>
          </p:cNvCxnSpPr>
          <p:nvPr/>
        </p:nvCxnSpPr>
        <p:spPr>
          <a:xfrm flipV="1">
            <a:off x="3106789" y="2271925"/>
            <a:ext cx="1105171" cy="1142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5" idx="3"/>
            <a:endCxn id="18" idx="1"/>
          </p:cNvCxnSpPr>
          <p:nvPr/>
        </p:nvCxnSpPr>
        <p:spPr>
          <a:xfrm flipV="1">
            <a:off x="3106789" y="2667668"/>
            <a:ext cx="1105171" cy="7468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5" idx="3"/>
            <a:endCxn id="19" idx="1"/>
          </p:cNvCxnSpPr>
          <p:nvPr/>
        </p:nvCxnSpPr>
        <p:spPr>
          <a:xfrm flipV="1">
            <a:off x="3106789" y="3063411"/>
            <a:ext cx="1105171" cy="351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3"/>
            <a:endCxn id="20" idx="1"/>
          </p:cNvCxnSpPr>
          <p:nvPr/>
        </p:nvCxnSpPr>
        <p:spPr>
          <a:xfrm>
            <a:off x="3106789" y="3414485"/>
            <a:ext cx="1105171" cy="446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5" idx="3"/>
            <a:endCxn id="21" idx="1"/>
          </p:cNvCxnSpPr>
          <p:nvPr/>
        </p:nvCxnSpPr>
        <p:spPr>
          <a:xfrm>
            <a:off x="3106789" y="3414485"/>
            <a:ext cx="1105171" cy="440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5" idx="3"/>
            <a:endCxn id="22" idx="1"/>
          </p:cNvCxnSpPr>
          <p:nvPr/>
        </p:nvCxnSpPr>
        <p:spPr>
          <a:xfrm>
            <a:off x="3106789" y="3414485"/>
            <a:ext cx="1105171" cy="8361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5" idx="3"/>
            <a:endCxn id="23" idx="1"/>
          </p:cNvCxnSpPr>
          <p:nvPr/>
        </p:nvCxnSpPr>
        <p:spPr>
          <a:xfrm>
            <a:off x="3106789" y="3414485"/>
            <a:ext cx="1105171" cy="20620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1007040" y="5827656"/>
            <a:ext cx="7138472" cy="769696"/>
          </a:xfrm>
          <a:prstGeom prst="round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難しい問題は、分割してみよう。</a:t>
            </a:r>
            <a:endParaRPr kumimoji="1"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ja-JP" altLang="en-US" sz="2000">
                <a:solidFill>
                  <a:schemeClr val="accent4">
                    <a:lumMod val="10000"/>
                  </a:schemeClr>
                </a:solidFill>
              </a:rPr>
              <a:t>分割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してもまだ難しかったら、さらに分割してみよう。</a:t>
            </a:r>
            <a:endParaRPr kumimoji="1" lang="ja-JP" altLang="en-US" sz="20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80312" y="2723096"/>
            <a:ext cx="1316386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簡単な問題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80312" y="3176315"/>
            <a:ext cx="1316386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簡単な問題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80312" y="4402257"/>
            <a:ext cx="1316386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簡単な問題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812360" y="3541797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37" name="直線矢印コネクタ 36"/>
          <p:cNvCxnSpPr>
            <a:stCxn id="19" idx="3"/>
            <a:endCxn id="42" idx="1"/>
          </p:cNvCxnSpPr>
          <p:nvPr/>
        </p:nvCxnSpPr>
        <p:spPr>
          <a:xfrm flipV="1">
            <a:off x="6297787" y="2461538"/>
            <a:ext cx="1082525" cy="6018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9" idx="3"/>
            <a:endCxn id="33" idx="1"/>
          </p:cNvCxnSpPr>
          <p:nvPr/>
        </p:nvCxnSpPr>
        <p:spPr>
          <a:xfrm flipV="1">
            <a:off x="6297787" y="2907762"/>
            <a:ext cx="1082525" cy="1556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9" idx="3"/>
            <a:endCxn id="34" idx="1"/>
          </p:cNvCxnSpPr>
          <p:nvPr/>
        </p:nvCxnSpPr>
        <p:spPr>
          <a:xfrm>
            <a:off x="6297787" y="3063411"/>
            <a:ext cx="1082525" cy="297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9" idx="3"/>
            <a:endCxn id="35" idx="1"/>
          </p:cNvCxnSpPr>
          <p:nvPr/>
        </p:nvCxnSpPr>
        <p:spPr>
          <a:xfrm>
            <a:off x="6297787" y="3063411"/>
            <a:ext cx="1082525" cy="1523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380312" y="2276872"/>
            <a:ext cx="1316386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簡単な問題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雲形吹き出し 41"/>
          <p:cNvSpPr/>
          <p:nvPr/>
        </p:nvSpPr>
        <p:spPr>
          <a:xfrm>
            <a:off x="6084168" y="3284984"/>
            <a:ext cx="2959354" cy="1468345"/>
          </a:xfrm>
          <a:prstGeom prst="cloudCallout">
            <a:avLst>
              <a:gd name="adj1" fmla="val 21074"/>
              <a:gd name="adj2" fmla="val 78500"/>
            </a:avLst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4554327" y="1278052"/>
            <a:ext cx="3262935" cy="963734"/>
          </a:xfrm>
          <a:prstGeom prst="wedgeRoundRectCallout">
            <a:avLst>
              <a:gd name="adj1" fmla="val 56834"/>
              <a:gd name="adj2" fmla="val -20617"/>
              <a:gd name="adj3" fmla="val 16667"/>
            </a:avLst>
          </a:prstGeom>
          <a:solidFill>
            <a:srgbClr val="FF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プログラムを分割していくと。。。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65345" y="1297753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関数の中では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i</a:t>
            </a:r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文か</a:t>
            </a:r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for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文１つだけにしなさい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っていつもいってるでしょ！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6" name="Picture 2" descr="ãæã£ããæ¯ãã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72" y="1124744"/>
            <a:ext cx="1075216" cy="116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251520" y="2564904"/>
            <a:ext cx="2502608" cy="3139321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　巨大な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プログラム　　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554328" y="2411596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554328" y="2807339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554328" y="3203082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54328" y="3598825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54328" y="3994568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54328" y="4390311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54328" y="5560204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86376" y="4699744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53" name="直線矢印コネクタ 52"/>
          <p:cNvCxnSpPr>
            <a:stCxn id="43" idx="3"/>
            <a:endCxn id="44" idx="1"/>
          </p:cNvCxnSpPr>
          <p:nvPr/>
        </p:nvCxnSpPr>
        <p:spPr>
          <a:xfrm flipV="1">
            <a:off x="2754128" y="2596262"/>
            <a:ext cx="1800200" cy="1538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3" idx="3"/>
            <a:endCxn id="45" idx="1"/>
          </p:cNvCxnSpPr>
          <p:nvPr/>
        </p:nvCxnSpPr>
        <p:spPr>
          <a:xfrm flipV="1">
            <a:off x="2754128" y="2992005"/>
            <a:ext cx="1800200" cy="1142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3" idx="3"/>
            <a:endCxn id="46" idx="1"/>
          </p:cNvCxnSpPr>
          <p:nvPr/>
        </p:nvCxnSpPr>
        <p:spPr>
          <a:xfrm flipV="1">
            <a:off x="2754128" y="3387748"/>
            <a:ext cx="1800200" cy="7468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3" idx="3"/>
            <a:endCxn id="47" idx="1"/>
          </p:cNvCxnSpPr>
          <p:nvPr/>
        </p:nvCxnSpPr>
        <p:spPr>
          <a:xfrm flipV="1">
            <a:off x="2754128" y="3783491"/>
            <a:ext cx="1800200" cy="351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3" idx="3"/>
            <a:endCxn id="48" idx="1"/>
          </p:cNvCxnSpPr>
          <p:nvPr/>
        </p:nvCxnSpPr>
        <p:spPr>
          <a:xfrm>
            <a:off x="2754128" y="4134565"/>
            <a:ext cx="1800200" cy="446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3" idx="3"/>
            <a:endCxn id="49" idx="1"/>
          </p:cNvCxnSpPr>
          <p:nvPr/>
        </p:nvCxnSpPr>
        <p:spPr>
          <a:xfrm>
            <a:off x="2754128" y="4134565"/>
            <a:ext cx="1800200" cy="440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3" idx="3"/>
            <a:endCxn id="51" idx="1"/>
          </p:cNvCxnSpPr>
          <p:nvPr/>
        </p:nvCxnSpPr>
        <p:spPr>
          <a:xfrm>
            <a:off x="2754128" y="4134565"/>
            <a:ext cx="1800200" cy="16103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377130" y="3547616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if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文１つ </a:t>
            </a:r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or for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文</a:t>
            </a:r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つで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記述できるなら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わしでもできそうじゃ。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8" name="Picture 4" descr="ãç¥æ§ ã¢ã¤ã³ã³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50" y="5003185"/>
            <a:ext cx="1474904" cy="17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179512" y="6043680"/>
            <a:ext cx="6912768" cy="769696"/>
          </a:xfrm>
          <a:prstGeom prst="round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どんなプログラムでも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いくらでも小さな関数に分割できる。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あれ、「プログラムの難しさ」はどこに行ってしまったんだろう？</a:t>
            </a:r>
            <a:endParaRPr kumimoji="1" lang="ja-JP" altLang="en-US" sz="200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6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3843744" y="1340769"/>
            <a:ext cx="1763536" cy="3888432"/>
          </a:xfrm>
          <a:prstGeom prst="round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976816" y="1307195"/>
            <a:ext cx="1763536" cy="3849997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プログラムの難しさ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1600" y="1638092"/>
            <a:ext cx="2502608" cy="3139321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　巨大な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プログラム　　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90436" y="1484784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436" y="1880527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90436" y="2276270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90436" y="2672013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90436" y="3067756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90436" y="3463499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90436" y="4633392"/>
            <a:ext cx="1261884" cy="36933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小さな関数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22484" y="377293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39" name="直線矢印コネクタ 38"/>
          <p:cNvCxnSpPr>
            <a:stCxn id="25" idx="3"/>
            <a:endCxn id="26" idx="1"/>
          </p:cNvCxnSpPr>
          <p:nvPr/>
        </p:nvCxnSpPr>
        <p:spPr>
          <a:xfrm flipV="1">
            <a:off x="3474208" y="1669450"/>
            <a:ext cx="2716228" cy="1538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5" idx="3"/>
            <a:endCxn id="28" idx="1"/>
          </p:cNvCxnSpPr>
          <p:nvPr/>
        </p:nvCxnSpPr>
        <p:spPr>
          <a:xfrm flipV="1">
            <a:off x="3474208" y="2065193"/>
            <a:ext cx="2716228" cy="1142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5" idx="3"/>
            <a:endCxn id="30" idx="1"/>
          </p:cNvCxnSpPr>
          <p:nvPr/>
        </p:nvCxnSpPr>
        <p:spPr>
          <a:xfrm flipV="1">
            <a:off x="3474208" y="2460936"/>
            <a:ext cx="2716228" cy="7468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5" idx="3"/>
            <a:endCxn id="31" idx="1"/>
          </p:cNvCxnSpPr>
          <p:nvPr/>
        </p:nvCxnSpPr>
        <p:spPr>
          <a:xfrm flipV="1">
            <a:off x="3474208" y="2856679"/>
            <a:ext cx="2716228" cy="351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5" idx="3"/>
            <a:endCxn id="33" idx="1"/>
          </p:cNvCxnSpPr>
          <p:nvPr/>
        </p:nvCxnSpPr>
        <p:spPr>
          <a:xfrm>
            <a:off x="3474208" y="3207753"/>
            <a:ext cx="2716228" cy="446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5" idx="3"/>
            <a:endCxn id="34" idx="1"/>
          </p:cNvCxnSpPr>
          <p:nvPr/>
        </p:nvCxnSpPr>
        <p:spPr>
          <a:xfrm>
            <a:off x="3474208" y="3207753"/>
            <a:ext cx="2716228" cy="440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25" idx="3"/>
            <a:endCxn id="36" idx="1"/>
          </p:cNvCxnSpPr>
          <p:nvPr/>
        </p:nvCxnSpPr>
        <p:spPr>
          <a:xfrm>
            <a:off x="3474208" y="3207753"/>
            <a:ext cx="2716228" cy="16103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2549426" y="6158099"/>
            <a:ext cx="4248472" cy="439253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実は本質的に難しいのはコッチ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923620" y="5229200"/>
            <a:ext cx="2680828" cy="439253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rgbClr val="0000FF"/>
                </a:solidFill>
              </a:rPr>
              <a:t>これなら楽勝だ🎵</a:t>
            </a:r>
            <a:endParaRPr kumimoji="1" lang="ja-JP" altLang="en-US" sz="2400">
              <a:solidFill>
                <a:srgbClr val="0000FF"/>
              </a:solidFill>
            </a:endParaRPr>
          </a:p>
        </p:txBody>
      </p:sp>
      <p:sp>
        <p:nvSpPr>
          <p:cNvPr id="15" name="ストライプ矢印 14"/>
          <p:cNvSpPr/>
          <p:nvPr/>
        </p:nvSpPr>
        <p:spPr>
          <a:xfrm rot="16200000">
            <a:off x="4275441" y="5456121"/>
            <a:ext cx="789717" cy="484632"/>
          </a:xfrm>
          <a:prstGeom prst="stripedRightArrow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smtClean="0">
                <a:effectLst/>
              </a:rPr>
              <a:t>オブジェクト指向</a:t>
            </a:r>
            <a:endParaRPr lang="ja-JP" alt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6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277813"/>
            <a:ext cx="8590855" cy="1139825"/>
          </a:xfrm>
        </p:spPr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301625" y="1859781"/>
            <a:ext cx="3550295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113909" y="2150962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180079" y="1628800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2030185" y="2600460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66296" y="2924944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5220072" y="1859781"/>
            <a:ext cx="3550295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133335" y="2150962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199505" y="1628800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7049611" y="2600460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485722" y="2924944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2789906" y="4236045"/>
            <a:ext cx="3582294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676010" y="4527226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735883" y="4005064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4592286" y="4976724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28397" y="5301208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581994" y="3356992"/>
            <a:ext cx="1903728" cy="0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1" name="直線矢印コネクタ 50"/>
          <p:cNvCxnSpPr/>
          <p:nvPr/>
        </p:nvCxnSpPr>
        <p:spPr>
          <a:xfrm flipH="1">
            <a:off x="2021132" y="5716708"/>
            <a:ext cx="998214" cy="10308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3" name="直線矢印コネクタ 52"/>
          <p:cNvCxnSpPr/>
          <p:nvPr/>
        </p:nvCxnSpPr>
        <p:spPr>
          <a:xfrm flipV="1">
            <a:off x="6165229" y="5742309"/>
            <a:ext cx="862369" cy="0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6" name="直線矢印コネクタ 55"/>
          <p:cNvCxnSpPr/>
          <p:nvPr/>
        </p:nvCxnSpPr>
        <p:spPr>
          <a:xfrm flipH="1">
            <a:off x="7045035" y="3755941"/>
            <a:ext cx="0" cy="2009984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7" name="直線矢印コネクタ 56"/>
          <p:cNvCxnSpPr/>
          <p:nvPr/>
        </p:nvCxnSpPr>
        <p:spPr>
          <a:xfrm flipH="1">
            <a:off x="2042667" y="3717032"/>
            <a:ext cx="0" cy="2009984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262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部品</a:t>
            </a:r>
            <a:r>
              <a:rPr lang="ja-JP" altLang="en-US" dirty="0" smtClean="0"/>
              <a:t>を設計する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1403648" y="1556792"/>
            <a:ext cx="1800200" cy="1720208"/>
          </a:xfrm>
          <a:prstGeom prst="cube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直方体 5"/>
          <p:cNvSpPr/>
          <p:nvPr/>
        </p:nvSpPr>
        <p:spPr>
          <a:xfrm flipH="1">
            <a:off x="5652120" y="1556792"/>
            <a:ext cx="1800200" cy="2232248"/>
          </a:xfrm>
          <a:prstGeom prst="cube">
            <a:avLst/>
          </a:prstGeom>
          <a:solidFill>
            <a:srgbClr val="FFFFFF">
              <a:alpha val="50196"/>
            </a:srgbClr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18043" y="4653136"/>
            <a:ext cx="2573910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Public clas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s Dragon{</a:t>
            </a:r>
          </a:p>
          <a:p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0526" y="4581128"/>
            <a:ext cx="216758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Public clas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s Fire{</a:t>
            </a:r>
          </a:p>
          <a:p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54" y="2416896"/>
            <a:ext cx="1190588" cy="107152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829141" cy="74186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040317" y="1568924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79712" y="15661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2540</TotalTime>
  <Words>840</Words>
  <Application>Microsoft Office PowerPoint</Application>
  <PresentationFormat>画面に合わせる (4:3)</PresentationFormat>
  <Paragraphs>277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ＭＳ Ｐ明朝</vt:lpstr>
      <vt:lpstr>Arial</vt:lpstr>
      <vt:lpstr>Times New Roman</vt:lpstr>
      <vt:lpstr>Verdana</vt:lpstr>
      <vt:lpstr>Wingdings</vt:lpstr>
      <vt:lpstr>Globe</vt:lpstr>
      <vt:lpstr>オブジェクト指向プログラミング  （１１）多態性</vt:lpstr>
      <vt:lpstr>プログラミングの本質</vt:lpstr>
      <vt:lpstr>難しいのはどっち？</vt:lpstr>
      <vt:lpstr>分割して統治せよ 「Divide and Conquer」</vt:lpstr>
      <vt:lpstr>プログラムを分割していくと。。。</vt:lpstr>
      <vt:lpstr>プログラムの難しさ</vt:lpstr>
      <vt:lpstr>オブジェクト指向</vt:lpstr>
      <vt:lpstr>オブジェクト指向によるソフトウェア</vt:lpstr>
      <vt:lpstr>部品を設計する</vt:lpstr>
      <vt:lpstr>接続できるように設計を修正する</vt:lpstr>
      <vt:lpstr>実際に部品を作る</vt:lpstr>
      <vt:lpstr>実際に部品を接続する</vt:lpstr>
      <vt:lpstr>オブジェクトの接続＝オブジェクトの依存</vt:lpstr>
      <vt:lpstr>オブジェクトの接続＝オブジェクトの依存</vt:lpstr>
      <vt:lpstr>複雑なシステム</vt:lpstr>
      <vt:lpstr>高凝集、疎結合</vt:lpstr>
      <vt:lpstr>サブシステムへの分割</vt:lpstr>
      <vt:lpstr>分割して統治せよ</vt:lpstr>
      <vt:lpstr>不適切なインタフェース</vt:lpstr>
      <vt:lpstr>難しいのはどっち？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吉田 富美男</cp:lastModifiedBy>
  <cp:revision>218</cp:revision>
  <dcterms:created xsi:type="dcterms:W3CDTF">1601-01-01T00:00:00Z</dcterms:created>
  <dcterms:modified xsi:type="dcterms:W3CDTF">2019-06-30T13:15:15Z</dcterms:modified>
</cp:coreProperties>
</file>