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2"/>
  </p:notesMasterIdLst>
  <p:handoutMasterIdLst>
    <p:handoutMasterId r:id="rId43"/>
  </p:handoutMasterIdLst>
  <p:sldIdLst>
    <p:sldId id="256" r:id="rId2"/>
    <p:sldId id="415" r:id="rId3"/>
    <p:sldId id="362" r:id="rId4"/>
    <p:sldId id="367" r:id="rId5"/>
    <p:sldId id="318" r:id="rId6"/>
    <p:sldId id="319" r:id="rId7"/>
    <p:sldId id="323" r:id="rId8"/>
    <p:sldId id="324" r:id="rId9"/>
    <p:sldId id="325" r:id="rId10"/>
    <p:sldId id="326" r:id="rId11"/>
    <p:sldId id="327" r:id="rId12"/>
    <p:sldId id="379" r:id="rId13"/>
    <p:sldId id="328" r:id="rId14"/>
    <p:sldId id="329" r:id="rId15"/>
    <p:sldId id="330" r:id="rId16"/>
    <p:sldId id="369" r:id="rId17"/>
    <p:sldId id="380" r:id="rId18"/>
    <p:sldId id="370" r:id="rId19"/>
    <p:sldId id="383" r:id="rId20"/>
    <p:sldId id="381" r:id="rId21"/>
    <p:sldId id="371" r:id="rId22"/>
    <p:sldId id="384" r:id="rId23"/>
    <p:sldId id="372" r:id="rId24"/>
    <p:sldId id="332" r:id="rId25"/>
    <p:sldId id="382" r:id="rId26"/>
    <p:sldId id="333" r:id="rId27"/>
    <p:sldId id="385" r:id="rId28"/>
    <p:sldId id="400" r:id="rId29"/>
    <p:sldId id="401" r:id="rId30"/>
    <p:sldId id="334" r:id="rId31"/>
    <p:sldId id="376" r:id="rId32"/>
    <p:sldId id="378" r:id="rId33"/>
    <p:sldId id="377" r:id="rId34"/>
    <p:sldId id="387" r:id="rId35"/>
    <p:sldId id="335" r:id="rId36"/>
    <p:sldId id="336" r:id="rId37"/>
    <p:sldId id="338" r:id="rId38"/>
    <p:sldId id="340" r:id="rId39"/>
    <p:sldId id="339" r:id="rId40"/>
    <p:sldId id="402" r:id="rId41"/>
  </p:sldIdLst>
  <p:sldSz cx="9144000" cy="6858000" type="screen4x3"/>
  <p:notesSz cx="9942513" cy="6811963"/>
  <p:defaultTextStyle>
    <a:defPPr>
      <a:defRPr lang="en-US"/>
    </a:defPPr>
    <a:lvl1pPr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Verdana"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Verdana"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Verdana"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Verdan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00FF00"/>
    <a:srgbClr val="000000"/>
    <a:srgbClr val="33CC33"/>
    <a:srgbClr val="FF99FF"/>
    <a:srgbClr val="66FFFF"/>
    <a:srgbClr val="00FFFF"/>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6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4310063" cy="339725"/>
          </a:xfrm>
          <a:prstGeom prst="rect">
            <a:avLst/>
          </a:prstGeom>
          <a:noFill/>
          <a:ln w="9525">
            <a:noFill/>
            <a:miter lim="800000"/>
            <a:headEnd/>
            <a:tailEnd/>
          </a:ln>
          <a:effectLst/>
        </p:spPr>
        <p:txBody>
          <a:bodyPr vert="horz" wrap="square" lIns="92272" tIns="46136" rIns="92272" bIns="46136" numCol="1" anchor="t" anchorCtr="0" compatLnSpc="1">
            <a:prstTxWarp prst="textNoShape">
              <a:avLst/>
            </a:prstTxWarp>
          </a:bodyPr>
          <a:lstStyle>
            <a:lvl1pPr defTabSz="922338">
              <a:defRPr sz="1200">
                <a:latin typeface="Times New Roman" charset="0"/>
                <a:ea typeface="ＭＳ Ｐゴシック" charset="-128"/>
              </a:defRPr>
            </a:lvl1pPr>
          </a:lstStyle>
          <a:p>
            <a:pPr>
              <a:defRPr/>
            </a:pPr>
            <a:endParaRPr lang="en-US" altLang="ja-JP"/>
          </a:p>
        </p:txBody>
      </p:sp>
      <p:sp>
        <p:nvSpPr>
          <p:cNvPr id="54275" name="Rectangle 3"/>
          <p:cNvSpPr>
            <a:spLocks noGrp="1" noChangeArrowheads="1"/>
          </p:cNvSpPr>
          <p:nvPr>
            <p:ph type="dt" sz="quarter" idx="1"/>
          </p:nvPr>
        </p:nvSpPr>
        <p:spPr bwMode="auto">
          <a:xfrm>
            <a:off x="5630863" y="0"/>
            <a:ext cx="4310062" cy="339725"/>
          </a:xfrm>
          <a:prstGeom prst="rect">
            <a:avLst/>
          </a:prstGeom>
          <a:noFill/>
          <a:ln w="9525">
            <a:noFill/>
            <a:miter lim="800000"/>
            <a:headEnd/>
            <a:tailEnd/>
          </a:ln>
          <a:effectLst/>
        </p:spPr>
        <p:txBody>
          <a:bodyPr vert="horz" wrap="square" lIns="92272" tIns="46136" rIns="92272" bIns="46136" numCol="1" anchor="t" anchorCtr="0" compatLnSpc="1">
            <a:prstTxWarp prst="textNoShape">
              <a:avLst/>
            </a:prstTxWarp>
          </a:bodyPr>
          <a:lstStyle>
            <a:lvl1pPr algn="r" defTabSz="922338">
              <a:defRPr sz="1200">
                <a:latin typeface="Times New Roman" charset="0"/>
                <a:ea typeface="ＭＳ Ｐゴシック" charset="-128"/>
              </a:defRPr>
            </a:lvl1pPr>
          </a:lstStyle>
          <a:p>
            <a:pPr>
              <a:defRPr/>
            </a:pPr>
            <a:fld id="{EDC18FE1-C1FA-427D-BEEF-CD475CCD21E0}" type="datetime1">
              <a:rPr lang="ja-JP" altLang="en-US"/>
              <a:pPr>
                <a:defRPr/>
              </a:pPr>
              <a:t>2019/6/30</a:t>
            </a:fld>
            <a:endParaRPr lang="en-US" altLang="ja-JP"/>
          </a:p>
        </p:txBody>
      </p:sp>
      <p:sp>
        <p:nvSpPr>
          <p:cNvPr id="54276" name="Rectangle 4"/>
          <p:cNvSpPr>
            <a:spLocks noGrp="1" noChangeArrowheads="1"/>
          </p:cNvSpPr>
          <p:nvPr>
            <p:ph type="ftr" sz="quarter" idx="2"/>
          </p:nvPr>
        </p:nvSpPr>
        <p:spPr bwMode="auto">
          <a:xfrm>
            <a:off x="0" y="6470650"/>
            <a:ext cx="4310063" cy="339725"/>
          </a:xfrm>
          <a:prstGeom prst="rect">
            <a:avLst/>
          </a:prstGeom>
          <a:noFill/>
          <a:ln w="9525">
            <a:noFill/>
            <a:miter lim="800000"/>
            <a:headEnd/>
            <a:tailEnd/>
          </a:ln>
          <a:effectLst/>
        </p:spPr>
        <p:txBody>
          <a:bodyPr vert="horz" wrap="square" lIns="92272" tIns="46136" rIns="92272" bIns="46136" numCol="1" anchor="b" anchorCtr="0" compatLnSpc="1">
            <a:prstTxWarp prst="textNoShape">
              <a:avLst/>
            </a:prstTxWarp>
          </a:bodyPr>
          <a:lstStyle>
            <a:lvl1pPr defTabSz="922338">
              <a:defRPr sz="1200">
                <a:latin typeface="Times New Roman" charset="0"/>
                <a:ea typeface="ＭＳ Ｐゴシック" charset="-128"/>
              </a:defRPr>
            </a:lvl1pPr>
          </a:lstStyle>
          <a:p>
            <a:pPr>
              <a:defRPr/>
            </a:pPr>
            <a:endParaRPr lang="en-US" altLang="ja-JP"/>
          </a:p>
        </p:txBody>
      </p:sp>
      <p:sp>
        <p:nvSpPr>
          <p:cNvPr id="54277" name="Rectangle 5"/>
          <p:cNvSpPr>
            <a:spLocks noGrp="1" noChangeArrowheads="1"/>
          </p:cNvSpPr>
          <p:nvPr>
            <p:ph type="sldNum" sz="quarter" idx="3"/>
          </p:nvPr>
        </p:nvSpPr>
        <p:spPr bwMode="auto">
          <a:xfrm>
            <a:off x="5630863" y="6470650"/>
            <a:ext cx="4310062" cy="339725"/>
          </a:xfrm>
          <a:prstGeom prst="rect">
            <a:avLst/>
          </a:prstGeom>
          <a:noFill/>
          <a:ln w="9525">
            <a:noFill/>
            <a:miter lim="800000"/>
            <a:headEnd/>
            <a:tailEnd/>
          </a:ln>
          <a:effectLst/>
        </p:spPr>
        <p:txBody>
          <a:bodyPr vert="horz" wrap="square" lIns="92272" tIns="46136" rIns="92272" bIns="46136" numCol="1" anchor="b" anchorCtr="0" compatLnSpc="1">
            <a:prstTxWarp prst="textNoShape">
              <a:avLst/>
            </a:prstTxWarp>
          </a:bodyPr>
          <a:lstStyle>
            <a:lvl1pPr algn="r" defTabSz="922338">
              <a:defRPr sz="1200">
                <a:latin typeface="Times New Roman" charset="0"/>
                <a:ea typeface="ＭＳ Ｐゴシック" charset="-128"/>
              </a:defRPr>
            </a:lvl1pPr>
          </a:lstStyle>
          <a:p>
            <a:pPr>
              <a:defRPr/>
            </a:pPr>
            <a:fld id="{D885CF62-4DB2-4D6B-89B5-6F411273FFE7}" type="slidenum">
              <a:rPr lang="ja-JP" altLang="en-US"/>
              <a:pPr>
                <a:defRPr/>
              </a:pPr>
              <a:t>‹#›</a:t>
            </a:fld>
            <a:endParaRPr lang="en-US" altLang="ja-JP"/>
          </a:p>
        </p:txBody>
      </p:sp>
    </p:spTree>
    <p:extLst>
      <p:ext uri="{BB962C8B-B14F-4D97-AF65-F5344CB8AC3E}">
        <p14:creationId xmlns:p14="http://schemas.microsoft.com/office/powerpoint/2010/main" val="2082540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3084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128"/>
              </a:defRPr>
            </a:lvl1pPr>
          </a:lstStyle>
          <a:p>
            <a:pPr>
              <a:defRPr/>
            </a:pPr>
            <a:endParaRPr lang="en-US" altLang="ja-JP"/>
          </a:p>
        </p:txBody>
      </p:sp>
      <p:sp>
        <p:nvSpPr>
          <p:cNvPr id="88067" name="Rectangle 3"/>
          <p:cNvSpPr>
            <a:spLocks noGrp="1" noChangeArrowheads="1"/>
          </p:cNvSpPr>
          <p:nvPr>
            <p:ph type="dt" idx="1"/>
          </p:nvPr>
        </p:nvSpPr>
        <p:spPr bwMode="auto">
          <a:xfrm>
            <a:off x="5632450" y="0"/>
            <a:ext cx="43084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128"/>
              </a:defRPr>
            </a:lvl1pPr>
          </a:lstStyle>
          <a:p>
            <a:pPr>
              <a:defRPr/>
            </a:pPr>
            <a:fld id="{B34CE4BD-7222-4677-8114-00DE32E83E4B}" type="datetime1">
              <a:rPr lang="ja-JP" altLang="en-US"/>
              <a:pPr>
                <a:defRPr/>
              </a:pPr>
              <a:t>2019/6/30</a:t>
            </a:fld>
            <a:endParaRPr lang="en-US" altLang="ja-JP"/>
          </a:p>
        </p:txBody>
      </p:sp>
      <p:sp>
        <p:nvSpPr>
          <p:cNvPr id="41988" name="Rectangle 4"/>
          <p:cNvSpPr>
            <a:spLocks noGrp="1" noRot="1" noChangeAspect="1" noChangeArrowheads="1" noTextEdit="1"/>
          </p:cNvSpPr>
          <p:nvPr>
            <p:ph type="sldImg" idx="2"/>
          </p:nvPr>
        </p:nvSpPr>
        <p:spPr bwMode="auto">
          <a:xfrm>
            <a:off x="3268663" y="511175"/>
            <a:ext cx="3405187" cy="2554288"/>
          </a:xfrm>
          <a:prstGeom prst="rect">
            <a:avLst/>
          </a:prstGeom>
          <a:noFill/>
          <a:ln w="9525">
            <a:solidFill>
              <a:srgbClr val="000000"/>
            </a:solidFill>
            <a:miter lim="800000"/>
            <a:headEnd/>
            <a:tailEnd/>
          </a:ln>
        </p:spPr>
      </p:sp>
      <p:sp>
        <p:nvSpPr>
          <p:cNvPr id="88069" name="Rectangle 5"/>
          <p:cNvSpPr>
            <a:spLocks noGrp="1" noChangeArrowheads="1"/>
          </p:cNvSpPr>
          <p:nvPr>
            <p:ph type="body" sz="quarter" idx="3"/>
          </p:nvPr>
        </p:nvSpPr>
        <p:spPr bwMode="auto">
          <a:xfrm>
            <a:off x="993775" y="3235325"/>
            <a:ext cx="7954963" cy="3065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88070" name="Rectangle 6"/>
          <p:cNvSpPr>
            <a:spLocks noGrp="1" noChangeArrowheads="1"/>
          </p:cNvSpPr>
          <p:nvPr>
            <p:ph type="ftr" sz="quarter" idx="4"/>
          </p:nvPr>
        </p:nvSpPr>
        <p:spPr bwMode="auto">
          <a:xfrm>
            <a:off x="0" y="6470650"/>
            <a:ext cx="430847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128"/>
              </a:defRPr>
            </a:lvl1pPr>
          </a:lstStyle>
          <a:p>
            <a:pPr>
              <a:defRPr/>
            </a:pPr>
            <a:endParaRPr lang="en-US" altLang="ja-JP"/>
          </a:p>
        </p:txBody>
      </p:sp>
      <p:sp>
        <p:nvSpPr>
          <p:cNvPr id="88071" name="Rectangle 7"/>
          <p:cNvSpPr>
            <a:spLocks noGrp="1" noChangeArrowheads="1"/>
          </p:cNvSpPr>
          <p:nvPr>
            <p:ph type="sldNum" sz="quarter" idx="5"/>
          </p:nvPr>
        </p:nvSpPr>
        <p:spPr bwMode="auto">
          <a:xfrm>
            <a:off x="5632450" y="6470650"/>
            <a:ext cx="430847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ea typeface="ＭＳ Ｐゴシック" charset="-128"/>
              </a:defRPr>
            </a:lvl1pPr>
          </a:lstStyle>
          <a:p>
            <a:pPr>
              <a:defRPr/>
            </a:pPr>
            <a:fld id="{4D6B0FAA-C0DB-47D5-87B4-05B394DD600A}" type="slidenum">
              <a:rPr lang="ja-JP" altLang="en-US"/>
              <a:pPr>
                <a:defRPr/>
              </a:pPr>
              <a:t>‹#›</a:t>
            </a:fld>
            <a:endParaRPr lang="en-US" altLang="ja-JP"/>
          </a:p>
        </p:txBody>
      </p:sp>
    </p:spTree>
    <p:extLst>
      <p:ext uri="{BB962C8B-B14F-4D97-AF65-F5344CB8AC3E}">
        <p14:creationId xmlns:p14="http://schemas.microsoft.com/office/powerpoint/2010/main" val="383865568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a:noFill/>
        </p:spPr>
        <p:txBody>
          <a:bodyPr/>
          <a:lstStyle/>
          <a:p>
            <a:fld id="{EDB442EF-5767-4089-867C-710825B57941}" type="datetime1">
              <a:rPr lang="ja-JP" altLang="en-US" smtClean="0">
                <a:latin typeface="Times New Roman" pitchFamily="18" charset="0"/>
                <a:ea typeface="ＭＳ Ｐゴシック" pitchFamily="50" charset="-128"/>
              </a:rPr>
              <a:pPr/>
              <a:t>2019/6/30</a:t>
            </a:fld>
            <a:endParaRPr lang="en-US" altLang="ja-JP" dirty="0" smtClean="0">
              <a:latin typeface="Times New Roman" pitchFamily="18" charset="0"/>
              <a:ea typeface="ＭＳ Ｐゴシック" pitchFamily="50" charset="-128"/>
            </a:endParaRPr>
          </a:p>
        </p:txBody>
      </p:sp>
      <p:sp>
        <p:nvSpPr>
          <p:cNvPr id="43011" name="Rectangle 7"/>
          <p:cNvSpPr>
            <a:spLocks noGrp="1" noChangeArrowheads="1"/>
          </p:cNvSpPr>
          <p:nvPr>
            <p:ph type="sldNum" sz="quarter" idx="5"/>
          </p:nvPr>
        </p:nvSpPr>
        <p:spPr>
          <a:noFill/>
        </p:spPr>
        <p:txBody>
          <a:bodyPr/>
          <a:lstStyle/>
          <a:p>
            <a:fld id="{BD72250A-695F-40EB-AAC7-AEF2AE0AA1AD}" type="slidenum">
              <a:rPr lang="ja-JP" altLang="en-US" smtClean="0">
                <a:latin typeface="Times New Roman" pitchFamily="18" charset="0"/>
                <a:ea typeface="ＭＳ Ｐゴシック" pitchFamily="50" charset="-128"/>
              </a:rPr>
              <a:pPr/>
              <a:t>1</a:t>
            </a:fld>
            <a:endParaRPr lang="en-US" altLang="ja-JP" dirty="0" smtClean="0">
              <a:latin typeface="Times New Roman" pitchFamily="18" charset="0"/>
              <a:ea typeface="ＭＳ Ｐゴシック" pitchFamily="50" charset="-128"/>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ja-JP" altLang="en-US"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260118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12" name="Freeform 23"/>
            <p:cNvSpPr>
              <a:spLocks/>
            </p:cNvSpPr>
            <p:nvPr/>
          </p:nvSpPr>
          <p:spPr bwMode="hidden">
            <a:xfrm>
              <a:off x="5041" y="0"/>
              <a:ext cx="719" cy="845"/>
            </a:xfrm>
            <a:custGeom>
              <a:avLst/>
              <a:gdLst>
                <a:gd name="T0" fmla="*/ 719 w 717"/>
                <a:gd name="T1" fmla="*/ 845 h 845"/>
                <a:gd name="T2" fmla="*/ 719 w 717"/>
                <a:gd name="T3" fmla="*/ 821 h 845"/>
                <a:gd name="T4" fmla="*/ 576 w 717"/>
                <a:gd name="T5" fmla="*/ 605 h 845"/>
                <a:gd name="T6" fmla="*/ 407 w 717"/>
                <a:gd name="T7" fmla="*/ 396 h 845"/>
                <a:gd name="T8" fmla="*/ 222 w 717"/>
                <a:gd name="T9" fmla="*/ 192 h 845"/>
                <a:gd name="T10" fmla="*/ 17 w 717"/>
                <a:gd name="T11" fmla="*/ 0 h 845"/>
                <a:gd name="T12" fmla="*/ 0 w 717"/>
                <a:gd name="T13" fmla="*/ 0 h 845"/>
                <a:gd name="T14" fmla="*/ 210 w 717"/>
                <a:gd name="T15" fmla="*/ 198 h 845"/>
                <a:gd name="T16" fmla="*/ 401 w 717"/>
                <a:gd name="T17" fmla="*/ 408 h 845"/>
                <a:gd name="T18" fmla="*/ 570 w 717"/>
                <a:gd name="T19" fmla="*/ 623 h 845"/>
                <a:gd name="T20" fmla="*/ 719 w 717"/>
                <a:gd name="T21" fmla="*/ 845 h 845"/>
                <a:gd name="T22" fmla="*/ 71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w="9525">
              <a:noFill/>
              <a:round/>
              <a:headEnd/>
              <a:tailEnd/>
            </a:ln>
          </p:spPr>
          <p:txBody>
            <a:bodyPr/>
            <a:lstStyle/>
            <a:p>
              <a:endParaRPr lang="ja-JP" altLang="en-US"/>
            </a:p>
          </p:txBody>
        </p:sp>
        <p:sp>
          <p:nvSpPr>
            <p:cNvPr id="13" name="Freeform 24"/>
            <p:cNvSpPr>
              <a:spLocks/>
            </p:cNvSpPr>
            <p:nvPr/>
          </p:nvSpPr>
          <p:spPr bwMode="hidden">
            <a:xfrm>
              <a:off x="5352" y="0"/>
              <a:ext cx="408" cy="414"/>
            </a:xfrm>
            <a:custGeom>
              <a:avLst/>
              <a:gdLst>
                <a:gd name="T0" fmla="*/ 408 w 407"/>
                <a:gd name="T1" fmla="*/ 414 h 414"/>
                <a:gd name="T2" fmla="*/ 408 w 407"/>
                <a:gd name="T3" fmla="*/ 396 h 414"/>
                <a:gd name="T4" fmla="*/ 223 w 407"/>
                <a:gd name="T5" fmla="*/ 192 h 414"/>
                <a:gd name="T6" fmla="*/ 12 w 407"/>
                <a:gd name="T7" fmla="*/ 0 h 414"/>
                <a:gd name="T8" fmla="*/ 0 w 407"/>
                <a:gd name="T9" fmla="*/ 0 h 414"/>
                <a:gd name="T10" fmla="*/ 108 w 407"/>
                <a:gd name="T11" fmla="*/ 102 h 414"/>
                <a:gd name="T12" fmla="*/ 217 w 407"/>
                <a:gd name="T13" fmla="*/ 204 h 414"/>
                <a:gd name="T14" fmla="*/ 408 w 407"/>
                <a:gd name="T15" fmla="*/ 414 h 414"/>
                <a:gd name="T16" fmla="*/ 408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w="9525">
              <a:noFill/>
              <a:round/>
              <a:headEnd/>
              <a:tailEnd/>
            </a:ln>
          </p:spPr>
          <p:txBody>
            <a:bodyPr/>
            <a:lstStyle/>
            <a:p>
              <a:endParaRPr lang="ja-JP" altLang="en-US"/>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15" name="Freeform 26"/>
            <p:cNvSpPr>
              <a:spLocks/>
            </p:cNvSpPr>
            <p:nvPr/>
          </p:nvSpPr>
          <p:spPr bwMode="hidden">
            <a:xfrm>
              <a:off x="6" y="0"/>
              <a:ext cx="588" cy="599"/>
            </a:xfrm>
            <a:custGeom>
              <a:avLst/>
              <a:gdLst>
                <a:gd name="T0" fmla="*/ 588 w 586"/>
                <a:gd name="T1" fmla="*/ 0 h 599"/>
                <a:gd name="T2" fmla="*/ 570 w 586"/>
                <a:gd name="T3" fmla="*/ 0 h 599"/>
                <a:gd name="T4" fmla="*/ 408 w 586"/>
                <a:gd name="T5" fmla="*/ 132 h 599"/>
                <a:gd name="T6" fmla="*/ 258 w 586"/>
                <a:gd name="T7" fmla="*/ 270 h 599"/>
                <a:gd name="T8" fmla="*/ 120 w 586"/>
                <a:gd name="T9" fmla="*/ 420 h 599"/>
                <a:gd name="T10" fmla="*/ 0 w 586"/>
                <a:gd name="T11" fmla="*/ 575 h 599"/>
                <a:gd name="T12" fmla="*/ 0 w 586"/>
                <a:gd name="T13" fmla="*/ 599 h 599"/>
                <a:gd name="T14" fmla="*/ 120 w 586"/>
                <a:gd name="T15" fmla="*/ 432 h 599"/>
                <a:gd name="T16" fmla="*/ 258 w 586"/>
                <a:gd name="T17" fmla="*/ 282 h 599"/>
                <a:gd name="T18" fmla="*/ 414 w 586"/>
                <a:gd name="T19" fmla="*/ 138 h 599"/>
                <a:gd name="T20" fmla="*/ 588 w 586"/>
                <a:gd name="T21" fmla="*/ 0 h 599"/>
                <a:gd name="T22" fmla="*/ 58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w="9525">
              <a:noFill/>
              <a:round/>
              <a:headEnd/>
              <a:tailEnd/>
            </a:ln>
          </p:spPr>
          <p:txBody>
            <a:bodyPr/>
            <a:lstStyle/>
            <a:p>
              <a:endParaRPr lang="ja-JP" altLang="en-US"/>
            </a:p>
          </p:txBody>
        </p:sp>
        <p:sp>
          <p:nvSpPr>
            <p:cNvPr id="16" name="Freeform 27"/>
            <p:cNvSpPr>
              <a:spLocks/>
            </p:cNvSpPr>
            <p:nvPr/>
          </p:nvSpPr>
          <p:spPr bwMode="hidden">
            <a:xfrm>
              <a:off x="6" y="0"/>
              <a:ext cx="270" cy="252"/>
            </a:xfrm>
            <a:custGeom>
              <a:avLst/>
              <a:gdLst>
                <a:gd name="T0" fmla="*/ 270 w 269"/>
                <a:gd name="T1" fmla="*/ 0 h 252"/>
                <a:gd name="T2" fmla="*/ 252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0 w 269"/>
                <a:gd name="T15" fmla="*/ 0 h 252"/>
                <a:gd name="T16" fmla="*/ 270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w="9525">
              <a:noFill/>
              <a:round/>
              <a:headEnd/>
              <a:tailEnd/>
            </a:ln>
          </p:spPr>
          <p:txBody>
            <a:bodyPr/>
            <a:lstStyle/>
            <a:p>
              <a:endParaRPr lang="ja-JP"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p:spPr>
          <p:txBody>
            <a:bodyPr/>
            <a:lstStyle/>
            <a:p>
              <a:endParaRPr lang="ja-JP"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p:spPr>
          <p:txBody>
            <a:bodyPr/>
            <a:lstStyle/>
            <a:p>
              <a:endParaRPr lang="ja-JP"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p:spPr>
          <p:txBody>
            <a:bodyPr/>
            <a:lstStyle/>
            <a:p>
              <a:endParaRPr lang="ja-JP"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p:spPr>
            <p:txBody>
              <a:bodyPr/>
              <a:lstStyle/>
              <a:p>
                <a:endParaRPr lang="ja-JP"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p:spPr>
            <p:txBody>
              <a:bodyPr/>
              <a:lstStyle/>
              <a:p>
                <a:endParaRPr lang="ja-JP"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p:spPr>
            <p:txBody>
              <a:bodyPr/>
              <a:lstStyle/>
              <a:p>
                <a:endParaRPr lang="ja-JP"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p:spPr>
            <p:txBody>
              <a:bodyPr/>
              <a:lstStyle/>
              <a:p>
                <a:endParaRPr lang="ja-JP"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p:spPr>
            <p:txBody>
              <a:bodyPr/>
              <a:lstStyle/>
              <a:p>
                <a:endParaRPr lang="ja-JP"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p:spPr>
          <p:txBody>
            <a:bodyPr/>
            <a:lstStyle/>
            <a:p>
              <a:endParaRPr lang="ja-JP"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p:spPr>
          <p:txBody>
            <a:bodyPr/>
            <a:lstStyle/>
            <a:p>
              <a:endParaRPr lang="ja-JP" altLang="en-US"/>
            </a:p>
          </p:txBody>
        </p:sp>
      </p:grpSp>
      <p:sp>
        <p:nvSpPr>
          <p:cNvPr id="74791"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ja-JP" altLang="en-US"/>
              <a:t>マスタ タイトルの書式設定</a:t>
            </a:r>
          </a:p>
        </p:txBody>
      </p:sp>
      <p:sp>
        <p:nvSpPr>
          <p:cNvPr id="7479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ja-JP" altLang="en-US"/>
              <a:t>マスタ サブタイトルの書式設定</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ja-JP"/>
          </a:p>
        </p:txBody>
      </p:sp>
      <p:sp>
        <p:nvSpPr>
          <p:cNvPr id="42" name="Rectangle 42"/>
          <p:cNvSpPr>
            <a:spLocks noGrp="1" noChangeArrowheads="1"/>
          </p:cNvSpPr>
          <p:nvPr>
            <p:ph type="ftr" sz="quarter" idx="11"/>
          </p:nvPr>
        </p:nvSpPr>
        <p:spPr/>
        <p:txBody>
          <a:bodyPr/>
          <a:lstStyle>
            <a:lvl1pPr>
              <a:defRPr/>
            </a:lvl1pPr>
          </a:lstStyle>
          <a:p>
            <a:pPr>
              <a:defRPr/>
            </a:pPr>
            <a:endParaRPr lang="en-US" altLang="ja-JP"/>
          </a:p>
        </p:txBody>
      </p:sp>
      <p:sp>
        <p:nvSpPr>
          <p:cNvPr id="43" name="Rectangle 43"/>
          <p:cNvSpPr>
            <a:spLocks noGrp="1" noChangeArrowheads="1"/>
          </p:cNvSpPr>
          <p:nvPr>
            <p:ph type="sldNum" sz="quarter" idx="12"/>
          </p:nvPr>
        </p:nvSpPr>
        <p:spPr/>
        <p:txBody>
          <a:bodyPr/>
          <a:lstStyle>
            <a:lvl1pPr>
              <a:defRPr/>
            </a:lvl1pPr>
          </a:lstStyle>
          <a:p>
            <a:pPr>
              <a:defRPr/>
            </a:pPr>
            <a:fld id="{516E4A64-4A7C-4CE6-8E36-BC0737EE7A09}" type="slidenum">
              <a:rPr lang="ja-JP" altLang="en-US"/>
              <a:pPr>
                <a:defRPr/>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42"/>
          <p:cNvSpPr>
            <a:spLocks noGrp="1" noChangeArrowheads="1"/>
          </p:cNvSpPr>
          <p:nvPr>
            <p:ph type="sldNum" sz="quarter" idx="12"/>
          </p:nvPr>
        </p:nvSpPr>
        <p:spPr>
          <a:ln/>
        </p:spPr>
        <p:txBody>
          <a:bodyPr/>
          <a:lstStyle>
            <a:lvl1pPr>
              <a:defRPr/>
            </a:lvl1pPr>
          </a:lstStyle>
          <a:p>
            <a:pPr>
              <a:defRPr/>
            </a:pPr>
            <a:fld id="{C198AE5A-EEAE-42A8-9346-33858CDE9A0C}" type="slidenum">
              <a:rPr lang="ja-JP" altLang="en-US"/>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7813"/>
            <a:ext cx="2057400" cy="5853112"/>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7813"/>
            <a:ext cx="6019800" cy="5853112"/>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42"/>
          <p:cNvSpPr>
            <a:spLocks noGrp="1" noChangeArrowheads="1"/>
          </p:cNvSpPr>
          <p:nvPr>
            <p:ph type="sldNum" sz="quarter" idx="12"/>
          </p:nvPr>
        </p:nvSpPr>
        <p:spPr>
          <a:ln/>
        </p:spPr>
        <p:txBody>
          <a:bodyPr/>
          <a:lstStyle>
            <a:lvl1pPr>
              <a:defRPr/>
            </a:lvl1pPr>
          </a:lstStyle>
          <a:p>
            <a:pPr>
              <a:defRPr/>
            </a:pPr>
            <a:fld id="{88C10C3C-A7CB-442A-9F80-BF4813F5C3F2}" type="slidenum">
              <a:rPr lang="ja-JP" altLang="en-US"/>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7813"/>
            <a:ext cx="8229600" cy="1139825"/>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457200" y="1600200"/>
            <a:ext cx="8229600" cy="4530725"/>
          </a:xfrm>
        </p:spPr>
        <p:txBody>
          <a:bodyPr/>
          <a:lstStyle/>
          <a:p>
            <a:pPr lvl="0"/>
            <a:endParaRPr lang="ja-JP"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42"/>
          <p:cNvSpPr>
            <a:spLocks noGrp="1" noChangeArrowheads="1"/>
          </p:cNvSpPr>
          <p:nvPr>
            <p:ph type="sldNum" sz="quarter" idx="12"/>
          </p:nvPr>
        </p:nvSpPr>
        <p:spPr>
          <a:ln/>
        </p:spPr>
        <p:txBody>
          <a:bodyPr/>
          <a:lstStyle>
            <a:lvl1pPr>
              <a:defRPr/>
            </a:lvl1pPr>
          </a:lstStyle>
          <a:p>
            <a:pPr>
              <a:defRPr/>
            </a:pPr>
            <a:fld id="{6C8BB939-3CD3-4849-9A86-7D4F3CEC15B2}" type="slidenum">
              <a:rPr lang="ja-JP" altLang="en-US"/>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42"/>
          <p:cNvSpPr>
            <a:spLocks noGrp="1" noChangeArrowheads="1"/>
          </p:cNvSpPr>
          <p:nvPr>
            <p:ph type="sldNum" sz="quarter" idx="12"/>
          </p:nvPr>
        </p:nvSpPr>
        <p:spPr>
          <a:ln/>
        </p:spPr>
        <p:txBody>
          <a:bodyPr/>
          <a:lstStyle>
            <a:lvl1pPr>
              <a:defRPr/>
            </a:lvl1pPr>
          </a:lstStyle>
          <a:p>
            <a:pPr>
              <a:defRPr/>
            </a:pPr>
            <a:fld id="{6635599F-0A6C-48E5-889E-8DCC1C5BAB37}" type="slidenum">
              <a:rPr lang="ja-JP" altLang="en-US"/>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42"/>
          <p:cNvSpPr>
            <a:spLocks noGrp="1" noChangeArrowheads="1"/>
          </p:cNvSpPr>
          <p:nvPr>
            <p:ph type="sldNum" sz="quarter" idx="12"/>
          </p:nvPr>
        </p:nvSpPr>
        <p:spPr>
          <a:ln/>
        </p:spPr>
        <p:txBody>
          <a:bodyPr/>
          <a:lstStyle>
            <a:lvl1pPr>
              <a:defRPr/>
            </a:lvl1pPr>
          </a:lstStyle>
          <a:p>
            <a:pPr>
              <a:defRPr/>
            </a:pPr>
            <a:fld id="{7CE44D62-E21A-4AE8-9DBD-2A6634D2FD53}" type="slidenum">
              <a:rPr lang="ja-JP" altLang="en-US"/>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42"/>
          <p:cNvSpPr>
            <a:spLocks noGrp="1" noChangeArrowheads="1"/>
          </p:cNvSpPr>
          <p:nvPr>
            <p:ph type="sldNum" sz="quarter" idx="12"/>
          </p:nvPr>
        </p:nvSpPr>
        <p:spPr>
          <a:ln/>
        </p:spPr>
        <p:txBody>
          <a:bodyPr/>
          <a:lstStyle>
            <a:lvl1pPr>
              <a:defRPr/>
            </a:lvl1pPr>
          </a:lstStyle>
          <a:p>
            <a:pPr>
              <a:defRPr/>
            </a:pPr>
            <a:fld id="{4BB3E64B-A00B-4D83-8D26-BDD8425B3AA4}" type="slidenum">
              <a:rPr lang="ja-JP" altLang="en-US"/>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42"/>
          <p:cNvSpPr>
            <a:spLocks noGrp="1" noChangeArrowheads="1"/>
          </p:cNvSpPr>
          <p:nvPr>
            <p:ph type="sldNum" sz="quarter" idx="12"/>
          </p:nvPr>
        </p:nvSpPr>
        <p:spPr>
          <a:ln/>
        </p:spPr>
        <p:txBody>
          <a:bodyPr/>
          <a:lstStyle>
            <a:lvl1pPr>
              <a:defRPr/>
            </a:lvl1pPr>
          </a:lstStyle>
          <a:p>
            <a:pPr>
              <a:defRPr/>
            </a:pPr>
            <a:fld id="{8E715951-EF41-4885-BB19-21D67F1DC79E}" type="slidenum">
              <a:rPr lang="ja-JP" altLang="en-US"/>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42"/>
          <p:cNvSpPr>
            <a:spLocks noGrp="1" noChangeArrowheads="1"/>
          </p:cNvSpPr>
          <p:nvPr>
            <p:ph type="sldNum" sz="quarter" idx="12"/>
          </p:nvPr>
        </p:nvSpPr>
        <p:spPr>
          <a:ln/>
        </p:spPr>
        <p:txBody>
          <a:bodyPr/>
          <a:lstStyle>
            <a:lvl1pPr>
              <a:defRPr/>
            </a:lvl1pPr>
          </a:lstStyle>
          <a:p>
            <a:pPr>
              <a:defRPr/>
            </a:pPr>
            <a:fld id="{FE0E3472-9F74-4D3A-A18F-A6BB4AA4D03F}" type="slidenum">
              <a:rPr lang="ja-JP" altLang="en-US"/>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42"/>
          <p:cNvSpPr>
            <a:spLocks noGrp="1" noChangeArrowheads="1"/>
          </p:cNvSpPr>
          <p:nvPr>
            <p:ph type="sldNum" sz="quarter" idx="12"/>
          </p:nvPr>
        </p:nvSpPr>
        <p:spPr>
          <a:ln/>
        </p:spPr>
        <p:txBody>
          <a:bodyPr/>
          <a:lstStyle>
            <a:lvl1pPr>
              <a:defRPr/>
            </a:lvl1pPr>
          </a:lstStyle>
          <a:p>
            <a:pPr>
              <a:defRPr/>
            </a:pPr>
            <a:fld id="{BEDF60CD-2ED4-4C29-8371-A377886DCAFB}" type="slidenum">
              <a:rPr lang="ja-JP" altLang="en-US"/>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42"/>
          <p:cNvSpPr>
            <a:spLocks noGrp="1" noChangeArrowheads="1"/>
          </p:cNvSpPr>
          <p:nvPr>
            <p:ph type="sldNum" sz="quarter" idx="12"/>
          </p:nvPr>
        </p:nvSpPr>
        <p:spPr>
          <a:ln/>
        </p:spPr>
        <p:txBody>
          <a:bodyPr/>
          <a:lstStyle>
            <a:lvl1pPr>
              <a:defRPr/>
            </a:lvl1pPr>
          </a:lstStyle>
          <a:p>
            <a:pPr>
              <a:defRPr/>
            </a:pPr>
            <a:fld id="{60DD6652-3B22-45A2-ABD9-726508235AEF}" type="slidenum">
              <a:rPr lang="ja-JP" altLang="en-US"/>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42"/>
          <p:cNvSpPr>
            <a:spLocks noGrp="1" noChangeArrowheads="1"/>
          </p:cNvSpPr>
          <p:nvPr>
            <p:ph type="sldNum" sz="quarter" idx="12"/>
          </p:nvPr>
        </p:nvSpPr>
        <p:spPr>
          <a:ln/>
        </p:spPr>
        <p:txBody>
          <a:bodyPr/>
          <a:lstStyle>
            <a:lvl1pPr>
              <a:defRPr/>
            </a:lvl1pPr>
          </a:lstStyle>
          <a:p>
            <a:pPr>
              <a:defRPr/>
            </a:pPr>
            <a:fld id="{D5A9C1AC-4A71-438E-A4ED-93DA18F761BF}" type="slidenum">
              <a:rPr lang="ja-JP" altLang="en-US"/>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7373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3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3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grpSp>
          <p:nvGrpSpPr>
            <p:cNvPr id="1035" name="Group 6"/>
            <p:cNvGrpSpPr>
              <a:grpSpLocks/>
            </p:cNvGrpSpPr>
            <p:nvPr/>
          </p:nvGrpSpPr>
          <p:grpSpPr bwMode="auto">
            <a:xfrm>
              <a:off x="288" y="0"/>
              <a:ext cx="5098" cy="4316"/>
              <a:chOff x="288" y="0"/>
              <a:chExt cx="5098" cy="4316"/>
            </a:xfrm>
          </p:grpSpPr>
          <p:sp>
            <p:nvSpPr>
              <p:cNvPr id="7373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3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3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3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3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a:ea typeface="ＭＳ Ｐゴシック" charset="-128"/>
                </a:endParaRPr>
              </a:p>
            </p:txBody>
          </p:sp>
        </p:grpSp>
        <p:sp>
          <p:nvSpPr>
            <p:cNvPr id="7374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4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7375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1039" name="Freeform 23"/>
            <p:cNvSpPr>
              <a:spLocks/>
            </p:cNvSpPr>
            <p:nvPr/>
          </p:nvSpPr>
          <p:spPr bwMode="hidden">
            <a:xfrm>
              <a:off x="5041" y="0"/>
              <a:ext cx="719" cy="845"/>
            </a:xfrm>
            <a:custGeom>
              <a:avLst/>
              <a:gdLst>
                <a:gd name="T0" fmla="*/ 719 w 717"/>
                <a:gd name="T1" fmla="*/ 845 h 845"/>
                <a:gd name="T2" fmla="*/ 719 w 717"/>
                <a:gd name="T3" fmla="*/ 821 h 845"/>
                <a:gd name="T4" fmla="*/ 576 w 717"/>
                <a:gd name="T5" fmla="*/ 605 h 845"/>
                <a:gd name="T6" fmla="*/ 407 w 717"/>
                <a:gd name="T7" fmla="*/ 396 h 845"/>
                <a:gd name="T8" fmla="*/ 222 w 717"/>
                <a:gd name="T9" fmla="*/ 192 h 845"/>
                <a:gd name="T10" fmla="*/ 17 w 717"/>
                <a:gd name="T11" fmla="*/ 0 h 845"/>
                <a:gd name="T12" fmla="*/ 0 w 717"/>
                <a:gd name="T13" fmla="*/ 0 h 845"/>
                <a:gd name="T14" fmla="*/ 210 w 717"/>
                <a:gd name="T15" fmla="*/ 198 h 845"/>
                <a:gd name="T16" fmla="*/ 401 w 717"/>
                <a:gd name="T17" fmla="*/ 408 h 845"/>
                <a:gd name="T18" fmla="*/ 570 w 717"/>
                <a:gd name="T19" fmla="*/ 623 h 845"/>
                <a:gd name="T20" fmla="*/ 719 w 717"/>
                <a:gd name="T21" fmla="*/ 845 h 845"/>
                <a:gd name="T22" fmla="*/ 71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w="9525">
              <a:noFill/>
              <a:round/>
              <a:headEnd/>
              <a:tailEnd/>
            </a:ln>
          </p:spPr>
          <p:txBody>
            <a:bodyPr/>
            <a:lstStyle/>
            <a:p>
              <a:endParaRPr lang="ja-JP" altLang="en-US"/>
            </a:p>
          </p:txBody>
        </p:sp>
        <p:sp>
          <p:nvSpPr>
            <p:cNvPr id="1040" name="Freeform 24"/>
            <p:cNvSpPr>
              <a:spLocks/>
            </p:cNvSpPr>
            <p:nvPr/>
          </p:nvSpPr>
          <p:spPr bwMode="hidden">
            <a:xfrm>
              <a:off x="5352" y="0"/>
              <a:ext cx="408" cy="414"/>
            </a:xfrm>
            <a:custGeom>
              <a:avLst/>
              <a:gdLst>
                <a:gd name="T0" fmla="*/ 408 w 407"/>
                <a:gd name="T1" fmla="*/ 414 h 414"/>
                <a:gd name="T2" fmla="*/ 408 w 407"/>
                <a:gd name="T3" fmla="*/ 396 h 414"/>
                <a:gd name="T4" fmla="*/ 223 w 407"/>
                <a:gd name="T5" fmla="*/ 192 h 414"/>
                <a:gd name="T6" fmla="*/ 12 w 407"/>
                <a:gd name="T7" fmla="*/ 0 h 414"/>
                <a:gd name="T8" fmla="*/ 0 w 407"/>
                <a:gd name="T9" fmla="*/ 0 h 414"/>
                <a:gd name="T10" fmla="*/ 108 w 407"/>
                <a:gd name="T11" fmla="*/ 102 h 414"/>
                <a:gd name="T12" fmla="*/ 217 w 407"/>
                <a:gd name="T13" fmla="*/ 204 h 414"/>
                <a:gd name="T14" fmla="*/ 408 w 407"/>
                <a:gd name="T15" fmla="*/ 414 h 414"/>
                <a:gd name="T16" fmla="*/ 408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w="9525">
              <a:noFill/>
              <a:round/>
              <a:headEnd/>
              <a:tailEnd/>
            </a:ln>
          </p:spPr>
          <p:txBody>
            <a:bodyPr/>
            <a:lstStyle/>
            <a:p>
              <a:endParaRPr lang="ja-JP" altLang="en-US"/>
            </a:p>
          </p:txBody>
        </p:sp>
        <p:sp>
          <p:nvSpPr>
            <p:cNvPr id="7375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ja-JP" altLang="en-US">
                <a:ea typeface="ＭＳ Ｐゴシック" charset="-128"/>
              </a:endParaRPr>
            </a:p>
          </p:txBody>
        </p:sp>
        <p:sp>
          <p:nvSpPr>
            <p:cNvPr id="1042" name="Freeform 26"/>
            <p:cNvSpPr>
              <a:spLocks/>
            </p:cNvSpPr>
            <p:nvPr/>
          </p:nvSpPr>
          <p:spPr bwMode="hidden">
            <a:xfrm>
              <a:off x="6" y="0"/>
              <a:ext cx="588" cy="599"/>
            </a:xfrm>
            <a:custGeom>
              <a:avLst/>
              <a:gdLst>
                <a:gd name="T0" fmla="*/ 588 w 586"/>
                <a:gd name="T1" fmla="*/ 0 h 599"/>
                <a:gd name="T2" fmla="*/ 570 w 586"/>
                <a:gd name="T3" fmla="*/ 0 h 599"/>
                <a:gd name="T4" fmla="*/ 408 w 586"/>
                <a:gd name="T5" fmla="*/ 132 h 599"/>
                <a:gd name="T6" fmla="*/ 258 w 586"/>
                <a:gd name="T7" fmla="*/ 270 h 599"/>
                <a:gd name="T8" fmla="*/ 120 w 586"/>
                <a:gd name="T9" fmla="*/ 420 h 599"/>
                <a:gd name="T10" fmla="*/ 0 w 586"/>
                <a:gd name="T11" fmla="*/ 575 h 599"/>
                <a:gd name="T12" fmla="*/ 0 w 586"/>
                <a:gd name="T13" fmla="*/ 599 h 599"/>
                <a:gd name="T14" fmla="*/ 120 w 586"/>
                <a:gd name="T15" fmla="*/ 432 h 599"/>
                <a:gd name="T16" fmla="*/ 258 w 586"/>
                <a:gd name="T17" fmla="*/ 282 h 599"/>
                <a:gd name="T18" fmla="*/ 414 w 586"/>
                <a:gd name="T19" fmla="*/ 138 h 599"/>
                <a:gd name="T20" fmla="*/ 588 w 586"/>
                <a:gd name="T21" fmla="*/ 0 h 599"/>
                <a:gd name="T22" fmla="*/ 58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w="9525">
              <a:noFill/>
              <a:round/>
              <a:headEnd/>
              <a:tailEnd/>
            </a:ln>
          </p:spPr>
          <p:txBody>
            <a:bodyPr/>
            <a:lstStyle/>
            <a:p>
              <a:endParaRPr lang="ja-JP" altLang="en-US"/>
            </a:p>
          </p:txBody>
        </p:sp>
        <p:sp>
          <p:nvSpPr>
            <p:cNvPr id="1043" name="Freeform 27"/>
            <p:cNvSpPr>
              <a:spLocks/>
            </p:cNvSpPr>
            <p:nvPr/>
          </p:nvSpPr>
          <p:spPr bwMode="hidden">
            <a:xfrm>
              <a:off x="6" y="0"/>
              <a:ext cx="270" cy="252"/>
            </a:xfrm>
            <a:custGeom>
              <a:avLst/>
              <a:gdLst>
                <a:gd name="T0" fmla="*/ 270 w 269"/>
                <a:gd name="T1" fmla="*/ 0 h 252"/>
                <a:gd name="T2" fmla="*/ 252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0 w 269"/>
                <a:gd name="T15" fmla="*/ 0 h 252"/>
                <a:gd name="T16" fmla="*/ 270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w="9525">
              <a:noFill/>
              <a:round/>
              <a:headEnd/>
              <a:tailEnd/>
            </a:ln>
          </p:spPr>
          <p:txBody>
            <a:bodyPr/>
            <a:lstStyle/>
            <a:p>
              <a:endParaRPr lang="ja-JP"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p:spPr>
          <p:txBody>
            <a:bodyPr/>
            <a:lstStyle/>
            <a:p>
              <a:endParaRPr lang="ja-JP"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p:spPr>
          <p:txBody>
            <a:bodyPr/>
            <a:lstStyle/>
            <a:p>
              <a:endParaRPr lang="ja-JP"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p:spPr>
          <p:txBody>
            <a:bodyPr/>
            <a:lstStyle/>
            <a:p>
              <a:endParaRPr lang="ja-JP"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p:spPr>
            <p:txBody>
              <a:bodyPr/>
              <a:lstStyle/>
              <a:p>
                <a:endParaRPr lang="ja-JP"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p:spPr>
            <p:txBody>
              <a:bodyPr/>
              <a:lstStyle/>
              <a:p>
                <a:endParaRPr lang="ja-JP"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p:spPr>
            <p:txBody>
              <a:bodyPr/>
              <a:lstStyle/>
              <a:p>
                <a:endParaRPr lang="ja-JP"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p:spPr>
            <p:txBody>
              <a:bodyPr/>
              <a:lstStyle/>
              <a:p>
                <a:endParaRPr lang="ja-JP"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p:spPr>
            <p:txBody>
              <a:bodyPr/>
              <a:lstStyle/>
              <a:p>
                <a:endParaRPr lang="ja-JP"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p:spPr>
          <p:txBody>
            <a:bodyPr/>
            <a:lstStyle/>
            <a:p>
              <a:endParaRPr lang="ja-JP"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p:spPr>
          <p:txBody>
            <a:bodyPr/>
            <a:lstStyle/>
            <a:p>
              <a:endParaRPr lang="ja-JP" altLang="en-US"/>
            </a:p>
          </p:txBody>
        </p:sp>
      </p:grpSp>
      <p:sp>
        <p:nvSpPr>
          <p:cNvPr id="73767"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ja-JP" altLang="en-US" smtClean="0"/>
              <a:t>マスタ タイトルの書式設定</a:t>
            </a:r>
          </a:p>
        </p:txBody>
      </p:sp>
      <p:sp>
        <p:nvSpPr>
          <p:cNvPr id="73768"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effectLst>
                  <a:outerShdw blurRad="38100" dist="38100" dir="2700000" algn="tl">
                    <a:srgbClr val="000000"/>
                  </a:outerShdw>
                </a:effectLst>
                <a:ea typeface="ＭＳ Ｐゴシック" charset="-128"/>
              </a:defRPr>
            </a:lvl1pPr>
          </a:lstStyle>
          <a:p>
            <a:pPr>
              <a:defRPr/>
            </a:pPr>
            <a:endParaRPr lang="en-US" altLang="ja-JP"/>
          </a:p>
        </p:txBody>
      </p:sp>
      <p:sp>
        <p:nvSpPr>
          <p:cNvPr id="73769"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effectLst>
                  <a:outerShdw blurRad="38100" dist="38100" dir="2700000" algn="tl">
                    <a:srgbClr val="000000"/>
                  </a:outerShdw>
                </a:effectLst>
                <a:ea typeface="ＭＳ Ｐゴシック" charset="-128"/>
              </a:defRPr>
            </a:lvl1pPr>
          </a:lstStyle>
          <a:p>
            <a:pPr>
              <a:defRPr/>
            </a:pPr>
            <a:endParaRPr lang="en-US" altLang="ja-JP"/>
          </a:p>
        </p:txBody>
      </p:sp>
      <p:sp>
        <p:nvSpPr>
          <p:cNvPr id="73770"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effectLst>
                  <a:outerShdw blurRad="38100" dist="38100" dir="2700000" algn="tl">
                    <a:srgbClr val="000000"/>
                  </a:outerShdw>
                </a:effectLst>
                <a:ea typeface="ＭＳ Ｐゴシック" charset="-128"/>
              </a:defRPr>
            </a:lvl1pPr>
          </a:lstStyle>
          <a:p>
            <a:pPr>
              <a:defRPr/>
            </a:pPr>
            <a:fld id="{7576057F-7FF4-4AE4-8C4F-6BDFEBA5B7C3}" type="slidenum">
              <a:rPr lang="ja-JP" altLang="en-US"/>
              <a:pPr>
                <a:defRPr/>
              </a:pPr>
              <a:t>‹#›</a:t>
            </a:fld>
            <a:endParaRPr lang="en-US" altLang="ja-JP"/>
          </a:p>
        </p:txBody>
      </p:sp>
      <p:sp>
        <p:nvSpPr>
          <p:cNvPr id="73771"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dk2" tx1="lt1" bg2="dk1" tx2="lt2" accent1="accent1" accent2="accent2" accent3="accent3" accent4="accent4" accent5="accent5" accent6="accent6" hlink="hlink" folHlink="folHlink"/>
  <p:sldLayoutIdLst>
    <p:sldLayoutId id="214748376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341438"/>
            <a:ext cx="7772400" cy="2376487"/>
          </a:xfrm>
        </p:spPr>
        <p:txBody>
          <a:bodyPr/>
          <a:lstStyle/>
          <a:p>
            <a:pPr eaLnBrk="1" hangingPunct="1">
              <a:defRPr/>
            </a:pPr>
            <a:r>
              <a:rPr lang="ja-JP" altLang="en-US" sz="3600" smtClean="0"/>
              <a:t>オブジェクト</a:t>
            </a:r>
            <a:r>
              <a:rPr lang="ja-JP" altLang="en-US" sz="3600" dirty="0" smtClean="0"/>
              <a:t>指向プログラミング</a:t>
            </a:r>
            <a:r>
              <a:rPr lang="en-US" altLang="ja-JP" sz="3600" dirty="0" smtClean="0"/>
              <a:t/>
            </a:r>
            <a:br>
              <a:rPr lang="en-US" altLang="ja-JP" sz="3600" dirty="0" smtClean="0"/>
            </a:br>
            <a:r>
              <a:rPr lang="en-US" altLang="ja-JP" sz="3600" dirty="0" smtClean="0"/>
              <a:t/>
            </a:r>
            <a:br>
              <a:rPr lang="en-US" altLang="ja-JP" sz="3600" dirty="0" smtClean="0"/>
            </a:br>
            <a:r>
              <a:rPr lang="ja-JP" altLang="en-US" sz="3600" dirty="0" smtClean="0"/>
              <a:t>（１１）多態性</a:t>
            </a:r>
          </a:p>
        </p:txBody>
      </p:sp>
      <p:sp>
        <p:nvSpPr>
          <p:cNvPr id="4099" name="Rectangle 3"/>
          <p:cNvSpPr>
            <a:spLocks noGrp="1" noChangeArrowheads="1"/>
          </p:cNvSpPr>
          <p:nvPr>
            <p:ph type="subTitle" idx="1"/>
          </p:nvPr>
        </p:nvSpPr>
        <p:spPr>
          <a:xfrm>
            <a:off x="1371600" y="4724400"/>
            <a:ext cx="6400800" cy="1752600"/>
          </a:xfrm>
        </p:spPr>
        <p:txBody>
          <a:bodyPr/>
          <a:lstStyle/>
          <a:p>
            <a:pPr eaLnBrk="1" hangingPunct="1">
              <a:defRPr/>
            </a:pPr>
            <a:r>
              <a:rPr lang="ja-JP" altLang="en-US" smtClean="0"/>
              <a:t>令和 元 年 ７ 月 １ 日 （</a:t>
            </a:r>
            <a:r>
              <a:rPr lang="ja-JP" altLang="en-US" dirty="0" smtClean="0"/>
              <a:t>月）</a:t>
            </a:r>
          </a:p>
          <a:p>
            <a:pPr eaLnBrk="1" hangingPunct="1">
              <a:defRPr/>
            </a:pPr>
            <a:r>
              <a:rPr lang="ja-JP" altLang="en-US" dirty="0" smtClean="0"/>
              <a:t>情報・経営システム工学専攻　吉田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継承</a:t>
            </a:r>
            <a:endParaRPr lang="ja-JP" altLang="en-US" dirty="0"/>
          </a:p>
        </p:txBody>
      </p:sp>
      <p:sp>
        <p:nvSpPr>
          <p:cNvPr id="4" name="テキスト ボックス 3"/>
          <p:cNvSpPr txBox="1"/>
          <p:nvPr/>
        </p:nvSpPr>
        <p:spPr>
          <a:xfrm>
            <a:off x="142875" y="4284663"/>
            <a:ext cx="4214813" cy="2246312"/>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Car extends </a:t>
            </a:r>
            <a:r>
              <a:rPr lang="en-US" altLang="ja-JP" sz="2000" b="1" dirty="0" err="1">
                <a:solidFill>
                  <a:srgbClr val="000000"/>
                </a:solidFill>
                <a:latin typeface="+mj-lt"/>
                <a:ea typeface="ＭＳ 明朝" pitchFamily="17" charset="-128"/>
              </a:rPr>
              <a:t>Shohin</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private </a:t>
            </a:r>
            <a:r>
              <a:rPr lang="en-US" altLang="ja-JP" sz="2000" b="1" dirty="0" err="1">
                <a:solidFill>
                  <a:srgbClr val="000000"/>
                </a:solidFill>
                <a:latin typeface="+mj-lt"/>
                <a:ea typeface="ＭＳ 明朝" pitchFamily="17" charset="-128"/>
              </a:rPr>
              <a:t>boolean</a:t>
            </a:r>
            <a:r>
              <a:rPr lang="en-US" altLang="ja-JP" sz="2000" b="1" dirty="0">
                <a:solidFill>
                  <a:srgbClr val="000000"/>
                </a:solidFill>
                <a:latin typeface="+mj-lt"/>
                <a:ea typeface="ＭＳ 明朝" pitchFamily="17" charset="-128"/>
              </a:rPr>
              <a:t> eco=false;</a:t>
            </a:r>
          </a:p>
          <a:p>
            <a:pPr>
              <a:defRPr/>
            </a:pPr>
            <a:endParaRPr lang="ja-JP" altLang="en-US"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a:t>
            </a:r>
            <a:r>
              <a:rPr lang="en-US" altLang="ja-JP" sz="2000" b="1" dirty="0" err="1">
                <a:solidFill>
                  <a:srgbClr val="000000"/>
                </a:solidFill>
                <a:latin typeface="+mj-lt"/>
                <a:ea typeface="ＭＳ 明朝" pitchFamily="17" charset="-128"/>
              </a:rPr>
              <a:t>boolean</a:t>
            </a:r>
            <a:r>
              <a:rPr lang="en-US" altLang="ja-JP" sz="2000" b="1" dirty="0">
                <a:solidFill>
                  <a:srgbClr val="000000"/>
                </a:solidFill>
                <a:latin typeface="+mj-lt"/>
                <a:ea typeface="ＭＳ 明朝" pitchFamily="17" charset="-128"/>
              </a:rPr>
              <a:t> </a:t>
            </a:r>
            <a:r>
              <a:rPr lang="en-US" altLang="ja-JP" sz="2000" b="1" dirty="0" err="1">
                <a:solidFill>
                  <a:srgbClr val="000000"/>
                </a:solidFill>
                <a:latin typeface="+mj-lt"/>
                <a:ea typeface="ＭＳ 明朝" pitchFamily="17" charset="-128"/>
              </a:rPr>
              <a:t>isEcoCar</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eco;</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6" name="テキスト ボックス 5"/>
          <p:cNvSpPr txBox="1"/>
          <p:nvPr/>
        </p:nvSpPr>
        <p:spPr>
          <a:xfrm>
            <a:off x="4643438" y="4286250"/>
            <a:ext cx="4429125" cy="224631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Book extends </a:t>
            </a:r>
            <a:r>
              <a:rPr lang="en-US" altLang="ja-JP" sz="2000" b="1" dirty="0" err="1">
                <a:solidFill>
                  <a:srgbClr val="000000"/>
                </a:solidFill>
                <a:latin typeface="+mj-lt"/>
                <a:ea typeface="ＭＳ 明朝" pitchFamily="17" charset="-128"/>
              </a:rPr>
              <a:t>Shohin</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private String author=“”;</a:t>
            </a:r>
          </a:p>
          <a:p>
            <a:pPr>
              <a:defRPr/>
            </a:pPr>
            <a:endParaRPr lang="ja-JP" altLang="en-US"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getAuthor</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author;</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7" name="テキスト ボックス 6"/>
          <p:cNvSpPr txBox="1"/>
          <p:nvPr/>
        </p:nvSpPr>
        <p:spPr>
          <a:xfrm>
            <a:off x="2786063" y="1825625"/>
            <a:ext cx="3571875" cy="224631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Shohin</a:t>
            </a:r>
            <a:r>
              <a:rPr lang="en-US" altLang="ja-JP" sz="2000" b="1" dirty="0">
                <a:solidFill>
                  <a:srgbClr val="000000"/>
                </a:solidFill>
                <a:latin typeface="+mj-lt"/>
                <a:ea typeface="ＭＳ 明朝" pitchFamily="17" charset="-128"/>
              </a:rPr>
              <a:t>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private </a:t>
            </a:r>
            <a:r>
              <a:rPr lang="en-US" altLang="ja-JP" sz="2000" b="1" dirty="0" err="1">
                <a:solidFill>
                  <a:srgbClr val="FF0000"/>
                </a:solidFill>
                <a:latin typeface="+mj-lt"/>
                <a:ea typeface="ＭＳ 明朝" pitchFamily="17" charset="-128"/>
              </a:rPr>
              <a:t>int</a:t>
            </a:r>
            <a:r>
              <a:rPr lang="en-US" altLang="ja-JP" sz="2000" b="1" dirty="0">
                <a:solidFill>
                  <a:srgbClr val="FF0000"/>
                </a:solidFill>
                <a:latin typeface="+mj-lt"/>
                <a:ea typeface="ＭＳ 明朝" pitchFamily="17" charset="-128"/>
              </a:rPr>
              <a:t> price=0;</a:t>
            </a:r>
          </a:p>
          <a:p>
            <a:pPr>
              <a:defRPr/>
            </a:pPr>
            <a:endParaRPr lang="ja-JP" altLang="en-US" sz="2000" b="1" dirty="0">
              <a:solidFill>
                <a:srgbClr val="000000"/>
              </a:solidFill>
              <a:latin typeface="+mj-lt"/>
              <a:ea typeface="ＭＳ 明朝" pitchFamily="17" charset="-128"/>
            </a:endParaRP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public </a:t>
            </a:r>
            <a:r>
              <a:rPr lang="en-US" altLang="ja-JP" sz="2000" b="1" dirty="0" err="1">
                <a:solidFill>
                  <a:srgbClr val="FF0000"/>
                </a:solidFill>
                <a:latin typeface="+mj-lt"/>
                <a:ea typeface="ＭＳ 明朝" pitchFamily="17" charset="-128"/>
              </a:rPr>
              <a:t>int</a:t>
            </a:r>
            <a:r>
              <a:rPr lang="en-US" altLang="ja-JP" sz="2000" b="1" dirty="0">
                <a:solidFill>
                  <a:srgbClr val="FF0000"/>
                </a:solidFill>
                <a:latin typeface="+mj-lt"/>
                <a:ea typeface="ＭＳ 明朝" pitchFamily="17" charset="-128"/>
              </a:rPr>
              <a:t> </a:t>
            </a:r>
            <a:r>
              <a:rPr lang="en-US" altLang="ja-JP" sz="2000" b="1" dirty="0" err="1">
                <a:solidFill>
                  <a:srgbClr val="FF0000"/>
                </a:solidFill>
                <a:latin typeface="+mj-lt"/>
                <a:ea typeface="ＭＳ 明朝" pitchFamily="17" charset="-128"/>
              </a:rPr>
              <a:t>getPrice</a:t>
            </a:r>
            <a:r>
              <a:rPr lang="en-US" altLang="ja-JP" sz="2000" b="1" dirty="0">
                <a:solidFill>
                  <a:srgbClr val="FF0000"/>
                </a:solidFill>
                <a:latin typeface="+mj-lt"/>
                <a:ea typeface="ＭＳ 明朝" pitchFamily="17" charset="-128"/>
              </a:rPr>
              <a:t>()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return price;</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8" name="二等辺三角形 7"/>
          <p:cNvSpPr/>
          <p:nvPr/>
        </p:nvSpPr>
        <p:spPr>
          <a:xfrm rot="5400000">
            <a:off x="2393157" y="2848769"/>
            <a:ext cx="500062" cy="28575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1" name="直線コネクタ 10"/>
          <p:cNvCxnSpPr/>
          <p:nvPr/>
        </p:nvCxnSpPr>
        <p:spPr>
          <a:xfrm rot="16200000" flipH="1">
            <a:off x="1041400" y="362902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320" name="テキスト ボックス 13"/>
          <p:cNvSpPr txBox="1">
            <a:spLocks noChangeArrowheads="1"/>
          </p:cNvSpPr>
          <p:nvPr/>
        </p:nvSpPr>
        <p:spPr bwMode="auto">
          <a:xfrm>
            <a:off x="2790825" y="1273175"/>
            <a:ext cx="3540125" cy="461963"/>
          </a:xfrm>
          <a:prstGeom prst="rect">
            <a:avLst/>
          </a:prstGeom>
          <a:solidFill>
            <a:schemeClr val="tx1"/>
          </a:solidFill>
          <a:ln w="9525">
            <a:noFill/>
            <a:miter lim="800000"/>
            <a:headEnd/>
            <a:tailEnd/>
          </a:ln>
        </p:spPr>
        <p:txBody>
          <a:bodyPr wrap="none">
            <a:spAutoFit/>
          </a:bodyPr>
          <a:lstStyle/>
          <a:p>
            <a:r>
              <a:rPr lang="ja-JP" altLang="en-US" sz="2400" b="1">
                <a:solidFill>
                  <a:srgbClr val="FF0000"/>
                </a:solidFill>
              </a:rPr>
              <a:t>共通する機能をまとめる。</a:t>
            </a:r>
            <a:endParaRPr lang="en-US" altLang="ja-JP" sz="2400" b="1">
              <a:solidFill>
                <a:srgbClr val="FF0000"/>
              </a:solidFill>
            </a:endParaRPr>
          </a:p>
        </p:txBody>
      </p:sp>
      <p:cxnSp>
        <p:nvCxnSpPr>
          <p:cNvPr id="20" name="直線コネクタ 19"/>
          <p:cNvCxnSpPr/>
          <p:nvPr/>
        </p:nvCxnSpPr>
        <p:spPr>
          <a:xfrm>
            <a:off x="1684338" y="2998788"/>
            <a:ext cx="785812"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二等辺三角形 22"/>
          <p:cNvSpPr/>
          <p:nvPr/>
        </p:nvSpPr>
        <p:spPr>
          <a:xfrm rot="16200000" flipH="1">
            <a:off x="6250781" y="2863057"/>
            <a:ext cx="500063" cy="28575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4" name="直線コネクタ 23"/>
          <p:cNvCxnSpPr/>
          <p:nvPr/>
        </p:nvCxnSpPr>
        <p:spPr>
          <a:xfrm rot="16200000" flipH="1">
            <a:off x="6786562" y="3643313"/>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6643688" y="3013075"/>
            <a:ext cx="78581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85763" y="1285875"/>
            <a:ext cx="1982787" cy="708025"/>
          </a:xfrm>
          <a:prstGeom prst="rect">
            <a:avLst/>
          </a:prstGeom>
          <a:solidFill>
            <a:srgbClr val="FFFF00"/>
          </a:solidFill>
        </p:spPr>
        <p:txBody>
          <a:bodyPr wrap="none">
            <a:spAutoFit/>
          </a:bodyPr>
          <a:lstStyle/>
          <a:p>
            <a:pPr>
              <a:defRPr/>
            </a:pPr>
            <a:r>
              <a:rPr lang="ja-JP" altLang="en-US" sz="2000" dirty="0">
                <a:solidFill>
                  <a:schemeClr val="accent4">
                    <a:lumMod val="10000"/>
                  </a:schemeClr>
                </a:solidFill>
              </a:rPr>
              <a:t>構造が</a:t>
            </a:r>
            <a:endParaRPr lang="en-US" altLang="ja-JP" sz="2000" dirty="0">
              <a:solidFill>
                <a:schemeClr val="accent4">
                  <a:lumMod val="10000"/>
                </a:schemeClr>
              </a:solidFill>
            </a:endParaRPr>
          </a:p>
          <a:p>
            <a:pPr>
              <a:defRPr/>
            </a:pPr>
            <a:r>
              <a:rPr lang="ja-JP" altLang="en-US" sz="2000" dirty="0">
                <a:solidFill>
                  <a:schemeClr val="accent4">
                    <a:lumMod val="10000"/>
                  </a:schemeClr>
                </a:solidFill>
              </a:rPr>
              <a:t>シンプルになる。</a:t>
            </a:r>
          </a:p>
        </p:txBody>
      </p:sp>
      <p:sp>
        <p:nvSpPr>
          <p:cNvPr id="27" name="テキスト ボックス 26"/>
          <p:cNvSpPr txBox="1"/>
          <p:nvPr/>
        </p:nvSpPr>
        <p:spPr>
          <a:xfrm>
            <a:off x="6732588" y="1285875"/>
            <a:ext cx="2054225" cy="1323975"/>
          </a:xfrm>
          <a:prstGeom prst="rect">
            <a:avLst/>
          </a:prstGeom>
          <a:solidFill>
            <a:srgbClr val="FFFF00"/>
          </a:solidFill>
        </p:spPr>
        <p:txBody>
          <a:bodyPr wrap="none">
            <a:spAutoFit/>
          </a:bodyPr>
          <a:lstStyle/>
          <a:p>
            <a:pPr>
              <a:defRPr/>
            </a:pPr>
            <a:r>
              <a:rPr lang="ja-JP" altLang="en-US" sz="2000" dirty="0">
                <a:solidFill>
                  <a:schemeClr val="accent4">
                    <a:lumMod val="10000"/>
                  </a:schemeClr>
                </a:solidFill>
              </a:rPr>
              <a:t>さらに新しい商品</a:t>
            </a:r>
            <a:endParaRPr lang="en-US" altLang="ja-JP" sz="2000" dirty="0">
              <a:solidFill>
                <a:schemeClr val="accent4">
                  <a:lumMod val="10000"/>
                </a:schemeClr>
              </a:solidFill>
            </a:endParaRPr>
          </a:p>
          <a:p>
            <a:pPr>
              <a:defRPr/>
            </a:pPr>
            <a:r>
              <a:rPr lang="ja-JP" altLang="en-US" sz="2000" dirty="0">
                <a:solidFill>
                  <a:schemeClr val="accent4">
                    <a:lumMod val="10000"/>
                  </a:schemeClr>
                </a:solidFill>
              </a:rPr>
              <a:t>を作成する時に、</a:t>
            </a:r>
            <a:endParaRPr lang="en-US" altLang="ja-JP" sz="2000" dirty="0">
              <a:solidFill>
                <a:schemeClr val="accent4">
                  <a:lumMod val="10000"/>
                </a:schemeClr>
              </a:solidFill>
            </a:endParaRPr>
          </a:p>
          <a:p>
            <a:pPr>
              <a:defRPr/>
            </a:pPr>
            <a:r>
              <a:rPr lang="ja-JP" altLang="en-US" sz="2000" dirty="0">
                <a:solidFill>
                  <a:schemeClr val="accent4">
                    <a:lumMod val="10000"/>
                  </a:schemeClr>
                </a:solidFill>
              </a:rPr>
              <a:t>機能の再利用が</a:t>
            </a:r>
            <a:r>
              <a:rPr lang="en-US" altLang="ja-JP" sz="2000" dirty="0">
                <a:solidFill>
                  <a:schemeClr val="accent4">
                    <a:lumMod val="10000"/>
                  </a:schemeClr>
                </a:solidFill>
              </a:rPr>
              <a:t/>
            </a:r>
            <a:br>
              <a:rPr lang="en-US" altLang="ja-JP" sz="2000" dirty="0">
                <a:solidFill>
                  <a:schemeClr val="accent4">
                    <a:lumMod val="10000"/>
                  </a:schemeClr>
                </a:solidFill>
              </a:rPr>
            </a:br>
            <a:r>
              <a:rPr lang="ja-JP" altLang="en-US" sz="2000" dirty="0">
                <a:solidFill>
                  <a:schemeClr val="accent4">
                    <a:lumMod val="10000"/>
                  </a:schemeClr>
                </a:solidFill>
              </a:rPr>
              <a:t>容易になる。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2720975"/>
            <a:ext cx="8229600" cy="1139825"/>
          </a:xfrm>
          <a:noFill/>
        </p:spPr>
        <p:txBody>
          <a:bodyPr/>
          <a:lstStyle/>
          <a:p>
            <a:r>
              <a:rPr lang="ja-JP" altLang="en-US" sz="4000" dirty="0" smtClean="0">
                <a:effectLst/>
              </a:rPr>
              <a:t>オーバーライド</a:t>
            </a:r>
            <a:r>
              <a:rPr lang="en-US" altLang="ja-JP" sz="4000" dirty="0" smtClean="0">
                <a:effectLst/>
              </a:rPr>
              <a:t/>
            </a:r>
            <a:br>
              <a:rPr lang="en-US" altLang="ja-JP" sz="4000" dirty="0" smtClean="0">
                <a:effectLst/>
              </a:rPr>
            </a:br>
            <a:r>
              <a:rPr lang="ja-JP" altLang="en-US" sz="4000" dirty="0" smtClean="0">
                <a:effectLst/>
              </a:rPr>
              <a:t>（機能の変更・拡張）</a:t>
            </a:r>
          </a:p>
        </p:txBody>
      </p:sp>
      <p:sp>
        <p:nvSpPr>
          <p:cNvPr id="3" name="Rectangle 2"/>
          <p:cNvSpPr txBox="1">
            <a:spLocks noChangeArrowheads="1"/>
          </p:cNvSpPr>
          <p:nvPr/>
        </p:nvSpPr>
        <p:spPr bwMode="auto">
          <a:xfrm>
            <a:off x="448882" y="1259429"/>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9pPr>
          </a:lstStyle>
          <a:p>
            <a:r>
              <a:rPr lang="ja-JP" altLang="en-US" sz="4000" dirty="0" smtClean="0">
                <a:effectLst/>
              </a:rPr>
              <a:t>オブジェクト指向の基本技術</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「コナン」君と「進一」君</a:t>
            </a:r>
            <a:endParaRPr lang="ja-JP" altLang="en-US" dirty="0"/>
          </a:p>
        </p:txBody>
      </p:sp>
      <p:sp>
        <p:nvSpPr>
          <p:cNvPr id="7" name="テキスト ボックス 6"/>
          <p:cNvSpPr txBox="1"/>
          <p:nvPr/>
        </p:nvSpPr>
        <p:spPr>
          <a:xfrm>
            <a:off x="251520" y="1271588"/>
            <a:ext cx="4962897"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a:solidFill>
                  <a:srgbClr val="FF0000"/>
                </a:solidFill>
                <a:latin typeface="+mj-lt"/>
                <a:ea typeface="ＭＳ 明朝" pitchFamily="17" charset="-128"/>
              </a:rPr>
              <a:t>Konan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smtClean="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4" name="テキスト ボックス 3"/>
          <p:cNvSpPr txBox="1"/>
          <p:nvPr/>
        </p:nvSpPr>
        <p:spPr>
          <a:xfrm>
            <a:off x="3923928" y="3212976"/>
            <a:ext cx="5061893" cy="347787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FF0000"/>
                </a:solidFill>
                <a:latin typeface="+mj-lt"/>
                <a:ea typeface="ＭＳ 明朝" pitchFamily="17" charset="-128"/>
              </a:rPr>
              <a:t>Shinnichi</a:t>
            </a:r>
            <a:r>
              <a:rPr lang="en-US" altLang="ja-JP" sz="2000" b="1" dirty="0">
                <a:solidFill>
                  <a:srgbClr val="FF0000"/>
                </a:solidFill>
                <a:latin typeface="+mj-lt"/>
                <a:ea typeface="ＭＳ 明朝" pitchFamily="17" charset="-128"/>
              </a:rPr>
              <a:t> extends Konan</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getHighSchool</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帝丹高校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Tree>
    <p:extLst>
      <p:ext uri="{BB962C8B-B14F-4D97-AF65-F5344CB8AC3E}">
        <p14:creationId xmlns:p14="http://schemas.microsoft.com/office/powerpoint/2010/main" val="804273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線コネクタ 10"/>
          <p:cNvCxnSpPr/>
          <p:nvPr/>
        </p:nvCxnSpPr>
        <p:spPr>
          <a:xfrm rot="16200000" flipH="1">
            <a:off x="3917772" y="4673601"/>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pPr>
              <a:defRPr/>
            </a:pPr>
            <a:r>
              <a:rPr lang="ja-JP" altLang="en-US" dirty="0" smtClean="0"/>
              <a:t>継承</a:t>
            </a:r>
            <a:endParaRPr lang="ja-JP" altLang="en-US" dirty="0"/>
          </a:p>
        </p:txBody>
      </p:sp>
      <p:sp>
        <p:nvSpPr>
          <p:cNvPr id="4" name="テキスト ボックス 3"/>
          <p:cNvSpPr txBox="1"/>
          <p:nvPr/>
        </p:nvSpPr>
        <p:spPr>
          <a:xfrm>
            <a:off x="2024109" y="4678104"/>
            <a:ext cx="5061893" cy="1631216"/>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Shinnichi</a:t>
            </a:r>
            <a:r>
              <a:rPr lang="en-US" altLang="ja-JP" sz="2000" b="1" dirty="0">
                <a:solidFill>
                  <a:srgbClr val="000000"/>
                </a:solidFill>
                <a:latin typeface="+mj-lt"/>
                <a:ea typeface="ＭＳ 明朝" pitchFamily="17" charset="-128"/>
              </a:rPr>
              <a:t> </a:t>
            </a:r>
            <a:r>
              <a:rPr lang="en-US" altLang="ja-JP" sz="2000" b="1" dirty="0">
                <a:solidFill>
                  <a:srgbClr val="FF0000"/>
                </a:solidFill>
                <a:latin typeface="+mj-lt"/>
                <a:ea typeface="ＭＳ 明朝" pitchFamily="17" charset="-128"/>
              </a:rPr>
              <a:t>extends</a:t>
            </a:r>
            <a:r>
              <a:rPr lang="en-US" altLang="ja-JP" sz="2000" b="1" dirty="0">
                <a:solidFill>
                  <a:srgbClr val="000000"/>
                </a:solidFill>
                <a:latin typeface="+mj-lt"/>
                <a:ea typeface="ＭＳ 明朝" pitchFamily="17" charset="-128"/>
              </a:rPr>
              <a:t> Konan{</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getHighSchool</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帝丹高校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7" name="テキスト ボックス 6"/>
          <p:cNvSpPr txBox="1"/>
          <p:nvPr/>
        </p:nvSpPr>
        <p:spPr>
          <a:xfrm>
            <a:off x="2096117" y="1271588"/>
            <a:ext cx="4962897"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Konan {</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smtClean="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8" name="二等辺三角形 7"/>
          <p:cNvSpPr/>
          <p:nvPr/>
        </p:nvSpPr>
        <p:spPr>
          <a:xfrm>
            <a:off x="4400373" y="3800475"/>
            <a:ext cx="328612" cy="21431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テキスト ボックス 11"/>
          <p:cNvSpPr txBox="1">
            <a:spLocks noChangeArrowheads="1"/>
          </p:cNvSpPr>
          <p:nvPr/>
        </p:nvSpPr>
        <p:spPr bwMode="auto">
          <a:xfrm>
            <a:off x="5970488" y="3118247"/>
            <a:ext cx="1095172" cy="707886"/>
          </a:xfrm>
          <a:prstGeom prst="rect">
            <a:avLst/>
          </a:prstGeom>
          <a:solidFill>
            <a:srgbClr val="008000"/>
          </a:solidFill>
          <a:ln w="9525">
            <a:noFill/>
            <a:miter lim="800000"/>
            <a:headEnd/>
            <a:tailEnd/>
          </a:ln>
        </p:spPr>
        <p:txBody>
          <a:bodyPr wrap="none">
            <a:spAutoFit/>
          </a:bodyPr>
          <a:lstStyle/>
          <a:p>
            <a:r>
              <a:rPr lang="ja-JP" altLang="en-US" sz="2000" b="1" dirty="0"/>
              <a:t>親</a:t>
            </a:r>
            <a:r>
              <a:rPr lang="ja-JP" altLang="en-US" sz="2000" b="1" dirty="0" smtClean="0"/>
              <a:t>クラス</a:t>
            </a:r>
            <a:endParaRPr lang="en-US" altLang="ja-JP" sz="2000" b="1" dirty="0" smtClean="0"/>
          </a:p>
          <a:p>
            <a:r>
              <a:rPr lang="en-US" altLang="ja-JP" sz="2000" b="1" dirty="0" smtClean="0"/>
              <a:t>Konan</a:t>
            </a:r>
            <a:endParaRPr lang="en-US" altLang="ja-JP" sz="2000" b="1" dirty="0"/>
          </a:p>
        </p:txBody>
      </p:sp>
      <p:sp>
        <p:nvSpPr>
          <p:cNvPr id="12" name="テキスト ボックス 11"/>
          <p:cNvSpPr txBox="1">
            <a:spLocks noChangeArrowheads="1"/>
          </p:cNvSpPr>
          <p:nvPr/>
        </p:nvSpPr>
        <p:spPr bwMode="auto">
          <a:xfrm>
            <a:off x="5578724" y="5601434"/>
            <a:ext cx="1513556" cy="707886"/>
          </a:xfrm>
          <a:prstGeom prst="rect">
            <a:avLst/>
          </a:prstGeom>
          <a:solidFill>
            <a:srgbClr val="00FFFF"/>
          </a:solidFill>
          <a:ln w="9525">
            <a:noFill/>
            <a:miter lim="800000"/>
            <a:headEnd/>
            <a:tailEnd/>
          </a:ln>
        </p:spPr>
        <p:txBody>
          <a:bodyPr wrap="none">
            <a:spAutoFit/>
          </a:bodyPr>
          <a:lstStyle/>
          <a:p>
            <a:r>
              <a:rPr lang="ja-JP" altLang="en-US" sz="2000" b="1" dirty="0">
                <a:solidFill>
                  <a:schemeClr val="accent4">
                    <a:lumMod val="10000"/>
                  </a:schemeClr>
                </a:solidFill>
              </a:rPr>
              <a:t>子供</a:t>
            </a:r>
            <a:r>
              <a:rPr lang="ja-JP" altLang="en-US" sz="2000" b="1" dirty="0" smtClean="0">
                <a:solidFill>
                  <a:schemeClr val="accent4">
                    <a:lumMod val="10000"/>
                  </a:schemeClr>
                </a:solidFill>
              </a:rPr>
              <a:t>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endParaRPr lang="en-US" altLang="ja-JP" sz="2000" b="1" dirty="0">
              <a:solidFill>
                <a:schemeClr val="accent4">
                  <a:lumMod val="1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546100"/>
            <a:ext cx="8645358" cy="1139825"/>
          </a:xfrm>
        </p:spPr>
        <p:txBody>
          <a:bodyPr/>
          <a:lstStyle/>
          <a:p>
            <a:pPr>
              <a:defRPr/>
            </a:pPr>
            <a:r>
              <a:rPr lang="ja-JP" altLang="en-US" sz="3800" dirty="0" smtClean="0"/>
              <a:t>継承</a:t>
            </a:r>
            <a:r>
              <a:rPr lang="en-US" altLang="ja-JP" sz="3800" dirty="0" smtClean="0"/>
              <a:t/>
            </a:r>
            <a:br>
              <a:rPr lang="en-US" altLang="ja-JP" sz="3800" dirty="0" smtClean="0"/>
            </a:br>
            <a:r>
              <a:rPr lang="ja-JP" altLang="en-US" sz="3800" dirty="0" smtClean="0"/>
              <a:t>親クラスのオブジェクト（コナン君）の利用</a:t>
            </a:r>
            <a:endParaRPr lang="ja-JP" altLang="en-US" sz="3800" dirty="0"/>
          </a:p>
        </p:txBody>
      </p:sp>
      <p:sp>
        <p:nvSpPr>
          <p:cNvPr id="4" name="テキスト ボックス 3"/>
          <p:cNvSpPr txBox="1"/>
          <p:nvPr/>
        </p:nvSpPr>
        <p:spPr>
          <a:xfrm>
            <a:off x="251520" y="2332588"/>
            <a:ext cx="6322318" cy="3970318"/>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b="1" dirty="0">
                <a:solidFill>
                  <a:srgbClr val="000000"/>
                </a:solidFill>
                <a:latin typeface="Arial" charset="0"/>
                <a:ea typeface="ＭＳ 明朝" pitchFamily="17" charset="-128"/>
              </a:rPr>
              <a:t>public </a:t>
            </a:r>
            <a:r>
              <a:rPr lang="en-US" altLang="ja-JP" b="1">
                <a:solidFill>
                  <a:srgbClr val="000000"/>
                </a:solidFill>
                <a:latin typeface="Arial" charset="0"/>
                <a:ea typeface="ＭＳ 明朝" pitchFamily="17" charset="-128"/>
              </a:rPr>
              <a:t>class </a:t>
            </a:r>
            <a:r>
              <a:rPr lang="en-US" altLang="ja-JP" b="1" smtClean="0">
                <a:solidFill>
                  <a:srgbClr val="000000"/>
                </a:solidFill>
                <a:latin typeface="Arial" charset="0"/>
                <a:ea typeface="ＭＳ 明朝" pitchFamily="17" charset="-128"/>
              </a:rPr>
              <a:t>Sample1 </a:t>
            </a:r>
            <a:r>
              <a:rPr lang="en-US" altLang="ja-JP" b="1" dirty="0">
                <a:solidFill>
                  <a:srgbClr val="000000"/>
                </a:solidFill>
                <a:latin typeface="Arial" charset="0"/>
                <a:ea typeface="ＭＳ 明朝" pitchFamily="17" charset="-128"/>
              </a:rPr>
              <a:t>{</a:t>
            </a:r>
          </a:p>
          <a:p>
            <a:pPr>
              <a:defRPr/>
            </a:pPr>
            <a:r>
              <a:rPr lang="ja-JP" altLang="en-US" b="1" dirty="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public  static  void  main() {</a:t>
            </a:r>
          </a:p>
          <a:p>
            <a:pPr>
              <a:defRPr/>
            </a:pPr>
            <a:r>
              <a:rPr lang="ja-JP" altLang="en-US" b="1" dirty="0">
                <a:solidFill>
                  <a:srgbClr val="000000"/>
                </a:solidFill>
                <a:latin typeface="Arial" charset="0"/>
                <a:ea typeface="ＭＳ 明朝" pitchFamily="17" charset="-128"/>
              </a:rPr>
              <a:t> </a:t>
            </a:r>
            <a:r>
              <a:rPr lang="ja-JP" altLang="en-US" b="1" dirty="0" smtClean="0">
                <a:solidFill>
                  <a:srgbClr val="000000"/>
                </a:solidFill>
                <a:latin typeface="Arial" charset="0"/>
                <a:ea typeface="ＭＳ 明朝" pitchFamily="17" charset="-128"/>
              </a:rPr>
              <a:t>      </a:t>
            </a:r>
            <a:r>
              <a:rPr lang="en-US" altLang="ja-JP" b="1" dirty="0" smtClean="0">
                <a:solidFill>
                  <a:srgbClr val="000000"/>
                </a:solidFill>
                <a:latin typeface="Arial" charset="0"/>
                <a:ea typeface="ＭＳ 明朝" pitchFamily="17" charset="-128"/>
              </a:rPr>
              <a:t>Konan  </a:t>
            </a:r>
            <a:r>
              <a:rPr lang="en-US" altLang="ja-JP" b="1" dirty="0" err="1" smtClean="0">
                <a:solidFill>
                  <a:srgbClr val="000000"/>
                </a:solidFill>
                <a:latin typeface="Arial" charset="0"/>
                <a:ea typeface="ＭＳ 明朝" pitchFamily="17" charset="-128"/>
              </a:rPr>
              <a:t>konan</a:t>
            </a:r>
            <a:r>
              <a:rPr lang="en-US" altLang="ja-JP" b="1" dirty="0" smtClean="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 new  </a:t>
            </a:r>
            <a:r>
              <a:rPr lang="en-US" altLang="ja-JP" b="1" dirty="0" smtClean="0">
                <a:solidFill>
                  <a:srgbClr val="000000"/>
                </a:solidFill>
                <a:latin typeface="Arial" charset="0"/>
                <a:ea typeface="ＭＳ 明朝" pitchFamily="17" charset="-128"/>
              </a:rPr>
              <a:t>Konan();</a:t>
            </a:r>
            <a:endParaRPr lang="en-US" altLang="ja-JP" b="1" dirty="0">
              <a:solidFill>
                <a:srgbClr val="000000"/>
              </a:solidFill>
              <a:latin typeface="Arial" charset="0"/>
              <a:ea typeface="ＭＳ 明朝" pitchFamily="17" charset="-128"/>
            </a:endParaRPr>
          </a:p>
          <a:p>
            <a:pPr>
              <a:defRPr/>
            </a:pPr>
            <a:endParaRPr lang="en-US" altLang="ja-JP" b="1" dirty="0">
              <a:solidFill>
                <a:srgbClr val="000000"/>
              </a:solidFill>
              <a:latin typeface="Arial" charset="0"/>
              <a:ea typeface="ＭＳ 明朝" pitchFamily="17" charset="-128"/>
            </a:endParaRPr>
          </a:p>
          <a:p>
            <a:pPr>
              <a:defRPr/>
            </a:pPr>
            <a:r>
              <a:rPr lang="ja-JP" altLang="en-US" b="1" dirty="0" smtClean="0">
                <a:solidFill>
                  <a:srgbClr val="000000"/>
                </a:solidFill>
                <a:latin typeface="Arial" charset="0"/>
                <a:ea typeface="ＭＳ 明朝" pitchFamily="17" charset="-128"/>
              </a:rPr>
              <a:t>       </a:t>
            </a:r>
            <a:r>
              <a:rPr lang="en-US" altLang="ja-JP" b="1" dirty="0" smtClean="0">
                <a:solidFill>
                  <a:srgbClr val="000000"/>
                </a:solidFill>
                <a:latin typeface="Arial" charset="0"/>
                <a:ea typeface="ＭＳ 明朝" pitchFamily="17" charset="-128"/>
              </a:rPr>
              <a:t>String  </a:t>
            </a:r>
            <a:r>
              <a:rPr lang="en-US" altLang="ja-JP" b="1" dirty="0" err="1" smtClean="0">
                <a:solidFill>
                  <a:srgbClr val="000000"/>
                </a:solidFill>
                <a:latin typeface="Arial" charset="0"/>
                <a:ea typeface="ＭＳ 明朝" pitchFamily="17" charset="-128"/>
              </a:rPr>
              <a:t>primarySchool</a:t>
            </a:r>
            <a:r>
              <a:rPr lang="en-US" altLang="ja-JP" b="1" dirty="0" smtClean="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 </a:t>
            </a:r>
            <a:r>
              <a:rPr lang="en-US" altLang="ja-JP" b="1" dirty="0" err="1">
                <a:solidFill>
                  <a:srgbClr val="000000"/>
                </a:solidFill>
                <a:latin typeface="Arial" charset="0"/>
                <a:ea typeface="ＭＳ 明朝" pitchFamily="17" charset="-128"/>
              </a:rPr>
              <a:t>konan.getPrimarySchool</a:t>
            </a:r>
            <a:r>
              <a:rPr lang="en-US" altLang="ja-JP" b="1" dirty="0">
                <a:solidFill>
                  <a:srgbClr val="000000"/>
                </a:solidFill>
                <a:latin typeface="Arial" charset="0"/>
                <a:ea typeface="ＭＳ 明朝" pitchFamily="17" charset="-128"/>
              </a:rPr>
              <a:t>();</a:t>
            </a: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a:solidFill>
                  <a:srgbClr val="000000"/>
                </a:solidFill>
                <a:latin typeface="Arial" charset="0"/>
                <a:ea typeface="ＭＳ 明朝" pitchFamily="17" charset="-128"/>
              </a:rPr>
              <a:t>("</a:t>
            </a:r>
            <a:r>
              <a:rPr lang="ja-JP" altLang="en-US" b="1" dirty="0">
                <a:solidFill>
                  <a:srgbClr val="000000"/>
                </a:solidFill>
                <a:latin typeface="Arial" charset="0"/>
                <a:ea typeface="ＭＳ 明朝" pitchFamily="17" charset="-128"/>
              </a:rPr>
              <a:t>小学校</a:t>
            </a:r>
            <a:r>
              <a:rPr lang="en-US" altLang="ja-JP" b="1" dirty="0">
                <a:solidFill>
                  <a:srgbClr val="000000"/>
                </a:solidFill>
                <a:latin typeface="Arial" charset="0"/>
                <a:ea typeface="ＭＳ 明朝" pitchFamily="17" charset="-128"/>
              </a:rPr>
              <a:t>:" + </a:t>
            </a:r>
            <a:r>
              <a:rPr lang="en-US" altLang="ja-JP" b="1" dirty="0" err="1">
                <a:solidFill>
                  <a:srgbClr val="000000"/>
                </a:solidFill>
                <a:latin typeface="Arial" charset="0"/>
                <a:ea typeface="ＭＳ 明朝" pitchFamily="17" charset="-128"/>
              </a:rPr>
              <a:t>primarySchool</a:t>
            </a:r>
            <a:r>
              <a:rPr lang="en-US" altLang="ja-JP" b="1" dirty="0">
                <a:solidFill>
                  <a:srgbClr val="000000"/>
                </a:solidFill>
                <a:latin typeface="Arial" charset="0"/>
                <a:ea typeface="ＭＳ 明朝" pitchFamily="17" charset="-128"/>
              </a:rPr>
              <a:t>);</a:t>
            </a:r>
          </a:p>
          <a:p>
            <a:pPr>
              <a:defRPr/>
            </a:pPr>
            <a:endParaRPr lang="en-US" altLang="ja-JP" b="1" dirty="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String  address </a:t>
            </a:r>
            <a:r>
              <a:rPr lang="en-US" altLang="ja-JP" b="1" dirty="0">
                <a:solidFill>
                  <a:srgbClr val="000000"/>
                </a:solidFill>
                <a:latin typeface="Arial" charset="0"/>
                <a:ea typeface="ＭＳ 明朝" pitchFamily="17" charset="-128"/>
              </a:rPr>
              <a:t>= </a:t>
            </a:r>
            <a:r>
              <a:rPr lang="en-US" altLang="ja-JP" b="1" dirty="0" err="1">
                <a:solidFill>
                  <a:srgbClr val="000000"/>
                </a:solidFill>
                <a:latin typeface="Arial" charset="0"/>
                <a:ea typeface="ＭＳ 明朝" pitchFamily="17" charset="-128"/>
              </a:rPr>
              <a:t>konan.getAddress</a:t>
            </a:r>
            <a:r>
              <a:rPr lang="en-US" altLang="ja-JP" b="1" dirty="0">
                <a:solidFill>
                  <a:srgbClr val="000000"/>
                </a:solidFill>
                <a:latin typeface="Arial" charset="0"/>
                <a:ea typeface="ＭＳ 明朝" pitchFamily="17" charset="-128"/>
              </a:rPr>
              <a:t>();</a:t>
            </a: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a:solidFill>
                  <a:srgbClr val="000000"/>
                </a:solidFill>
                <a:latin typeface="Arial" charset="0"/>
                <a:ea typeface="ＭＳ 明朝" pitchFamily="17" charset="-128"/>
              </a:rPr>
              <a:t>("</a:t>
            </a:r>
            <a:r>
              <a:rPr lang="ja-JP" altLang="en-US" b="1" dirty="0">
                <a:solidFill>
                  <a:srgbClr val="000000"/>
                </a:solidFill>
                <a:latin typeface="Arial" charset="0"/>
                <a:ea typeface="ＭＳ 明朝" pitchFamily="17" charset="-128"/>
              </a:rPr>
              <a:t>住所</a:t>
            </a:r>
            <a:r>
              <a:rPr lang="en-US" altLang="ja-JP" b="1" dirty="0">
                <a:solidFill>
                  <a:srgbClr val="000000"/>
                </a:solidFill>
                <a:latin typeface="Arial" charset="0"/>
                <a:ea typeface="ＭＳ 明朝" pitchFamily="17" charset="-128"/>
              </a:rPr>
              <a:t>:" + address); </a:t>
            </a:r>
            <a:endParaRPr lang="en-US" altLang="ja-JP" b="1" dirty="0" smtClean="0">
              <a:solidFill>
                <a:srgbClr val="000000"/>
              </a:solidFill>
              <a:latin typeface="Arial" charset="0"/>
              <a:ea typeface="ＭＳ 明朝" pitchFamily="17" charset="-128"/>
            </a:endParaRPr>
          </a:p>
          <a:p>
            <a:pPr>
              <a:defRPr/>
            </a:pPr>
            <a:endParaRPr lang="en-US" altLang="ja-JP" b="1" dirty="0" smtClean="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String  </a:t>
            </a:r>
            <a:r>
              <a:rPr lang="en-US" altLang="ja-JP" b="1" dirty="0" err="1" smtClean="0">
                <a:solidFill>
                  <a:srgbClr val="000000"/>
                </a:solidFill>
                <a:latin typeface="Arial" charset="0"/>
                <a:ea typeface="ＭＳ 明朝" pitchFamily="17" charset="-128"/>
              </a:rPr>
              <a:t>highSchool</a:t>
            </a:r>
            <a:r>
              <a:rPr lang="en-US" altLang="ja-JP" b="1" dirty="0" smtClean="0">
                <a:solidFill>
                  <a:srgbClr val="000000"/>
                </a:solidFill>
                <a:latin typeface="Arial" charset="0"/>
                <a:ea typeface="ＭＳ 明朝" pitchFamily="17" charset="-128"/>
              </a:rPr>
              <a:t> = </a:t>
            </a:r>
            <a:r>
              <a:rPr lang="en-US" altLang="ja-JP" b="1" dirty="0" err="1" smtClean="0">
                <a:solidFill>
                  <a:srgbClr val="000000"/>
                </a:solidFill>
                <a:latin typeface="Arial" charset="0"/>
                <a:ea typeface="ＭＳ 明朝" pitchFamily="17" charset="-128"/>
              </a:rPr>
              <a:t>konan.getHighSchool</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smtClean="0">
                <a:solidFill>
                  <a:srgbClr val="000000"/>
                </a:solidFill>
                <a:latin typeface="Arial" charset="0"/>
                <a:ea typeface="ＭＳ 明朝" pitchFamily="17" charset="-128"/>
              </a:rPr>
              <a:t>(</a:t>
            </a:r>
            <a:r>
              <a:rPr lang="en-US" altLang="ja-JP" b="1" dirty="0" err="1" smtClean="0">
                <a:solidFill>
                  <a:srgbClr val="000000"/>
                </a:solidFill>
                <a:latin typeface="Arial" charset="0"/>
                <a:ea typeface="ＭＳ 明朝" pitchFamily="17" charset="-128"/>
              </a:rPr>
              <a:t>highSchool</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r>
              <a:rPr lang="ja-JP" altLang="en-US" b="1" dirty="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a:t>
            </a:r>
          </a:p>
          <a:p>
            <a:pPr>
              <a:defRPr/>
            </a:pPr>
            <a:r>
              <a:rPr lang="en-US" altLang="ja-JP" b="1" dirty="0">
                <a:solidFill>
                  <a:srgbClr val="000000"/>
                </a:solidFill>
                <a:latin typeface="Arial" charset="0"/>
                <a:ea typeface="ＭＳ 明朝" pitchFamily="17" charset="-128"/>
              </a:rPr>
              <a:t>}  </a:t>
            </a:r>
            <a:endParaRPr lang="ja-JP" altLang="en-US" b="1" dirty="0">
              <a:solidFill>
                <a:srgbClr val="000000"/>
              </a:solidFill>
              <a:latin typeface="Arial" charset="0"/>
              <a:ea typeface="ＭＳ 明朝" pitchFamily="17" charset="-128"/>
            </a:endParaRPr>
          </a:p>
        </p:txBody>
      </p:sp>
      <p:sp>
        <p:nvSpPr>
          <p:cNvPr id="13" name="正方形/長方形 12"/>
          <p:cNvSpPr/>
          <p:nvPr/>
        </p:nvSpPr>
        <p:spPr>
          <a:xfrm>
            <a:off x="755597" y="5133299"/>
            <a:ext cx="5602341" cy="280800"/>
          </a:xfrm>
          <a:prstGeom prst="rect">
            <a:avLst/>
          </a:prstGeom>
          <a:solidFill>
            <a:srgbClr val="00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5" name="直線コネクタ 14"/>
          <p:cNvCxnSpPr/>
          <p:nvPr/>
        </p:nvCxnSpPr>
        <p:spPr>
          <a:xfrm rot="10800000">
            <a:off x="6357938" y="5279608"/>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755597" y="2947165"/>
            <a:ext cx="5602341" cy="279482"/>
          </a:xfrm>
          <a:prstGeom prst="rect">
            <a:avLst/>
          </a:prstGeom>
          <a:solidFill>
            <a:srgbClr val="008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9" name="直線コネクタ 8"/>
          <p:cNvCxnSpPr/>
          <p:nvPr/>
        </p:nvCxnSpPr>
        <p:spPr>
          <a:xfrm rot="10800000">
            <a:off x="6357938" y="3083886"/>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755576" y="4289964"/>
            <a:ext cx="5602341" cy="280800"/>
          </a:xfrm>
          <a:prstGeom prst="rect">
            <a:avLst/>
          </a:prstGeom>
          <a:solidFill>
            <a:srgbClr val="008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2" name="直線コネクタ 11"/>
          <p:cNvCxnSpPr/>
          <p:nvPr/>
        </p:nvCxnSpPr>
        <p:spPr>
          <a:xfrm rot="10800000">
            <a:off x="6357917" y="4449420"/>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755576" y="3479214"/>
            <a:ext cx="5602341" cy="280800"/>
          </a:xfrm>
          <a:prstGeom prst="rect">
            <a:avLst/>
          </a:prstGeom>
          <a:solidFill>
            <a:srgbClr val="008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7" name="直線コネクタ 16"/>
          <p:cNvCxnSpPr/>
          <p:nvPr/>
        </p:nvCxnSpPr>
        <p:spPr>
          <a:xfrm rot="10800000">
            <a:off x="6357917" y="3623424"/>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388" name="テキスト ボックス 11"/>
          <p:cNvSpPr txBox="1">
            <a:spLocks noChangeArrowheads="1"/>
          </p:cNvSpPr>
          <p:nvPr/>
        </p:nvSpPr>
        <p:spPr bwMode="auto">
          <a:xfrm>
            <a:off x="6704011" y="5262338"/>
            <a:ext cx="1766830" cy="1200329"/>
          </a:xfrm>
          <a:prstGeom prst="rect">
            <a:avLst/>
          </a:prstGeom>
          <a:solidFill>
            <a:srgbClr val="00FFFF"/>
          </a:solidFill>
          <a:ln w="9525">
            <a:noFill/>
            <a:miter lim="800000"/>
            <a:headEnd/>
            <a:tailEnd/>
          </a:ln>
        </p:spPr>
        <p:txBody>
          <a:bodyPr wrap="none">
            <a:spAutoFit/>
          </a:bodyPr>
          <a:lstStyle/>
          <a:p>
            <a:r>
              <a:rPr lang="ja-JP" altLang="en-US" b="1" dirty="0">
                <a:solidFill>
                  <a:schemeClr val="accent4">
                    <a:lumMod val="10000"/>
                  </a:schemeClr>
                </a:solidFill>
              </a:rPr>
              <a:t>子供</a:t>
            </a:r>
            <a:r>
              <a:rPr lang="ja-JP" altLang="en-US" b="1" dirty="0" smtClean="0">
                <a:solidFill>
                  <a:schemeClr val="accent4">
                    <a:lumMod val="10000"/>
                  </a:schemeClr>
                </a:solidFill>
              </a:rPr>
              <a:t>クラス</a:t>
            </a:r>
            <a:endParaRPr lang="en-US" altLang="ja-JP" b="1" dirty="0" smtClean="0">
              <a:solidFill>
                <a:schemeClr val="accent4">
                  <a:lumMod val="10000"/>
                </a:schemeClr>
              </a:solidFill>
            </a:endParaRPr>
          </a:p>
          <a:p>
            <a:r>
              <a:rPr lang="en-US" altLang="ja-JP" b="1" dirty="0" err="1" smtClean="0">
                <a:solidFill>
                  <a:schemeClr val="accent4">
                    <a:lumMod val="10000"/>
                  </a:schemeClr>
                </a:solidFill>
              </a:rPr>
              <a:t>Shinnichi</a:t>
            </a:r>
            <a:r>
              <a:rPr lang="en-US" altLang="ja-JP" b="1" dirty="0" smtClean="0">
                <a:solidFill>
                  <a:schemeClr val="accent4">
                    <a:lumMod val="10000"/>
                  </a:schemeClr>
                </a:solidFill>
              </a:rPr>
              <a:t/>
            </a:r>
            <a:br>
              <a:rPr lang="en-US" altLang="ja-JP" b="1" dirty="0" smtClean="0">
                <a:solidFill>
                  <a:schemeClr val="accent4">
                    <a:lumMod val="10000"/>
                  </a:schemeClr>
                </a:solidFill>
              </a:rPr>
            </a:br>
            <a:r>
              <a:rPr lang="ja-JP" altLang="en-US" b="1" dirty="0" smtClean="0">
                <a:solidFill>
                  <a:schemeClr val="accent4">
                    <a:lumMod val="10000"/>
                  </a:schemeClr>
                </a:solidFill>
              </a:rPr>
              <a:t>のメソッドは</a:t>
            </a:r>
            <a:endParaRPr lang="en-US" altLang="ja-JP" b="1" dirty="0" smtClean="0">
              <a:solidFill>
                <a:schemeClr val="accent4">
                  <a:lumMod val="10000"/>
                </a:schemeClr>
              </a:solidFill>
            </a:endParaRPr>
          </a:p>
          <a:p>
            <a:r>
              <a:rPr lang="ja-JP" altLang="en-US" b="1" dirty="0" smtClean="0">
                <a:solidFill>
                  <a:schemeClr val="accent4">
                    <a:lumMod val="10000"/>
                  </a:schemeClr>
                </a:solidFill>
              </a:rPr>
              <a:t>呼び出せない</a:t>
            </a:r>
            <a:r>
              <a:rPr lang="ja-JP" altLang="en-US" b="1" dirty="0">
                <a:solidFill>
                  <a:schemeClr val="accent4">
                    <a:lumMod val="10000"/>
                  </a:schemeClr>
                </a:solidFill>
              </a:rPr>
              <a:t>！</a:t>
            </a:r>
            <a:endParaRPr lang="en-US" altLang="ja-JP" b="1" dirty="0">
              <a:solidFill>
                <a:schemeClr val="accent4">
                  <a:lumMod val="10000"/>
                </a:schemeClr>
              </a:solidFill>
            </a:endParaRPr>
          </a:p>
        </p:txBody>
      </p:sp>
      <p:sp>
        <p:nvSpPr>
          <p:cNvPr id="7" name="テキスト ボックス 11"/>
          <p:cNvSpPr txBox="1">
            <a:spLocks noChangeArrowheads="1"/>
          </p:cNvSpPr>
          <p:nvPr/>
        </p:nvSpPr>
        <p:spPr bwMode="auto">
          <a:xfrm>
            <a:off x="6701015" y="1898170"/>
            <a:ext cx="1555234" cy="1200329"/>
          </a:xfrm>
          <a:prstGeom prst="rect">
            <a:avLst/>
          </a:prstGeom>
          <a:solidFill>
            <a:srgbClr val="008000"/>
          </a:solidFill>
          <a:ln w="9525">
            <a:noFill/>
            <a:miter lim="800000"/>
            <a:headEnd/>
            <a:tailEnd/>
          </a:ln>
        </p:spPr>
        <p:txBody>
          <a:bodyPr wrap="none">
            <a:spAutoFit/>
          </a:bodyPr>
          <a:lstStyle/>
          <a:p>
            <a:r>
              <a:rPr lang="ja-JP" altLang="en-US" b="1" dirty="0"/>
              <a:t>親</a:t>
            </a:r>
            <a:r>
              <a:rPr lang="ja-JP" altLang="en-US" b="1" dirty="0" smtClean="0"/>
              <a:t>クラス</a:t>
            </a:r>
            <a:endParaRPr lang="en-US" altLang="ja-JP" b="1" dirty="0" smtClean="0"/>
          </a:p>
          <a:p>
            <a:r>
              <a:rPr lang="en-US" altLang="ja-JP" b="1" dirty="0" smtClean="0"/>
              <a:t>Konan</a:t>
            </a:r>
            <a:endParaRPr lang="en-US" altLang="ja-JP" b="1" dirty="0"/>
          </a:p>
          <a:p>
            <a:r>
              <a:rPr lang="ja-JP" altLang="en-US" b="1" dirty="0" smtClean="0"/>
              <a:t>のオブジェクト</a:t>
            </a:r>
            <a:endParaRPr lang="en-US" altLang="ja-JP" b="1" dirty="0" smtClean="0"/>
          </a:p>
          <a:p>
            <a:r>
              <a:rPr lang="ja-JP" altLang="en-US" b="1" dirty="0"/>
              <a:t>を</a:t>
            </a:r>
            <a:r>
              <a:rPr lang="ja-JP" altLang="en-US" b="1" dirty="0" smtClean="0"/>
              <a:t>作成</a:t>
            </a:r>
            <a:endParaRPr lang="en-US" altLang="ja-JP" b="1" dirty="0"/>
          </a:p>
        </p:txBody>
      </p:sp>
      <p:sp>
        <p:nvSpPr>
          <p:cNvPr id="14" name="テキスト ボックス 11"/>
          <p:cNvSpPr txBox="1">
            <a:spLocks noChangeArrowheads="1"/>
          </p:cNvSpPr>
          <p:nvPr/>
        </p:nvSpPr>
        <p:spPr bwMode="auto">
          <a:xfrm>
            <a:off x="6700994" y="3410338"/>
            <a:ext cx="1537600" cy="1200329"/>
          </a:xfrm>
          <a:prstGeom prst="rect">
            <a:avLst/>
          </a:prstGeom>
          <a:solidFill>
            <a:srgbClr val="008000"/>
          </a:solidFill>
          <a:ln w="9525">
            <a:noFill/>
            <a:miter lim="800000"/>
            <a:headEnd/>
            <a:tailEnd/>
          </a:ln>
        </p:spPr>
        <p:txBody>
          <a:bodyPr wrap="none">
            <a:spAutoFit/>
          </a:bodyPr>
          <a:lstStyle/>
          <a:p>
            <a:r>
              <a:rPr lang="ja-JP" altLang="en-US" b="1" dirty="0"/>
              <a:t>親</a:t>
            </a:r>
            <a:r>
              <a:rPr lang="ja-JP" altLang="en-US" b="1" dirty="0" smtClean="0"/>
              <a:t>クラス</a:t>
            </a:r>
            <a:endParaRPr lang="en-US" altLang="ja-JP" b="1" dirty="0" smtClean="0"/>
          </a:p>
          <a:p>
            <a:r>
              <a:rPr lang="en-US" altLang="ja-JP" b="1" dirty="0" smtClean="0"/>
              <a:t>Konan</a:t>
            </a:r>
          </a:p>
          <a:p>
            <a:r>
              <a:rPr lang="ja-JP" altLang="en-US" b="1" dirty="0" smtClean="0"/>
              <a:t>のメソッド</a:t>
            </a:r>
            <a:endParaRPr lang="en-US" altLang="ja-JP" b="1" dirty="0" smtClean="0"/>
          </a:p>
          <a:p>
            <a:r>
              <a:rPr lang="ja-JP" altLang="en-US" b="1" dirty="0" smtClean="0"/>
              <a:t>は呼び出せる</a:t>
            </a:r>
            <a:endParaRPr lang="en-US" altLang="ja-JP"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19"/>
          <p:cNvSpPr txBox="1"/>
          <p:nvPr/>
        </p:nvSpPr>
        <p:spPr>
          <a:xfrm>
            <a:off x="240141" y="2339002"/>
            <a:ext cx="6538342" cy="3970318"/>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b="1" dirty="0">
                <a:solidFill>
                  <a:srgbClr val="000000"/>
                </a:solidFill>
                <a:latin typeface="Arial" charset="0"/>
                <a:ea typeface="ＭＳ 明朝" pitchFamily="17" charset="-128"/>
              </a:rPr>
              <a:t>public </a:t>
            </a:r>
            <a:r>
              <a:rPr lang="en-US" altLang="ja-JP" b="1">
                <a:solidFill>
                  <a:srgbClr val="000000"/>
                </a:solidFill>
                <a:latin typeface="Arial" charset="0"/>
                <a:ea typeface="ＭＳ 明朝" pitchFamily="17" charset="-128"/>
              </a:rPr>
              <a:t>class </a:t>
            </a:r>
            <a:r>
              <a:rPr lang="en-US" altLang="ja-JP" b="1" smtClean="0">
                <a:solidFill>
                  <a:srgbClr val="000000"/>
                </a:solidFill>
                <a:latin typeface="Arial" charset="0"/>
                <a:ea typeface="ＭＳ 明朝" pitchFamily="17" charset="-128"/>
              </a:rPr>
              <a:t>Sample2 </a:t>
            </a:r>
            <a:r>
              <a:rPr lang="en-US" altLang="ja-JP" b="1" dirty="0">
                <a:solidFill>
                  <a:srgbClr val="000000"/>
                </a:solidFill>
                <a:latin typeface="Arial" charset="0"/>
                <a:ea typeface="ＭＳ 明朝" pitchFamily="17" charset="-128"/>
              </a:rPr>
              <a:t>{</a:t>
            </a:r>
          </a:p>
          <a:p>
            <a:pPr>
              <a:defRPr/>
            </a:pPr>
            <a:r>
              <a:rPr lang="ja-JP" altLang="en-US" b="1" dirty="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public  static  void  main() {</a:t>
            </a:r>
          </a:p>
          <a:p>
            <a:pPr>
              <a:defRPr/>
            </a:pPr>
            <a:r>
              <a:rPr lang="ja-JP" altLang="en-US" b="1" dirty="0">
                <a:solidFill>
                  <a:srgbClr val="000000"/>
                </a:solidFill>
                <a:latin typeface="Arial" charset="0"/>
                <a:ea typeface="ＭＳ 明朝" pitchFamily="17" charset="-128"/>
              </a:rPr>
              <a:t> </a:t>
            </a:r>
            <a:r>
              <a:rPr lang="ja-JP" altLang="en-US"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Shinnichi</a:t>
            </a: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shinnichi</a:t>
            </a:r>
            <a:r>
              <a:rPr lang="en-US" altLang="ja-JP" b="1" dirty="0" smtClean="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 new  </a:t>
            </a:r>
            <a:r>
              <a:rPr lang="en-US" altLang="ja-JP" b="1" dirty="0" err="1" smtClean="0">
                <a:solidFill>
                  <a:srgbClr val="000000"/>
                </a:solidFill>
                <a:latin typeface="Arial" charset="0"/>
                <a:ea typeface="ＭＳ 明朝" pitchFamily="17" charset="-128"/>
              </a:rPr>
              <a:t>Shinnichi</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endParaRPr lang="en-US" altLang="ja-JP" b="1" dirty="0">
              <a:solidFill>
                <a:srgbClr val="000000"/>
              </a:solidFill>
              <a:latin typeface="Arial" charset="0"/>
              <a:ea typeface="ＭＳ 明朝" pitchFamily="17" charset="-128"/>
            </a:endParaRPr>
          </a:p>
          <a:p>
            <a:pPr>
              <a:defRPr/>
            </a:pPr>
            <a:r>
              <a:rPr lang="ja-JP" altLang="en-US" b="1" dirty="0" smtClean="0">
                <a:solidFill>
                  <a:srgbClr val="000000"/>
                </a:solidFill>
                <a:latin typeface="Arial" charset="0"/>
                <a:ea typeface="ＭＳ 明朝" pitchFamily="17" charset="-128"/>
              </a:rPr>
              <a:t>       </a:t>
            </a:r>
            <a:r>
              <a:rPr lang="en-US" altLang="ja-JP" b="1" dirty="0" smtClean="0">
                <a:solidFill>
                  <a:srgbClr val="000000"/>
                </a:solidFill>
                <a:latin typeface="Arial" charset="0"/>
                <a:ea typeface="ＭＳ 明朝" pitchFamily="17" charset="-128"/>
              </a:rPr>
              <a:t>String  </a:t>
            </a:r>
            <a:r>
              <a:rPr lang="en-US" altLang="ja-JP" b="1" dirty="0" err="1" smtClean="0">
                <a:solidFill>
                  <a:srgbClr val="000000"/>
                </a:solidFill>
                <a:latin typeface="Arial" charset="0"/>
                <a:ea typeface="ＭＳ 明朝" pitchFamily="17" charset="-128"/>
              </a:rPr>
              <a:t>primarySchool</a:t>
            </a:r>
            <a:r>
              <a:rPr lang="en-US" altLang="ja-JP" b="1" dirty="0" smtClean="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shinnichi.getPrimarySchool</a:t>
            </a:r>
            <a:r>
              <a:rPr lang="en-US" altLang="ja-JP" b="1" dirty="0">
                <a:solidFill>
                  <a:srgbClr val="000000"/>
                </a:solidFill>
                <a:latin typeface="Arial" charset="0"/>
                <a:ea typeface="ＭＳ 明朝" pitchFamily="17" charset="-128"/>
              </a:rPr>
              <a:t>();</a:t>
            </a: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a:solidFill>
                  <a:srgbClr val="000000"/>
                </a:solidFill>
                <a:latin typeface="Arial" charset="0"/>
                <a:ea typeface="ＭＳ 明朝" pitchFamily="17" charset="-128"/>
              </a:rPr>
              <a:t>("</a:t>
            </a:r>
            <a:r>
              <a:rPr lang="ja-JP" altLang="en-US" b="1" dirty="0">
                <a:solidFill>
                  <a:srgbClr val="000000"/>
                </a:solidFill>
                <a:latin typeface="Arial" charset="0"/>
                <a:ea typeface="ＭＳ 明朝" pitchFamily="17" charset="-128"/>
              </a:rPr>
              <a:t>小学校</a:t>
            </a:r>
            <a:r>
              <a:rPr lang="en-US" altLang="ja-JP" b="1" dirty="0">
                <a:solidFill>
                  <a:srgbClr val="000000"/>
                </a:solidFill>
                <a:latin typeface="Arial" charset="0"/>
                <a:ea typeface="ＭＳ 明朝" pitchFamily="17" charset="-128"/>
              </a:rPr>
              <a:t>:" + </a:t>
            </a:r>
            <a:r>
              <a:rPr lang="en-US" altLang="ja-JP" b="1" dirty="0" err="1">
                <a:solidFill>
                  <a:srgbClr val="000000"/>
                </a:solidFill>
                <a:latin typeface="Arial" charset="0"/>
                <a:ea typeface="ＭＳ 明朝" pitchFamily="17" charset="-128"/>
              </a:rPr>
              <a:t>primarySchool</a:t>
            </a:r>
            <a:r>
              <a:rPr lang="en-US" altLang="ja-JP" b="1" dirty="0">
                <a:solidFill>
                  <a:srgbClr val="000000"/>
                </a:solidFill>
                <a:latin typeface="Arial" charset="0"/>
                <a:ea typeface="ＭＳ 明朝" pitchFamily="17" charset="-128"/>
              </a:rPr>
              <a:t>);</a:t>
            </a:r>
          </a:p>
          <a:p>
            <a:pPr>
              <a:defRPr/>
            </a:pPr>
            <a:endParaRPr lang="en-US" altLang="ja-JP" b="1" dirty="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String  address </a:t>
            </a:r>
            <a:r>
              <a:rPr lang="en-US" altLang="ja-JP" b="1" dirty="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shinnichi.getAddress</a:t>
            </a:r>
            <a:r>
              <a:rPr lang="en-US" altLang="ja-JP" b="1" dirty="0">
                <a:solidFill>
                  <a:srgbClr val="000000"/>
                </a:solidFill>
                <a:latin typeface="Arial" charset="0"/>
                <a:ea typeface="ＭＳ 明朝" pitchFamily="17" charset="-128"/>
              </a:rPr>
              <a:t>();</a:t>
            </a: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a:solidFill>
                  <a:srgbClr val="000000"/>
                </a:solidFill>
                <a:latin typeface="Arial" charset="0"/>
                <a:ea typeface="ＭＳ 明朝" pitchFamily="17" charset="-128"/>
              </a:rPr>
              <a:t>("</a:t>
            </a:r>
            <a:r>
              <a:rPr lang="ja-JP" altLang="en-US" b="1" dirty="0">
                <a:solidFill>
                  <a:srgbClr val="000000"/>
                </a:solidFill>
                <a:latin typeface="Arial" charset="0"/>
                <a:ea typeface="ＭＳ 明朝" pitchFamily="17" charset="-128"/>
              </a:rPr>
              <a:t>住所</a:t>
            </a:r>
            <a:r>
              <a:rPr lang="en-US" altLang="ja-JP" b="1" dirty="0">
                <a:solidFill>
                  <a:srgbClr val="000000"/>
                </a:solidFill>
                <a:latin typeface="Arial" charset="0"/>
                <a:ea typeface="ＭＳ 明朝" pitchFamily="17" charset="-128"/>
              </a:rPr>
              <a:t>:" + address); </a:t>
            </a:r>
            <a:endParaRPr lang="en-US" altLang="ja-JP" b="1" dirty="0" smtClean="0">
              <a:solidFill>
                <a:srgbClr val="000000"/>
              </a:solidFill>
              <a:latin typeface="Arial" charset="0"/>
              <a:ea typeface="ＭＳ 明朝" pitchFamily="17" charset="-128"/>
            </a:endParaRPr>
          </a:p>
          <a:p>
            <a:pPr>
              <a:defRPr/>
            </a:pPr>
            <a:endParaRPr lang="en-US" altLang="ja-JP" b="1" dirty="0" smtClean="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String  </a:t>
            </a:r>
            <a:r>
              <a:rPr lang="en-US" altLang="ja-JP" b="1" dirty="0" err="1" smtClean="0">
                <a:solidFill>
                  <a:srgbClr val="000000"/>
                </a:solidFill>
                <a:latin typeface="Arial" charset="0"/>
                <a:ea typeface="ＭＳ 明朝" pitchFamily="17" charset="-128"/>
              </a:rPr>
              <a:t>highSchool</a:t>
            </a:r>
            <a:r>
              <a:rPr lang="en-US" altLang="ja-JP" b="1" dirty="0" smtClean="0">
                <a:solidFill>
                  <a:srgbClr val="000000"/>
                </a:solidFill>
                <a:latin typeface="Arial" charset="0"/>
                <a:ea typeface="ＭＳ 明朝" pitchFamily="17" charset="-128"/>
              </a:rPr>
              <a:t> = </a:t>
            </a:r>
            <a:r>
              <a:rPr lang="en-US" altLang="ja-JP" b="1" dirty="0" err="1" smtClean="0">
                <a:solidFill>
                  <a:srgbClr val="000000"/>
                </a:solidFill>
                <a:latin typeface="Arial" charset="0"/>
                <a:ea typeface="ＭＳ 明朝" pitchFamily="17" charset="-128"/>
              </a:rPr>
              <a:t>shinnichi.getHighSchool</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smtClean="0">
                <a:solidFill>
                  <a:srgbClr val="000000"/>
                </a:solidFill>
                <a:latin typeface="Arial" charset="0"/>
                <a:ea typeface="ＭＳ 明朝" pitchFamily="17" charset="-128"/>
              </a:rPr>
              <a:t>(</a:t>
            </a:r>
            <a:r>
              <a:rPr lang="en-US" altLang="ja-JP" b="1" dirty="0" err="1" smtClean="0">
                <a:solidFill>
                  <a:srgbClr val="000000"/>
                </a:solidFill>
                <a:latin typeface="Arial" charset="0"/>
                <a:ea typeface="ＭＳ 明朝" pitchFamily="17" charset="-128"/>
              </a:rPr>
              <a:t>highSchool</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r>
              <a:rPr lang="ja-JP" altLang="en-US" b="1" dirty="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a:t>
            </a:r>
          </a:p>
          <a:p>
            <a:pPr>
              <a:defRPr/>
            </a:pPr>
            <a:r>
              <a:rPr lang="en-US" altLang="ja-JP" b="1" dirty="0">
                <a:solidFill>
                  <a:srgbClr val="000000"/>
                </a:solidFill>
                <a:latin typeface="Arial" charset="0"/>
                <a:ea typeface="ＭＳ 明朝" pitchFamily="17" charset="-128"/>
              </a:rPr>
              <a:t>}  </a:t>
            </a:r>
            <a:endParaRPr lang="ja-JP" altLang="en-US" b="1" dirty="0">
              <a:solidFill>
                <a:srgbClr val="000000"/>
              </a:solidFill>
              <a:latin typeface="Arial" charset="0"/>
              <a:ea typeface="ＭＳ 明朝" pitchFamily="17" charset="-128"/>
            </a:endParaRPr>
          </a:p>
        </p:txBody>
      </p:sp>
      <p:sp>
        <p:nvSpPr>
          <p:cNvPr id="2" name="タイトル 1"/>
          <p:cNvSpPr>
            <a:spLocks noGrp="1"/>
          </p:cNvSpPr>
          <p:nvPr>
            <p:ph type="title"/>
          </p:nvPr>
        </p:nvSpPr>
        <p:spPr>
          <a:xfrm>
            <a:off x="240141" y="546100"/>
            <a:ext cx="8652339" cy="1139825"/>
          </a:xfrm>
        </p:spPr>
        <p:txBody>
          <a:bodyPr/>
          <a:lstStyle/>
          <a:p>
            <a:pPr>
              <a:defRPr/>
            </a:pPr>
            <a:r>
              <a:rPr lang="ja-JP" altLang="en-US" sz="3800" dirty="0" smtClean="0"/>
              <a:t>継承</a:t>
            </a:r>
            <a:r>
              <a:rPr lang="en-US" altLang="ja-JP" sz="3800" dirty="0" smtClean="0"/>
              <a:t/>
            </a:r>
            <a:br>
              <a:rPr lang="en-US" altLang="ja-JP" sz="3800" dirty="0" smtClean="0"/>
            </a:br>
            <a:r>
              <a:rPr lang="ja-JP" altLang="en-US" sz="3800" dirty="0" smtClean="0"/>
              <a:t>子供クラスのオブジェクト（進一君）の利用</a:t>
            </a:r>
            <a:endParaRPr lang="ja-JP" altLang="en-US" sz="3800" dirty="0"/>
          </a:p>
        </p:txBody>
      </p:sp>
      <p:sp>
        <p:nvSpPr>
          <p:cNvPr id="13" name="正方形/長方形 12"/>
          <p:cNvSpPr/>
          <p:nvPr/>
        </p:nvSpPr>
        <p:spPr>
          <a:xfrm>
            <a:off x="744197" y="3476297"/>
            <a:ext cx="5999339" cy="280800"/>
          </a:xfrm>
          <a:prstGeom prst="rect">
            <a:avLst/>
          </a:prstGeom>
          <a:solidFill>
            <a:srgbClr val="008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5" name="直線コネクタ 14"/>
          <p:cNvCxnSpPr/>
          <p:nvPr/>
        </p:nvCxnSpPr>
        <p:spPr>
          <a:xfrm rot="10800000">
            <a:off x="6730214" y="3620313"/>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44197" y="4321731"/>
            <a:ext cx="5999339" cy="280800"/>
          </a:xfrm>
          <a:prstGeom prst="rect">
            <a:avLst/>
          </a:prstGeom>
          <a:solidFill>
            <a:srgbClr val="008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9" name="直線コネクタ 18"/>
          <p:cNvCxnSpPr/>
          <p:nvPr/>
        </p:nvCxnSpPr>
        <p:spPr>
          <a:xfrm rot="10800000">
            <a:off x="6730214" y="4465747"/>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744197" y="2962910"/>
            <a:ext cx="5999339" cy="280800"/>
          </a:xfrm>
          <a:prstGeom prst="rect">
            <a:avLst/>
          </a:prstGeom>
          <a:solidFill>
            <a:srgbClr val="33CCC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2" name="直線コネクタ 11"/>
          <p:cNvCxnSpPr/>
          <p:nvPr/>
        </p:nvCxnSpPr>
        <p:spPr>
          <a:xfrm rot="10800000">
            <a:off x="6730214" y="3109544"/>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rot="10800000">
            <a:off x="6730193" y="5283675"/>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744197" y="5123150"/>
            <a:ext cx="5999339" cy="280800"/>
          </a:xfrm>
          <a:prstGeom prst="rect">
            <a:avLst/>
          </a:prstGeom>
          <a:solidFill>
            <a:srgbClr val="00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7412" name="テキスト ボックス 11"/>
          <p:cNvSpPr txBox="1">
            <a:spLocks noChangeArrowheads="1"/>
          </p:cNvSpPr>
          <p:nvPr/>
        </p:nvSpPr>
        <p:spPr bwMode="auto">
          <a:xfrm>
            <a:off x="7024915" y="3443476"/>
            <a:ext cx="1723549" cy="1200329"/>
          </a:xfrm>
          <a:prstGeom prst="rect">
            <a:avLst/>
          </a:prstGeom>
          <a:solidFill>
            <a:srgbClr val="008000"/>
          </a:solidFill>
          <a:ln w="9525">
            <a:noFill/>
            <a:miter lim="800000"/>
            <a:headEnd/>
            <a:tailEnd/>
          </a:ln>
        </p:spPr>
        <p:txBody>
          <a:bodyPr wrap="none">
            <a:spAutoFit/>
          </a:bodyPr>
          <a:lstStyle/>
          <a:p>
            <a:r>
              <a:rPr lang="ja-JP" altLang="en-US" b="1" dirty="0"/>
              <a:t>親</a:t>
            </a:r>
            <a:r>
              <a:rPr lang="ja-JP" altLang="en-US" b="1" dirty="0" smtClean="0"/>
              <a:t>クラス</a:t>
            </a:r>
            <a:endParaRPr lang="en-US" altLang="ja-JP" b="1" dirty="0" smtClean="0"/>
          </a:p>
          <a:p>
            <a:r>
              <a:rPr lang="en-US" altLang="ja-JP" b="1" dirty="0" smtClean="0"/>
              <a:t>Konan</a:t>
            </a:r>
          </a:p>
          <a:p>
            <a:r>
              <a:rPr lang="ja-JP" altLang="en-US" b="1" dirty="0" smtClean="0"/>
              <a:t>のメソッド</a:t>
            </a:r>
            <a:endParaRPr lang="en-US" altLang="ja-JP" b="1" dirty="0" smtClean="0"/>
          </a:p>
          <a:p>
            <a:r>
              <a:rPr lang="ja-JP" altLang="en-US" b="1" dirty="0" smtClean="0"/>
              <a:t>も呼び出せる</a:t>
            </a:r>
            <a:r>
              <a:rPr lang="ja-JP" altLang="en-US" b="1" dirty="0"/>
              <a:t>！</a:t>
            </a:r>
            <a:endParaRPr lang="en-US" altLang="ja-JP" b="1" dirty="0"/>
          </a:p>
        </p:txBody>
      </p:sp>
      <p:sp>
        <p:nvSpPr>
          <p:cNvPr id="10" name="テキスト ボックス 11"/>
          <p:cNvSpPr txBox="1">
            <a:spLocks noChangeArrowheads="1"/>
          </p:cNvSpPr>
          <p:nvPr/>
        </p:nvSpPr>
        <p:spPr bwMode="auto">
          <a:xfrm>
            <a:off x="7030491" y="1926163"/>
            <a:ext cx="1555234" cy="1200329"/>
          </a:xfrm>
          <a:prstGeom prst="rect">
            <a:avLst/>
          </a:prstGeom>
          <a:solidFill>
            <a:srgbClr val="00FFFF"/>
          </a:solidFill>
          <a:ln w="9525">
            <a:noFill/>
            <a:miter lim="800000"/>
            <a:headEnd/>
            <a:tailEnd/>
          </a:ln>
        </p:spPr>
        <p:txBody>
          <a:bodyPr wrap="none">
            <a:spAutoFit/>
          </a:bodyPr>
          <a:lstStyle/>
          <a:p>
            <a:r>
              <a:rPr lang="ja-JP" altLang="en-US" b="1" dirty="0" smtClean="0">
                <a:solidFill>
                  <a:schemeClr val="accent4">
                    <a:lumMod val="10000"/>
                  </a:schemeClr>
                </a:solidFill>
              </a:rPr>
              <a:t>子供クラス</a:t>
            </a:r>
            <a:endParaRPr lang="en-US" altLang="ja-JP" b="1" dirty="0" smtClean="0">
              <a:solidFill>
                <a:schemeClr val="accent4">
                  <a:lumMod val="10000"/>
                </a:schemeClr>
              </a:solidFill>
            </a:endParaRPr>
          </a:p>
          <a:p>
            <a:r>
              <a:rPr lang="en-US" altLang="ja-JP" b="1" dirty="0" err="1" smtClean="0">
                <a:solidFill>
                  <a:schemeClr val="accent4">
                    <a:lumMod val="10000"/>
                  </a:schemeClr>
                </a:solidFill>
              </a:rPr>
              <a:t>Shinnichi</a:t>
            </a:r>
            <a:endParaRPr lang="en-US" altLang="ja-JP" b="1" dirty="0">
              <a:solidFill>
                <a:schemeClr val="accent4">
                  <a:lumMod val="10000"/>
                </a:schemeClr>
              </a:solidFill>
            </a:endParaRPr>
          </a:p>
          <a:p>
            <a:r>
              <a:rPr lang="ja-JP" altLang="en-US" b="1" dirty="0" smtClean="0">
                <a:solidFill>
                  <a:schemeClr val="accent4">
                    <a:lumMod val="10000"/>
                  </a:schemeClr>
                </a:solidFill>
              </a:rPr>
              <a:t>のオブジェクト</a:t>
            </a:r>
            <a:endParaRPr lang="en-US" altLang="ja-JP" b="1" dirty="0" smtClean="0">
              <a:solidFill>
                <a:schemeClr val="accent4">
                  <a:lumMod val="10000"/>
                </a:schemeClr>
              </a:solidFill>
            </a:endParaRPr>
          </a:p>
          <a:p>
            <a:r>
              <a:rPr lang="ja-JP" altLang="en-US" b="1" dirty="0">
                <a:solidFill>
                  <a:schemeClr val="accent4">
                    <a:lumMod val="10000"/>
                  </a:schemeClr>
                </a:solidFill>
              </a:rPr>
              <a:t>を</a:t>
            </a:r>
            <a:r>
              <a:rPr lang="ja-JP" altLang="en-US" b="1" dirty="0" smtClean="0">
                <a:solidFill>
                  <a:schemeClr val="accent4">
                    <a:lumMod val="10000"/>
                  </a:schemeClr>
                </a:solidFill>
              </a:rPr>
              <a:t>作成</a:t>
            </a:r>
            <a:endParaRPr lang="en-US" altLang="ja-JP" b="1" dirty="0">
              <a:solidFill>
                <a:schemeClr val="accent4">
                  <a:lumMod val="10000"/>
                </a:schemeClr>
              </a:solidFill>
            </a:endParaRPr>
          </a:p>
        </p:txBody>
      </p:sp>
      <p:sp>
        <p:nvSpPr>
          <p:cNvPr id="14" name="テキスト ボックス 11"/>
          <p:cNvSpPr txBox="1">
            <a:spLocks noChangeArrowheads="1"/>
          </p:cNvSpPr>
          <p:nvPr/>
        </p:nvSpPr>
        <p:spPr bwMode="auto">
          <a:xfrm>
            <a:off x="7030470" y="5262338"/>
            <a:ext cx="1537600" cy="1200329"/>
          </a:xfrm>
          <a:prstGeom prst="rect">
            <a:avLst/>
          </a:prstGeom>
          <a:solidFill>
            <a:srgbClr val="00FFFF"/>
          </a:solidFill>
          <a:ln w="9525">
            <a:noFill/>
            <a:miter lim="800000"/>
            <a:headEnd/>
            <a:tailEnd/>
          </a:ln>
        </p:spPr>
        <p:txBody>
          <a:bodyPr wrap="none">
            <a:spAutoFit/>
          </a:bodyPr>
          <a:lstStyle/>
          <a:p>
            <a:r>
              <a:rPr lang="ja-JP" altLang="en-US" b="1" dirty="0" smtClean="0">
                <a:solidFill>
                  <a:schemeClr val="accent4">
                    <a:lumMod val="10000"/>
                  </a:schemeClr>
                </a:solidFill>
              </a:rPr>
              <a:t>子供クラス</a:t>
            </a:r>
            <a:endParaRPr lang="en-US" altLang="ja-JP" b="1" dirty="0" smtClean="0">
              <a:solidFill>
                <a:schemeClr val="accent4">
                  <a:lumMod val="10000"/>
                </a:schemeClr>
              </a:solidFill>
            </a:endParaRPr>
          </a:p>
          <a:p>
            <a:r>
              <a:rPr lang="en-US" altLang="ja-JP" b="1" dirty="0" err="1" smtClean="0">
                <a:solidFill>
                  <a:schemeClr val="accent4">
                    <a:lumMod val="10000"/>
                  </a:schemeClr>
                </a:solidFill>
              </a:rPr>
              <a:t>Shinnichi</a:t>
            </a:r>
            <a:endParaRPr lang="en-US" altLang="ja-JP" b="1" dirty="0">
              <a:solidFill>
                <a:schemeClr val="accent4">
                  <a:lumMod val="10000"/>
                </a:schemeClr>
              </a:solidFill>
            </a:endParaRPr>
          </a:p>
          <a:p>
            <a:r>
              <a:rPr lang="ja-JP" altLang="en-US" b="1" dirty="0" smtClean="0">
                <a:solidFill>
                  <a:schemeClr val="accent4">
                    <a:lumMod val="10000"/>
                  </a:schemeClr>
                </a:solidFill>
              </a:rPr>
              <a:t>のメソッドも</a:t>
            </a:r>
            <a:endParaRPr lang="en-US" altLang="ja-JP" b="1" dirty="0" smtClean="0">
              <a:solidFill>
                <a:schemeClr val="accent4">
                  <a:lumMod val="10000"/>
                </a:schemeClr>
              </a:solidFill>
            </a:endParaRPr>
          </a:p>
          <a:p>
            <a:r>
              <a:rPr lang="ja-JP" altLang="en-US" b="1" dirty="0" smtClean="0">
                <a:solidFill>
                  <a:schemeClr val="accent4">
                    <a:lumMod val="10000"/>
                  </a:schemeClr>
                </a:solidFill>
              </a:rPr>
              <a:t>呼び出せる！</a:t>
            </a:r>
            <a:endParaRPr lang="en-US" altLang="ja-JP" b="1" dirty="0">
              <a:solidFill>
                <a:schemeClr val="accent4">
                  <a:lumMod val="1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線コネクタ 10"/>
          <p:cNvCxnSpPr/>
          <p:nvPr/>
        </p:nvCxnSpPr>
        <p:spPr>
          <a:xfrm rot="16200000" flipH="1">
            <a:off x="5238270" y="450398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127669" y="4129088"/>
            <a:ext cx="6760708"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Shinnichi</a:t>
            </a:r>
            <a:r>
              <a:rPr lang="en-US" altLang="ja-JP" sz="2000" b="1" dirty="0">
                <a:solidFill>
                  <a:srgbClr val="000000"/>
                </a:solidFill>
                <a:latin typeface="+mj-lt"/>
                <a:ea typeface="ＭＳ 明朝" pitchFamily="17" charset="-128"/>
              </a:rPr>
              <a:t> extends Konan{</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en-US" altLang="ja-JP" sz="2000" b="1" dirty="0" smtClean="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東京都米花市米花区米花町</a:t>
            </a:r>
            <a:r>
              <a:rPr lang="en-US" altLang="ja-JP" sz="2000" b="1" dirty="0">
                <a:solidFill>
                  <a:srgbClr val="000000"/>
                </a:solidFill>
                <a:latin typeface="+mj-lt"/>
                <a:ea typeface="ＭＳ 明朝" pitchFamily="17" charset="-128"/>
              </a:rPr>
              <a:t>2</a:t>
            </a:r>
            <a:r>
              <a:rPr lang="ja-JP" altLang="en-US" sz="2000" b="1" dirty="0">
                <a:solidFill>
                  <a:srgbClr val="000000"/>
                </a:solidFill>
                <a:latin typeface="+mj-lt"/>
                <a:ea typeface="ＭＳ 明朝" pitchFamily="17" charset="-128"/>
              </a:rPr>
              <a:t>丁目</a:t>
            </a:r>
            <a:r>
              <a:rPr lang="en-US" altLang="ja-JP" sz="2000" b="1" dirty="0">
                <a:solidFill>
                  <a:srgbClr val="000000"/>
                </a:solidFill>
                <a:latin typeface="+mj-lt"/>
                <a:ea typeface="ＭＳ 明朝" pitchFamily="17" charset="-128"/>
              </a:rPr>
              <a:t>21</a:t>
            </a:r>
            <a:r>
              <a:rPr lang="ja-JP" altLang="en-US" sz="2000" b="1" dirty="0" smtClean="0">
                <a:solidFill>
                  <a:srgbClr val="000000"/>
                </a:solidFill>
                <a:latin typeface="+mj-lt"/>
                <a:ea typeface="ＭＳ 明朝" pitchFamily="17" charset="-128"/>
              </a:rPr>
              <a:t>番地</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getHighSchool</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帝丹高校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18" name="テキスト ボックス 17"/>
          <p:cNvSpPr txBox="1"/>
          <p:nvPr/>
        </p:nvSpPr>
        <p:spPr>
          <a:xfrm>
            <a:off x="2199677" y="1052736"/>
            <a:ext cx="6688700"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Konan {</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smtClean="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2" name="タイトル 1"/>
          <p:cNvSpPr>
            <a:spLocks noGrp="1"/>
          </p:cNvSpPr>
          <p:nvPr>
            <p:ph type="title"/>
          </p:nvPr>
        </p:nvSpPr>
        <p:spPr>
          <a:xfrm>
            <a:off x="457200" y="44624"/>
            <a:ext cx="8229600" cy="1139825"/>
          </a:xfrm>
        </p:spPr>
        <p:txBody>
          <a:bodyPr/>
          <a:lstStyle/>
          <a:p>
            <a:pPr>
              <a:defRPr/>
            </a:pPr>
            <a:r>
              <a:rPr lang="ja-JP" altLang="en-US" dirty="0" smtClean="0"/>
              <a:t>オーバーライド</a:t>
            </a:r>
            <a:endParaRPr lang="ja-JP" altLang="en-US" dirty="0"/>
          </a:p>
        </p:txBody>
      </p:sp>
      <p:sp>
        <p:nvSpPr>
          <p:cNvPr id="8" name="二等辺三角形 7"/>
          <p:cNvSpPr/>
          <p:nvPr/>
        </p:nvSpPr>
        <p:spPr>
          <a:xfrm>
            <a:off x="5723208" y="3646735"/>
            <a:ext cx="328612" cy="21431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テキスト ボックス 11"/>
          <p:cNvSpPr txBox="1">
            <a:spLocks noChangeArrowheads="1"/>
          </p:cNvSpPr>
          <p:nvPr/>
        </p:nvSpPr>
        <p:spPr bwMode="auto">
          <a:xfrm>
            <a:off x="7797308" y="2899626"/>
            <a:ext cx="1095172" cy="707886"/>
          </a:xfrm>
          <a:prstGeom prst="rect">
            <a:avLst/>
          </a:prstGeom>
          <a:solidFill>
            <a:srgbClr val="008000"/>
          </a:solidFill>
          <a:ln w="9525">
            <a:noFill/>
            <a:miter lim="800000"/>
            <a:headEnd/>
            <a:tailEnd/>
          </a:ln>
        </p:spPr>
        <p:txBody>
          <a:bodyPr wrap="none">
            <a:spAutoFit/>
          </a:bodyPr>
          <a:lstStyle/>
          <a:p>
            <a:r>
              <a:rPr lang="ja-JP" altLang="en-US" sz="2000" b="1" dirty="0"/>
              <a:t>親</a:t>
            </a:r>
            <a:r>
              <a:rPr lang="ja-JP" altLang="en-US" sz="2000" b="1" dirty="0" smtClean="0"/>
              <a:t>クラス</a:t>
            </a:r>
            <a:endParaRPr lang="en-US" altLang="ja-JP" sz="2000" b="1" dirty="0" smtClean="0"/>
          </a:p>
          <a:p>
            <a:r>
              <a:rPr lang="en-US" altLang="ja-JP" sz="2000" b="1" dirty="0" smtClean="0"/>
              <a:t>Konan</a:t>
            </a:r>
            <a:endParaRPr lang="en-US" altLang="ja-JP" sz="2000" b="1" dirty="0"/>
          </a:p>
        </p:txBody>
      </p:sp>
      <p:sp>
        <p:nvSpPr>
          <p:cNvPr id="12" name="テキスト ボックス 11"/>
          <p:cNvSpPr txBox="1">
            <a:spLocks noChangeArrowheads="1"/>
          </p:cNvSpPr>
          <p:nvPr/>
        </p:nvSpPr>
        <p:spPr bwMode="auto">
          <a:xfrm>
            <a:off x="7378924" y="5969782"/>
            <a:ext cx="1513556" cy="707886"/>
          </a:xfrm>
          <a:prstGeom prst="rect">
            <a:avLst/>
          </a:prstGeom>
          <a:solidFill>
            <a:srgbClr val="00FFFF"/>
          </a:solidFill>
          <a:ln w="9525">
            <a:noFill/>
            <a:miter lim="800000"/>
            <a:headEnd/>
            <a:tailEnd/>
          </a:ln>
        </p:spPr>
        <p:txBody>
          <a:bodyPr wrap="none">
            <a:spAutoFit/>
          </a:bodyPr>
          <a:lstStyle/>
          <a:p>
            <a:r>
              <a:rPr lang="ja-JP" altLang="en-US" sz="2000" b="1" dirty="0">
                <a:solidFill>
                  <a:schemeClr val="accent4">
                    <a:lumMod val="10000"/>
                  </a:schemeClr>
                </a:solidFill>
              </a:rPr>
              <a:t>子供</a:t>
            </a:r>
            <a:r>
              <a:rPr lang="ja-JP" altLang="en-US" sz="2000" b="1" dirty="0" smtClean="0">
                <a:solidFill>
                  <a:schemeClr val="accent4">
                    <a:lumMod val="10000"/>
                  </a:schemeClr>
                </a:solidFill>
              </a:rPr>
              <a:t>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endParaRPr lang="en-US" altLang="ja-JP" sz="2000" b="1" dirty="0">
              <a:solidFill>
                <a:schemeClr val="accent4">
                  <a:lumMod val="10000"/>
                </a:schemeClr>
              </a:solidFill>
            </a:endParaRPr>
          </a:p>
        </p:txBody>
      </p:sp>
      <p:sp>
        <p:nvSpPr>
          <p:cNvPr id="5" name="正方形/長方形 4"/>
          <p:cNvSpPr/>
          <p:nvPr/>
        </p:nvSpPr>
        <p:spPr>
          <a:xfrm>
            <a:off x="2800375" y="2343563"/>
            <a:ext cx="3600400" cy="919931"/>
          </a:xfrm>
          <a:prstGeom prst="rect">
            <a:avLst/>
          </a:prstGeom>
          <a:solidFill>
            <a:srgbClr val="008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728367" y="4481278"/>
            <a:ext cx="6120680" cy="919931"/>
          </a:xfrm>
          <a:prstGeom prst="rect">
            <a:avLst/>
          </a:prstGeom>
          <a:solidFill>
            <a:srgbClr val="00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曲折矢印 5"/>
          <p:cNvSpPr/>
          <p:nvPr/>
        </p:nvSpPr>
        <p:spPr>
          <a:xfrm>
            <a:off x="1600856" y="2204864"/>
            <a:ext cx="1170944" cy="1444744"/>
          </a:xfrm>
          <a:prstGeom prst="bentArrow">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曲折矢印 16"/>
          <p:cNvSpPr/>
          <p:nvPr/>
        </p:nvSpPr>
        <p:spPr>
          <a:xfrm flipV="1">
            <a:off x="1600856" y="3501008"/>
            <a:ext cx="1170944" cy="1444744"/>
          </a:xfrm>
          <a:prstGeom prst="bentArrow">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ボックス 2"/>
          <p:cNvSpPr txBox="1"/>
          <p:nvPr/>
        </p:nvSpPr>
        <p:spPr>
          <a:xfrm>
            <a:off x="107504" y="2996952"/>
            <a:ext cx="2323072" cy="1200329"/>
          </a:xfrm>
          <a:prstGeom prst="rect">
            <a:avLst/>
          </a:prstGeom>
          <a:solidFill>
            <a:srgbClr val="FFFF00"/>
          </a:solidFill>
          <a:ln>
            <a:solidFill>
              <a:srgbClr val="0000FF"/>
            </a:solidFill>
          </a:ln>
        </p:spPr>
        <p:txBody>
          <a:bodyPr wrap="none" rtlCol="0">
            <a:spAutoFit/>
          </a:bodyPr>
          <a:lstStyle/>
          <a:p>
            <a:r>
              <a:rPr lang="ja-JP" altLang="en-US" dirty="0" smtClean="0">
                <a:solidFill>
                  <a:srgbClr val="000000"/>
                </a:solidFill>
              </a:rPr>
              <a:t>同じ名前のメソッド！</a:t>
            </a:r>
            <a:endParaRPr lang="en-US" altLang="ja-JP" dirty="0" smtClean="0">
              <a:solidFill>
                <a:srgbClr val="000000"/>
              </a:solidFill>
            </a:endParaRPr>
          </a:p>
          <a:p>
            <a:r>
              <a:rPr lang="ja-JP" altLang="en-US" dirty="0" smtClean="0">
                <a:solidFill>
                  <a:srgbClr val="000000"/>
                </a:solidFill>
              </a:rPr>
              <a:t>・引数も同じ</a:t>
            </a:r>
            <a:endParaRPr lang="en-US" altLang="ja-JP" dirty="0" smtClean="0">
              <a:solidFill>
                <a:srgbClr val="000000"/>
              </a:solidFill>
            </a:endParaRPr>
          </a:p>
          <a:p>
            <a:r>
              <a:rPr lang="ja-JP" altLang="en-US" dirty="0" smtClean="0">
                <a:solidFill>
                  <a:srgbClr val="000000"/>
                </a:solidFill>
              </a:rPr>
              <a:t>・戻り値も同じ</a:t>
            </a:r>
            <a:endParaRPr lang="en-US" altLang="ja-JP" dirty="0" smtClean="0">
              <a:solidFill>
                <a:srgbClr val="000000"/>
              </a:solidFill>
            </a:endParaRPr>
          </a:p>
          <a:p>
            <a:r>
              <a:rPr lang="ja-JP" altLang="en-US" dirty="0" smtClean="0">
                <a:solidFill>
                  <a:srgbClr val="0000FF"/>
                </a:solidFill>
              </a:rPr>
              <a:t>・処理の内容は異なる</a:t>
            </a:r>
            <a:endParaRPr lang="en-US" altLang="ja-JP" dirty="0" smtClean="0">
              <a:solidFill>
                <a:srgbClr val="0000FF"/>
              </a:solidFill>
            </a:endParaRPr>
          </a:p>
        </p:txBody>
      </p:sp>
    </p:spTree>
    <p:extLst>
      <p:ext uri="{BB962C8B-B14F-4D97-AF65-F5344CB8AC3E}">
        <p14:creationId xmlns:p14="http://schemas.microsoft.com/office/powerpoint/2010/main" val="1187019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98384" y="1741458"/>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rot="16200000" flipH="1">
            <a:off x="5238270" y="450398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127669" y="4129088"/>
            <a:ext cx="6760708"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Shinnichi</a:t>
            </a:r>
            <a:r>
              <a:rPr lang="en-US" altLang="ja-JP" sz="2000" b="1" dirty="0">
                <a:solidFill>
                  <a:srgbClr val="000000"/>
                </a:solidFill>
                <a:latin typeface="+mj-lt"/>
                <a:ea typeface="ＭＳ 明朝" pitchFamily="17" charset="-128"/>
              </a:rPr>
              <a:t> extends Konan{</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en-US" altLang="ja-JP" sz="2000" b="1" dirty="0" smtClean="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東京都米花市米花区米花町</a:t>
            </a:r>
            <a:r>
              <a:rPr lang="en-US" altLang="ja-JP" sz="2000" b="1" dirty="0">
                <a:solidFill>
                  <a:srgbClr val="000000"/>
                </a:solidFill>
                <a:latin typeface="+mj-lt"/>
                <a:ea typeface="ＭＳ 明朝" pitchFamily="17" charset="-128"/>
              </a:rPr>
              <a:t>2</a:t>
            </a:r>
            <a:r>
              <a:rPr lang="ja-JP" altLang="en-US" sz="2000" b="1" dirty="0">
                <a:solidFill>
                  <a:srgbClr val="000000"/>
                </a:solidFill>
                <a:latin typeface="+mj-lt"/>
                <a:ea typeface="ＭＳ 明朝" pitchFamily="17" charset="-128"/>
              </a:rPr>
              <a:t>丁目</a:t>
            </a:r>
            <a:r>
              <a:rPr lang="en-US" altLang="ja-JP" sz="2000" b="1" dirty="0">
                <a:solidFill>
                  <a:srgbClr val="000000"/>
                </a:solidFill>
                <a:latin typeface="+mj-lt"/>
                <a:ea typeface="ＭＳ 明朝" pitchFamily="17" charset="-128"/>
              </a:rPr>
              <a:t>21</a:t>
            </a:r>
            <a:r>
              <a:rPr lang="ja-JP" altLang="en-US" sz="2000" b="1" dirty="0" smtClean="0">
                <a:solidFill>
                  <a:srgbClr val="000000"/>
                </a:solidFill>
                <a:latin typeface="+mj-lt"/>
                <a:ea typeface="ＭＳ 明朝" pitchFamily="17" charset="-128"/>
              </a:rPr>
              <a:t>番地</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getHighSchool</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帝丹高校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18" name="テキスト ボックス 17"/>
          <p:cNvSpPr txBox="1"/>
          <p:nvPr/>
        </p:nvSpPr>
        <p:spPr>
          <a:xfrm>
            <a:off x="2199677" y="1052736"/>
            <a:ext cx="6688700"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Konan {</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smtClean="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2" name="タイトル 1"/>
          <p:cNvSpPr>
            <a:spLocks noGrp="1"/>
          </p:cNvSpPr>
          <p:nvPr>
            <p:ph type="title"/>
          </p:nvPr>
        </p:nvSpPr>
        <p:spPr>
          <a:xfrm>
            <a:off x="251519" y="44624"/>
            <a:ext cx="8636857" cy="1139825"/>
          </a:xfrm>
        </p:spPr>
        <p:txBody>
          <a:bodyPr/>
          <a:lstStyle/>
          <a:p>
            <a:pPr>
              <a:defRPr/>
            </a:pPr>
            <a:r>
              <a:rPr lang="ja-JP" altLang="en-US" sz="3800" dirty="0" smtClean="0"/>
              <a:t>見た目はコナン君、実はコナン君 の場合</a:t>
            </a:r>
            <a:endParaRPr lang="ja-JP" altLang="en-US" sz="3800" dirty="0"/>
          </a:p>
        </p:txBody>
      </p:sp>
      <p:sp>
        <p:nvSpPr>
          <p:cNvPr id="8" name="二等辺三角形 7"/>
          <p:cNvSpPr/>
          <p:nvPr/>
        </p:nvSpPr>
        <p:spPr>
          <a:xfrm>
            <a:off x="5723208" y="3646735"/>
            <a:ext cx="328612" cy="21431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テキスト ボックス 11"/>
          <p:cNvSpPr txBox="1">
            <a:spLocks noChangeArrowheads="1"/>
          </p:cNvSpPr>
          <p:nvPr/>
        </p:nvSpPr>
        <p:spPr bwMode="auto">
          <a:xfrm>
            <a:off x="7797308" y="2899626"/>
            <a:ext cx="1095172" cy="707886"/>
          </a:xfrm>
          <a:prstGeom prst="rect">
            <a:avLst/>
          </a:prstGeom>
          <a:solidFill>
            <a:srgbClr val="008000"/>
          </a:solidFill>
          <a:ln w="9525">
            <a:noFill/>
            <a:miter lim="800000"/>
            <a:headEnd/>
            <a:tailEnd/>
          </a:ln>
        </p:spPr>
        <p:txBody>
          <a:bodyPr wrap="none">
            <a:spAutoFit/>
          </a:bodyPr>
          <a:lstStyle/>
          <a:p>
            <a:r>
              <a:rPr lang="ja-JP" altLang="en-US" sz="2000" b="1" dirty="0"/>
              <a:t>親</a:t>
            </a:r>
            <a:r>
              <a:rPr lang="ja-JP" altLang="en-US" sz="2000" b="1" dirty="0" smtClean="0"/>
              <a:t>クラス</a:t>
            </a:r>
            <a:endParaRPr lang="en-US" altLang="ja-JP" sz="2000" b="1" dirty="0" smtClean="0"/>
          </a:p>
          <a:p>
            <a:r>
              <a:rPr lang="en-US" altLang="ja-JP" sz="2000" b="1" dirty="0" smtClean="0"/>
              <a:t>Konan</a:t>
            </a:r>
            <a:endParaRPr lang="en-US" altLang="ja-JP" sz="2000" b="1" dirty="0"/>
          </a:p>
        </p:txBody>
      </p:sp>
      <p:sp>
        <p:nvSpPr>
          <p:cNvPr id="12" name="テキスト ボックス 11"/>
          <p:cNvSpPr txBox="1">
            <a:spLocks noChangeArrowheads="1"/>
          </p:cNvSpPr>
          <p:nvPr/>
        </p:nvSpPr>
        <p:spPr bwMode="auto">
          <a:xfrm>
            <a:off x="7378924" y="5969782"/>
            <a:ext cx="1513556" cy="707886"/>
          </a:xfrm>
          <a:prstGeom prst="rect">
            <a:avLst/>
          </a:prstGeom>
          <a:solidFill>
            <a:srgbClr val="00FFFF"/>
          </a:solidFill>
          <a:ln w="9525">
            <a:noFill/>
            <a:miter lim="800000"/>
            <a:headEnd/>
            <a:tailEnd/>
          </a:ln>
        </p:spPr>
        <p:txBody>
          <a:bodyPr wrap="none">
            <a:spAutoFit/>
          </a:bodyPr>
          <a:lstStyle/>
          <a:p>
            <a:r>
              <a:rPr lang="ja-JP" altLang="en-US" sz="2000" b="1" dirty="0">
                <a:solidFill>
                  <a:schemeClr val="accent4">
                    <a:lumMod val="10000"/>
                  </a:schemeClr>
                </a:solidFill>
              </a:rPr>
              <a:t>子供</a:t>
            </a:r>
            <a:r>
              <a:rPr lang="ja-JP" altLang="en-US" sz="2000" b="1" dirty="0" smtClean="0">
                <a:solidFill>
                  <a:schemeClr val="accent4">
                    <a:lumMod val="10000"/>
                  </a:schemeClr>
                </a:solidFill>
              </a:rPr>
              <a:t>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endParaRPr lang="en-US" altLang="ja-JP" sz="2000" b="1" dirty="0">
              <a:solidFill>
                <a:schemeClr val="accent4">
                  <a:lumMod val="10000"/>
                </a:schemeClr>
              </a:solidFill>
            </a:endParaRPr>
          </a:p>
        </p:txBody>
      </p:sp>
      <p:sp>
        <p:nvSpPr>
          <p:cNvPr id="5" name="正方形/長方形 4"/>
          <p:cNvSpPr/>
          <p:nvPr/>
        </p:nvSpPr>
        <p:spPr>
          <a:xfrm>
            <a:off x="2800375" y="2343563"/>
            <a:ext cx="3600400" cy="919931"/>
          </a:xfrm>
          <a:prstGeom prst="rect">
            <a:avLst/>
          </a:prstGeom>
          <a:solidFill>
            <a:srgbClr val="008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728367" y="4481278"/>
            <a:ext cx="6120680" cy="919931"/>
          </a:xfrm>
          <a:prstGeom prst="rect">
            <a:avLst/>
          </a:prstGeom>
          <a:solidFill>
            <a:srgbClr val="00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557415" y="1556792"/>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20" name="テキスト ボックス 19"/>
          <p:cNvSpPr txBox="1"/>
          <p:nvPr/>
        </p:nvSpPr>
        <p:spPr>
          <a:xfrm>
            <a:off x="557136" y="2276872"/>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10" name="左矢印 9"/>
          <p:cNvSpPr/>
          <p:nvPr/>
        </p:nvSpPr>
        <p:spPr>
          <a:xfrm>
            <a:off x="1573761" y="2222448"/>
            <a:ext cx="978408" cy="484632"/>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3875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251520" y="2147689"/>
            <a:ext cx="6322318" cy="3046988"/>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400" b="1" dirty="0">
                <a:solidFill>
                  <a:srgbClr val="000000"/>
                </a:solidFill>
                <a:latin typeface="+mj-ea"/>
                <a:ea typeface="+mj-ea"/>
              </a:rPr>
              <a:t>public class </a:t>
            </a:r>
            <a:r>
              <a:rPr lang="en-US" altLang="ja-JP" sz="2400" b="1" dirty="0" err="1">
                <a:solidFill>
                  <a:srgbClr val="000000"/>
                </a:solidFill>
                <a:latin typeface="+mj-ea"/>
                <a:ea typeface="+mj-ea"/>
              </a:rPr>
              <a:t>Kantoku</a:t>
            </a:r>
            <a:r>
              <a:rPr lang="en-US" altLang="ja-JP" sz="2400" b="1" dirty="0">
                <a:solidFill>
                  <a:srgbClr val="000000"/>
                </a:solidFill>
                <a:latin typeface="+mj-ea"/>
                <a:ea typeface="+mj-ea"/>
              </a:rPr>
              <a:t> {</a:t>
            </a:r>
          </a:p>
          <a:p>
            <a:pPr>
              <a:defRPr/>
            </a:pPr>
            <a:r>
              <a:rPr lang="ja-JP" altLang="en-US" sz="2400" b="1" dirty="0">
                <a:solidFill>
                  <a:srgbClr val="000000"/>
                </a:solidFill>
                <a:latin typeface="+mj-ea"/>
                <a:ea typeface="+mj-ea"/>
              </a:rPr>
              <a:t>　</a:t>
            </a:r>
            <a:r>
              <a:rPr lang="en-US" altLang="ja-JP" sz="2400" b="1" dirty="0">
                <a:solidFill>
                  <a:srgbClr val="000000"/>
                </a:solidFill>
                <a:latin typeface="+mj-ea"/>
                <a:ea typeface="+mj-ea"/>
              </a:rPr>
              <a:t>public  static  void  main() {</a:t>
            </a:r>
          </a:p>
          <a:p>
            <a:pPr>
              <a:defRPr/>
            </a:pPr>
            <a:r>
              <a:rPr lang="en-US" altLang="ja-JP" sz="2400" b="1" dirty="0">
                <a:solidFill>
                  <a:srgbClr val="000000"/>
                </a:solidFill>
                <a:latin typeface="+mj-ea"/>
                <a:ea typeface="+mj-ea"/>
              </a:rPr>
              <a:t> </a:t>
            </a:r>
            <a:r>
              <a:rPr lang="en-US" altLang="ja-JP" sz="2400" b="1" dirty="0" smtClean="0">
                <a:solidFill>
                  <a:srgbClr val="000000"/>
                </a:solidFill>
                <a:latin typeface="+mj-ea"/>
                <a:ea typeface="+mj-ea"/>
              </a:rPr>
              <a:t>    Konan  </a:t>
            </a:r>
            <a:r>
              <a:rPr lang="en-US" altLang="ja-JP" sz="2400" b="1" dirty="0" err="1" smtClean="0">
                <a:solidFill>
                  <a:srgbClr val="000000"/>
                </a:solidFill>
                <a:latin typeface="+mj-ea"/>
                <a:ea typeface="+mj-ea"/>
              </a:rPr>
              <a:t>konan</a:t>
            </a:r>
            <a:r>
              <a:rPr lang="en-US" altLang="ja-JP" sz="2400" b="1" dirty="0" smtClean="0">
                <a:solidFill>
                  <a:srgbClr val="000000"/>
                </a:solidFill>
                <a:latin typeface="+mj-ea"/>
                <a:ea typeface="+mj-ea"/>
              </a:rPr>
              <a:t> </a:t>
            </a:r>
            <a:r>
              <a:rPr lang="en-US" altLang="ja-JP" sz="2400" b="1" dirty="0">
                <a:solidFill>
                  <a:srgbClr val="000000"/>
                </a:solidFill>
                <a:latin typeface="+mj-ea"/>
                <a:ea typeface="+mj-ea"/>
              </a:rPr>
              <a:t>= new  Konan();</a:t>
            </a:r>
          </a:p>
          <a:p>
            <a:pPr>
              <a:defRPr/>
            </a:pPr>
            <a:endParaRPr lang="en-US" altLang="ja-JP" sz="2400" b="1" dirty="0">
              <a:solidFill>
                <a:srgbClr val="000000"/>
              </a:solidFill>
              <a:latin typeface="+mj-ea"/>
              <a:ea typeface="+mj-ea"/>
            </a:endParaRPr>
          </a:p>
          <a:p>
            <a:pPr>
              <a:defRPr/>
            </a:pPr>
            <a:r>
              <a:rPr lang="en-US" altLang="ja-JP" sz="2400" b="1" dirty="0" smtClean="0">
                <a:solidFill>
                  <a:srgbClr val="000000"/>
                </a:solidFill>
                <a:latin typeface="+mj-ea"/>
                <a:ea typeface="+mj-ea"/>
              </a:rPr>
              <a:t>     String  </a:t>
            </a:r>
            <a:r>
              <a:rPr lang="en-US" altLang="ja-JP" sz="2400" b="1" dirty="0">
                <a:solidFill>
                  <a:srgbClr val="000000"/>
                </a:solidFill>
                <a:latin typeface="+mj-ea"/>
                <a:ea typeface="+mj-ea"/>
              </a:rPr>
              <a:t>address = </a:t>
            </a:r>
            <a:r>
              <a:rPr lang="en-US" altLang="ja-JP" sz="2400" b="1" dirty="0" err="1" smtClean="0">
                <a:solidFill>
                  <a:srgbClr val="000000"/>
                </a:solidFill>
                <a:latin typeface="+mj-ea"/>
                <a:ea typeface="+mj-ea"/>
              </a:rPr>
              <a:t>konan.getAddress</a:t>
            </a:r>
            <a:r>
              <a:rPr lang="en-US" altLang="ja-JP" sz="2400" b="1" dirty="0">
                <a:solidFill>
                  <a:srgbClr val="000000"/>
                </a:solidFill>
                <a:latin typeface="+mj-ea"/>
                <a:ea typeface="+mj-ea"/>
              </a:rPr>
              <a:t>();</a:t>
            </a:r>
          </a:p>
          <a:p>
            <a:pPr>
              <a:defRPr/>
            </a:pPr>
            <a:r>
              <a:rPr lang="en-US" altLang="ja-JP" sz="2400" b="1" dirty="0">
                <a:solidFill>
                  <a:srgbClr val="000000"/>
                </a:solidFill>
                <a:latin typeface="+mj-ea"/>
                <a:ea typeface="+mj-ea"/>
              </a:rPr>
              <a:t>     </a:t>
            </a:r>
            <a:r>
              <a:rPr lang="en-US" altLang="ja-JP" sz="2400" b="1" dirty="0" err="1" smtClean="0">
                <a:solidFill>
                  <a:srgbClr val="000000"/>
                </a:solidFill>
                <a:latin typeface="+mj-ea"/>
                <a:ea typeface="+mj-ea"/>
              </a:rPr>
              <a:t>System.out.println</a:t>
            </a:r>
            <a:r>
              <a:rPr lang="en-US" altLang="ja-JP" sz="2400" b="1" dirty="0">
                <a:solidFill>
                  <a:srgbClr val="000000"/>
                </a:solidFill>
                <a:latin typeface="+mj-ea"/>
                <a:ea typeface="+mj-ea"/>
              </a:rPr>
              <a:t>("</a:t>
            </a:r>
            <a:r>
              <a:rPr lang="ja-JP" altLang="en-US" sz="2400" b="1" dirty="0">
                <a:solidFill>
                  <a:srgbClr val="000000"/>
                </a:solidFill>
                <a:latin typeface="+mj-ea"/>
                <a:ea typeface="+mj-ea"/>
              </a:rPr>
              <a:t>住所</a:t>
            </a:r>
            <a:r>
              <a:rPr lang="en-US" altLang="ja-JP" sz="2400" b="1" dirty="0">
                <a:solidFill>
                  <a:srgbClr val="000000"/>
                </a:solidFill>
                <a:latin typeface="+mj-ea"/>
                <a:ea typeface="+mj-ea"/>
              </a:rPr>
              <a:t>:" + address</a:t>
            </a:r>
            <a:r>
              <a:rPr lang="en-US" altLang="ja-JP" sz="2400" b="1" dirty="0" smtClean="0">
                <a:solidFill>
                  <a:srgbClr val="000000"/>
                </a:solidFill>
                <a:latin typeface="+mj-ea"/>
                <a:ea typeface="+mj-ea"/>
              </a:rPr>
              <a:t>);</a:t>
            </a:r>
          </a:p>
          <a:p>
            <a:pPr>
              <a:defRPr/>
            </a:pPr>
            <a:r>
              <a:rPr lang="ja-JP" altLang="en-US" sz="2400" b="1" dirty="0">
                <a:solidFill>
                  <a:srgbClr val="000000"/>
                </a:solidFill>
                <a:latin typeface="+mj-ea"/>
                <a:ea typeface="+mj-ea"/>
              </a:rPr>
              <a:t>　</a:t>
            </a:r>
            <a:r>
              <a:rPr lang="en-US" altLang="ja-JP" sz="2400" b="1" dirty="0">
                <a:solidFill>
                  <a:srgbClr val="000000"/>
                </a:solidFill>
                <a:latin typeface="+mj-ea"/>
                <a:ea typeface="+mj-ea"/>
              </a:rPr>
              <a:t>}</a:t>
            </a:r>
          </a:p>
          <a:p>
            <a:pPr>
              <a:defRPr/>
            </a:pPr>
            <a:r>
              <a:rPr lang="en-US" altLang="ja-JP" sz="2400" b="1" dirty="0">
                <a:solidFill>
                  <a:srgbClr val="000000"/>
                </a:solidFill>
                <a:latin typeface="+mj-ea"/>
                <a:ea typeface="+mj-ea"/>
              </a:rPr>
              <a:t>}  </a:t>
            </a:r>
            <a:endParaRPr lang="ja-JP" altLang="en-US" sz="2400" b="1" dirty="0">
              <a:solidFill>
                <a:srgbClr val="000000"/>
              </a:solidFill>
              <a:latin typeface="+mj-ea"/>
              <a:ea typeface="+mj-ea"/>
            </a:endParaRPr>
          </a:p>
        </p:txBody>
      </p:sp>
      <p:sp>
        <p:nvSpPr>
          <p:cNvPr id="2" name="タイトル 1"/>
          <p:cNvSpPr>
            <a:spLocks noGrp="1"/>
          </p:cNvSpPr>
          <p:nvPr>
            <p:ph type="title"/>
          </p:nvPr>
        </p:nvSpPr>
        <p:spPr>
          <a:xfrm>
            <a:off x="251520" y="546100"/>
            <a:ext cx="8638946" cy="1139825"/>
          </a:xfrm>
        </p:spPr>
        <p:txBody>
          <a:bodyPr/>
          <a:lstStyle/>
          <a:p>
            <a:pPr>
              <a:defRPr/>
            </a:pPr>
            <a:r>
              <a:rPr lang="ja-JP" altLang="en-US" sz="3800" dirty="0"/>
              <a:t>（</a:t>
            </a:r>
            <a:r>
              <a:rPr lang="ja-JP" altLang="en-US" sz="3800" dirty="0" smtClean="0"/>
              <a:t>継承＋）オーバーライド</a:t>
            </a:r>
            <a:r>
              <a:rPr lang="en-US" altLang="ja-JP" sz="3800" dirty="0" smtClean="0"/>
              <a:t/>
            </a:r>
            <a:br>
              <a:rPr lang="en-US" altLang="ja-JP" sz="3800" dirty="0" smtClean="0"/>
            </a:br>
            <a:r>
              <a:rPr lang="ja-JP" altLang="en-US" sz="3800" dirty="0" smtClean="0"/>
              <a:t>親クラスのオブジェクト（コナン君）の利用</a:t>
            </a:r>
            <a:endParaRPr lang="ja-JP" altLang="en-US" sz="3800" dirty="0"/>
          </a:p>
        </p:txBody>
      </p:sp>
      <p:sp>
        <p:nvSpPr>
          <p:cNvPr id="7" name="テキスト ボックス 11"/>
          <p:cNvSpPr txBox="1">
            <a:spLocks noChangeArrowheads="1"/>
          </p:cNvSpPr>
          <p:nvPr/>
        </p:nvSpPr>
        <p:spPr bwMode="auto">
          <a:xfrm>
            <a:off x="6710346" y="1988840"/>
            <a:ext cx="1555234" cy="1200329"/>
          </a:xfrm>
          <a:prstGeom prst="rect">
            <a:avLst/>
          </a:prstGeom>
          <a:solidFill>
            <a:srgbClr val="008000"/>
          </a:solidFill>
          <a:ln w="9525">
            <a:noFill/>
            <a:miter lim="800000"/>
            <a:headEnd/>
            <a:tailEnd/>
          </a:ln>
        </p:spPr>
        <p:txBody>
          <a:bodyPr wrap="none">
            <a:spAutoFit/>
          </a:bodyPr>
          <a:lstStyle/>
          <a:p>
            <a:r>
              <a:rPr lang="ja-JP" altLang="en-US" b="1" dirty="0"/>
              <a:t>親</a:t>
            </a:r>
            <a:r>
              <a:rPr lang="ja-JP" altLang="en-US" b="1" dirty="0" smtClean="0"/>
              <a:t>クラス</a:t>
            </a:r>
            <a:endParaRPr lang="en-US" altLang="ja-JP" b="1" dirty="0" smtClean="0"/>
          </a:p>
          <a:p>
            <a:r>
              <a:rPr lang="en-US" altLang="ja-JP" b="1" dirty="0" smtClean="0"/>
              <a:t>Konan</a:t>
            </a:r>
            <a:endParaRPr lang="en-US" altLang="ja-JP" b="1" dirty="0"/>
          </a:p>
          <a:p>
            <a:r>
              <a:rPr lang="ja-JP" altLang="en-US" b="1" dirty="0" smtClean="0"/>
              <a:t>のオブジェクト</a:t>
            </a:r>
            <a:endParaRPr lang="en-US" altLang="ja-JP" b="1" dirty="0" smtClean="0"/>
          </a:p>
          <a:p>
            <a:r>
              <a:rPr lang="ja-JP" altLang="en-US" b="1" dirty="0" smtClean="0"/>
              <a:t>ならば</a:t>
            </a:r>
            <a:r>
              <a:rPr lang="ja-JP" altLang="en-US" b="1" dirty="0" err="1" smtClean="0"/>
              <a:t>。。。</a:t>
            </a:r>
            <a:endParaRPr lang="en-US" altLang="ja-JP" b="1" dirty="0"/>
          </a:p>
        </p:txBody>
      </p:sp>
      <p:sp>
        <p:nvSpPr>
          <p:cNvPr id="8" name="正方形/長方形 7"/>
          <p:cNvSpPr/>
          <p:nvPr/>
        </p:nvSpPr>
        <p:spPr>
          <a:xfrm>
            <a:off x="683569" y="2985522"/>
            <a:ext cx="5674370" cy="280800"/>
          </a:xfrm>
          <a:prstGeom prst="rect">
            <a:avLst/>
          </a:prstGeom>
          <a:solidFill>
            <a:srgbClr val="008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9" name="直線コネクタ 8"/>
          <p:cNvCxnSpPr/>
          <p:nvPr/>
        </p:nvCxnSpPr>
        <p:spPr>
          <a:xfrm rot="10800000">
            <a:off x="6357938" y="3156696"/>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1"/>
          <p:cNvSpPr txBox="1">
            <a:spLocks noChangeArrowheads="1"/>
          </p:cNvSpPr>
          <p:nvPr/>
        </p:nvSpPr>
        <p:spPr bwMode="auto">
          <a:xfrm>
            <a:off x="6700994" y="3853497"/>
            <a:ext cx="1715534" cy="1200329"/>
          </a:xfrm>
          <a:prstGeom prst="rect">
            <a:avLst/>
          </a:prstGeom>
          <a:solidFill>
            <a:srgbClr val="008000"/>
          </a:solidFill>
          <a:ln w="9525">
            <a:noFill/>
            <a:miter lim="800000"/>
            <a:headEnd/>
            <a:tailEnd/>
          </a:ln>
        </p:spPr>
        <p:txBody>
          <a:bodyPr wrap="none">
            <a:spAutoFit/>
          </a:bodyPr>
          <a:lstStyle/>
          <a:p>
            <a:r>
              <a:rPr lang="ja-JP" altLang="en-US" b="1" dirty="0"/>
              <a:t>親</a:t>
            </a:r>
            <a:r>
              <a:rPr lang="ja-JP" altLang="en-US" b="1" dirty="0" smtClean="0"/>
              <a:t>クラス</a:t>
            </a:r>
            <a:endParaRPr lang="en-US" altLang="ja-JP" b="1" dirty="0" smtClean="0"/>
          </a:p>
          <a:p>
            <a:r>
              <a:rPr lang="en-US" altLang="ja-JP" b="1" dirty="0" smtClean="0"/>
              <a:t>Konan</a:t>
            </a:r>
            <a:r>
              <a:rPr lang="ja-JP" altLang="en-US" b="1" dirty="0" smtClean="0"/>
              <a:t>の</a:t>
            </a:r>
            <a:endParaRPr lang="en-US" altLang="ja-JP" b="1" dirty="0" smtClean="0"/>
          </a:p>
          <a:p>
            <a:r>
              <a:rPr lang="en-US" altLang="ja-JP" b="1" dirty="0" err="1" smtClean="0"/>
              <a:t>getAddress</a:t>
            </a:r>
            <a:endParaRPr lang="en-US" altLang="ja-JP" b="1" dirty="0" smtClean="0"/>
          </a:p>
          <a:p>
            <a:r>
              <a:rPr lang="ja-JP" altLang="en-US" b="1" dirty="0" smtClean="0"/>
              <a:t>が呼び出される</a:t>
            </a:r>
            <a:endParaRPr lang="en-US" altLang="ja-JP" b="1" dirty="0" smtClean="0"/>
          </a:p>
        </p:txBody>
      </p:sp>
      <p:sp>
        <p:nvSpPr>
          <p:cNvPr id="16" name="正方形/長方形 15"/>
          <p:cNvSpPr/>
          <p:nvPr/>
        </p:nvSpPr>
        <p:spPr>
          <a:xfrm>
            <a:off x="683548" y="3724264"/>
            <a:ext cx="5674370" cy="280800"/>
          </a:xfrm>
          <a:prstGeom prst="rect">
            <a:avLst/>
          </a:prstGeom>
          <a:solidFill>
            <a:srgbClr val="008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7" name="直線コネクタ 16"/>
          <p:cNvCxnSpPr/>
          <p:nvPr/>
        </p:nvCxnSpPr>
        <p:spPr>
          <a:xfrm rot="10800000">
            <a:off x="6357917" y="3860592"/>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2394176" y="5562864"/>
            <a:ext cx="1877437" cy="461665"/>
          </a:xfrm>
          <a:prstGeom prst="rect">
            <a:avLst/>
          </a:prstGeom>
          <a:solidFill>
            <a:schemeClr val="tx1"/>
          </a:solidFill>
          <a:ln>
            <a:solidFill>
              <a:srgbClr val="0000FF"/>
            </a:solidFill>
          </a:ln>
        </p:spPr>
        <p:txBody>
          <a:bodyPr wrap="none" rtlCol="0">
            <a:spAutoFit/>
          </a:bodyPr>
          <a:lstStyle/>
          <a:p>
            <a:r>
              <a:rPr lang="ja-JP" altLang="en-US" sz="2400" dirty="0">
                <a:solidFill>
                  <a:srgbClr val="000000"/>
                </a:solidFill>
              </a:rPr>
              <a:t>住所：米花町</a:t>
            </a:r>
            <a:endParaRPr kumimoji="1" lang="ja-JP" altLang="en-US" sz="2400" dirty="0">
              <a:solidFill>
                <a:srgbClr val="000000"/>
              </a:solidFill>
            </a:endParaRPr>
          </a:p>
        </p:txBody>
      </p:sp>
      <p:sp>
        <p:nvSpPr>
          <p:cNvPr id="12" name="テキスト ボックス 11"/>
          <p:cNvSpPr txBox="1"/>
          <p:nvPr/>
        </p:nvSpPr>
        <p:spPr>
          <a:xfrm>
            <a:off x="971600" y="5561284"/>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Tree>
    <p:extLst>
      <p:ext uri="{BB962C8B-B14F-4D97-AF65-F5344CB8AC3E}">
        <p14:creationId xmlns:p14="http://schemas.microsoft.com/office/powerpoint/2010/main" val="570901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2843808" y="1741458"/>
            <a:ext cx="5688632"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242399" y="14534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701430" y="1268760"/>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20" name="テキスト ボックス 19"/>
          <p:cNvSpPr txBox="1"/>
          <p:nvPr/>
        </p:nvSpPr>
        <p:spPr>
          <a:xfrm>
            <a:off x="701151" y="1988840"/>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15" name="テキスト ボックス 14"/>
          <p:cNvSpPr txBox="1"/>
          <p:nvPr/>
        </p:nvSpPr>
        <p:spPr>
          <a:xfrm>
            <a:off x="2987823" y="2031231"/>
            <a:ext cx="1877437" cy="461665"/>
          </a:xfrm>
          <a:prstGeom prst="rect">
            <a:avLst/>
          </a:prstGeom>
          <a:noFill/>
          <a:ln>
            <a:noFill/>
          </a:ln>
        </p:spPr>
        <p:txBody>
          <a:bodyPr wrap="none" rtlCol="0">
            <a:spAutoFit/>
          </a:bodyPr>
          <a:lstStyle/>
          <a:p>
            <a:r>
              <a:rPr lang="ja-JP" altLang="en-US" sz="2400" dirty="0">
                <a:solidFill>
                  <a:srgbClr val="000000"/>
                </a:solidFill>
              </a:rPr>
              <a:t>住所：米花町</a:t>
            </a:r>
            <a:endParaRPr kumimoji="1" lang="ja-JP" altLang="en-US" sz="2400" dirty="0">
              <a:solidFill>
                <a:srgbClr val="000000"/>
              </a:solidFill>
            </a:endParaRPr>
          </a:p>
        </p:txBody>
      </p:sp>
      <p:sp>
        <p:nvSpPr>
          <p:cNvPr id="17" name="テキスト ボックス 16"/>
          <p:cNvSpPr txBox="1"/>
          <p:nvPr/>
        </p:nvSpPr>
        <p:spPr>
          <a:xfrm>
            <a:off x="6900643" y="12847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23" name="二等辺三角形 22"/>
          <p:cNvSpPr/>
          <p:nvPr/>
        </p:nvSpPr>
        <p:spPr>
          <a:xfrm rot="16200000">
            <a:off x="2267745" y="17414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p:cNvSpPr>
            <a:spLocks noGrp="1"/>
          </p:cNvSpPr>
          <p:nvPr>
            <p:ph type="title"/>
          </p:nvPr>
        </p:nvSpPr>
        <p:spPr>
          <a:xfrm>
            <a:off x="251519" y="44624"/>
            <a:ext cx="8636857" cy="1139825"/>
          </a:xfrm>
        </p:spPr>
        <p:txBody>
          <a:bodyPr/>
          <a:lstStyle/>
          <a:p>
            <a:pPr>
              <a:defRPr/>
            </a:pPr>
            <a:r>
              <a:rPr lang="ja-JP" altLang="en-US" sz="3800" smtClean="0"/>
              <a:t>「コナン君、どこに住んでるの？」</a:t>
            </a:r>
            <a:endParaRPr lang="ja-JP" altLang="en-US" sz="3800" dirty="0"/>
          </a:p>
        </p:txBody>
      </p:sp>
    </p:spTree>
    <p:extLst>
      <p:ext uri="{BB962C8B-B14F-4D97-AF65-F5344CB8AC3E}">
        <p14:creationId xmlns:p14="http://schemas.microsoft.com/office/powerpoint/2010/main" val="2085727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2720975"/>
            <a:ext cx="8229600" cy="1139825"/>
          </a:xfrm>
          <a:noFill/>
        </p:spPr>
        <p:txBody>
          <a:bodyPr/>
          <a:lstStyle/>
          <a:p>
            <a:r>
              <a:rPr lang="ja-JP" altLang="en-US" sz="4000" smtClean="0">
                <a:effectLst/>
              </a:rPr>
              <a:t>オブジェクト指向プログラミング</a:t>
            </a:r>
            <a:endParaRPr lang="ja-JP" altLang="en-US" sz="4000" dirty="0" smtClean="0">
              <a:effectLst/>
            </a:endParaRPr>
          </a:p>
        </p:txBody>
      </p:sp>
    </p:spTree>
    <p:extLst>
      <p:ext uri="{BB962C8B-B14F-4D97-AF65-F5344CB8AC3E}">
        <p14:creationId xmlns:p14="http://schemas.microsoft.com/office/powerpoint/2010/main" val="391723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98384" y="4506213"/>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rot="16200000" flipH="1">
            <a:off x="5238270" y="450398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127669" y="4129088"/>
            <a:ext cx="6760708"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Shinnichi</a:t>
            </a:r>
            <a:r>
              <a:rPr lang="en-US" altLang="ja-JP" sz="2000" b="1" dirty="0">
                <a:solidFill>
                  <a:srgbClr val="000000"/>
                </a:solidFill>
                <a:latin typeface="+mj-lt"/>
                <a:ea typeface="ＭＳ 明朝" pitchFamily="17" charset="-128"/>
              </a:rPr>
              <a:t> extends Konan{</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en-US" altLang="ja-JP" sz="2000" b="1" dirty="0" smtClean="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東京都米花市米花区米花町</a:t>
            </a:r>
            <a:r>
              <a:rPr lang="en-US" altLang="ja-JP" sz="2000" b="1" dirty="0">
                <a:solidFill>
                  <a:srgbClr val="000000"/>
                </a:solidFill>
                <a:latin typeface="+mj-lt"/>
                <a:ea typeface="ＭＳ 明朝" pitchFamily="17" charset="-128"/>
              </a:rPr>
              <a:t>2</a:t>
            </a:r>
            <a:r>
              <a:rPr lang="ja-JP" altLang="en-US" sz="2000" b="1" dirty="0">
                <a:solidFill>
                  <a:srgbClr val="000000"/>
                </a:solidFill>
                <a:latin typeface="+mj-lt"/>
                <a:ea typeface="ＭＳ 明朝" pitchFamily="17" charset="-128"/>
              </a:rPr>
              <a:t>丁目</a:t>
            </a:r>
            <a:r>
              <a:rPr lang="en-US" altLang="ja-JP" sz="2000" b="1" dirty="0">
                <a:solidFill>
                  <a:srgbClr val="000000"/>
                </a:solidFill>
                <a:latin typeface="+mj-lt"/>
                <a:ea typeface="ＭＳ 明朝" pitchFamily="17" charset="-128"/>
              </a:rPr>
              <a:t>21</a:t>
            </a:r>
            <a:r>
              <a:rPr lang="ja-JP" altLang="en-US" sz="2000" b="1" dirty="0" smtClean="0">
                <a:solidFill>
                  <a:srgbClr val="000000"/>
                </a:solidFill>
                <a:latin typeface="+mj-lt"/>
                <a:ea typeface="ＭＳ 明朝" pitchFamily="17" charset="-128"/>
              </a:rPr>
              <a:t>番地</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getHighSchool</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帝丹高校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18" name="テキスト ボックス 17"/>
          <p:cNvSpPr txBox="1"/>
          <p:nvPr/>
        </p:nvSpPr>
        <p:spPr>
          <a:xfrm>
            <a:off x="2199677" y="1052736"/>
            <a:ext cx="6688700"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Konan {</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smtClean="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8" name="二等辺三角形 7"/>
          <p:cNvSpPr/>
          <p:nvPr/>
        </p:nvSpPr>
        <p:spPr>
          <a:xfrm>
            <a:off x="5723208" y="3646735"/>
            <a:ext cx="328612" cy="21431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テキスト ボックス 11"/>
          <p:cNvSpPr txBox="1">
            <a:spLocks noChangeArrowheads="1"/>
          </p:cNvSpPr>
          <p:nvPr/>
        </p:nvSpPr>
        <p:spPr bwMode="auto">
          <a:xfrm>
            <a:off x="7797308" y="2899626"/>
            <a:ext cx="1095172" cy="707886"/>
          </a:xfrm>
          <a:prstGeom prst="rect">
            <a:avLst/>
          </a:prstGeom>
          <a:solidFill>
            <a:srgbClr val="008000"/>
          </a:solidFill>
          <a:ln w="9525">
            <a:noFill/>
            <a:miter lim="800000"/>
            <a:headEnd/>
            <a:tailEnd/>
          </a:ln>
        </p:spPr>
        <p:txBody>
          <a:bodyPr wrap="none">
            <a:spAutoFit/>
          </a:bodyPr>
          <a:lstStyle/>
          <a:p>
            <a:r>
              <a:rPr lang="ja-JP" altLang="en-US" sz="2000" b="1" dirty="0"/>
              <a:t>親</a:t>
            </a:r>
            <a:r>
              <a:rPr lang="ja-JP" altLang="en-US" sz="2000" b="1" dirty="0" smtClean="0"/>
              <a:t>クラス</a:t>
            </a:r>
            <a:endParaRPr lang="en-US" altLang="ja-JP" sz="2000" b="1" dirty="0" smtClean="0"/>
          </a:p>
          <a:p>
            <a:r>
              <a:rPr lang="en-US" altLang="ja-JP" sz="2000" b="1" dirty="0" smtClean="0"/>
              <a:t>Konan</a:t>
            </a:r>
            <a:endParaRPr lang="en-US" altLang="ja-JP" sz="2000" b="1" dirty="0"/>
          </a:p>
        </p:txBody>
      </p:sp>
      <p:sp>
        <p:nvSpPr>
          <p:cNvPr id="12" name="テキスト ボックス 11"/>
          <p:cNvSpPr txBox="1">
            <a:spLocks noChangeArrowheads="1"/>
          </p:cNvSpPr>
          <p:nvPr/>
        </p:nvSpPr>
        <p:spPr bwMode="auto">
          <a:xfrm>
            <a:off x="7378924" y="5969782"/>
            <a:ext cx="1513556" cy="707886"/>
          </a:xfrm>
          <a:prstGeom prst="rect">
            <a:avLst/>
          </a:prstGeom>
          <a:solidFill>
            <a:srgbClr val="00FFFF"/>
          </a:solidFill>
          <a:ln w="9525">
            <a:noFill/>
            <a:miter lim="800000"/>
            <a:headEnd/>
            <a:tailEnd/>
          </a:ln>
        </p:spPr>
        <p:txBody>
          <a:bodyPr wrap="none">
            <a:spAutoFit/>
          </a:bodyPr>
          <a:lstStyle/>
          <a:p>
            <a:r>
              <a:rPr lang="ja-JP" altLang="en-US" sz="2000" b="1" dirty="0">
                <a:solidFill>
                  <a:schemeClr val="accent4">
                    <a:lumMod val="10000"/>
                  </a:schemeClr>
                </a:solidFill>
              </a:rPr>
              <a:t>子供</a:t>
            </a:r>
            <a:r>
              <a:rPr lang="ja-JP" altLang="en-US" sz="2000" b="1" dirty="0" smtClean="0">
                <a:solidFill>
                  <a:schemeClr val="accent4">
                    <a:lumMod val="10000"/>
                  </a:schemeClr>
                </a:solidFill>
              </a:rPr>
              <a:t>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endParaRPr lang="en-US" altLang="ja-JP" sz="2000" b="1" dirty="0">
              <a:solidFill>
                <a:schemeClr val="accent4">
                  <a:lumMod val="10000"/>
                </a:schemeClr>
              </a:solidFill>
            </a:endParaRPr>
          </a:p>
        </p:txBody>
      </p:sp>
      <p:sp>
        <p:nvSpPr>
          <p:cNvPr id="5" name="正方形/長方形 4"/>
          <p:cNvSpPr/>
          <p:nvPr/>
        </p:nvSpPr>
        <p:spPr>
          <a:xfrm>
            <a:off x="2800375" y="2343563"/>
            <a:ext cx="3600400" cy="919931"/>
          </a:xfrm>
          <a:prstGeom prst="rect">
            <a:avLst/>
          </a:prstGeom>
          <a:solidFill>
            <a:srgbClr val="008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728367" y="4481278"/>
            <a:ext cx="6120680" cy="919931"/>
          </a:xfrm>
          <a:prstGeom prst="rect">
            <a:avLst/>
          </a:prstGeom>
          <a:solidFill>
            <a:srgbClr val="00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557415" y="4321547"/>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20" name="テキスト ボックス 19"/>
          <p:cNvSpPr txBox="1"/>
          <p:nvPr/>
        </p:nvSpPr>
        <p:spPr>
          <a:xfrm>
            <a:off x="557136" y="5041627"/>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0" name="左矢印 9"/>
          <p:cNvSpPr/>
          <p:nvPr/>
        </p:nvSpPr>
        <p:spPr>
          <a:xfrm>
            <a:off x="1573761" y="4987203"/>
            <a:ext cx="978408" cy="484632"/>
          </a:xfrm>
          <a:prstGeom prst="lef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txBox="1">
            <a:spLocks/>
          </p:cNvSpPr>
          <p:nvPr/>
        </p:nvSpPr>
        <p:spPr bwMode="auto">
          <a:xfrm>
            <a:off x="251519" y="44624"/>
            <a:ext cx="8636857"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9pPr>
          </a:lstStyle>
          <a:p>
            <a:pPr>
              <a:defRPr/>
            </a:pPr>
            <a:r>
              <a:rPr lang="ja-JP" altLang="en-US" sz="3800" kern="0" dirty="0" smtClean="0"/>
              <a:t>見た目は進一君、実は進一君 の場合</a:t>
            </a:r>
            <a:endParaRPr lang="ja-JP" altLang="en-US" sz="3800" kern="0" dirty="0"/>
          </a:p>
        </p:txBody>
      </p:sp>
    </p:spTree>
    <p:extLst>
      <p:ext uri="{BB962C8B-B14F-4D97-AF65-F5344CB8AC3E}">
        <p14:creationId xmlns:p14="http://schemas.microsoft.com/office/powerpoint/2010/main" val="1288384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p:cNvSpPr txBox="1"/>
          <p:nvPr/>
        </p:nvSpPr>
        <p:spPr>
          <a:xfrm>
            <a:off x="251520" y="2282374"/>
            <a:ext cx="6322318" cy="3046988"/>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400" b="1" dirty="0">
                <a:solidFill>
                  <a:srgbClr val="000000"/>
                </a:solidFill>
                <a:latin typeface="+mj-ea"/>
                <a:ea typeface="+mj-ea"/>
              </a:rPr>
              <a:t>public class </a:t>
            </a:r>
            <a:r>
              <a:rPr lang="en-US" altLang="ja-JP" sz="2400" b="1" dirty="0" err="1">
                <a:solidFill>
                  <a:srgbClr val="000000"/>
                </a:solidFill>
                <a:latin typeface="+mj-ea"/>
                <a:ea typeface="+mj-ea"/>
              </a:rPr>
              <a:t>Kantoku</a:t>
            </a:r>
            <a:r>
              <a:rPr lang="en-US" altLang="ja-JP" sz="2400" b="1" dirty="0">
                <a:solidFill>
                  <a:srgbClr val="000000"/>
                </a:solidFill>
                <a:latin typeface="+mj-ea"/>
                <a:ea typeface="+mj-ea"/>
              </a:rPr>
              <a:t> {</a:t>
            </a:r>
          </a:p>
          <a:p>
            <a:pPr>
              <a:defRPr/>
            </a:pPr>
            <a:r>
              <a:rPr lang="ja-JP" altLang="en-US" sz="2400" b="1" dirty="0">
                <a:solidFill>
                  <a:srgbClr val="000000"/>
                </a:solidFill>
                <a:latin typeface="+mj-ea"/>
                <a:ea typeface="+mj-ea"/>
              </a:rPr>
              <a:t>　</a:t>
            </a:r>
            <a:r>
              <a:rPr lang="en-US" altLang="ja-JP" sz="2400" b="1" dirty="0">
                <a:solidFill>
                  <a:srgbClr val="000000"/>
                </a:solidFill>
                <a:latin typeface="+mj-ea"/>
                <a:ea typeface="+mj-ea"/>
              </a:rPr>
              <a:t>public  static  void  main() {</a:t>
            </a:r>
          </a:p>
          <a:p>
            <a:pPr>
              <a:defRPr/>
            </a:pPr>
            <a:r>
              <a:rPr lang="en-US" altLang="ja-JP" sz="2400" b="1" dirty="0">
                <a:solidFill>
                  <a:srgbClr val="000000"/>
                </a:solidFill>
                <a:latin typeface="+mj-ea"/>
                <a:ea typeface="+mj-ea"/>
              </a:rPr>
              <a:t> </a:t>
            </a:r>
            <a:r>
              <a:rPr lang="en-US" altLang="ja-JP" sz="2400" b="1" dirty="0" smtClean="0">
                <a:solidFill>
                  <a:srgbClr val="000000"/>
                </a:solidFill>
                <a:latin typeface="+mj-ea"/>
                <a:ea typeface="+mj-ea"/>
              </a:rPr>
              <a:t>    </a:t>
            </a:r>
            <a:r>
              <a:rPr lang="en-US" altLang="ja-JP" sz="2400" b="1" dirty="0" err="1" smtClean="0">
                <a:solidFill>
                  <a:srgbClr val="000000"/>
                </a:solidFill>
                <a:latin typeface="+mj-ea"/>
                <a:ea typeface="+mj-ea"/>
              </a:rPr>
              <a:t>Shinnichi</a:t>
            </a:r>
            <a:r>
              <a:rPr lang="en-US" altLang="ja-JP" sz="2400" b="1" dirty="0" smtClean="0">
                <a:solidFill>
                  <a:srgbClr val="000000"/>
                </a:solidFill>
                <a:latin typeface="+mj-ea"/>
                <a:ea typeface="+mj-ea"/>
              </a:rPr>
              <a:t>  </a:t>
            </a:r>
            <a:r>
              <a:rPr lang="en-US" altLang="ja-JP" sz="2400" b="1" dirty="0" err="1" smtClean="0">
                <a:solidFill>
                  <a:srgbClr val="000000"/>
                </a:solidFill>
                <a:latin typeface="+mj-ea"/>
                <a:ea typeface="+mj-ea"/>
              </a:rPr>
              <a:t>shinnichi</a:t>
            </a:r>
            <a:r>
              <a:rPr lang="en-US" altLang="ja-JP" sz="2400" b="1" dirty="0" smtClean="0">
                <a:solidFill>
                  <a:srgbClr val="000000"/>
                </a:solidFill>
                <a:latin typeface="+mj-ea"/>
                <a:ea typeface="+mj-ea"/>
              </a:rPr>
              <a:t> </a:t>
            </a:r>
            <a:r>
              <a:rPr lang="en-US" altLang="ja-JP" sz="2400" b="1" dirty="0">
                <a:solidFill>
                  <a:srgbClr val="000000"/>
                </a:solidFill>
                <a:latin typeface="+mj-ea"/>
                <a:ea typeface="+mj-ea"/>
              </a:rPr>
              <a:t>= new  </a:t>
            </a:r>
            <a:r>
              <a:rPr lang="en-US" altLang="ja-JP" sz="2400" b="1" dirty="0" err="1" smtClean="0">
                <a:solidFill>
                  <a:srgbClr val="000000"/>
                </a:solidFill>
                <a:latin typeface="+mj-ea"/>
                <a:ea typeface="+mj-ea"/>
              </a:rPr>
              <a:t>Shinnichi</a:t>
            </a:r>
            <a:r>
              <a:rPr lang="en-US" altLang="ja-JP" sz="2400" b="1" dirty="0" smtClean="0">
                <a:solidFill>
                  <a:srgbClr val="000000"/>
                </a:solidFill>
                <a:latin typeface="+mj-ea"/>
                <a:ea typeface="+mj-ea"/>
              </a:rPr>
              <a:t>();</a:t>
            </a:r>
            <a:endParaRPr lang="en-US" altLang="ja-JP" sz="2400" b="1" dirty="0">
              <a:solidFill>
                <a:srgbClr val="000000"/>
              </a:solidFill>
              <a:latin typeface="+mj-ea"/>
              <a:ea typeface="+mj-ea"/>
            </a:endParaRPr>
          </a:p>
          <a:p>
            <a:pPr>
              <a:defRPr/>
            </a:pPr>
            <a:endParaRPr lang="en-US" altLang="ja-JP" sz="2400" b="1" dirty="0">
              <a:solidFill>
                <a:srgbClr val="000000"/>
              </a:solidFill>
              <a:latin typeface="+mj-ea"/>
              <a:ea typeface="+mj-ea"/>
            </a:endParaRPr>
          </a:p>
          <a:p>
            <a:pPr>
              <a:defRPr/>
            </a:pPr>
            <a:r>
              <a:rPr lang="en-US" altLang="ja-JP" sz="2400" b="1" dirty="0" smtClean="0">
                <a:solidFill>
                  <a:srgbClr val="000000"/>
                </a:solidFill>
                <a:latin typeface="+mj-ea"/>
                <a:ea typeface="+mj-ea"/>
              </a:rPr>
              <a:t>     String  </a:t>
            </a:r>
            <a:r>
              <a:rPr lang="en-US" altLang="ja-JP" sz="2400" b="1" dirty="0">
                <a:solidFill>
                  <a:srgbClr val="000000"/>
                </a:solidFill>
                <a:latin typeface="+mj-ea"/>
                <a:ea typeface="+mj-ea"/>
              </a:rPr>
              <a:t>address = </a:t>
            </a:r>
            <a:r>
              <a:rPr lang="en-US" altLang="ja-JP" sz="2400" b="1" dirty="0" err="1" smtClean="0">
                <a:solidFill>
                  <a:srgbClr val="000000"/>
                </a:solidFill>
                <a:latin typeface="+mj-ea"/>
                <a:ea typeface="+mj-ea"/>
              </a:rPr>
              <a:t>shinnichi.getAddress</a:t>
            </a:r>
            <a:r>
              <a:rPr lang="en-US" altLang="ja-JP" sz="2400" b="1" dirty="0">
                <a:solidFill>
                  <a:srgbClr val="000000"/>
                </a:solidFill>
                <a:latin typeface="+mj-ea"/>
                <a:ea typeface="+mj-ea"/>
              </a:rPr>
              <a:t>();</a:t>
            </a:r>
          </a:p>
          <a:p>
            <a:pPr>
              <a:defRPr/>
            </a:pPr>
            <a:r>
              <a:rPr lang="en-US" altLang="ja-JP" sz="2400" b="1" dirty="0">
                <a:solidFill>
                  <a:srgbClr val="000000"/>
                </a:solidFill>
                <a:latin typeface="+mj-ea"/>
                <a:ea typeface="+mj-ea"/>
              </a:rPr>
              <a:t>     </a:t>
            </a:r>
            <a:r>
              <a:rPr lang="en-US" altLang="ja-JP" sz="2400" b="1" dirty="0" err="1" smtClean="0">
                <a:solidFill>
                  <a:srgbClr val="000000"/>
                </a:solidFill>
                <a:latin typeface="+mj-ea"/>
                <a:ea typeface="+mj-ea"/>
              </a:rPr>
              <a:t>System.out.println</a:t>
            </a:r>
            <a:r>
              <a:rPr lang="en-US" altLang="ja-JP" sz="2400" b="1" dirty="0">
                <a:solidFill>
                  <a:srgbClr val="000000"/>
                </a:solidFill>
                <a:latin typeface="+mj-ea"/>
                <a:ea typeface="+mj-ea"/>
              </a:rPr>
              <a:t>("</a:t>
            </a:r>
            <a:r>
              <a:rPr lang="ja-JP" altLang="en-US" sz="2400" b="1" dirty="0">
                <a:solidFill>
                  <a:srgbClr val="000000"/>
                </a:solidFill>
                <a:latin typeface="+mj-ea"/>
                <a:ea typeface="+mj-ea"/>
              </a:rPr>
              <a:t>住所</a:t>
            </a:r>
            <a:r>
              <a:rPr lang="en-US" altLang="ja-JP" sz="2400" b="1" dirty="0">
                <a:solidFill>
                  <a:srgbClr val="000000"/>
                </a:solidFill>
                <a:latin typeface="+mj-ea"/>
                <a:ea typeface="+mj-ea"/>
              </a:rPr>
              <a:t>:" + address</a:t>
            </a:r>
            <a:r>
              <a:rPr lang="en-US" altLang="ja-JP" sz="2400" b="1" dirty="0" smtClean="0">
                <a:solidFill>
                  <a:srgbClr val="000000"/>
                </a:solidFill>
                <a:latin typeface="+mj-ea"/>
                <a:ea typeface="+mj-ea"/>
              </a:rPr>
              <a:t>);</a:t>
            </a:r>
          </a:p>
          <a:p>
            <a:pPr>
              <a:defRPr/>
            </a:pPr>
            <a:r>
              <a:rPr lang="ja-JP" altLang="en-US" sz="2400" b="1" dirty="0">
                <a:solidFill>
                  <a:srgbClr val="000000"/>
                </a:solidFill>
                <a:latin typeface="+mj-ea"/>
                <a:ea typeface="+mj-ea"/>
              </a:rPr>
              <a:t>　</a:t>
            </a:r>
            <a:r>
              <a:rPr lang="en-US" altLang="ja-JP" sz="2400" b="1" dirty="0">
                <a:solidFill>
                  <a:srgbClr val="000000"/>
                </a:solidFill>
                <a:latin typeface="+mj-ea"/>
                <a:ea typeface="+mj-ea"/>
              </a:rPr>
              <a:t>}</a:t>
            </a:r>
          </a:p>
          <a:p>
            <a:pPr>
              <a:defRPr/>
            </a:pPr>
            <a:r>
              <a:rPr lang="en-US" altLang="ja-JP" sz="2400" b="1" dirty="0">
                <a:solidFill>
                  <a:srgbClr val="000000"/>
                </a:solidFill>
                <a:latin typeface="+mj-ea"/>
                <a:ea typeface="+mj-ea"/>
              </a:rPr>
              <a:t>}  </a:t>
            </a:r>
            <a:endParaRPr lang="ja-JP" altLang="en-US" sz="2400" b="1" dirty="0">
              <a:solidFill>
                <a:srgbClr val="000000"/>
              </a:solidFill>
              <a:latin typeface="+mj-ea"/>
              <a:ea typeface="+mj-ea"/>
            </a:endParaRPr>
          </a:p>
        </p:txBody>
      </p:sp>
      <p:sp>
        <p:nvSpPr>
          <p:cNvPr id="2" name="タイトル 1"/>
          <p:cNvSpPr>
            <a:spLocks noGrp="1"/>
          </p:cNvSpPr>
          <p:nvPr>
            <p:ph type="title"/>
          </p:nvPr>
        </p:nvSpPr>
        <p:spPr>
          <a:xfrm>
            <a:off x="251520" y="546100"/>
            <a:ext cx="8638946" cy="1139825"/>
          </a:xfrm>
        </p:spPr>
        <p:txBody>
          <a:bodyPr/>
          <a:lstStyle/>
          <a:p>
            <a:pPr>
              <a:defRPr/>
            </a:pPr>
            <a:r>
              <a:rPr lang="ja-JP" altLang="en-US" sz="3800" dirty="0" smtClean="0"/>
              <a:t>（継承＋）オーバーライド</a:t>
            </a:r>
            <a:r>
              <a:rPr lang="en-US" altLang="ja-JP" sz="3800" dirty="0" smtClean="0"/>
              <a:t/>
            </a:r>
            <a:br>
              <a:rPr lang="en-US" altLang="ja-JP" sz="3800" dirty="0" smtClean="0"/>
            </a:br>
            <a:r>
              <a:rPr lang="ja-JP" altLang="en-US" sz="3800" dirty="0" smtClean="0"/>
              <a:t>子供クラスのオブジェクト（進一君）の利用</a:t>
            </a:r>
            <a:endParaRPr lang="ja-JP" altLang="en-US" sz="3800" dirty="0"/>
          </a:p>
        </p:txBody>
      </p:sp>
      <p:sp>
        <p:nvSpPr>
          <p:cNvPr id="17412" name="テキスト ボックス 11"/>
          <p:cNvSpPr txBox="1">
            <a:spLocks noChangeArrowheads="1"/>
          </p:cNvSpPr>
          <p:nvPr/>
        </p:nvSpPr>
        <p:spPr bwMode="auto">
          <a:xfrm>
            <a:off x="6716579" y="3950858"/>
            <a:ext cx="2220480" cy="1323439"/>
          </a:xfrm>
          <a:prstGeom prst="rect">
            <a:avLst/>
          </a:prstGeom>
          <a:solidFill>
            <a:srgbClr val="00FFFF"/>
          </a:solidFill>
          <a:ln w="9525">
            <a:noFill/>
            <a:miter lim="800000"/>
            <a:headEnd/>
            <a:tailEnd/>
          </a:ln>
        </p:spPr>
        <p:txBody>
          <a:bodyPr wrap="none">
            <a:spAutoFit/>
          </a:bodyPr>
          <a:lstStyle/>
          <a:p>
            <a:r>
              <a:rPr lang="ja-JP" altLang="en-US" sz="2000" b="1" dirty="0" smtClean="0">
                <a:solidFill>
                  <a:schemeClr val="accent4">
                    <a:lumMod val="10000"/>
                  </a:schemeClr>
                </a:solidFill>
              </a:rPr>
              <a:t>子供クラス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r>
              <a:rPr lang="ja-JP" altLang="en-US" sz="2000" b="1" dirty="0" smtClean="0">
                <a:solidFill>
                  <a:schemeClr val="accent4">
                    <a:lumMod val="10000"/>
                  </a:schemeClr>
                </a:solidFill>
              </a:rPr>
              <a:t>の</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getAddress</a:t>
            </a:r>
            <a:endParaRPr lang="en-US" altLang="ja-JP" sz="2000" b="1" dirty="0" smtClean="0">
              <a:solidFill>
                <a:schemeClr val="accent4">
                  <a:lumMod val="10000"/>
                </a:schemeClr>
              </a:solidFill>
            </a:endParaRPr>
          </a:p>
          <a:p>
            <a:r>
              <a:rPr lang="ja-JP" altLang="en-US" sz="2000" b="1" dirty="0" smtClean="0">
                <a:solidFill>
                  <a:schemeClr val="accent4">
                    <a:lumMod val="10000"/>
                  </a:schemeClr>
                </a:solidFill>
              </a:rPr>
              <a:t>が呼び出される</a:t>
            </a:r>
            <a:r>
              <a:rPr lang="ja-JP" altLang="en-US" sz="2000" b="1" dirty="0">
                <a:solidFill>
                  <a:schemeClr val="accent4">
                    <a:lumMod val="10000"/>
                  </a:schemeClr>
                </a:solidFill>
              </a:rPr>
              <a:t>！</a:t>
            </a:r>
            <a:endParaRPr lang="en-US" altLang="ja-JP" sz="2000" b="1" dirty="0">
              <a:solidFill>
                <a:schemeClr val="accent4">
                  <a:lumMod val="10000"/>
                </a:schemeClr>
              </a:solidFill>
            </a:endParaRPr>
          </a:p>
        </p:txBody>
      </p:sp>
      <p:cxnSp>
        <p:nvCxnSpPr>
          <p:cNvPr id="15" name="直線コネクタ 14"/>
          <p:cNvCxnSpPr/>
          <p:nvPr/>
        </p:nvCxnSpPr>
        <p:spPr>
          <a:xfrm rot="10800000">
            <a:off x="6357938" y="3958538"/>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テキスト ボックス 11"/>
          <p:cNvSpPr txBox="1">
            <a:spLocks noChangeArrowheads="1"/>
          </p:cNvSpPr>
          <p:nvPr/>
        </p:nvSpPr>
        <p:spPr bwMode="auto">
          <a:xfrm>
            <a:off x="6719677" y="1988840"/>
            <a:ext cx="1705916" cy="1323439"/>
          </a:xfrm>
          <a:prstGeom prst="rect">
            <a:avLst/>
          </a:prstGeom>
          <a:solidFill>
            <a:srgbClr val="00FFFF"/>
          </a:solidFill>
          <a:ln w="9525">
            <a:noFill/>
            <a:miter lim="800000"/>
            <a:headEnd/>
            <a:tailEnd/>
          </a:ln>
        </p:spPr>
        <p:txBody>
          <a:bodyPr wrap="none">
            <a:spAutoFit/>
          </a:bodyPr>
          <a:lstStyle/>
          <a:p>
            <a:r>
              <a:rPr lang="ja-JP" altLang="en-US" sz="2000" b="1" dirty="0" smtClean="0">
                <a:solidFill>
                  <a:schemeClr val="accent4">
                    <a:lumMod val="10000"/>
                  </a:schemeClr>
                </a:solidFill>
              </a:rPr>
              <a:t>子供クラス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endParaRPr lang="en-US" altLang="ja-JP" sz="2000" b="1" dirty="0">
              <a:solidFill>
                <a:schemeClr val="accent4">
                  <a:lumMod val="10000"/>
                </a:schemeClr>
              </a:solidFill>
            </a:endParaRPr>
          </a:p>
          <a:p>
            <a:r>
              <a:rPr lang="ja-JP" altLang="en-US" sz="2000" b="1" dirty="0" smtClean="0">
                <a:solidFill>
                  <a:schemeClr val="accent4">
                    <a:lumMod val="10000"/>
                  </a:schemeClr>
                </a:solidFill>
              </a:rPr>
              <a:t>のオブジェクト</a:t>
            </a:r>
            <a:endParaRPr lang="en-US" altLang="ja-JP" sz="2000" b="1" dirty="0" smtClean="0">
              <a:solidFill>
                <a:schemeClr val="accent4">
                  <a:lumMod val="10000"/>
                </a:schemeClr>
              </a:solidFill>
            </a:endParaRPr>
          </a:p>
          <a:p>
            <a:r>
              <a:rPr lang="ja-JP" altLang="en-US" sz="2000" b="1" dirty="0" smtClean="0">
                <a:solidFill>
                  <a:schemeClr val="accent4">
                    <a:lumMod val="10000"/>
                  </a:schemeClr>
                </a:solidFill>
              </a:rPr>
              <a:t>ならば</a:t>
            </a:r>
            <a:r>
              <a:rPr lang="ja-JP" altLang="en-US" sz="2000" b="1" dirty="0" err="1" smtClean="0">
                <a:solidFill>
                  <a:schemeClr val="accent4">
                    <a:lumMod val="10000"/>
                  </a:schemeClr>
                </a:solidFill>
              </a:rPr>
              <a:t>。。。</a:t>
            </a:r>
            <a:endParaRPr lang="en-US" altLang="ja-JP" sz="2000" b="1" dirty="0">
              <a:solidFill>
                <a:schemeClr val="accent4">
                  <a:lumMod val="10000"/>
                </a:schemeClr>
              </a:solidFill>
            </a:endParaRPr>
          </a:p>
        </p:txBody>
      </p:sp>
      <p:sp>
        <p:nvSpPr>
          <p:cNvPr id="11" name="正方形/長方形 10"/>
          <p:cNvSpPr/>
          <p:nvPr/>
        </p:nvSpPr>
        <p:spPr>
          <a:xfrm>
            <a:off x="755577" y="3068179"/>
            <a:ext cx="5602362" cy="428628"/>
          </a:xfrm>
          <a:prstGeom prst="rect">
            <a:avLst/>
          </a:prstGeom>
          <a:solidFill>
            <a:srgbClr val="00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2" name="直線コネクタ 11"/>
          <p:cNvCxnSpPr/>
          <p:nvPr/>
        </p:nvCxnSpPr>
        <p:spPr>
          <a:xfrm rot="10800000">
            <a:off x="6357938" y="3291381"/>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760191" y="3761124"/>
            <a:ext cx="5602362" cy="428628"/>
          </a:xfrm>
          <a:prstGeom prst="rect">
            <a:avLst/>
          </a:prstGeom>
          <a:solidFill>
            <a:srgbClr val="00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4" name="テキスト ボックス 13"/>
          <p:cNvSpPr txBox="1"/>
          <p:nvPr/>
        </p:nvSpPr>
        <p:spPr>
          <a:xfrm>
            <a:off x="2392081" y="5562864"/>
            <a:ext cx="6465231" cy="461665"/>
          </a:xfrm>
          <a:prstGeom prst="rect">
            <a:avLst/>
          </a:prstGeom>
          <a:solidFill>
            <a:schemeClr val="tx1"/>
          </a:solidFill>
          <a:ln>
            <a:solidFill>
              <a:srgbClr val="0000FF"/>
            </a:solidFill>
          </a:ln>
        </p:spPr>
        <p:txBody>
          <a:bodyPr wrap="none" rtlCol="0">
            <a:spAutoFit/>
          </a:bodyPr>
          <a:lstStyle/>
          <a:p>
            <a:r>
              <a:rPr lang="ja-JP" altLang="en-US" sz="2400" dirty="0">
                <a:solidFill>
                  <a:srgbClr val="000000"/>
                </a:solidFill>
              </a:rPr>
              <a:t>住所：東京都米花市米花区米花町</a:t>
            </a:r>
            <a:r>
              <a:rPr lang="en-US" altLang="ja-JP" sz="2400" dirty="0">
                <a:solidFill>
                  <a:srgbClr val="000000"/>
                </a:solidFill>
              </a:rPr>
              <a:t>2</a:t>
            </a:r>
            <a:r>
              <a:rPr lang="ja-JP" altLang="en-US" sz="2400" dirty="0">
                <a:solidFill>
                  <a:srgbClr val="000000"/>
                </a:solidFill>
              </a:rPr>
              <a:t>丁目</a:t>
            </a:r>
            <a:r>
              <a:rPr lang="en-US" altLang="ja-JP" sz="2400" dirty="0">
                <a:solidFill>
                  <a:srgbClr val="000000"/>
                </a:solidFill>
              </a:rPr>
              <a:t>21</a:t>
            </a:r>
            <a:r>
              <a:rPr lang="ja-JP" altLang="en-US" sz="2400" dirty="0">
                <a:solidFill>
                  <a:srgbClr val="000000"/>
                </a:solidFill>
              </a:rPr>
              <a:t>番地</a:t>
            </a:r>
            <a:endParaRPr kumimoji="1" lang="ja-JP" altLang="en-US" sz="2400" dirty="0">
              <a:solidFill>
                <a:srgbClr val="000000"/>
              </a:solidFill>
            </a:endParaRPr>
          </a:p>
        </p:txBody>
      </p:sp>
      <p:sp>
        <p:nvSpPr>
          <p:cNvPr id="16" name="テキスト ボックス 15"/>
          <p:cNvSpPr txBox="1"/>
          <p:nvPr/>
        </p:nvSpPr>
        <p:spPr>
          <a:xfrm>
            <a:off x="971600" y="5561284"/>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Tree>
    <p:extLst>
      <p:ext uri="{BB962C8B-B14F-4D97-AF65-F5344CB8AC3E}">
        <p14:creationId xmlns:p14="http://schemas.microsoft.com/office/powerpoint/2010/main" val="3346946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2843808" y="1741458"/>
            <a:ext cx="6044568"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242399" y="14534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701430" y="1268760"/>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20" name="テキスト ボックス 19"/>
          <p:cNvSpPr txBox="1"/>
          <p:nvPr/>
        </p:nvSpPr>
        <p:spPr>
          <a:xfrm>
            <a:off x="701151" y="1988840"/>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15" name="テキスト ボックス 14"/>
          <p:cNvSpPr txBox="1"/>
          <p:nvPr/>
        </p:nvSpPr>
        <p:spPr>
          <a:xfrm>
            <a:off x="2987823" y="2075191"/>
            <a:ext cx="1736373" cy="430887"/>
          </a:xfrm>
          <a:prstGeom prst="rect">
            <a:avLst/>
          </a:prstGeom>
          <a:noFill/>
          <a:ln>
            <a:noFill/>
          </a:ln>
        </p:spPr>
        <p:txBody>
          <a:bodyPr wrap="none" rtlCol="0">
            <a:spAutoFit/>
          </a:bodyPr>
          <a:lstStyle/>
          <a:p>
            <a:r>
              <a:rPr lang="ja-JP" altLang="en-US" sz="2200" dirty="0">
                <a:solidFill>
                  <a:srgbClr val="000000"/>
                </a:solidFill>
              </a:rPr>
              <a:t>住所：米花町</a:t>
            </a:r>
            <a:endParaRPr kumimoji="1" lang="ja-JP" altLang="en-US" sz="2200" dirty="0">
              <a:solidFill>
                <a:srgbClr val="000000"/>
              </a:solidFill>
            </a:endParaRPr>
          </a:p>
        </p:txBody>
      </p:sp>
      <p:sp>
        <p:nvSpPr>
          <p:cNvPr id="17" name="テキスト ボックス 16"/>
          <p:cNvSpPr txBox="1"/>
          <p:nvPr/>
        </p:nvSpPr>
        <p:spPr>
          <a:xfrm>
            <a:off x="6900643" y="12847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23" name="二等辺三角形 22"/>
          <p:cNvSpPr/>
          <p:nvPr/>
        </p:nvSpPr>
        <p:spPr>
          <a:xfrm rot="16200000">
            <a:off x="2267745" y="17414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852928" y="3541658"/>
            <a:ext cx="6086667"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51520" y="32536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10551" y="3068960"/>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3" name="テキスト ボックス 12"/>
          <p:cNvSpPr txBox="1"/>
          <p:nvPr/>
        </p:nvSpPr>
        <p:spPr>
          <a:xfrm>
            <a:off x="710272" y="3789040"/>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4" name="テキスト ボックス 13"/>
          <p:cNvSpPr txBox="1"/>
          <p:nvPr/>
        </p:nvSpPr>
        <p:spPr>
          <a:xfrm>
            <a:off x="2996944" y="3875391"/>
            <a:ext cx="5942652" cy="430887"/>
          </a:xfrm>
          <a:prstGeom prst="rect">
            <a:avLst/>
          </a:prstGeom>
          <a:noFill/>
          <a:ln>
            <a:noFill/>
          </a:ln>
        </p:spPr>
        <p:txBody>
          <a:bodyPr wrap="none" rtlCol="0">
            <a:spAutoFit/>
          </a:bodyPr>
          <a:lstStyle/>
          <a:p>
            <a:r>
              <a:rPr lang="ja-JP" altLang="en-US" sz="2200" dirty="0">
                <a:solidFill>
                  <a:srgbClr val="000000"/>
                </a:solidFill>
              </a:rPr>
              <a:t>住所：東京都米花市米花区米花町</a:t>
            </a:r>
            <a:r>
              <a:rPr lang="en-US" altLang="ja-JP" sz="2200" dirty="0">
                <a:solidFill>
                  <a:srgbClr val="000000"/>
                </a:solidFill>
              </a:rPr>
              <a:t>2</a:t>
            </a:r>
            <a:r>
              <a:rPr lang="ja-JP" altLang="en-US" sz="2200" dirty="0">
                <a:solidFill>
                  <a:srgbClr val="000000"/>
                </a:solidFill>
              </a:rPr>
              <a:t>丁目</a:t>
            </a:r>
            <a:r>
              <a:rPr lang="en-US" altLang="ja-JP" sz="2200" dirty="0">
                <a:solidFill>
                  <a:srgbClr val="000000"/>
                </a:solidFill>
              </a:rPr>
              <a:t>21</a:t>
            </a:r>
            <a:r>
              <a:rPr lang="ja-JP" altLang="en-US" sz="2200" dirty="0">
                <a:solidFill>
                  <a:srgbClr val="000000"/>
                </a:solidFill>
              </a:rPr>
              <a:t>番地</a:t>
            </a:r>
          </a:p>
        </p:txBody>
      </p:sp>
      <p:sp>
        <p:nvSpPr>
          <p:cNvPr id="16" name="テキスト ボックス 15"/>
          <p:cNvSpPr txBox="1"/>
          <p:nvPr/>
        </p:nvSpPr>
        <p:spPr>
          <a:xfrm>
            <a:off x="6909764" y="30849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18" name="二等辺三角形 17"/>
          <p:cNvSpPr/>
          <p:nvPr/>
        </p:nvSpPr>
        <p:spPr>
          <a:xfrm rot="16200000">
            <a:off x="2276866" y="35416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1"/>
          <p:cNvSpPr>
            <a:spLocks noGrp="1"/>
          </p:cNvSpPr>
          <p:nvPr>
            <p:ph type="title"/>
          </p:nvPr>
        </p:nvSpPr>
        <p:spPr>
          <a:xfrm>
            <a:off x="251519" y="44624"/>
            <a:ext cx="8636857" cy="1139825"/>
          </a:xfrm>
        </p:spPr>
        <p:txBody>
          <a:bodyPr/>
          <a:lstStyle/>
          <a:p>
            <a:pPr>
              <a:defRPr/>
            </a:pPr>
            <a:r>
              <a:rPr lang="ja-JP" altLang="en-US" sz="3800" smtClean="0"/>
              <a:t>「コナン君、どこに住んでるの？」</a:t>
            </a:r>
            <a:endParaRPr lang="ja-JP" altLang="en-US" sz="3800" dirty="0"/>
          </a:p>
        </p:txBody>
      </p:sp>
    </p:spTree>
    <p:extLst>
      <p:ext uri="{BB962C8B-B14F-4D97-AF65-F5344CB8AC3E}">
        <p14:creationId xmlns:p14="http://schemas.microsoft.com/office/powerpoint/2010/main" val="3262714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オーバーライド</a:t>
            </a:r>
            <a:endParaRPr lang="ja-JP" altLang="en-US" dirty="0"/>
          </a:p>
        </p:txBody>
      </p:sp>
      <p:sp>
        <p:nvSpPr>
          <p:cNvPr id="3" name="テキスト ボックス 2"/>
          <p:cNvSpPr txBox="1"/>
          <p:nvPr/>
        </p:nvSpPr>
        <p:spPr>
          <a:xfrm>
            <a:off x="1387964" y="1268760"/>
            <a:ext cx="6361037" cy="830997"/>
          </a:xfrm>
          <a:prstGeom prst="rect">
            <a:avLst/>
          </a:prstGeom>
          <a:solidFill>
            <a:schemeClr val="tx1"/>
          </a:solidFill>
          <a:ln>
            <a:solidFill>
              <a:srgbClr val="0000FF"/>
            </a:solidFill>
          </a:ln>
        </p:spPr>
        <p:txBody>
          <a:bodyPr wrap="none" rtlCol="0">
            <a:spAutoFit/>
          </a:bodyPr>
          <a:lstStyle/>
          <a:p>
            <a:pPr algn="ctr"/>
            <a:r>
              <a:rPr lang="ja-JP" altLang="en-US" sz="2400" dirty="0">
                <a:solidFill>
                  <a:srgbClr val="000000"/>
                </a:solidFill>
              </a:rPr>
              <a:t>親に</a:t>
            </a:r>
            <a:r>
              <a:rPr lang="ja-JP" altLang="en-US" sz="2400" dirty="0" smtClean="0">
                <a:solidFill>
                  <a:srgbClr val="000000"/>
                </a:solidFill>
              </a:rPr>
              <a:t>も子供にも同じ</a:t>
            </a:r>
            <a:r>
              <a:rPr lang="ja-JP" altLang="en-US" sz="2400" dirty="0">
                <a:solidFill>
                  <a:srgbClr val="000000"/>
                </a:solidFill>
              </a:rPr>
              <a:t>名前の</a:t>
            </a:r>
            <a:r>
              <a:rPr lang="ja-JP" altLang="en-US" sz="2400" dirty="0" smtClean="0">
                <a:solidFill>
                  <a:srgbClr val="000000"/>
                </a:solidFill>
              </a:rPr>
              <a:t>メソッドがある場合</a:t>
            </a:r>
            <a:r>
              <a:rPr lang="ja-JP" altLang="en-US" sz="2400" dirty="0">
                <a:solidFill>
                  <a:srgbClr val="000000"/>
                </a:solidFill>
              </a:rPr>
              <a:t>、</a:t>
            </a:r>
            <a:endParaRPr lang="en-US" altLang="ja-JP" sz="2400" dirty="0" smtClean="0">
              <a:solidFill>
                <a:srgbClr val="000000"/>
              </a:solidFill>
            </a:endParaRPr>
          </a:p>
          <a:p>
            <a:pPr algn="ctr"/>
            <a:r>
              <a:rPr lang="ja-JP" altLang="en-US" sz="2400" dirty="0" smtClean="0">
                <a:solidFill>
                  <a:srgbClr val="000000"/>
                </a:solidFill>
              </a:rPr>
              <a:t>どちら</a:t>
            </a:r>
            <a:r>
              <a:rPr lang="ja-JP" altLang="en-US" sz="2400" smtClean="0">
                <a:solidFill>
                  <a:srgbClr val="000000"/>
                </a:solidFill>
              </a:rPr>
              <a:t>のメソッドが呼び出されるのか？</a:t>
            </a:r>
            <a:endParaRPr lang="en-US" altLang="ja-JP" sz="2400" dirty="0" smtClean="0">
              <a:solidFill>
                <a:srgbClr val="000000"/>
              </a:solidFill>
            </a:endParaRPr>
          </a:p>
        </p:txBody>
      </p:sp>
      <p:sp>
        <p:nvSpPr>
          <p:cNvPr id="19" name="テキスト ボックス 18"/>
          <p:cNvSpPr txBox="1"/>
          <p:nvPr/>
        </p:nvSpPr>
        <p:spPr>
          <a:xfrm>
            <a:off x="1647665" y="2276872"/>
            <a:ext cx="5841980"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Arial" charset="0"/>
                <a:ea typeface="ＭＳ 明朝" pitchFamily="17" charset="-128"/>
              </a:rPr>
              <a:t>public class </a:t>
            </a:r>
            <a:r>
              <a:rPr lang="en-US" altLang="ja-JP" sz="2000" b="1" dirty="0" err="1">
                <a:solidFill>
                  <a:srgbClr val="000000"/>
                </a:solidFill>
                <a:latin typeface="Arial" charset="0"/>
                <a:ea typeface="ＭＳ 明朝" pitchFamily="17" charset="-128"/>
              </a:rPr>
              <a:t>Kantoku</a:t>
            </a:r>
            <a:r>
              <a:rPr lang="en-US" altLang="ja-JP" sz="2000" b="1" dirty="0">
                <a:solidFill>
                  <a:srgbClr val="000000"/>
                </a:solidFill>
                <a:latin typeface="Arial" charset="0"/>
                <a:ea typeface="ＭＳ 明朝" pitchFamily="17" charset="-128"/>
              </a:rPr>
              <a:t> {</a:t>
            </a:r>
          </a:p>
          <a:p>
            <a:pPr>
              <a:defRPr/>
            </a:pPr>
            <a:r>
              <a:rPr lang="ja-JP" altLang="en-US" sz="2000" b="1" dirty="0">
                <a:solidFill>
                  <a:srgbClr val="000000"/>
                </a:solidFill>
                <a:latin typeface="Arial" charset="0"/>
                <a:ea typeface="ＭＳ 明朝" pitchFamily="17" charset="-128"/>
              </a:rPr>
              <a:t>　</a:t>
            </a:r>
            <a:r>
              <a:rPr lang="en-US" altLang="ja-JP" sz="2000" b="1" dirty="0">
                <a:solidFill>
                  <a:srgbClr val="000000"/>
                </a:solidFill>
                <a:latin typeface="Arial" charset="0"/>
                <a:ea typeface="ＭＳ 明朝" pitchFamily="17" charset="-128"/>
              </a:rPr>
              <a:t>public  static  void  main() {</a:t>
            </a:r>
          </a:p>
          <a:p>
            <a:pPr>
              <a:defRPr/>
            </a:pPr>
            <a:r>
              <a:rPr lang="ja-JP" altLang="en-US" sz="2000" b="1" dirty="0">
                <a:solidFill>
                  <a:srgbClr val="000000"/>
                </a:solidFill>
                <a:latin typeface="Arial" charset="0"/>
                <a:ea typeface="ＭＳ 明朝" pitchFamily="17" charset="-128"/>
              </a:rPr>
              <a:t>　</a:t>
            </a:r>
            <a:r>
              <a:rPr lang="ja-JP" altLang="en-US" sz="2000" b="1">
                <a:solidFill>
                  <a:srgbClr val="000000"/>
                </a:solidFill>
                <a:latin typeface="Arial" charset="0"/>
                <a:ea typeface="ＭＳ 明朝" pitchFamily="17" charset="-128"/>
              </a:rPr>
              <a:t>　</a:t>
            </a:r>
            <a:r>
              <a:rPr lang="en-US" altLang="ja-JP" sz="2000" b="1" smtClean="0">
                <a:solidFill>
                  <a:srgbClr val="000000"/>
                </a:solidFill>
                <a:latin typeface="Arial" charset="0"/>
                <a:ea typeface="ＭＳ 明朝" pitchFamily="17" charset="-128"/>
              </a:rPr>
              <a:t>Konan  konan = </a:t>
            </a:r>
            <a:r>
              <a:rPr lang="en-US" altLang="ja-JP" sz="2000" b="1">
                <a:solidFill>
                  <a:srgbClr val="000000"/>
                </a:solidFill>
                <a:latin typeface="Arial" charset="0"/>
                <a:ea typeface="ＭＳ 明朝" pitchFamily="17" charset="-128"/>
              </a:rPr>
              <a:t>new  </a:t>
            </a:r>
            <a:r>
              <a:rPr lang="en-US" altLang="ja-JP" sz="2000" b="1" smtClean="0">
                <a:solidFill>
                  <a:srgbClr val="000000"/>
                </a:solidFill>
                <a:latin typeface="Arial" charset="0"/>
                <a:ea typeface="ＭＳ 明朝" pitchFamily="17" charset="-128"/>
              </a:rPr>
              <a:t>Konan ();</a:t>
            </a:r>
            <a:endParaRPr lang="en-US" altLang="ja-JP" sz="2000" b="1" dirty="0">
              <a:solidFill>
                <a:srgbClr val="000000"/>
              </a:solidFill>
              <a:latin typeface="Arial" charset="0"/>
              <a:ea typeface="ＭＳ 明朝" pitchFamily="17" charset="-128"/>
            </a:endParaRPr>
          </a:p>
          <a:p>
            <a:pPr>
              <a:defRPr/>
            </a:pPr>
            <a:endParaRPr lang="en-US" altLang="ja-JP" sz="2000" b="1" dirty="0" smtClean="0">
              <a:solidFill>
                <a:srgbClr val="000000"/>
              </a:solidFill>
              <a:latin typeface="Arial" charset="0"/>
              <a:ea typeface="ＭＳ 明朝" pitchFamily="17" charset="-128"/>
            </a:endParaRPr>
          </a:p>
          <a:p>
            <a:pPr>
              <a:defRPr/>
            </a:pPr>
            <a:r>
              <a:rPr lang="en-US" altLang="ja-JP" sz="2000" b="1" dirty="0" smtClean="0">
                <a:solidFill>
                  <a:srgbClr val="000000"/>
                </a:solidFill>
                <a:latin typeface="Arial" charset="0"/>
                <a:ea typeface="ＭＳ 明朝" pitchFamily="17" charset="-128"/>
              </a:rPr>
              <a:t>       String  </a:t>
            </a:r>
            <a:r>
              <a:rPr lang="en-US" altLang="ja-JP" sz="2000" b="1" dirty="0">
                <a:solidFill>
                  <a:srgbClr val="000000"/>
                </a:solidFill>
                <a:latin typeface="Arial" charset="0"/>
                <a:ea typeface="ＭＳ 明朝" pitchFamily="17" charset="-128"/>
              </a:rPr>
              <a:t>address </a:t>
            </a:r>
            <a:r>
              <a:rPr lang="en-US" altLang="ja-JP" sz="2000" b="1">
                <a:solidFill>
                  <a:srgbClr val="000000"/>
                </a:solidFill>
                <a:latin typeface="Arial" charset="0"/>
                <a:ea typeface="ＭＳ 明朝" pitchFamily="17" charset="-128"/>
              </a:rPr>
              <a:t>= </a:t>
            </a:r>
            <a:r>
              <a:rPr lang="en-US" altLang="ja-JP" sz="2000" b="1" smtClean="0">
                <a:solidFill>
                  <a:srgbClr val="000000"/>
                </a:solidFill>
                <a:latin typeface="Arial" charset="0"/>
                <a:ea typeface="ＭＳ 明朝" pitchFamily="17" charset="-128"/>
              </a:rPr>
              <a:t>konan.getAddress</a:t>
            </a:r>
            <a:r>
              <a:rPr lang="en-US" altLang="ja-JP" sz="2000" b="1" dirty="0">
                <a:solidFill>
                  <a:srgbClr val="000000"/>
                </a:solidFill>
                <a:latin typeface="Arial" charset="0"/>
                <a:ea typeface="ＭＳ 明朝" pitchFamily="17" charset="-128"/>
              </a:rPr>
              <a:t>();</a:t>
            </a:r>
          </a:p>
          <a:p>
            <a:pPr>
              <a:defRPr/>
            </a:pPr>
            <a:r>
              <a:rPr lang="en-US" altLang="ja-JP" sz="2000" b="1" dirty="0">
                <a:solidFill>
                  <a:srgbClr val="000000"/>
                </a:solidFill>
                <a:latin typeface="Arial" charset="0"/>
                <a:ea typeface="ＭＳ 明朝" pitchFamily="17" charset="-128"/>
              </a:rPr>
              <a:t>     </a:t>
            </a:r>
            <a:r>
              <a:rPr lang="en-US" altLang="ja-JP" sz="2000" b="1" dirty="0" smtClean="0">
                <a:solidFill>
                  <a:srgbClr val="000000"/>
                </a:solidFill>
                <a:latin typeface="Arial" charset="0"/>
                <a:ea typeface="ＭＳ 明朝" pitchFamily="17" charset="-128"/>
              </a:rPr>
              <a:t>  </a:t>
            </a:r>
            <a:r>
              <a:rPr lang="en-US" altLang="ja-JP" sz="2000" b="1" dirty="0" err="1" smtClean="0">
                <a:solidFill>
                  <a:srgbClr val="000000"/>
                </a:solidFill>
                <a:latin typeface="Arial" charset="0"/>
                <a:ea typeface="ＭＳ 明朝" pitchFamily="17" charset="-128"/>
              </a:rPr>
              <a:t>System.out.println</a:t>
            </a:r>
            <a:r>
              <a:rPr lang="en-US" altLang="ja-JP" sz="2000" b="1" dirty="0">
                <a:solidFill>
                  <a:srgbClr val="000000"/>
                </a:solidFill>
                <a:latin typeface="Arial" charset="0"/>
                <a:ea typeface="ＭＳ 明朝" pitchFamily="17" charset="-128"/>
              </a:rPr>
              <a:t>("</a:t>
            </a:r>
            <a:r>
              <a:rPr lang="ja-JP" altLang="en-US" sz="2000" b="1" dirty="0">
                <a:solidFill>
                  <a:srgbClr val="000000"/>
                </a:solidFill>
                <a:latin typeface="Arial" charset="0"/>
                <a:ea typeface="ＭＳ 明朝" pitchFamily="17" charset="-128"/>
              </a:rPr>
              <a:t>住所</a:t>
            </a:r>
            <a:r>
              <a:rPr lang="en-US" altLang="ja-JP" sz="2000" b="1" dirty="0">
                <a:solidFill>
                  <a:srgbClr val="000000"/>
                </a:solidFill>
                <a:latin typeface="Arial" charset="0"/>
                <a:ea typeface="ＭＳ 明朝" pitchFamily="17" charset="-128"/>
              </a:rPr>
              <a:t>:" + address</a:t>
            </a:r>
            <a:r>
              <a:rPr lang="en-US" altLang="ja-JP" sz="2000" b="1" dirty="0" smtClean="0">
                <a:solidFill>
                  <a:srgbClr val="000000"/>
                </a:solidFill>
                <a:latin typeface="Arial" charset="0"/>
                <a:ea typeface="ＭＳ 明朝" pitchFamily="17" charset="-128"/>
              </a:rPr>
              <a:t>);</a:t>
            </a:r>
          </a:p>
          <a:p>
            <a:pPr>
              <a:defRPr/>
            </a:pPr>
            <a:r>
              <a:rPr lang="ja-JP" altLang="en-US" sz="2000" b="1" dirty="0">
                <a:solidFill>
                  <a:srgbClr val="000000"/>
                </a:solidFill>
                <a:latin typeface="Arial" charset="0"/>
                <a:ea typeface="ＭＳ 明朝" pitchFamily="17" charset="-128"/>
              </a:rPr>
              <a:t>　</a:t>
            </a:r>
            <a:r>
              <a:rPr lang="en-US" altLang="ja-JP" sz="2000" b="1" dirty="0">
                <a:solidFill>
                  <a:srgbClr val="000000"/>
                </a:solidFill>
                <a:latin typeface="Arial" charset="0"/>
                <a:ea typeface="ＭＳ 明朝" pitchFamily="17" charset="-128"/>
              </a:rPr>
              <a:t>}</a:t>
            </a:r>
          </a:p>
          <a:p>
            <a:pPr>
              <a:defRPr/>
            </a:pPr>
            <a:r>
              <a:rPr lang="en-US" altLang="ja-JP" sz="2000" b="1" dirty="0">
                <a:solidFill>
                  <a:srgbClr val="000000"/>
                </a:solidFill>
                <a:latin typeface="Arial" charset="0"/>
                <a:ea typeface="ＭＳ 明朝" pitchFamily="17" charset="-128"/>
              </a:rPr>
              <a:t>}  </a:t>
            </a:r>
            <a:endParaRPr lang="ja-JP" altLang="en-US" sz="2000" b="1" dirty="0">
              <a:solidFill>
                <a:srgbClr val="000000"/>
              </a:solidFill>
              <a:latin typeface="Arial" charset="0"/>
              <a:ea typeface="ＭＳ 明朝" pitchFamily="17" charset="-128"/>
            </a:endParaRPr>
          </a:p>
        </p:txBody>
      </p:sp>
      <p:sp>
        <p:nvSpPr>
          <p:cNvPr id="14" name="正方形/長方形 13"/>
          <p:cNvSpPr/>
          <p:nvPr/>
        </p:nvSpPr>
        <p:spPr>
          <a:xfrm>
            <a:off x="4813141" y="2943606"/>
            <a:ext cx="838979" cy="288032"/>
          </a:xfrm>
          <a:prstGeom prst="rect">
            <a:avLst/>
          </a:prstGeom>
          <a:solidFill>
            <a:schemeClr val="accent4">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8717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2888" y="277813"/>
            <a:ext cx="8647578" cy="1139825"/>
          </a:xfrm>
        </p:spPr>
        <p:txBody>
          <a:bodyPr/>
          <a:lstStyle/>
          <a:p>
            <a:pPr>
              <a:defRPr/>
            </a:pPr>
            <a:r>
              <a:rPr lang="ja-JP" altLang="en-US" sz="3400" dirty="0" smtClean="0"/>
              <a:t>見た目は親（コナン君）、中身は子供（進一君）</a:t>
            </a:r>
            <a:endParaRPr lang="ja-JP" altLang="en-US" sz="3400" dirty="0"/>
          </a:p>
        </p:txBody>
      </p:sp>
      <p:sp>
        <p:nvSpPr>
          <p:cNvPr id="4" name="テキスト ボックス 3"/>
          <p:cNvSpPr txBox="1"/>
          <p:nvPr/>
        </p:nvSpPr>
        <p:spPr>
          <a:xfrm>
            <a:off x="242889" y="2532960"/>
            <a:ext cx="7200900" cy="3416320"/>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400" b="1" dirty="0">
                <a:solidFill>
                  <a:srgbClr val="000000"/>
                </a:solidFill>
                <a:latin typeface="Arial" charset="0"/>
                <a:ea typeface="ＭＳ 明朝" pitchFamily="17" charset="-128"/>
              </a:rPr>
              <a:t>public </a:t>
            </a:r>
            <a:r>
              <a:rPr lang="en-US" altLang="ja-JP" sz="2400" b="1">
                <a:solidFill>
                  <a:srgbClr val="000000"/>
                </a:solidFill>
                <a:latin typeface="Arial" charset="0"/>
                <a:ea typeface="ＭＳ 明朝" pitchFamily="17" charset="-128"/>
              </a:rPr>
              <a:t>class </a:t>
            </a:r>
            <a:r>
              <a:rPr lang="en-US" altLang="ja-JP" sz="2400" b="1" smtClean="0">
                <a:solidFill>
                  <a:srgbClr val="000000"/>
                </a:solidFill>
                <a:latin typeface="Arial" charset="0"/>
                <a:ea typeface="ＭＳ 明朝" pitchFamily="17" charset="-128"/>
              </a:rPr>
              <a:t>Sample3 </a:t>
            </a:r>
            <a:r>
              <a:rPr lang="en-US" altLang="ja-JP" sz="2400" b="1" dirty="0">
                <a:solidFill>
                  <a:srgbClr val="000000"/>
                </a:solidFill>
                <a:latin typeface="Arial" charset="0"/>
                <a:ea typeface="ＭＳ 明朝" pitchFamily="17" charset="-128"/>
              </a:rPr>
              <a:t>{</a:t>
            </a:r>
          </a:p>
          <a:p>
            <a:pPr>
              <a:defRPr/>
            </a:pPr>
            <a:r>
              <a:rPr lang="ja-JP" altLang="en-US" sz="2400" b="1" dirty="0">
                <a:solidFill>
                  <a:srgbClr val="000000"/>
                </a:solidFill>
                <a:latin typeface="Arial" charset="0"/>
                <a:ea typeface="ＭＳ 明朝" pitchFamily="17" charset="-128"/>
              </a:rPr>
              <a:t>　</a:t>
            </a:r>
            <a:r>
              <a:rPr lang="en-US" altLang="ja-JP" sz="2400" b="1" dirty="0">
                <a:solidFill>
                  <a:srgbClr val="000000"/>
                </a:solidFill>
                <a:latin typeface="Arial" charset="0"/>
                <a:ea typeface="ＭＳ 明朝" pitchFamily="17" charset="-128"/>
              </a:rPr>
              <a:t>public  static  void  main() {</a:t>
            </a:r>
          </a:p>
          <a:p>
            <a:pPr>
              <a:defRPr/>
            </a:pPr>
            <a:endParaRPr lang="en-US" altLang="ja-JP" sz="2400" b="1" dirty="0">
              <a:solidFill>
                <a:srgbClr val="000000"/>
              </a:solidFill>
              <a:latin typeface="Arial" charset="0"/>
              <a:ea typeface="ＭＳ 明朝" pitchFamily="17" charset="-128"/>
            </a:endParaRPr>
          </a:p>
          <a:p>
            <a:pPr>
              <a:defRPr/>
            </a:pPr>
            <a:r>
              <a:rPr lang="ja-JP" altLang="en-US" sz="2400" b="1" dirty="0">
                <a:solidFill>
                  <a:srgbClr val="000000"/>
                </a:solidFill>
                <a:latin typeface="Arial" charset="0"/>
                <a:ea typeface="ＭＳ 明朝" pitchFamily="17" charset="-128"/>
              </a:rPr>
              <a:t>　　</a:t>
            </a:r>
            <a:r>
              <a:rPr lang="en-US" altLang="ja-JP" sz="2400" b="1" dirty="0" smtClean="0">
                <a:solidFill>
                  <a:srgbClr val="000000"/>
                </a:solidFill>
                <a:latin typeface="Arial" charset="0"/>
                <a:ea typeface="ＭＳ 明朝" pitchFamily="17" charset="-128"/>
              </a:rPr>
              <a:t>Konan   </a:t>
            </a:r>
            <a:r>
              <a:rPr lang="en-US" altLang="ja-JP" sz="2400" b="1" dirty="0" err="1" smtClean="0">
                <a:solidFill>
                  <a:srgbClr val="000000"/>
                </a:solidFill>
                <a:latin typeface="Arial" charset="0"/>
                <a:ea typeface="ＭＳ 明朝" pitchFamily="17" charset="-128"/>
              </a:rPr>
              <a:t>konan</a:t>
            </a:r>
            <a:r>
              <a:rPr lang="en-US" altLang="ja-JP" sz="2400" b="1" dirty="0" smtClean="0">
                <a:solidFill>
                  <a:srgbClr val="000000"/>
                </a:solidFill>
                <a:latin typeface="Arial" charset="0"/>
                <a:ea typeface="ＭＳ 明朝" pitchFamily="17" charset="-128"/>
              </a:rPr>
              <a:t>  =  </a:t>
            </a:r>
            <a:r>
              <a:rPr lang="en-US" altLang="ja-JP" sz="2400" b="1" dirty="0">
                <a:solidFill>
                  <a:srgbClr val="000000"/>
                </a:solidFill>
                <a:latin typeface="Arial" charset="0"/>
                <a:ea typeface="ＭＳ 明朝" pitchFamily="17" charset="-128"/>
              </a:rPr>
              <a:t>new  </a:t>
            </a:r>
            <a:r>
              <a:rPr lang="en-US" altLang="ja-JP" sz="2400" b="1" dirty="0" err="1" smtClean="0">
                <a:solidFill>
                  <a:srgbClr val="000000"/>
                </a:solidFill>
                <a:latin typeface="Arial" charset="0"/>
                <a:ea typeface="ＭＳ 明朝" pitchFamily="17" charset="-128"/>
              </a:rPr>
              <a:t>Shinnichi</a:t>
            </a:r>
            <a:r>
              <a:rPr lang="en-US" altLang="ja-JP" sz="2400" b="1" dirty="0" smtClean="0">
                <a:solidFill>
                  <a:srgbClr val="000000"/>
                </a:solidFill>
                <a:latin typeface="Arial" charset="0"/>
                <a:ea typeface="ＭＳ 明朝" pitchFamily="17" charset="-128"/>
              </a:rPr>
              <a:t>();</a:t>
            </a:r>
            <a:endParaRPr lang="en-US" altLang="ja-JP" sz="2400" b="1" dirty="0">
              <a:solidFill>
                <a:srgbClr val="000000"/>
              </a:solidFill>
              <a:latin typeface="Arial" charset="0"/>
              <a:ea typeface="ＭＳ 明朝" pitchFamily="17" charset="-128"/>
            </a:endParaRPr>
          </a:p>
          <a:p>
            <a:pPr>
              <a:defRPr/>
            </a:pPr>
            <a:r>
              <a:rPr lang="en-US" altLang="ja-JP" sz="2400" b="1" dirty="0">
                <a:solidFill>
                  <a:srgbClr val="000000"/>
                </a:solidFill>
                <a:latin typeface="Arial" charset="0"/>
                <a:ea typeface="ＭＳ 明朝" pitchFamily="17" charset="-128"/>
              </a:rPr>
              <a:t> </a:t>
            </a:r>
          </a:p>
          <a:p>
            <a:pPr>
              <a:defRPr/>
            </a:pPr>
            <a:r>
              <a:rPr lang="en-US" altLang="ja-JP" sz="2400" b="1" dirty="0">
                <a:solidFill>
                  <a:srgbClr val="000000"/>
                </a:solidFill>
                <a:latin typeface="Arial" charset="0"/>
                <a:ea typeface="ＭＳ 明朝" pitchFamily="17" charset="-128"/>
              </a:rPr>
              <a:t> </a:t>
            </a:r>
            <a:r>
              <a:rPr lang="en-US" altLang="ja-JP" sz="2400" b="1" dirty="0" smtClean="0">
                <a:solidFill>
                  <a:srgbClr val="000000"/>
                </a:solidFill>
                <a:latin typeface="Arial" charset="0"/>
                <a:ea typeface="ＭＳ 明朝" pitchFamily="17" charset="-128"/>
              </a:rPr>
              <a:t>      String  </a:t>
            </a:r>
            <a:r>
              <a:rPr lang="en-US" altLang="ja-JP" sz="2400" b="1" dirty="0">
                <a:solidFill>
                  <a:srgbClr val="000000"/>
                </a:solidFill>
                <a:latin typeface="Arial" charset="0"/>
                <a:ea typeface="ＭＳ 明朝" pitchFamily="17" charset="-128"/>
              </a:rPr>
              <a:t>address = </a:t>
            </a:r>
            <a:r>
              <a:rPr lang="en-US" altLang="ja-JP" sz="2400" b="1" dirty="0" err="1" smtClean="0">
                <a:solidFill>
                  <a:srgbClr val="000000"/>
                </a:solidFill>
                <a:latin typeface="Arial" charset="0"/>
                <a:ea typeface="ＭＳ 明朝" pitchFamily="17" charset="-128"/>
              </a:rPr>
              <a:t>konan.getAddress</a:t>
            </a:r>
            <a:r>
              <a:rPr lang="en-US" altLang="ja-JP" sz="2400" b="1" dirty="0">
                <a:solidFill>
                  <a:srgbClr val="000000"/>
                </a:solidFill>
                <a:latin typeface="Arial" charset="0"/>
                <a:ea typeface="ＭＳ 明朝" pitchFamily="17" charset="-128"/>
              </a:rPr>
              <a:t>();</a:t>
            </a:r>
          </a:p>
          <a:p>
            <a:pPr>
              <a:defRPr/>
            </a:pPr>
            <a:r>
              <a:rPr lang="en-US" altLang="ja-JP" sz="2400" b="1" dirty="0">
                <a:solidFill>
                  <a:srgbClr val="000000"/>
                </a:solidFill>
                <a:latin typeface="Arial" charset="0"/>
                <a:ea typeface="ＭＳ 明朝" pitchFamily="17" charset="-128"/>
              </a:rPr>
              <a:t>     </a:t>
            </a:r>
            <a:r>
              <a:rPr lang="en-US" altLang="ja-JP" sz="2400" b="1" dirty="0" smtClean="0">
                <a:solidFill>
                  <a:srgbClr val="000000"/>
                </a:solidFill>
                <a:latin typeface="Arial" charset="0"/>
                <a:ea typeface="ＭＳ 明朝" pitchFamily="17" charset="-128"/>
              </a:rPr>
              <a:t>  </a:t>
            </a:r>
            <a:r>
              <a:rPr lang="en-US" altLang="ja-JP" sz="2400" b="1" dirty="0" err="1" smtClean="0">
                <a:solidFill>
                  <a:srgbClr val="000000"/>
                </a:solidFill>
                <a:latin typeface="Arial" charset="0"/>
                <a:ea typeface="ＭＳ 明朝" pitchFamily="17" charset="-128"/>
              </a:rPr>
              <a:t>System.out.println</a:t>
            </a:r>
            <a:r>
              <a:rPr lang="en-US" altLang="ja-JP" sz="2400" b="1" dirty="0">
                <a:solidFill>
                  <a:srgbClr val="000000"/>
                </a:solidFill>
                <a:latin typeface="Arial" charset="0"/>
                <a:ea typeface="ＭＳ 明朝" pitchFamily="17" charset="-128"/>
              </a:rPr>
              <a:t>("</a:t>
            </a:r>
            <a:r>
              <a:rPr lang="ja-JP" altLang="en-US" sz="2400" b="1" dirty="0">
                <a:solidFill>
                  <a:srgbClr val="000000"/>
                </a:solidFill>
                <a:latin typeface="Arial" charset="0"/>
                <a:ea typeface="ＭＳ 明朝" pitchFamily="17" charset="-128"/>
              </a:rPr>
              <a:t>住所</a:t>
            </a:r>
            <a:r>
              <a:rPr lang="en-US" altLang="ja-JP" sz="2400" b="1" dirty="0">
                <a:solidFill>
                  <a:srgbClr val="000000"/>
                </a:solidFill>
                <a:latin typeface="Arial" charset="0"/>
                <a:ea typeface="ＭＳ 明朝" pitchFamily="17" charset="-128"/>
              </a:rPr>
              <a:t>:" + address);</a:t>
            </a:r>
          </a:p>
          <a:p>
            <a:pPr>
              <a:defRPr/>
            </a:pPr>
            <a:r>
              <a:rPr lang="ja-JP" altLang="en-US" sz="2400" b="1" dirty="0">
                <a:solidFill>
                  <a:srgbClr val="000000"/>
                </a:solidFill>
                <a:latin typeface="Arial" charset="0"/>
                <a:ea typeface="ＭＳ 明朝" pitchFamily="17" charset="-128"/>
              </a:rPr>
              <a:t>　</a:t>
            </a:r>
            <a:r>
              <a:rPr lang="en-US" altLang="ja-JP" sz="2400" b="1" dirty="0">
                <a:solidFill>
                  <a:srgbClr val="000000"/>
                </a:solidFill>
                <a:latin typeface="Arial" charset="0"/>
                <a:ea typeface="ＭＳ 明朝" pitchFamily="17" charset="-128"/>
              </a:rPr>
              <a:t>}</a:t>
            </a:r>
          </a:p>
          <a:p>
            <a:pPr>
              <a:defRPr/>
            </a:pPr>
            <a:r>
              <a:rPr lang="en-US" altLang="ja-JP" sz="2400" b="1" dirty="0">
                <a:solidFill>
                  <a:srgbClr val="000000"/>
                </a:solidFill>
                <a:latin typeface="Arial" charset="0"/>
                <a:ea typeface="ＭＳ 明朝" pitchFamily="17" charset="-128"/>
              </a:rPr>
              <a:t>}  </a:t>
            </a:r>
            <a:endParaRPr lang="ja-JP" altLang="en-US" sz="2400" b="1" dirty="0">
              <a:solidFill>
                <a:srgbClr val="000000"/>
              </a:solidFill>
              <a:latin typeface="Arial" charset="0"/>
              <a:ea typeface="ＭＳ 明朝" pitchFamily="17" charset="-128"/>
            </a:endParaRPr>
          </a:p>
        </p:txBody>
      </p:sp>
      <p:sp>
        <p:nvSpPr>
          <p:cNvPr id="5" name="テキスト ボックス 4"/>
          <p:cNvSpPr txBox="1"/>
          <p:nvPr/>
        </p:nvSpPr>
        <p:spPr>
          <a:xfrm>
            <a:off x="467544" y="1271588"/>
            <a:ext cx="8217314" cy="400110"/>
          </a:xfrm>
          <a:prstGeom prst="rect">
            <a:avLst/>
          </a:prstGeom>
          <a:solidFill>
            <a:srgbClr val="FFFF00"/>
          </a:solidFill>
        </p:spPr>
        <p:txBody>
          <a:bodyPr wrap="none">
            <a:spAutoFit/>
          </a:bodyPr>
          <a:lstStyle/>
          <a:p>
            <a:pPr>
              <a:defRPr/>
            </a:pPr>
            <a:r>
              <a:rPr lang="ja-JP" altLang="en-US" sz="2000" dirty="0">
                <a:solidFill>
                  <a:schemeClr val="accent4">
                    <a:lumMod val="10000"/>
                  </a:schemeClr>
                </a:solidFill>
              </a:rPr>
              <a:t>子供の</a:t>
            </a:r>
            <a:r>
              <a:rPr lang="ja-JP" altLang="en-US" sz="2000" dirty="0" smtClean="0">
                <a:solidFill>
                  <a:schemeClr val="accent4">
                    <a:lumMod val="10000"/>
                  </a:schemeClr>
                </a:solidFill>
              </a:rPr>
              <a:t>クラスの</a:t>
            </a:r>
            <a:r>
              <a:rPr lang="ja-JP" altLang="en-US" sz="2000" dirty="0">
                <a:solidFill>
                  <a:schemeClr val="accent4">
                    <a:lumMod val="10000"/>
                  </a:schemeClr>
                </a:solidFill>
              </a:rPr>
              <a:t>オブジェクトを作成</a:t>
            </a:r>
            <a:r>
              <a:rPr lang="ja-JP" altLang="en-US" sz="2000" dirty="0" smtClean="0">
                <a:solidFill>
                  <a:schemeClr val="accent4">
                    <a:lumMod val="10000"/>
                  </a:schemeClr>
                </a:solidFill>
              </a:rPr>
              <a:t>して、親</a:t>
            </a:r>
            <a:r>
              <a:rPr lang="ja-JP" altLang="en-US" sz="2000" dirty="0">
                <a:solidFill>
                  <a:schemeClr val="accent4">
                    <a:lumMod val="10000"/>
                  </a:schemeClr>
                </a:solidFill>
              </a:rPr>
              <a:t>の</a:t>
            </a:r>
            <a:r>
              <a:rPr lang="ja-JP" altLang="en-US" sz="2000" dirty="0" smtClean="0">
                <a:solidFill>
                  <a:schemeClr val="accent4">
                    <a:lumMod val="10000"/>
                  </a:schemeClr>
                </a:solidFill>
              </a:rPr>
              <a:t>クラスの</a:t>
            </a:r>
            <a:r>
              <a:rPr lang="ja-JP" altLang="en-US" sz="2000" dirty="0">
                <a:solidFill>
                  <a:schemeClr val="accent4">
                    <a:lumMod val="10000"/>
                  </a:schemeClr>
                </a:solidFill>
              </a:rPr>
              <a:t>変数へ代入してみる。</a:t>
            </a:r>
            <a:endParaRPr lang="en-US" altLang="ja-JP" sz="2000" dirty="0">
              <a:solidFill>
                <a:schemeClr val="accent4">
                  <a:lumMod val="10000"/>
                </a:schemeClr>
              </a:solidFill>
            </a:endParaRPr>
          </a:p>
        </p:txBody>
      </p:sp>
      <p:sp>
        <p:nvSpPr>
          <p:cNvPr id="19461" name="テキスト ボックス 5"/>
          <p:cNvSpPr txBox="1">
            <a:spLocks noChangeArrowheads="1"/>
          </p:cNvSpPr>
          <p:nvPr/>
        </p:nvSpPr>
        <p:spPr bwMode="auto">
          <a:xfrm>
            <a:off x="4446646" y="1753498"/>
            <a:ext cx="2998788" cy="708025"/>
          </a:xfrm>
          <a:prstGeom prst="rect">
            <a:avLst/>
          </a:prstGeom>
          <a:solidFill>
            <a:srgbClr val="00FFFF"/>
          </a:solidFill>
          <a:ln w="9525">
            <a:noFill/>
            <a:miter lim="800000"/>
            <a:headEnd/>
            <a:tailEnd/>
          </a:ln>
        </p:spPr>
        <p:txBody>
          <a:bodyPr wrap="none">
            <a:spAutoFit/>
          </a:bodyPr>
          <a:lstStyle/>
          <a:p>
            <a:r>
              <a:rPr lang="ja-JP" altLang="en-US" sz="2000" b="1">
                <a:solidFill>
                  <a:schemeClr val="accent4">
                    <a:lumMod val="10000"/>
                  </a:schemeClr>
                </a:solidFill>
              </a:rPr>
              <a:t>子供のクラス（サブクラス）</a:t>
            </a:r>
            <a:endParaRPr lang="en-US" altLang="ja-JP" sz="2000" b="1">
              <a:solidFill>
                <a:schemeClr val="accent4">
                  <a:lumMod val="10000"/>
                </a:schemeClr>
              </a:solidFill>
            </a:endParaRPr>
          </a:p>
          <a:p>
            <a:r>
              <a:rPr lang="ja-JP" altLang="en-US" sz="2000" b="1">
                <a:solidFill>
                  <a:schemeClr val="accent4">
                    <a:lumMod val="10000"/>
                  </a:schemeClr>
                </a:solidFill>
              </a:rPr>
              <a:t>のオブジェクトを作成</a:t>
            </a:r>
            <a:endParaRPr lang="en-US" altLang="ja-JP" sz="2000" b="1">
              <a:solidFill>
                <a:schemeClr val="accent4">
                  <a:lumMod val="10000"/>
                </a:schemeClr>
              </a:solidFill>
            </a:endParaRPr>
          </a:p>
        </p:txBody>
      </p:sp>
      <p:sp>
        <p:nvSpPr>
          <p:cNvPr id="19465" name="テキスト ボックス 10"/>
          <p:cNvSpPr txBox="1">
            <a:spLocks noChangeArrowheads="1"/>
          </p:cNvSpPr>
          <p:nvPr/>
        </p:nvSpPr>
        <p:spPr bwMode="auto">
          <a:xfrm>
            <a:off x="242888" y="1753498"/>
            <a:ext cx="3240087" cy="708025"/>
          </a:xfrm>
          <a:prstGeom prst="rect">
            <a:avLst/>
          </a:prstGeom>
          <a:solidFill>
            <a:srgbClr val="00B050"/>
          </a:solidFill>
          <a:ln w="9525">
            <a:noFill/>
            <a:miter lim="800000"/>
            <a:headEnd/>
            <a:tailEnd/>
          </a:ln>
        </p:spPr>
        <p:txBody>
          <a:bodyPr wrap="none">
            <a:spAutoFit/>
          </a:bodyPr>
          <a:lstStyle/>
          <a:p>
            <a:r>
              <a:rPr lang="ja-JP" altLang="en-US" sz="2000" b="1"/>
              <a:t>親のクラス（スーパークラス）</a:t>
            </a:r>
            <a:endParaRPr lang="en-US" altLang="ja-JP" sz="2000" b="1"/>
          </a:p>
          <a:p>
            <a:r>
              <a:rPr lang="ja-JP" altLang="en-US" sz="2000" b="1"/>
              <a:t>のオブジェクトを入れる変数</a:t>
            </a:r>
            <a:endParaRPr lang="en-US" altLang="ja-JP" sz="2000" b="1"/>
          </a:p>
        </p:txBody>
      </p:sp>
      <p:cxnSp>
        <p:nvCxnSpPr>
          <p:cNvPr id="12" name="直線コネクタ 11"/>
          <p:cNvCxnSpPr/>
          <p:nvPr/>
        </p:nvCxnSpPr>
        <p:spPr>
          <a:xfrm>
            <a:off x="836915" y="2467873"/>
            <a:ext cx="0" cy="1228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836915" y="4343910"/>
            <a:ext cx="6092523" cy="431799"/>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4" name="直線コネクタ 13"/>
          <p:cNvCxnSpPr/>
          <p:nvPr/>
        </p:nvCxnSpPr>
        <p:spPr>
          <a:xfrm rot="10800000">
            <a:off x="6929438" y="4569771"/>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469" name="テキスト ボックス 14"/>
          <p:cNvSpPr txBox="1">
            <a:spLocks noChangeArrowheads="1"/>
          </p:cNvSpPr>
          <p:nvPr/>
        </p:nvSpPr>
        <p:spPr bwMode="auto">
          <a:xfrm>
            <a:off x="7215188" y="4218933"/>
            <a:ext cx="1728787" cy="708025"/>
          </a:xfrm>
          <a:prstGeom prst="rect">
            <a:avLst/>
          </a:prstGeom>
          <a:solidFill>
            <a:srgbClr val="FFC000"/>
          </a:solidFill>
          <a:ln w="9525">
            <a:noFill/>
            <a:miter lim="800000"/>
            <a:headEnd/>
            <a:tailEnd/>
          </a:ln>
        </p:spPr>
        <p:txBody>
          <a:bodyPr wrap="none">
            <a:spAutoFit/>
          </a:bodyPr>
          <a:lstStyle/>
          <a:p>
            <a:r>
              <a:rPr lang="ja-JP" altLang="en-US" sz="4000" b="1">
                <a:solidFill>
                  <a:srgbClr val="000000"/>
                </a:solidFill>
              </a:rPr>
              <a:t>？？？</a:t>
            </a:r>
            <a:endParaRPr lang="en-US" altLang="ja-JP" sz="4000" b="1">
              <a:solidFill>
                <a:srgbClr val="000000"/>
              </a:solidFill>
            </a:endParaRPr>
          </a:p>
        </p:txBody>
      </p:sp>
      <p:cxnSp>
        <p:nvCxnSpPr>
          <p:cNvPr id="16" name="直線コネクタ 15"/>
          <p:cNvCxnSpPr/>
          <p:nvPr/>
        </p:nvCxnSpPr>
        <p:spPr>
          <a:xfrm>
            <a:off x="5905468" y="2462748"/>
            <a:ext cx="0" cy="1228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4265306" y="3696598"/>
            <a:ext cx="1656184" cy="357187"/>
          </a:xfrm>
          <a:prstGeom prst="rect">
            <a:avLst/>
          </a:prstGeom>
          <a:solidFill>
            <a:srgbClr val="00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正方形/長方形 9"/>
          <p:cNvSpPr/>
          <p:nvPr/>
        </p:nvSpPr>
        <p:spPr>
          <a:xfrm>
            <a:off x="827584" y="3682310"/>
            <a:ext cx="1184275" cy="357188"/>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98384" y="3181618"/>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rot="16200000" flipH="1">
            <a:off x="5238270" y="450398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127669" y="4129088"/>
            <a:ext cx="6760708"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Shinnichi</a:t>
            </a:r>
            <a:r>
              <a:rPr lang="en-US" altLang="ja-JP" sz="2000" b="1" dirty="0">
                <a:solidFill>
                  <a:srgbClr val="000000"/>
                </a:solidFill>
                <a:latin typeface="+mj-lt"/>
                <a:ea typeface="ＭＳ 明朝" pitchFamily="17" charset="-128"/>
              </a:rPr>
              <a:t> extends Konan{</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en-US" altLang="ja-JP" sz="2000" b="1" dirty="0" smtClean="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東京都米花市米花区米花町</a:t>
            </a:r>
            <a:r>
              <a:rPr lang="en-US" altLang="ja-JP" sz="2000" b="1" dirty="0">
                <a:solidFill>
                  <a:srgbClr val="000000"/>
                </a:solidFill>
                <a:latin typeface="+mj-lt"/>
                <a:ea typeface="ＭＳ 明朝" pitchFamily="17" charset="-128"/>
              </a:rPr>
              <a:t>2</a:t>
            </a:r>
            <a:r>
              <a:rPr lang="ja-JP" altLang="en-US" sz="2000" b="1" dirty="0">
                <a:solidFill>
                  <a:srgbClr val="000000"/>
                </a:solidFill>
                <a:latin typeface="+mj-lt"/>
                <a:ea typeface="ＭＳ 明朝" pitchFamily="17" charset="-128"/>
              </a:rPr>
              <a:t>丁目</a:t>
            </a:r>
            <a:r>
              <a:rPr lang="en-US" altLang="ja-JP" sz="2000" b="1" dirty="0">
                <a:solidFill>
                  <a:srgbClr val="000000"/>
                </a:solidFill>
                <a:latin typeface="+mj-lt"/>
                <a:ea typeface="ＭＳ 明朝" pitchFamily="17" charset="-128"/>
              </a:rPr>
              <a:t>21</a:t>
            </a:r>
            <a:r>
              <a:rPr lang="ja-JP" altLang="en-US" sz="2000" b="1" dirty="0" smtClean="0">
                <a:solidFill>
                  <a:srgbClr val="000000"/>
                </a:solidFill>
                <a:latin typeface="+mj-lt"/>
                <a:ea typeface="ＭＳ 明朝" pitchFamily="17" charset="-128"/>
              </a:rPr>
              <a:t>番地</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getHighSchool</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帝丹高校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18" name="テキスト ボックス 17"/>
          <p:cNvSpPr txBox="1"/>
          <p:nvPr/>
        </p:nvSpPr>
        <p:spPr>
          <a:xfrm>
            <a:off x="2199677" y="1052736"/>
            <a:ext cx="6688700"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Konan {</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smtClean="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8" name="二等辺三角形 7"/>
          <p:cNvSpPr/>
          <p:nvPr/>
        </p:nvSpPr>
        <p:spPr>
          <a:xfrm>
            <a:off x="5723208" y="3646735"/>
            <a:ext cx="328612" cy="21431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テキスト ボックス 11"/>
          <p:cNvSpPr txBox="1">
            <a:spLocks noChangeArrowheads="1"/>
          </p:cNvSpPr>
          <p:nvPr/>
        </p:nvSpPr>
        <p:spPr bwMode="auto">
          <a:xfrm>
            <a:off x="7797308" y="2899626"/>
            <a:ext cx="1095172" cy="707886"/>
          </a:xfrm>
          <a:prstGeom prst="rect">
            <a:avLst/>
          </a:prstGeom>
          <a:solidFill>
            <a:srgbClr val="008000"/>
          </a:solidFill>
          <a:ln w="9525">
            <a:noFill/>
            <a:miter lim="800000"/>
            <a:headEnd/>
            <a:tailEnd/>
          </a:ln>
        </p:spPr>
        <p:txBody>
          <a:bodyPr wrap="none">
            <a:spAutoFit/>
          </a:bodyPr>
          <a:lstStyle/>
          <a:p>
            <a:r>
              <a:rPr lang="ja-JP" altLang="en-US" sz="2000" b="1" dirty="0"/>
              <a:t>親</a:t>
            </a:r>
            <a:r>
              <a:rPr lang="ja-JP" altLang="en-US" sz="2000" b="1" dirty="0" smtClean="0"/>
              <a:t>クラス</a:t>
            </a:r>
            <a:endParaRPr lang="en-US" altLang="ja-JP" sz="2000" b="1" dirty="0" smtClean="0"/>
          </a:p>
          <a:p>
            <a:r>
              <a:rPr lang="en-US" altLang="ja-JP" sz="2000" b="1" dirty="0" smtClean="0"/>
              <a:t>Konan</a:t>
            </a:r>
            <a:endParaRPr lang="en-US" altLang="ja-JP" sz="2000" b="1" dirty="0"/>
          </a:p>
        </p:txBody>
      </p:sp>
      <p:sp>
        <p:nvSpPr>
          <p:cNvPr id="12" name="テキスト ボックス 11"/>
          <p:cNvSpPr txBox="1">
            <a:spLocks noChangeArrowheads="1"/>
          </p:cNvSpPr>
          <p:nvPr/>
        </p:nvSpPr>
        <p:spPr bwMode="auto">
          <a:xfrm>
            <a:off x="7378924" y="5969782"/>
            <a:ext cx="1513556" cy="707886"/>
          </a:xfrm>
          <a:prstGeom prst="rect">
            <a:avLst/>
          </a:prstGeom>
          <a:solidFill>
            <a:srgbClr val="00FFFF"/>
          </a:solidFill>
          <a:ln w="9525">
            <a:noFill/>
            <a:miter lim="800000"/>
            <a:headEnd/>
            <a:tailEnd/>
          </a:ln>
        </p:spPr>
        <p:txBody>
          <a:bodyPr wrap="none">
            <a:spAutoFit/>
          </a:bodyPr>
          <a:lstStyle/>
          <a:p>
            <a:r>
              <a:rPr lang="ja-JP" altLang="en-US" sz="2000" b="1" dirty="0">
                <a:solidFill>
                  <a:schemeClr val="accent4">
                    <a:lumMod val="10000"/>
                  </a:schemeClr>
                </a:solidFill>
              </a:rPr>
              <a:t>子供</a:t>
            </a:r>
            <a:r>
              <a:rPr lang="ja-JP" altLang="en-US" sz="2000" b="1" dirty="0" smtClean="0">
                <a:solidFill>
                  <a:schemeClr val="accent4">
                    <a:lumMod val="10000"/>
                  </a:schemeClr>
                </a:solidFill>
              </a:rPr>
              <a:t>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endParaRPr lang="en-US" altLang="ja-JP" sz="2000" b="1" dirty="0">
              <a:solidFill>
                <a:schemeClr val="accent4">
                  <a:lumMod val="10000"/>
                </a:schemeClr>
              </a:solidFill>
            </a:endParaRPr>
          </a:p>
        </p:txBody>
      </p:sp>
      <p:sp>
        <p:nvSpPr>
          <p:cNvPr id="5" name="正方形/長方形 4"/>
          <p:cNvSpPr/>
          <p:nvPr/>
        </p:nvSpPr>
        <p:spPr>
          <a:xfrm>
            <a:off x="2800375" y="2343563"/>
            <a:ext cx="3600400" cy="919931"/>
          </a:xfrm>
          <a:prstGeom prst="rect">
            <a:avLst/>
          </a:prstGeom>
          <a:solidFill>
            <a:srgbClr val="008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728367" y="4481278"/>
            <a:ext cx="6120680" cy="919931"/>
          </a:xfrm>
          <a:prstGeom prst="rect">
            <a:avLst/>
          </a:prstGeom>
          <a:solidFill>
            <a:srgbClr val="00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557415" y="2996952"/>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20" name="テキスト ボックス 19"/>
          <p:cNvSpPr txBox="1"/>
          <p:nvPr/>
        </p:nvSpPr>
        <p:spPr>
          <a:xfrm>
            <a:off x="557136" y="3717032"/>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0" name="左矢印 9"/>
          <p:cNvSpPr/>
          <p:nvPr/>
        </p:nvSpPr>
        <p:spPr>
          <a:xfrm rot="2531510">
            <a:off x="1350479" y="4271308"/>
            <a:ext cx="1167416" cy="484632"/>
          </a:xfrm>
          <a:prstGeom prst="lef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txBox="1">
            <a:spLocks/>
          </p:cNvSpPr>
          <p:nvPr/>
        </p:nvSpPr>
        <p:spPr bwMode="auto">
          <a:xfrm>
            <a:off x="251519" y="44624"/>
            <a:ext cx="8636857"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9pPr>
          </a:lstStyle>
          <a:p>
            <a:pPr>
              <a:defRPr/>
            </a:pPr>
            <a:r>
              <a:rPr lang="ja-JP" altLang="en-US" sz="3800" kern="0" dirty="0" smtClean="0"/>
              <a:t>見た目はコナン君、実は進一君 の場合</a:t>
            </a:r>
            <a:endParaRPr lang="ja-JP" altLang="en-US" sz="3800" kern="0" dirty="0"/>
          </a:p>
        </p:txBody>
      </p:sp>
    </p:spTree>
    <p:extLst>
      <p:ext uri="{BB962C8B-B14F-4D97-AF65-F5344CB8AC3E}">
        <p14:creationId xmlns:p14="http://schemas.microsoft.com/office/powerpoint/2010/main" val="266370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テキスト ボックス 23"/>
          <p:cNvSpPr txBox="1"/>
          <p:nvPr/>
        </p:nvSpPr>
        <p:spPr>
          <a:xfrm>
            <a:off x="107504" y="1942909"/>
            <a:ext cx="6322318" cy="3970318"/>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b="1" dirty="0">
                <a:solidFill>
                  <a:srgbClr val="000000"/>
                </a:solidFill>
                <a:latin typeface="Arial" charset="0"/>
                <a:ea typeface="ＭＳ 明朝" pitchFamily="17" charset="-128"/>
              </a:rPr>
              <a:t>public </a:t>
            </a:r>
            <a:r>
              <a:rPr lang="en-US" altLang="ja-JP" b="1">
                <a:solidFill>
                  <a:srgbClr val="000000"/>
                </a:solidFill>
                <a:latin typeface="Arial" charset="0"/>
                <a:ea typeface="ＭＳ 明朝" pitchFamily="17" charset="-128"/>
              </a:rPr>
              <a:t>class </a:t>
            </a:r>
            <a:r>
              <a:rPr lang="en-US" altLang="ja-JP" b="1" smtClean="0">
                <a:solidFill>
                  <a:srgbClr val="000000"/>
                </a:solidFill>
                <a:latin typeface="Arial" charset="0"/>
                <a:ea typeface="ＭＳ 明朝" pitchFamily="17" charset="-128"/>
              </a:rPr>
              <a:t>Sample3 </a:t>
            </a:r>
            <a:r>
              <a:rPr lang="en-US" altLang="ja-JP" b="1" dirty="0">
                <a:solidFill>
                  <a:srgbClr val="000000"/>
                </a:solidFill>
                <a:latin typeface="Arial" charset="0"/>
                <a:ea typeface="ＭＳ 明朝" pitchFamily="17" charset="-128"/>
              </a:rPr>
              <a:t>{</a:t>
            </a:r>
          </a:p>
          <a:p>
            <a:pPr>
              <a:defRPr/>
            </a:pPr>
            <a:r>
              <a:rPr lang="ja-JP" altLang="en-US" b="1" dirty="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public  static  void  main() {</a:t>
            </a:r>
          </a:p>
          <a:p>
            <a:pPr>
              <a:defRPr/>
            </a:pPr>
            <a:r>
              <a:rPr lang="ja-JP" altLang="en-US" b="1" dirty="0">
                <a:solidFill>
                  <a:srgbClr val="000000"/>
                </a:solidFill>
                <a:latin typeface="Arial" charset="0"/>
                <a:ea typeface="ＭＳ 明朝" pitchFamily="17" charset="-128"/>
              </a:rPr>
              <a:t> </a:t>
            </a:r>
            <a:r>
              <a:rPr lang="ja-JP" altLang="en-US" b="1" dirty="0" smtClean="0">
                <a:solidFill>
                  <a:srgbClr val="000000"/>
                </a:solidFill>
                <a:latin typeface="Arial" charset="0"/>
                <a:ea typeface="ＭＳ 明朝" pitchFamily="17" charset="-128"/>
              </a:rPr>
              <a:t>      </a:t>
            </a:r>
            <a:r>
              <a:rPr lang="en-US" altLang="ja-JP" b="1" dirty="0" smtClean="0">
                <a:solidFill>
                  <a:srgbClr val="000000"/>
                </a:solidFill>
                <a:latin typeface="Arial" charset="0"/>
                <a:ea typeface="ＭＳ 明朝" pitchFamily="17" charset="-128"/>
              </a:rPr>
              <a:t>Konan  </a:t>
            </a:r>
            <a:r>
              <a:rPr lang="en-US" altLang="ja-JP" b="1" dirty="0" err="1" smtClean="0">
                <a:solidFill>
                  <a:srgbClr val="000000"/>
                </a:solidFill>
                <a:latin typeface="Arial" charset="0"/>
                <a:ea typeface="ＭＳ 明朝" pitchFamily="17" charset="-128"/>
              </a:rPr>
              <a:t>konan</a:t>
            </a:r>
            <a:r>
              <a:rPr lang="en-US" altLang="ja-JP" b="1" dirty="0" smtClean="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 new  </a:t>
            </a:r>
            <a:r>
              <a:rPr lang="en-US" altLang="ja-JP" b="1" dirty="0" err="1" smtClean="0">
                <a:solidFill>
                  <a:srgbClr val="000000"/>
                </a:solidFill>
                <a:latin typeface="Arial" charset="0"/>
                <a:ea typeface="ＭＳ 明朝" pitchFamily="17" charset="-128"/>
              </a:rPr>
              <a:t>Shinnichi</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endParaRPr lang="en-US" altLang="ja-JP" b="1" dirty="0">
              <a:solidFill>
                <a:srgbClr val="000000"/>
              </a:solidFill>
              <a:latin typeface="Arial" charset="0"/>
              <a:ea typeface="ＭＳ 明朝" pitchFamily="17" charset="-128"/>
            </a:endParaRPr>
          </a:p>
          <a:p>
            <a:pPr>
              <a:defRPr/>
            </a:pPr>
            <a:r>
              <a:rPr lang="ja-JP" altLang="en-US" b="1" dirty="0" smtClean="0">
                <a:solidFill>
                  <a:srgbClr val="000000"/>
                </a:solidFill>
                <a:latin typeface="Arial" charset="0"/>
                <a:ea typeface="ＭＳ 明朝" pitchFamily="17" charset="-128"/>
              </a:rPr>
              <a:t>       </a:t>
            </a:r>
            <a:r>
              <a:rPr lang="en-US" altLang="ja-JP" b="1" dirty="0" smtClean="0">
                <a:solidFill>
                  <a:srgbClr val="000000"/>
                </a:solidFill>
                <a:latin typeface="Arial" charset="0"/>
                <a:ea typeface="ＭＳ 明朝" pitchFamily="17" charset="-128"/>
              </a:rPr>
              <a:t>String  </a:t>
            </a:r>
            <a:r>
              <a:rPr lang="en-US" altLang="ja-JP" b="1" dirty="0" err="1" smtClean="0">
                <a:solidFill>
                  <a:srgbClr val="000000"/>
                </a:solidFill>
                <a:latin typeface="Arial" charset="0"/>
                <a:ea typeface="ＭＳ 明朝" pitchFamily="17" charset="-128"/>
              </a:rPr>
              <a:t>primarySchool</a:t>
            </a:r>
            <a:r>
              <a:rPr lang="en-US" altLang="ja-JP" b="1" dirty="0" smtClean="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 </a:t>
            </a:r>
            <a:r>
              <a:rPr lang="en-US" altLang="ja-JP" b="1" dirty="0" err="1">
                <a:solidFill>
                  <a:srgbClr val="000000"/>
                </a:solidFill>
                <a:latin typeface="Arial" charset="0"/>
                <a:ea typeface="ＭＳ 明朝" pitchFamily="17" charset="-128"/>
              </a:rPr>
              <a:t>konan.getPrimarySchool</a:t>
            </a:r>
            <a:r>
              <a:rPr lang="en-US" altLang="ja-JP" b="1" dirty="0">
                <a:solidFill>
                  <a:srgbClr val="000000"/>
                </a:solidFill>
                <a:latin typeface="Arial" charset="0"/>
                <a:ea typeface="ＭＳ 明朝" pitchFamily="17" charset="-128"/>
              </a:rPr>
              <a:t>();</a:t>
            </a: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a:solidFill>
                  <a:srgbClr val="000000"/>
                </a:solidFill>
                <a:latin typeface="Arial" charset="0"/>
                <a:ea typeface="ＭＳ 明朝" pitchFamily="17" charset="-128"/>
              </a:rPr>
              <a:t>("</a:t>
            </a:r>
            <a:r>
              <a:rPr lang="ja-JP" altLang="en-US" b="1" dirty="0">
                <a:solidFill>
                  <a:srgbClr val="000000"/>
                </a:solidFill>
                <a:latin typeface="Arial" charset="0"/>
                <a:ea typeface="ＭＳ 明朝" pitchFamily="17" charset="-128"/>
              </a:rPr>
              <a:t>小学校</a:t>
            </a:r>
            <a:r>
              <a:rPr lang="en-US" altLang="ja-JP" b="1" dirty="0">
                <a:solidFill>
                  <a:srgbClr val="000000"/>
                </a:solidFill>
                <a:latin typeface="Arial" charset="0"/>
                <a:ea typeface="ＭＳ 明朝" pitchFamily="17" charset="-128"/>
              </a:rPr>
              <a:t>:" + </a:t>
            </a:r>
            <a:r>
              <a:rPr lang="en-US" altLang="ja-JP" b="1" dirty="0" err="1">
                <a:solidFill>
                  <a:srgbClr val="000000"/>
                </a:solidFill>
                <a:latin typeface="Arial" charset="0"/>
                <a:ea typeface="ＭＳ 明朝" pitchFamily="17" charset="-128"/>
              </a:rPr>
              <a:t>primarySchool</a:t>
            </a:r>
            <a:r>
              <a:rPr lang="en-US" altLang="ja-JP" b="1" dirty="0">
                <a:solidFill>
                  <a:srgbClr val="000000"/>
                </a:solidFill>
                <a:latin typeface="Arial" charset="0"/>
                <a:ea typeface="ＭＳ 明朝" pitchFamily="17" charset="-128"/>
              </a:rPr>
              <a:t>);</a:t>
            </a:r>
          </a:p>
          <a:p>
            <a:pPr>
              <a:defRPr/>
            </a:pPr>
            <a:endParaRPr lang="en-US" altLang="ja-JP" b="1" dirty="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String  address </a:t>
            </a:r>
            <a:r>
              <a:rPr lang="en-US" altLang="ja-JP" b="1" dirty="0">
                <a:solidFill>
                  <a:srgbClr val="000000"/>
                </a:solidFill>
                <a:latin typeface="Arial" charset="0"/>
                <a:ea typeface="ＭＳ 明朝" pitchFamily="17" charset="-128"/>
              </a:rPr>
              <a:t>= </a:t>
            </a:r>
            <a:r>
              <a:rPr lang="en-US" altLang="ja-JP" b="1" dirty="0" err="1">
                <a:solidFill>
                  <a:srgbClr val="000000"/>
                </a:solidFill>
                <a:latin typeface="Arial" charset="0"/>
                <a:ea typeface="ＭＳ 明朝" pitchFamily="17" charset="-128"/>
              </a:rPr>
              <a:t>konan.getAddress</a:t>
            </a:r>
            <a:r>
              <a:rPr lang="en-US" altLang="ja-JP" b="1" dirty="0">
                <a:solidFill>
                  <a:srgbClr val="000000"/>
                </a:solidFill>
                <a:latin typeface="Arial" charset="0"/>
                <a:ea typeface="ＭＳ 明朝" pitchFamily="17" charset="-128"/>
              </a:rPr>
              <a:t>();</a:t>
            </a: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a:solidFill>
                  <a:srgbClr val="000000"/>
                </a:solidFill>
                <a:latin typeface="Arial" charset="0"/>
                <a:ea typeface="ＭＳ 明朝" pitchFamily="17" charset="-128"/>
              </a:rPr>
              <a:t>("</a:t>
            </a:r>
            <a:r>
              <a:rPr lang="ja-JP" altLang="en-US" b="1" dirty="0">
                <a:solidFill>
                  <a:srgbClr val="000000"/>
                </a:solidFill>
                <a:latin typeface="Arial" charset="0"/>
                <a:ea typeface="ＭＳ 明朝" pitchFamily="17" charset="-128"/>
              </a:rPr>
              <a:t>住所</a:t>
            </a:r>
            <a:r>
              <a:rPr lang="en-US" altLang="ja-JP" b="1" dirty="0">
                <a:solidFill>
                  <a:srgbClr val="000000"/>
                </a:solidFill>
                <a:latin typeface="Arial" charset="0"/>
                <a:ea typeface="ＭＳ 明朝" pitchFamily="17" charset="-128"/>
              </a:rPr>
              <a:t>:" + address); </a:t>
            </a:r>
            <a:endParaRPr lang="en-US" altLang="ja-JP" b="1" dirty="0" smtClean="0">
              <a:solidFill>
                <a:srgbClr val="000000"/>
              </a:solidFill>
              <a:latin typeface="Arial" charset="0"/>
              <a:ea typeface="ＭＳ 明朝" pitchFamily="17" charset="-128"/>
            </a:endParaRPr>
          </a:p>
          <a:p>
            <a:pPr>
              <a:defRPr/>
            </a:pPr>
            <a:endParaRPr lang="en-US" altLang="ja-JP" b="1" dirty="0" smtClean="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String  </a:t>
            </a:r>
            <a:r>
              <a:rPr lang="en-US" altLang="ja-JP" b="1" dirty="0" err="1" smtClean="0">
                <a:solidFill>
                  <a:srgbClr val="000000"/>
                </a:solidFill>
                <a:latin typeface="Arial" charset="0"/>
                <a:ea typeface="ＭＳ 明朝" pitchFamily="17" charset="-128"/>
              </a:rPr>
              <a:t>highSchool</a:t>
            </a:r>
            <a:r>
              <a:rPr lang="en-US" altLang="ja-JP" b="1" dirty="0" smtClean="0">
                <a:solidFill>
                  <a:srgbClr val="000000"/>
                </a:solidFill>
                <a:latin typeface="Arial" charset="0"/>
                <a:ea typeface="ＭＳ 明朝" pitchFamily="17" charset="-128"/>
              </a:rPr>
              <a:t> = </a:t>
            </a:r>
            <a:r>
              <a:rPr lang="en-US" altLang="ja-JP" b="1" dirty="0" err="1" smtClean="0">
                <a:solidFill>
                  <a:srgbClr val="000000"/>
                </a:solidFill>
                <a:latin typeface="Arial" charset="0"/>
                <a:ea typeface="ＭＳ 明朝" pitchFamily="17" charset="-128"/>
              </a:rPr>
              <a:t>konan.getHighSchool</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smtClean="0">
                <a:solidFill>
                  <a:srgbClr val="000000"/>
                </a:solidFill>
                <a:latin typeface="Arial" charset="0"/>
                <a:ea typeface="ＭＳ 明朝" pitchFamily="17" charset="-128"/>
              </a:rPr>
              <a:t>(</a:t>
            </a:r>
            <a:r>
              <a:rPr lang="en-US" altLang="ja-JP" b="1" dirty="0" err="1" smtClean="0">
                <a:solidFill>
                  <a:srgbClr val="000000"/>
                </a:solidFill>
                <a:latin typeface="Arial" charset="0"/>
                <a:ea typeface="ＭＳ 明朝" pitchFamily="17" charset="-128"/>
              </a:rPr>
              <a:t>highSchool</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r>
              <a:rPr lang="ja-JP" altLang="en-US" b="1" dirty="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a:t>
            </a:r>
          </a:p>
          <a:p>
            <a:pPr>
              <a:defRPr/>
            </a:pPr>
            <a:r>
              <a:rPr lang="en-US" altLang="ja-JP" b="1" dirty="0">
                <a:solidFill>
                  <a:srgbClr val="000000"/>
                </a:solidFill>
                <a:latin typeface="Arial" charset="0"/>
                <a:ea typeface="ＭＳ 明朝" pitchFamily="17" charset="-128"/>
              </a:rPr>
              <a:t>}  </a:t>
            </a:r>
            <a:endParaRPr lang="ja-JP" altLang="en-US" b="1" dirty="0">
              <a:solidFill>
                <a:srgbClr val="000000"/>
              </a:solidFill>
              <a:latin typeface="Arial" charset="0"/>
              <a:ea typeface="ＭＳ 明朝" pitchFamily="17" charset="-128"/>
            </a:endParaRPr>
          </a:p>
        </p:txBody>
      </p:sp>
      <p:sp>
        <p:nvSpPr>
          <p:cNvPr id="20484" name="テキスト ボックス 11"/>
          <p:cNvSpPr txBox="1">
            <a:spLocks noChangeArrowheads="1"/>
          </p:cNvSpPr>
          <p:nvPr/>
        </p:nvSpPr>
        <p:spPr bwMode="auto">
          <a:xfrm>
            <a:off x="6591943" y="4986980"/>
            <a:ext cx="1798890" cy="830997"/>
          </a:xfrm>
          <a:prstGeom prst="rect">
            <a:avLst/>
          </a:prstGeom>
          <a:solidFill>
            <a:srgbClr val="FF0000"/>
          </a:solidFill>
          <a:ln w="9525">
            <a:noFill/>
            <a:miter lim="800000"/>
            <a:headEnd/>
            <a:tailEnd/>
          </a:ln>
        </p:spPr>
        <p:txBody>
          <a:bodyPr wrap="none">
            <a:spAutoFit/>
          </a:bodyPr>
          <a:lstStyle/>
          <a:p>
            <a:r>
              <a:rPr lang="en-US" altLang="ja-JP" sz="1600" b="1" dirty="0" err="1" smtClean="0"/>
              <a:t>Shinnichi</a:t>
            </a:r>
            <a:endParaRPr lang="en-US" altLang="ja-JP" sz="1600" b="1" dirty="0" smtClean="0"/>
          </a:p>
          <a:p>
            <a:r>
              <a:rPr lang="ja-JP" altLang="en-US" sz="1600" b="1" dirty="0" smtClean="0"/>
              <a:t>にしかないメソッド</a:t>
            </a:r>
            <a:endParaRPr lang="en-US" altLang="ja-JP" sz="1600" b="1" dirty="0" smtClean="0"/>
          </a:p>
          <a:p>
            <a:r>
              <a:rPr lang="ja-JP" altLang="en-US" sz="1600" b="1" dirty="0" smtClean="0"/>
              <a:t>は呼び出せない</a:t>
            </a:r>
            <a:r>
              <a:rPr lang="ja-JP" altLang="en-US" sz="1600" b="1" dirty="0"/>
              <a:t>！</a:t>
            </a:r>
            <a:endParaRPr lang="en-US" altLang="ja-JP" sz="1600" b="1" dirty="0"/>
          </a:p>
        </p:txBody>
      </p:sp>
      <p:sp>
        <p:nvSpPr>
          <p:cNvPr id="13" name="正方形/長方形 12"/>
          <p:cNvSpPr/>
          <p:nvPr/>
        </p:nvSpPr>
        <p:spPr>
          <a:xfrm>
            <a:off x="625351" y="4746752"/>
            <a:ext cx="5602833" cy="28080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5" name="直線コネクタ 14"/>
          <p:cNvCxnSpPr/>
          <p:nvPr/>
        </p:nvCxnSpPr>
        <p:spPr>
          <a:xfrm rot="10800000">
            <a:off x="6226274" y="5002199"/>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487" name="テキスト ボックス 6"/>
          <p:cNvSpPr txBox="1">
            <a:spLocks noChangeArrowheads="1"/>
          </p:cNvSpPr>
          <p:nvPr/>
        </p:nvSpPr>
        <p:spPr bwMode="auto">
          <a:xfrm>
            <a:off x="3995936" y="1181946"/>
            <a:ext cx="3000375" cy="708025"/>
          </a:xfrm>
          <a:prstGeom prst="rect">
            <a:avLst/>
          </a:prstGeom>
          <a:solidFill>
            <a:srgbClr val="00FFFF"/>
          </a:solidFill>
          <a:ln w="9525">
            <a:noFill/>
            <a:miter lim="800000"/>
            <a:headEnd/>
            <a:tailEnd/>
          </a:ln>
        </p:spPr>
        <p:txBody>
          <a:bodyPr wrap="none">
            <a:spAutoFit/>
          </a:bodyPr>
          <a:lstStyle/>
          <a:p>
            <a:r>
              <a:rPr lang="ja-JP" altLang="en-US" sz="2000" b="1">
                <a:solidFill>
                  <a:schemeClr val="accent4">
                    <a:lumMod val="10000"/>
                  </a:schemeClr>
                </a:solidFill>
              </a:rPr>
              <a:t>子供のクラス（サブクラス）</a:t>
            </a:r>
            <a:endParaRPr lang="en-US" altLang="ja-JP" sz="2000" b="1">
              <a:solidFill>
                <a:schemeClr val="accent4">
                  <a:lumMod val="10000"/>
                </a:schemeClr>
              </a:solidFill>
            </a:endParaRPr>
          </a:p>
          <a:p>
            <a:r>
              <a:rPr lang="ja-JP" altLang="en-US" sz="2000" b="1">
                <a:solidFill>
                  <a:schemeClr val="accent4">
                    <a:lumMod val="10000"/>
                  </a:schemeClr>
                </a:solidFill>
              </a:rPr>
              <a:t>のオブジェクトを作成</a:t>
            </a:r>
            <a:endParaRPr lang="en-US" altLang="ja-JP" sz="2000" b="1">
              <a:solidFill>
                <a:schemeClr val="accent4">
                  <a:lumMod val="10000"/>
                </a:schemeClr>
              </a:solidFill>
            </a:endParaRPr>
          </a:p>
        </p:txBody>
      </p:sp>
      <p:sp>
        <p:nvSpPr>
          <p:cNvPr id="8" name="正方形/長方形 7"/>
          <p:cNvSpPr/>
          <p:nvPr/>
        </p:nvSpPr>
        <p:spPr>
          <a:xfrm>
            <a:off x="2990514" y="2529492"/>
            <a:ext cx="1278732" cy="280800"/>
          </a:xfrm>
          <a:prstGeom prst="rect">
            <a:avLst/>
          </a:prstGeom>
          <a:solidFill>
            <a:srgbClr val="00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正方形/長方形 9"/>
          <p:cNvSpPr/>
          <p:nvPr/>
        </p:nvSpPr>
        <p:spPr>
          <a:xfrm>
            <a:off x="625351" y="2529492"/>
            <a:ext cx="778297" cy="28080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491" name="テキスト ボックス 10"/>
          <p:cNvSpPr txBox="1">
            <a:spLocks noChangeArrowheads="1"/>
          </p:cNvSpPr>
          <p:nvPr/>
        </p:nvSpPr>
        <p:spPr bwMode="auto">
          <a:xfrm>
            <a:off x="117108" y="1179168"/>
            <a:ext cx="3240087" cy="708025"/>
          </a:xfrm>
          <a:prstGeom prst="rect">
            <a:avLst/>
          </a:prstGeom>
          <a:solidFill>
            <a:srgbClr val="00B050"/>
          </a:solidFill>
          <a:ln w="9525">
            <a:noFill/>
            <a:miter lim="800000"/>
            <a:headEnd/>
            <a:tailEnd/>
          </a:ln>
        </p:spPr>
        <p:txBody>
          <a:bodyPr wrap="none">
            <a:spAutoFit/>
          </a:bodyPr>
          <a:lstStyle/>
          <a:p>
            <a:r>
              <a:rPr lang="ja-JP" altLang="en-US" sz="2000" b="1"/>
              <a:t>親のクラス（スーパークラス）</a:t>
            </a:r>
            <a:endParaRPr lang="en-US" altLang="ja-JP" sz="2000" b="1"/>
          </a:p>
          <a:p>
            <a:r>
              <a:rPr lang="ja-JP" altLang="en-US" sz="2000" b="1"/>
              <a:t>のオブジェクトを入れる変数</a:t>
            </a:r>
            <a:endParaRPr lang="en-US" altLang="ja-JP" sz="2000" b="1"/>
          </a:p>
        </p:txBody>
      </p:sp>
      <p:cxnSp>
        <p:nvCxnSpPr>
          <p:cNvPr id="14" name="直線コネクタ 13"/>
          <p:cNvCxnSpPr/>
          <p:nvPr/>
        </p:nvCxnSpPr>
        <p:spPr>
          <a:xfrm flipH="1">
            <a:off x="630222" y="1896321"/>
            <a:ext cx="1586" cy="6389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625351" y="3101998"/>
            <a:ext cx="5602833" cy="280800"/>
          </a:xfrm>
          <a:prstGeom prst="rect">
            <a:avLst/>
          </a:prstGeom>
          <a:solidFill>
            <a:srgbClr val="008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正方形/長方形 21"/>
          <p:cNvSpPr/>
          <p:nvPr/>
        </p:nvSpPr>
        <p:spPr>
          <a:xfrm>
            <a:off x="625351" y="3922079"/>
            <a:ext cx="5602833" cy="2808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0" name="直線コネクタ 19"/>
          <p:cNvCxnSpPr/>
          <p:nvPr/>
        </p:nvCxnSpPr>
        <p:spPr>
          <a:xfrm rot="10800000">
            <a:off x="6226274" y="3111329"/>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10800000">
            <a:off x="6226274" y="4038101"/>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7" name="テキスト ボックス 17"/>
          <p:cNvSpPr txBox="1">
            <a:spLocks noChangeArrowheads="1"/>
          </p:cNvSpPr>
          <p:nvPr/>
        </p:nvSpPr>
        <p:spPr bwMode="auto">
          <a:xfrm>
            <a:off x="6591943" y="2299382"/>
            <a:ext cx="1739579" cy="830997"/>
          </a:xfrm>
          <a:prstGeom prst="rect">
            <a:avLst/>
          </a:prstGeom>
          <a:solidFill>
            <a:srgbClr val="008000"/>
          </a:solidFill>
          <a:ln w="9525">
            <a:noFill/>
            <a:miter lim="800000"/>
            <a:headEnd/>
            <a:tailEnd/>
          </a:ln>
        </p:spPr>
        <p:txBody>
          <a:bodyPr wrap="none">
            <a:spAutoFit/>
          </a:bodyPr>
          <a:lstStyle/>
          <a:p>
            <a:r>
              <a:rPr lang="en-US" altLang="ja-JP" sz="1600" b="1" dirty="0" smtClean="0"/>
              <a:t>Konan</a:t>
            </a:r>
          </a:p>
          <a:p>
            <a:r>
              <a:rPr lang="ja-JP" altLang="en-US" sz="1600" b="1" dirty="0" smtClean="0"/>
              <a:t>にしかないメソッド</a:t>
            </a:r>
            <a:endParaRPr lang="en-US" altLang="ja-JP" sz="1600" b="1" dirty="0" smtClean="0"/>
          </a:p>
          <a:p>
            <a:r>
              <a:rPr lang="ja-JP" altLang="en-US" sz="1600" b="1" dirty="0" smtClean="0"/>
              <a:t>は呼び出せる</a:t>
            </a:r>
            <a:r>
              <a:rPr lang="ja-JP" altLang="en-US" sz="1600" b="1" dirty="0"/>
              <a:t>！</a:t>
            </a:r>
            <a:endParaRPr lang="en-US" altLang="ja-JP" sz="1600" b="1" dirty="0"/>
          </a:p>
        </p:txBody>
      </p:sp>
      <p:sp>
        <p:nvSpPr>
          <p:cNvPr id="20498" name="テキスト ボックス 20"/>
          <p:cNvSpPr txBox="1">
            <a:spLocks noChangeArrowheads="1"/>
          </p:cNvSpPr>
          <p:nvPr/>
        </p:nvSpPr>
        <p:spPr bwMode="auto">
          <a:xfrm>
            <a:off x="6591943" y="3260336"/>
            <a:ext cx="2367956" cy="1569660"/>
          </a:xfrm>
          <a:prstGeom prst="rect">
            <a:avLst/>
          </a:prstGeom>
          <a:solidFill>
            <a:srgbClr val="FFFF00"/>
          </a:solidFill>
          <a:ln w="9525">
            <a:noFill/>
            <a:miter lim="800000"/>
            <a:headEnd/>
            <a:tailEnd/>
          </a:ln>
        </p:spPr>
        <p:txBody>
          <a:bodyPr wrap="none">
            <a:spAutoFit/>
          </a:bodyPr>
          <a:lstStyle/>
          <a:p>
            <a:r>
              <a:rPr lang="en-US" altLang="ja-JP" sz="1600" b="1" dirty="0" smtClean="0">
                <a:solidFill>
                  <a:srgbClr val="000000"/>
                </a:solidFill>
              </a:rPr>
              <a:t>Konan</a:t>
            </a:r>
            <a:r>
              <a:rPr lang="ja-JP" altLang="en-US" sz="1600" b="1" dirty="0" err="1" smtClean="0">
                <a:solidFill>
                  <a:srgbClr val="000000"/>
                </a:solidFill>
              </a:rPr>
              <a:t>にも</a:t>
            </a:r>
            <a:endParaRPr lang="en-US" altLang="ja-JP" sz="1600" b="1" dirty="0" smtClean="0">
              <a:solidFill>
                <a:srgbClr val="000000"/>
              </a:solidFill>
            </a:endParaRPr>
          </a:p>
          <a:p>
            <a:r>
              <a:rPr lang="en-US" altLang="ja-JP" sz="1600" b="1" dirty="0" err="1" smtClean="0">
                <a:solidFill>
                  <a:srgbClr val="000000"/>
                </a:solidFill>
              </a:rPr>
              <a:t>Shinnichi</a:t>
            </a:r>
            <a:r>
              <a:rPr lang="ja-JP" altLang="en-US" sz="1600" b="1" dirty="0" err="1" smtClean="0">
                <a:solidFill>
                  <a:srgbClr val="000000"/>
                </a:solidFill>
              </a:rPr>
              <a:t>に</a:t>
            </a:r>
            <a:r>
              <a:rPr lang="ja-JP" altLang="en-US" sz="1600" b="1" dirty="0" err="1">
                <a:solidFill>
                  <a:srgbClr val="000000"/>
                </a:solidFill>
              </a:rPr>
              <a:t>も</a:t>
            </a:r>
            <a:endParaRPr lang="en-US" altLang="ja-JP" sz="1600" b="1" dirty="0">
              <a:solidFill>
                <a:srgbClr val="000000"/>
              </a:solidFill>
            </a:endParaRPr>
          </a:p>
          <a:p>
            <a:r>
              <a:rPr lang="ja-JP" altLang="en-US" sz="1600" b="1" dirty="0">
                <a:solidFill>
                  <a:srgbClr val="000000"/>
                </a:solidFill>
              </a:rPr>
              <a:t>同じ名前</a:t>
            </a:r>
            <a:r>
              <a:rPr lang="ja-JP" altLang="en-US" sz="1600" b="1" dirty="0" smtClean="0">
                <a:solidFill>
                  <a:srgbClr val="000000"/>
                </a:solidFill>
              </a:rPr>
              <a:t>のメソッド</a:t>
            </a:r>
            <a:endParaRPr lang="en-US" altLang="ja-JP" sz="1600" b="1" dirty="0" smtClean="0">
              <a:solidFill>
                <a:srgbClr val="000000"/>
              </a:solidFill>
            </a:endParaRPr>
          </a:p>
          <a:p>
            <a:r>
              <a:rPr lang="ja-JP" altLang="en-US" sz="1600" b="1" dirty="0" smtClean="0">
                <a:solidFill>
                  <a:srgbClr val="000000"/>
                </a:solidFill>
              </a:rPr>
              <a:t>が</a:t>
            </a:r>
            <a:r>
              <a:rPr lang="ja-JP" altLang="en-US" sz="1600" b="1" dirty="0">
                <a:solidFill>
                  <a:srgbClr val="000000"/>
                </a:solidFill>
              </a:rPr>
              <a:t>あれば</a:t>
            </a:r>
            <a:endParaRPr lang="en-US" altLang="ja-JP" sz="1600" b="1" dirty="0">
              <a:solidFill>
                <a:srgbClr val="000000"/>
              </a:solidFill>
            </a:endParaRPr>
          </a:p>
          <a:p>
            <a:r>
              <a:rPr lang="en-US" altLang="ja-JP" sz="1600" b="1" dirty="0" err="1" smtClean="0">
                <a:solidFill>
                  <a:srgbClr val="000000"/>
                </a:solidFill>
              </a:rPr>
              <a:t>Shinnichi</a:t>
            </a:r>
            <a:endParaRPr lang="en-US" altLang="ja-JP" sz="1600" b="1" dirty="0" smtClean="0">
              <a:solidFill>
                <a:srgbClr val="000000"/>
              </a:solidFill>
            </a:endParaRPr>
          </a:p>
          <a:p>
            <a:r>
              <a:rPr lang="ja-JP" altLang="en-US" sz="1600" b="1" dirty="0" smtClean="0">
                <a:solidFill>
                  <a:srgbClr val="000000"/>
                </a:solidFill>
              </a:rPr>
              <a:t>のメソッドが呼び出される</a:t>
            </a:r>
            <a:endParaRPr lang="en-US" altLang="ja-JP" sz="1600" b="1" dirty="0">
              <a:solidFill>
                <a:srgbClr val="000000"/>
              </a:solidFill>
            </a:endParaRPr>
          </a:p>
        </p:txBody>
      </p:sp>
      <p:cxnSp>
        <p:nvCxnSpPr>
          <p:cNvPr id="27" name="直線コネクタ 26"/>
          <p:cNvCxnSpPr/>
          <p:nvPr/>
        </p:nvCxnSpPr>
        <p:spPr>
          <a:xfrm flipH="1">
            <a:off x="4247698" y="1887193"/>
            <a:ext cx="1586" cy="6389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タイトル 1"/>
          <p:cNvSpPr>
            <a:spLocks noGrp="1"/>
          </p:cNvSpPr>
          <p:nvPr>
            <p:ph type="title"/>
          </p:nvPr>
        </p:nvSpPr>
        <p:spPr>
          <a:xfrm>
            <a:off x="242888" y="277813"/>
            <a:ext cx="8647578" cy="1139825"/>
          </a:xfrm>
        </p:spPr>
        <p:txBody>
          <a:bodyPr/>
          <a:lstStyle/>
          <a:p>
            <a:pPr>
              <a:defRPr/>
            </a:pPr>
            <a:r>
              <a:rPr lang="ja-JP" altLang="en-US" sz="3400" dirty="0" smtClean="0"/>
              <a:t>見た目は親（コナン君）、中身は子供（進一君）</a:t>
            </a:r>
            <a:endParaRPr lang="ja-JP" altLang="en-US" sz="3400" dirty="0"/>
          </a:p>
        </p:txBody>
      </p:sp>
      <p:sp>
        <p:nvSpPr>
          <p:cNvPr id="29" name="テキスト ボックス 28"/>
          <p:cNvSpPr txBox="1"/>
          <p:nvPr/>
        </p:nvSpPr>
        <p:spPr>
          <a:xfrm>
            <a:off x="2394176" y="5996492"/>
            <a:ext cx="6465231" cy="830997"/>
          </a:xfrm>
          <a:prstGeom prst="rect">
            <a:avLst/>
          </a:prstGeom>
          <a:solidFill>
            <a:schemeClr val="tx1"/>
          </a:solidFill>
          <a:ln>
            <a:solidFill>
              <a:srgbClr val="0000FF"/>
            </a:solidFill>
          </a:ln>
        </p:spPr>
        <p:txBody>
          <a:bodyPr wrap="none" rtlCol="0">
            <a:spAutoFit/>
          </a:bodyPr>
          <a:lstStyle/>
          <a:p>
            <a:r>
              <a:rPr lang="ja-JP" altLang="en-US" sz="2400" dirty="0" smtClean="0">
                <a:solidFill>
                  <a:srgbClr val="000000"/>
                </a:solidFill>
              </a:rPr>
              <a:t>小学校：帝丹小学校</a:t>
            </a:r>
            <a:endParaRPr lang="en-US" altLang="ja-JP" sz="2400" dirty="0" smtClean="0">
              <a:solidFill>
                <a:srgbClr val="000000"/>
              </a:solidFill>
            </a:endParaRPr>
          </a:p>
          <a:p>
            <a:r>
              <a:rPr lang="ja-JP" altLang="en-US" sz="2400" dirty="0">
                <a:solidFill>
                  <a:srgbClr val="000000"/>
                </a:solidFill>
              </a:rPr>
              <a:t>住所：東京都米花市米花区米花町</a:t>
            </a:r>
            <a:r>
              <a:rPr lang="en-US" altLang="ja-JP" sz="2400" dirty="0">
                <a:solidFill>
                  <a:srgbClr val="000000"/>
                </a:solidFill>
              </a:rPr>
              <a:t>2</a:t>
            </a:r>
            <a:r>
              <a:rPr lang="ja-JP" altLang="en-US" sz="2400" dirty="0">
                <a:solidFill>
                  <a:srgbClr val="000000"/>
                </a:solidFill>
              </a:rPr>
              <a:t>丁目</a:t>
            </a:r>
            <a:r>
              <a:rPr lang="en-US" altLang="ja-JP" sz="2400" dirty="0">
                <a:solidFill>
                  <a:srgbClr val="000000"/>
                </a:solidFill>
              </a:rPr>
              <a:t>21</a:t>
            </a:r>
            <a:r>
              <a:rPr lang="ja-JP" altLang="en-US" sz="2400" dirty="0" smtClean="0">
                <a:solidFill>
                  <a:srgbClr val="000000"/>
                </a:solidFill>
              </a:rPr>
              <a:t>番地</a:t>
            </a:r>
            <a:endParaRPr kumimoji="1" lang="ja-JP" altLang="en-US" sz="2400" dirty="0">
              <a:solidFill>
                <a:srgbClr val="000000"/>
              </a:solidFill>
            </a:endParaRPr>
          </a:p>
        </p:txBody>
      </p:sp>
      <p:sp>
        <p:nvSpPr>
          <p:cNvPr id="30" name="テキスト ボックス 29"/>
          <p:cNvSpPr txBox="1"/>
          <p:nvPr/>
        </p:nvSpPr>
        <p:spPr>
          <a:xfrm>
            <a:off x="971600" y="5994912"/>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2843808" y="1741458"/>
            <a:ext cx="6044568"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242399" y="14534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51519" y="44624"/>
            <a:ext cx="8636857" cy="1139825"/>
          </a:xfrm>
        </p:spPr>
        <p:txBody>
          <a:bodyPr/>
          <a:lstStyle/>
          <a:p>
            <a:pPr>
              <a:defRPr/>
            </a:pPr>
            <a:r>
              <a:rPr lang="ja-JP" altLang="en-US" sz="3800" smtClean="0"/>
              <a:t>「コナン君、どこに住んでるの？」</a:t>
            </a:r>
            <a:endParaRPr lang="ja-JP" altLang="en-US" sz="3800" dirty="0"/>
          </a:p>
        </p:txBody>
      </p:sp>
      <p:sp>
        <p:nvSpPr>
          <p:cNvPr id="3" name="テキスト ボックス 2"/>
          <p:cNvSpPr txBox="1"/>
          <p:nvPr/>
        </p:nvSpPr>
        <p:spPr>
          <a:xfrm>
            <a:off x="701430" y="1268760"/>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20" name="テキスト ボックス 19"/>
          <p:cNvSpPr txBox="1"/>
          <p:nvPr/>
        </p:nvSpPr>
        <p:spPr>
          <a:xfrm>
            <a:off x="701151" y="1988840"/>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15" name="テキスト ボックス 14"/>
          <p:cNvSpPr txBox="1"/>
          <p:nvPr/>
        </p:nvSpPr>
        <p:spPr>
          <a:xfrm>
            <a:off x="2987823" y="2075191"/>
            <a:ext cx="1736373" cy="430887"/>
          </a:xfrm>
          <a:prstGeom prst="rect">
            <a:avLst/>
          </a:prstGeom>
          <a:noFill/>
          <a:ln>
            <a:noFill/>
          </a:ln>
        </p:spPr>
        <p:txBody>
          <a:bodyPr wrap="none" rtlCol="0">
            <a:spAutoFit/>
          </a:bodyPr>
          <a:lstStyle/>
          <a:p>
            <a:r>
              <a:rPr lang="ja-JP" altLang="en-US" sz="2200" dirty="0">
                <a:solidFill>
                  <a:srgbClr val="000000"/>
                </a:solidFill>
              </a:rPr>
              <a:t>住所：米花町</a:t>
            </a:r>
            <a:endParaRPr kumimoji="1" lang="ja-JP" altLang="en-US" sz="2200" dirty="0">
              <a:solidFill>
                <a:srgbClr val="000000"/>
              </a:solidFill>
            </a:endParaRPr>
          </a:p>
        </p:txBody>
      </p:sp>
      <p:sp>
        <p:nvSpPr>
          <p:cNvPr id="17" name="テキスト ボックス 16"/>
          <p:cNvSpPr txBox="1"/>
          <p:nvPr/>
        </p:nvSpPr>
        <p:spPr>
          <a:xfrm>
            <a:off x="6900643" y="12847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23" name="二等辺三角形 22"/>
          <p:cNvSpPr/>
          <p:nvPr/>
        </p:nvSpPr>
        <p:spPr>
          <a:xfrm rot="16200000">
            <a:off x="2267745" y="17414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852928" y="3541658"/>
            <a:ext cx="6086667"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51520" y="32536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10551" y="3068960"/>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3" name="テキスト ボックス 12"/>
          <p:cNvSpPr txBox="1"/>
          <p:nvPr/>
        </p:nvSpPr>
        <p:spPr>
          <a:xfrm>
            <a:off x="710272" y="3789040"/>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4" name="テキスト ボックス 13"/>
          <p:cNvSpPr txBox="1"/>
          <p:nvPr/>
        </p:nvSpPr>
        <p:spPr>
          <a:xfrm>
            <a:off x="2996944" y="3875391"/>
            <a:ext cx="5942652" cy="430887"/>
          </a:xfrm>
          <a:prstGeom prst="rect">
            <a:avLst/>
          </a:prstGeom>
          <a:noFill/>
          <a:ln>
            <a:noFill/>
          </a:ln>
        </p:spPr>
        <p:txBody>
          <a:bodyPr wrap="none" rtlCol="0">
            <a:spAutoFit/>
          </a:bodyPr>
          <a:lstStyle/>
          <a:p>
            <a:r>
              <a:rPr lang="ja-JP" altLang="en-US" sz="2200" dirty="0">
                <a:solidFill>
                  <a:srgbClr val="000000"/>
                </a:solidFill>
              </a:rPr>
              <a:t>住所：東京都米花市米花区米花町</a:t>
            </a:r>
            <a:r>
              <a:rPr lang="en-US" altLang="ja-JP" sz="2200" dirty="0">
                <a:solidFill>
                  <a:srgbClr val="000000"/>
                </a:solidFill>
              </a:rPr>
              <a:t>2</a:t>
            </a:r>
            <a:r>
              <a:rPr lang="ja-JP" altLang="en-US" sz="2200" dirty="0">
                <a:solidFill>
                  <a:srgbClr val="000000"/>
                </a:solidFill>
              </a:rPr>
              <a:t>丁目</a:t>
            </a:r>
            <a:r>
              <a:rPr lang="en-US" altLang="ja-JP" sz="2200" dirty="0">
                <a:solidFill>
                  <a:srgbClr val="000000"/>
                </a:solidFill>
              </a:rPr>
              <a:t>21</a:t>
            </a:r>
            <a:r>
              <a:rPr lang="ja-JP" altLang="en-US" sz="2200" dirty="0">
                <a:solidFill>
                  <a:srgbClr val="000000"/>
                </a:solidFill>
              </a:rPr>
              <a:t>番地</a:t>
            </a:r>
          </a:p>
        </p:txBody>
      </p:sp>
      <p:sp>
        <p:nvSpPr>
          <p:cNvPr id="16" name="テキスト ボックス 15"/>
          <p:cNvSpPr txBox="1"/>
          <p:nvPr/>
        </p:nvSpPr>
        <p:spPr>
          <a:xfrm>
            <a:off x="6909764" y="30849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18" name="二等辺三角形 17"/>
          <p:cNvSpPr/>
          <p:nvPr/>
        </p:nvSpPr>
        <p:spPr>
          <a:xfrm rot="16200000">
            <a:off x="2276866" y="35416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2852928" y="5341858"/>
            <a:ext cx="6086667"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a:off x="251520" y="50538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710272" y="5589240"/>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26" name="テキスト ボックス 25"/>
          <p:cNvSpPr txBox="1"/>
          <p:nvPr/>
        </p:nvSpPr>
        <p:spPr>
          <a:xfrm>
            <a:off x="2996944" y="5675591"/>
            <a:ext cx="5942652" cy="430887"/>
          </a:xfrm>
          <a:prstGeom prst="rect">
            <a:avLst/>
          </a:prstGeom>
          <a:noFill/>
          <a:ln>
            <a:noFill/>
          </a:ln>
        </p:spPr>
        <p:txBody>
          <a:bodyPr wrap="none" rtlCol="0">
            <a:spAutoFit/>
          </a:bodyPr>
          <a:lstStyle/>
          <a:p>
            <a:r>
              <a:rPr lang="ja-JP" altLang="en-US" sz="2200" dirty="0">
                <a:solidFill>
                  <a:srgbClr val="000000"/>
                </a:solidFill>
              </a:rPr>
              <a:t>住所：東京都米花市米花区米花町</a:t>
            </a:r>
            <a:r>
              <a:rPr lang="en-US" altLang="ja-JP" sz="2200" dirty="0">
                <a:solidFill>
                  <a:srgbClr val="000000"/>
                </a:solidFill>
              </a:rPr>
              <a:t>2</a:t>
            </a:r>
            <a:r>
              <a:rPr lang="ja-JP" altLang="en-US" sz="2200" dirty="0">
                <a:solidFill>
                  <a:srgbClr val="000000"/>
                </a:solidFill>
              </a:rPr>
              <a:t>丁目</a:t>
            </a:r>
            <a:r>
              <a:rPr lang="en-US" altLang="ja-JP" sz="2200" dirty="0">
                <a:solidFill>
                  <a:srgbClr val="000000"/>
                </a:solidFill>
              </a:rPr>
              <a:t>21</a:t>
            </a:r>
            <a:r>
              <a:rPr lang="ja-JP" altLang="en-US" sz="2200" dirty="0">
                <a:solidFill>
                  <a:srgbClr val="000000"/>
                </a:solidFill>
              </a:rPr>
              <a:t>番地</a:t>
            </a:r>
          </a:p>
        </p:txBody>
      </p:sp>
      <p:sp>
        <p:nvSpPr>
          <p:cNvPr id="27" name="テキスト ボックス 26"/>
          <p:cNvSpPr txBox="1"/>
          <p:nvPr/>
        </p:nvSpPr>
        <p:spPr>
          <a:xfrm>
            <a:off x="6909764" y="48851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28" name="二等辺三角形 27"/>
          <p:cNvSpPr/>
          <p:nvPr/>
        </p:nvSpPr>
        <p:spPr>
          <a:xfrm rot="16200000">
            <a:off x="2276866" y="53418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711895" y="4877452"/>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Tree>
    <p:extLst>
      <p:ext uri="{BB962C8B-B14F-4D97-AF65-F5344CB8AC3E}">
        <p14:creationId xmlns:p14="http://schemas.microsoft.com/office/powerpoint/2010/main" val="1137931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98384" y="1741458"/>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rot="16200000" flipH="1">
            <a:off x="5238270" y="450398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127669" y="4129088"/>
            <a:ext cx="6760708"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Shinnichi</a:t>
            </a:r>
            <a:r>
              <a:rPr lang="en-US" altLang="ja-JP" sz="2000" b="1" dirty="0">
                <a:solidFill>
                  <a:srgbClr val="000000"/>
                </a:solidFill>
                <a:latin typeface="+mj-lt"/>
                <a:ea typeface="ＭＳ 明朝" pitchFamily="17" charset="-128"/>
              </a:rPr>
              <a:t> extends Konan{</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en-US" altLang="ja-JP" sz="2000" b="1" dirty="0" smtClean="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東京都米花市米花区米花町</a:t>
            </a:r>
            <a:r>
              <a:rPr lang="en-US" altLang="ja-JP" sz="2000" b="1" dirty="0">
                <a:solidFill>
                  <a:srgbClr val="000000"/>
                </a:solidFill>
                <a:latin typeface="+mj-lt"/>
                <a:ea typeface="ＭＳ 明朝" pitchFamily="17" charset="-128"/>
              </a:rPr>
              <a:t>2</a:t>
            </a:r>
            <a:r>
              <a:rPr lang="ja-JP" altLang="en-US" sz="2000" b="1" dirty="0">
                <a:solidFill>
                  <a:srgbClr val="000000"/>
                </a:solidFill>
                <a:latin typeface="+mj-lt"/>
                <a:ea typeface="ＭＳ 明朝" pitchFamily="17" charset="-128"/>
              </a:rPr>
              <a:t>丁目</a:t>
            </a:r>
            <a:r>
              <a:rPr lang="en-US" altLang="ja-JP" sz="2000" b="1" dirty="0">
                <a:solidFill>
                  <a:srgbClr val="000000"/>
                </a:solidFill>
                <a:latin typeface="+mj-lt"/>
                <a:ea typeface="ＭＳ 明朝" pitchFamily="17" charset="-128"/>
              </a:rPr>
              <a:t>21</a:t>
            </a:r>
            <a:r>
              <a:rPr lang="ja-JP" altLang="en-US" sz="2000" b="1" dirty="0" smtClean="0">
                <a:solidFill>
                  <a:srgbClr val="000000"/>
                </a:solidFill>
                <a:latin typeface="+mj-lt"/>
                <a:ea typeface="ＭＳ 明朝" pitchFamily="17" charset="-128"/>
              </a:rPr>
              <a:t>番地</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getHighSchool</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帝丹高校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18" name="テキスト ボックス 17"/>
          <p:cNvSpPr txBox="1"/>
          <p:nvPr/>
        </p:nvSpPr>
        <p:spPr>
          <a:xfrm>
            <a:off x="2199677" y="1052736"/>
            <a:ext cx="6688700"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Konan {</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smtClean="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2" name="タイトル 1"/>
          <p:cNvSpPr>
            <a:spLocks noGrp="1"/>
          </p:cNvSpPr>
          <p:nvPr>
            <p:ph type="title"/>
          </p:nvPr>
        </p:nvSpPr>
        <p:spPr>
          <a:xfrm>
            <a:off x="251519" y="44624"/>
            <a:ext cx="8636857" cy="1139825"/>
          </a:xfrm>
        </p:spPr>
        <p:txBody>
          <a:bodyPr/>
          <a:lstStyle/>
          <a:p>
            <a:pPr>
              <a:defRPr/>
            </a:pPr>
            <a:r>
              <a:rPr lang="en-US" altLang="ja-JP" sz="3800" smtClean="0"/>
              <a:t>getAddress</a:t>
            </a:r>
            <a:r>
              <a:rPr lang="ja-JP" altLang="en-US" sz="3800" smtClean="0"/>
              <a:t>（）を呼び出すと。。。</a:t>
            </a:r>
            <a:endParaRPr lang="ja-JP" altLang="en-US" sz="3800" dirty="0"/>
          </a:p>
        </p:txBody>
      </p:sp>
      <p:sp>
        <p:nvSpPr>
          <p:cNvPr id="8" name="二等辺三角形 7"/>
          <p:cNvSpPr/>
          <p:nvPr/>
        </p:nvSpPr>
        <p:spPr>
          <a:xfrm>
            <a:off x="5723208" y="3646735"/>
            <a:ext cx="328612" cy="21431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テキスト ボックス 11"/>
          <p:cNvSpPr txBox="1">
            <a:spLocks noChangeArrowheads="1"/>
          </p:cNvSpPr>
          <p:nvPr/>
        </p:nvSpPr>
        <p:spPr bwMode="auto">
          <a:xfrm>
            <a:off x="7797308" y="2899626"/>
            <a:ext cx="1095172" cy="707886"/>
          </a:xfrm>
          <a:prstGeom prst="rect">
            <a:avLst/>
          </a:prstGeom>
          <a:solidFill>
            <a:srgbClr val="008000"/>
          </a:solidFill>
          <a:ln w="9525">
            <a:noFill/>
            <a:miter lim="800000"/>
            <a:headEnd/>
            <a:tailEnd/>
          </a:ln>
        </p:spPr>
        <p:txBody>
          <a:bodyPr wrap="none">
            <a:spAutoFit/>
          </a:bodyPr>
          <a:lstStyle/>
          <a:p>
            <a:r>
              <a:rPr lang="ja-JP" altLang="en-US" sz="2000" b="1" dirty="0"/>
              <a:t>親</a:t>
            </a:r>
            <a:r>
              <a:rPr lang="ja-JP" altLang="en-US" sz="2000" b="1" dirty="0" smtClean="0"/>
              <a:t>クラス</a:t>
            </a:r>
            <a:endParaRPr lang="en-US" altLang="ja-JP" sz="2000" b="1" dirty="0" smtClean="0"/>
          </a:p>
          <a:p>
            <a:r>
              <a:rPr lang="en-US" altLang="ja-JP" sz="2000" b="1" dirty="0" smtClean="0"/>
              <a:t>Konan</a:t>
            </a:r>
            <a:endParaRPr lang="en-US" altLang="ja-JP" sz="2000" b="1" dirty="0"/>
          </a:p>
        </p:txBody>
      </p:sp>
      <p:sp>
        <p:nvSpPr>
          <p:cNvPr id="12" name="テキスト ボックス 11"/>
          <p:cNvSpPr txBox="1">
            <a:spLocks noChangeArrowheads="1"/>
          </p:cNvSpPr>
          <p:nvPr/>
        </p:nvSpPr>
        <p:spPr bwMode="auto">
          <a:xfrm>
            <a:off x="7378924" y="5529426"/>
            <a:ext cx="1513556" cy="707886"/>
          </a:xfrm>
          <a:prstGeom prst="rect">
            <a:avLst/>
          </a:prstGeom>
          <a:solidFill>
            <a:srgbClr val="00FFFF"/>
          </a:solidFill>
          <a:ln w="9525">
            <a:noFill/>
            <a:miter lim="800000"/>
            <a:headEnd/>
            <a:tailEnd/>
          </a:ln>
        </p:spPr>
        <p:txBody>
          <a:bodyPr wrap="none">
            <a:spAutoFit/>
          </a:bodyPr>
          <a:lstStyle/>
          <a:p>
            <a:r>
              <a:rPr lang="ja-JP" altLang="en-US" sz="2000" b="1" dirty="0">
                <a:solidFill>
                  <a:schemeClr val="accent4">
                    <a:lumMod val="10000"/>
                  </a:schemeClr>
                </a:solidFill>
              </a:rPr>
              <a:t>子供</a:t>
            </a:r>
            <a:r>
              <a:rPr lang="ja-JP" altLang="en-US" sz="2000" b="1" dirty="0" smtClean="0">
                <a:solidFill>
                  <a:schemeClr val="accent4">
                    <a:lumMod val="10000"/>
                  </a:schemeClr>
                </a:solidFill>
              </a:rPr>
              <a:t>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endParaRPr lang="en-US" altLang="ja-JP" sz="2000" b="1" dirty="0">
              <a:solidFill>
                <a:schemeClr val="accent4">
                  <a:lumMod val="10000"/>
                </a:schemeClr>
              </a:solidFill>
            </a:endParaRPr>
          </a:p>
        </p:txBody>
      </p:sp>
      <p:sp>
        <p:nvSpPr>
          <p:cNvPr id="5" name="正方形/長方形 4"/>
          <p:cNvSpPr/>
          <p:nvPr/>
        </p:nvSpPr>
        <p:spPr>
          <a:xfrm>
            <a:off x="2800375" y="2343563"/>
            <a:ext cx="3600400" cy="919931"/>
          </a:xfrm>
          <a:prstGeom prst="rect">
            <a:avLst/>
          </a:prstGeom>
          <a:solidFill>
            <a:srgbClr val="008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728367" y="4481278"/>
            <a:ext cx="6120680" cy="919931"/>
          </a:xfrm>
          <a:prstGeom prst="rect">
            <a:avLst/>
          </a:prstGeom>
          <a:solidFill>
            <a:srgbClr val="00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557415" y="1556792"/>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20" name="テキスト ボックス 19"/>
          <p:cNvSpPr txBox="1"/>
          <p:nvPr/>
        </p:nvSpPr>
        <p:spPr>
          <a:xfrm>
            <a:off x="557136" y="2276872"/>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10" name="左矢印 9"/>
          <p:cNvSpPr/>
          <p:nvPr/>
        </p:nvSpPr>
        <p:spPr>
          <a:xfrm>
            <a:off x="1573761" y="2222448"/>
            <a:ext cx="978408" cy="484632"/>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350" y="6379419"/>
            <a:ext cx="8122736" cy="400110"/>
          </a:xfrm>
          <a:prstGeom prst="rect">
            <a:avLst/>
          </a:prstGeom>
          <a:solidFill>
            <a:srgbClr val="FFC000"/>
          </a:solidFill>
          <a:ln>
            <a:solidFill>
              <a:srgbClr val="0000FF"/>
            </a:solidFill>
          </a:ln>
        </p:spPr>
        <p:txBody>
          <a:bodyPr wrap="none" rtlCol="0">
            <a:spAutoFit/>
          </a:bodyPr>
          <a:lstStyle/>
          <a:p>
            <a:r>
              <a:rPr lang="ja-JP" altLang="en-US" sz="2000" smtClean="0">
                <a:solidFill>
                  <a:srgbClr val="000000"/>
                </a:solidFill>
              </a:rPr>
              <a:t>中身が「スーパークラス」   </a:t>
            </a:r>
            <a:r>
              <a:rPr lang="ja-JP" altLang="en-US" sz="2000" dirty="0" smtClean="0">
                <a:solidFill>
                  <a:srgbClr val="000000"/>
                </a:solidFill>
              </a:rPr>
              <a:t>⇒</a:t>
            </a:r>
            <a:r>
              <a:rPr lang="ja-JP" altLang="en-US" sz="2000" smtClean="0">
                <a:solidFill>
                  <a:srgbClr val="000000"/>
                </a:solidFill>
              </a:rPr>
              <a:t>　「スーパークラス」</a:t>
            </a:r>
            <a:r>
              <a:rPr lang="ja-JP" altLang="en-US" sz="2000" dirty="0" smtClean="0">
                <a:solidFill>
                  <a:srgbClr val="000000"/>
                </a:solidFill>
              </a:rPr>
              <a:t>のメソッドが呼び出される</a:t>
            </a:r>
            <a:endParaRPr lang="en-US" altLang="ja-JP" sz="2000" dirty="0" smtClean="0">
              <a:solidFill>
                <a:srgbClr val="000000"/>
              </a:solidFill>
            </a:endParaRPr>
          </a:p>
        </p:txBody>
      </p:sp>
    </p:spTree>
    <p:extLst>
      <p:ext uri="{BB962C8B-B14F-4D97-AF65-F5344CB8AC3E}">
        <p14:creationId xmlns:p14="http://schemas.microsoft.com/office/powerpoint/2010/main" val="1055466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98384" y="3181618"/>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rot="16200000" flipH="1">
            <a:off x="5238270" y="450398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127669" y="4129088"/>
            <a:ext cx="6760708"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Shinnichi</a:t>
            </a:r>
            <a:r>
              <a:rPr lang="en-US" altLang="ja-JP" sz="2000" b="1" dirty="0">
                <a:solidFill>
                  <a:srgbClr val="000000"/>
                </a:solidFill>
                <a:latin typeface="+mj-lt"/>
                <a:ea typeface="ＭＳ 明朝" pitchFamily="17" charset="-128"/>
              </a:rPr>
              <a:t> extends Konan{</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en-US" altLang="ja-JP" sz="2000" b="1" dirty="0" smtClean="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東京都米花市米花区米花町</a:t>
            </a:r>
            <a:r>
              <a:rPr lang="en-US" altLang="ja-JP" sz="2000" b="1" dirty="0">
                <a:solidFill>
                  <a:srgbClr val="000000"/>
                </a:solidFill>
                <a:latin typeface="+mj-lt"/>
                <a:ea typeface="ＭＳ 明朝" pitchFamily="17" charset="-128"/>
              </a:rPr>
              <a:t>2</a:t>
            </a:r>
            <a:r>
              <a:rPr lang="ja-JP" altLang="en-US" sz="2000" b="1" dirty="0">
                <a:solidFill>
                  <a:srgbClr val="000000"/>
                </a:solidFill>
                <a:latin typeface="+mj-lt"/>
                <a:ea typeface="ＭＳ 明朝" pitchFamily="17" charset="-128"/>
              </a:rPr>
              <a:t>丁目</a:t>
            </a:r>
            <a:r>
              <a:rPr lang="en-US" altLang="ja-JP" sz="2000" b="1" dirty="0">
                <a:solidFill>
                  <a:srgbClr val="000000"/>
                </a:solidFill>
                <a:latin typeface="+mj-lt"/>
                <a:ea typeface="ＭＳ 明朝" pitchFamily="17" charset="-128"/>
              </a:rPr>
              <a:t>21</a:t>
            </a:r>
            <a:r>
              <a:rPr lang="ja-JP" altLang="en-US" sz="2000" b="1" dirty="0" smtClean="0">
                <a:solidFill>
                  <a:srgbClr val="000000"/>
                </a:solidFill>
                <a:latin typeface="+mj-lt"/>
                <a:ea typeface="ＭＳ 明朝" pitchFamily="17" charset="-128"/>
              </a:rPr>
              <a:t>番地</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getHighSchool</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帝丹高校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18" name="テキスト ボックス 17"/>
          <p:cNvSpPr txBox="1"/>
          <p:nvPr/>
        </p:nvSpPr>
        <p:spPr>
          <a:xfrm>
            <a:off x="2199677" y="1052736"/>
            <a:ext cx="6688700" cy="255454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sz="2000" b="1" dirty="0">
                <a:solidFill>
                  <a:srgbClr val="000000"/>
                </a:solidFill>
                <a:latin typeface="+mj-lt"/>
                <a:ea typeface="ＭＳ 明朝" pitchFamily="17" charset="-128"/>
              </a:rPr>
              <a:t>public class Konan {</a:t>
            </a:r>
          </a:p>
          <a:p>
            <a:pPr>
              <a:defRPr/>
            </a:pPr>
            <a:r>
              <a:rPr lang="ja-JP" altLang="en-US" sz="2000" b="1" dirty="0">
                <a:solidFill>
                  <a:srgbClr val="000000"/>
                </a:solidFill>
                <a:latin typeface="+mj-lt"/>
                <a:ea typeface="ＭＳ 明朝" pitchFamily="17" charset="-128"/>
              </a:rPr>
              <a:t>　</a:t>
            </a: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getPrimarySchool</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return "</a:t>
            </a:r>
            <a:r>
              <a:rPr lang="ja-JP" altLang="en-US" sz="2000" b="1" dirty="0">
                <a:solidFill>
                  <a:srgbClr val="000000"/>
                </a:solidFill>
                <a:latin typeface="+mj-lt"/>
                <a:ea typeface="ＭＳ 明朝" pitchFamily="17" charset="-128"/>
              </a:rPr>
              <a:t>帝丹小学校</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public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getAddress</a:t>
            </a:r>
            <a:r>
              <a:rPr lang="en-US" altLang="ja-JP" sz="2000" b="1" dirty="0">
                <a:solidFill>
                  <a:srgbClr val="000000"/>
                </a:solidFill>
                <a:latin typeface="+mj-lt"/>
                <a:ea typeface="ＭＳ 明朝" pitchFamily="17" charset="-128"/>
              </a:rPr>
              <a:t>() {</a:t>
            </a:r>
          </a:p>
          <a:p>
            <a:pPr>
              <a:defRPr/>
            </a:pPr>
            <a:r>
              <a:rPr lang="en-US" altLang="ja-JP" sz="2000" b="1" dirty="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return </a:t>
            </a:r>
            <a:r>
              <a:rPr lang="en-US" altLang="ja-JP" sz="2000" b="1" dirty="0">
                <a:solidFill>
                  <a:srgbClr val="000000"/>
                </a:solidFill>
                <a:latin typeface="+mj-lt"/>
                <a:ea typeface="ＭＳ 明朝" pitchFamily="17" charset="-128"/>
              </a:rPr>
              <a:t>"</a:t>
            </a:r>
            <a:r>
              <a:rPr lang="ja-JP" altLang="en-US" sz="2000" b="1" dirty="0">
                <a:solidFill>
                  <a:srgbClr val="000000"/>
                </a:solidFill>
                <a:latin typeface="+mj-lt"/>
                <a:ea typeface="ＭＳ 明朝" pitchFamily="17" charset="-128"/>
              </a:rPr>
              <a:t>米花町</a:t>
            </a:r>
            <a:r>
              <a:rPr lang="en-US" altLang="ja-JP" sz="2000" b="1" dirty="0">
                <a:solidFill>
                  <a:srgbClr val="000000"/>
                </a:solidFill>
                <a:latin typeface="+mj-lt"/>
                <a:ea typeface="ＭＳ 明朝" pitchFamily="17" charset="-128"/>
              </a:rPr>
              <a:t>";</a:t>
            </a:r>
          </a:p>
          <a:p>
            <a:pPr>
              <a:defRPr/>
            </a:pPr>
            <a:r>
              <a:rPr lang="ja-JP" altLang="en-US" sz="2000" b="1" dirty="0" smtClean="0">
                <a:solidFill>
                  <a:srgbClr val="000000"/>
                </a:solidFill>
                <a:latin typeface="+mj-lt"/>
                <a:ea typeface="ＭＳ 明朝" pitchFamily="17" charset="-128"/>
              </a:rPr>
              <a:t>　　</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en-US" altLang="ja-JP" sz="2000" b="1" dirty="0" smtClean="0">
                <a:solidFill>
                  <a:srgbClr val="000000"/>
                </a:solidFill>
                <a:latin typeface="+mj-lt"/>
                <a:ea typeface="ＭＳ 明朝" pitchFamily="17" charset="-128"/>
              </a:rPr>
              <a:t>}</a:t>
            </a:r>
            <a:endParaRPr lang="ja-JP" altLang="en-US" sz="2000" b="1" dirty="0">
              <a:solidFill>
                <a:srgbClr val="000000"/>
              </a:solidFill>
              <a:latin typeface="+mj-lt"/>
              <a:ea typeface="ＭＳ 明朝" pitchFamily="17" charset="-128"/>
            </a:endParaRPr>
          </a:p>
        </p:txBody>
      </p:sp>
      <p:sp>
        <p:nvSpPr>
          <p:cNvPr id="8" name="二等辺三角形 7"/>
          <p:cNvSpPr/>
          <p:nvPr/>
        </p:nvSpPr>
        <p:spPr>
          <a:xfrm>
            <a:off x="5723208" y="3646735"/>
            <a:ext cx="328612" cy="21431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テキスト ボックス 11"/>
          <p:cNvSpPr txBox="1">
            <a:spLocks noChangeArrowheads="1"/>
          </p:cNvSpPr>
          <p:nvPr/>
        </p:nvSpPr>
        <p:spPr bwMode="auto">
          <a:xfrm>
            <a:off x="7797308" y="2899626"/>
            <a:ext cx="1095172" cy="707886"/>
          </a:xfrm>
          <a:prstGeom prst="rect">
            <a:avLst/>
          </a:prstGeom>
          <a:solidFill>
            <a:srgbClr val="008000"/>
          </a:solidFill>
          <a:ln w="9525">
            <a:noFill/>
            <a:miter lim="800000"/>
            <a:headEnd/>
            <a:tailEnd/>
          </a:ln>
        </p:spPr>
        <p:txBody>
          <a:bodyPr wrap="none">
            <a:spAutoFit/>
          </a:bodyPr>
          <a:lstStyle/>
          <a:p>
            <a:r>
              <a:rPr lang="ja-JP" altLang="en-US" sz="2000" b="1" dirty="0"/>
              <a:t>親</a:t>
            </a:r>
            <a:r>
              <a:rPr lang="ja-JP" altLang="en-US" sz="2000" b="1" dirty="0" smtClean="0"/>
              <a:t>クラス</a:t>
            </a:r>
            <a:endParaRPr lang="en-US" altLang="ja-JP" sz="2000" b="1" dirty="0" smtClean="0"/>
          </a:p>
          <a:p>
            <a:r>
              <a:rPr lang="en-US" altLang="ja-JP" sz="2000" b="1" dirty="0" smtClean="0"/>
              <a:t>Konan</a:t>
            </a:r>
            <a:endParaRPr lang="en-US" altLang="ja-JP" sz="2000" b="1" dirty="0"/>
          </a:p>
        </p:txBody>
      </p:sp>
      <p:sp>
        <p:nvSpPr>
          <p:cNvPr id="12" name="テキスト ボックス 11"/>
          <p:cNvSpPr txBox="1">
            <a:spLocks noChangeArrowheads="1"/>
          </p:cNvSpPr>
          <p:nvPr/>
        </p:nvSpPr>
        <p:spPr bwMode="auto">
          <a:xfrm>
            <a:off x="7378924" y="5452151"/>
            <a:ext cx="1513556" cy="707886"/>
          </a:xfrm>
          <a:prstGeom prst="rect">
            <a:avLst/>
          </a:prstGeom>
          <a:solidFill>
            <a:srgbClr val="00FFFF"/>
          </a:solidFill>
          <a:ln w="9525">
            <a:noFill/>
            <a:miter lim="800000"/>
            <a:headEnd/>
            <a:tailEnd/>
          </a:ln>
        </p:spPr>
        <p:txBody>
          <a:bodyPr wrap="none">
            <a:spAutoFit/>
          </a:bodyPr>
          <a:lstStyle/>
          <a:p>
            <a:r>
              <a:rPr lang="ja-JP" altLang="en-US" sz="2000" b="1" dirty="0">
                <a:solidFill>
                  <a:schemeClr val="accent4">
                    <a:lumMod val="10000"/>
                  </a:schemeClr>
                </a:solidFill>
              </a:rPr>
              <a:t>子供</a:t>
            </a:r>
            <a:r>
              <a:rPr lang="ja-JP" altLang="en-US" sz="2000" b="1" dirty="0" smtClean="0">
                <a:solidFill>
                  <a:schemeClr val="accent4">
                    <a:lumMod val="10000"/>
                  </a:schemeClr>
                </a:solidFill>
              </a:rPr>
              <a:t>クラス</a:t>
            </a:r>
            <a:endParaRPr lang="en-US" altLang="ja-JP" sz="2000" b="1" dirty="0" smtClean="0">
              <a:solidFill>
                <a:schemeClr val="accent4">
                  <a:lumMod val="10000"/>
                </a:schemeClr>
              </a:solidFill>
            </a:endParaRPr>
          </a:p>
          <a:p>
            <a:r>
              <a:rPr lang="en-US" altLang="ja-JP" sz="2000" b="1" dirty="0" err="1" smtClean="0">
                <a:solidFill>
                  <a:schemeClr val="accent4">
                    <a:lumMod val="10000"/>
                  </a:schemeClr>
                </a:solidFill>
              </a:rPr>
              <a:t>Shinnichi</a:t>
            </a:r>
            <a:endParaRPr lang="en-US" altLang="ja-JP" sz="2000" b="1" dirty="0">
              <a:solidFill>
                <a:schemeClr val="accent4">
                  <a:lumMod val="10000"/>
                </a:schemeClr>
              </a:solidFill>
            </a:endParaRPr>
          </a:p>
        </p:txBody>
      </p:sp>
      <p:sp>
        <p:nvSpPr>
          <p:cNvPr id="5" name="正方形/長方形 4"/>
          <p:cNvSpPr/>
          <p:nvPr/>
        </p:nvSpPr>
        <p:spPr>
          <a:xfrm>
            <a:off x="2800375" y="2343563"/>
            <a:ext cx="3600400" cy="919931"/>
          </a:xfrm>
          <a:prstGeom prst="rect">
            <a:avLst/>
          </a:prstGeom>
          <a:solidFill>
            <a:srgbClr val="008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728367" y="4481278"/>
            <a:ext cx="6120680" cy="919931"/>
          </a:xfrm>
          <a:prstGeom prst="rect">
            <a:avLst/>
          </a:prstGeom>
          <a:solidFill>
            <a:srgbClr val="00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557415" y="2996952"/>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20" name="テキスト ボックス 19"/>
          <p:cNvSpPr txBox="1"/>
          <p:nvPr/>
        </p:nvSpPr>
        <p:spPr>
          <a:xfrm>
            <a:off x="557136" y="3717032"/>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0" name="左矢印 9"/>
          <p:cNvSpPr/>
          <p:nvPr/>
        </p:nvSpPr>
        <p:spPr>
          <a:xfrm rot="2531510">
            <a:off x="1350479" y="4271308"/>
            <a:ext cx="1167416" cy="484632"/>
          </a:xfrm>
          <a:prstGeom prst="lef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5496" y="6413266"/>
            <a:ext cx="7026282" cy="400110"/>
          </a:xfrm>
          <a:prstGeom prst="rect">
            <a:avLst/>
          </a:prstGeom>
          <a:solidFill>
            <a:srgbClr val="FFC000"/>
          </a:solidFill>
          <a:ln>
            <a:solidFill>
              <a:srgbClr val="0000FF"/>
            </a:solidFill>
          </a:ln>
        </p:spPr>
        <p:txBody>
          <a:bodyPr wrap="none" rtlCol="0">
            <a:spAutoFit/>
          </a:bodyPr>
          <a:lstStyle/>
          <a:p>
            <a:r>
              <a:rPr lang="ja-JP" altLang="en-US" sz="2000" smtClean="0">
                <a:solidFill>
                  <a:srgbClr val="000000"/>
                </a:solidFill>
              </a:rPr>
              <a:t>中身が「サブクラス」</a:t>
            </a:r>
            <a:r>
              <a:rPr lang="ja-JP" altLang="en-US" sz="2000" dirty="0" smtClean="0">
                <a:solidFill>
                  <a:srgbClr val="000000"/>
                </a:solidFill>
              </a:rPr>
              <a:t>　⇒</a:t>
            </a:r>
            <a:r>
              <a:rPr lang="ja-JP" altLang="en-US" sz="2000" smtClean="0">
                <a:solidFill>
                  <a:srgbClr val="000000"/>
                </a:solidFill>
              </a:rPr>
              <a:t>　「サブクラス」</a:t>
            </a:r>
            <a:r>
              <a:rPr lang="ja-JP" altLang="en-US" sz="2000" dirty="0" smtClean="0">
                <a:solidFill>
                  <a:srgbClr val="000000"/>
                </a:solidFill>
              </a:rPr>
              <a:t>のメソッドが呼び出される</a:t>
            </a:r>
            <a:endParaRPr lang="en-US" altLang="ja-JP" sz="2000" dirty="0" smtClean="0">
              <a:solidFill>
                <a:srgbClr val="000000"/>
              </a:solidFill>
            </a:endParaRPr>
          </a:p>
        </p:txBody>
      </p:sp>
      <p:sp>
        <p:nvSpPr>
          <p:cNvPr id="21" name="タイトル 1"/>
          <p:cNvSpPr>
            <a:spLocks noGrp="1"/>
          </p:cNvSpPr>
          <p:nvPr>
            <p:ph type="title"/>
          </p:nvPr>
        </p:nvSpPr>
        <p:spPr>
          <a:xfrm>
            <a:off x="251519" y="44624"/>
            <a:ext cx="8636857" cy="1139825"/>
          </a:xfrm>
        </p:spPr>
        <p:txBody>
          <a:bodyPr/>
          <a:lstStyle/>
          <a:p>
            <a:pPr>
              <a:defRPr/>
            </a:pPr>
            <a:r>
              <a:rPr lang="en-US" altLang="ja-JP" sz="3800" smtClean="0"/>
              <a:t>getAddress</a:t>
            </a:r>
            <a:r>
              <a:rPr lang="ja-JP" altLang="en-US" sz="3800" smtClean="0"/>
              <a:t>（）を呼び出すと。。。</a:t>
            </a:r>
            <a:endParaRPr lang="ja-JP" altLang="en-US" sz="3800" dirty="0"/>
          </a:p>
        </p:txBody>
      </p:sp>
    </p:spTree>
    <p:extLst>
      <p:ext uri="{BB962C8B-B14F-4D97-AF65-F5344CB8AC3E}">
        <p14:creationId xmlns:p14="http://schemas.microsoft.com/office/powerpoint/2010/main" val="603844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ソフトウェアの特徴</a:t>
            </a:r>
            <a:endParaRPr lang="ja-JP" altLang="en-US" dirty="0"/>
          </a:p>
        </p:txBody>
      </p:sp>
      <p:sp>
        <p:nvSpPr>
          <p:cNvPr id="3" name="コンテンツ プレースホルダ 2"/>
          <p:cNvSpPr>
            <a:spLocks noGrp="1"/>
          </p:cNvSpPr>
          <p:nvPr>
            <p:ph idx="1"/>
          </p:nvPr>
        </p:nvSpPr>
        <p:spPr>
          <a:xfrm>
            <a:off x="1800225" y="1285875"/>
            <a:ext cx="5500688" cy="2571750"/>
          </a:xfrm>
          <a:ln>
            <a:solidFill>
              <a:schemeClr val="tx1"/>
            </a:solidFill>
          </a:ln>
        </p:spPr>
        <p:txBody>
          <a:bodyPr/>
          <a:lstStyle/>
          <a:p>
            <a:pPr>
              <a:defRPr/>
            </a:pPr>
            <a:r>
              <a:rPr lang="ja-JP" altLang="en-US" dirty="0" smtClean="0">
                <a:solidFill>
                  <a:srgbClr val="00FF00"/>
                </a:solidFill>
              </a:rPr>
              <a:t>通常の製品</a:t>
            </a:r>
            <a:r>
              <a:rPr lang="en-US" altLang="ja-JP" dirty="0" smtClean="0">
                <a:solidFill>
                  <a:srgbClr val="00FF00"/>
                </a:solidFill>
              </a:rPr>
              <a:t/>
            </a:r>
            <a:br>
              <a:rPr lang="en-US" altLang="ja-JP" dirty="0" smtClean="0">
                <a:solidFill>
                  <a:srgbClr val="00FF00"/>
                </a:solidFill>
              </a:rPr>
            </a:br>
            <a:r>
              <a:rPr lang="ja-JP" altLang="en-US" sz="2800" dirty="0" smtClean="0"/>
              <a:t>製品完成後の変更は困難。</a:t>
            </a:r>
            <a:r>
              <a:rPr lang="en-US" altLang="ja-JP" dirty="0" smtClean="0">
                <a:solidFill>
                  <a:srgbClr val="00FF00"/>
                </a:solidFill>
              </a:rPr>
              <a:t/>
            </a:r>
            <a:br>
              <a:rPr lang="en-US" altLang="ja-JP" dirty="0" smtClean="0">
                <a:solidFill>
                  <a:srgbClr val="00FF00"/>
                </a:solidFill>
              </a:rPr>
            </a:br>
            <a:endParaRPr lang="en-US" altLang="ja-JP" sz="1600" dirty="0" smtClean="0">
              <a:solidFill>
                <a:srgbClr val="00FF00"/>
              </a:solidFill>
            </a:endParaRPr>
          </a:p>
          <a:p>
            <a:pPr>
              <a:defRPr/>
            </a:pPr>
            <a:r>
              <a:rPr lang="ja-JP" altLang="en-US" dirty="0" smtClean="0">
                <a:solidFill>
                  <a:srgbClr val="00FF00"/>
                </a:solidFill>
              </a:rPr>
              <a:t>ソフトウェア</a:t>
            </a:r>
            <a:r>
              <a:rPr lang="en-US" altLang="ja-JP" dirty="0" smtClean="0"/>
              <a:t/>
            </a:r>
            <a:br>
              <a:rPr lang="en-US" altLang="ja-JP" dirty="0" smtClean="0"/>
            </a:br>
            <a:r>
              <a:rPr lang="ja-JP" altLang="en-US" sz="2800" dirty="0" smtClean="0"/>
              <a:t>製品完成後でも変更が可能。</a:t>
            </a:r>
            <a:endParaRPr lang="en-US" altLang="ja-JP" sz="2800" dirty="0" smtClean="0"/>
          </a:p>
        </p:txBody>
      </p:sp>
      <p:sp>
        <p:nvSpPr>
          <p:cNvPr id="4" name="テキスト ボックス 3"/>
          <p:cNvSpPr txBox="1"/>
          <p:nvPr/>
        </p:nvSpPr>
        <p:spPr>
          <a:xfrm>
            <a:off x="1385888" y="4345285"/>
            <a:ext cx="6365875" cy="523875"/>
          </a:xfrm>
          <a:prstGeom prst="rect">
            <a:avLst/>
          </a:prstGeom>
          <a:solidFill>
            <a:schemeClr val="tx1"/>
          </a:solidFill>
        </p:spPr>
        <p:txBody>
          <a:bodyPr wrap="none">
            <a:spAutoFit/>
          </a:bodyPr>
          <a:lstStyle/>
          <a:p>
            <a:pPr>
              <a:defRPr/>
            </a:pPr>
            <a:r>
              <a:rPr lang="ja-JP" altLang="en-US" sz="2800" dirty="0">
                <a:solidFill>
                  <a:schemeClr val="accent4">
                    <a:lumMod val="10000"/>
                  </a:schemeClr>
                </a:solidFill>
              </a:rPr>
              <a:t>完成後もソフトウェア製品は変化し続ける</a:t>
            </a:r>
          </a:p>
        </p:txBody>
      </p:sp>
      <p:sp>
        <p:nvSpPr>
          <p:cNvPr id="5" name="テキスト ボックス 4"/>
          <p:cNvSpPr txBox="1"/>
          <p:nvPr/>
        </p:nvSpPr>
        <p:spPr>
          <a:xfrm>
            <a:off x="1490345" y="5776769"/>
            <a:ext cx="6152646" cy="523220"/>
          </a:xfrm>
          <a:prstGeom prst="rect">
            <a:avLst/>
          </a:prstGeom>
          <a:solidFill>
            <a:schemeClr val="tx1"/>
          </a:solidFill>
        </p:spPr>
        <p:txBody>
          <a:bodyPr wrap="none">
            <a:spAutoFit/>
          </a:bodyPr>
          <a:lstStyle/>
          <a:p>
            <a:pPr>
              <a:defRPr/>
            </a:pPr>
            <a:r>
              <a:rPr lang="ja-JP" altLang="en-US" sz="2800" dirty="0">
                <a:solidFill>
                  <a:schemeClr val="accent4">
                    <a:lumMod val="10000"/>
                  </a:schemeClr>
                </a:solidFill>
              </a:rPr>
              <a:t>ソフトウェアには柔軟性と拡張性が必要</a:t>
            </a:r>
          </a:p>
        </p:txBody>
      </p:sp>
      <p:sp>
        <p:nvSpPr>
          <p:cNvPr id="6" name="下矢印 5"/>
          <p:cNvSpPr/>
          <p:nvPr/>
        </p:nvSpPr>
        <p:spPr>
          <a:xfrm>
            <a:off x="4143375" y="5085184"/>
            <a:ext cx="8572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819160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2720975"/>
            <a:ext cx="8229600" cy="1139825"/>
          </a:xfrm>
          <a:noFill/>
        </p:spPr>
        <p:txBody>
          <a:bodyPr/>
          <a:lstStyle/>
          <a:p>
            <a:r>
              <a:rPr lang="ja-JP" altLang="en-US" sz="4000" smtClean="0">
                <a:effectLst/>
              </a:rPr>
              <a:t>多態性</a:t>
            </a:r>
            <a:br>
              <a:rPr lang="ja-JP" altLang="en-US" sz="4000" smtClean="0">
                <a:effectLst/>
              </a:rPr>
            </a:br>
            <a:r>
              <a:rPr lang="ja-JP" altLang="en-US" sz="4000" smtClean="0">
                <a:effectLst/>
              </a:rPr>
              <a:t>（ポリモーフィズム）</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39825"/>
          </a:xfrm>
        </p:spPr>
        <p:txBody>
          <a:bodyPr/>
          <a:lstStyle/>
          <a:p>
            <a:pPr>
              <a:defRPr/>
            </a:pPr>
            <a:r>
              <a:rPr lang="ja-JP" altLang="en-US" sz="3200" dirty="0" smtClean="0"/>
              <a:t>ペットを飼い換えたいのですが</a:t>
            </a:r>
            <a:r>
              <a:rPr lang="ja-JP" altLang="en-US" sz="3200" dirty="0" err="1" smtClean="0"/>
              <a:t>。。。</a:t>
            </a:r>
            <a:r>
              <a:rPr lang="en-US" altLang="ja-JP" sz="3200" dirty="0" smtClean="0"/>
              <a:t/>
            </a:r>
            <a:br>
              <a:rPr lang="en-US" altLang="ja-JP" sz="3200" dirty="0" smtClean="0"/>
            </a:br>
            <a:r>
              <a:rPr lang="ja-JP" altLang="en-US" sz="3200" dirty="0"/>
              <a:t>（</a:t>
            </a:r>
            <a:r>
              <a:rPr lang="ja-JP" altLang="en-US" sz="3200" dirty="0" smtClean="0"/>
              <a:t>オブジェクト指向を使わない場合）</a:t>
            </a:r>
            <a:endParaRPr lang="ja-JP" altLang="en-US" sz="3200" dirty="0"/>
          </a:p>
        </p:txBody>
      </p:sp>
      <p:sp>
        <p:nvSpPr>
          <p:cNvPr id="16" name="テキスト ボックス 15"/>
          <p:cNvSpPr txBox="1"/>
          <p:nvPr/>
        </p:nvSpPr>
        <p:spPr>
          <a:xfrm>
            <a:off x="214313" y="1262365"/>
            <a:ext cx="8715375" cy="5262979"/>
          </a:xfrm>
          <a:prstGeom prst="rect">
            <a:avLst/>
          </a:prstGeom>
          <a:solidFill>
            <a:schemeClr val="accent1">
              <a:lumMod val="20000"/>
              <a:lumOff val="80000"/>
            </a:schemeClr>
          </a:solidFill>
          <a:ln>
            <a:solidFill>
              <a:srgbClr val="000000"/>
            </a:solidFill>
          </a:ln>
        </p:spPr>
        <p:txBody>
          <a:bodyPr>
            <a:spAutoFit/>
          </a:bodyPr>
          <a:lstStyle/>
          <a:p>
            <a:r>
              <a:rPr lang="en-US" altLang="ja-JP" sz="1400" b="1" dirty="0">
                <a:solidFill>
                  <a:schemeClr val="accent4">
                    <a:lumMod val="10000"/>
                  </a:schemeClr>
                </a:solidFill>
                <a:latin typeface="+mn-ea"/>
                <a:ea typeface="+mn-ea"/>
              </a:rPr>
              <a:t>public class Sample11_041 {</a:t>
            </a:r>
          </a:p>
          <a:p>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public </a:t>
            </a:r>
            <a:r>
              <a:rPr lang="en-US" altLang="ja-JP" sz="1400" b="1" dirty="0">
                <a:solidFill>
                  <a:schemeClr val="accent4">
                    <a:lumMod val="10000"/>
                  </a:schemeClr>
                </a:solidFill>
                <a:latin typeface="+mn-ea"/>
                <a:ea typeface="+mn-ea"/>
              </a:rPr>
              <a:t>static void main(String[] </a:t>
            </a:r>
            <a:r>
              <a:rPr lang="en-US" altLang="ja-JP" sz="1400" b="1" dirty="0" err="1">
                <a:solidFill>
                  <a:schemeClr val="accent4">
                    <a:lumMod val="10000"/>
                  </a:schemeClr>
                </a:solidFill>
                <a:latin typeface="+mn-ea"/>
                <a:ea typeface="+mn-ea"/>
              </a:rPr>
              <a:t>args</a:t>
            </a:r>
            <a:r>
              <a:rPr lang="en-US" altLang="ja-JP" sz="1400" b="1" dirty="0">
                <a:solidFill>
                  <a:schemeClr val="accent4">
                    <a:lumMod val="10000"/>
                  </a:schemeClr>
                </a:solidFill>
                <a:latin typeface="+mn-ea"/>
                <a:ea typeface="+mn-ea"/>
              </a:rPr>
              <a:t>) throws </a:t>
            </a:r>
            <a:r>
              <a:rPr lang="en-US" altLang="ja-JP" sz="1400" b="1" dirty="0" err="1">
                <a:solidFill>
                  <a:schemeClr val="accent4">
                    <a:lumMod val="10000"/>
                  </a:schemeClr>
                </a:solidFill>
                <a:latin typeface="+mn-ea"/>
                <a:ea typeface="+mn-ea"/>
              </a:rPr>
              <a:t>IOException</a:t>
            </a:r>
            <a:r>
              <a:rPr lang="en-US" altLang="ja-JP" sz="1400" b="1" dirty="0">
                <a:solidFill>
                  <a:schemeClr val="accent4">
                    <a:lumMod val="10000"/>
                  </a:schemeClr>
                </a:solidFill>
                <a:latin typeface="+mn-ea"/>
                <a:ea typeface="+mn-ea"/>
              </a:rPr>
              <a:t> {</a:t>
            </a:r>
          </a:p>
          <a:p>
            <a:r>
              <a:rPr lang="en-US" altLang="ja-JP" sz="1400" b="1" dirty="0">
                <a:solidFill>
                  <a:schemeClr val="accent4">
                    <a:lumMod val="10000"/>
                  </a:schemeClr>
                </a:solidFill>
                <a:latin typeface="+mn-ea"/>
                <a:ea typeface="+mn-ea"/>
              </a:rPr>
              <a:t>	</a:t>
            </a:r>
            <a:r>
              <a:rPr lang="en-US" altLang="ja-JP" sz="1400" b="1" dirty="0" err="1">
                <a:solidFill>
                  <a:schemeClr val="accent4">
                    <a:lumMod val="10000"/>
                  </a:schemeClr>
                </a:solidFill>
                <a:latin typeface="+mn-ea"/>
                <a:ea typeface="+mn-ea"/>
              </a:rPr>
              <a:t>BufferedReader</a:t>
            </a:r>
            <a:r>
              <a:rPr lang="en-US" altLang="ja-JP" sz="1400" b="1" dirty="0">
                <a:solidFill>
                  <a:schemeClr val="accent4">
                    <a:lumMod val="10000"/>
                  </a:schemeClr>
                </a:solidFill>
                <a:latin typeface="+mn-ea"/>
                <a:ea typeface="+mn-ea"/>
              </a:rPr>
              <a:t> </a:t>
            </a:r>
            <a:r>
              <a:rPr lang="en-US" altLang="ja-JP" sz="1400" b="1" dirty="0" err="1">
                <a:solidFill>
                  <a:schemeClr val="accent4">
                    <a:lumMod val="10000"/>
                  </a:schemeClr>
                </a:solidFill>
                <a:latin typeface="+mn-ea"/>
                <a:ea typeface="+mn-ea"/>
              </a:rPr>
              <a:t>br</a:t>
            </a:r>
            <a:r>
              <a:rPr lang="en-US" altLang="ja-JP" sz="1400" b="1" dirty="0">
                <a:solidFill>
                  <a:schemeClr val="accent4">
                    <a:lumMod val="10000"/>
                  </a:schemeClr>
                </a:solidFill>
                <a:latin typeface="+mn-ea"/>
                <a:ea typeface="+mn-ea"/>
              </a:rPr>
              <a:t> = new </a:t>
            </a:r>
            <a:r>
              <a:rPr lang="en-US" altLang="ja-JP" sz="1400" b="1" dirty="0" err="1">
                <a:solidFill>
                  <a:schemeClr val="accent4">
                    <a:lumMod val="10000"/>
                  </a:schemeClr>
                </a:solidFill>
                <a:latin typeface="+mn-ea"/>
                <a:ea typeface="+mn-ea"/>
              </a:rPr>
              <a:t>BufferedReader</a:t>
            </a:r>
            <a:r>
              <a:rPr lang="en-US" altLang="ja-JP" sz="1400" b="1" dirty="0">
                <a:solidFill>
                  <a:schemeClr val="accent4">
                    <a:lumMod val="10000"/>
                  </a:schemeClr>
                </a:solidFill>
                <a:latin typeface="+mn-ea"/>
                <a:ea typeface="+mn-ea"/>
              </a:rPr>
              <a:t>(new </a:t>
            </a:r>
            <a:r>
              <a:rPr lang="en-US" altLang="ja-JP" sz="1400" b="1" dirty="0" err="1">
                <a:solidFill>
                  <a:schemeClr val="accent4">
                    <a:lumMod val="10000"/>
                  </a:schemeClr>
                </a:solidFill>
                <a:latin typeface="+mn-ea"/>
                <a:ea typeface="+mn-ea"/>
              </a:rPr>
              <a:t>InputStreamReader</a:t>
            </a:r>
            <a:r>
              <a:rPr lang="en-US" altLang="ja-JP" sz="1400" b="1" dirty="0">
                <a:solidFill>
                  <a:schemeClr val="accent4">
                    <a:lumMod val="10000"/>
                  </a:schemeClr>
                </a:solidFill>
                <a:latin typeface="+mn-ea"/>
                <a:ea typeface="+mn-ea"/>
              </a:rPr>
              <a:t>(System.in));</a:t>
            </a:r>
          </a:p>
          <a:p>
            <a:endParaRPr lang="en-US" altLang="ja-JP" sz="1400" b="1" dirty="0">
              <a:solidFill>
                <a:schemeClr val="accent4">
                  <a:lumMod val="10000"/>
                </a:schemeClr>
              </a:solidFill>
              <a:latin typeface="+mn-ea"/>
              <a:ea typeface="+mn-ea"/>
            </a:endParaRPr>
          </a:p>
          <a:p>
            <a:r>
              <a:rPr lang="en-US" altLang="ja-JP" sz="1400" b="1" dirty="0">
                <a:solidFill>
                  <a:schemeClr val="accent4">
                    <a:lumMod val="10000"/>
                  </a:schemeClr>
                </a:solidFill>
                <a:latin typeface="+mn-ea"/>
                <a:ea typeface="+mn-ea"/>
              </a:rPr>
              <a:t>	</a:t>
            </a:r>
            <a:r>
              <a:rPr lang="en-US" altLang="ja-JP" sz="1400" b="1" dirty="0" err="1">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犬</a:t>
            </a:r>
            <a:r>
              <a:rPr lang="en-US" altLang="ja-JP" sz="1400" b="1" dirty="0">
                <a:solidFill>
                  <a:schemeClr val="accent4">
                    <a:lumMod val="10000"/>
                  </a:schemeClr>
                </a:solidFill>
                <a:latin typeface="+mn-ea"/>
                <a:ea typeface="+mn-ea"/>
              </a:rPr>
              <a:t>or</a:t>
            </a:r>
            <a:r>
              <a:rPr lang="ja-JP" altLang="en-US" sz="1400" b="1" dirty="0">
                <a:solidFill>
                  <a:schemeClr val="accent4">
                    <a:lumMod val="10000"/>
                  </a:schemeClr>
                </a:solidFill>
                <a:latin typeface="+mn-ea"/>
                <a:ea typeface="+mn-ea"/>
              </a:rPr>
              <a:t>猫（犬</a:t>
            </a:r>
            <a:r>
              <a:rPr lang="en-US" altLang="ja-JP" sz="1400" b="1" dirty="0">
                <a:solidFill>
                  <a:schemeClr val="accent4">
                    <a:lumMod val="10000"/>
                  </a:schemeClr>
                </a:solidFill>
                <a:latin typeface="+mn-ea"/>
                <a:ea typeface="+mn-ea"/>
              </a:rPr>
              <a:t>=0</a:t>
            </a:r>
            <a:r>
              <a:rPr lang="ja-JP" altLang="en-US" sz="1400" b="1" dirty="0" err="1">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猫</a:t>
            </a:r>
            <a:r>
              <a:rPr lang="en-US" altLang="ja-JP" sz="1400" b="1" dirty="0">
                <a:solidFill>
                  <a:schemeClr val="accent4">
                    <a:lumMod val="10000"/>
                  </a:schemeClr>
                </a:solidFill>
                <a:latin typeface="+mn-ea"/>
                <a:ea typeface="+mn-ea"/>
              </a:rPr>
              <a:t>=1</a:t>
            </a:r>
            <a:r>
              <a:rPr lang="ja-JP" altLang="en-US" sz="1400" b="1" dirty="0">
                <a:solidFill>
                  <a:schemeClr val="accent4">
                    <a:lumMod val="10000"/>
                  </a:schemeClr>
                </a:solidFill>
                <a:latin typeface="+mn-ea"/>
                <a:ea typeface="+mn-ea"/>
              </a:rPr>
              <a:t>）？</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String </a:t>
            </a:r>
            <a:r>
              <a:rPr lang="en-US" altLang="ja-JP" sz="1400" b="1" dirty="0" err="1">
                <a:solidFill>
                  <a:schemeClr val="accent4">
                    <a:lumMod val="10000"/>
                  </a:schemeClr>
                </a:solidFill>
                <a:latin typeface="+mn-ea"/>
                <a:ea typeface="+mn-ea"/>
              </a:rPr>
              <a:t>str</a:t>
            </a:r>
            <a:r>
              <a:rPr lang="en-US" altLang="ja-JP" sz="1400" b="1" dirty="0">
                <a:solidFill>
                  <a:schemeClr val="accent4">
                    <a:lumMod val="10000"/>
                  </a:schemeClr>
                </a:solidFill>
                <a:latin typeface="+mn-ea"/>
                <a:ea typeface="+mn-ea"/>
              </a:rPr>
              <a:t> = </a:t>
            </a:r>
            <a:r>
              <a:rPr lang="en-US" altLang="ja-JP" sz="1400" b="1" dirty="0" err="1">
                <a:solidFill>
                  <a:schemeClr val="accent4">
                    <a:lumMod val="10000"/>
                  </a:schemeClr>
                </a:solidFill>
                <a:latin typeface="+mn-ea"/>
                <a:ea typeface="+mn-ea"/>
              </a:rPr>
              <a:t>br.readLine</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err="1">
                <a:solidFill>
                  <a:schemeClr val="accent4">
                    <a:lumMod val="10000"/>
                  </a:schemeClr>
                </a:solidFill>
                <a:latin typeface="+mn-ea"/>
                <a:ea typeface="+mn-ea"/>
              </a:rPr>
              <a:t>int</a:t>
            </a:r>
            <a:r>
              <a:rPr lang="en-US" altLang="ja-JP" sz="1400" b="1" dirty="0">
                <a:solidFill>
                  <a:schemeClr val="accent4">
                    <a:lumMod val="10000"/>
                  </a:schemeClr>
                </a:solidFill>
                <a:latin typeface="+mn-ea"/>
                <a:ea typeface="+mn-ea"/>
              </a:rPr>
              <a:t> </a:t>
            </a:r>
            <a:r>
              <a:rPr lang="en-US" altLang="ja-JP" sz="1400" b="1" dirty="0" err="1">
                <a:solidFill>
                  <a:schemeClr val="accent4">
                    <a:lumMod val="10000"/>
                  </a:schemeClr>
                </a:solidFill>
                <a:latin typeface="+mn-ea"/>
                <a:ea typeface="+mn-ea"/>
              </a:rPr>
              <a:t>num</a:t>
            </a:r>
            <a:r>
              <a:rPr lang="en-US" altLang="ja-JP" sz="1400" b="1" dirty="0">
                <a:solidFill>
                  <a:schemeClr val="accent4">
                    <a:lumMod val="10000"/>
                  </a:schemeClr>
                </a:solidFill>
                <a:latin typeface="+mn-ea"/>
                <a:ea typeface="+mn-ea"/>
              </a:rPr>
              <a:t> = </a:t>
            </a:r>
            <a:r>
              <a:rPr lang="en-US" altLang="ja-JP" sz="1400" b="1" dirty="0" err="1">
                <a:solidFill>
                  <a:schemeClr val="accent4">
                    <a:lumMod val="10000"/>
                  </a:schemeClr>
                </a:solidFill>
                <a:latin typeface="+mn-ea"/>
                <a:ea typeface="+mn-ea"/>
              </a:rPr>
              <a:t>Integer.parseInt</a:t>
            </a:r>
            <a:r>
              <a:rPr lang="en-US" altLang="ja-JP" sz="1400" b="1" dirty="0">
                <a:solidFill>
                  <a:schemeClr val="accent4">
                    <a:lumMod val="10000"/>
                  </a:schemeClr>
                </a:solidFill>
                <a:latin typeface="+mn-ea"/>
                <a:ea typeface="+mn-ea"/>
              </a:rPr>
              <a:t>(</a:t>
            </a:r>
            <a:r>
              <a:rPr lang="en-US" altLang="ja-JP" sz="1400" b="1" dirty="0" err="1">
                <a:solidFill>
                  <a:schemeClr val="accent4">
                    <a:lumMod val="10000"/>
                  </a:schemeClr>
                </a:solidFill>
                <a:latin typeface="+mn-ea"/>
                <a:ea typeface="+mn-ea"/>
              </a:rPr>
              <a:t>str</a:t>
            </a:r>
            <a:r>
              <a:rPr lang="en-US" altLang="ja-JP" sz="1400" b="1" dirty="0">
                <a:solidFill>
                  <a:schemeClr val="accent4">
                    <a:lumMod val="10000"/>
                  </a:schemeClr>
                </a:solidFill>
                <a:latin typeface="+mn-ea"/>
                <a:ea typeface="+mn-ea"/>
              </a:rPr>
              <a:t>);</a:t>
            </a:r>
          </a:p>
          <a:p>
            <a:endParaRPr lang="en-US" altLang="ja-JP" sz="1400" b="1" dirty="0">
              <a:solidFill>
                <a:schemeClr val="accent4">
                  <a:lumMod val="10000"/>
                </a:schemeClr>
              </a:solidFill>
              <a:latin typeface="+mn-ea"/>
              <a:ea typeface="+mn-ea"/>
            </a:endParaRPr>
          </a:p>
          <a:p>
            <a:r>
              <a:rPr lang="en-US" altLang="ja-JP" sz="1400" b="1" dirty="0">
                <a:solidFill>
                  <a:schemeClr val="accent4">
                    <a:lumMod val="10000"/>
                  </a:schemeClr>
                </a:solidFill>
                <a:latin typeface="+mn-ea"/>
                <a:ea typeface="+mn-ea"/>
              </a:rPr>
              <a:t>	if (</a:t>
            </a:r>
            <a:r>
              <a:rPr lang="en-US" altLang="ja-JP" sz="1400" b="1" dirty="0" err="1">
                <a:solidFill>
                  <a:schemeClr val="accent4">
                    <a:lumMod val="10000"/>
                  </a:schemeClr>
                </a:solidFill>
                <a:latin typeface="+mn-ea"/>
                <a:ea typeface="+mn-ea"/>
              </a:rPr>
              <a:t>num</a:t>
            </a:r>
            <a:r>
              <a:rPr lang="en-US" altLang="ja-JP" sz="1400" b="1" dirty="0">
                <a:solidFill>
                  <a:schemeClr val="accent4">
                    <a:lumMod val="10000"/>
                  </a:schemeClr>
                </a:solidFill>
                <a:latin typeface="+mn-ea"/>
                <a:ea typeface="+mn-ea"/>
              </a:rPr>
              <a:t> == 0) {</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わんわん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食べる</a:t>
            </a:r>
            <a:r>
              <a:rPr lang="ja-JP" altLang="en-US" sz="1400" b="1" dirty="0" err="1">
                <a:solidFill>
                  <a:schemeClr val="accent4">
                    <a:lumMod val="10000"/>
                  </a:schemeClr>
                </a:solidFill>
                <a:latin typeface="+mn-ea"/>
                <a:ea typeface="+mn-ea"/>
              </a:rPr>
              <a:t>わん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攻撃する</a:t>
            </a:r>
            <a:r>
              <a:rPr lang="ja-JP" altLang="en-US" sz="1400" b="1" dirty="0" err="1">
                <a:solidFill>
                  <a:schemeClr val="accent4">
                    <a:lumMod val="10000"/>
                  </a:schemeClr>
                </a:solidFill>
                <a:latin typeface="+mn-ea"/>
                <a:ea typeface="+mn-ea"/>
              </a:rPr>
              <a:t>わん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走る</a:t>
            </a:r>
            <a:r>
              <a:rPr lang="ja-JP" altLang="en-US" sz="1400" b="1" dirty="0" err="1">
                <a:solidFill>
                  <a:schemeClr val="accent4">
                    <a:lumMod val="10000"/>
                  </a:schemeClr>
                </a:solidFill>
                <a:latin typeface="+mn-ea"/>
                <a:ea typeface="+mn-ea"/>
              </a:rPr>
              <a:t>わん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お休み</a:t>
            </a:r>
            <a:r>
              <a:rPr lang="ja-JP" altLang="en-US" sz="1400" b="1" dirty="0" err="1">
                <a:solidFill>
                  <a:schemeClr val="accent4">
                    <a:lumMod val="10000"/>
                  </a:schemeClr>
                </a:solidFill>
                <a:latin typeface="+mn-ea"/>
                <a:ea typeface="+mn-ea"/>
              </a:rPr>
              <a:t>わん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 </a:t>
            </a:r>
            <a:r>
              <a:rPr lang="en-US" altLang="ja-JP" sz="1400" b="1" dirty="0">
                <a:solidFill>
                  <a:schemeClr val="accent4">
                    <a:lumMod val="10000"/>
                  </a:schemeClr>
                </a:solidFill>
                <a:latin typeface="+mn-ea"/>
                <a:ea typeface="+mn-ea"/>
              </a:rPr>
              <a:t>else {</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err="1">
                <a:solidFill>
                  <a:schemeClr val="accent4">
                    <a:lumMod val="10000"/>
                  </a:schemeClr>
                </a:solidFill>
                <a:latin typeface="+mn-ea"/>
                <a:ea typeface="+mn-ea"/>
              </a:rPr>
              <a:t>にゃんにゃん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食べるに</a:t>
            </a:r>
            <a:r>
              <a:rPr lang="ja-JP" altLang="en-US" sz="1400" b="1" dirty="0" err="1">
                <a:solidFill>
                  <a:schemeClr val="accent4">
                    <a:lumMod val="10000"/>
                  </a:schemeClr>
                </a:solidFill>
                <a:latin typeface="+mn-ea"/>
                <a:ea typeface="+mn-ea"/>
              </a:rPr>
              <a:t>ゃん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攻撃するに</a:t>
            </a:r>
            <a:r>
              <a:rPr lang="ja-JP" altLang="en-US" sz="1400" b="1" dirty="0" err="1">
                <a:solidFill>
                  <a:schemeClr val="accent4">
                    <a:lumMod val="10000"/>
                  </a:schemeClr>
                </a:solidFill>
                <a:latin typeface="+mn-ea"/>
                <a:ea typeface="+mn-ea"/>
              </a:rPr>
              <a:t>ゃん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走るに</a:t>
            </a:r>
            <a:r>
              <a:rPr lang="ja-JP" altLang="en-US" sz="1400" b="1" dirty="0" err="1">
                <a:solidFill>
                  <a:schemeClr val="accent4">
                    <a:lumMod val="10000"/>
                  </a:schemeClr>
                </a:solidFill>
                <a:latin typeface="+mn-ea"/>
                <a:ea typeface="+mn-ea"/>
              </a:rPr>
              <a:t>ゃん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お休みに</a:t>
            </a:r>
            <a:r>
              <a:rPr lang="ja-JP" altLang="en-US" sz="1400" b="1" dirty="0" err="1">
                <a:solidFill>
                  <a:schemeClr val="accent4">
                    <a:lumMod val="10000"/>
                  </a:schemeClr>
                </a:solidFill>
                <a:latin typeface="+mn-ea"/>
                <a:ea typeface="+mn-ea"/>
              </a:rPr>
              <a:t>ゃん</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en-US" altLang="ja-JP" sz="1400" b="1" dirty="0">
                <a:solidFill>
                  <a:schemeClr val="accent4">
                    <a:lumMod val="10000"/>
                  </a:schemeClr>
                </a:solidFill>
                <a:latin typeface="+mn-ea"/>
                <a:ea typeface="+mn-ea"/>
              </a:rPr>
              <a:t>}</a:t>
            </a:r>
          </a:p>
        </p:txBody>
      </p:sp>
      <p:sp>
        <p:nvSpPr>
          <p:cNvPr id="13" name="テキスト ボックス 12"/>
          <p:cNvSpPr txBox="1"/>
          <p:nvPr/>
        </p:nvSpPr>
        <p:spPr>
          <a:xfrm>
            <a:off x="7669068" y="44624"/>
            <a:ext cx="1223412" cy="307777"/>
          </a:xfrm>
          <a:prstGeom prst="rect">
            <a:avLst/>
          </a:prstGeom>
          <a:solidFill>
            <a:srgbClr val="FFC000"/>
          </a:solidFill>
          <a:ln>
            <a:solidFill>
              <a:srgbClr val="0000FF"/>
            </a:solidFill>
          </a:ln>
        </p:spPr>
        <p:txBody>
          <a:bodyPr wrap="none" rtlCol="0">
            <a:spAutoFit/>
          </a:bodyPr>
          <a:lstStyle/>
          <a:p>
            <a:r>
              <a:rPr kumimoji="1" lang="en-US" altLang="ja-JP" sz="1400" smtClean="0">
                <a:solidFill>
                  <a:schemeClr val="accent4">
                    <a:lumMod val="10000"/>
                  </a:schemeClr>
                </a:solidFill>
                <a:latin typeface="+mn-ea"/>
                <a:ea typeface="+mn-ea"/>
              </a:rPr>
              <a:t>S11_sample41</a:t>
            </a:r>
            <a:endParaRPr kumimoji="1" lang="ja-JP" altLang="en-US" sz="1400" dirty="0">
              <a:solidFill>
                <a:schemeClr val="accent4">
                  <a:lumMod val="10000"/>
                </a:schemeClr>
              </a:solidFill>
              <a:latin typeface="+mn-ea"/>
              <a:ea typeface="+mn-ea"/>
            </a:endParaRPr>
          </a:p>
        </p:txBody>
      </p:sp>
      <p:sp>
        <p:nvSpPr>
          <p:cNvPr id="12" name="テキスト ボックス 11"/>
          <p:cNvSpPr txBox="1"/>
          <p:nvPr/>
        </p:nvSpPr>
        <p:spPr>
          <a:xfrm>
            <a:off x="4428555" y="5374957"/>
            <a:ext cx="2951757" cy="369332"/>
          </a:xfrm>
          <a:prstGeom prst="rect">
            <a:avLst/>
          </a:prstGeom>
          <a:solidFill>
            <a:srgbClr val="FFFF00"/>
          </a:solidFill>
          <a:ln>
            <a:solidFill>
              <a:srgbClr val="000000"/>
            </a:solidFill>
          </a:ln>
        </p:spPr>
        <p:txBody>
          <a:bodyPr wrap="square">
            <a:spAutoFit/>
          </a:bodyPr>
          <a:lstStyle/>
          <a:p>
            <a:pPr>
              <a:defRPr/>
            </a:pPr>
            <a:r>
              <a:rPr lang="ja-JP" altLang="en-US" b="1" dirty="0" smtClean="0">
                <a:solidFill>
                  <a:srgbClr val="000000"/>
                </a:solidFill>
                <a:latin typeface="+mj-lt"/>
                <a:ea typeface="ＭＳ 明朝" pitchFamily="17" charset="-128"/>
              </a:rPr>
              <a:t>ペットが増えたら</a:t>
            </a:r>
            <a:r>
              <a:rPr lang="ja-JP" altLang="en-US" b="1" dirty="0" err="1" smtClean="0">
                <a:solidFill>
                  <a:srgbClr val="000000"/>
                </a:solidFill>
                <a:latin typeface="+mj-lt"/>
                <a:ea typeface="ＭＳ 明朝" pitchFamily="17" charset="-128"/>
              </a:rPr>
              <a:t>。。。</a:t>
            </a:r>
            <a:endParaRPr lang="en-US" altLang="ja-JP" b="1" dirty="0" smtClean="0">
              <a:solidFill>
                <a:srgbClr val="000000"/>
              </a:solidFill>
              <a:latin typeface="+mj-lt"/>
              <a:ea typeface="ＭＳ 明朝" pitchFamily="17" charset="-128"/>
            </a:endParaRPr>
          </a:p>
        </p:txBody>
      </p:sp>
      <p:sp>
        <p:nvSpPr>
          <p:cNvPr id="6" name="テキスト ボックス 5"/>
          <p:cNvSpPr txBox="1"/>
          <p:nvPr/>
        </p:nvSpPr>
        <p:spPr>
          <a:xfrm>
            <a:off x="4427984" y="5734997"/>
            <a:ext cx="4392488" cy="646331"/>
          </a:xfrm>
          <a:prstGeom prst="rect">
            <a:avLst/>
          </a:prstGeom>
          <a:solidFill>
            <a:srgbClr val="FFFF00"/>
          </a:solidFill>
          <a:ln>
            <a:solidFill>
              <a:srgbClr val="000000"/>
            </a:solidFill>
          </a:ln>
        </p:spPr>
        <p:txBody>
          <a:bodyPr wrap="square">
            <a:spAutoFit/>
          </a:bodyPr>
          <a:lstStyle/>
          <a:p>
            <a:pPr>
              <a:defRPr/>
            </a:pPr>
            <a:r>
              <a:rPr lang="ja-JP" altLang="en-US" b="1" dirty="0" smtClean="0">
                <a:solidFill>
                  <a:srgbClr val="000000"/>
                </a:solidFill>
                <a:latin typeface="+mj-lt"/>
                <a:ea typeface="ＭＳ 明朝" pitchFamily="17" charset="-128"/>
              </a:rPr>
              <a:t>プログラムを修正したら</a:t>
            </a:r>
            <a:endParaRPr lang="en-US" altLang="ja-JP" b="1" dirty="0" smtClean="0">
              <a:solidFill>
                <a:srgbClr val="000000"/>
              </a:solidFill>
              <a:latin typeface="+mj-lt"/>
              <a:ea typeface="ＭＳ 明朝" pitchFamily="17" charset="-128"/>
            </a:endParaRPr>
          </a:p>
          <a:p>
            <a:pPr>
              <a:defRPr/>
            </a:pPr>
            <a:r>
              <a:rPr lang="ja-JP" altLang="en-US" b="1" dirty="0" smtClean="0">
                <a:solidFill>
                  <a:srgbClr val="000000"/>
                </a:solidFill>
                <a:latin typeface="+mj-lt"/>
                <a:ea typeface="ＭＳ 明朝" pitchFamily="17" charset="-128"/>
              </a:rPr>
              <a:t>プログラム全体に影響が出るかも</a:t>
            </a:r>
            <a:r>
              <a:rPr lang="ja-JP" altLang="en-US" b="1" dirty="0" err="1" smtClean="0">
                <a:solidFill>
                  <a:srgbClr val="000000"/>
                </a:solidFill>
                <a:latin typeface="+mj-lt"/>
                <a:ea typeface="ＭＳ 明朝" pitchFamily="17" charset="-128"/>
              </a:rPr>
              <a:t>。。。</a:t>
            </a:r>
            <a:endParaRPr lang="en-US" altLang="ja-JP" b="1" dirty="0" smtClean="0">
              <a:solidFill>
                <a:srgbClr val="000000"/>
              </a:solidFill>
              <a:latin typeface="+mj-lt"/>
              <a:ea typeface="ＭＳ 明朝" pitchFamily="17" charset="-128"/>
            </a:endParaRPr>
          </a:p>
        </p:txBody>
      </p:sp>
    </p:spTree>
    <p:extLst>
      <p:ext uri="{BB962C8B-B14F-4D97-AF65-F5344CB8AC3E}">
        <p14:creationId xmlns:p14="http://schemas.microsoft.com/office/powerpoint/2010/main" val="2181386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39825"/>
          </a:xfrm>
        </p:spPr>
        <p:txBody>
          <a:bodyPr/>
          <a:lstStyle/>
          <a:p>
            <a:pPr>
              <a:defRPr/>
            </a:pPr>
            <a:r>
              <a:rPr lang="ja-JP" altLang="en-US" sz="3200" dirty="0" smtClean="0"/>
              <a:t>ペットを</a:t>
            </a:r>
            <a:r>
              <a:rPr lang="ja-JP" altLang="en-US" sz="3200" dirty="0"/>
              <a:t>飼い</a:t>
            </a:r>
            <a:r>
              <a:rPr lang="ja-JP" altLang="en-US" sz="3200" dirty="0" smtClean="0"/>
              <a:t>換えたいのですが</a:t>
            </a:r>
            <a:r>
              <a:rPr lang="ja-JP" altLang="en-US" sz="3200" dirty="0" err="1" smtClean="0"/>
              <a:t>。。。</a:t>
            </a:r>
            <a:r>
              <a:rPr lang="en-US" altLang="ja-JP" sz="3200" dirty="0" smtClean="0"/>
              <a:t/>
            </a:r>
            <a:br>
              <a:rPr lang="en-US" altLang="ja-JP" sz="3200" dirty="0" smtClean="0"/>
            </a:br>
            <a:r>
              <a:rPr lang="ja-JP" altLang="en-US" sz="3200" dirty="0"/>
              <a:t>（</a:t>
            </a:r>
            <a:r>
              <a:rPr lang="ja-JP" altLang="en-US" sz="3200" dirty="0" smtClean="0"/>
              <a:t>オブジェクト指向を使った場合？）</a:t>
            </a:r>
            <a:endParaRPr lang="ja-JP" altLang="en-US" sz="3200" dirty="0"/>
          </a:p>
        </p:txBody>
      </p:sp>
      <p:sp>
        <p:nvSpPr>
          <p:cNvPr id="16" name="テキスト ボックス 15"/>
          <p:cNvSpPr txBox="1"/>
          <p:nvPr/>
        </p:nvSpPr>
        <p:spPr>
          <a:xfrm>
            <a:off x="214313" y="1262365"/>
            <a:ext cx="8715375" cy="5478423"/>
          </a:xfrm>
          <a:prstGeom prst="rect">
            <a:avLst/>
          </a:prstGeom>
          <a:solidFill>
            <a:schemeClr val="accent1">
              <a:lumMod val="20000"/>
              <a:lumOff val="80000"/>
            </a:schemeClr>
          </a:solidFill>
          <a:ln>
            <a:solidFill>
              <a:srgbClr val="000000"/>
            </a:solidFill>
          </a:ln>
        </p:spPr>
        <p:txBody>
          <a:bodyPr>
            <a:spAutoFit/>
          </a:bodyPr>
          <a:lstStyle/>
          <a:p>
            <a:r>
              <a:rPr lang="en-US" altLang="ja-JP" sz="1400" b="1" dirty="0">
                <a:solidFill>
                  <a:schemeClr val="accent4">
                    <a:lumMod val="10000"/>
                  </a:schemeClr>
                </a:solidFill>
                <a:latin typeface="+mn-ea"/>
                <a:ea typeface="+mn-ea"/>
              </a:rPr>
              <a:t>public class Animal {</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private </a:t>
            </a:r>
            <a:r>
              <a:rPr lang="en-US" altLang="ja-JP" sz="1400" b="1" dirty="0" err="1">
                <a:solidFill>
                  <a:schemeClr val="accent4">
                    <a:lumMod val="10000"/>
                  </a:schemeClr>
                </a:solidFill>
                <a:latin typeface="+mn-ea"/>
                <a:ea typeface="+mn-ea"/>
              </a:rPr>
              <a:t>int</a:t>
            </a:r>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type </a:t>
            </a:r>
            <a:r>
              <a:rPr lang="en-US" altLang="ja-JP" sz="1400" b="1" dirty="0">
                <a:solidFill>
                  <a:schemeClr val="accent4">
                    <a:lumMod val="10000"/>
                  </a:schemeClr>
                </a:solidFill>
                <a:latin typeface="+mn-ea"/>
                <a:ea typeface="+mn-ea"/>
              </a:rPr>
              <a:t>= 0;</a:t>
            </a:r>
          </a:p>
          <a:p>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public </a:t>
            </a:r>
            <a:r>
              <a:rPr lang="en-US" altLang="ja-JP" sz="1400" b="1" dirty="0">
                <a:solidFill>
                  <a:schemeClr val="accent4">
                    <a:lumMod val="10000"/>
                  </a:schemeClr>
                </a:solidFill>
                <a:latin typeface="+mn-ea"/>
                <a:ea typeface="+mn-ea"/>
              </a:rPr>
              <a:t>Animal(</a:t>
            </a:r>
            <a:r>
              <a:rPr lang="en-US" altLang="ja-JP" sz="1400" b="1" dirty="0" err="1">
                <a:solidFill>
                  <a:schemeClr val="accent4">
                    <a:lumMod val="10000"/>
                  </a:schemeClr>
                </a:solidFill>
                <a:latin typeface="+mn-ea"/>
                <a:ea typeface="+mn-ea"/>
              </a:rPr>
              <a:t>int</a:t>
            </a:r>
            <a:r>
              <a:rPr lang="en-US" altLang="ja-JP" sz="1400" b="1" dirty="0">
                <a:solidFill>
                  <a:schemeClr val="accent4">
                    <a:lumMod val="10000"/>
                  </a:schemeClr>
                </a:solidFill>
                <a:latin typeface="+mn-ea"/>
                <a:ea typeface="+mn-ea"/>
              </a:rPr>
              <a:t> type) {</a:t>
            </a:r>
          </a:p>
          <a:p>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this.type</a:t>
            </a:r>
            <a:r>
              <a:rPr lang="en-US" altLang="ja-JP" sz="1400" b="1" dirty="0" smtClean="0">
                <a:solidFill>
                  <a:schemeClr val="accent4">
                    <a:lumMod val="10000"/>
                  </a:schemeClr>
                </a:solidFill>
                <a:latin typeface="+mn-ea"/>
                <a:ea typeface="+mn-ea"/>
              </a:rPr>
              <a:t> </a:t>
            </a:r>
            <a:r>
              <a:rPr lang="en-US" altLang="ja-JP" sz="1400" b="1" dirty="0">
                <a:solidFill>
                  <a:schemeClr val="accent4">
                    <a:lumMod val="10000"/>
                  </a:schemeClr>
                </a:solidFill>
                <a:latin typeface="+mn-ea"/>
                <a:ea typeface="+mn-ea"/>
              </a:rPr>
              <a:t>= type;</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public </a:t>
            </a:r>
            <a:r>
              <a:rPr lang="en-US" altLang="ja-JP" sz="1400" b="1" dirty="0">
                <a:solidFill>
                  <a:schemeClr val="accent4">
                    <a:lumMod val="10000"/>
                  </a:schemeClr>
                </a:solidFill>
                <a:latin typeface="+mn-ea"/>
                <a:ea typeface="+mn-ea"/>
              </a:rPr>
              <a:t>String cry() {</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if (type </a:t>
            </a:r>
            <a:r>
              <a:rPr lang="en-US" altLang="ja-JP" sz="1400" b="1">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0) </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return “</a:t>
            </a:r>
            <a:r>
              <a:rPr lang="ja-JP" altLang="en-US" sz="1400" b="1" smtClean="0">
                <a:solidFill>
                  <a:schemeClr val="accent4">
                    <a:lumMod val="10000"/>
                  </a:schemeClr>
                </a:solidFill>
                <a:latin typeface="+mn-ea"/>
                <a:ea typeface="+mn-ea"/>
              </a:rPr>
              <a:t>わんわん</a:t>
            </a:r>
            <a:r>
              <a:rPr lang="en-US" altLang="ja-JP" sz="1400" b="1"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 </a:t>
            </a:r>
            <a:r>
              <a:rPr lang="en-US" altLang="ja-JP" sz="1400" b="1" dirty="0">
                <a:solidFill>
                  <a:schemeClr val="accent4">
                    <a:lumMod val="10000"/>
                  </a:schemeClr>
                </a:solidFill>
                <a:latin typeface="+mn-ea"/>
                <a:ea typeface="+mn-ea"/>
              </a:rPr>
              <a:t>else {</a:t>
            </a:r>
          </a:p>
          <a:p>
            <a:r>
              <a:rPr lang="en-US" altLang="ja-JP" sz="1400" b="1" dirty="0">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return "</a:t>
            </a:r>
            <a:r>
              <a:rPr lang="ja-JP" altLang="en-US" sz="1400" b="1" smtClean="0">
                <a:solidFill>
                  <a:schemeClr val="accent4">
                    <a:lumMod val="10000"/>
                  </a:schemeClr>
                </a:solidFill>
                <a:latin typeface="+mn-ea"/>
                <a:ea typeface="+mn-ea"/>
              </a:rPr>
              <a:t>にゃんにゃん</a:t>
            </a:r>
            <a:r>
              <a:rPr lang="en-US" altLang="ja-JP" sz="1400" b="1"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public </a:t>
            </a:r>
            <a:r>
              <a:rPr lang="en-US" altLang="ja-JP" sz="1400" b="1" dirty="0">
                <a:solidFill>
                  <a:schemeClr val="accent4">
                    <a:lumMod val="10000"/>
                  </a:schemeClr>
                </a:solidFill>
                <a:latin typeface="+mn-ea"/>
                <a:ea typeface="+mn-ea"/>
              </a:rPr>
              <a:t>String eat() {</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if (type </a:t>
            </a:r>
            <a:r>
              <a:rPr lang="en-US" altLang="ja-JP" sz="1400" b="1" dirty="0">
                <a:solidFill>
                  <a:schemeClr val="accent4">
                    <a:lumMod val="10000"/>
                  </a:schemeClr>
                </a:solidFill>
                <a:latin typeface="+mn-ea"/>
                <a:ea typeface="+mn-ea"/>
              </a:rPr>
              <a:t>== 1) {</a:t>
            </a:r>
          </a:p>
          <a:p>
            <a:r>
              <a:rPr lang="en-US" altLang="ja-JP" sz="1400" b="1" dirty="0">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return “</a:t>
            </a:r>
            <a:r>
              <a:rPr lang="ja-JP" altLang="en-US" sz="1400" b="1" smtClean="0">
                <a:solidFill>
                  <a:schemeClr val="accent4">
                    <a:lumMod val="10000"/>
                  </a:schemeClr>
                </a:solidFill>
                <a:latin typeface="+mn-ea"/>
                <a:ea typeface="+mn-ea"/>
              </a:rPr>
              <a:t>食べるわん</a:t>
            </a:r>
            <a:r>
              <a:rPr lang="en-US" altLang="ja-JP" sz="1400" b="1"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 </a:t>
            </a:r>
            <a:r>
              <a:rPr lang="en-US" altLang="ja-JP" sz="1400" b="1" dirty="0">
                <a:solidFill>
                  <a:schemeClr val="accent4">
                    <a:lumMod val="10000"/>
                  </a:schemeClr>
                </a:solidFill>
                <a:latin typeface="+mn-ea"/>
                <a:ea typeface="+mn-ea"/>
              </a:rPr>
              <a:t>else {</a:t>
            </a:r>
          </a:p>
          <a:p>
            <a:r>
              <a:rPr lang="en-US" altLang="ja-JP" sz="1400" b="1" dirty="0">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return “</a:t>
            </a:r>
            <a:r>
              <a:rPr lang="ja-JP" altLang="en-US" sz="1400" b="1" smtClean="0">
                <a:solidFill>
                  <a:schemeClr val="accent4">
                    <a:lumMod val="10000"/>
                  </a:schemeClr>
                </a:solidFill>
                <a:latin typeface="+mn-ea"/>
                <a:ea typeface="+mn-ea"/>
              </a:rPr>
              <a:t>食べるにゃん</a:t>
            </a:r>
            <a:r>
              <a:rPr lang="en-US" altLang="ja-JP" sz="1400" b="1"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endParaRPr lang="en-US" altLang="ja-JP" sz="1400" b="1" dirty="0" smtClean="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（省略）</a:t>
            </a:r>
            <a:endParaRPr lang="en-US" altLang="ja-JP" sz="1400" b="1" dirty="0" smtClean="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p:txBody>
      </p:sp>
      <p:sp>
        <p:nvSpPr>
          <p:cNvPr id="13" name="テキスト ボックス 12"/>
          <p:cNvSpPr txBox="1"/>
          <p:nvPr/>
        </p:nvSpPr>
        <p:spPr>
          <a:xfrm>
            <a:off x="7669068" y="44624"/>
            <a:ext cx="1223412" cy="307777"/>
          </a:xfrm>
          <a:prstGeom prst="rect">
            <a:avLst/>
          </a:prstGeom>
          <a:solidFill>
            <a:srgbClr val="FFC000"/>
          </a:solidFill>
          <a:ln>
            <a:solidFill>
              <a:srgbClr val="0000FF"/>
            </a:solidFill>
          </a:ln>
        </p:spPr>
        <p:txBody>
          <a:bodyPr wrap="none" rtlCol="0">
            <a:spAutoFit/>
          </a:bodyPr>
          <a:lstStyle/>
          <a:p>
            <a:r>
              <a:rPr kumimoji="1" lang="en-US" altLang="ja-JP" sz="1400" smtClean="0">
                <a:solidFill>
                  <a:schemeClr val="accent4">
                    <a:lumMod val="10000"/>
                  </a:schemeClr>
                </a:solidFill>
                <a:latin typeface="+mn-ea"/>
                <a:ea typeface="+mn-ea"/>
              </a:rPr>
              <a:t>S11_sample42</a:t>
            </a:r>
            <a:endParaRPr kumimoji="1" lang="ja-JP" altLang="en-US" sz="1400" dirty="0">
              <a:solidFill>
                <a:schemeClr val="accent4">
                  <a:lumMod val="10000"/>
                </a:schemeClr>
              </a:solidFill>
              <a:latin typeface="+mn-ea"/>
              <a:ea typeface="+mn-ea"/>
            </a:endParaRPr>
          </a:p>
        </p:txBody>
      </p:sp>
      <p:sp>
        <p:nvSpPr>
          <p:cNvPr id="5" name="テキスト ボックス 4"/>
          <p:cNvSpPr txBox="1"/>
          <p:nvPr/>
        </p:nvSpPr>
        <p:spPr>
          <a:xfrm>
            <a:off x="7381851" y="1262365"/>
            <a:ext cx="1539204" cy="400110"/>
          </a:xfrm>
          <a:prstGeom prst="rect">
            <a:avLst/>
          </a:prstGeom>
          <a:solidFill>
            <a:srgbClr val="FFC000"/>
          </a:solidFill>
          <a:ln>
            <a:solidFill>
              <a:srgbClr val="0000FF"/>
            </a:solidFill>
          </a:ln>
        </p:spPr>
        <p:txBody>
          <a:bodyPr wrap="none" rtlCol="0">
            <a:spAutoFit/>
          </a:bodyPr>
          <a:lstStyle/>
          <a:p>
            <a:r>
              <a:rPr kumimoji="1" lang="en-US" altLang="ja-JP" sz="2000" dirty="0" smtClean="0">
                <a:solidFill>
                  <a:schemeClr val="accent4">
                    <a:lumMod val="10000"/>
                  </a:schemeClr>
                </a:solidFill>
                <a:latin typeface="+mn-ea"/>
                <a:ea typeface="+mn-ea"/>
              </a:rPr>
              <a:t>Animal</a:t>
            </a:r>
            <a:r>
              <a:rPr kumimoji="1" lang="ja-JP" altLang="en-US" sz="2000" dirty="0" smtClean="0">
                <a:solidFill>
                  <a:schemeClr val="accent4">
                    <a:lumMod val="10000"/>
                  </a:schemeClr>
                </a:solidFill>
                <a:latin typeface="+mn-ea"/>
                <a:ea typeface="+mn-ea"/>
              </a:rPr>
              <a:t>クラス</a:t>
            </a:r>
            <a:endParaRPr kumimoji="1" lang="ja-JP" altLang="en-US" sz="2000" dirty="0">
              <a:solidFill>
                <a:schemeClr val="accent4">
                  <a:lumMod val="10000"/>
                </a:schemeClr>
              </a:solidFill>
              <a:latin typeface="+mn-ea"/>
              <a:ea typeface="+mn-ea"/>
            </a:endParaRPr>
          </a:p>
        </p:txBody>
      </p:sp>
      <p:sp>
        <p:nvSpPr>
          <p:cNvPr id="6" name="テキスト ボックス 5"/>
          <p:cNvSpPr txBox="1"/>
          <p:nvPr/>
        </p:nvSpPr>
        <p:spPr>
          <a:xfrm>
            <a:off x="5650581" y="1988840"/>
            <a:ext cx="3025875" cy="646331"/>
          </a:xfrm>
          <a:prstGeom prst="rect">
            <a:avLst/>
          </a:prstGeom>
          <a:solidFill>
            <a:srgbClr val="00FF00"/>
          </a:solidFill>
          <a:ln>
            <a:solidFill>
              <a:srgbClr val="000000"/>
            </a:solidFill>
          </a:ln>
        </p:spPr>
        <p:txBody>
          <a:bodyPr wrap="square">
            <a:spAutoFit/>
          </a:bodyPr>
          <a:lstStyle/>
          <a:p>
            <a:pPr>
              <a:defRPr/>
            </a:pPr>
            <a:r>
              <a:rPr lang="ja-JP" altLang="en-US" b="1" dirty="0" smtClean="0">
                <a:solidFill>
                  <a:srgbClr val="000000"/>
                </a:solidFill>
                <a:latin typeface="+mj-lt"/>
                <a:ea typeface="ＭＳ 明朝" pitchFamily="17" charset="-128"/>
              </a:rPr>
              <a:t>ペット（</a:t>
            </a:r>
            <a:r>
              <a:rPr lang="en-US" altLang="ja-JP" b="1" dirty="0" smtClean="0">
                <a:solidFill>
                  <a:srgbClr val="000000"/>
                </a:solidFill>
                <a:latin typeface="+mj-lt"/>
                <a:ea typeface="ＭＳ 明朝" pitchFamily="17" charset="-128"/>
              </a:rPr>
              <a:t>Animal</a:t>
            </a:r>
            <a:r>
              <a:rPr lang="ja-JP" altLang="en-US" b="1" dirty="0" smtClean="0">
                <a:solidFill>
                  <a:srgbClr val="000000"/>
                </a:solidFill>
                <a:latin typeface="+mj-lt"/>
                <a:ea typeface="ＭＳ 明朝" pitchFamily="17" charset="-128"/>
              </a:rPr>
              <a:t>）</a:t>
            </a:r>
            <a:endParaRPr lang="en-US" altLang="ja-JP" b="1" dirty="0" smtClean="0">
              <a:solidFill>
                <a:srgbClr val="000000"/>
              </a:solidFill>
              <a:latin typeface="+mj-lt"/>
              <a:ea typeface="ＭＳ 明朝" pitchFamily="17" charset="-128"/>
            </a:endParaRPr>
          </a:p>
          <a:p>
            <a:pPr>
              <a:defRPr/>
            </a:pPr>
            <a:r>
              <a:rPr lang="ja-JP" altLang="en-US" b="1" dirty="0" smtClean="0">
                <a:solidFill>
                  <a:srgbClr val="000000"/>
                </a:solidFill>
                <a:latin typeface="+mj-lt"/>
                <a:ea typeface="ＭＳ 明朝" pitchFamily="17" charset="-128"/>
              </a:rPr>
              <a:t>に関する機能を分離する！</a:t>
            </a:r>
            <a:endParaRPr lang="en-US" altLang="ja-JP" b="1" dirty="0" smtClean="0">
              <a:solidFill>
                <a:srgbClr val="000000"/>
              </a:solidFill>
              <a:latin typeface="+mj-lt"/>
              <a:ea typeface="ＭＳ 明朝" pitchFamily="17" charset="-128"/>
            </a:endParaRPr>
          </a:p>
        </p:txBody>
      </p:sp>
    </p:spTree>
    <p:extLst>
      <p:ext uri="{BB962C8B-B14F-4D97-AF65-F5344CB8AC3E}">
        <p14:creationId xmlns:p14="http://schemas.microsoft.com/office/powerpoint/2010/main" val="240011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39825"/>
          </a:xfrm>
        </p:spPr>
        <p:txBody>
          <a:bodyPr/>
          <a:lstStyle/>
          <a:p>
            <a:pPr>
              <a:defRPr/>
            </a:pPr>
            <a:r>
              <a:rPr lang="ja-JP" altLang="en-US" sz="3200" dirty="0" smtClean="0"/>
              <a:t>ペットを飼い換えたいのですが</a:t>
            </a:r>
            <a:r>
              <a:rPr lang="ja-JP" altLang="en-US" sz="3200" dirty="0" err="1" smtClean="0"/>
              <a:t>。。。</a:t>
            </a:r>
            <a:r>
              <a:rPr lang="en-US" altLang="ja-JP" sz="3200" dirty="0" smtClean="0"/>
              <a:t/>
            </a:r>
            <a:br>
              <a:rPr lang="en-US" altLang="ja-JP" sz="3200" dirty="0" smtClean="0"/>
            </a:br>
            <a:r>
              <a:rPr lang="ja-JP" altLang="en-US" sz="3200" dirty="0"/>
              <a:t>（</a:t>
            </a:r>
            <a:r>
              <a:rPr lang="ja-JP" altLang="en-US" sz="3200" dirty="0" smtClean="0"/>
              <a:t>オブジェクト指向を使った場合？）</a:t>
            </a:r>
            <a:endParaRPr lang="ja-JP" altLang="en-US" sz="3200" dirty="0"/>
          </a:p>
        </p:txBody>
      </p:sp>
      <p:sp>
        <p:nvSpPr>
          <p:cNvPr id="16" name="テキスト ボックス 15"/>
          <p:cNvSpPr txBox="1"/>
          <p:nvPr/>
        </p:nvSpPr>
        <p:spPr>
          <a:xfrm>
            <a:off x="214313" y="1262365"/>
            <a:ext cx="8715375" cy="5262979"/>
          </a:xfrm>
          <a:prstGeom prst="rect">
            <a:avLst/>
          </a:prstGeom>
          <a:solidFill>
            <a:schemeClr val="accent1">
              <a:lumMod val="20000"/>
              <a:lumOff val="80000"/>
            </a:schemeClr>
          </a:solidFill>
          <a:ln>
            <a:solidFill>
              <a:srgbClr val="000000"/>
            </a:solidFill>
          </a:ln>
        </p:spPr>
        <p:txBody>
          <a:bodyPr>
            <a:spAutoFit/>
          </a:bodyPr>
          <a:lstStyle/>
          <a:p>
            <a:r>
              <a:rPr lang="en-US" altLang="ja-JP" sz="1400" b="1" dirty="0">
                <a:solidFill>
                  <a:schemeClr val="accent4">
                    <a:lumMod val="10000"/>
                  </a:schemeClr>
                </a:solidFill>
                <a:latin typeface="+mn-ea"/>
                <a:ea typeface="+mn-ea"/>
              </a:rPr>
              <a:t>public class Sample11_42 {</a:t>
            </a:r>
          </a:p>
          <a:p>
            <a:endParaRPr lang="en-US" altLang="ja-JP" sz="1400" b="1" dirty="0">
              <a:solidFill>
                <a:schemeClr val="accent4">
                  <a:lumMod val="10000"/>
                </a:schemeClr>
              </a:solidFill>
              <a:latin typeface="+mn-ea"/>
              <a:ea typeface="+mn-ea"/>
            </a:endParaRPr>
          </a:p>
          <a:p>
            <a:r>
              <a:rPr lang="ja-JP" altLang="en-US" sz="1400" b="1" dirty="0">
                <a:solidFill>
                  <a:schemeClr val="accent4">
                    <a:lumMod val="10000"/>
                  </a:schemeClr>
                </a:solidFill>
                <a:latin typeface="+mn-ea"/>
                <a:ea typeface="+mn-ea"/>
              </a:rPr>
              <a:t>　</a:t>
            </a:r>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public </a:t>
            </a:r>
            <a:r>
              <a:rPr lang="en-US" altLang="ja-JP" sz="1400" b="1" dirty="0">
                <a:solidFill>
                  <a:schemeClr val="accent4">
                    <a:lumMod val="10000"/>
                  </a:schemeClr>
                </a:solidFill>
                <a:latin typeface="+mn-ea"/>
                <a:ea typeface="+mn-ea"/>
              </a:rPr>
              <a:t>static void main(String[] </a:t>
            </a:r>
            <a:r>
              <a:rPr lang="en-US" altLang="ja-JP" sz="1400" b="1" dirty="0" err="1">
                <a:solidFill>
                  <a:schemeClr val="accent4">
                    <a:lumMod val="10000"/>
                  </a:schemeClr>
                </a:solidFill>
                <a:latin typeface="+mn-ea"/>
                <a:ea typeface="+mn-ea"/>
              </a:rPr>
              <a:t>args</a:t>
            </a:r>
            <a:r>
              <a:rPr lang="en-US" altLang="ja-JP" sz="1400" b="1" dirty="0">
                <a:solidFill>
                  <a:schemeClr val="accent4">
                    <a:lumMod val="10000"/>
                  </a:schemeClr>
                </a:solidFill>
                <a:latin typeface="+mn-ea"/>
                <a:ea typeface="+mn-ea"/>
              </a:rPr>
              <a:t>) throws </a:t>
            </a:r>
            <a:r>
              <a:rPr lang="en-US" altLang="ja-JP" sz="1400" b="1" dirty="0" err="1">
                <a:solidFill>
                  <a:schemeClr val="accent4">
                    <a:lumMod val="10000"/>
                  </a:schemeClr>
                </a:solidFill>
                <a:latin typeface="+mn-ea"/>
                <a:ea typeface="+mn-ea"/>
              </a:rPr>
              <a:t>IOException</a:t>
            </a:r>
            <a:r>
              <a:rPr lang="en-US" altLang="ja-JP" sz="1400" b="1" dirty="0">
                <a:solidFill>
                  <a:schemeClr val="accent4">
                    <a:lumMod val="10000"/>
                  </a:schemeClr>
                </a:solidFill>
                <a:latin typeface="+mn-ea"/>
                <a:ea typeface="+mn-ea"/>
              </a:rPr>
              <a:t> {</a:t>
            </a:r>
          </a:p>
          <a:p>
            <a:r>
              <a:rPr lang="en-US" altLang="ja-JP"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BufferedReader</a:t>
            </a:r>
            <a:r>
              <a:rPr lang="en-US" altLang="ja-JP" sz="1400" b="1" dirty="0" smtClean="0">
                <a:solidFill>
                  <a:schemeClr val="accent4">
                    <a:lumMod val="10000"/>
                  </a:schemeClr>
                </a:solidFill>
                <a:latin typeface="+mn-ea"/>
                <a:ea typeface="+mn-ea"/>
              </a:rPr>
              <a:t> </a:t>
            </a:r>
            <a:r>
              <a:rPr lang="en-US" altLang="ja-JP" sz="1400" b="1" dirty="0" err="1">
                <a:solidFill>
                  <a:schemeClr val="accent4">
                    <a:lumMod val="10000"/>
                  </a:schemeClr>
                </a:solidFill>
                <a:latin typeface="+mn-ea"/>
                <a:ea typeface="+mn-ea"/>
              </a:rPr>
              <a:t>br</a:t>
            </a:r>
            <a:r>
              <a:rPr lang="en-US" altLang="ja-JP" sz="1400" b="1" dirty="0">
                <a:solidFill>
                  <a:schemeClr val="accent4">
                    <a:lumMod val="10000"/>
                  </a:schemeClr>
                </a:solidFill>
                <a:latin typeface="+mn-ea"/>
                <a:ea typeface="+mn-ea"/>
              </a:rPr>
              <a:t> = new </a:t>
            </a:r>
            <a:r>
              <a:rPr lang="en-US" altLang="ja-JP" sz="1400" b="1" dirty="0" err="1">
                <a:solidFill>
                  <a:schemeClr val="accent4">
                    <a:lumMod val="10000"/>
                  </a:schemeClr>
                </a:solidFill>
                <a:latin typeface="+mn-ea"/>
                <a:ea typeface="+mn-ea"/>
              </a:rPr>
              <a:t>BufferedReader</a:t>
            </a:r>
            <a:r>
              <a:rPr lang="en-US" altLang="ja-JP" sz="1400" b="1" dirty="0">
                <a:solidFill>
                  <a:schemeClr val="accent4">
                    <a:lumMod val="10000"/>
                  </a:schemeClr>
                </a:solidFill>
                <a:latin typeface="+mn-ea"/>
                <a:ea typeface="+mn-ea"/>
              </a:rPr>
              <a:t>(new </a:t>
            </a:r>
            <a:r>
              <a:rPr lang="en-US" altLang="ja-JP" sz="1400" b="1" dirty="0" err="1">
                <a:solidFill>
                  <a:schemeClr val="accent4">
                    <a:lumMod val="10000"/>
                  </a:schemeClr>
                </a:solidFill>
                <a:latin typeface="+mn-ea"/>
                <a:ea typeface="+mn-ea"/>
              </a:rPr>
              <a:t>InputStreamReader</a:t>
            </a:r>
            <a:r>
              <a:rPr lang="en-US" altLang="ja-JP" sz="1400" b="1" dirty="0">
                <a:solidFill>
                  <a:schemeClr val="accent4">
                    <a:lumMod val="10000"/>
                  </a:schemeClr>
                </a:solidFill>
                <a:latin typeface="+mn-ea"/>
                <a:ea typeface="+mn-ea"/>
              </a:rPr>
              <a:t>(System.in));</a:t>
            </a:r>
          </a:p>
          <a:p>
            <a:endParaRPr lang="en-US" altLang="ja-JP" sz="1400" b="1" dirty="0">
              <a:solidFill>
                <a:schemeClr val="accent4">
                  <a:lumMod val="10000"/>
                </a:schemeClr>
              </a:solidFill>
              <a:latin typeface="+mn-ea"/>
              <a:ea typeface="+mn-ea"/>
            </a:endParaRPr>
          </a:p>
          <a:p>
            <a:r>
              <a:rPr lang="en-US" altLang="ja-JP" sz="1400" b="1" dirty="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犬</a:t>
            </a:r>
            <a:r>
              <a:rPr lang="en-US" altLang="ja-JP" sz="1400" b="1" dirty="0">
                <a:solidFill>
                  <a:schemeClr val="accent4">
                    <a:lumMod val="10000"/>
                  </a:schemeClr>
                </a:solidFill>
                <a:latin typeface="+mn-ea"/>
                <a:ea typeface="+mn-ea"/>
              </a:rPr>
              <a:t>or</a:t>
            </a:r>
            <a:r>
              <a:rPr lang="ja-JP" altLang="en-US" sz="1400" b="1" dirty="0">
                <a:solidFill>
                  <a:schemeClr val="accent4">
                    <a:lumMod val="10000"/>
                  </a:schemeClr>
                </a:solidFill>
                <a:latin typeface="+mn-ea"/>
                <a:ea typeface="+mn-ea"/>
              </a:rPr>
              <a:t>猫（犬</a:t>
            </a:r>
            <a:r>
              <a:rPr lang="en-US" altLang="ja-JP" sz="1400" b="1" dirty="0">
                <a:solidFill>
                  <a:schemeClr val="accent4">
                    <a:lumMod val="10000"/>
                  </a:schemeClr>
                </a:solidFill>
                <a:latin typeface="+mn-ea"/>
                <a:ea typeface="+mn-ea"/>
              </a:rPr>
              <a:t>=0</a:t>
            </a:r>
            <a:r>
              <a:rPr lang="ja-JP" altLang="en-US" sz="1400" b="1" dirty="0" err="1">
                <a:solidFill>
                  <a:schemeClr val="accent4">
                    <a:lumMod val="10000"/>
                  </a:schemeClr>
                </a:solidFill>
                <a:latin typeface="+mn-ea"/>
                <a:ea typeface="+mn-ea"/>
              </a:rPr>
              <a:t>、</a:t>
            </a:r>
            <a:r>
              <a:rPr lang="ja-JP" altLang="en-US" sz="1400" b="1" dirty="0">
                <a:solidFill>
                  <a:schemeClr val="accent4">
                    <a:lumMod val="10000"/>
                  </a:schemeClr>
                </a:solidFill>
                <a:latin typeface="+mn-ea"/>
                <a:ea typeface="+mn-ea"/>
              </a:rPr>
              <a:t>猫</a:t>
            </a:r>
            <a:r>
              <a:rPr lang="en-US" altLang="ja-JP" sz="1400" b="1" dirty="0">
                <a:solidFill>
                  <a:schemeClr val="accent4">
                    <a:lumMod val="10000"/>
                  </a:schemeClr>
                </a:solidFill>
                <a:latin typeface="+mn-ea"/>
                <a:ea typeface="+mn-ea"/>
              </a:rPr>
              <a:t>=1</a:t>
            </a:r>
            <a:r>
              <a:rPr lang="ja-JP" altLang="en-US" sz="1400" b="1" dirty="0">
                <a:solidFill>
                  <a:schemeClr val="accent4">
                    <a:lumMod val="10000"/>
                  </a:schemeClr>
                </a:solidFill>
                <a:latin typeface="+mn-ea"/>
                <a:ea typeface="+mn-ea"/>
              </a:rPr>
              <a:t>）？</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String </a:t>
            </a:r>
            <a:r>
              <a:rPr lang="en-US" altLang="ja-JP" sz="1400" b="1" dirty="0" err="1">
                <a:solidFill>
                  <a:schemeClr val="accent4">
                    <a:lumMod val="10000"/>
                  </a:schemeClr>
                </a:solidFill>
                <a:latin typeface="+mn-ea"/>
                <a:ea typeface="+mn-ea"/>
              </a:rPr>
              <a:t>str</a:t>
            </a:r>
            <a:r>
              <a:rPr lang="en-US" altLang="ja-JP" sz="1400" b="1" dirty="0">
                <a:solidFill>
                  <a:schemeClr val="accent4">
                    <a:lumMod val="10000"/>
                  </a:schemeClr>
                </a:solidFill>
                <a:latin typeface="+mn-ea"/>
                <a:ea typeface="+mn-ea"/>
              </a:rPr>
              <a:t> = </a:t>
            </a:r>
            <a:r>
              <a:rPr lang="en-US" altLang="ja-JP" sz="1400" b="1" dirty="0" err="1">
                <a:solidFill>
                  <a:schemeClr val="accent4">
                    <a:lumMod val="10000"/>
                  </a:schemeClr>
                </a:solidFill>
                <a:latin typeface="+mn-ea"/>
                <a:ea typeface="+mn-ea"/>
              </a:rPr>
              <a:t>br.readLine</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int</a:t>
            </a:r>
            <a:r>
              <a:rPr lang="en-US" altLang="ja-JP" sz="1400" b="1" dirty="0" smtClean="0">
                <a:solidFill>
                  <a:schemeClr val="accent4">
                    <a:lumMod val="10000"/>
                  </a:schemeClr>
                </a:solidFill>
                <a:latin typeface="+mn-ea"/>
                <a:ea typeface="+mn-ea"/>
              </a:rPr>
              <a:t> </a:t>
            </a:r>
            <a:r>
              <a:rPr lang="en-US" altLang="ja-JP" sz="1400" b="1" dirty="0">
                <a:solidFill>
                  <a:schemeClr val="accent4">
                    <a:lumMod val="10000"/>
                  </a:schemeClr>
                </a:solidFill>
                <a:latin typeface="+mn-ea"/>
                <a:ea typeface="+mn-ea"/>
              </a:rPr>
              <a:t>type = </a:t>
            </a:r>
            <a:r>
              <a:rPr lang="en-US" altLang="ja-JP" sz="1400" b="1" dirty="0" err="1">
                <a:solidFill>
                  <a:schemeClr val="accent4">
                    <a:lumMod val="10000"/>
                  </a:schemeClr>
                </a:solidFill>
                <a:latin typeface="+mn-ea"/>
                <a:ea typeface="+mn-ea"/>
              </a:rPr>
              <a:t>Integer.parseInt</a:t>
            </a:r>
            <a:r>
              <a:rPr lang="en-US" altLang="ja-JP" sz="1400" b="1" dirty="0">
                <a:solidFill>
                  <a:schemeClr val="accent4">
                    <a:lumMod val="10000"/>
                  </a:schemeClr>
                </a:solidFill>
                <a:latin typeface="+mn-ea"/>
                <a:ea typeface="+mn-ea"/>
              </a:rPr>
              <a:t>(</a:t>
            </a:r>
            <a:r>
              <a:rPr lang="en-US" altLang="ja-JP" sz="1400" b="1" dirty="0" err="1">
                <a:solidFill>
                  <a:schemeClr val="accent4">
                    <a:lumMod val="10000"/>
                  </a:schemeClr>
                </a:solidFill>
                <a:latin typeface="+mn-ea"/>
                <a:ea typeface="+mn-ea"/>
              </a:rPr>
              <a:t>str</a:t>
            </a:r>
            <a:r>
              <a:rPr lang="en-US" altLang="ja-JP" sz="1400" b="1" dirty="0">
                <a:solidFill>
                  <a:schemeClr val="accent4">
                    <a:lumMod val="10000"/>
                  </a:schemeClr>
                </a:solidFill>
                <a:latin typeface="+mn-ea"/>
                <a:ea typeface="+mn-ea"/>
              </a:rPr>
              <a:t>);</a:t>
            </a:r>
          </a:p>
          <a:p>
            <a:endParaRPr lang="en-US" altLang="ja-JP" sz="1400" b="1" dirty="0">
              <a:solidFill>
                <a:schemeClr val="accent4">
                  <a:lumMod val="10000"/>
                </a:schemeClr>
              </a:solidFill>
              <a:latin typeface="+mn-ea"/>
              <a:ea typeface="+mn-ea"/>
            </a:endParaRPr>
          </a:p>
          <a:p>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Animal </a:t>
            </a:r>
            <a:r>
              <a:rPr lang="en-US" altLang="ja-JP" sz="1400" b="1" dirty="0" err="1">
                <a:solidFill>
                  <a:schemeClr val="accent4">
                    <a:lumMod val="10000"/>
                  </a:schemeClr>
                </a:solidFill>
                <a:latin typeface="+mn-ea"/>
                <a:ea typeface="+mn-ea"/>
              </a:rPr>
              <a:t>mypet</a:t>
            </a:r>
            <a:r>
              <a:rPr lang="en-US" altLang="ja-JP" sz="1400" b="1" dirty="0">
                <a:solidFill>
                  <a:schemeClr val="accent4">
                    <a:lumMod val="10000"/>
                  </a:schemeClr>
                </a:solidFill>
                <a:latin typeface="+mn-ea"/>
                <a:ea typeface="+mn-ea"/>
              </a:rPr>
              <a:t>=new Animal(type);</a:t>
            </a:r>
          </a:p>
          <a:p>
            <a:endParaRPr lang="en-US" altLang="ja-JP" sz="1400" b="1" dirty="0">
              <a:solidFill>
                <a:schemeClr val="accent4">
                  <a:lumMod val="10000"/>
                </a:schemeClr>
              </a:solidFill>
              <a:latin typeface="+mn-ea"/>
              <a:ea typeface="+mn-ea"/>
            </a:endParaRPr>
          </a:p>
          <a:p>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String </a:t>
            </a:r>
            <a:r>
              <a:rPr lang="en-US" altLang="ja-JP" sz="1400" b="1" dirty="0" err="1">
                <a:solidFill>
                  <a:schemeClr val="accent4">
                    <a:lumMod val="10000"/>
                  </a:schemeClr>
                </a:solidFill>
                <a:latin typeface="+mn-ea"/>
                <a:ea typeface="+mn-ea"/>
              </a:rPr>
              <a:t>strCry</a:t>
            </a:r>
            <a:r>
              <a:rPr lang="en-US" altLang="ja-JP" sz="1400" b="1" dirty="0">
                <a:solidFill>
                  <a:schemeClr val="accent4">
                    <a:lumMod val="10000"/>
                  </a:schemeClr>
                </a:solidFill>
                <a:latin typeface="+mn-ea"/>
                <a:ea typeface="+mn-ea"/>
              </a:rPr>
              <a:t> = </a:t>
            </a:r>
            <a:r>
              <a:rPr lang="en-US" altLang="ja-JP" sz="1400" b="1" dirty="0" err="1">
                <a:solidFill>
                  <a:schemeClr val="accent4">
                    <a:lumMod val="10000"/>
                  </a:schemeClr>
                </a:solidFill>
                <a:latin typeface="+mn-ea"/>
                <a:ea typeface="+mn-ea"/>
              </a:rPr>
              <a:t>mypet.cry</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String </a:t>
            </a:r>
            <a:r>
              <a:rPr lang="en-US" altLang="ja-JP" sz="1400" b="1" dirty="0" err="1">
                <a:solidFill>
                  <a:schemeClr val="accent4">
                    <a:lumMod val="10000"/>
                  </a:schemeClr>
                </a:solidFill>
                <a:latin typeface="+mn-ea"/>
                <a:ea typeface="+mn-ea"/>
              </a:rPr>
              <a:t>strEat</a:t>
            </a:r>
            <a:r>
              <a:rPr lang="en-US" altLang="ja-JP" sz="1400" b="1" dirty="0">
                <a:solidFill>
                  <a:schemeClr val="accent4">
                    <a:lumMod val="10000"/>
                  </a:schemeClr>
                </a:solidFill>
                <a:latin typeface="+mn-ea"/>
                <a:ea typeface="+mn-ea"/>
              </a:rPr>
              <a:t> = </a:t>
            </a:r>
            <a:r>
              <a:rPr lang="en-US" altLang="ja-JP" sz="1400" b="1" dirty="0" err="1">
                <a:solidFill>
                  <a:schemeClr val="accent4">
                    <a:lumMod val="10000"/>
                  </a:schemeClr>
                </a:solidFill>
                <a:latin typeface="+mn-ea"/>
                <a:ea typeface="+mn-ea"/>
              </a:rPr>
              <a:t>mypet.eat</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String </a:t>
            </a:r>
            <a:r>
              <a:rPr lang="en-US" altLang="ja-JP" sz="1400" b="1" dirty="0" err="1">
                <a:solidFill>
                  <a:schemeClr val="accent4">
                    <a:lumMod val="10000"/>
                  </a:schemeClr>
                </a:solidFill>
                <a:latin typeface="+mn-ea"/>
                <a:ea typeface="+mn-ea"/>
              </a:rPr>
              <a:t>strAttack</a:t>
            </a:r>
            <a:r>
              <a:rPr lang="en-US" altLang="ja-JP" sz="1400" b="1" dirty="0">
                <a:solidFill>
                  <a:schemeClr val="accent4">
                    <a:lumMod val="10000"/>
                  </a:schemeClr>
                </a:solidFill>
                <a:latin typeface="+mn-ea"/>
                <a:ea typeface="+mn-ea"/>
              </a:rPr>
              <a:t> = </a:t>
            </a:r>
            <a:r>
              <a:rPr lang="en-US" altLang="ja-JP" sz="1400" b="1" dirty="0" err="1">
                <a:solidFill>
                  <a:schemeClr val="accent4">
                    <a:lumMod val="10000"/>
                  </a:schemeClr>
                </a:solidFill>
                <a:latin typeface="+mn-ea"/>
                <a:ea typeface="+mn-ea"/>
              </a:rPr>
              <a:t>mypet.attack</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String </a:t>
            </a:r>
            <a:r>
              <a:rPr lang="en-US" altLang="ja-JP" sz="1400" b="1" dirty="0" err="1">
                <a:solidFill>
                  <a:schemeClr val="accent4">
                    <a:lumMod val="10000"/>
                  </a:schemeClr>
                </a:solidFill>
                <a:latin typeface="+mn-ea"/>
                <a:ea typeface="+mn-ea"/>
              </a:rPr>
              <a:t>strRun</a:t>
            </a:r>
            <a:r>
              <a:rPr lang="en-US" altLang="ja-JP" sz="1400" b="1" dirty="0">
                <a:solidFill>
                  <a:schemeClr val="accent4">
                    <a:lumMod val="10000"/>
                  </a:schemeClr>
                </a:solidFill>
                <a:latin typeface="+mn-ea"/>
                <a:ea typeface="+mn-ea"/>
              </a:rPr>
              <a:t> = </a:t>
            </a:r>
            <a:r>
              <a:rPr lang="en-US" altLang="ja-JP" sz="1400" b="1" dirty="0" err="1">
                <a:solidFill>
                  <a:schemeClr val="accent4">
                    <a:lumMod val="10000"/>
                  </a:schemeClr>
                </a:solidFill>
                <a:latin typeface="+mn-ea"/>
                <a:ea typeface="+mn-ea"/>
              </a:rPr>
              <a:t>mypet.run</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String </a:t>
            </a:r>
            <a:r>
              <a:rPr lang="en-US" altLang="ja-JP" sz="1400" b="1" dirty="0" err="1">
                <a:solidFill>
                  <a:schemeClr val="accent4">
                    <a:lumMod val="10000"/>
                  </a:schemeClr>
                </a:solidFill>
                <a:latin typeface="+mn-ea"/>
                <a:ea typeface="+mn-ea"/>
              </a:rPr>
              <a:t>strSleep</a:t>
            </a:r>
            <a:r>
              <a:rPr lang="en-US" altLang="ja-JP" sz="1400" b="1" dirty="0">
                <a:solidFill>
                  <a:schemeClr val="accent4">
                    <a:lumMod val="10000"/>
                  </a:schemeClr>
                </a:solidFill>
                <a:latin typeface="+mn-ea"/>
                <a:ea typeface="+mn-ea"/>
              </a:rPr>
              <a:t> = </a:t>
            </a:r>
            <a:r>
              <a:rPr lang="en-US" altLang="ja-JP" sz="1400" b="1" dirty="0" err="1">
                <a:solidFill>
                  <a:schemeClr val="accent4">
                    <a:lumMod val="10000"/>
                  </a:schemeClr>
                </a:solidFill>
                <a:latin typeface="+mn-ea"/>
                <a:ea typeface="+mn-ea"/>
              </a:rPr>
              <a:t>mypet.sleep</a:t>
            </a:r>
            <a:r>
              <a:rPr lang="en-US" altLang="ja-JP" sz="1400" b="1" dirty="0">
                <a:solidFill>
                  <a:schemeClr val="accent4">
                    <a:lumMod val="10000"/>
                  </a:schemeClr>
                </a:solidFill>
                <a:latin typeface="+mn-ea"/>
                <a:ea typeface="+mn-ea"/>
              </a:rPr>
              <a:t>();</a:t>
            </a:r>
          </a:p>
          <a:p>
            <a:endParaRPr lang="en-US" altLang="ja-JP" sz="1400" b="1" dirty="0">
              <a:solidFill>
                <a:schemeClr val="accent4">
                  <a:lumMod val="10000"/>
                </a:schemeClr>
              </a:solidFill>
              <a:latin typeface="+mn-ea"/>
              <a:ea typeface="+mn-ea"/>
            </a:endParaRPr>
          </a:p>
          <a:p>
            <a:r>
              <a:rPr lang="en-US" altLang="ja-JP" sz="1400" b="1" dirty="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smtClean="0">
                <a:solidFill>
                  <a:schemeClr val="accent4">
                    <a:lumMod val="10000"/>
                  </a:schemeClr>
                </a:solidFill>
                <a:latin typeface="+mn-ea"/>
                <a:ea typeface="+mn-ea"/>
              </a:rPr>
              <a:t>(</a:t>
            </a:r>
            <a:r>
              <a:rPr lang="en-US" altLang="ja-JP" sz="1400" b="1" dirty="0" err="1" smtClean="0">
                <a:solidFill>
                  <a:schemeClr val="accent4">
                    <a:lumMod val="10000"/>
                  </a:schemeClr>
                </a:solidFill>
                <a:latin typeface="+mn-ea"/>
                <a:ea typeface="+mn-ea"/>
              </a:rPr>
              <a:t>strCry</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smtClean="0">
                <a:solidFill>
                  <a:schemeClr val="accent4">
                    <a:lumMod val="10000"/>
                  </a:schemeClr>
                </a:solidFill>
                <a:latin typeface="+mn-ea"/>
                <a:ea typeface="+mn-ea"/>
              </a:rPr>
              <a:t>(</a:t>
            </a:r>
            <a:r>
              <a:rPr lang="en-US" altLang="ja-JP" sz="1400" b="1" dirty="0" err="1" smtClean="0">
                <a:solidFill>
                  <a:schemeClr val="accent4">
                    <a:lumMod val="10000"/>
                  </a:schemeClr>
                </a:solidFill>
                <a:latin typeface="+mn-ea"/>
                <a:ea typeface="+mn-ea"/>
              </a:rPr>
              <a:t>strEat</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smtClean="0">
                <a:solidFill>
                  <a:schemeClr val="accent4">
                    <a:lumMod val="10000"/>
                  </a:schemeClr>
                </a:solidFill>
                <a:latin typeface="+mn-ea"/>
                <a:ea typeface="+mn-ea"/>
              </a:rPr>
              <a:t>(</a:t>
            </a:r>
            <a:r>
              <a:rPr lang="en-US" altLang="ja-JP" sz="1400" b="1" dirty="0" err="1" smtClean="0">
                <a:solidFill>
                  <a:schemeClr val="accent4">
                    <a:lumMod val="10000"/>
                  </a:schemeClr>
                </a:solidFill>
                <a:latin typeface="+mn-ea"/>
                <a:ea typeface="+mn-ea"/>
              </a:rPr>
              <a:t>strAttack</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smtClean="0">
                <a:solidFill>
                  <a:schemeClr val="accent4">
                    <a:lumMod val="10000"/>
                  </a:schemeClr>
                </a:solidFill>
                <a:latin typeface="+mn-ea"/>
                <a:ea typeface="+mn-ea"/>
              </a:rPr>
              <a:t>(</a:t>
            </a:r>
            <a:r>
              <a:rPr lang="en-US" altLang="ja-JP" sz="1400" b="1" dirty="0" err="1" smtClean="0">
                <a:solidFill>
                  <a:schemeClr val="accent4">
                    <a:lumMod val="10000"/>
                  </a:schemeClr>
                </a:solidFill>
                <a:latin typeface="+mn-ea"/>
                <a:ea typeface="+mn-ea"/>
              </a:rPr>
              <a:t>strRun</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System.out.println</a:t>
            </a:r>
            <a:r>
              <a:rPr lang="en-US" altLang="ja-JP" sz="1400" b="1" dirty="0" smtClean="0">
                <a:solidFill>
                  <a:schemeClr val="accent4">
                    <a:lumMod val="10000"/>
                  </a:schemeClr>
                </a:solidFill>
                <a:latin typeface="+mn-ea"/>
                <a:ea typeface="+mn-ea"/>
              </a:rPr>
              <a:t>(</a:t>
            </a:r>
            <a:r>
              <a:rPr lang="en-US" altLang="ja-JP" sz="1400" b="1" dirty="0" err="1" smtClean="0">
                <a:solidFill>
                  <a:schemeClr val="accent4">
                    <a:lumMod val="10000"/>
                  </a:schemeClr>
                </a:solidFill>
                <a:latin typeface="+mn-ea"/>
                <a:ea typeface="+mn-ea"/>
              </a:rPr>
              <a:t>strSleep</a:t>
            </a:r>
            <a:r>
              <a:rPr lang="en-US" altLang="ja-JP" sz="1400" b="1" dirty="0">
                <a:solidFill>
                  <a:schemeClr val="accent4">
                    <a:lumMod val="10000"/>
                  </a:schemeClr>
                </a:solidFill>
                <a:latin typeface="+mn-ea"/>
                <a:ea typeface="+mn-ea"/>
              </a:rPr>
              <a:t>);</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en-US" altLang="ja-JP" sz="1400" b="1" dirty="0">
                <a:solidFill>
                  <a:schemeClr val="accent4">
                    <a:lumMod val="10000"/>
                  </a:schemeClr>
                </a:solidFill>
                <a:latin typeface="+mn-ea"/>
                <a:ea typeface="+mn-ea"/>
              </a:rPr>
              <a:t>}</a:t>
            </a:r>
          </a:p>
        </p:txBody>
      </p:sp>
      <p:sp>
        <p:nvSpPr>
          <p:cNvPr id="13" name="テキスト ボックス 12"/>
          <p:cNvSpPr txBox="1"/>
          <p:nvPr/>
        </p:nvSpPr>
        <p:spPr>
          <a:xfrm>
            <a:off x="7669068" y="44624"/>
            <a:ext cx="1223412" cy="307777"/>
          </a:xfrm>
          <a:prstGeom prst="rect">
            <a:avLst/>
          </a:prstGeom>
          <a:solidFill>
            <a:srgbClr val="FFC000"/>
          </a:solidFill>
          <a:ln>
            <a:solidFill>
              <a:srgbClr val="0000FF"/>
            </a:solidFill>
          </a:ln>
        </p:spPr>
        <p:txBody>
          <a:bodyPr wrap="none" rtlCol="0">
            <a:spAutoFit/>
          </a:bodyPr>
          <a:lstStyle/>
          <a:p>
            <a:r>
              <a:rPr kumimoji="1" lang="en-US" altLang="ja-JP" sz="1400" smtClean="0">
                <a:solidFill>
                  <a:schemeClr val="accent4">
                    <a:lumMod val="10000"/>
                  </a:schemeClr>
                </a:solidFill>
                <a:latin typeface="+mn-ea"/>
                <a:ea typeface="+mn-ea"/>
              </a:rPr>
              <a:t>S11_sample42</a:t>
            </a:r>
            <a:endParaRPr kumimoji="1" lang="ja-JP" altLang="en-US" sz="1400" dirty="0">
              <a:solidFill>
                <a:schemeClr val="accent4">
                  <a:lumMod val="10000"/>
                </a:schemeClr>
              </a:solidFill>
              <a:latin typeface="+mn-ea"/>
              <a:ea typeface="+mn-ea"/>
            </a:endParaRPr>
          </a:p>
        </p:txBody>
      </p:sp>
      <p:sp>
        <p:nvSpPr>
          <p:cNvPr id="6" name="テキスト ボックス 5"/>
          <p:cNvSpPr txBox="1"/>
          <p:nvPr/>
        </p:nvSpPr>
        <p:spPr>
          <a:xfrm>
            <a:off x="7111330" y="1262365"/>
            <a:ext cx="1826141" cy="400110"/>
          </a:xfrm>
          <a:prstGeom prst="rect">
            <a:avLst/>
          </a:prstGeom>
          <a:solidFill>
            <a:srgbClr val="FFC000"/>
          </a:solidFill>
          <a:ln>
            <a:solidFill>
              <a:srgbClr val="0000FF"/>
            </a:solidFill>
          </a:ln>
        </p:spPr>
        <p:txBody>
          <a:bodyPr wrap="none" rtlCol="0">
            <a:spAutoFit/>
          </a:bodyPr>
          <a:lstStyle/>
          <a:p>
            <a:r>
              <a:rPr kumimoji="1" lang="en-US" altLang="ja-JP" sz="2000" dirty="0" smtClean="0">
                <a:solidFill>
                  <a:schemeClr val="accent4">
                    <a:lumMod val="10000"/>
                  </a:schemeClr>
                </a:solidFill>
                <a:latin typeface="+mn-ea"/>
                <a:ea typeface="+mn-ea"/>
              </a:rPr>
              <a:t>Main</a:t>
            </a:r>
            <a:r>
              <a:rPr kumimoji="1" lang="ja-JP" altLang="en-US" sz="2000" dirty="0" smtClean="0">
                <a:solidFill>
                  <a:schemeClr val="accent4">
                    <a:lumMod val="10000"/>
                  </a:schemeClr>
                </a:solidFill>
                <a:latin typeface="+mn-ea"/>
                <a:ea typeface="+mn-ea"/>
              </a:rPr>
              <a:t>プログラム</a:t>
            </a:r>
            <a:endParaRPr kumimoji="1" lang="ja-JP" altLang="en-US" sz="2000" dirty="0">
              <a:solidFill>
                <a:schemeClr val="accent4">
                  <a:lumMod val="10000"/>
                </a:schemeClr>
              </a:solidFill>
              <a:latin typeface="+mn-ea"/>
              <a:ea typeface="+mn-ea"/>
            </a:endParaRPr>
          </a:p>
        </p:txBody>
      </p:sp>
      <p:sp>
        <p:nvSpPr>
          <p:cNvPr id="7" name="テキスト ボックス 6"/>
          <p:cNvSpPr txBox="1"/>
          <p:nvPr/>
        </p:nvSpPr>
        <p:spPr>
          <a:xfrm>
            <a:off x="3635896" y="5734997"/>
            <a:ext cx="5184576" cy="646331"/>
          </a:xfrm>
          <a:prstGeom prst="rect">
            <a:avLst/>
          </a:prstGeom>
          <a:solidFill>
            <a:srgbClr val="00FF00"/>
          </a:solidFill>
          <a:ln>
            <a:solidFill>
              <a:srgbClr val="000000"/>
            </a:solidFill>
          </a:ln>
        </p:spPr>
        <p:txBody>
          <a:bodyPr wrap="square">
            <a:spAutoFit/>
          </a:bodyPr>
          <a:lstStyle/>
          <a:p>
            <a:pPr>
              <a:defRPr/>
            </a:pPr>
            <a:r>
              <a:rPr lang="ja-JP" altLang="en-US" b="1" smtClean="0">
                <a:solidFill>
                  <a:srgbClr val="000000"/>
                </a:solidFill>
                <a:latin typeface="+mj-lt"/>
                <a:ea typeface="ＭＳ 明朝" pitchFamily="17" charset="-128"/>
              </a:rPr>
              <a:t>オブジェクト生成・接続後の</a:t>
            </a:r>
            <a:r>
              <a:rPr lang="en-US" altLang="ja-JP" b="1" smtClean="0">
                <a:solidFill>
                  <a:srgbClr val="000000"/>
                </a:solidFill>
                <a:latin typeface="+mj-lt"/>
                <a:ea typeface="ＭＳ 明朝" pitchFamily="17" charset="-128"/>
              </a:rPr>
              <a:t>Main</a:t>
            </a:r>
            <a:r>
              <a:rPr lang="ja-JP" altLang="en-US" b="1" dirty="0" smtClean="0">
                <a:solidFill>
                  <a:srgbClr val="000000"/>
                </a:solidFill>
                <a:latin typeface="+mj-lt"/>
                <a:ea typeface="ＭＳ 明朝" pitchFamily="17" charset="-128"/>
              </a:rPr>
              <a:t>プログラムは</a:t>
            </a:r>
            <a:endParaRPr lang="en-US" altLang="ja-JP" b="1" dirty="0" smtClean="0">
              <a:solidFill>
                <a:srgbClr val="000000"/>
              </a:solidFill>
              <a:latin typeface="+mj-lt"/>
              <a:ea typeface="ＭＳ 明朝" pitchFamily="17" charset="-128"/>
            </a:endParaRPr>
          </a:p>
          <a:p>
            <a:pPr>
              <a:defRPr/>
            </a:pPr>
            <a:r>
              <a:rPr lang="ja-JP" altLang="en-US" b="1" dirty="0" smtClean="0">
                <a:solidFill>
                  <a:srgbClr val="000000"/>
                </a:solidFill>
                <a:latin typeface="+mj-lt"/>
                <a:ea typeface="ＭＳ 明朝" pitchFamily="17" charset="-128"/>
              </a:rPr>
              <a:t>ペットが増えても変更する必要がなくなる！</a:t>
            </a:r>
            <a:endParaRPr lang="en-US" altLang="ja-JP" b="1" dirty="0" smtClean="0">
              <a:solidFill>
                <a:srgbClr val="000000"/>
              </a:solidFill>
              <a:latin typeface="+mj-lt"/>
              <a:ea typeface="ＭＳ 明朝" pitchFamily="17" charset="-128"/>
            </a:endParaRPr>
          </a:p>
        </p:txBody>
      </p:sp>
      <p:sp>
        <p:nvSpPr>
          <p:cNvPr id="8" name="テキスト ボックス 7"/>
          <p:cNvSpPr txBox="1"/>
          <p:nvPr/>
        </p:nvSpPr>
        <p:spPr>
          <a:xfrm>
            <a:off x="5868715" y="5363924"/>
            <a:ext cx="2951757" cy="369332"/>
          </a:xfrm>
          <a:prstGeom prst="rect">
            <a:avLst/>
          </a:prstGeom>
          <a:solidFill>
            <a:srgbClr val="FFFF00"/>
          </a:solidFill>
          <a:ln>
            <a:solidFill>
              <a:srgbClr val="000000"/>
            </a:solidFill>
          </a:ln>
        </p:spPr>
        <p:txBody>
          <a:bodyPr wrap="square">
            <a:spAutoFit/>
          </a:bodyPr>
          <a:lstStyle/>
          <a:p>
            <a:pPr>
              <a:defRPr/>
            </a:pPr>
            <a:r>
              <a:rPr lang="ja-JP" altLang="en-US" b="1" dirty="0" smtClean="0">
                <a:solidFill>
                  <a:srgbClr val="000000"/>
                </a:solidFill>
                <a:latin typeface="+mj-lt"/>
                <a:ea typeface="ＭＳ 明朝" pitchFamily="17" charset="-128"/>
              </a:rPr>
              <a:t>ペットが増えたら</a:t>
            </a:r>
            <a:r>
              <a:rPr lang="ja-JP" altLang="en-US" b="1" dirty="0" err="1" smtClean="0">
                <a:solidFill>
                  <a:srgbClr val="000000"/>
                </a:solidFill>
                <a:latin typeface="+mj-lt"/>
                <a:ea typeface="ＭＳ 明朝" pitchFamily="17" charset="-128"/>
              </a:rPr>
              <a:t>。。。</a:t>
            </a:r>
            <a:endParaRPr lang="en-US" altLang="ja-JP" b="1" dirty="0" smtClean="0">
              <a:solidFill>
                <a:srgbClr val="000000"/>
              </a:solidFill>
              <a:latin typeface="+mj-lt"/>
              <a:ea typeface="ＭＳ 明朝" pitchFamily="17" charset="-128"/>
            </a:endParaRPr>
          </a:p>
        </p:txBody>
      </p:sp>
      <p:cxnSp>
        <p:nvCxnSpPr>
          <p:cNvPr id="9" name="直線コネクタ 8"/>
          <p:cNvCxnSpPr/>
          <p:nvPr/>
        </p:nvCxnSpPr>
        <p:spPr>
          <a:xfrm>
            <a:off x="216000" y="3573016"/>
            <a:ext cx="8713688" cy="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58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39825"/>
          </a:xfrm>
        </p:spPr>
        <p:txBody>
          <a:bodyPr/>
          <a:lstStyle/>
          <a:p>
            <a:pPr>
              <a:defRPr/>
            </a:pPr>
            <a:r>
              <a:rPr lang="ja-JP" altLang="en-US" sz="3200" dirty="0" smtClean="0"/>
              <a:t>ペットを</a:t>
            </a:r>
            <a:r>
              <a:rPr lang="ja-JP" altLang="en-US" sz="3200" dirty="0"/>
              <a:t>飼い</a:t>
            </a:r>
            <a:r>
              <a:rPr lang="ja-JP" altLang="en-US" sz="3200" dirty="0" smtClean="0"/>
              <a:t>換えたいのですが</a:t>
            </a:r>
            <a:r>
              <a:rPr lang="ja-JP" altLang="en-US" sz="3200" dirty="0" err="1" smtClean="0"/>
              <a:t>。。。</a:t>
            </a:r>
            <a:r>
              <a:rPr lang="en-US" altLang="ja-JP" sz="3200" dirty="0" smtClean="0"/>
              <a:t/>
            </a:r>
            <a:br>
              <a:rPr lang="en-US" altLang="ja-JP" sz="3200" dirty="0" smtClean="0"/>
            </a:br>
            <a:r>
              <a:rPr lang="ja-JP" altLang="en-US" sz="3200" dirty="0"/>
              <a:t>（</a:t>
            </a:r>
            <a:r>
              <a:rPr lang="ja-JP" altLang="en-US" sz="3200" dirty="0" smtClean="0"/>
              <a:t>オブジェクト指向を使った場合？）</a:t>
            </a:r>
            <a:endParaRPr lang="ja-JP" altLang="en-US" sz="3200" dirty="0"/>
          </a:p>
        </p:txBody>
      </p:sp>
      <p:sp>
        <p:nvSpPr>
          <p:cNvPr id="16" name="テキスト ボックス 15"/>
          <p:cNvSpPr txBox="1"/>
          <p:nvPr/>
        </p:nvSpPr>
        <p:spPr>
          <a:xfrm>
            <a:off x="214313" y="1262365"/>
            <a:ext cx="8715375" cy="5478423"/>
          </a:xfrm>
          <a:prstGeom prst="rect">
            <a:avLst/>
          </a:prstGeom>
          <a:solidFill>
            <a:schemeClr val="accent1">
              <a:lumMod val="20000"/>
              <a:lumOff val="80000"/>
            </a:schemeClr>
          </a:solidFill>
          <a:ln>
            <a:solidFill>
              <a:srgbClr val="000000"/>
            </a:solidFill>
          </a:ln>
        </p:spPr>
        <p:txBody>
          <a:bodyPr>
            <a:spAutoFit/>
          </a:bodyPr>
          <a:lstStyle/>
          <a:p>
            <a:r>
              <a:rPr lang="en-US" altLang="ja-JP" sz="1400" b="1" dirty="0">
                <a:solidFill>
                  <a:schemeClr val="accent4">
                    <a:lumMod val="10000"/>
                  </a:schemeClr>
                </a:solidFill>
                <a:latin typeface="+mn-ea"/>
                <a:ea typeface="+mn-ea"/>
              </a:rPr>
              <a:t>public class Animal {</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private </a:t>
            </a:r>
            <a:r>
              <a:rPr lang="en-US" altLang="ja-JP" sz="1400" b="1" dirty="0" err="1">
                <a:solidFill>
                  <a:schemeClr val="accent4">
                    <a:lumMod val="10000"/>
                  </a:schemeClr>
                </a:solidFill>
                <a:latin typeface="+mn-ea"/>
                <a:ea typeface="+mn-ea"/>
              </a:rPr>
              <a:t>int</a:t>
            </a:r>
            <a:r>
              <a:rPr lang="en-US" altLang="ja-JP" sz="1400" b="1" dirty="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type </a:t>
            </a:r>
            <a:r>
              <a:rPr lang="en-US" altLang="ja-JP" sz="1400" b="1" dirty="0">
                <a:solidFill>
                  <a:schemeClr val="accent4">
                    <a:lumMod val="10000"/>
                  </a:schemeClr>
                </a:solidFill>
                <a:latin typeface="+mn-ea"/>
                <a:ea typeface="+mn-ea"/>
              </a:rPr>
              <a:t>= 0;</a:t>
            </a:r>
          </a:p>
          <a:p>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public </a:t>
            </a:r>
            <a:r>
              <a:rPr lang="en-US" altLang="ja-JP" sz="1400" b="1" dirty="0">
                <a:solidFill>
                  <a:schemeClr val="accent4">
                    <a:lumMod val="10000"/>
                  </a:schemeClr>
                </a:solidFill>
                <a:latin typeface="+mn-ea"/>
                <a:ea typeface="+mn-ea"/>
              </a:rPr>
              <a:t>Animal(</a:t>
            </a:r>
            <a:r>
              <a:rPr lang="en-US" altLang="ja-JP" sz="1400" b="1" dirty="0" err="1">
                <a:solidFill>
                  <a:schemeClr val="accent4">
                    <a:lumMod val="10000"/>
                  </a:schemeClr>
                </a:solidFill>
                <a:latin typeface="+mn-ea"/>
                <a:ea typeface="+mn-ea"/>
              </a:rPr>
              <a:t>int</a:t>
            </a:r>
            <a:r>
              <a:rPr lang="en-US" altLang="ja-JP" sz="1400" b="1" dirty="0">
                <a:solidFill>
                  <a:schemeClr val="accent4">
                    <a:lumMod val="10000"/>
                  </a:schemeClr>
                </a:solidFill>
                <a:latin typeface="+mn-ea"/>
                <a:ea typeface="+mn-ea"/>
              </a:rPr>
              <a:t> type) {</a:t>
            </a:r>
          </a:p>
          <a:p>
            <a:r>
              <a:rPr lang="ja-JP" altLang="en-US" sz="1400" b="1" dirty="0" smtClean="0">
                <a:solidFill>
                  <a:schemeClr val="accent4">
                    <a:lumMod val="10000"/>
                  </a:schemeClr>
                </a:solidFill>
                <a:latin typeface="+mn-ea"/>
                <a:ea typeface="+mn-ea"/>
              </a:rPr>
              <a:t>　　　　</a:t>
            </a:r>
            <a:r>
              <a:rPr lang="en-US" altLang="ja-JP" sz="1400" b="1" dirty="0" err="1" smtClean="0">
                <a:solidFill>
                  <a:schemeClr val="accent4">
                    <a:lumMod val="10000"/>
                  </a:schemeClr>
                </a:solidFill>
                <a:latin typeface="+mn-ea"/>
                <a:ea typeface="+mn-ea"/>
              </a:rPr>
              <a:t>this.type</a:t>
            </a:r>
            <a:r>
              <a:rPr lang="en-US" altLang="ja-JP" sz="1400" b="1" dirty="0" smtClean="0">
                <a:solidFill>
                  <a:schemeClr val="accent4">
                    <a:lumMod val="10000"/>
                  </a:schemeClr>
                </a:solidFill>
                <a:latin typeface="+mn-ea"/>
                <a:ea typeface="+mn-ea"/>
              </a:rPr>
              <a:t> </a:t>
            </a:r>
            <a:r>
              <a:rPr lang="en-US" altLang="ja-JP" sz="1400" b="1" dirty="0">
                <a:solidFill>
                  <a:schemeClr val="accent4">
                    <a:lumMod val="10000"/>
                  </a:schemeClr>
                </a:solidFill>
                <a:latin typeface="+mn-ea"/>
                <a:ea typeface="+mn-ea"/>
              </a:rPr>
              <a:t>= type;</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public </a:t>
            </a:r>
            <a:r>
              <a:rPr lang="en-US" altLang="ja-JP" sz="1400" b="1" dirty="0">
                <a:solidFill>
                  <a:schemeClr val="accent4">
                    <a:lumMod val="10000"/>
                  </a:schemeClr>
                </a:solidFill>
                <a:latin typeface="+mn-ea"/>
                <a:ea typeface="+mn-ea"/>
              </a:rPr>
              <a:t>String cry() {</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if (type </a:t>
            </a:r>
            <a:r>
              <a:rPr lang="en-US" altLang="ja-JP" sz="1400" b="1">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0) </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return “</a:t>
            </a:r>
            <a:r>
              <a:rPr lang="ja-JP" altLang="en-US" sz="1400" b="1" smtClean="0">
                <a:solidFill>
                  <a:schemeClr val="accent4">
                    <a:lumMod val="10000"/>
                  </a:schemeClr>
                </a:solidFill>
                <a:latin typeface="+mn-ea"/>
                <a:ea typeface="+mn-ea"/>
              </a:rPr>
              <a:t>わんわん</a:t>
            </a:r>
            <a:r>
              <a:rPr lang="en-US" altLang="ja-JP" sz="1400" b="1"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 </a:t>
            </a:r>
            <a:r>
              <a:rPr lang="en-US" altLang="ja-JP" sz="1400" b="1" dirty="0">
                <a:solidFill>
                  <a:schemeClr val="accent4">
                    <a:lumMod val="10000"/>
                  </a:schemeClr>
                </a:solidFill>
                <a:latin typeface="+mn-ea"/>
                <a:ea typeface="+mn-ea"/>
              </a:rPr>
              <a:t>else {</a:t>
            </a:r>
          </a:p>
          <a:p>
            <a:r>
              <a:rPr lang="en-US" altLang="ja-JP" sz="1400" b="1" dirty="0">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return “</a:t>
            </a:r>
            <a:r>
              <a:rPr lang="ja-JP" altLang="en-US" sz="1400" b="1" smtClean="0">
                <a:solidFill>
                  <a:schemeClr val="accent4">
                    <a:lumMod val="10000"/>
                  </a:schemeClr>
                </a:solidFill>
                <a:latin typeface="+mn-ea"/>
                <a:ea typeface="+mn-ea"/>
              </a:rPr>
              <a:t>にゃんにゃん</a:t>
            </a:r>
            <a:r>
              <a:rPr lang="en-US" altLang="ja-JP" sz="1400" b="1"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public </a:t>
            </a:r>
            <a:r>
              <a:rPr lang="en-US" altLang="ja-JP" sz="1400" b="1" dirty="0">
                <a:solidFill>
                  <a:schemeClr val="accent4">
                    <a:lumMod val="10000"/>
                  </a:schemeClr>
                </a:solidFill>
                <a:latin typeface="+mn-ea"/>
                <a:ea typeface="+mn-ea"/>
              </a:rPr>
              <a:t>String eat() {</a:t>
            </a: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if (type </a:t>
            </a:r>
            <a:r>
              <a:rPr lang="en-US" altLang="ja-JP" sz="1400" b="1">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0) </a:t>
            </a:r>
            <a:r>
              <a:rPr lang="en-US" altLang="ja-JP" sz="1400" b="1" dirty="0">
                <a:solidFill>
                  <a:schemeClr val="accent4">
                    <a:lumMod val="10000"/>
                  </a:schemeClr>
                </a:solidFill>
                <a:latin typeface="+mn-ea"/>
                <a:ea typeface="+mn-ea"/>
              </a:rPr>
              <a:t>{</a:t>
            </a:r>
          </a:p>
          <a:p>
            <a:r>
              <a:rPr lang="en-US" altLang="ja-JP" sz="1400" b="1" dirty="0">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return “</a:t>
            </a:r>
            <a:r>
              <a:rPr lang="ja-JP" altLang="en-US" sz="1400" b="1" smtClean="0">
                <a:solidFill>
                  <a:schemeClr val="accent4">
                    <a:lumMod val="10000"/>
                  </a:schemeClr>
                </a:solidFill>
                <a:latin typeface="+mn-ea"/>
                <a:ea typeface="+mn-ea"/>
              </a:rPr>
              <a:t>食べるわん</a:t>
            </a:r>
            <a:r>
              <a:rPr lang="en-US" altLang="ja-JP" sz="1400" b="1"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 </a:t>
            </a:r>
            <a:r>
              <a:rPr lang="en-US" altLang="ja-JP" sz="1400" b="1" dirty="0">
                <a:solidFill>
                  <a:schemeClr val="accent4">
                    <a:lumMod val="10000"/>
                  </a:schemeClr>
                </a:solidFill>
                <a:latin typeface="+mn-ea"/>
                <a:ea typeface="+mn-ea"/>
              </a:rPr>
              <a:t>else {</a:t>
            </a:r>
          </a:p>
          <a:p>
            <a:r>
              <a:rPr lang="en-US" altLang="ja-JP" sz="1400" b="1" dirty="0">
                <a:solidFill>
                  <a:schemeClr val="accent4">
                    <a:lumMod val="10000"/>
                  </a:schemeClr>
                </a:solidFill>
                <a:latin typeface="+mn-ea"/>
                <a:ea typeface="+mn-ea"/>
              </a:rPr>
              <a:t>	</a:t>
            </a:r>
            <a:r>
              <a:rPr lang="en-US" altLang="ja-JP" sz="1400" b="1" smtClean="0">
                <a:solidFill>
                  <a:schemeClr val="accent4">
                    <a:lumMod val="10000"/>
                  </a:schemeClr>
                </a:solidFill>
                <a:latin typeface="+mn-ea"/>
                <a:ea typeface="+mn-ea"/>
              </a:rPr>
              <a:t>return “</a:t>
            </a:r>
            <a:r>
              <a:rPr lang="ja-JP" altLang="en-US" sz="1400" b="1" smtClean="0">
                <a:solidFill>
                  <a:schemeClr val="accent4">
                    <a:lumMod val="10000"/>
                  </a:schemeClr>
                </a:solidFill>
                <a:latin typeface="+mn-ea"/>
                <a:ea typeface="+mn-ea"/>
              </a:rPr>
              <a:t>食べるにゃん</a:t>
            </a:r>
            <a:r>
              <a:rPr lang="en-US" altLang="ja-JP" sz="1400" b="1"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a:t>
            </a:r>
            <a:r>
              <a:rPr lang="en-US" altLang="ja-JP"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a:p>
            <a:endParaRPr lang="en-US" altLang="ja-JP" sz="1400" b="1" dirty="0" smtClean="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　　（省略）</a:t>
            </a:r>
            <a:endParaRPr lang="en-US" altLang="ja-JP" sz="1400" b="1" dirty="0" smtClean="0">
              <a:solidFill>
                <a:schemeClr val="accent4">
                  <a:lumMod val="10000"/>
                </a:schemeClr>
              </a:solidFill>
              <a:latin typeface="+mn-ea"/>
              <a:ea typeface="+mn-ea"/>
            </a:endParaRPr>
          </a:p>
          <a:p>
            <a:r>
              <a:rPr lang="ja-JP" altLang="en-US" sz="1400" b="1" dirty="0" smtClean="0">
                <a:solidFill>
                  <a:schemeClr val="accent4">
                    <a:lumMod val="10000"/>
                  </a:schemeClr>
                </a:solidFill>
                <a:latin typeface="+mn-ea"/>
                <a:ea typeface="+mn-ea"/>
              </a:rPr>
              <a:t>｝</a:t>
            </a:r>
            <a:endParaRPr lang="en-US" altLang="ja-JP" sz="1400" b="1" dirty="0">
              <a:solidFill>
                <a:schemeClr val="accent4">
                  <a:lumMod val="10000"/>
                </a:schemeClr>
              </a:solidFill>
              <a:latin typeface="+mn-ea"/>
              <a:ea typeface="+mn-ea"/>
            </a:endParaRPr>
          </a:p>
        </p:txBody>
      </p:sp>
      <p:sp>
        <p:nvSpPr>
          <p:cNvPr id="13" name="テキスト ボックス 12"/>
          <p:cNvSpPr txBox="1"/>
          <p:nvPr/>
        </p:nvSpPr>
        <p:spPr>
          <a:xfrm>
            <a:off x="7669068" y="44624"/>
            <a:ext cx="1223412" cy="307777"/>
          </a:xfrm>
          <a:prstGeom prst="rect">
            <a:avLst/>
          </a:prstGeom>
          <a:solidFill>
            <a:srgbClr val="FFC000"/>
          </a:solidFill>
          <a:ln>
            <a:solidFill>
              <a:srgbClr val="0000FF"/>
            </a:solidFill>
          </a:ln>
        </p:spPr>
        <p:txBody>
          <a:bodyPr wrap="none" rtlCol="0">
            <a:spAutoFit/>
          </a:bodyPr>
          <a:lstStyle/>
          <a:p>
            <a:r>
              <a:rPr kumimoji="1" lang="en-US" altLang="ja-JP" sz="1400" smtClean="0">
                <a:solidFill>
                  <a:schemeClr val="accent4">
                    <a:lumMod val="10000"/>
                  </a:schemeClr>
                </a:solidFill>
                <a:latin typeface="+mn-ea"/>
                <a:ea typeface="+mn-ea"/>
              </a:rPr>
              <a:t>S11_sample42</a:t>
            </a:r>
            <a:endParaRPr kumimoji="1" lang="ja-JP" altLang="en-US" sz="1400" dirty="0">
              <a:solidFill>
                <a:schemeClr val="accent4">
                  <a:lumMod val="10000"/>
                </a:schemeClr>
              </a:solidFill>
              <a:latin typeface="+mn-ea"/>
              <a:ea typeface="+mn-ea"/>
            </a:endParaRPr>
          </a:p>
        </p:txBody>
      </p:sp>
      <p:sp>
        <p:nvSpPr>
          <p:cNvPr id="5" name="テキスト ボックス 4"/>
          <p:cNvSpPr txBox="1"/>
          <p:nvPr/>
        </p:nvSpPr>
        <p:spPr>
          <a:xfrm>
            <a:off x="7381851" y="1262365"/>
            <a:ext cx="1539204" cy="400110"/>
          </a:xfrm>
          <a:prstGeom prst="rect">
            <a:avLst/>
          </a:prstGeom>
          <a:solidFill>
            <a:srgbClr val="FFC000"/>
          </a:solidFill>
          <a:ln>
            <a:solidFill>
              <a:srgbClr val="0000FF"/>
            </a:solidFill>
          </a:ln>
        </p:spPr>
        <p:txBody>
          <a:bodyPr wrap="none" rtlCol="0">
            <a:spAutoFit/>
          </a:bodyPr>
          <a:lstStyle/>
          <a:p>
            <a:r>
              <a:rPr kumimoji="1" lang="en-US" altLang="ja-JP" sz="2000" dirty="0" smtClean="0">
                <a:solidFill>
                  <a:schemeClr val="accent4">
                    <a:lumMod val="10000"/>
                  </a:schemeClr>
                </a:solidFill>
                <a:latin typeface="+mn-ea"/>
                <a:ea typeface="+mn-ea"/>
              </a:rPr>
              <a:t>Animal</a:t>
            </a:r>
            <a:r>
              <a:rPr kumimoji="1" lang="ja-JP" altLang="en-US" sz="2000" dirty="0" smtClean="0">
                <a:solidFill>
                  <a:schemeClr val="accent4">
                    <a:lumMod val="10000"/>
                  </a:schemeClr>
                </a:solidFill>
                <a:latin typeface="+mn-ea"/>
                <a:ea typeface="+mn-ea"/>
              </a:rPr>
              <a:t>クラス</a:t>
            </a:r>
            <a:endParaRPr kumimoji="1" lang="ja-JP" altLang="en-US" sz="2000" dirty="0">
              <a:solidFill>
                <a:schemeClr val="accent4">
                  <a:lumMod val="10000"/>
                </a:schemeClr>
              </a:solidFill>
              <a:latin typeface="+mn-ea"/>
              <a:ea typeface="+mn-ea"/>
            </a:endParaRPr>
          </a:p>
        </p:txBody>
      </p:sp>
      <p:sp>
        <p:nvSpPr>
          <p:cNvPr id="7" name="テキスト ボックス 6"/>
          <p:cNvSpPr txBox="1"/>
          <p:nvPr/>
        </p:nvSpPr>
        <p:spPr>
          <a:xfrm>
            <a:off x="4428555" y="5590981"/>
            <a:ext cx="2951757" cy="369332"/>
          </a:xfrm>
          <a:prstGeom prst="rect">
            <a:avLst/>
          </a:prstGeom>
          <a:solidFill>
            <a:srgbClr val="FFFF00"/>
          </a:solidFill>
          <a:ln>
            <a:solidFill>
              <a:srgbClr val="000000"/>
            </a:solidFill>
          </a:ln>
        </p:spPr>
        <p:txBody>
          <a:bodyPr wrap="square">
            <a:spAutoFit/>
          </a:bodyPr>
          <a:lstStyle/>
          <a:p>
            <a:pPr>
              <a:defRPr/>
            </a:pPr>
            <a:r>
              <a:rPr lang="ja-JP" altLang="en-US" b="1" dirty="0" smtClean="0">
                <a:solidFill>
                  <a:srgbClr val="000000"/>
                </a:solidFill>
                <a:latin typeface="+mj-lt"/>
                <a:ea typeface="ＭＳ 明朝" pitchFamily="17" charset="-128"/>
              </a:rPr>
              <a:t>ペットが増えたら</a:t>
            </a:r>
            <a:r>
              <a:rPr lang="ja-JP" altLang="en-US" b="1" dirty="0" err="1" smtClean="0">
                <a:solidFill>
                  <a:srgbClr val="000000"/>
                </a:solidFill>
                <a:latin typeface="+mj-lt"/>
                <a:ea typeface="ＭＳ 明朝" pitchFamily="17" charset="-128"/>
              </a:rPr>
              <a:t>。。。</a:t>
            </a:r>
            <a:endParaRPr lang="en-US" altLang="ja-JP" b="1" dirty="0" smtClean="0">
              <a:solidFill>
                <a:srgbClr val="000000"/>
              </a:solidFill>
              <a:latin typeface="+mj-lt"/>
              <a:ea typeface="ＭＳ 明朝" pitchFamily="17" charset="-128"/>
            </a:endParaRPr>
          </a:p>
        </p:txBody>
      </p:sp>
      <p:sp>
        <p:nvSpPr>
          <p:cNvPr id="8" name="テキスト ボックス 7"/>
          <p:cNvSpPr txBox="1"/>
          <p:nvPr/>
        </p:nvSpPr>
        <p:spPr>
          <a:xfrm>
            <a:off x="4427984" y="5951021"/>
            <a:ext cx="4392488" cy="646331"/>
          </a:xfrm>
          <a:prstGeom prst="rect">
            <a:avLst/>
          </a:prstGeom>
          <a:solidFill>
            <a:srgbClr val="FFFF00"/>
          </a:solidFill>
          <a:ln>
            <a:solidFill>
              <a:srgbClr val="000000"/>
            </a:solidFill>
          </a:ln>
        </p:spPr>
        <p:txBody>
          <a:bodyPr wrap="square">
            <a:spAutoFit/>
          </a:bodyPr>
          <a:lstStyle/>
          <a:p>
            <a:pPr>
              <a:defRPr/>
            </a:pPr>
            <a:r>
              <a:rPr lang="ja-JP" altLang="en-US" b="1" dirty="0" smtClean="0">
                <a:solidFill>
                  <a:srgbClr val="000000"/>
                </a:solidFill>
                <a:latin typeface="+mj-lt"/>
                <a:ea typeface="ＭＳ 明朝" pitchFamily="17" charset="-128"/>
              </a:rPr>
              <a:t>プログラムを修正したら</a:t>
            </a:r>
            <a:endParaRPr lang="en-US" altLang="ja-JP" b="1" dirty="0" smtClean="0">
              <a:solidFill>
                <a:srgbClr val="000000"/>
              </a:solidFill>
              <a:latin typeface="+mj-lt"/>
              <a:ea typeface="ＭＳ 明朝" pitchFamily="17" charset="-128"/>
            </a:endParaRPr>
          </a:p>
          <a:p>
            <a:pPr>
              <a:defRPr/>
            </a:pPr>
            <a:r>
              <a:rPr lang="ja-JP" altLang="en-US" b="1" dirty="0" smtClean="0">
                <a:solidFill>
                  <a:srgbClr val="000000"/>
                </a:solidFill>
                <a:latin typeface="+mj-lt"/>
                <a:ea typeface="ＭＳ 明朝" pitchFamily="17" charset="-128"/>
              </a:rPr>
              <a:t>他のペットにも影響が出るかも。。。</a:t>
            </a:r>
            <a:endParaRPr lang="en-US" altLang="ja-JP" b="1" dirty="0" smtClean="0">
              <a:solidFill>
                <a:srgbClr val="000000"/>
              </a:solidFill>
              <a:latin typeface="+mj-lt"/>
              <a:ea typeface="ＭＳ 明朝" pitchFamily="17" charset="-128"/>
            </a:endParaRPr>
          </a:p>
        </p:txBody>
      </p:sp>
    </p:spTree>
    <p:extLst>
      <p:ext uri="{BB962C8B-B14F-4D97-AF65-F5344CB8AC3E}">
        <p14:creationId xmlns:p14="http://schemas.microsoft.com/office/powerpoint/2010/main" val="1116379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多態性</a:t>
            </a:r>
            <a:endParaRPr lang="ja-JP" altLang="en-US" dirty="0"/>
          </a:p>
        </p:txBody>
      </p:sp>
      <p:sp>
        <p:nvSpPr>
          <p:cNvPr id="7" name="テキスト ボックス 6"/>
          <p:cNvSpPr txBox="1"/>
          <p:nvPr/>
        </p:nvSpPr>
        <p:spPr>
          <a:xfrm>
            <a:off x="142875" y="4284663"/>
            <a:ext cx="4357688" cy="1630362"/>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Dog extends Animal{</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cry(){</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a:t>
            </a:r>
            <a:r>
              <a:rPr lang="ja-JP" altLang="en-US" sz="2000" b="1" dirty="0">
                <a:solidFill>
                  <a:srgbClr val="000000"/>
                </a:solidFill>
                <a:latin typeface="+mj-lt"/>
                <a:ea typeface="ＭＳ 明朝" pitchFamily="17" charset="-128"/>
              </a:rPr>
              <a:t>わんわん</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8" name="テキスト ボックス 7"/>
          <p:cNvSpPr txBox="1"/>
          <p:nvPr/>
        </p:nvSpPr>
        <p:spPr>
          <a:xfrm>
            <a:off x="4643438" y="4286250"/>
            <a:ext cx="4429125" cy="1631950"/>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Cat extends Animal{</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cry(){</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a:t>
            </a:r>
            <a:r>
              <a:rPr lang="ja-JP" altLang="en-US" sz="2000" b="1" dirty="0" err="1">
                <a:solidFill>
                  <a:srgbClr val="000000"/>
                </a:solidFill>
                <a:latin typeface="+mj-lt"/>
                <a:ea typeface="ＭＳ 明朝" pitchFamily="17" charset="-128"/>
              </a:rPr>
              <a:t>にゃーにゃー</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9" name="テキスト ボックス 8"/>
          <p:cNvSpPr txBox="1"/>
          <p:nvPr/>
        </p:nvSpPr>
        <p:spPr>
          <a:xfrm>
            <a:off x="2786063" y="1825625"/>
            <a:ext cx="3571875" cy="163036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Animal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public String  cry()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return </a:t>
            </a:r>
            <a:r>
              <a:rPr lang="en-US" altLang="ja-JP" sz="2000" b="1" dirty="0" smtClean="0">
                <a:solidFill>
                  <a:srgbClr val="FF0000"/>
                </a:solidFill>
                <a:latin typeface="+mj-lt"/>
                <a:ea typeface="ＭＳ 明朝" pitchFamily="17" charset="-128"/>
              </a:rPr>
              <a:t>“”;</a:t>
            </a:r>
            <a:endParaRPr lang="en-US" altLang="ja-JP" sz="2000" b="1" dirty="0">
              <a:solidFill>
                <a:srgbClr val="FF0000"/>
              </a:solidFill>
              <a:latin typeface="+mj-lt"/>
              <a:ea typeface="ＭＳ 明朝" pitchFamily="17" charset="-128"/>
            </a:endParaRP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10" name="二等辺三角形 9"/>
          <p:cNvSpPr/>
          <p:nvPr/>
        </p:nvSpPr>
        <p:spPr>
          <a:xfrm rot="5400000">
            <a:off x="2393157" y="2848769"/>
            <a:ext cx="500062" cy="28575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1" name="直線コネクタ 10"/>
          <p:cNvCxnSpPr/>
          <p:nvPr/>
        </p:nvCxnSpPr>
        <p:spPr>
          <a:xfrm rot="16200000" flipH="1">
            <a:off x="1041400" y="362902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684338" y="2998788"/>
            <a:ext cx="785812"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二等辺三角形 12"/>
          <p:cNvSpPr/>
          <p:nvPr/>
        </p:nvSpPr>
        <p:spPr>
          <a:xfrm rot="16200000" flipH="1">
            <a:off x="6250781" y="2863057"/>
            <a:ext cx="500063" cy="28575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4" name="直線コネクタ 13"/>
          <p:cNvCxnSpPr/>
          <p:nvPr/>
        </p:nvCxnSpPr>
        <p:spPr>
          <a:xfrm rot="16200000" flipH="1">
            <a:off x="6786562" y="3643313"/>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643688" y="3013075"/>
            <a:ext cx="78581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800350" y="1455738"/>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親</a:t>
            </a:r>
          </a:p>
        </p:txBody>
      </p:sp>
      <p:sp>
        <p:nvSpPr>
          <p:cNvPr id="18" name="テキスト ボックス 17"/>
          <p:cNvSpPr txBox="1"/>
          <p:nvPr/>
        </p:nvSpPr>
        <p:spPr>
          <a:xfrm>
            <a:off x="4657725" y="3913188"/>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
        <p:nvSpPr>
          <p:cNvPr id="19" name="テキスト ボックス 18"/>
          <p:cNvSpPr txBox="1"/>
          <p:nvPr/>
        </p:nvSpPr>
        <p:spPr>
          <a:xfrm>
            <a:off x="157163" y="3914775"/>
            <a:ext cx="428625" cy="369888"/>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
        <p:nvSpPr>
          <p:cNvPr id="20" name="角丸四角形 19"/>
          <p:cNvSpPr/>
          <p:nvPr/>
        </p:nvSpPr>
        <p:spPr>
          <a:xfrm>
            <a:off x="617538" y="4643438"/>
            <a:ext cx="3382962" cy="1000125"/>
          </a:xfrm>
          <a:prstGeom prst="round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1" name="角丸四角形 20"/>
          <p:cNvSpPr/>
          <p:nvPr/>
        </p:nvSpPr>
        <p:spPr>
          <a:xfrm>
            <a:off x="5118100" y="4643438"/>
            <a:ext cx="3382963" cy="1000125"/>
          </a:xfrm>
          <a:prstGeom prst="round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「多態性」の動作の仕組み</a:t>
            </a:r>
            <a:endParaRPr lang="ja-JP" altLang="en-US" dirty="0"/>
          </a:p>
        </p:txBody>
      </p:sp>
      <p:sp>
        <p:nvSpPr>
          <p:cNvPr id="16" name="テキスト ボックス 15"/>
          <p:cNvSpPr txBox="1"/>
          <p:nvPr/>
        </p:nvSpPr>
        <p:spPr>
          <a:xfrm>
            <a:off x="214313" y="3571875"/>
            <a:ext cx="4000500" cy="3170238"/>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a:t>
            </a:r>
            <a:r>
              <a:rPr lang="en-US" altLang="ja-JP" sz="2000" b="1" dirty="0" err="1">
                <a:solidFill>
                  <a:srgbClr val="000000"/>
                </a:solidFill>
                <a:latin typeface="+mj-lt"/>
                <a:ea typeface="ＭＳ 明朝" pitchFamily="17" charset="-128"/>
              </a:rPr>
              <a:t>Kantoku</a:t>
            </a:r>
            <a:r>
              <a:rPr lang="en-US" altLang="ja-JP" sz="2000" b="1" dirty="0">
                <a:solidFill>
                  <a:srgbClr val="000000"/>
                </a:solidFill>
                <a:latin typeface="+mj-lt"/>
                <a:ea typeface="ＭＳ 明朝" pitchFamily="17" charset="-128"/>
              </a:rPr>
              <a:t> {</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static void main() {</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Animal  </a:t>
            </a:r>
            <a:r>
              <a:rPr lang="en-US" altLang="ja-JP" sz="2000" b="1" dirty="0" err="1">
                <a:solidFill>
                  <a:srgbClr val="000000"/>
                </a:solidFill>
                <a:latin typeface="+mj-lt"/>
                <a:ea typeface="ＭＳ 明朝" pitchFamily="17" charset="-128"/>
              </a:rPr>
              <a:t>myPet</a:t>
            </a:r>
            <a:r>
              <a:rPr lang="en-US" altLang="ja-JP" sz="2000" b="1" dirty="0">
                <a:solidFill>
                  <a:srgbClr val="000000"/>
                </a:solidFill>
                <a:latin typeface="+mj-lt"/>
                <a:ea typeface="ＭＳ 明朝" pitchFamily="17" charset="-128"/>
              </a:rPr>
              <a:t>;</a:t>
            </a:r>
          </a:p>
          <a:p>
            <a:pPr>
              <a:defRPr/>
            </a:pP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err="1">
                <a:solidFill>
                  <a:srgbClr val="000000"/>
                </a:solidFill>
                <a:latin typeface="+mj-lt"/>
                <a:ea typeface="ＭＳ 明朝" pitchFamily="17" charset="-128"/>
              </a:rPr>
              <a:t>myPet</a:t>
            </a:r>
            <a:r>
              <a:rPr lang="en-US" altLang="ja-JP" sz="2000" b="1" dirty="0">
                <a:solidFill>
                  <a:srgbClr val="000000"/>
                </a:solidFill>
                <a:latin typeface="+mj-lt"/>
                <a:ea typeface="ＭＳ 明朝" pitchFamily="17" charset="-128"/>
              </a:rPr>
              <a:t>=new </a:t>
            </a:r>
            <a:r>
              <a:rPr lang="en-US" altLang="ja-JP" sz="2000" b="1" dirty="0">
                <a:solidFill>
                  <a:srgbClr val="FF0000"/>
                </a:solidFill>
                <a:latin typeface="+mj-lt"/>
                <a:ea typeface="ＭＳ 明朝" pitchFamily="17" charset="-128"/>
              </a:rPr>
              <a:t>Dog</a:t>
            </a:r>
            <a:r>
              <a:rPr lang="en-US" altLang="ja-JP" sz="2000" b="1" dirty="0">
                <a:solidFill>
                  <a:srgbClr val="000000"/>
                </a:solidFill>
                <a:latin typeface="+mj-lt"/>
                <a:ea typeface="ＭＳ 明朝" pitchFamily="17" charset="-128"/>
              </a:rPr>
              <a:t>();</a:t>
            </a:r>
          </a:p>
          <a:p>
            <a:pPr>
              <a:defRPr/>
            </a:pP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String </a:t>
            </a:r>
            <a:r>
              <a:rPr lang="en-US" altLang="ja-JP" sz="2000" b="1" dirty="0" err="1">
                <a:solidFill>
                  <a:srgbClr val="000000"/>
                </a:solidFill>
                <a:latin typeface="+mj-lt"/>
                <a:ea typeface="ＭＳ 明朝" pitchFamily="17" charset="-128"/>
              </a:rPr>
              <a:t>str</a:t>
            </a:r>
            <a:r>
              <a:rPr lang="en-US" altLang="ja-JP" sz="2000" b="1" dirty="0">
                <a:solidFill>
                  <a:srgbClr val="000000"/>
                </a:solidFill>
                <a:latin typeface="+mj-lt"/>
                <a:ea typeface="ＭＳ 明朝" pitchFamily="17" charset="-128"/>
              </a:rPr>
              <a:t>=myPet.cry();</a:t>
            </a:r>
          </a:p>
          <a:p>
            <a:pPr>
              <a:defRPr/>
            </a:pPr>
            <a:r>
              <a:rPr lang="ja-JP" altLang="en-US" sz="2000" b="1" dirty="0">
                <a:solidFill>
                  <a:srgbClr val="000000"/>
                </a:solidFill>
                <a:latin typeface="+mj-lt"/>
                <a:ea typeface="ＭＳ 明朝" pitchFamily="17" charset="-128"/>
              </a:rPr>
              <a:t>　　</a:t>
            </a:r>
            <a:r>
              <a:rPr lang="en-US" altLang="ja-JP" sz="2000" b="1" dirty="0" err="1">
                <a:solidFill>
                  <a:srgbClr val="000000"/>
                </a:solidFill>
                <a:latin typeface="+mj-lt"/>
                <a:ea typeface="ＭＳ 明朝" pitchFamily="17" charset="-128"/>
              </a:rPr>
              <a:t>System.out.println</a:t>
            </a:r>
            <a:r>
              <a:rPr lang="en-US" altLang="ja-JP" sz="2000" b="1" dirty="0">
                <a:solidFill>
                  <a:srgbClr val="000000"/>
                </a:solidFill>
                <a:latin typeface="+mj-lt"/>
                <a:ea typeface="ＭＳ 明朝" pitchFamily="17" charset="-128"/>
              </a:rPr>
              <a:t>( </a:t>
            </a:r>
            <a:r>
              <a:rPr lang="en-US" altLang="ja-JP" sz="2000" b="1" dirty="0" err="1">
                <a:solidFill>
                  <a:srgbClr val="000000"/>
                </a:solidFill>
                <a:latin typeface="+mj-lt"/>
                <a:ea typeface="ＭＳ 明朝" pitchFamily="17" charset="-128"/>
              </a:rPr>
              <a:t>str</a:t>
            </a:r>
            <a:r>
              <a:rPr lang="en-US" altLang="ja-JP" sz="2000" b="1" dirty="0">
                <a:solidFill>
                  <a:srgbClr val="000000"/>
                </a:solidFill>
                <a:latin typeface="+mj-lt"/>
                <a:ea typeface="ＭＳ 明朝" pitchFamily="17" charset="-128"/>
              </a:rPr>
              <a:t> );</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12" name="テキスト ボックス 11"/>
          <p:cNvSpPr txBox="1"/>
          <p:nvPr/>
        </p:nvSpPr>
        <p:spPr>
          <a:xfrm>
            <a:off x="4500563" y="4152900"/>
            <a:ext cx="4071937" cy="369888"/>
          </a:xfrm>
          <a:prstGeom prst="rect">
            <a:avLst/>
          </a:prstGeom>
          <a:solidFill>
            <a:srgbClr val="FFFF00"/>
          </a:solidFill>
          <a:ln>
            <a:solidFill>
              <a:srgbClr val="000000"/>
            </a:solidFill>
          </a:ln>
        </p:spPr>
        <p:txBody>
          <a:bodyPr>
            <a:spAutoFit/>
          </a:bodyPr>
          <a:lstStyle/>
          <a:p>
            <a:pPr>
              <a:defRPr/>
            </a:pPr>
            <a:r>
              <a:rPr lang="ja-JP" altLang="en-US" b="1" dirty="0">
                <a:solidFill>
                  <a:srgbClr val="000000"/>
                </a:solidFill>
                <a:latin typeface="+mj-lt"/>
                <a:ea typeface="ＭＳ 明朝" pitchFamily="17" charset="-128"/>
              </a:rPr>
              <a:t>親を入れるための入れ物を用意する。</a:t>
            </a:r>
          </a:p>
        </p:txBody>
      </p:sp>
      <p:cxnSp>
        <p:nvCxnSpPr>
          <p:cNvPr id="21" name="直線矢印コネクタ 20"/>
          <p:cNvCxnSpPr>
            <a:stCxn id="12" idx="1"/>
          </p:cNvCxnSpPr>
          <p:nvPr/>
        </p:nvCxnSpPr>
        <p:spPr>
          <a:xfrm rot="10800000" flipV="1">
            <a:off x="2643188" y="4379913"/>
            <a:ext cx="185737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rot="10800000">
            <a:off x="3071813" y="5024438"/>
            <a:ext cx="271462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572125" y="4665663"/>
            <a:ext cx="3000375" cy="646112"/>
          </a:xfrm>
          <a:prstGeom prst="rect">
            <a:avLst/>
          </a:prstGeom>
          <a:solidFill>
            <a:srgbClr val="FFFF00"/>
          </a:solidFill>
          <a:ln>
            <a:solidFill>
              <a:srgbClr val="000000"/>
            </a:solidFill>
          </a:ln>
        </p:spPr>
        <p:txBody>
          <a:bodyPr>
            <a:spAutoFit/>
          </a:bodyPr>
          <a:lstStyle/>
          <a:p>
            <a:pPr>
              <a:defRPr/>
            </a:pPr>
            <a:r>
              <a:rPr lang="ja-JP" altLang="en-US" b="1" dirty="0">
                <a:solidFill>
                  <a:srgbClr val="000000"/>
                </a:solidFill>
                <a:latin typeface="+mj-lt"/>
                <a:ea typeface="ＭＳ 明朝" pitchFamily="17" charset="-128"/>
              </a:rPr>
              <a:t>親が入れる入れ物には、</a:t>
            </a:r>
            <a:endParaRPr lang="en-US" altLang="ja-JP" b="1" dirty="0">
              <a:solidFill>
                <a:srgbClr val="000000"/>
              </a:solidFill>
              <a:latin typeface="+mj-lt"/>
              <a:ea typeface="ＭＳ 明朝" pitchFamily="17" charset="-128"/>
            </a:endParaRPr>
          </a:p>
          <a:p>
            <a:pPr>
              <a:defRPr/>
            </a:pPr>
            <a:r>
              <a:rPr lang="ja-JP" altLang="en-US" b="1" dirty="0">
                <a:solidFill>
                  <a:srgbClr val="000000"/>
                </a:solidFill>
                <a:latin typeface="+mj-lt"/>
                <a:ea typeface="ＭＳ 明朝" pitchFamily="17" charset="-128"/>
              </a:rPr>
              <a:t>子供も入ることができる。</a:t>
            </a:r>
          </a:p>
        </p:txBody>
      </p:sp>
      <p:cxnSp>
        <p:nvCxnSpPr>
          <p:cNvPr id="25" name="直線矢印コネクタ 24"/>
          <p:cNvCxnSpPr/>
          <p:nvPr/>
        </p:nvCxnSpPr>
        <p:spPr>
          <a:xfrm rot="10800000">
            <a:off x="3571875" y="5665788"/>
            <a:ext cx="271462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500563" y="5448300"/>
            <a:ext cx="4071937" cy="646113"/>
          </a:xfrm>
          <a:prstGeom prst="rect">
            <a:avLst/>
          </a:prstGeom>
          <a:solidFill>
            <a:srgbClr val="FFFF00"/>
          </a:solidFill>
          <a:ln>
            <a:solidFill>
              <a:srgbClr val="000000"/>
            </a:solidFill>
          </a:ln>
        </p:spPr>
        <p:txBody>
          <a:bodyPr>
            <a:spAutoFit/>
          </a:bodyPr>
          <a:lstStyle/>
          <a:p>
            <a:pPr>
              <a:defRPr/>
            </a:pPr>
            <a:r>
              <a:rPr lang="ja-JP" altLang="en-US" b="1" dirty="0">
                <a:solidFill>
                  <a:srgbClr val="000000"/>
                </a:solidFill>
                <a:latin typeface="+mj-lt"/>
                <a:ea typeface="ＭＳ 明朝" pitchFamily="17" charset="-128"/>
              </a:rPr>
              <a:t>オーバーライドにより、</a:t>
            </a:r>
            <a:endParaRPr lang="en-US" altLang="ja-JP" b="1" dirty="0">
              <a:solidFill>
                <a:srgbClr val="000000"/>
              </a:solidFill>
              <a:latin typeface="+mj-lt"/>
              <a:ea typeface="ＭＳ 明朝" pitchFamily="17" charset="-128"/>
            </a:endParaRPr>
          </a:p>
          <a:p>
            <a:pPr>
              <a:defRPr/>
            </a:pPr>
            <a:r>
              <a:rPr lang="ja-JP" altLang="en-US" b="1" dirty="0">
                <a:solidFill>
                  <a:srgbClr val="000000"/>
                </a:solidFill>
                <a:latin typeface="+mj-lt"/>
                <a:ea typeface="ＭＳ 明朝" pitchFamily="17" charset="-128"/>
              </a:rPr>
              <a:t>子供の</a:t>
            </a:r>
            <a:r>
              <a:rPr lang="en-US" altLang="ja-JP" b="1" dirty="0">
                <a:solidFill>
                  <a:srgbClr val="000000"/>
                </a:solidFill>
                <a:latin typeface="+mj-lt"/>
                <a:ea typeface="ＭＳ 明朝" pitchFamily="17" charset="-128"/>
              </a:rPr>
              <a:t>cry()</a:t>
            </a:r>
            <a:r>
              <a:rPr lang="ja-JP" altLang="en-US" b="1" dirty="0">
                <a:solidFill>
                  <a:srgbClr val="000000"/>
                </a:solidFill>
                <a:latin typeface="+mj-lt"/>
                <a:ea typeface="ＭＳ 明朝" pitchFamily="17" charset="-128"/>
              </a:rPr>
              <a:t>が呼び出される。</a:t>
            </a:r>
          </a:p>
        </p:txBody>
      </p:sp>
      <p:sp>
        <p:nvSpPr>
          <p:cNvPr id="26" name="テキスト ボックス 25"/>
          <p:cNvSpPr txBox="1"/>
          <p:nvPr/>
        </p:nvSpPr>
        <p:spPr>
          <a:xfrm>
            <a:off x="239713" y="1806575"/>
            <a:ext cx="3571875" cy="147796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Animal {</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public String  cry() {</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return </a:t>
            </a:r>
            <a:r>
              <a:rPr lang="en-US" altLang="ja-JP" b="1" dirty="0" smtClean="0">
                <a:solidFill>
                  <a:srgbClr val="FF0000"/>
                </a:solidFill>
                <a:latin typeface="+mj-lt"/>
                <a:ea typeface="ＭＳ 明朝" pitchFamily="17" charset="-128"/>
              </a:rPr>
              <a:t>“”;</a:t>
            </a:r>
            <a:endParaRPr lang="en-US" altLang="ja-JP" b="1" dirty="0">
              <a:solidFill>
                <a:srgbClr val="FF0000"/>
              </a:solidFill>
              <a:latin typeface="+mj-lt"/>
              <a:ea typeface="ＭＳ 明朝" pitchFamily="17" charset="-128"/>
            </a:endParaRP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28" name="二等辺三角形 27"/>
          <p:cNvSpPr/>
          <p:nvPr/>
        </p:nvSpPr>
        <p:spPr>
          <a:xfrm rot="16200000" flipH="1">
            <a:off x="3704431" y="2463007"/>
            <a:ext cx="500063" cy="28575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9" name="直線コネクタ 28"/>
          <p:cNvCxnSpPr/>
          <p:nvPr/>
        </p:nvCxnSpPr>
        <p:spPr>
          <a:xfrm>
            <a:off x="4097338" y="2613025"/>
            <a:ext cx="78581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668838" y="1806575"/>
            <a:ext cx="4357687" cy="147796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Dog extends Animal{</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cry(){</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a:solidFill>
                  <a:srgbClr val="000000"/>
                </a:solidFill>
                <a:latin typeface="+mj-lt"/>
                <a:ea typeface="ＭＳ 明朝" pitchFamily="17" charset="-128"/>
              </a:rPr>
              <a:t>わんわん</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30" name="テキスト ボックス 29"/>
          <p:cNvSpPr txBox="1"/>
          <p:nvPr/>
        </p:nvSpPr>
        <p:spPr>
          <a:xfrm>
            <a:off x="239713" y="1441450"/>
            <a:ext cx="428625" cy="368300"/>
          </a:xfrm>
          <a:prstGeom prst="rect">
            <a:avLst/>
          </a:prstGeom>
          <a:solidFill>
            <a:srgbClr val="FFFF00"/>
          </a:solidFill>
        </p:spPr>
        <p:txBody>
          <a:bodyPr>
            <a:spAutoFit/>
          </a:bodyPr>
          <a:lstStyle/>
          <a:p>
            <a:pPr>
              <a:defRPr/>
            </a:pPr>
            <a:r>
              <a:rPr lang="ja-JP" altLang="en-US" dirty="0">
                <a:solidFill>
                  <a:schemeClr val="accent4">
                    <a:lumMod val="10000"/>
                  </a:schemeClr>
                </a:solidFill>
              </a:rPr>
              <a:t>親</a:t>
            </a:r>
          </a:p>
        </p:txBody>
      </p:sp>
      <p:sp>
        <p:nvSpPr>
          <p:cNvPr id="31" name="テキスト ボックス 30"/>
          <p:cNvSpPr txBox="1"/>
          <p:nvPr/>
        </p:nvSpPr>
        <p:spPr>
          <a:xfrm>
            <a:off x="4683125" y="1441450"/>
            <a:ext cx="428625" cy="368300"/>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「多態性」の動作例</a:t>
            </a:r>
            <a:endParaRPr lang="ja-JP" altLang="en-US" dirty="0"/>
          </a:p>
        </p:txBody>
      </p:sp>
      <p:sp>
        <p:nvSpPr>
          <p:cNvPr id="7" name="テキスト ボックス 6"/>
          <p:cNvSpPr txBox="1"/>
          <p:nvPr/>
        </p:nvSpPr>
        <p:spPr>
          <a:xfrm>
            <a:off x="4750817" y="1252538"/>
            <a:ext cx="4357687" cy="1477962"/>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Dog extends Animal{</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cry(){</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a:solidFill>
                  <a:srgbClr val="000000"/>
                </a:solidFill>
                <a:latin typeface="+mj-lt"/>
                <a:ea typeface="ＭＳ 明朝" pitchFamily="17" charset="-128"/>
              </a:rPr>
              <a:t>わんわん</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8" name="テキスト ボックス 7"/>
          <p:cNvSpPr txBox="1"/>
          <p:nvPr/>
        </p:nvSpPr>
        <p:spPr>
          <a:xfrm>
            <a:off x="4765104" y="5121275"/>
            <a:ext cx="4286250" cy="147796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Cat extends Animal{</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cry(){</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err="1">
                <a:solidFill>
                  <a:srgbClr val="000000"/>
                </a:solidFill>
                <a:latin typeface="+mj-lt"/>
                <a:ea typeface="ＭＳ 明朝" pitchFamily="17" charset="-128"/>
              </a:rPr>
              <a:t>にゃーにゃー</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9" name="テキスト ボックス 8"/>
          <p:cNvSpPr txBox="1"/>
          <p:nvPr/>
        </p:nvSpPr>
        <p:spPr>
          <a:xfrm>
            <a:off x="5522342" y="3149600"/>
            <a:ext cx="3571875" cy="147796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Animal {</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public String  cry() {</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return “”;</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10" name="二等辺三角形 9"/>
          <p:cNvSpPr/>
          <p:nvPr/>
        </p:nvSpPr>
        <p:spPr>
          <a:xfrm rot="10800000">
            <a:off x="6652642" y="2960688"/>
            <a:ext cx="357187" cy="23971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 name="二等辺三角形 12"/>
          <p:cNvSpPr/>
          <p:nvPr/>
        </p:nvSpPr>
        <p:spPr>
          <a:xfrm flipH="1">
            <a:off x="6644704" y="4621213"/>
            <a:ext cx="392113" cy="25082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4" name="直線コネクタ 13"/>
          <p:cNvCxnSpPr/>
          <p:nvPr/>
        </p:nvCxnSpPr>
        <p:spPr>
          <a:xfrm rot="5400000">
            <a:off x="6708204" y="5004043"/>
            <a:ext cx="2555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rot="5400000">
            <a:off x="6695504" y="2838450"/>
            <a:ext cx="2555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093717" y="3668713"/>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親</a:t>
            </a:r>
          </a:p>
        </p:txBody>
      </p:sp>
      <p:sp>
        <p:nvSpPr>
          <p:cNvPr id="21" name="テキスト ボックス 20"/>
          <p:cNvSpPr txBox="1"/>
          <p:nvPr/>
        </p:nvSpPr>
        <p:spPr>
          <a:xfrm>
            <a:off x="4765104" y="2738438"/>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
        <p:nvSpPr>
          <p:cNvPr id="22" name="テキスト ボックス 21"/>
          <p:cNvSpPr txBox="1"/>
          <p:nvPr/>
        </p:nvSpPr>
        <p:spPr>
          <a:xfrm>
            <a:off x="4765104" y="4754563"/>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
        <p:nvSpPr>
          <p:cNvPr id="16" name="テキスト ボックス 15"/>
          <p:cNvSpPr txBox="1"/>
          <p:nvPr/>
        </p:nvSpPr>
        <p:spPr>
          <a:xfrm>
            <a:off x="35496" y="1258888"/>
            <a:ext cx="4636517" cy="5078313"/>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b="1" smtClean="0">
                <a:solidFill>
                  <a:srgbClr val="000000"/>
                </a:solidFill>
                <a:latin typeface="+mj-lt"/>
                <a:ea typeface="ＭＳ 明朝" pitchFamily="17" charset="-128"/>
              </a:rPr>
              <a:t>public class Sample11_43 {</a:t>
            </a: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public static void main() {</a:t>
            </a:r>
          </a:p>
          <a:p>
            <a:pPr>
              <a:defRPr/>
            </a:pPr>
            <a:endParaRPr lang="en-US" altLang="ja-JP" b="1" smtClean="0">
              <a:solidFill>
                <a:srgbClr val="000000"/>
              </a:solidFill>
              <a:latin typeface="+mj-lt"/>
              <a:ea typeface="ＭＳ 明朝" pitchFamily="17" charset="-128"/>
            </a:endParaRP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Animal </a:t>
            </a:r>
            <a:r>
              <a:rPr lang="en-US" altLang="ja-JP" b="1">
                <a:solidFill>
                  <a:srgbClr val="000000"/>
                </a:solidFill>
                <a:latin typeface="+mj-lt"/>
                <a:ea typeface="ＭＳ 明朝" pitchFamily="17" charset="-128"/>
              </a:rPr>
              <a:t>mypet;</a:t>
            </a: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String </a:t>
            </a:r>
            <a:r>
              <a:rPr lang="en-US" altLang="ja-JP" b="1">
                <a:solidFill>
                  <a:srgbClr val="000000"/>
                </a:solidFill>
                <a:latin typeface="+mj-lt"/>
                <a:ea typeface="ＭＳ 明朝" pitchFamily="17" charset="-128"/>
              </a:rPr>
              <a:t>str;</a:t>
            </a:r>
          </a:p>
          <a:p>
            <a:pPr>
              <a:defRPr/>
            </a:pPr>
            <a:endParaRPr lang="en-US" altLang="ja-JP" b="1">
              <a:solidFill>
                <a:srgbClr val="000000"/>
              </a:solidFill>
              <a:latin typeface="+mj-lt"/>
              <a:ea typeface="ＭＳ 明朝" pitchFamily="17" charset="-128"/>
            </a:endParaRP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mypet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new </a:t>
            </a:r>
            <a:r>
              <a:rPr lang="en-US" altLang="ja-JP" b="1">
                <a:solidFill>
                  <a:srgbClr val="000000"/>
                </a:solidFill>
                <a:latin typeface="+mj-lt"/>
                <a:ea typeface="ＭＳ 明朝" pitchFamily="17" charset="-128"/>
              </a:rPr>
              <a:t>Animal();</a:t>
            </a: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str</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mypet.cry</a:t>
            </a:r>
            <a:r>
              <a:rPr lang="en-US" altLang="ja-JP" b="1">
                <a:solidFill>
                  <a:srgbClr val="000000"/>
                </a:solidFill>
                <a:latin typeface="+mj-lt"/>
                <a:ea typeface="ＭＳ 明朝" pitchFamily="17" charset="-128"/>
              </a:rPr>
              <a:t>();</a:t>
            </a: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System.out.println(str</a:t>
            </a:r>
            <a:r>
              <a:rPr lang="en-US" altLang="ja-JP" b="1">
                <a:solidFill>
                  <a:srgbClr val="000000"/>
                </a:solidFill>
                <a:latin typeface="+mj-lt"/>
                <a:ea typeface="ＭＳ 明朝" pitchFamily="17" charset="-128"/>
              </a:rPr>
              <a:t>);</a:t>
            </a:r>
          </a:p>
          <a:p>
            <a:pPr>
              <a:defRPr/>
            </a:pPr>
            <a:endParaRPr lang="en-US" altLang="ja-JP" b="1">
              <a:solidFill>
                <a:srgbClr val="000000"/>
              </a:solidFill>
              <a:latin typeface="+mj-lt"/>
              <a:ea typeface="ＭＳ 明朝" pitchFamily="17" charset="-128"/>
            </a:endParaRP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mypet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new </a:t>
            </a:r>
            <a:r>
              <a:rPr lang="en-US" altLang="ja-JP" b="1">
                <a:solidFill>
                  <a:srgbClr val="000000"/>
                </a:solidFill>
                <a:latin typeface="+mj-lt"/>
                <a:ea typeface="ＭＳ 明朝" pitchFamily="17" charset="-128"/>
              </a:rPr>
              <a:t>Dog();</a:t>
            </a: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str</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mypet.cry</a:t>
            </a:r>
            <a:r>
              <a:rPr lang="en-US" altLang="ja-JP" b="1">
                <a:solidFill>
                  <a:srgbClr val="000000"/>
                </a:solidFill>
                <a:latin typeface="+mj-lt"/>
                <a:ea typeface="ＭＳ 明朝" pitchFamily="17" charset="-128"/>
              </a:rPr>
              <a:t>();</a:t>
            </a: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System.out.println(str</a:t>
            </a:r>
            <a:r>
              <a:rPr lang="en-US" altLang="ja-JP" b="1">
                <a:solidFill>
                  <a:srgbClr val="000000"/>
                </a:solidFill>
                <a:latin typeface="+mj-lt"/>
                <a:ea typeface="ＭＳ 明朝" pitchFamily="17" charset="-128"/>
              </a:rPr>
              <a:t>);</a:t>
            </a:r>
          </a:p>
          <a:p>
            <a:pPr>
              <a:defRPr/>
            </a:pPr>
            <a:endParaRPr lang="en-US" altLang="ja-JP" b="1">
              <a:solidFill>
                <a:srgbClr val="000000"/>
              </a:solidFill>
              <a:latin typeface="+mj-lt"/>
              <a:ea typeface="ＭＳ 明朝" pitchFamily="17" charset="-128"/>
            </a:endParaRP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mypet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new </a:t>
            </a:r>
            <a:r>
              <a:rPr lang="en-US" altLang="ja-JP" b="1">
                <a:solidFill>
                  <a:srgbClr val="000000"/>
                </a:solidFill>
                <a:latin typeface="+mj-lt"/>
                <a:ea typeface="ＭＳ 明朝" pitchFamily="17" charset="-128"/>
              </a:rPr>
              <a:t>Cat();</a:t>
            </a: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str</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a:t>
            </a: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mypet.cry</a:t>
            </a:r>
            <a:r>
              <a:rPr lang="en-US" altLang="ja-JP" b="1">
                <a:solidFill>
                  <a:srgbClr val="000000"/>
                </a:solidFill>
                <a:latin typeface="+mj-lt"/>
                <a:ea typeface="ＭＳ 明朝" pitchFamily="17" charset="-128"/>
              </a:rPr>
              <a:t>();</a:t>
            </a:r>
          </a:p>
          <a:p>
            <a:pPr>
              <a:defRPr/>
            </a:pPr>
            <a:r>
              <a:rPr lang="ja-JP" altLang="en-US" b="1" smtClean="0">
                <a:solidFill>
                  <a:srgbClr val="000000"/>
                </a:solidFill>
                <a:latin typeface="+mj-lt"/>
                <a:ea typeface="ＭＳ 明朝" pitchFamily="17" charset="-128"/>
              </a:rPr>
              <a:t>　　</a:t>
            </a:r>
            <a:r>
              <a:rPr lang="en-US" altLang="ja-JP" b="1" smtClean="0">
                <a:solidFill>
                  <a:srgbClr val="000000"/>
                </a:solidFill>
                <a:latin typeface="+mj-lt"/>
                <a:ea typeface="ＭＳ 明朝" pitchFamily="17" charset="-128"/>
              </a:rPr>
              <a:t>System.out.println(str);</a:t>
            </a:r>
          </a:p>
          <a:p>
            <a:pPr>
              <a:defRPr/>
            </a:pPr>
            <a:r>
              <a:rPr lang="en-US" altLang="ja-JP" b="1" smtClean="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17" name="テキスト ボックス 16"/>
          <p:cNvSpPr txBox="1"/>
          <p:nvPr/>
        </p:nvSpPr>
        <p:spPr>
          <a:xfrm>
            <a:off x="7669068" y="116632"/>
            <a:ext cx="1223412" cy="307777"/>
          </a:xfrm>
          <a:prstGeom prst="rect">
            <a:avLst/>
          </a:prstGeom>
          <a:solidFill>
            <a:srgbClr val="FFC000"/>
          </a:solidFill>
          <a:ln>
            <a:solidFill>
              <a:srgbClr val="0000FF"/>
            </a:solidFill>
          </a:ln>
        </p:spPr>
        <p:txBody>
          <a:bodyPr wrap="none" rtlCol="0">
            <a:spAutoFit/>
          </a:bodyPr>
          <a:lstStyle/>
          <a:p>
            <a:r>
              <a:rPr kumimoji="1" lang="en-US" altLang="ja-JP" sz="1400" smtClean="0">
                <a:solidFill>
                  <a:schemeClr val="accent4">
                    <a:lumMod val="10000"/>
                  </a:schemeClr>
                </a:solidFill>
                <a:latin typeface="+mn-ea"/>
                <a:ea typeface="+mn-ea"/>
              </a:rPr>
              <a:t>S11_sample43</a:t>
            </a:r>
            <a:endParaRPr kumimoji="1" lang="ja-JP" altLang="en-US" sz="1400" dirty="0">
              <a:solidFill>
                <a:schemeClr val="accent4">
                  <a:lumMod val="10000"/>
                </a:schemeClr>
              </a:solidFill>
              <a:latin typeface="+mn-ea"/>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214313" y="1192213"/>
            <a:ext cx="8715375" cy="5586145"/>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1700" b="1" dirty="0">
                <a:solidFill>
                  <a:srgbClr val="000000"/>
                </a:solidFill>
                <a:latin typeface="+mj-ea"/>
                <a:ea typeface="+mj-ea"/>
              </a:rPr>
              <a:t>public </a:t>
            </a:r>
            <a:r>
              <a:rPr lang="en-US" altLang="ja-JP" sz="1700" b="1">
                <a:solidFill>
                  <a:srgbClr val="000000"/>
                </a:solidFill>
                <a:latin typeface="+mj-ea"/>
                <a:ea typeface="+mj-ea"/>
              </a:rPr>
              <a:t>class </a:t>
            </a:r>
            <a:r>
              <a:rPr lang="en-US" altLang="ja-JP" sz="1700" b="1" smtClean="0">
                <a:solidFill>
                  <a:srgbClr val="000000"/>
                </a:solidFill>
                <a:latin typeface="+mj-ea"/>
                <a:ea typeface="+mj-ea"/>
              </a:rPr>
              <a:t>Sample11_44 </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public static void main() {</a:t>
            </a:r>
          </a:p>
          <a:p>
            <a:pPr>
              <a:defRPr/>
            </a:pPr>
            <a:r>
              <a:rPr lang="ja-JP" altLang="en-US" sz="1700" b="1" dirty="0">
                <a:solidFill>
                  <a:srgbClr val="000000"/>
                </a:solidFill>
                <a:latin typeface="+mj-ea"/>
                <a:ea typeface="+mj-ea"/>
              </a:rPr>
              <a:t>　　</a:t>
            </a:r>
            <a:r>
              <a:rPr lang="en-US" altLang="ja-JP" sz="1700" b="1" dirty="0" err="1">
                <a:solidFill>
                  <a:srgbClr val="000000"/>
                </a:solidFill>
                <a:latin typeface="+mj-ea"/>
                <a:ea typeface="+mj-ea"/>
              </a:rPr>
              <a:t>System.out.println</a:t>
            </a:r>
            <a:r>
              <a:rPr lang="en-US" altLang="ja-JP" sz="1700" b="1" dirty="0">
                <a:solidFill>
                  <a:srgbClr val="000000"/>
                </a:solidFill>
                <a:latin typeface="+mj-ea"/>
                <a:ea typeface="+mj-ea"/>
              </a:rPr>
              <a:t>(“</a:t>
            </a:r>
            <a:r>
              <a:rPr lang="ja-JP" altLang="en-US" sz="1700" b="1" dirty="0">
                <a:solidFill>
                  <a:srgbClr val="000000"/>
                </a:solidFill>
                <a:latin typeface="+mj-ea"/>
                <a:ea typeface="+mj-ea"/>
              </a:rPr>
              <a:t>犬</a:t>
            </a:r>
            <a:r>
              <a:rPr lang="en-US" altLang="ja-JP" sz="1700" b="1" dirty="0">
                <a:solidFill>
                  <a:srgbClr val="000000"/>
                </a:solidFill>
                <a:latin typeface="+mj-ea"/>
                <a:ea typeface="+mj-ea"/>
              </a:rPr>
              <a:t>or</a:t>
            </a:r>
            <a:r>
              <a:rPr lang="ja-JP" altLang="en-US" sz="1700" b="1" dirty="0">
                <a:solidFill>
                  <a:srgbClr val="000000"/>
                </a:solidFill>
                <a:latin typeface="+mj-ea"/>
                <a:ea typeface="+mj-ea"/>
              </a:rPr>
              <a:t>猫？</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ja-JP" altLang="en-US" sz="1700" b="1">
                <a:solidFill>
                  <a:srgbClr val="000000"/>
                </a:solidFill>
                <a:latin typeface="+mj-ea"/>
                <a:ea typeface="+mj-ea"/>
              </a:rPr>
              <a:t>　</a:t>
            </a:r>
            <a:r>
              <a:rPr lang="en-US" altLang="ja-JP" sz="1700" b="1" smtClean="0">
                <a:solidFill>
                  <a:srgbClr val="000000"/>
                </a:solidFill>
                <a:latin typeface="+mj-ea"/>
                <a:ea typeface="+mj-ea"/>
              </a:rPr>
              <a:t>switch(ans)</a:t>
            </a:r>
            <a:r>
              <a:rPr lang="ja-JP" altLang="en-US" sz="1700" b="1" smtClean="0">
                <a:solidFill>
                  <a:srgbClr val="000000"/>
                </a:solidFill>
                <a:latin typeface="+mj-ea"/>
                <a:ea typeface="+mj-ea"/>
              </a:rPr>
              <a:t>｛</a:t>
            </a: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r>
              <a:rPr lang="ja-JP" altLang="en-US" sz="1700" b="1">
                <a:solidFill>
                  <a:srgbClr val="000000"/>
                </a:solidFill>
                <a:latin typeface="+mj-ea"/>
                <a:ea typeface="+mj-ea"/>
              </a:rPr>
              <a:t>　</a:t>
            </a:r>
            <a:r>
              <a:rPr lang="en-US" altLang="ja-JP" sz="1700" b="1" smtClean="0">
                <a:solidFill>
                  <a:srgbClr val="000000"/>
                </a:solidFill>
                <a:latin typeface="+mj-ea"/>
                <a:ea typeface="+mj-ea"/>
              </a:rPr>
              <a:t>case 1: myPet = new </a:t>
            </a:r>
            <a:r>
              <a:rPr lang="en-US" altLang="ja-JP" sz="1700" b="1">
                <a:solidFill>
                  <a:srgbClr val="FF0000"/>
                </a:solidFill>
                <a:latin typeface="+mj-ea"/>
                <a:ea typeface="+mj-ea"/>
              </a:rPr>
              <a:t>Dog</a:t>
            </a:r>
            <a:r>
              <a:rPr lang="en-US" altLang="ja-JP" sz="1700" b="1" smtClean="0">
                <a:solidFill>
                  <a:srgbClr val="000000"/>
                </a:solidFill>
                <a:latin typeface="+mj-ea"/>
                <a:ea typeface="+mj-ea"/>
              </a:rPr>
              <a:t>();</a:t>
            </a:r>
          </a:p>
          <a:p>
            <a:pPr>
              <a:defRPr/>
            </a:pPr>
            <a:r>
              <a:rPr lang="en-US" altLang="ja-JP" sz="1700" b="1">
                <a:solidFill>
                  <a:srgbClr val="000000"/>
                </a:solidFill>
                <a:latin typeface="+mj-ea"/>
                <a:ea typeface="+mj-ea"/>
              </a:rPr>
              <a:t> </a:t>
            </a:r>
            <a:r>
              <a:rPr lang="en-US" altLang="ja-JP" sz="1700" b="1" smtClean="0">
                <a:solidFill>
                  <a:srgbClr val="000000"/>
                </a:solidFill>
                <a:latin typeface="+mj-ea"/>
                <a:ea typeface="+mj-ea"/>
              </a:rPr>
              <a:t>                    break;</a:t>
            </a: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r>
              <a:rPr lang="ja-JP" altLang="en-US" sz="1700" b="1">
                <a:solidFill>
                  <a:srgbClr val="000000"/>
                </a:solidFill>
                <a:latin typeface="+mj-ea"/>
                <a:ea typeface="+mj-ea"/>
              </a:rPr>
              <a:t>　</a:t>
            </a:r>
            <a:r>
              <a:rPr lang="en-US" altLang="ja-JP" sz="1700" b="1" smtClean="0">
                <a:solidFill>
                  <a:srgbClr val="000000"/>
                </a:solidFill>
                <a:latin typeface="+mj-ea"/>
                <a:ea typeface="+mj-ea"/>
              </a:rPr>
              <a:t>case 2: myPet = new </a:t>
            </a:r>
            <a:r>
              <a:rPr lang="en-US" altLang="ja-JP" sz="1700" b="1">
                <a:solidFill>
                  <a:srgbClr val="FF0000"/>
                </a:solidFill>
                <a:latin typeface="+mj-ea"/>
                <a:ea typeface="+mj-ea"/>
              </a:rPr>
              <a:t>Cat</a:t>
            </a:r>
            <a:r>
              <a:rPr lang="en-US" altLang="ja-JP" sz="1700" b="1" smtClean="0">
                <a:solidFill>
                  <a:srgbClr val="000000"/>
                </a:solidFill>
                <a:latin typeface="+mj-ea"/>
                <a:ea typeface="+mj-ea"/>
              </a:rPr>
              <a:t>();</a:t>
            </a:r>
          </a:p>
          <a:p>
            <a:pPr>
              <a:defRPr/>
            </a:pPr>
            <a:r>
              <a:rPr lang="en-US" altLang="ja-JP" sz="1700" b="1">
                <a:solidFill>
                  <a:srgbClr val="000000"/>
                </a:solidFill>
                <a:latin typeface="+mj-ea"/>
                <a:ea typeface="+mj-ea"/>
              </a:rPr>
              <a:t> </a:t>
            </a:r>
            <a:r>
              <a:rPr lang="en-US" altLang="ja-JP" sz="1700" b="1" smtClean="0">
                <a:solidFill>
                  <a:srgbClr val="000000"/>
                </a:solidFill>
                <a:latin typeface="+mj-ea"/>
                <a:ea typeface="+mj-ea"/>
              </a:rPr>
              <a:t>                    break;</a:t>
            </a: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endParaRPr lang="en-US" altLang="ja-JP" sz="1700" b="1" dirty="0">
              <a:solidFill>
                <a:srgbClr val="000000"/>
              </a:solidFill>
              <a:latin typeface="+mj-ea"/>
              <a:ea typeface="+mj-ea"/>
            </a:endParaRPr>
          </a:p>
          <a:p>
            <a:pPr>
              <a:defRPr/>
            </a:pP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strCry</a:t>
            </a:r>
            <a:r>
              <a:rPr lang="en-US" altLang="ja-JP" sz="1700" b="1" dirty="0">
                <a:solidFill>
                  <a:srgbClr val="000000"/>
                </a:solidFill>
                <a:latin typeface="+mj-ea"/>
                <a:ea typeface="+mj-ea"/>
              </a:rPr>
              <a:t>       = myPet.cry();</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strEat</a:t>
            </a:r>
            <a:r>
              <a:rPr lang="en-US" altLang="ja-JP" sz="1700" b="1" dirty="0">
                <a:solidFill>
                  <a:srgbClr val="000000"/>
                </a:solidFill>
                <a:latin typeface="+mj-ea"/>
                <a:ea typeface="+mj-ea"/>
              </a:rPr>
              <a:t>       = myPet.eat();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strAttack</a:t>
            </a:r>
            <a:r>
              <a:rPr lang="en-US" altLang="ja-JP" sz="1700" b="1" dirty="0">
                <a:solidFill>
                  <a:srgbClr val="000000"/>
                </a:solidFill>
                <a:latin typeface="+mj-ea"/>
                <a:ea typeface="+mj-ea"/>
              </a:rPr>
              <a:t> = </a:t>
            </a:r>
            <a:r>
              <a:rPr lang="en-US" altLang="ja-JP" sz="1700" b="1" dirty="0" err="1">
                <a:solidFill>
                  <a:srgbClr val="000000"/>
                </a:solidFill>
                <a:latin typeface="+mj-ea"/>
                <a:ea typeface="+mj-ea"/>
              </a:rPr>
              <a:t>myPet.attack</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a:t>
            </a:r>
            <a:r>
              <a:rPr lang="en-US" altLang="ja-JP" sz="1700" b="1" dirty="0">
                <a:solidFill>
                  <a:srgbClr val="000000"/>
                </a:solidFill>
                <a:latin typeface="+mj-ea"/>
                <a:ea typeface="+mj-ea"/>
              </a:rPr>
              <a:t> Run    = </a:t>
            </a:r>
            <a:r>
              <a:rPr lang="en-US" altLang="ja-JP" sz="1700" b="1" dirty="0" err="1">
                <a:solidFill>
                  <a:srgbClr val="000000"/>
                </a:solidFill>
                <a:latin typeface="+mj-ea"/>
                <a:ea typeface="+mj-ea"/>
              </a:rPr>
              <a:t>myPet.run</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strSleep</a:t>
            </a:r>
            <a:r>
              <a:rPr lang="en-US" altLang="ja-JP" sz="1700" b="1" dirty="0">
                <a:solidFill>
                  <a:srgbClr val="000000"/>
                </a:solidFill>
                <a:latin typeface="+mj-ea"/>
                <a:ea typeface="+mj-ea"/>
              </a:rPr>
              <a:t>   = </a:t>
            </a:r>
            <a:r>
              <a:rPr lang="en-US" altLang="ja-JP" sz="1700" b="1" dirty="0" err="1">
                <a:solidFill>
                  <a:srgbClr val="000000"/>
                </a:solidFill>
                <a:latin typeface="+mj-ea"/>
                <a:ea typeface="+mj-ea"/>
              </a:rPr>
              <a:t>myPet.sleep</a:t>
            </a:r>
            <a:r>
              <a:rPr lang="en-US" altLang="ja-JP" sz="1700" b="1" dirty="0">
                <a:solidFill>
                  <a:srgbClr val="000000"/>
                </a:solidFill>
                <a:latin typeface="+mj-ea"/>
                <a:ea typeface="+mj-ea"/>
              </a:rPr>
              <a:t>();</a:t>
            </a:r>
          </a:p>
          <a:p>
            <a:pPr>
              <a:defRPr/>
            </a:pP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r>
              <a:rPr lang="en-US" altLang="ja-JP" sz="1700" b="1" dirty="0" err="1">
                <a:solidFill>
                  <a:srgbClr val="000000"/>
                </a:solidFill>
                <a:latin typeface="+mj-ea"/>
                <a:ea typeface="+mj-ea"/>
              </a:rPr>
              <a:t>System.out.println</a:t>
            </a:r>
            <a:r>
              <a:rPr lang="en-US" altLang="ja-JP" sz="1700" b="1" dirty="0">
                <a:solidFill>
                  <a:srgbClr val="000000"/>
                </a:solidFill>
                <a:latin typeface="+mj-ea"/>
                <a:ea typeface="+mj-ea"/>
              </a:rPr>
              <a:t>( </a:t>
            </a:r>
            <a:r>
              <a:rPr lang="en-US" altLang="ja-JP" sz="1700" b="1" dirty="0" err="1">
                <a:solidFill>
                  <a:srgbClr val="000000"/>
                </a:solidFill>
                <a:latin typeface="+mj-ea"/>
                <a:ea typeface="+mj-ea"/>
              </a:rPr>
              <a:t>strCry</a:t>
            </a:r>
            <a:r>
              <a:rPr lang="en-US" altLang="ja-JP" sz="1700" b="1" dirty="0">
                <a:solidFill>
                  <a:srgbClr val="000000"/>
                </a:solidFill>
                <a:latin typeface="+mj-ea"/>
                <a:ea typeface="+mj-ea"/>
              </a:rPr>
              <a:t> );</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a:t>
            </a:r>
          </a:p>
          <a:p>
            <a:pPr>
              <a:defRPr/>
            </a:pPr>
            <a:r>
              <a:rPr lang="en-US" altLang="ja-JP" sz="1700" b="1" dirty="0">
                <a:solidFill>
                  <a:srgbClr val="000000"/>
                </a:solidFill>
                <a:latin typeface="+mj-ea"/>
                <a:ea typeface="+mj-ea"/>
              </a:rPr>
              <a:t>}  </a:t>
            </a:r>
            <a:endParaRPr lang="ja-JP" altLang="en-US" sz="1700" b="1" dirty="0">
              <a:solidFill>
                <a:srgbClr val="000000"/>
              </a:solidFill>
              <a:latin typeface="+mj-ea"/>
              <a:ea typeface="+mj-ea"/>
            </a:endParaRPr>
          </a:p>
        </p:txBody>
      </p:sp>
      <p:sp>
        <p:nvSpPr>
          <p:cNvPr id="17" name="テキスト ボックス 16"/>
          <p:cNvSpPr txBox="1"/>
          <p:nvPr/>
        </p:nvSpPr>
        <p:spPr>
          <a:xfrm>
            <a:off x="4572000" y="1200150"/>
            <a:ext cx="4357688" cy="4802188"/>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Dog extends Animal{</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cry(){</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a:solidFill>
                  <a:srgbClr val="000000"/>
                </a:solidFill>
                <a:latin typeface="+mj-lt"/>
                <a:ea typeface="ＭＳ 明朝" pitchFamily="17" charset="-128"/>
              </a:rPr>
              <a:t>わんわん</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eat(){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a:solidFill>
                  <a:srgbClr val="000000"/>
                </a:solidFill>
                <a:latin typeface="+mj-lt"/>
                <a:ea typeface="ＭＳ 明朝" pitchFamily="17" charset="-128"/>
              </a:rPr>
              <a:t>食べる</a:t>
            </a:r>
            <a:r>
              <a:rPr lang="ja-JP" altLang="en-US" b="1" dirty="0" err="1">
                <a:solidFill>
                  <a:srgbClr val="000000"/>
                </a:solidFill>
                <a:latin typeface="+mj-lt"/>
                <a:ea typeface="ＭＳ 明朝" pitchFamily="17" charset="-128"/>
              </a:rPr>
              <a:t>わん</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attack(){</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a:solidFill>
                  <a:srgbClr val="000000"/>
                </a:solidFill>
                <a:latin typeface="+mj-lt"/>
                <a:ea typeface="ＭＳ 明朝" pitchFamily="17" charset="-128"/>
              </a:rPr>
              <a:t>攻撃する</a:t>
            </a:r>
            <a:r>
              <a:rPr lang="ja-JP" altLang="en-US" b="1" dirty="0" err="1">
                <a:solidFill>
                  <a:srgbClr val="000000"/>
                </a:solidFill>
                <a:latin typeface="+mj-lt"/>
                <a:ea typeface="ＭＳ 明朝" pitchFamily="17" charset="-128"/>
              </a:rPr>
              <a:t>わん</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run(){</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a:solidFill>
                  <a:srgbClr val="000000"/>
                </a:solidFill>
                <a:latin typeface="+mj-lt"/>
                <a:ea typeface="ＭＳ 明朝" pitchFamily="17" charset="-128"/>
              </a:rPr>
              <a:t>走る</a:t>
            </a:r>
            <a:r>
              <a:rPr lang="ja-JP" altLang="en-US" b="1" dirty="0" err="1">
                <a:solidFill>
                  <a:srgbClr val="000000"/>
                </a:solidFill>
                <a:latin typeface="+mj-lt"/>
                <a:ea typeface="ＭＳ 明朝" pitchFamily="17" charset="-128"/>
              </a:rPr>
              <a:t>わん</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sleep(){</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a:solidFill>
                  <a:srgbClr val="000000"/>
                </a:solidFill>
                <a:latin typeface="+mj-lt"/>
                <a:ea typeface="ＭＳ 明朝" pitchFamily="17" charset="-128"/>
              </a:rPr>
              <a:t>寝る</a:t>
            </a:r>
            <a:r>
              <a:rPr lang="ja-JP" altLang="en-US" b="1" dirty="0" err="1">
                <a:solidFill>
                  <a:srgbClr val="000000"/>
                </a:solidFill>
                <a:latin typeface="+mj-lt"/>
                <a:ea typeface="ＭＳ 明朝" pitchFamily="17" charset="-128"/>
              </a:rPr>
              <a:t>わん</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6" name="テキスト ボックス 5"/>
          <p:cNvSpPr txBox="1"/>
          <p:nvPr/>
        </p:nvSpPr>
        <p:spPr>
          <a:xfrm>
            <a:off x="7669068" y="116632"/>
            <a:ext cx="1223412" cy="307777"/>
          </a:xfrm>
          <a:prstGeom prst="rect">
            <a:avLst/>
          </a:prstGeom>
          <a:solidFill>
            <a:srgbClr val="FFC000"/>
          </a:solidFill>
          <a:ln>
            <a:solidFill>
              <a:srgbClr val="0000FF"/>
            </a:solidFill>
          </a:ln>
        </p:spPr>
        <p:txBody>
          <a:bodyPr wrap="none" rtlCol="0">
            <a:spAutoFit/>
          </a:bodyPr>
          <a:lstStyle/>
          <a:p>
            <a:r>
              <a:rPr kumimoji="1" lang="en-US" altLang="ja-JP" sz="1400" smtClean="0">
                <a:solidFill>
                  <a:schemeClr val="accent4">
                    <a:lumMod val="10000"/>
                  </a:schemeClr>
                </a:solidFill>
                <a:latin typeface="+mn-ea"/>
                <a:ea typeface="+mn-ea"/>
              </a:rPr>
              <a:t>S11_sample44</a:t>
            </a:r>
            <a:endParaRPr kumimoji="1" lang="ja-JP" altLang="en-US" sz="1400" dirty="0">
              <a:solidFill>
                <a:schemeClr val="accent4">
                  <a:lumMod val="10000"/>
                </a:schemeClr>
              </a:solidFill>
              <a:latin typeface="+mn-ea"/>
              <a:ea typeface="+mn-ea"/>
            </a:endParaRPr>
          </a:p>
        </p:txBody>
      </p:sp>
      <p:sp>
        <p:nvSpPr>
          <p:cNvPr id="8" name="タイトル 1"/>
          <p:cNvSpPr>
            <a:spLocks noGrp="1"/>
          </p:cNvSpPr>
          <p:nvPr>
            <p:ph type="title"/>
          </p:nvPr>
        </p:nvSpPr>
        <p:spPr>
          <a:xfrm>
            <a:off x="457200" y="44624"/>
            <a:ext cx="8229600" cy="1139825"/>
          </a:xfrm>
        </p:spPr>
        <p:txBody>
          <a:bodyPr/>
          <a:lstStyle/>
          <a:p>
            <a:pPr>
              <a:defRPr/>
            </a:pPr>
            <a:r>
              <a:rPr lang="ja-JP" altLang="en-US" sz="3200" dirty="0" smtClean="0"/>
              <a:t>ペットを</a:t>
            </a:r>
            <a:r>
              <a:rPr lang="ja-JP" altLang="en-US" sz="3200" dirty="0"/>
              <a:t>飼い</a:t>
            </a:r>
            <a:r>
              <a:rPr lang="ja-JP" altLang="en-US" sz="3200" dirty="0" smtClean="0"/>
              <a:t>換えたいのですが</a:t>
            </a:r>
            <a:r>
              <a:rPr lang="ja-JP" altLang="en-US" sz="3200" dirty="0" err="1" smtClean="0"/>
              <a:t>。。。</a:t>
            </a:r>
            <a:r>
              <a:rPr lang="en-US" altLang="ja-JP" sz="3200" dirty="0" smtClean="0"/>
              <a:t/>
            </a:r>
            <a:br>
              <a:rPr lang="en-US" altLang="ja-JP" sz="3200" dirty="0" smtClean="0"/>
            </a:br>
            <a:r>
              <a:rPr lang="ja-JP" altLang="en-US" sz="3200" dirty="0" smtClean="0"/>
              <a:t>（多態性（オブジェクト指向）を使った場合）</a:t>
            </a:r>
            <a:endParaRPr lang="ja-JP" altLang="en-US" sz="3200" dirty="0"/>
          </a:p>
        </p:txBody>
      </p:sp>
      <p:cxnSp>
        <p:nvCxnSpPr>
          <p:cNvPr id="7" name="直線コネクタ 6"/>
          <p:cNvCxnSpPr/>
          <p:nvPr/>
        </p:nvCxnSpPr>
        <p:spPr>
          <a:xfrm>
            <a:off x="237666" y="3933056"/>
            <a:ext cx="4334334" cy="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165648" y="6095037"/>
            <a:ext cx="3672408" cy="646331"/>
          </a:xfrm>
          <a:prstGeom prst="rect">
            <a:avLst/>
          </a:prstGeom>
          <a:solidFill>
            <a:srgbClr val="00FF00"/>
          </a:solidFill>
          <a:ln>
            <a:solidFill>
              <a:srgbClr val="000000"/>
            </a:solidFill>
          </a:ln>
        </p:spPr>
        <p:txBody>
          <a:bodyPr wrap="square">
            <a:spAutoFit/>
          </a:bodyPr>
          <a:lstStyle/>
          <a:p>
            <a:pPr>
              <a:defRPr/>
            </a:pPr>
            <a:r>
              <a:rPr lang="ja-JP" altLang="en-US" b="1" dirty="0" smtClean="0">
                <a:solidFill>
                  <a:srgbClr val="000000"/>
                </a:solidFill>
                <a:latin typeface="+mj-lt"/>
                <a:ea typeface="ＭＳ 明朝" pitchFamily="17" charset="-128"/>
              </a:rPr>
              <a:t>部品を切り替えることによって、</a:t>
            </a:r>
            <a:endParaRPr lang="en-US" altLang="ja-JP" b="1" dirty="0" smtClean="0">
              <a:solidFill>
                <a:srgbClr val="000000"/>
              </a:solidFill>
              <a:latin typeface="+mj-lt"/>
              <a:ea typeface="ＭＳ 明朝" pitchFamily="17" charset="-128"/>
            </a:endParaRPr>
          </a:p>
          <a:p>
            <a:pPr>
              <a:defRPr/>
            </a:pPr>
            <a:r>
              <a:rPr lang="ja-JP" altLang="en-US" b="1" dirty="0" smtClean="0">
                <a:solidFill>
                  <a:srgbClr val="000000"/>
                </a:solidFill>
                <a:latin typeface="+mj-lt"/>
                <a:ea typeface="ＭＳ 明朝" pitchFamily="17" charset="-128"/>
              </a:rPr>
              <a:t>プログラムの機能を変更できる！</a:t>
            </a:r>
            <a:endParaRPr lang="en-US" altLang="ja-JP" b="1" dirty="0" smtClean="0">
              <a:solidFill>
                <a:srgbClr val="000000"/>
              </a:solidFill>
              <a:latin typeface="+mj-lt"/>
              <a:ea typeface="ＭＳ 明朝" pitchFamily="17"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「多態性」の意味</a:t>
            </a:r>
            <a:endParaRPr lang="ja-JP" altLang="en-US" dirty="0"/>
          </a:p>
        </p:txBody>
      </p:sp>
      <p:sp>
        <p:nvSpPr>
          <p:cNvPr id="26627" name="テキスト ボックス 3"/>
          <p:cNvSpPr txBox="1">
            <a:spLocks noChangeArrowheads="1"/>
          </p:cNvSpPr>
          <p:nvPr/>
        </p:nvSpPr>
        <p:spPr bwMode="auto">
          <a:xfrm>
            <a:off x="3178175" y="2214563"/>
            <a:ext cx="2765425" cy="461962"/>
          </a:xfrm>
          <a:prstGeom prst="rect">
            <a:avLst/>
          </a:prstGeom>
          <a:solidFill>
            <a:schemeClr val="tx1"/>
          </a:solidFill>
          <a:ln w="9525">
            <a:noFill/>
            <a:miter lim="800000"/>
            <a:headEnd/>
            <a:tailEnd/>
          </a:ln>
        </p:spPr>
        <p:txBody>
          <a:bodyPr wrap="none">
            <a:spAutoFit/>
          </a:bodyPr>
          <a:lstStyle/>
          <a:p>
            <a:r>
              <a:rPr lang="ja-JP" altLang="en-US" sz="2400" b="1">
                <a:solidFill>
                  <a:srgbClr val="FF0000"/>
                </a:solidFill>
              </a:rPr>
              <a:t>処理を抽象化する。</a:t>
            </a:r>
            <a:endParaRPr lang="en-US" altLang="ja-JP" sz="2400" b="1">
              <a:solidFill>
                <a:srgbClr val="FF0000"/>
              </a:solidFill>
            </a:endParaRPr>
          </a:p>
        </p:txBody>
      </p:sp>
      <p:sp>
        <p:nvSpPr>
          <p:cNvPr id="6" name="テキスト ボックス 5"/>
          <p:cNvSpPr txBox="1"/>
          <p:nvPr/>
        </p:nvSpPr>
        <p:spPr>
          <a:xfrm>
            <a:off x="1831975" y="3071813"/>
            <a:ext cx="5481638" cy="400050"/>
          </a:xfrm>
          <a:prstGeom prst="rect">
            <a:avLst/>
          </a:prstGeom>
          <a:solidFill>
            <a:srgbClr val="FFFF00"/>
          </a:solidFill>
        </p:spPr>
        <p:txBody>
          <a:bodyPr wrap="none">
            <a:spAutoFit/>
          </a:bodyPr>
          <a:lstStyle/>
          <a:p>
            <a:pPr>
              <a:defRPr/>
            </a:pPr>
            <a:r>
              <a:rPr lang="ja-JP" altLang="en-US" sz="2000" b="1" dirty="0">
                <a:solidFill>
                  <a:schemeClr val="accent4">
                    <a:lumMod val="10000"/>
                  </a:schemeClr>
                </a:solidFill>
              </a:rPr>
              <a:t>似たような処理を１つのプログラムで記述できる。</a:t>
            </a:r>
          </a:p>
        </p:txBody>
      </p:sp>
      <p:sp>
        <p:nvSpPr>
          <p:cNvPr id="7" name="テキスト ボックス 6"/>
          <p:cNvSpPr txBox="1"/>
          <p:nvPr/>
        </p:nvSpPr>
        <p:spPr>
          <a:xfrm>
            <a:off x="611560" y="3881244"/>
            <a:ext cx="2752725" cy="400050"/>
          </a:xfrm>
          <a:prstGeom prst="rect">
            <a:avLst/>
          </a:prstGeom>
          <a:solidFill>
            <a:srgbClr val="FFFF00"/>
          </a:solidFill>
        </p:spPr>
        <p:txBody>
          <a:bodyPr wrap="none">
            <a:spAutoFit/>
          </a:bodyPr>
          <a:lstStyle/>
          <a:p>
            <a:pPr>
              <a:defRPr/>
            </a:pPr>
            <a:r>
              <a:rPr lang="ja-JP" altLang="en-US" sz="2000" dirty="0">
                <a:solidFill>
                  <a:schemeClr val="accent4">
                    <a:lumMod val="10000"/>
                  </a:schemeClr>
                </a:solidFill>
              </a:rPr>
              <a:t>構造がシンプルになる。</a:t>
            </a:r>
          </a:p>
        </p:txBody>
      </p:sp>
      <p:sp>
        <p:nvSpPr>
          <p:cNvPr id="8" name="テキスト ボックス 7"/>
          <p:cNvSpPr txBox="1"/>
          <p:nvPr/>
        </p:nvSpPr>
        <p:spPr>
          <a:xfrm>
            <a:off x="3419301" y="4293096"/>
            <a:ext cx="2330450" cy="400050"/>
          </a:xfrm>
          <a:prstGeom prst="rect">
            <a:avLst/>
          </a:prstGeom>
          <a:solidFill>
            <a:srgbClr val="FFFF00"/>
          </a:solidFill>
        </p:spPr>
        <p:txBody>
          <a:bodyPr wrap="none">
            <a:spAutoFit/>
          </a:bodyPr>
          <a:lstStyle/>
          <a:p>
            <a:pPr>
              <a:defRPr/>
            </a:pPr>
            <a:r>
              <a:rPr lang="ja-JP" altLang="en-US" sz="2000" dirty="0">
                <a:solidFill>
                  <a:schemeClr val="accent4">
                    <a:lumMod val="10000"/>
                  </a:schemeClr>
                </a:solidFill>
              </a:rPr>
              <a:t>拡張が容易になる。</a:t>
            </a:r>
          </a:p>
        </p:txBody>
      </p:sp>
      <p:sp>
        <p:nvSpPr>
          <p:cNvPr id="26632" name="テキスト ボックス 9"/>
          <p:cNvSpPr txBox="1">
            <a:spLocks noChangeArrowheads="1"/>
          </p:cNvSpPr>
          <p:nvPr/>
        </p:nvSpPr>
        <p:spPr bwMode="auto">
          <a:xfrm>
            <a:off x="2915816" y="4730640"/>
            <a:ext cx="3265487" cy="400050"/>
          </a:xfrm>
          <a:prstGeom prst="rect">
            <a:avLst/>
          </a:prstGeom>
          <a:noFill/>
          <a:ln w="9525">
            <a:noFill/>
            <a:miter lim="800000"/>
            <a:headEnd/>
            <a:tailEnd/>
          </a:ln>
        </p:spPr>
        <p:txBody>
          <a:bodyPr wrap="none">
            <a:spAutoFit/>
          </a:bodyPr>
          <a:lstStyle/>
          <a:p>
            <a:r>
              <a:rPr lang="ja-JP" altLang="en-US" sz="2000" b="1" dirty="0"/>
              <a:t>ペットの種類が増えたら</a:t>
            </a:r>
            <a:r>
              <a:rPr lang="ja-JP" altLang="en-US" sz="2000" b="1" dirty="0" err="1"/>
              <a:t>。。。</a:t>
            </a:r>
            <a:endParaRPr lang="ja-JP" altLang="en-US" sz="2000" b="1" dirty="0"/>
          </a:p>
        </p:txBody>
      </p:sp>
      <p:sp>
        <p:nvSpPr>
          <p:cNvPr id="11" name="テキスト ボックス 10"/>
          <p:cNvSpPr txBox="1"/>
          <p:nvPr/>
        </p:nvSpPr>
        <p:spPr>
          <a:xfrm>
            <a:off x="385763" y="6269310"/>
            <a:ext cx="8374062" cy="400050"/>
          </a:xfrm>
          <a:prstGeom prst="rect">
            <a:avLst/>
          </a:prstGeom>
          <a:noFill/>
          <a:ln>
            <a:solidFill>
              <a:schemeClr val="tx1"/>
            </a:solidFill>
          </a:ln>
        </p:spPr>
        <p:txBody>
          <a:bodyPr wrap="none">
            <a:spAutoFit/>
          </a:bodyPr>
          <a:lstStyle/>
          <a:p>
            <a:pPr>
              <a:defRPr/>
            </a:pPr>
            <a:r>
              <a:rPr lang="ja-JP" altLang="en-US" sz="2000" dirty="0">
                <a:effectLst>
                  <a:outerShdw blurRad="38100" dist="38100" dir="2700000" algn="tl">
                    <a:srgbClr val="000000">
                      <a:alpha val="43137"/>
                    </a:srgbClr>
                  </a:outerShdw>
                </a:effectLst>
              </a:rPr>
              <a:t>元のプログラムはそのままでも部品を交換して処理を変更することができる。</a:t>
            </a:r>
          </a:p>
        </p:txBody>
      </p:sp>
      <p:cxnSp>
        <p:nvCxnSpPr>
          <p:cNvPr id="13" name="直線矢印コネクタ 12"/>
          <p:cNvCxnSpPr/>
          <p:nvPr/>
        </p:nvCxnSpPr>
        <p:spPr>
          <a:xfrm rot="5400000">
            <a:off x="4225925" y="1906588"/>
            <a:ext cx="671513"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rot="5400000">
            <a:off x="4314032" y="2828131"/>
            <a:ext cx="51435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rot="5400000">
            <a:off x="1722017" y="3623275"/>
            <a:ext cx="51435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8" idx="0"/>
          </p:cNvCxnSpPr>
          <p:nvPr/>
        </p:nvCxnSpPr>
        <p:spPr>
          <a:xfrm>
            <a:off x="4563889" y="3357563"/>
            <a:ext cx="0" cy="93553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rot="5400000">
            <a:off x="4340274" y="5456153"/>
            <a:ext cx="44291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98613" y="1428750"/>
            <a:ext cx="5926137" cy="400050"/>
          </a:xfrm>
          <a:prstGeom prst="rect">
            <a:avLst/>
          </a:prstGeom>
          <a:solidFill>
            <a:srgbClr val="FFFF00"/>
          </a:solidFill>
        </p:spPr>
        <p:txBody>
          <a:bodyPr wrap="none">
            <a:spAutoFit/>
          </a:bodyPr>
          <a:lstStyle/>
          <a:p>
            <a:pPr>
              <a:defRPr/>
            </a:pPr>
            <a:r>
              <a:rPr lang="ja-JP" altLang="en-US" sz="2000" b="1" dirty="0">
                <a:solidFill>
                  <a:schemeClr val="accent4">
                    <a:lumMod val="10000"/>
                  </a:schemeClr>
                </a:solidFill>
              </a:rPr>
              <a:t>具体的な処理は異なっていても、処理の意味は同じ。</a:t>
            </a:r>
          </a:p>
        </p:txBody>
      </p:sp>
      <p:sp>
        <p:nvSpPr>
          <p:cNvPr id="18" name="テキスト ボックス 17"/>
          <p:cNvSpPr txBox="1"/>
          <p:nvPr/>
        </p:nvSpPr>
        <p:spPr>
          <a:xfrm>
            <a:off x="1888357" y="5693186"/>
            <a:ext cx="5347939" cy="400110"/>
          </a:xfrm>
          <a:prstGeom prst="rect">
            <a:avLst/>
          </a:prstGeom>
          <a:noFill/>
          <a:ln>
            <a:noFill/>
          </a:ln>
        </p:spPr>
        <p:txBody>
          <a:bodyPr wrap="none">
            <a:spAutoFit/>
          </a:bodyPr>
          <a:lstStyle/>
          <a:p>
            <a:pPr>
              <a:defRPr/>
            </a:pPr>
            <a:r>
              <a:rPr lang="ja-JP" altLang="en-US" sz="2000" dirty="0">
                <a:effectLst>
                  <a:outerShdw blurRad="38100" dist="38100" dir="2700000" algn="tl">
                    <a:srgbClr val="000000">
                      <a:alpha val="43137"/>
                    </a:srgbClr>
                  </a:outerShdw>
                </a:effectLst>
              </a:rPr>
              <a:t>必要な部品</a:t>
            </a:r>
            <a:r>
              <a:rPr lang="ja-JP" altLang="en-US" sz="2000" dirty="0" smtClean="0">
                <a:effectLst>
                  <a:outerShdw blurRad="38100" dist="38100" dir="2700000" algn="tl">
                    <a:srgbClr val="000000">
                      <a:alpha val="43137"/>
                    </a:srgbClr>
                  </a:outerShdw>
                </a:effectLst>
              </a:rPr>
              <a:t>（新しい</a:t>
            </a:r>
            <a:r>
              <a:rPr lang="ja-JP" altLang="en-US" sz="2000" dirty="0">
                <a:effectLst>
                  <a:outerShdw blurRad="38100" dist="38100" dir="2700000" algn="tl">
                    <a:srgbClr val="000000">
                      <a:alpha val="43137"/>
                    </a:srgbClr>
                  </a:outerShdw>
                </a:effectLst>
              </a:rPr>
              <a:t>ペット）を追加して対応可能。</a:t>
            </a:r>
          </a:p>
        </p:txBody>
      </p:sp>
      <p:sp>
        <p:nvSpPr>
          <p:cNvPr id="21" name="テキスト ボックス 20"/>
          <p:cNvSpPr txBox="1"/>
          <p:nvPr/>
        </p:nvSpPr>
        <p:spPr>
          <a:xfrm>
            <a:off x="5796136" y="3880674"/>
            <a:ext cx="3009157" cy="400110"/>
          </a:xfrm>
          <a:prstGeom prst="rect">
            <a:avLst/>
          </a:prstGeom>
          <a:solidFill>
            <a:srgbClr val="FFFF00"/>
          </a:solidFill>
        </p:spPr>
        <p:txBody>
          <a:bodyPr wrap="none">
            <a:spAutoFit/>
          </a:bodyPr>
          <a:lstStyle/>
          <a:p>
            <a:pPr>
              <a:defRPr/>
            </a:pPr>
            <a:r>
              <a:rPr lang="ja-JP" altLang="en-US" sz="2000" dirty="0" smtClean="0">
                <a:solidFill>
                  <a:schemeClr val="accent4">
                    <a:lumMod val="10000"/>
                  </a:schemeClr>
                </a:solidFill>
              </a:rPr>
              <a:t>部品の独立性が高くなる。</a:t>
            </a:r>
            <a:endParaRPr lang="ja-JP" altLang="en-US" sz="2000" dirty="0">
              <a:solidFill>
                <a:schemeClr val="accent4">
                  <a:lumMod val="10000"/>
                </a:schemeClr>
              </a:solidFill>
            </a:endParaRPr>
          </a:p>
        </p:txBody>
      </p:sp>
      <p:cxnSp>
        <p:nvCxnSpPr>
          <p:cNvPr id="22" name="直線矢印コネクタ 21"/>
          <p:cNvCxnSpPr/>
          <p:nvPr/>
        </p:nvCxnSpPr>
        <p:spPr>
          <a:xfrm rot="5400000">
            <a:off x="6906593" y="3622705"/>
            <a:ext cx="51435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cx.images-amazon.com/images/I/41G7ZXFCR6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70" y="1844824"/>
            <a:ext cx="5492134" cy="3240360"/>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p:nvPr>
        </p:nvSpPr>
        <p:spPr>
          <a:xfrm>
            <a:off x="457200" y="277813"/>
            <a:ext cx="8229600" cy="1139825"/>
          </a:xfrm>
        </p:spPr>
        <p:txBody>
          <a:bodyPr/>
          <a:lstStyle/>
          <a:p>
            <a:r>
              <a:rPr lang="ja-JP" altLang="en-US" dirty="0"/>
              <a:t>部品</a:t>
            </a:r>
            <a:r>
              <a:rPr lang="ja-JP" altLang="en-US" dirty="0" smtClean="0"/>
              <a:t>を組み合わせて</a:t>
            </a:r>
            <a:r>
              <a:rPr lang="en-US" altLang="ja-JP" dirty="0" smtClean="0"/>
              <a:t/>
            </a:r>
            <a:br>
              <a:rPr lang="en-US" altLang="ja-JP" dirty="0" smtClean="0"/>
            </a:br>
            <a:r>
              <a:rPr lang="ja-JP" altLang="en-US" dirty="0" smtClean="0"/>
              <a:t>ソフトウェアを構築する</a:t>
            </a:r>
            <a:endParaRPr kumimoji="1" lang="ja-JP" altLang="en-US" dirty="0"/>
          </a:p>
        </p:txBody>
      </p:sp>
      <p:sp>
        <p:nvSpPr>
          <p:cNvPr id="9" name="テキスト ボックス 8"/>
          <p:cNvSpPr txBox="1"/>
          <p:nvPr/>
        </p:nvSpPr>
        <p:spPr>
          <a:xfrm>
            <a:off x="567864" y="5301208"/>
            <a:ext cx="7996100" cy="1200329"/>
          </a:xfrm>
          <a:prstGeom prst="rect">
            <a:avLst/>
          </a:prstGeom>
          <a:solidFill>
            <a:schemeClr val="tx1"/>
          </a:solidFill>
        </p:spPr>
        <p:txBody>
          <a:bodyPr wrap="none">
            <a:spAutoFit/>
          </a:bodyPr>
          <a:lstStyle/>
          <a:p>
            <a:pPr algn="ctr">
              <a:defRPr/>
            </a:pPr>
            <a:r>
              <a:rPr lang="ja-JP" altLang="en-US" sz="2400" dirty="0" smtClean="0">
                <a:solidFill>
                  <a:schemeClr val="accent4">
                    <a:lumMod val="10000"/>
                  </a:schemeClr>
                </a:solidFill>
              </a:rPr>
              <a:t>「部品の組み合わせ」を</a:t>
            </a:r>
            <a:r>
              <a:rPr lang="ja-JP" altLang="en-US" sz="2400" smtClean="0">
                <a:solidFill>
                  <a:schemeClr val="accent4">
                    <a:lumMod val="10000"/>
                  </a:schemeClr>
                </a:solidFill>
              </a:rPr>
              <a:t>変えて、ソフトウェアを変更できる。</a:t>
            </a:r>
            <a:endParaRPr lang="en-US" altLang="ja-JP" sz="2400" dirty="0" smtClean="0">
              <a:solidFill>
                <a:schemeClr val="accent4">
                  <a:lumMod val="10000"/>
                </a:schemeClr>
              </a:solidFill>
            </a:endParaRPr>
          </a:p>
          <a:p>
            <a:pPr algn="ctr">
              <a:defRPr/>
            </a:pPr>
            <a:r>
              <a:rPr lang="ja-JP" altLang="en-US" sz="2400" dirty="0" smtClean="0">
                <a:solidFill>
                  <a:srgbClr val="FF0000"/>
                </a:solidFill>
              </a:rPr>
              <a:t>ただし</a:t>
            </a:r>
            <a:r>
              <a:rPr lang="ja-JP" altLang="en-US" sz="2400" dirty="0">
                <a:solidFill>
                  <a:srgbClr val="FF0000"/>
                </a:solidFill>
              </a:rPr>
              <a:t>そのためには</a:t>
            </a:r>
            <a:r>
              <a:rPr lang="ja-JP" altLang="en-US" sz="2400" dirty="0" smtClean="0">
                <a:solidFill>
                  <a:srgbClr val="FF0000"/>
                </a:solidFill>
              </a:rPr>
              <a:t>、</a:t>
            </a:r>
            <a:endParaRPr lang="en-US" altLang="ja-JP" sz="2400" dirty="0" smtClean="0">
              <a:solidFill>
                <a:srgbClr val="FF0000"/>
              </a:solidFill>
            </a:endParaRPr>
          </a:p>
          <a:p>
            <a:pPr algn="ctr">
              <a:defRPr/>
            </a:pPr>
            <a:r>
              <a:rPr lang="ja-JP" altLang="en-US" sz="2400" dirty="0" smtClean="0">
                <a:solidFill>
                  <a:srgbClr val="FF0000"/>
                </a:solidFill>
              </a:rPr>
              <a:t>「組み合わせ」の変更を考慮して、「</a:t>
            </a:r>
            <a:r>
              <a:rPr lang="ja-JP" altLang="en-US" sz="2400" dirty="0">
                <a:solidFill>
                  <a:srgbClr val="FF0000"/>
                </a:solidFill>
              </a:rPr>
              <a:t>部品</a:t>
            </a:r>
            <a:r>
              <a:rPr lang="ja-JP" altLang="en-US" sz="2400" dirty="0" smtClean="0">
                <a:solidFill>
                  <a:srgbClr val="FF0000"/>
                </a:solidFill>
              </a:rPr>
              <a:t>」を</a:t>
            </a:r>
            <a:r>
              <a:rPr lang="ja-JP" altLang="en-US" sz="2400" dirty="0">
                <a:solidFill>
                  <a:srgbClr val="FF0000"/>
                </a:solidFill>
              </a:rPr>
              <a:t>作る必要が</a:t>
            </a:r>
            <a:r>
              <a:rPr lang="ja-JP" altLang="en-US" sz="2400" dirty="0" smtClean="0">
                <a:solidFill>
                  <a:srgbClr val="FF0000"/>
                </a:solidFill>
              </a:rPr>
              <a:t>ある。</a:t>
            </a:r>
            <a:endParaRPr lang="ja-JP" altLang="en-US" sz="2400" dirty="0">
              <a:solidFill>
                <a:srgbClr val="FF0000"/>
              </a:solidFill>
            </a:endParaRPr>
          </a:p>
        </p:txBody>
      </p:sp>
    </p:spTree>
    <p:extLst>
      <p:ext uri="{BB962C8B-B14F-4D97-AF65-F5344CB8AC3E}">
        <p14:creationId xmlns:p14="http://schemas.microsoft.com/office/powerpoint/2010/main" val="2332684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title"/>
          </p:nvPr>
        </p:nvSpPr>
        <p:spPr>
          <a:xfrm>
            <a:off x="457200" y="-171400"/>
            <a:ext cx="8229600" cy="1139825"/>
          </a:xfrm>
        </p:spPr>
        <p:txBody>
          <a:bodyPr/>
          <a:lstStyle/>
          <a:p>
            <a:pPr>
              <a:defRPr/>
            </a:pPr>
            <a:r>
              <a:rPr lang="ja-JP" altLang="en-US" sz="3200" smtClean="0"/>
              <a:t>そうだ、牛を飼おう！</a:t>
            </a:r>
            <a:endParaRPr lang="ja-JP" altLang="en-US" sz="3200" dirty="0"/>
          </a:p>
        </p:txBody>
      </p:sp>
      <p:sp>
        <p:nvSpPr>
          <p:cNvPr id="14" name="テキスト ボックス 13"/>
          <p:cNvSpPr txBox="1"/>
          <p:nvPr/>
        </p:nvSpPr>
        <p:spPr>
          <a:xfrm>
            <a:off x="214313" y="692696"/>
            <a:ext cx="8715375" cy="6109365"/>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1700" b="1" dirty="0">
                <a:solidFill>
                  <a:srgbClr val="000000"/>
                </a:solidFill>
                <a:latin typeface="+mj-ea"/>
                <a:ea typeface="+mj-ea"/>
              </a:rPr>
              <a:t>public </a:t>
            </a:r>
            <a:r>
              <a:rPr lang="en-US" altLang="ja-JP" sz="1700" b="1">
                <a:solidFill>
                  <a:srgbClr val="000000"/>
                </a:solidFill>
                <a:latin typeface="+mj-ea"/>
                <a:ea typeface="+mj-ea"/>
              </a:rPr>
              <a:t>class </a:t>
            </a:r>
            <a:r>
              <a:rPr lang="en-US" altLang="ja-JP" sz="1700" b="1" smtClean="0">
                <a:solidFill>
                  <a:srgbClr val="000000"/>
                </a:solidFill>
                <a:latin typeface="+mj-ea"/>
                <a:ea typeface="+mj-ea"/>
              </a:rPr>
              <a:t>Sample11_44 </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public static void main() {</a:t>
            </a:r>
          </a:p>
          <a:p>
            <a:pPr>
              <a:defRPr/>
            </a:pPr>
            <a:r>
              <a:rPr lang="ja-JP" altLang="en-US" sz="1700" b="1" dirty="0">
                <a:solidFill>
                  <a:srgbClr val="000000"/>
                </a:solidFill>
                <a:latin typeface="+mj-ea"/>
                <a:ea typeface="+mj-ea"/>
              </a:rPr>
              <a:t>　　</a:t>
            </a:r>
            <a:r>
              <a:rPr lang="en-US" altLang="ja-JP" sz="1700" b="1" dirty="0" err="1">
                <a:solidFill>
                  <a:srgbClr val="000000"/>
                </a:solidFill>
                <a:latin typeface="+mj-ea"/>
                <a:ea typeface="+mj-ea"/>
              </a:rPr>
              <a:t>System.out.println</a:t>
            </a:r>
            <a:r>
              <a:rPr lang="en-US" altLang="ja-JP" sz="1700" b="1" dirty="0">
                <a:solidFill>
                  <a:srgbClr val="000000"/>
                </a:solidFill>
                <a:latin typeface="+mj-ea"/>
                <a:ea typeface="+mj-ea"/>
              </a:rPr>
              <a:t>(“</a:t>
            </a:r>
            <a:r>
              <a:rPr lang="ja-JP" altLang="en-US" sz="1700" b="1" dirty="0">
                <a:solidFill>
                  <a:srgbClr val="000000"/>
                </a:solidFill>
                <a:latin typeface="+mj-ea"/>
                <a:ea typeface="+mj-ea"/>
              </a:rPr>
              <a:t>犬</a:t>
            </a:r>
            <a:r>
              <a:rPr lang="en-US" altLang="ja-JP" sz="1700" b="1">
                <a:solidFill>
                  <a:srgbClr val="000000"/>
                </a:solidFill>
                <a:latin typeface="+mj-ea"/>
                <a:ea typeface="+mj-ea"/>
              </a:rPr>
              <a:t>or</a:t>
            </a:r>
            <a:r>
              <a:rPr lang="ja-JP" altLang="en-US" sz="1700" b="1" smtClean="0">
                <a:solidFill>
                  <a:srgbClr val="000000"/>
                </a:solidFill>
                <a:latin typeface="+mj-ea"/>
                <a:ea typeface="+mj-ea"/>
              </a:rPr>
              <a:t>猫</a:t>
            </a:r>
            <a:r>
              <a:rPr lang="en-US" altLang="ja-JP" sz="1700" b="1" smtClean="0">
                <a:solidFill>
                  <a:srgbClr val="FF0000"/>
                </a:solidFill>
                <a:latin typeface="+mj-ea"/>
                <a:ea typeface="+mj-ea"/>
              </a:rPr>
              <a:t>or</a:t>
            </a:r>
            <a:r>
              <a:rPr lang="ja-JP" altLang="en-US" sz="1700" b="1" smtClean="0">
                <a:solidFill>
                  <a:srgbClr val="FF0000"/>
                </a:solidFill>
                <a:latin typeface="+mj-ea"/>
                <a:ea typeface="+mj-ea"/>
              </a:rPr>
              <a:t>牛</a:t>
            </a:r>
            <a:r>
              <a:rPr lang="ja-JP" altLang="en-US" sz="1700" b="1" smtClean="0">
                <a:solidFill>
                  <a:srgbClr val="000000"/>
                </a:solidFill>
                <a:latin typeface="+mj-ea"/>
                <a:ea typeface="+mj-ea"/>
              </a:rPr>
              <a:t>？</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ja-JP" altLang="en-US" sz="1700" b="1">
                <a:solidFill>
                  <a:srgbClr val="000000"/>
                </a:solidFill>
                <a:latin typeface="+mj-ea"/>
                <a:ea typeface="+mj-ea"/>
              </a:rPr>
              <a:t>　</a:t>
            </a:r>
            <a:r>
              <a:rPr lang="en-US" altLang="ja-JP" sz="1700" b="1" smtClean="0">
                <a:solidFill>
                  <a:srgbClr val="000000"/>
                </a:solidFill>
                <a:latin typeface="+mj-ea"/>
                <a:ea typeface="+mj-ea"/>
              </a:rPr>
              <a:t>switch(ans)</a:t>
            </a:r>
            <a:r>
              <a:rPr lang="ja-JP" altLang="en-US" sz="1700" b="1" smtClean="0">
                <a:solidFill>
                  <a:srgbClr val="000000"/>
                </a:solidFill>
                <a:latin typeface="+mj-ea"/>
                <a:ea typeface="+mj-ea"/>
              </a:rPr>
              <a:t>｛</a:t>
            </a: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r>
              <a:rPr lang="ja-JP" altLang="en-US" sz="1700" b="1">
                <a:solidFill>
                  <a:srgbClr val="000000"/>
                </a:solidFill>
                <a:latin typeface="+mj-ea"/>
                <a:ea typeface="+mj-ea"/>
              </a:rPr>
              <a:t>　</a:t>
            </a:r>
            <a:r>
              <a:rPr lang="en-US" altLang="ja-JP" sz="1700" b="1" smtClean="0">
                <a:solidFill>
                  <a:srgbClr val="000000"/>
                </a:solidFill>
                <a:latin typeface="+mj-ea"/>
                <a:ea typeface="+mj-ea"/>
              </a:rPr>
              <a:t>case 1: myPet = new </a:t>
            </a:r>
            <a:r>
              <a:rPr lang="en-US" altLang="ja-JP" sz="1700" b="1">
                <a:solidFill>
                  <a:srgbClr val="FF0000"/>
                </a:solidFill>
                <a:latin typeface="+mj-ea"/>
                <a:ea typeface="+mj-ea"/>
              </a:rPr>
              <a:t>Dog</a:t>
            </a:r>
            <a:r>
              <a:rPr lang="en-US" altLang="ja-JP" sz="1700" b="1" smtClean="0">
                <a:solidFill>
                  <a:srgbClr val="000000"/>
                </a:solidFill>
                <a:latin typeface="+mj-ea"/>
                <a:ea typeface="+mj-ea"/>
              </a:rPr>
              <a:t>();</a:t>
            </a:r>
          </a:p>
          <a:p>
            <a:pPr>
              <a:defRPr/>
            </a:pPr>
            <a:r>
              <a:rPr lang="en-US" altLang="ja-JP" sz="1700" b="1">
                <a:solidFill>
                  <a:srgbClr val="000000"/>
                </a:solidFill>
                <a:latin typeface="+mj-ea"/>
                <a:ea typeface="+mj-ea"/>
              </a:rPr>
              <a:t> </a:t>
            </a:r>
            <a:r>
              <a:rPr lang="en-US" altLang="ja-JP" sz="1700" b="1" smtClean="0">
                <a:solidFill>
                  <a:srgbClr val="000000"/>
                </a:solidFill>
                <a:latin typeface="+mj-ea"/>
                <a:ea typeface="+mj-ea"/>
              </a:rPr>
              <a:t>                    break;</a:t>
            </a: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r>
              <a:rPr lang="ja-JP" altLang="en-US" sz="1700" b="1">
                <a:solidFill>
                  <a:srgbClr val="000000"/>
                </a:solidFill>
                <a:latin typeface="+mj-ea"/>
                <a:ea typeface="+mj-ea"/>
              </a:rPr>
              <a:t>　</a:t>
            </a:r>
            <a:r>
              <a:rPr lang="en-US" altLang="ja-JP" sz="1700" b="1" smtClean="0">
                <a:solidFill>
                  <a:srgbClr val="000000"/>
                </a:solidFill>
                <a:latin typeface="+mj-ea"/>
                <a:ea typeface="+mj-ea"/>
              </a:rPr>
              <a:t>case 2: myPet = new </a:t>
            </a:r>
            <a:r>
              <a:rPr lang="en-US" altLang="ja-JP" sz="1700" b="1">
                <a:solidFill>
                  <a:srgbClr val="FF0000"/>
                </a:solidFill>
                <a:latin typeface="+mj-ea"/>
                <a:ea typeface="+mj-ea"/>
              </a:rPr>
              <a:t>Cat</a:t>
            </a:r>
            <a:r>
              <a:rPr lang="en-US" altLang="ja-JP" sz="1700" b="1" smtClean="0">
                <a:solidFill>
                  <a:srgbClr val="000000"/>
                </a:solidFill>
                <a:latin typeface="+mj-ea"/>
                <a:ea typeface="+mj-ea"/>
              </a:rPr>
              <a:t>();</a:t>
            </a:r>
          </a:p>
          <a:p>
            <a:pPr>
              <a:defRPr/>
            </a:pPr>
            <a:r>
              <a:rPr lang="en-US" altLang="ja-JP" sz="1700" b="1">
                <a:solidFill>
                  <a:srgbClr val="000000"/>
                </a:solidFill>
                <a:latin typeface="+mj-ea"/>
                <a:ea typeface="+mj-ea"/>
              </a:rPr>
              <a:t> </a:t>
            </a:r>
            <a:r>
              <a:rPr lang="en-US" altLang="ja-JP" sz="1700" b="1" smtClean="0">
                <a:solidFill>
                  <a:srgbClr val="000000"/>
                </a:solidFill>
                <a:latin typeface="+mj-ea"/>
                <a:ea typeface="+mj-ea"/>
              </a:rPr>
              <a:t>                    break;</a:t>
            </a:r>
          </a:p>
          <a:p>
            <a:pPr>
              <a:defRPr/>
            </a:pPr>
            <a:r>
              <a:rPr lang="ja-JP" altLang="en-US" sz="1700" b="1">
                <a:solidFill>
                  <a:srgbClr val="FF0000"/>
                </a:solidFill>
                <a:latin typeface="+mj-ea"/>
                <a:ea typeface="+mj-ea"/>
              </a:rPr>
              <a:t>　</a:t>
            </a:r>
            <a:r>
              <a:rPr lang="ja-JP" altLang="en-US" sz="1700" b="1" smtClean="0">
                <a:solidFill>
                  <a:srgbClr val="FF0000"/>
                </a:solidFill>
                <a:latin typeface="+mj-ea"/>
                <a:ea typeface="+mj-ea"/>
              </a:rPr>
              <a:t>　</a:t>
            </a:r>
            <a:r>
              <a:rPr lang="en-US" altLang="ja-JP" sz="1700" b="1" smtClean="0">
                <a:solidFill>
                  <a:srgbClr val="FF0000"/>
                </a:solidFill>
                <a:latin typeface="+mj-ea"/>
                <a:ea typeface="+mj-ea"/>
              </a:rPr>
              <a:t>case 3: myPet = new Cow();</a:t>
            </a:r>
          </a:p>
          <a:p>
            <a:pPr>
              <a:defRPr/>
            </a:pPr>
            <a:r>
              <a:rPr lang="en-US" altLang="ja-JP" sz="1700" b="1">
                <a:solidFill>
                  <a:srgbClr val="FF0000"/>
                </a:solidFill>
                <a:latin typeface="+mj-ea"/>
                <a:ea typeface="+mj-ea"/>
              </a:rPr>
              <a:t> </a:t>
            </a:r>
            <a:r>
              <a:rPr lang="en-US" altLang="ja-JP" sz="1700" b="1" smtClean="0">
                <a:solidFill>
                  <a:srgbClr val="FF0000"/>
                </a:solidFill>
                <a:latin typeface="+mj-ea"/>
                <a:ea typeface="+mj-ea"/>
              </a:rPr>
              <a:t>                    break;</a:t>
            </a:r>
            <a:endParaRPr lang="en-US" altLang="ja-JP" sz="1700" b="1" dirty="0">
              <a:solidFill>
                <a:srgbClr val="FF0000"/>
              </a:solidFill>
              <a:latin typeface="+mj-ea"/>
              <a:ea typeface="+mj-ea"/>
            </a:endParaRPr>
          </a:p>
          <a:p>
            <a:pPr>
              <a:defRPr/>
            </a:pPr>
            <a:r>
              <a:rPr lang="ja-JP" altLang="en-US" sz="1700" b="1" dirty="0">
                <a:solidFill>
                  <a:srgbClr val="000000"/>
                </a:solidFill>
                <a:latin typeface="+mj-ea"/>
                <a:ea typeface="+mj-ea"/>
              </a:rPr>
              <a:t>　　｝</a:t>
            </a:r>
            <a:endParaRPr lang="en-US" altLang="ja-JP" sz="1700" b="1" dirty="0">
              <a:solidFill>
                <a:srgbClr val="000000"/>
              </a:solidFill>
              <a:latin typeface="+mj-ea"/>
              <a:ea typeface="+mj-ea"/>
            </a:endParaRPr>
          </a:p>
          <a:p>
            <a:pPr>
              <a:defRPr/>
            </a:pP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strCry</a:t>
            </a:r>
            <a:r>
              <a:rPr lang="en-US" altLang="ja-JP" sz="1700" b="1" dirty="0">
                <a:solidFill>
                  <a:srgbClr val="000000"/>
                </a:solidFill>
                <a:latin typeface="+mj-ea"/>
                <a:ea typeface="+mj-ea"/>
              </a:rPr>
              <a:t>       = myPet.cry();</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strEat</a:t>
            </a:r>
            <a:r>
              <a:rPr lang="en-US" altLang="ja-JP" sz="1700" b="1" dirty="0">
                <a:solidFill>
                  <a:srgbClr val="000000"/>
                </a:solidFill>
                <a:latin typeface="+mj-ea"/>
                <a:ea typeface="+mj-ea"/>
              </a:rPr>
              <a:t>       = myPet.eat();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strAttack</a:t>
            </a:r>
            <a:r>
              <a:rPr lang="en-US" altLang="ja-JP" sz="1700" b="1" dirty="0">
                <a:solidFill>
                  <a:srgbClr val="000000"/>
                </a:solidFill>
                <a:latin typeface="+mj-ea"/>
                <a:ea typeface="+mj-ea"/>
              </a:rPr>
              <a:t> = </a:t>
            </a:r>
            <a:r>
              <a:rPr lang="en-US" altLang="ja-JP" sz="1700" b="1" dirty="0" err="1">
                <a:solidFill>
                  <a:srgbClr val="000000"/>
                </a:solidFill>
                <a:latin typeface="+mj-ea"/>
                <a:ea typeface="+mj-ea"/>
              </a:rPr>
              <a:t>myPet.attack</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a:t>
            </a:r>
            <a:r>
              <a:rPr lang="en-US" altLang="ja-JP" sz="1700" b="1" dirty="0">
                <a:solidFill>
                  <a:srgbClr val="000000"/>
                </a:solidFill>
                <a:latin typeface="+mj-ea"/>
                <a:ea typeface="+mj-ea"/>
              </a:rPr>
              <a:t> Run    = </a:t>
            </a:r>
            <a:r>
              <a:rPr lang="en-US" altLang="ja-JP" sz="1700" b="1" dirty="0" err="1">
                <a:solidFill>
                  <a:srgbClr val="000000"/>
                </a:solidFill>
                <a:latin typeface="+mj-ea"/>
                <a:ea typeface="+mj-ea"/>
              </a:rPr>
              <a:t>myPet.run</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String </a:t>
            </a:r>
            <a:r>
              <a:rPr lang="en-US" altLang="ja-JP" sz="1700" b="1" dirty="0" err="1">
                <a:solidFill>
                  <a:srgbClr val="000000"/>
                </a:solidFill>
                <a:latin typeface="+mj-ea"/>
                <a:ea typeface="+mj-ea"/>
              </a:rPr>
              <a:t>strSleep</a:t>
            </a:r>
            <a:r>
              <a:rPr lang="en-US" altLang="ja-JP" sz="1700" b="1" dirty="0">
                <a:solidFill>
                  <a:srgbClr val="000000"/>
                </a:solidFill>
                <a:latin typeface="+mj-ea"/>
                <a:ea typeface="+mj-ea"/>
              </a:rPr>
              <a:t>   = </a:t>
            </a:r>
            <a:r>
              <a:rPr lang="en-US" altLang="ja-JP" sz="1700" b="1" dirty="0" err="1">
                <a:solidFill>
                  <a:srgbClr val="000000"/>
                </a:solidFill>
                <a:latin typeface="+mj-ea"/>
                <a:ea typeface="+mj-ea"/>
              </a:rPr>
              <a:t>myPet.sleep</a:t>
            </a:r>
            <a:r>
              <a:rPr lang="en-US" altLang="ja-JP" sz="1700" b="1" dirty="0">
                <a:solidFill>
                  <a:srgbClr val="000000"/>
                </a:solidFill>
                <a:latin typeface="+mj-ea"/>
                <a:ea typeface="+mj-ea"/>
              </a:rPr>
              <a:t>();</a:t>
            </a:r>
          </a:p>
          <a:p>
            <a:pPr>
              <a:defRPr/>
            </a:pPr>
            <a:endParaRPr lang="en-US" altLang="ja-JP" sz="1700" b="1" dirty="0">
              <a:solidFill>
                <a:srgbClr val="000000"/>
              </a:solidFill>
              <a:latin typeface="+mj-ea"/>
              <a:ea typeface="+mj-ea"/>
            </a:endParaRPr>
          </a:p>
          <a:p>
            <a:pPr>
              <a:defRPr/>
            </a:pPr>
            <a:r>
              <a:rPr lang="ja-JP" altLang="en-US" sz="1700" b="1" dirty="0">
                <a:solidFill>
                  <a:srgbClr val="000000"/>
                </a:solidFill>
                <a:latin typeface="+mj-ea"/>
                <a:ea typeface="+mj-ea"/>
              </a:rPr>
              <a:t>　　</a:t>
            </a:r>
            <a:r>
              <a:rPr lang="en-US" altLang="ja-JP" sz="1700" b="1" dirty="0" err="1">
                <a:solidFill>
                  <a:srgbClr val="000000"/>
                </a:solidFill>
                <a:latin typeface="+mj-ea"/>
                <a:ea typeface="+mj-ea"/>
              </a:rPr>
              <a:t>System.out.println</a:t>
            </a:r>
            <a:r>
              <a:rPr lang="en-US" altLang="ja-JP" sz="1700" b="1" dirty="0">
                <a:solidFill>
                  <a:srgbClr val="000000"/>
                </a:solidFill>
                <a:latin typeface="+mj-ea"/>
                <a:ea typeface="+mj-ea"/>
              </a:rPr>
              <a:t>( </a:t>
            </a:r>
            <a:r>
              <a:rPr lang="en-US" altLang="ja-JP" sz="1700" b="1" dirty="0" err="1">
                <a:solidFill>
                  <a:srgbClr val="000000"/>
                </a:solidFill>
                <a:latin typeface="+mj-ea"/>
                <a:ea typeface="+mj-ea"/>
              </a:rPr>
              <a:t>strCry</a:t>
            </a:r>
            <a:r>
              <a:rPr lang="en-US" altLang="ja-JP" sz="1700" b="1" dirty="0">
                <a:solidFill>
                  <a:srgbClr val="000000"/>
                </a:solidFill>
                <a:latin typeface="+mj-ea"/>
                <a:ea typeface="+mj-ea"/>
              </a:rPr>
              <a:t> );</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a:t>
            </a:r>
          </a:p>
          <a:p>
            <a:pPr>
              <a:defRPr/>
            </a:pPr>
            <a:r>
              <a:rPr lang="ja-JP" altLang="en-US" sz="1700" b="1" dirty="0">
                <a:solidFill>
                  <a:srgbClr val="000000"/>
                </a:solidFill>
                <a:latin typeface="+mj-ea"/>
                <a:ea typeface="+mj-ea"/>
              </a:rPr>
              <a:t>　</a:t>
            </a:r>
            <a:r>
              <a:rPr lang="en-US" altLang="ja-JP" sz="1700" b="1" dirty="0">
                <a:solidFill>
                  <a:srgbClr val="000000"/>
                </a:solidFill>
                <a:latin typeface="+mj-ea"/>
                <a:ea typeface="+mj-ea"/>
              </a:rPr>
              <a:t>}</a:t>
            </a:r>
          </a:p>
          <a:p>
            <a:pPr>
              <a:defRPr/>
            </a:pPr>
            <a:r>
              <a:rPr lang="en-US" altLang="ja-JP" sz="1700" b="1" dirty="0">
                <a:solidFill>
                  <a:srgbClr val="000000"/>
                </a:solidFill>
                <a:latin typeface="+mj-ea"/>
                <a:ea typeface="+mj-ea"/>
              </a:rPr>
              <a:t>}  </a:t>
            </a:r>
            <a:endParaRPr lang="ja-JP" altLang="en-US" sz="1700" b="1" dirty="0">
              <a:solidFill>
                <a:srgbClr val="000000"/>
              </a:solidFill>
              <a:latin typeface="+mj-ea"/>
              <a:ea typeface="+mj-ea"/>
            </a:endParaRPr>
          </a:p>
        </p:txBody>
      </p:sp>
      <p:sp>
        <p:nvSpPr>
          <p:cNvPr id="15" name="テキスト ボックス 14"/>
          <p:cNvSpPr txBox="1"/>
          <p:nvPr/>
        </p:nvSpPr>
        <p:spPr>
          <a:xfrm>
            <a:off x="4572000" y="700633"/>
            <a:ext cx="4357688" cy="4802188"/>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FF0000"/>
                </a:solidFill>
                <a:latin typeface="+mj-lt"/>
                <a:ea typeface="ＭＳ 明朝" pitchFamily="17" charset="-128"/>
              </a:rPr>
              <a:t>public </a:t>
            </a:r>
            <a:r>
              <a:rPr lang="en-US" altLang="ja-JP" b="1">
                <a:solidFill>
                  <a:srgbClr val="FF0000"/>
                </a:solidFill>
                <a:latin typeface="+mj-lt"/>
                <a:ea typeface="ＭＳ 明朝" pitchFamily="17" charset="-128"/>
              </a:rPr>
              <a:t>class </a:t>
            </a:r>
            <a:r>
              <a:rPr lang="en-US" altLang="ja-JP" b="1" smtClean="0">
                <a:solidFill>
                  <a:srgbClr val="FF0000"/>
                </a:solidFill>
                <a:latin typeface="+mj-lt"/>
                <a:ea typeface="ＭＳ 明朝" pitchFamily="17" charset="-128"/>
              </a:rPr>
              <a:t>Cow </a:t>
            </a:r>
            <a:r>
              <a:rPr lang="en-US" altLang="ja-JP" b="1" dirty="0">
                <a:solidFill>
                  <a:srgbClr val="FF0000"/>
                </a:solidFill>
                <a:latin typeface="+mj-lt"/>
                <a:ea typeface="ＭＳ 明朝" pitchFamily="17" charset="-128"/>
              </a:rPr>
              <a:t>extends Animal{</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public String cry(){</a:t>
            </a:r>
          </a:p>
          <a:p>
            <a:pPr>
              <a:defRPr/>
            </a:pPr>
            <a:r>
              <a:rPr lang="ja-JP" altLang="en-US" b="1" dirty="0">
                <a:solidFill>
                  <a:srgbClr val="FF0000"/>
                </a:solidFill>
                <a:latin typeface="+mj-lt"/>
                <a:ea typeface="ＭＳ 明朝" pitchFamily="17" charset="-128"/>
              </a:rPr>
              <a:t>　　　　</a:t>
            </a:r>
            <a:r>
              <a:rPr lang="en-US" altLang="ja-JP" b="1">
                <a:solidFill>
                  <a:srgbClr val="FF0000"/>
                </a:solidFill>
                <a:latin typeface="+mj-lt"/>
                <a:ea typeface="ＭＳ 明朝" pitchFamily="17" charset="-128"/>
              </a:rPr>
              <a:t>return </a:t>
            </a:r>
            <a:r>
              <a:rPr lang="en-US" altLang="ja-JP" b="1" smtClean="0">
                <a:solidFill>
                  <a:srgbClr val="FF0000"/>
                </a:solidFill>
                <a:latin typeface="+mj-lt"/>
                <a:ea typeface="ＭＳ 明朝" pitchFamily="17" charset="-128"/>
              </a:rPr>
              <a:t>“</a:t>
            </a:r>
            <a:r>
              <a:rPr lang="ja-JP" altLang="en-US" b="1" smtClean="0">
                <a:solidFill>
                  <a:srgbClr val="FF0000"/>
                </a:solidFill>
                <a:latin typeface="+mj-lt"/>
                <a:ea typeface="ＭＳ 明朝" pitchFamily="17" charset="-128"/>
              </a:rPr>
              <a:t>もーもー</a:t>
            </a:r>
            <a:r>
              <a:rPr lang="en-US" altLang="ja-JP" b="1" smtClean="0">
                <a:solidFill>
                  <a:srgbClr val="FF0000"/>
                </a:solidFill>
                <a:latin typeface="+mj-lt"/>
                <a:ea typeface="ＭＳ 明朝" pitchFamily="17" charset="-128"/>
              </a:rPr>
              <a:t>”;</a:t>
            </a:r>
            <a:endParaRPr lang="en-US" altLang="ja-JP" b="1" dirty="0">
              <a:solidFill>
                <a:srgbClr val="FF0000"/>
              </a:solidFill>
              <a:latin typeface="+mj-lt"/>
              <a:ea typeface="ＭＳ 明朝" pitchFamily="17" charset="-128"/>
            </a:endParaRP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public String eat(){</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return </a:t>
            </a:r>
            <a:r>
              <a:rPr lang="en-US" altLang="ja-JP" b="1">
                <a:solidFill>
                  <a:srgbClr val="FF0000"/>
                </a:solidFill>
                <a:latin typeface="+mj-lt"/>
                <a:ea typeface="ＭＳ 明朝" pitchFamily="17" charset="-128"/>
              </a:rPr>
              <a:t>“</a:t>
            </a:r>
            <a:r>
              <a:rPr lang="ja-JP" altLang="en-US" b="1" smtClean="0">
                <a:solidFill>
                  <a:srgbClr val="FF0000"/>
                </a:solidFill>
                <a:latin typeface="+mj-lt"/>
                <a:ea typeface="ＭＳ 明朝" pitchFamily="17" charset="-128"/>
              </a:rPr>
              <a:t>食べるもー</a:t>
            </a:r>
            <a:r>
              <a:rPr lang="en-US" altLang="ja-JP" b="1" smtClean="0">
                <a:solidFill>
                  <a:srgbClr val="FF0000"/>
                </a:solidFill>
                <a:latin typeface="+mj-lt"/>
                <a:ea typeface="ＭＳ 明朝" pitchFamily="17" charset="-128"/>
              </a:rPr>
              <a:t>”;</a:t>
            </a:r>
            <a:endParaRPr lang="en-US" altLang="ja-JP" b="1" dirty="0">
              <a:solidFill>
                <a:srgbClr val="FF0000"/>
              </a:solidFill>
              <a:latin typeface="+mj-lt"/>
              <a:ea typeface="ＭＳ 明朝" pitchFamily="17" charset="-128"/>
            </a:endParaRP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public String attack(){</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return “</a:t>
            </a:r>
            <a:r>
              <a:rPr lang="ja-JP" altLang="en-US" b="1">
                <a:solidFill>
                  <a:srgbClr val="FF0000"/>
                </a:solidFill>
                <a:latin typeface="+mj-lt"/>
                <a:ea typeface="ＭＳ 明朝" pitchFamily="17" charset="-128"/>
              </a:rPr>
              <a:t>攻撃</a:t>
            </a:r>
            <a:r>
              <a:rPr lang="ja-JP" altLang="en-US" b="1" smtClean="0">
                <a:solidFill>
                  <a:srgbClr val="FF0000"/>
                </a:solidFill>
                <a:latin typeface="+mj-lt"/>
                <a:ea typeface="ＭＳ 明朝" pitchFamily="17" charset="-128"/>
              </a:rPr>
              <a:t>するもー</a:t>
            </a:r>
            <a:r>
              <a:rPr lang="en-US" altLang="ja-JP" b="1" smtClean="0">
                <a:solidFill>
                  <a:srgbClr val="FF0000"/>
                </a:solidFill>
                <a:latin typeface="+mj-lt"/>
                <a:ea typeface="ＭＳ 明朝" pitchFamily="17" charset="-128"/>
              </a:rPr>
              <a:t>”;</a:t>
            </a:r>
            <a:endParaRPr lang="en-US" altLang="ja-JP" b="1" dirty="0">
              <a:solidFill>
                <a:srgbClr val="FF0000"/>
              </a:solidFill>
              <a:latin typeface="+mj-lt"/>
              <a:ea typeface="ＭＳ 明朝" pitchFamily="17" charset="-128"/>
            </a:endParaRP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public String run(){</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return </a:t>
            </a:r>
            <a:r>
              <a:rPr lang="en-US" altLang="ja-JP" b="1">
                <a:solidFill>
                  <a:srgbClr val="FF0000"/>
                </a:solidFill>
                <a:latin typeface="+mj-lt"/>
                <a:ea typeface="ＭＳ 明朝" pitchFamily="17" charset="-128"/>
              </a:rPr>
              <a:t>“</a:t>
            </a:r>
            <a:r>
              <a:rPr lang="ja-JP" altLang="en-US" b="1" smtClean="0">
                <a:solidFill>
                  <a:srgbClr val="FF0000"/>
                </a:solidFill>
                <a:latin typeface="+mj-lt"/>
                <a:ea typeface="ＭＳ 明朝" pitchFamily="17" charset="-128"/>
              </a:rPr>
              <a:t>走るもー</a:t>
            </a:r>
            <a:r>
              <a:rPr lang="en-US" altLang="ja-JP" b="1" smtClean="0">
                <a:solidFill>
                  <a:srgbClr val="FF0000"/>
                </a:solidFill>
                <a:latin typeface="+mj-lt"/>
                <a:ea typeface="ＭＳ 明朝" pitchFamily="17" charset="-128"/>
              </a:rPr>
              <a:t>”;</a:t>
            </a:r>
            <a:endParaRPr lang="en-US" altLang="ja-JP" b="1" dirty="0">
              <a:solidFill>
                <a:srgbClr val="FF0000"/>
              </a:solidFill>
              <a:latin typeface="+mj-lt"/>
              <a:ea typeface="ＭＳ 明朝" pitchFamily="17" charset="-128"/>
            </a:endParaRP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public String sleep(){</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return </a:t>
            </a:r>
            <a:r>
              <a:rPr lang="en-US" altLang="ja-JP" b="1">
                <a:solidFill>
                  <a:srgbClr val="FF0000"/>
                </a:solidFill>
                <a:latin typeface="+mj-lt"/>
                <a:ea typeface="ＭＳ 明朝" pitchFamily="17" charset="-128"/>
              </a:rPr>
              <a:t>“</a:t>
            </a:r>
            <a:r>
              <a:rPr lang="ja-JP" altLang="en-US" b="1" smtClean="0">
                <a:solidFill>
                  <a:srgbClr val="FF0000"/>
                </a:solidFill>
                <a:latin typeface="+mj-lt"/>
                <a:ea typeface="ＭＳ 明朝" pitchFamily="17" charset="-128"/>
              </a:rPr>
              <a:t>寝るもー</a:t>
            </a:r>
            <a:r>
              <a:rPr lang="en-US" altLang="ja-JP" b="1" smtClean="0">
                <a:solidFill>
                  <a:srgbClr val="FF0000"/>
                </a:solidFill>
                <a:latin typeface="+mj-lt"/>
                <a:ea typeface="ＭＳ 明朝" pitchFamily="17" charset="-128"/>
              </a:rPr>
              <a:t>”;</a:t>
            </a:r>
            <a:endParaRPr lang="en-US" altLang="ja-JP" b="1" dirty="0">
              <a:solidFill>
                <a:srgbClr val="FF0000"/>
              </a:solidFill>
              <a:latin typeface="+mj-lt"/>
              <a:ea typeface="ＭＳ 明朝" pitchFamily="17" charset="-128"/>
            </a:endParaRP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a:t>
            </a:r>
          </a:p>
          <a:p>
            <a:pPr>
              <a:defRPr/>
            </a:pPr>
            <a:r>
              <a:rPr lang="en-US" altLang="ja-JP" b="1" dirty="0">
                <a:solidFill>
                  <a:srgbClr val="FF0000"/>
                </a:solidFill>
                <a:latin typeface="+mj-lt"/>
                <a:ea typeface="ＭＳ 明朝" pitchFamily="17" charset="-128"/>
              </a:rPr>
              <a:t>}  </a:t>
            </a:r>
            <a:endParaRPr lang="ja-JP" altLang="en-US" b="1" dirty="0">
              <a:solidFill>
                <a:srgbClr val="FF0000"/>
              </a:solidFill>
              <a:latin typeface="+mj-lt"/>
              <a:ea typeface="ＭＳ 明朝" pitchFamily="17" charset="-128"/>
            </a:endParaRPr>
          </a:p>
        </p:txBody>
      </p:sp>
      <p:cxnSp>
        <p:nvCxnSpPr>
          <p:cNvPr id="18" name="直線コネクタ 17"/>
          <p:cNvCxnSpPr/>
          <p:nvPr/>
        </p:nvCxnSpPr>
        <p:spPr>
          <a:xfrm>
            <a:off x="237666" y="3946910"/>
            <a:ext cx="4334334" cy="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165648" y="5595520"/>
            <a:ext cx="3672408" cy="646331"/>
          </a:xfrm>
          <a:prstGeom prst="rect">
            <a:avLst/>
          </a:prstGeom>
          <a:solidFill>
            <a:srgbClr val="00FF00"/>
          </a:solidFill>
          <a:ln>
            <a:solidFill>
              <a:srgbClr val="000000"/>
            </a:solidFill>
          </a:ln>
        </p:spPr>
        <p:txBody>
          <a:bodyPr wrap="square">
            <a:spAutoFit/>
          </a:bodyPr>
          <a:lstStyle/>
          <a:p>
            <a:pPr>
              <a:defRPr/>
            </a:pPr>
            <a:r>
              <a:rPr lang="ja-JP" altLang="en-US" b="1" dirty="0" smtClean="0">
                <a:solidFill>
                  <a:srgbClr val="000000"/>
                </a:solidFill>
                <a:latin typeface="+mj-lt"/>
                <a:ea typeface="ＭＳ 明朝" pitchFamily="17" charset="-128"/>
              </a:rPr>
              <a:t>部品を切り替えることによって、</a:t>
            </a:r>
            <a:endParaRPr lang="en-US" altLang="ja-JP" b="1" dirty="0" smtClean="0">
              <a:solidFill>
                <a:srgbClr val="000000"/>
              </a:solidFill>
              <a:latin typeface="+mj-lt"/>
              <a:ea typeface="ＭＳ 明朝" pitchFamily="17" charset="-128"/>
            </a:endParaRPr>
          </a:p>
          <a:p>
            <a:pPr>
              <a:defRPr/>
            </a:pPr>
            <a:r>
              <a:rPr lang="ja-JP" altLang="en-US" b="1" dirty="0" smtClean="0">
                <a:solidFill>
                  <a:srgbClr val="000000"/>
                </a:solidFill>
                <a:latin typeface="+mj-lt"/>
                <a:ea typeface="ＭＳ 明朝" pitchFamily="17" charset="-128"/>
              </a:rPr>
              <a:t>プログラムの機能を変更できる！</a:t>
            </a:r>
            <a:endParaRPr lang="en-US" altLang="ja-JP" b="1" dirty="0" smtClean="0">
              <a:solidFill>
                <a:srgbClr val="000000"/>
              </a:solidFill>
              <a:latin typeface="+mj-lt"/>
              <a:ea typeface="ＭＳ 明朝" pitchFamily="17" charset="-128"/>
            </a:endParaRPr>
          </a:p>
        </p:txBody>
      </p:sp>
      <p:sp>
        <p:nvSpPr>
          <p:cNvPr id="20" name="テキスト ボックス 19"/>
          <p:cNvSpPr txBox="1"/>
          <p:nvPr/>
        </p:nvSpPr>
        <p:spPr>
          <a:xfrm>
            <a:off x="7669068" y="116632"/>
            <a:ext cx="1257075" cy="307777"/>
          </a:xfrm>
          <a:prstGeom prst="rect">
            <a:avLst/>
          </a:prstGeom>
          <a:solidFill>
            <a:srgbClr val="FFC000"/>
          </a:solidFill>
          <a:ln>
            <a:solidFill>
              <a:srgbClr val="0000FF"/>
            </a:solidFill>
          </a:ln>
        </p:spPr>
        <p:txBody>
          <a:bodyPr wrap="none" rtlCol="0">
            <a:spAutoFit/>
          </a:bodyPr>
          <a:lstStyle/>
          <a:p>
            <a:r>
              <a:rPr kumimoji="1" lang="en-US" altLang="ja-JP" sz="1400" smtClean="0">
                <a:solidFill>
                  <a:schemeClr val="accent4">
                    <a:lumMod val="10000"/>
                  </a:schemeClr>
                </a:solidFill>
                <a:latin typeface="+mn-ea"/>
                <a:ea typeface="+mn-ea"/>
              </a:rPr>
              <a:t>S11_sample4</a:t>
            </a:r>
            <a:r>
              <a:rPr kumimoji="1" lang="ja-JP" altLang="en-US" sz="1400" smtClean="0">
                <a:solidFill>
                  <a:schemeClr val="accent4">
                    <a:lumMod val="10000"/>
                  </a:schemeClr>
                </a:solidFill>
                <a:latin typeface="+mn-ea"/>
                <a:ea typeface="+mn-ea"/>
              </a:rPr>
              <a:t>４</a:t>
            </a:r>
            <a:endParaRPr kumimoji="1" lang="ja-JP" altLang="en-US" sz="1400" dirty="0">
              <a:solidFill>
                <a:schemeClr val="accent4">
                  <a:lumMod val="10000"/>
                </a:schemeClr>
              </a:solidFill>
              <a:latin typeface="+mn-ea"/>
              <a:ea typeface="+mn-ea"/>
            </a:endParaRPr>
          </a:p>
        </p:txBody>
      </p:sp>
    </p:spTree>
    <p:extLst>
      <p:ext uri="{BB962C8B-B14F-4D97-AF65-F5344CB8AC3E}">
        <p14:creationId xmlns:p14="http://schemas.microsoft.com/office/powerpoint/2010/main" val="741163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オブジェクト指向の技術</a:t>
            </a:r>
            <a:endParaRPr lang="ja-JP" altLang="en-US" dirty="0"/>
          </a:p>
        </p:txBody>
      </p:sp>
      <p:sp>
        <p:nvSpPr>
          <p:cNvPr id="3" name="コンテンツ プレースホルダ 2"/>
          <p:cNvSpPr>
            <a:spLocks noGrp="1"/>
          </p:cNvSpPr>
          <p:nvPr>
            <p:ph idx="1"/>
          </p:nvPr>
        </p:nvSpPr>
        <p:spPr>
          <a:xfrm>
            <a:off x="142188" y="1479574"/>
            <a:ext cx="8845825" cy="4757738"/>
          </a:xfrm>
        </p:spPr>
        <p:txBody>
          <a:bodyPr/>
          <a:lstStyle/>
          <a:p>
            <a:pPr>
              <a:defRPr/>
            </a:pPr>
            <a:r>
              <a:rPr lang="ja-JP" altLang="en-US" dirty="0" smtClean="0"/>
              <a:t>基本技術（どのように部品をつくるか）</a:t>
            </a:r>
            <a:endParaRPr lang="en-US" altLang="ja-JP" dirty="0" smtClean="0"/>
          </a:p>
          <a:p>
            <a:pPr lvl="1">
              <a:defRPr/>
            </a:pPr>
            <a:r>
              <a:rPr lang="ja-JP" altLang="en-US" dirty="0" smtClean="0"/>
              <a:t>クラス、属性、メソッド</a:t>
            </a:r>
            <a:endParaRPr lang="en-US" altLang="ja-JP" dirty="0" smtClean="0"/>
          </a:p>
          <a:p>
            <a:pPr lvl="1">
              <a:defRPr/>
            </a:pPr>
            <a:r>
              <a:rPr lang="ja-JP" altLang="en-US" dirty="0" smtClean="0"/>
              <a:t>アクセス修飾子、カプセル化</a:t>
            </a:r>
            <a:endParaRPr lang="en-US" altLang="ja-JP" dirty="0" smtClean="0"/>
          </a:p>
          <a:p>
            <a:pPr lvl="1">
              <a:defRPr/>
            </a:pPr>
            <a:r>
              <a:rPr lang="ja-JP" altLang="en-US" dirty="0" smtClean="0"/>
              <a:t>コンストラクタ、継承</a:t>
            </a:r>
            <a:endParaRPr lang="ja-JP" altLang="en-US" dirty="0"/>
          </a:p>
          <a:p>
            <a:pPr lvl="1">
              <a:defRPr/>
            </a:pPr>
            <a:r>
              <a:rPr lang="ja-JP" altLang="en-US" b="1" dirty="0" smtClean="0">
                <a:solidFill>
                  <a:srgbClr val="FFFF00"/>
                </a:solidFill>
              </a:rPr>
              <a:t>オーバーライド、多態性（ポリモーフィズム）</a:t>
            </a:r>
            <a:endParaRPr lang="en-US" altLang="ja-JP" b="1" dirty="0" smtClean="0">
              <a:solidFill>
                <a:srgbClr val="FFFF00"/>
              </a:solidFill>
            </a:endParaRPr>
          </a:p>
          <a:p>
            <a:pPr lvl="1">
              <a:defRPr/>
            </a:pPr>
            <a:endParaRPr lang="en-US" altLang="ja-JP" sz="1400" b="1" dirty="0" smtClean="0">
              <a:solidFill>
                <a:srgbClr val="FFFF00"/>
              </a:solidFill>
            </a:endParaRPr>
          </a:p>
          <a:p>
            <a:pPr>
              <a:defRPr/>
            </a:pPr>
            <a:r>
              <a:rPr lang="ja-JP" altLang="en-US" dirty="0" smtClean="0"/>
              <a:t>応用技術（どのように部品を組み合わせるか）</a:t>
            </a:r>
            <a:endParaRPr lang="en-US" altLang="ja-JP" dirty="0" smtClean="0"/>
          </a:p>
          <a:p>
            <a:pPr lvl="1">
              <a:defRPr/>
            </a:pPr>
            <a:r>
              <a:rPr lang="ja-JP" altLang="en-US" dirty="0"/>
              <a:t>継承と委譲</a:t>
            </a:r>
          </a:p>
          <a:p>
            <a:pPr lvl="1">
              <a:defRPr/>
            </a:pPr>
            <a:r>
              <a:rPr lang="ja-JP" altLang="en-US" dirty="0" smtClean="0"/>
              <a:t>インタフェース</a:t>
            </a:r>
            <a:endParaRPr lang="en-US" altLang="ja-JP" dirty="0" smtClean="0"/>
          </a:p>
          <a:p>
            <a:pPr lvl="1">
              <a:defRPr/>
            </a:pPr>
            <a:r>
              <a:rPr lang="ja-JP" altLang="en-US" dirty="0" smtClean="0"/>
              <a:t>デザインパターン</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2720975"/>
            <a:ext cx="8229600" cy="1139825"/>
          </a:xfrm>
          <a:noFill/>
        </p:spPr>
        <p:txBody>
          <a:bodyPr/>
          <a:lstStyle/>
          <a:p>
            <a:r>
              <a:rPr lang="ja-JP" altLang="en-US" sz="4000" dirty="0" smtClean="0">
                <a:effectLst/>
              </a:rPr>
              <a:t>カプセル化</a:t>
            </a:r>
            <a:r>
              <a:rPr lang="en-US" altLang="ja-JP" sz="4000" dirty="0" smtClean="0">
                <a:effectLst/>
              </a:rPr>
              <a:t/>
            </a:r>
            <a:br>
              <a:rPr lang="en-US" altLang="ja-JP" sz="4000" dirty="0" smtClean="0">
                <a:effectLst/>
              </a:rPr>
            </a:br>
            <a:r>
              <a:rPr lang="ja-JP" altLang="en-US" sz="4000" dirty="0" smtClean="0">
                <a:effectLst/>
              </a:rPr>
              <a:t>（データの保護）</a:t>
            </a:r>
          </a:p>
        </p:txBody>
      </p:sp>
      <p:sp>
        <p:nvSpPr>
          <p:cNvPr id="3" name="Rectangle 2"/>
          <p:cNvSpPr txBox="1">
            <a:spLocks noChangeArrowheads="1"/>
          </p:cNvSpPr>
          <p:nvPr/>
        </p:nvSpPr>
        <p:spPr bwMode="auto">
          <a:xfrm>
            <a:off x="448882" y="1259429"/>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9pPr>
          </a:lstStyle>
          <a:p>
            <a:r>
              <a:rPr lang="ja-JP" altLang="en-US" sz="4000" dirty="0" smtClean="0">
                <a:effectLst/>
              </a:rPr>
              <a:t>オブジェクト指向の基本技術</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カプセル化</a:t>
            </a:r>
            <a:endParaRPr lang="ja-JP" altLang="en-US" dirty="0"/>
          </a:p>
        </p:txBody>
      </p:sp>
      <p:sp>
        <p:nvSpPr>
          <p:cNvPr id="10243" name="テキスト ボックス 4"/>
          <p:cNvSpPr txBox="1">
            <a:spLocks noChangeArrowheads="1"/>
          </p:cNvSpPr>
          <p:nvPr/>
        </p:nvSpPr>
        <p:spPr bwMode="auto">
          <a:xfrm>
            <a:off x="728663" y="1273175"/>
            <a:ext cx="7672387" cy="461963"/>
          </a:xfrm>
          <a:prstGeom prst="rect">
            <a:avLst/>
          </a:prstGeom>
          <a:solidFill>
            <a:schemeClr val="tx1"/>
          </a:solidFill>
          <a:ln w="9525">
            <a:noFill/>
            <a:miter lim="800000"/>
            <a:headEnd/>
            <a:tailEnd/>
          </a:ln>
        </p:spPr>
        <p:txBody>
          <a:bodyPr wrap="none">
            <a:spAutoFit/>
          </a:bodyPr>
          <a:lstStyle/>
          <a:p>
            <a:r>
              <a:rPr lang="ja-JP" altLang="en-US" sz="2400" b="1">
                <a:solidFill>
                  <a:srgbClr val="FF0000"/>
                </a:solidFill>
              </a:rPr>
              <a:t>データへのアクセスを制限し、データを正しい状態に保つ。</a:t>
            </a:r>
          </a:p>
        </p:txBody>
      </p:sp>
      <p:sp>
        <p:nvSpPr>
          <p:cNvPr id="6" name="テキスト ボックス 5"/>
          <p:cNvSpPr txBox="1"/>
          <p:nvPr/>
        </p:nvSpPr>
        <p:spPr>
          <a:xfrm>
            <a:off x="714375" y="2000250"/>
            <a:ext cx="4143375" cy="4400550"/>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Item {</a:t>
            </a:r>
          </a:p>
          <a:p>
            <a:pPr>
              <a:defRPr/>
            </a:pP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FF0000"/>
                </a:solidFill>
                <a:latin typeface="+mj-lt"/>
                <a:ea typeface="ＭＳ 明朝" pitchFamily="17" charset="-128"/>
              </a:rPr>
              <a:t>private</a:t>
            </a:r>
            <a:r>
              <a:rPr lang="en-US" altLang="ja-JP" sz="2000" b="1" dirty="0">
                <a:solidFill>
                  <a:srgbClr val="000000"/>
                </a:solidFill>
                <a:latin typeface="+mj-lt"/>
                <a:ea typeface="ＭＳ 明朝" pitchFamily="17" charset="-128"/>
              </a:rPr>
              <a:t> </a:t>
            </a:r>
            <a:r>
              <a:rPr lang="en-US" altLang="ja-JP" sz="2000" b="1" dirty="0" err="1">
                <a:solidFill>
                  <a:srgbClr val="000000"/>
                </a:solidFill>
                <a:latin typeface="+mj-lt"/>
                <a:ea typeface="ＭＳ 明朝" pitchFamily="17" charset="-128"/>
              </a:rPr>
              <a:t>int</a:t>
            </a:r>
            <a:r>
              <a:rPr lang="en-US" altLang="ja-JP" sz="2000" b="1" dirty="0">
                <a:solidFill>
                  <a:srgbClr val="000000"/>
                </a:solidFill>
                <a:latin typeface="+mj-lt"/>
                <a:ea typeface="ＭＳ 明朝" pitchFamily="17" charset="-128"/>
              </a:rPr>
              <a:t> price=0;</a:t>
            </a:r>
          </a:p>
          <a:p>
            <a:pPr>
              <a:defRPr/>
            </a:pPr>
            <a:endParaRPr lang="ja-JP" altLang="en-US"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a:t>
            </a:r>
            <a:r>
              <a:rPr lang="en-US" altLang="ja-JP" sz="2000" b="1" dirty="0" err="1">
                <a:solidFill>
                  <a:srgbClr val="000000"/>
                </a:solidFill>
                <a:latin typeface="+mj-lt"/>
                <a:ea typeface="ＭＳ 明朝" pitchFamily="17" charset="-128"/>
              </a:rPr>
              <a:t>int</a:t>
            </a:r>
            <a:r>
              <a:rPr lang="en-US" altLang="ja-JP" sz="2000" b="1" dirty="0">
                <a:solidFill>
                  <a:srgbClr val="000000"/>
                </a:solidFill>
                <a:latin typeface="+mj-lt"/>
                <a:ea typeface="ＭＳ 明朝" pitchFamily="17" charset="-128"/>
              </a:rPr>
              <a:t> </a:t>
            </a:r>
            <a:r>
              <a:rPr lang="en-US" altLang="ja-JP" sz="2000" b="1" dirty="0" err="1">
                <a:solidFill>
                  <a:srgbClr val="000000"/>
                </a:solidFill>
                <a:latin typeface="+mj-lt"/>
                <a:ea typeface="ＭＳ 明朝" pitchFamily="17" charset="-128"/>
              </a:rPr>
              <a:t>getPrice</a:t>
            </a:r>
            <a:r>
              <a:rPr lang="en-US" altLang="ja-JP" sz="2000" b="1" dirty="0">
                <a:solidFill>
                  <a:srgbClr val="000000"/>
                </a:solidFill>
                <a:latin typeface="+mj-lt"/>
                <a:ea typeface="ＭＳ 明朝" pitchFamily="17" charset="-128"/>
              </a:rPr>
              <a:t>() {</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price;</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endParaRPr lang="ja-JP" altLang="en-US" sz="2000" b="1" dirty="0">
              <a:solidFill>
                <a:srgbClr val="000000"/>
              </a:solidFill>
              <a:latin typeface="+mj-lt"/>
              <a:ea typeface="ＭＳ 明朝" pitchFamily="17" charset="-128"/>
            </a:endParaRPr>
          </a:p>
          <a:p>
            <a:pPr>
              <a:defRPr/>
            </a:pPr>
            <a:r>
              <a:rPr lang="ja-JP" altLang="en-US" sz="2000" b="1" dirty="0">
                <a:solidFill>
                  <a:schemeClr val="bg2">
                    <a:lumMod val="60000"/>
                    <a:lumOff val="40000"/>
                  </a:schemeClr>
                </a:solidFill>
                <a:latin typeface="+mj-lt"/>
                <a:ea typeface="ＭＳ 明朝" pitchFamily="17" charset="-128"/>
              </a:rPr>
              <a:t>　　</a:t>
            </a:r>
            <a:r>
              <a:rPr lang="en-US" altLang="ja-JP" sz="2000" b="1" dirty="0">
                <a:solidFill>
                  <a:schemeClr val="bg2">
                    <a:lumMod val="60000"/>
                    <a:lumOff val="40000"/>
                  </a:schemeClr>
                </a:solidFill>
                <a:latin typeface="+mj-lt"/>
                <a:ea typeface="ＭＳ 明朝" pitchFamily="17" charset="-128"/>
              </a:rPr>
              <a:t>public void </a:t>
            </a:r>
            <a:r>
              <a:rPr lang="en-US" altLang="ja-JP" sz="2000" b="1" dirty="0" err="1">
                <a:solidFill>
                  <a:schemeClr val="bg2">
                    <a:lumMod val="60000"/>
                    <a:lumOff val="40000"/>
                  </a:schemeClr>
                </a:solidFill>
                <a:latin typeface="+mj-lt"/>
                <a:ea typeface="ＭＳ 明朝" pitchFamily="17" charset="-128"/>
              </a:rPr>
              <a:t>setPrice</a:t>
            </a:r>
            <a:r>
              <a:rPr lang="en-US" altLang="ja-JP" sz="2000" b="1" dirty="0">
                <a:solidFill>
                  <a:schemeClr val="bg2">
                    <a:lumMod val="60000"/>
                    <a:lumOff val="40000"/>
                  </a:schemeClr>
                </a:solidFill>
                <a:latin typeface="+mj-lt"/>
                <a:ea typeface="ＭＳ 明朝" pitchFamily="17" charset="-128"/>
              </a:rPr>
              <a:t>(</a:t>
            </a:r>
            <a:r>
              <a:rPr lang="en-US" altLang="ja-JP" sz="2000" b="1" dirty="0" err="1">
                <a:solidFill>
                  <a:schemeClr val="bg2">
                    <a:lumMod val="60000"/>
                    <a:lumOff val="40000"/>
                  </a:schemeClr>
                </a:solidFill>
                <a:latin typeface="+mj-lt"/>
                <a:ea typeface="ＭＳ 明朝" pitchFamily="17" charset="-128"/>
              </a:rPr>
              <a:t>int</a:t>
            </a:r>
            <a:r>
              <a:rPr lang="en-US" altLang="ja-JP" sz="2000" b="1" dirty="0">
                <a:solidFill>
                  <a:schemeClr val="bg2">
                    <a:lumMod val="60000"/>
                    <a:lumOff val="40000"/>
                  </a:schemeClr>
                </a:solidFill>
                <a:latin typeface="+mj-lt"/>
                <a:ea typeface="ＭＳ 明朝" pitchFamily="17" charset="-128"/>
              </a:rPr>
              <a:t> p) {</a:t>
            </a:r>
          </a:p>
          <a:p>
            <a:pPr>
              <a:defRPr/>
            </a:pPr>
            <a:r>
              <a:rPr lang="ja-JP" altLang="en-US" sz="2000" b="1" dirty="0">
                <a:solidFill>
                  <a:schemeClr val="bg2">
                    <a:lumMod val="60000"/>
                    <a:lumOff val="40000"/>
                  </a:schemeClr>
                </a:solidFill>
                <a:latin typeface="+mj-lt"/>
                <a:ea typeface="ＭＳ 明朝" pitchFamily="17" charset="-128"/>
              </a:rPr>
              <a:t>　　　　</a:t>
            </a:r>
            <a:r>
              <a:rPr lang="en-US" altLang="ja-JP" sz="2000" b="1" dirty="0">
                <a:solidFill>
                  <a:schemeClr val="bg2">
                    <a:lumMod val="60000"/>
                    <a:lumOff val="40000"/>
                  </a:schemeClr>
                </a:solidFill>
                <a:latin typeface="+mj-lt"/>
                <a:ea typeface="ＭＳ 明朝" pitchFamily="17" charset="-128"/>
              </a:rPr>
              <a:t>if( </a:t>
            </a:r>
            <a:r>
              <a:rPr lang="en-US" altLang="ja-JP" sz="2000" b="1" dirty="0" smtClean="0">
                <a:solidFill>
                  <a:schemeClr val="bg2">
                    <a:lumMod val="60000"/>
                    <a:lumOff val="40000"/>
                  </a:schemeClr>
                </a:solidFill>
                <a:latin typeface="+mj-lt"/>
                <a:ea typeface="ＭＳ 明朝" pitchFamily="17" charset="-128"/>
              </a:rPr>
              <a:t>p </a:t>
            </a:r>
            <a:r>
              <a:rPr lang="en-US" altLang="ja-JP" sz="2000" b="1" dirty="0">
                <a:solidFill>
                  <a:schemeClr val="bg2">
                    <a:lumMod val="60000"/>
                    <a:lumOff val="40000"/>
                  </a:schemeClr>
                </a:solidFill>
                <a:latin typeface="+mj-lt"/>
                <a:ea typeface="ＭＳ 明朝" pitchFamily="17" charset="-128"/>
              </a:rPr>
              <a:t>&gt;=</a:t>
            </a:r>
            <a:r>
              <a:rPr lang="ja-JP" altLang="en-US" sz="2000" b="1" dirty="0">
                <a:solidFill>
                  <a:schemeClr val="bg2">
                    <a:lumMod val="60000"/>
                    <a:lumOff val="40000"/>
                  </a:schemeClr>
                </a:solidFill>
                <a:latin typeface="+mj-lt"/>
                <a:ea typeface="ＭＳ 明朝" pitchFamily="17" charset="-128"/>
              </a:rPr>
              <a:t> </a:t>
            </a:r>
            <a:r>
              <a:rPr lang="en-US" altLang="ja-JP" sz="2000" b="1" dirty="0">
                <a:solidFill>
                  <a:schemeClr val="bg2">
                    <a:lumMod val="60000"/>
                    <a:lumOff val="40000"/>
                  </a:schemeClr>
                </a:solidFill>
                <a:latin typeface="+mj-lt"/>
                <a:ea typeface="ＭＳ 明朝" pitchFamily="17" charset="-128"/>
              </a:rPr>
              <a:t>0){</a:t>
            </a:r>
          </a:p>
          <a:p>
            <a:pPr>
              <a:defRPr/>
            </a:pPr>
            <a:r>
              <a:rPr lang="ja-JP" altLang="en-US" sz="2000" b="1" dirty="0">
                <a:solidFill>
                  <a:schemeClr val="bg2">
                    <a:lumMod val="60000"/>
                    <a:lumOff val="40000"/>
                  </a:schemeClr>
                </a:solidFill>
                <a:latin typeface="+mj-lt"/>
                <a:ea typeface="ＭＳ 明朝" pitchFamily="17" charset="-128"/>
              </a:rPr>
              <a:t>　　　　　　</a:t>
            </a:r>
            <a:r>
              <a:rPr lang="en-US" altLang="ja-JP" sz="2000" b="1" dirty="0">
                <a:solidFill>
                  <a:schemeClr val="bg2">
                    <a:lumMod val="60000"/>
                    <a:lumOff val="40000"/>
                  </a:schemeClr>
                </a:solidFill>
                <a:latin typeface="+mj-lt"/>
                <a:ea typeface="ＭＳ 明朝" pitchFamily="17" charset="-128"/>
              </a:rPr>
              <a:t>price = p;</a:t>
            </a:r>
          </a:p>
          <a:p>
            <a:pPr>
              <a:defRPr/>
            </a:pPr>
            <a:r>
              <a:rPr lang="ja-JP" altLang="en-US" sz="2000" b="1" dirty="0">
                <a:solidFill>
                  <a:schemeClr val="bg2">
                    <a:lumMod val="60000"/>
                    <a:lumOff val="40000"/>
                  </a:schemeClr>
                </a:solidFill>
                <a:latin typeface="+mj-lt"/>
                <a:ea typeface="ＭＳ 明朝" pitchFamily="17" charset="-128"/>
              </a:rPr>
              <a:t>　　　　</a:t>
            </a:r>
            <a:r>
              <a:rPr lang="en-US" altLang="ja-JP" sz="2000" b="1" dirty="0">
                <a:solidFill>
                  <a:schemeClr val="bg2">
                    <a:lumMod val="60000"/>
                    <a:lumOff val="40000"/>
                  </a:schemeClr>
                </a:solidFill>
                <a:latin typeface="+mj-lt"/>
                <a:ea typeface="ＭＳ 明朝" pitchFamily="17" charset="-128"/>
              </a:rPr>
              <a:t>}</a:t>
            </a:r>
          </a:p>
          <a:p>
            <a:pPr>
              <a:defRPr/>
            </a:pPr>
            <a:r>
              <a:rPr lang="ja-JP" altLang="en-US" sz="2000" b="1" dirty="0">
                <a:solidFill>
                  <a:schemeClr val="bg2">
                    <a:lumMod val="60000"/>
                    <a:lumOff val="40000"/>
                  </a:schemeClr>
                </a:solidFill>
                <a:latin typeface="+mj-lt"/>
                <a:ea typeface="ＭＳ 明朝" pitchFamily="17" charset="-128"/>
              </a:rPr>
              <a:t>　　</a:t>
            </a:r>
            <a:r>
              <a:rPr lang="en-US" altLang="ja-JP" sz="2000" b="1" dirty="0">
                <a:solidFill>
                  <a:schemeClr val="bg2">
                    <a:lumMod val="60000"/>
                    <a:lumOff val="40000"/>
                  </a:schemeClr>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7" name="テキスト ボックス 6"/>
          <p:cNvSpPr txBox="1"/>
          <p:nvPr/>
        </p:nvSpPr>
        <p:spPr>
          <a:xfrm>
            <a:off x="4319588" y="2700338"/>
            <a:ext cx="4554537" cy="369887"/>
          </a:xfrm>
          <a:prstGeom prst="rect">
            <a:avLst/>
          </a:prstGeom>
          <a:solidFill>
            <a:srgbClr val="FFFF00"/>
          </a:solidFill>
          <a:ln>
            <a:solidFill>
              <a:schemeClr val="accent4">
                <a:lumMod val="10000"/>
              </a:schemeClr>
            </a:solidFill>
          </a:ln>
        </p:spPr>
        <p:txBody>
          <a:bodyPr wrap="none">
            <a:spAutoFit/>
          </a:bodyPr>
          <a:lstStyle/>
          <a:p>
            <a:pPr>
              <a:defRPr/>
            </a:pPr>
            <a:r>
              <a:rPr lang="en-US" altLang="ja-JP" b="1" dirty="0">
                <a:solidFill>
                  <a:schemeClr val="accent4">
                    <a:lumMod val="10000"/>
                  </a:schemeClr>
                </a:solidFill>
              </a:rPr>
              <a:t>price</a:t>
            </a:r>
            <a:r>
              <a:rPr lang="ja-JP" altLang="en-US" b="1" dirty="0">
                <a:solidFill>
                  <a:schemeClr val="accent4">
                    <a:lumMod val="10000"/>
                  </a:schemeClr>
                </a:solidFill>
              </a:rPr>
              <a:t>は</a:t>
            </a:r>
            <a:r>
              <a:rPr lang="en-US" altLang="ja-JP" b="1" dirty="0">
                <a:solidFill>
                  <a:srgbClr val="FF0000"/>
                </a:solidFill>
              </a:rPr>
              <a:t>private</a:t>
            </a:r>
            <a:r>
              <a:rPr lang="ja-JP" altLang="en-US" b="1" dirty="0" err="1">
                <a:solidFill>
                  <a:schemeClr val="accent4">
                    <a:lumMod val="10000"/>
                  </a:schemeClr>
                </a:solidFill>
              </a:rPr>
              <a:t>なので</a:t>
            </a:r>
            <a:r>
              <a:rPr lang="ja-JP" altLang="en-US" b="1" dirty="0">
                <a:solidFill>
                  <a:schemeClr val="accent4">
                    <a:lumMod val="10000"/>
                  </a:schemeClr>
                </a:solidFill>
              </a:rPr>
              <a:t>直接変更できない。</a:t>
            </a:r>
            <a:endParaRPr lang="en-US" altLang="ja-JP" b="1" dirty="0">
              <a:solidFill>
                <a:schemeClr val="accent4">
                  <a:lumMod val="10000"/>
                </a:schemeClr>
              </a:solidFill>
            </a:endParaRPr>
          </a:p>
        </p:txBody>
      </p:sp>
      <p:sp>
        <p:nvSpPr>
          <p:cNvPr id="8" name="テキスト ボックス 7"/>
          <p:cNvSpPr txBox="1"/>
          <p:nvPr/>
        </p:nvSpPr>
        <p:spPr>
          <a:xfrm>
            <a:off x="5022850" y="4857750"/>
            <a:ext cx="3849688" cy="369888"/>
          </a:xfrm>
          <a:prstGeom prst="rect">
            <a:avLst/>
          </a:prstGeom>
          <a:solidFill>
            <a:srgbClr val="FFFF00"/>
          </a:solidFill>
          <a:ln>
            <a:solidFill>
              <a:schemeClr val="accent4">
                <a:lumMod val="10000"/>
              </a:schemeClr>
            </a:solidFill>
          </a:ln>
        </p:spPr>
        <p:txBody>
          <a:bodyPr wrap="none">
            <a:spAutoFit/>
          </a:bodyPr>
          <a:lstStyle/>
          <a:p>
            <a:pPr>
              <a:defRPr/>
            </a:pPr>
            <a:r>
              <a:rPr lang="en-US" altLang="ja-JP" b="1" dirty="0">
                <a:solidFill>
                  <a:schemeClr val="accent4">
                    <a:lumMod val="10000"/>
                  </a:schemeClr>
                </a:solidFill>
              </a:rPr>
              <a:t>p</a:t>
            </a:r>
            <a:r>
              <a:rPr lang="ja-JP" altLang="en-US" b="1" dirty="0">
                <a:solidFill>
                  <a:schemeClr val="accent4">
                    <a:lumMod val="10000"/>
                  </a:schemeClr>
                </a:solidFill>
              </a:rPr>
              <a:t>が正の時のみ</a:t>
            </a:r>
            <a:r>
              <a:rPr lang="en-US" altLang="ja-JP" b="1" dirty="0">
                <a:solidFill>
                  <a:schemeClr val="accent4">
                    <a:lumMod val="10000"/>
                  </a:schemeClr>
                </a:solidFill>
              </a:rPr>
              <a:t>price</a:t>
            </a:r>
            <a:r>
              <a:rPr lang="ja-JP" altLang="en-US" b="1" dirty="0">
                <a:solidFill>
                  <a:schemeClr val="accent4">
                    <a:lumMod val="10000"/>
                  </a:schemeClr>
                </a:solidFill>
              </a:rPr>
              <a:t>が変更される。</a:t>
            </a:r>
          </a:p>
        </p:txBody>
      </p:sp>
      <p:sp>
        <p:nvSpPr>
          <p:cNvPr id="9" name="テキスト ボックス 8"/>
          <p:cNvSpPr txBox="1"/>
          <p:nvPr/>
        </p:nvSpPr>
        <p:spPr>
          <a:xfrm>
            <a:off x="3514725" y="6000750"/>
            <a:ext cx="5354638" cy="400050"/>
          </a:xfrm>
          <a:prstGeom prst="rect">
            <a:avLst/>
          </a:prstGeom>
          <a:solidFill>
            <a:srgbClr val="FFFF00"/>
          </a:solidFill>
          <a:ln>
            <a:solidFill>
              <a:schemeClr val="accent4">
                <a:lumMod val="10000"/>
              </a:schemeClr>
            </a:solidFill>
          </a:ln>
        </p:spPr>
        <p:txBody>
          <a:bodyPr wrap="none">
            <a:spAutoFit/>
          </a:bodyPr>
          <a:lstStyle/>
          <a:p>
            <a:pPr>
              <a:defRPr/>
            </a:pPr>
            <a:r>
              <a:rPr lang="ja-JP" altLang="en-US" sz="2000" b="1" dirty="0">
                <a:solidFill>
                  <a:srgbClr val="FF0000"/>
                </a:solidFill>
              </a:rPr>
              <a:t>カプセル化により</a:t>
            </a:r>
            <a:r>
              <a:rPr lang="en-US" altLang="ja-JP" sz="2000" b="1" dirty="0">
                <a:solidFill>
                  <a:srgbClr val="FF0000"/>
                </a:solidFill>
              </a:rPr>
              <a:t>price</a:t>
            </a:r>
            <a:r>
              <a:rPr lang="ja-JP" altLang="en-US" sz="2000" b="1" dirty="0">
                <a:solidFill>
                  <a:srgbClr val="FF0000"/>
                </a:solidFill>
              </a:rPr>
              <a:t>は絶対に負にならない。</a:t>
            </a:r>
          </a:p>
        </p:txBody>
      </p:sp>
      <p:sp>
        <p:nvSpPr>
          <p:cNvPr id="10" name="テキスト ボックス 9"/>
          <p:cNvSpPr txBox="1"/>
          <p:nvPr/>
        </p:nvSpPr>
        <p:spPr>
          <a:xfrm>
            <a:off x="6049963" y="4070350"/>
            <a:ext cx="2822575" cy="646113"/>
          </a:xfrm>
          <a:prstGeom prst="rect">
            <a:avLst/>
          </a:prstGeom>
          <a:solidFill>
            <a:srgbClr val="FFFF00"/>
          </a:solidFill>
          <a:ln>
            <a:solidFill>
              <a:schemeClr val="accent4">
                <a:lumMod val="10000"/>
              </a:schemeClr>
            </a:solidFill>
          </a:ln>
        </p:spPr>
        <p:txBody>
          <a:bodyPr wrap="none">
            <a:spAutoFit/>
          </a:bodyPr>
          <a:lstStyle/>
          <a:p>
            <a:pPr algn="r">
              <a:defRPr/>
            </a:pPr>
            <a:r>
              <a:rPr lang="en-US" altLang="ja-JP" b="1" dirty="0">
                <a:solidFill>
                  <a:schemeClr val="accent4">
                    <a:lumMod val="10000"/>
                  </a:schemeClr>
                </a:solidFill>
              </a:rPr>
              <a:t>price</a:t>
            </a:r>
            <a:r>
              <a:rPr lang="ja-JP" altLang="en-US" b="1" dirty="0">
                <a:solidFill>
                  <a:schemeClr val="accent4">
                    <a:lumMod val="10000"/>
                  </a:schemeClr>
                </a:solidFill>
              </a:rPr>
              <a:t>を変更するには、</a:t>
            </a:r>
            <a:endParaRPr lang="en-US" altLang="ja-JP" b="1" dirty="0">
              <a:solidFill>
                <a:schemeClr val="accent4">
                  <a:lumMod val="10000"/>
                </a:schemeClr>
              </a:solidFill>
            </a:endParaRPr>
          </a:p>
          <a:p>
            <a:pPr algn="r">
              <a:defRPr/>
            </a:pPr>
            <a:r>
              <a:rPr lang="en-US" altLang="ja-JP" b="1" dirty="0" err="1">
                <a:solidFill>
                  <a:schemeClr val="accent4">
                    <a:lumMod val="10000"/>
                  </a:schemeClr>
                </a:solidFill>
              </a:rPr>
              <a:t>setPrice</a:t>
            </a:r>
            <a:r>
              <a:rPr lang="ja-JP" altLang="en-US" b="1" dirty="0">
                <a:solidFill>
                  <a:schemeClr val="accent4">
                    <a:lumMod val="10000"/>
                  </a:schemeClr>
                </a:solidFill>
              </a:rPr>
              <a:t>を使うしかない。</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720975"/>
            <a:ext cx="8229600" cy="1139825"/>
          </a:xfrm>
          <a:noFill/>
        </p:spPr>
        <p:txBody>
          <a:bodyPr/>
          <a:lstStyle/>
          <a:p>
            <a:r>
              <a:rPr lang="ja-JP" altLang="en-US" sz="4000" dirty="0" smtClean="0">
                <a:effectLst/>
              </a:rPr>
              <a:t>継承</a:t>
            </a:r>
            <a:r>
              <a:rPr lang="en-US" altLang="ja-JP" sz="4000" dirty="0" smtClean="0">
                <a:effectLst/>
              </a:rPr>
              <a:t/>
            </a:r>
            <a:br>
              <a:rPr lang="en-US" altLang="ja-JP" sz="4000" dirty="0" smtClean="0">
                <a:effectLst/>
              </a:rPr>
            </a:br>
            <a:r>
              <a:rPr lang="ja-JP" altLang="en-US" sz="4000" dirty="0" smtClean="0">
                <a:effectLst/>
              </a:rPr>
              <a:t>（機能の再利用）</a:t>
            </a:r>
          </a:p>
        </p:txBody>
      </p:sp>
      <p:sp>
        <p:nvSpPr>
          <p:cNvPr id="3" name="Rectangle 2"/>
          <p:cNvSpPr txBox="1">
            <a:spLocks noChangeArrowheads="1"/>
          </p:cNvSpPr>
          <p:nvPr/>
        </p:nvSpPr>
        <p:spPr bwMode="auto">
          <a:xfrm>
            <a:off x="448882" y="1259429"/>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9pPr>
          </a:lstStyle>
          <a:p>
            <a:r>
              <a:rPr lang="ja-JP" altLang="en-US" sz="4000" dirty="0" smtClean="0">
                <a:effectLst/>
              </a:rPr>
              <a:t>オブジェクト指向の基本技術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継承</a:t>
            </a:r>
            <a:endParaRPr lang="ja-JP" altLang="en-US" dirty="0"/>
          </a:p>
        </p:txBody>
      </p:sp>
      <p:sp>
        <p:nvSpPr>
          <p:cNvPr id="4" name="テキスト ボックス 3"/>
          <p:cNvSpPr txBox="1"/>
          <p:nvPr/>
        </p:nvSpPr>
        <p:spPr>
          <a:xfrm>
            <a:off x="285750" y="2185988"/>
            <a:ext cx="4214813" cy="3786187"/>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Car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private </a:t>
            </a:r>
            <a:r>
              <a:rPr lang="en-US" altLang="ja-JP" sz="2000" b="1" dirty="0" err="1">
                <a:solidFill>
                  <a:srgbClr val="FF0000"/>
                </a:solidFill>
                <a:latin typeface="+mj-lt"/>
                <a:ea typeface="ＭＳ 明朝" pitchFamily="17" charset="-128"/>
              </a:rPr>
              <a:t>int</a:t>
            </a:r>
            <a:r>
              <a:rPr lang="en-US" altLang="ja-JP" sz="2000" b="1" dirty="0">
                <a:solidFill>
                  <a:srgbClr val="FF0000"/>
                </a:solidFill>
                <a:latin typeface="+mj-lt"/>
                <a:ea typeface="ＭＳ 明朝" pitchFamily="17" charset="-128"/>
              </a:rPr>
              <a:t> price=0;</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private </a:t>
            </a:r>
            <a:r>
              <a:rPr lang="en-US" altLang="ja-JP" sz="2000" b="1" dirty="0" err="1">
                <a:solidFill>
                  <a:srgbClr val="000000"/>
                </a:solidFill>
                <a:latin typeface="+mj-lt"/>
                <a:ea typeface="ＭＳ 明朝" pitchFamily="17" charset="-128"/>
              </a:rPr>
              <a:t>boolean</a:t>
            </a:r>
            <a:r>
              <a:rPr lang="en-US" altLang="ja-JP" sz="2000" b="1" dirty="0">
                <a:solidFill>
                  <a:srgbClr val="000000"/>
                </a:solidFill>
                <a:latin typeface="+mj-lt"/>
                <a:ea typeface="ＭＳ 明朝" pitchFamily="17" charset="-128"/>
              </a:rPr>
              <a:t> eco=false;</a:t>
            </a:r>
          </a:p>
          <a:p>
            <a:pPr>
              <a:defRPr/>
            </a:pPr>
            <a:endParaRPr lang="ja-JP" altLang="en-US" sz="2000" b="1" dirty="0">
              <a:solidFill>
                <a:srgbClr val="000000"/>
              </a:solidFill>
              <a:latin typeface="+mj-lt"/>
              <a:ea typeface="ＭＳ 明朝" pitchFamily="17" charset="-128"/>
            </a:endParaRP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public </a:t>
            </a:r>
            <a:r>
              <a:rPr lang="en-US" altLang="ja-JP" sz="2000" b="1" dirty="0" err="1">
                <a:solidFill>
                  <a:srgbClr val="FF0000"/>
                </a:solidFill>
                <a:latin typeface="+mj-lt"/>
                <a:ea typeface="ＭＳ 明朝" pitchFamily="17" charset="-128"/>
              </a:rPr>
              <a:t>int</a:t>
            </a:r>
            <a:r>
              <a:rPr lang="en-US" altLang="ja-JP" sz="2000" b="1" dirty="0">
                <a:solidFill>
                  <a:srgbClr val="FF0000"/>
                </a:solidFill>
                <a:latin typeface="+mj-lt"/>
                <a:ea typeface="ＭＳ 明朝" pitchFamily="17" charset="-128"/>
              </a:rPr>
              <a:t> </a:t>
            </a:r>
            <a:r>
              <a:rPr lang="en-US" altLang="ja-JP" sz="2000" b="1" dirty="0" err="1">
                <a:solidFill>
                  <a:srgbClr val="FF0000"/>
                </a:solidFill>
                <a:latin typeface="+mj-lt"/>
                <a:ea typeface="ＭＳ 明朝" pitchFamily="17" charset="-128"/>
              </a:rPr>
              <a:t>getPrice</a:t>
            </a:r>
            <a:r>
              <a:rPr lang="en-US" altLang="ja-JP" sz="2000" b="1" dirty="0">
                <a:solidFill>
                  <a:srgbClr val="FF0000"/>
                </a:solidFill>
                <a:latin typeface="+mj-lt"/>
                <a:ea typeface="ＭＳ 明朝" pitchFamily="17" charset="-128"/>
              </a:rPr>
              <a:t>()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return price;</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a:t>
            </a:r>
          </a:p>
          <a:p>
            <a:pPr>
              <a:defRPr/>
            </a:pP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a:t>
            </a:r>
            <a:r>
              <a:rPr lang="en-US" altLang="ja-JP" sz="2000" b="1" dirty="0" err="1">
                <a:solidFill>
                  <a:srgbClr val="000000"/>
                </a:solidFill>
                <a:latin typeface="+mj-lt"/>
                <a:ea typeface="ＭＳ 明朝" pitchFamily="17" charset="-128"/>
              </a:rPr>
              <a:t>boolean</a:t>
            </a:r>
            <a:r>
              <a:rPr lang="en-US" altLang="ja-JP" sz="2000" b="1" dirty="0">
                <a:solidFill>
                  <a:srgbClr val="000000"/>
                </a:solidFill>
                <a:latin typeface="+mj-lt"/>
                <a:ea typeface="ＭＳ 明朝" pitchFamily="17" charset="-128"/>
              </a:rPr>
              <a:t> </a:t>
            </a:r>
            <a:r>
              <a:rPr lang="en-US" altLang="ja-JP" sz="2000" b="1" dirty="0" err="1">
                <a:solidFill>
                  <a:srgbClr val="000000"/>
                </a:solidFill>
                <a:latin typeface="+mj-lt"/>
                <a:ea typeface="ＭＳ 明朝" pitchFamily="17" charset="-128"/>
              </a:rPr>
              <a:t>isEcoCar</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eco;</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12292" name="テキスト ボックス 4"/>
          <p:cNvSpPr txBox="1">
            <a:spLocks noChangeArrowheads="1"/>
          </p:cNvSpPr>
          <p:nvPr/>
        </p:nvSpPr>
        <p:spPr bwMode="auto">
          <a:xfrm>
            <a:off x="2790825" y="1273175"/>
            <a:ext cx="3540125" cy="461963"/>
          </a:xfrm>
          <a:prstGeom prst="rect">
            <a:avLst/>
          </a:prstGeom>
          <a:solidFill>
            <a:schemeClr val="tx1"/>
          </a:solidFill>
          <a:ln w="9525">
            <a:noFill/>
            <a:miter lim="800000"/>
            <a:headEnd/>
            <a:tailEnd/>
          </a:ln>
        </p:spPr>
        <p:txBody>
          <a:bodyPr wrap="none">
            <a:spAutoFit/>
          </a:bodyPr>
          <a:lstStyle/>
          <a:p>
            <a:r>
              <a:rPr lang="ja-JP" altLang="en-US" sz="2400" b="1">
                <a:solidFill>
                  <a:srgbClr val="FF0000"/>
                </a:solidFill>
              </a:rPr>
              <a:t>共通する機能をまとめる。</a:t>
            </a:r>
            <a:endParaRPr lang="en-US" altLang="ja-JP" sz="2400" b="1">
              <a:solidFill>
                <a:srgbClr val="FF0000"/>
              </a:solidFill>
            </a:endParaRPr>
          </a:p>
        </p:txBody>
      </p:sp>
      <p:sp>
        <p:nvSpPr>
          <p:cNvPr id="6" name="テキスト ボックス 5"/>
          <p:cNvSpPr txBox="1"/>
          <p:nvPr/>
        </p:nvSpPr>
        <p:spPr>
          <a:xfrm>
            <a:off x="4714875" y="2192338"/>
            <a:ext cx="4143375" cy="3786187"/>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Book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private </a:t>
            </a:r>
            <a:r>
              <a:rPr lang="en-US" altLang="ja-JP" sz="2000" b="1" dirty="0" err="1">
                <a:solidFill>
                  <a:srgbClr val="FF0000"/>
                </a:solidFill>
                <a:latin typeface="+mj-lt"/>
                <a:ea typeface="ＭＳ 明朝" pitchFamily="17" charset="-128"/>
              </a:rPr>
              <a:t>int</a:t>
            </a:r>
            <a:r>
              <a:rPr lang="en-US" altLang="ja-JP" sz="2000" b="1" dirty="0">
                <a:solidFill>
                  <a:srgbClr val="FF0000"/>
                </a:solidFill>
                <a:latin typeface="+mj-lt"/>
                <a:ea typeface="ＭＳ 明朝" pitchFamily="17" charset="-128"/>
              </a:rPr>
              <a:t> price=0;</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private String author=“”;</a:t>
            </a:r>
          </a:p>
          <a:p>
            <a:pPr>
              <a:defRPr/>
            </a:pPr>
            <a:endParaRPr lang="ja-JP" altLang="en-US" sz="2000" b="1" dirty="0">
              <a:solidFill>
                <a:srgbClr val="000000"/>
              </a:solidFill>
              <a:latin typeface="+mj-lt"/>
              <a:ea typeface="ＭＳ 明朝" pitchFamily="17" charset="-128"/>
            </a:endParaRP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public </a:t>
            </a:r>
            <a:r>
              <a:rPr lang="en-US" altLang="ja-JP" sz="2000" b="1" dirty="0" err="1">
                <a:solidFill>
                  <a:srgbClr val="FF0000"/>
                </a:solidFill>
                <a:latin typeface="+mj-lt"/>
                <a:ea typeface="ＭＳ 明朝" pitchFamily="17" charset="-128"/>
              </a:rPr>
              <a:t>int</a:t>
            </a:r>
            <a:r>
              <a:rPr lang="en-US" altLang="ja-JP" sz="2000" b="1" dirty="0">
                <a:solidFill>
                  <a:srgbClr val="FF0000"/>
                </a:solidFill>
                <a:latin typeface="+mj-lt"/>
                <a:ea typeface="ＭＳ 明朝" pitchFamily="17" charset="-128"/>
              </a:rPr>
              <a:t> </a:t>
            </a:r>
            <a:r>
              <a:rPr lang="en-US" altLang="ja-JP" sz="2000" b="1" dirty="0" err="1">
                <a:solidFill>
                  <a:srgbClr val="FF0000"/>
                </a:solidFill>
                <a:latin typeface="+mj-lt"/>
                <a:ea typeface="ＭＳ 明朝" pitchFamily="17" charset="-128"/>
              </a:rPr>
              <a:t>getPrice</a:t>
            </a:r>
            <a:r>
              <a:rPr lang="en-US" altLang="ja-JP" sz="2000" b="1" dirty="0">
                <a:solidFill>
                  <a:srgbClr val="FF0000"/>
                </a:solidFill>
                <a:latin typeface="+mj-lt"/>
                <a:ea typeface="ＭＳ 明朝" pitchFamily="17" charset="-128"/>
              </a:rPr>
              <a:t>()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return price;</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a:t>
            </a:r>
          </a:p>
          <a:p>
            <a:pPr>
              <a:defRPr/>
            </a:pP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a:t>
            </a:r>
            <a:r>
              <a:rPr lang="en-US" altLang="ja-JP" sz="2000" b="1" dirty="0" err="1">
                <a:solidFill>
                  <a:srgbClr val="000000"/>
                </a:solidFill>
                <a:latin typeface="+mj-lt"/>
                <a:ea typeface="ＭＳ 明朝" pitchFamily="17" charset="-128"/>
              </a:rPr>
              <a:t>getAuthor</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author;</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2541</TotalTime>
  <Words>1347</Words>
  <Application>Microsoft Office PowerPoint</Application>
  <PresentationFormat>画面に合わせる (4:3)</PresentationFormat>
  <Paragraphs>768</Paragraphs>
  <Slides>40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ＭＳ Ｐゴシック</vt:lpstr>
      <vt:lpstr>ＭＳ Ｐ明朝</vt:lpstr>
      <vt:lpstr>ＭＳ 明朝</vt:lpstr>
      <vt:lpstr>Arial</vt:lpstr>
      <vt:lpstr>Times New Roman</vt:lpstr>
      <vt:lpstr>Verdana</vt:lpstr>
      <vt:lpstr>Wingdings</vt:lpstr>
      <vt:lpstr>Globe</vt:lpstr>
      <vt:lpstr>オブジェクト指向プログラミング  （１１）多態性</vt:lpstr>
      <vt:lpstr>オブジェクト指向プログラミング</vt:lpstr>
      <vt:lpstr>ソフトウェアの特徴</vt:lpstr>
      <vt:lpstr>部品を組み合わせて ソフトウェアを構築する</vt:lpstr>
      <vt:lpstr>オブジェクト指向の技術</vt:lpstr>
      <vt:lpstr>カプセル化 （データの保護）</vt:lpstr>
      <vt:lpstr>カプセル化</vt:lpstr>
      <vt:lpstr>継承 （機能の再利用）</vt:lpstr>
      <vt:lpstr>継承</vt:lpstr>
      <vt:lpstr>継承</vt:lpstr>
      <vt:lpstr>オーバーライド （機能の変更・拡張）</vt:lpstr>
      <vt:lpstr>「コナン」君と「進一」君</vt:lpstr>
      <vt:lpstr>継承</vt:lpstr>
      <vt:lpstr>継承 親クラスのオブジェクト（コナン君）の利用</vt:lpstr>
      <vt:lpstr>継承 子供クラスのオブジェクト（進一君）の利用</vt:lpstr>
      <vt:lpstr>オーバーライド</vt:lpstr>
      <vt:lpstr>見た目はコナン君、実はコナン君 の場合</vt:lpstr>
      <vt:lpstr>（継承＋）オーバーライド 親クラスのオブジェクト（コナン君）の利用</vt:lpstr>
      <vt:lpstr>「コナン君、どこに住んでるの？」</vt:lpstr>
      <vt:lpstr>PowerPoint プレゼンテーション</vt:lpstr>
      <vt:lpstr>（継承＋）オーバーライド 子供クラスのオブジェクト（進一君）の利用</vt:lpstr>
      <vt:lpstr>「コナン君、どこに住んでるの？」</vt:lpstr>
      <vt:lpstr>オーバーライド</vt:lpstr>
      <vt:lpstr>見た目は親（コナン君）、中身は子供（進一君）</vt:lpstr>
      <vt:lpstr>PowerPoint プレゼンテーション</vt:lpstr>
      <vt:lpstr>見た目は親（コナン君）、中身は子供（進一君）</vt:lpstr>
      <vt:lpstr>「コナン君、どこに住んでるの？」</vt:lpstr>
      <vt:lpstr>getAddress（）を呼び出すと。。。</vt:lpstr>
      <vt:lpstr>getAddress（）を呼び出すと。。。</vt:lpstr>
      <vt:lpstr>多態性 （ポリモーフィズム）</vt:lpstr>
      <vt:lpstr>ペットを飼い換えたいのですが。。。 （オブジェクト指向を使わない場合）</vt:lpstr>
      <vt:lpstr>ペットを飼い換えたいのですが。。。 （オブジェクト指向を使った場合？）</vt:lpstr>
      <vt:lpstr>ペットを飼い換えたいのですが。。。 （オブジェクト指向を使った場合？）</vt:lpstr>
      <vt:lpstr>ペットを飼い換えたいのですが。。。 （オブジェクト指向を使った場合？）</vt:lpstr>
      <vt:lpstr>多態性</vt:lpstr>
      <vt:lpstr>「多態性」の動作の仕組み</vt:lpstr>
      <vt:lpstr>「多態性」の動作例</vt:lpstr>
      <vt:lpstr>ペットを飼い換えたいのですが。。。 （多態性（オブジェクト指向）を使った場合）</vt:lpstr>
      <vt:lpstr>「多態性」の意味</vt:lpstr>
      <vt:lpstr>そうだ、牛を飼おう！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fyoshida</dc:creator>
  <cp:lastModifiedBy>吉田 富美男</cp:lastModifiedBy>
  <cp:revision>218</cp:revision>
  <dcterms:created xsi:type="dcterms:W3CDTF">1601-01-01T00:00:00Z</dcterms:created>
  <dcterms:modified xsi:type="dcterms:W3CDTF">2019-06-30T13:18:01Z</dcterms:modified>
</cp:coreProperties>
</file>