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67" r:id="rId2"/>
    <p:sldId id="389" r:id="rId3"/>
    <p:sldId id="401" r:id="rId4"/>
    <p:sldId id="390" r:id="rId5"/>
    <p:sldId id="402" r:id="rId6"/>
    <p:sldId id="391" r:id="rId7"/>
    <p:sldId id="403" r:id="rId8"/>
    <p:sldId id="393" r:id="rId9"/>
    <p:sldId id="404" r:id="rId10"/>
    <p:sldId id="394" r:id="rId11"/>
    <p:sldId id="405" r:id="rId12"/>
    <p:sldId id="395" r:id="rId13"/>
    <p:sldId id="406" r:id="rId14"/>
    <p:sldId id="396" r:id="rId15"/>
    <p:sldId id="407" r:id="rId16"/>
    <p:sldId id="397" r:id="rId17"/>
    <p:sldId id="408" r:id="rId18"/>
    <p:sldId id="398" r:id="rId19"/>
    <p:sldId id="409" r:id="rId20"/>
    <p:sldId id="399" r:id="rId21"/>
    <p:sldId id="410" r:id="rId22"/>
    <p:sldId id="400" r:id="rId23"/>
    <p:sldId id="411" r:id="rId24"/>
    <p:sldId id="412" r:id="rId2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CCFF"/>
    <a:srgbClr val="FF00FF"/>
    <a:srgbClr val="FFFF99"/>
    <a:srgbClr val="FF99FF"/>
    <a:srgbClr val="FFFFFF"/>
    <a:srgbClr val="3333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２０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dirty="0" smtClean="0"/>
              <a:t>Ｊａｖａ練習問題</a:t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smtClean="0"/>
              <a:t>Game</a:t>
            </a:r>
            <a:r>
              <a:rPr lang="ja-JP" altLang="en-US" sz="4000" smtClean="0"/>
              <a:t> </a:t>
            </a:r>
            <a:r>
              <a:rPr lang="en-US" altLang="ja-JP" sz="4000" smtClean="0"/>
              <a:t>_</a:t>
            </a:r>
            <a:r>
              <a:rPr lang="ja-JP" altLang="en-US" sz="4000" smtClean="0"/>
              <a:t>応用１）</a:t>
            </a:r>
            <a:endParaRPr lang="ja-JP" altLang="en-US" sz="40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」が無効になったら、「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」が死亡し、速度５で落下するようにしよう。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５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Board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」が無効になったら「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Dragon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」が死亡する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39978" y="1463742"/>
            <a:ext cx="708486" cy="3232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9385" t="10471" r="16770" b="10471"/>
          <a:stretch/>
        </p:blipFill>
        <p:spPr>
          <a:xfrm>
            <a:off x="286605" y="1280271"/>
            <a:ext cx="4285395" cy="2571237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923928" y="1286344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\\Kjsdb\【吉田】\【実験】\H27実験Ⅰ\14_Game04\SampleX\img\drag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1" y="1280271"/>
            <a:ext cx="844684" cy="7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l="9385" t="10471" r="16770" b="10471"/>
          <a:stretch/>
        </p:blipFill>
        <p:spPr>
          <a:xfrm>
            <a:off x="3131839" y="3140968"/>
            <a:ext cx="5760641" cy="3456384"/>
          </a:xfrm>
          <a:prstGeom prst="rect">
            <a:avLst/>
          </a:prstGeom>
        </p:spPr>
      </p:pic>
      <p:sp>
        <p:nvSpPr>
          <p:cNvPr id="17" name="楕円 16"/>
          <p:cNvSpPr/>
          <p:nvPr/>
        </p:nvSpPr>
        <p:spPr>
          <a:xfrm>
            <a:off x="6173748" y="5805264"/>
            <a:ext cx="1087699" cy="115212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244408" y="3166606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3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」は最初は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になっているが、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になったら、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</a:t>
            </a:r>
            <a:r>
              <a:rPr lang="ja-JP" altLang="en-US" sz="2000" b="1" smtClean="0">
                <a:latin typeface="+mn-ea"/>
                <a:ea typeface="+mn-ea"/>
              </a:rPr>
              <a:t>（ ）」では、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ならこれまでどおり上下の往復運動をし、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ならｙ方向の速度を</a:t>
            </a:r>
            <a:r>
              <a:rPr lang="en-US" altLang="ja-JP" sz="2000" b="1" smtClean="0">
                <a:latin typeface="+mn-ea"/>
                <a:ea typeface="+mn-ea"/>
              </a:rPr>
              <a:t>-5</a:t>
            </a:r>
            <a:r>
              <a:rPr lang="ja-JP" altLang="en-US" sz="2000" b="1" smtClean="0">
                <a:latin typeface="+mn-ea"/>
                <a:ea typeface="+mn-ea"/>
              </a:rPr>
              <a:t>にして落下させれば良い。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５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28392"/>
            <a:ext cx="617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」が死亡したら、「</a:t>
            </a:r>
            <a:r>
              <a:rPr lang="en-US" altLang="ja-JP" sz="2000" b="1" smtClean="0">
                <a:latin typeface="+mn-ea"/>
                <a:ea typeface="+mn-ea"/>
              </a:rPr>
              <a:t>Cage</a:t>
            </a:r>
            <a:r>
              <a:rPr lang="ja-JP" altLang="en-US" sz="2000" b="1" smtClean="0">
                <a:latin typeface="+mn-ea"/>
                <a:ea typeface="+mn-ea"/>
              </a:rPr>
              <a:t>」が速度５で上昇するようにしよう。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６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Dragon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」が死亡したら、「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Cage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」が上がる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\\Kjsdb\【吉田】\【実験】\H27実験Ⅰ\14_Game04\SampleX\img\drag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88" y="1280271"/>
            <a:ext cx="844684" cy="7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9385" t="10471" r="16770" b="10471"/>
          <a:stretch/>
        </p:blipFill>
        <p:spPr>
          <a:xfrm>
            <a:off x="251520" y="1268760"/>
            <a:ext cx="4320481" cy="2592288"/>
          </a:xfrm>
          <a:prstGeom prst="rect">
            <a:avLst/>
          </a:prstGeom>
        </p:spPr>
      </p:pic>
      <p:sp>
        <p:nvSpPr>
          <p:cNvPr id="17" name="楕円 16"/>
          <p:cNvSpPr/>
          <p:nvPr/>
        </p:nvSpPr>
        <p:spPr>
          <a:xfrm>
            <a:off x="2492560" y="3284984"/>
            <a:ext cx="936104" cy="100811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23928" y="1268022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9058" t="10549" r="17097" b="10393"/>
          <a:stretch/>
        </p:blipFill>
        <p:spPr>
          <a:xfrm>
            <a:off x="3131839" y="3140968"/>
            <a:ext cx="5760641" cy="345638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244408" y="3140968"/>
            <a:ext cx="64807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8172400" y="3289452"/>
            <a:ext cx="792088" cy="77715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\\Kjsdb\【吉田】\【実験】\H27実験Ⅰ\14_Game04\SampleX\img\cag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768"/>
            <a:ext cx="616462" cy="5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Cage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Cage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ySpeed</a:t>
            </a:r>
            <a:r>
              <a:rPr lang="ja-JP" altLang="en-US" sz="2000" b="1" smtClean="0">
                <a:latin typeface="+mn-ea"/>
                <a:ea typeface="+mn-ea"/>
              </a:rPr>
              <a:t>」は最初は０になっているが、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になったら、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Cage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ySpeed</a:t>
            </a:r>
            <a:r>
              <a:rPr lang="ja-JP" altLang="en-US" sz="2000" b="1" smtClean="0">
                <a:latin typeface="+mn-ea"/>
                <a:ea typeface="+mn-ea"/>
              </a:rPr>
              <a:t>」を５にすれば良い。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」の値を参照できるように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</a:t>
            </a:r>
            <a:r>
              <a:rPr lang="en-US" altLang="ja-JP" sz="2000" b="1" smtClean="0">
                <a:latin typeface="+mn-ea"/>
                <a:ea typeface="+mn-ea"/>
              </a:rPr>
              <a:t>getter</a:t>
            </a:r>
            <a:r>
              <a:rPr lang="ja-JP" altLang="en-US" sz="2000" b="1" smtClean="0">
                <a:latin typeface="+mn-ea"/>
                <a:ea typeface="+mn-ea"/>
              </a:rPr>
              <a:t>を追加しておこう。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６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272383"/>
            <a:ext cx="6219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Princess</a:t>
            </a:r>
            <a:r>
              <a:rPr lang="ja-JP" altLang="en-US" sz="2000" b="1" smtClean="0">
                <a:latin typeface="+mn-ea"/>
                <a:ea typeface="+mn-ea"/>
              </a:rPr>
              <a:t>」に接触したら、「</a:t>
            </a:r>
            <a:r>
              <a:rPr lang="en-US" altLang="ja-JP" sz="2000" b="1" smtClean="0">
                <a:latin typeface="+mn-ea"/>
                <a:ea typeface="+mn-ea"/>
              </a:rPr>
              <a:t>GameClear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７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Princess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」に接触したら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GameClear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9415" t="9882" r="16741" b="11060"/>
          <a:stretch/>
        </p:blipFill>
        <p:spPr>
          <a:xfrm>
            <a:off x="1218045" y="2276872"/>
            <a:ext cx="6720747" cy="403244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7281928" y="2296128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1" y="1264456"/>
            <a:ext cx="652375" cy="652375"/>
          </a:xfrm>
          <a:prstGeom prst="rect">
            <a:avLst/>
          </a:prstGeom>
        </p:spPr>
      </p:pic>
      <p:pic>
        <p:nvPicPr>
          <p:cNvPr id="22" name="Picture 2" descr="\\Kjsdb\【吉田】\【実験】\H27実験Ⅰ\14_Game04\SampleX\img\princ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56" y="1142328"/>
            <a:ext cx="721487" cy="8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8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Princess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Princess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rescued</a:t>
            </a:r>
            <a:r>
              <a:rPr lang="ja-JP" altLang="en-US" sz="2000" b="1" smtClean="0">
                <a:latin typeface="+mn-ea"/>
                <a:ea typeface="+mn-ea"/>
              </a:rPr>
              <a:t>」は最初は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になっているが、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</a:t>
            </a:r>
            <a:r>
              <a:rPr lang="ja-JP" altLang="en-US" sz="2000" b="1">
                <a:latin typeface="+mn-ea"/>
                <a:ea typeface="+mn-ea"/>
              </a:rPr>
              <a:t>と接触したら、「</a:t>
            </a:r>
            <a:r>
              <a:rPr lang="en-US" altLang="ja-JP" sz="2000" b="1">
                <a:latin typeface="+mn-ea"/>
                <a:ea typeface="+mn-ea"/>
              </a:rPr>
              <a:t>Princess</a:t>
            </a:r>
            <a:r>
              <a:rPr lang="ja-JP" altLang="en-US" sz="2000" b="1">
                <a:latin typeface="+mn-ea"/>
                <a:ea typeface="+mn-ea"/>
              </a:rPr>
              <a:t>」の属性「</a:t>
            </a:r>
            <a:r>
              <a:rPr lang="en-US" altLang="ja-JP" sz="2000" b="1">
                <a:latin typeface="+mn-ea"/>
                <a:ea typeface="+mn-ea"/>
              </a:rPr>
              <a:t>rescued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rescued</a:t>
            </a:r>
            <a:r>
              <a:rPr lang="ja-JP" altLang="en-US" sz="2000" b="1" smtClean="0">
                <a:latin typeface="+mn-ea"/>
                <a:ea typeface="+mn-ea"/>
              </a:rPr>
              <a:t>」の値によって、</a:t>
            </a:r>
            <a:r>
              <a:rPr lang="en-US" altLang="ja-JP" sz="2000" b="1" smtClean="0">
                <a:latin typeface="+mn-ea"/>
                <a:ea typeface="+mn-ea"/>
              </a:rPr>
              <a:t>GameClear</a:t>
            </a:r>
            <a:r>
              <a:rPr lang="ja-JP" altLang="en-US" sz="2000" b="1" smtClean="0">
                <a:latin typeface="+mn-ea"/>
                <a:ea typeface="+mn-ea"/>
              </a:rPr>
              <a:t>の表示</a:t>
            </a:r>
            <a:r>
              <a:rPr lang="en-US" altLang="ja-JP" sz="2000" b="1" smtClean="0">
                <a:latin typeface="+mn-ea"/>
                <a:ea typeface="+mn-ea"/>
              </a:rPr>
              <a:t>/</a:t>
            </a:r>
            <a:r>
              <a:rPr lang="ja-JP" altLang="en-US" sz="2000" b="1" smtClean="0">
                <a:latin typeface="+mn-ea"/>
                <a:ea typeface="+mn-ea"/>
              </a:rPr>
              <a:t>非表示を切り替えるため、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rescued</a:t>
            </a:r>
            <a:r>
              <a:rPr lang="ja-JP" altLang="en-US" sz="2000" b="1" smtClean="0">
                <a:latin typeface="+mn-ea"/>
                <a:ea typeface="+mn-ea"/>
              </a:rPr>
              <a:t>」の</a:t>
            </a:r>
            <a:r>
              <a:rPr lang="en-US" altLang="ja-JP" sz="2000" b="1" smtClean="0">
                <a:latin typeface="+mn-ea"/>
                <a:ea typeface="+mn-ea"/>
              </a:rPr>
              <a:t>getter</a:t>
            </a:r>
            <a:r>
              <a:rPr lang="ja-JP" altLang="en-US" sz="2000" b="1" smtClean="0">
                <a:latin typeface="+mn-ea"/>
                <a:ea typeface="+mn-ea"/>
              </a:rPr>
              <a:t>も追加しておこう。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もちろん「</a:t>
            </a:r>
            <a:r>
              <a:rPr lang="en-US" altLang="ja-JP" sz="2000" b="1" smtClean="0">
                <a:latin typeface="+mn-ea"/>
                <a:ea typeface="+mn-ea"/>
              </a:rPr>
              <a:t>GameClear!!</a:t>
            </a:r>
            <a:r>
              <a:rPr lang="ja-JP" altLang="en-US" sz="2000" b="1" smtClean="0">
                <a:latin typeface="+mn-ea"/>
                <a:ea typeface="+mn-ea"/>
              </a:rPr>
              <a:t>」と表示するためには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TextView</a:t>
            </a:r>
            <a:r>
              <a:rPr lang="ja-JP" altLang="en-US" sz="2000" b="1" smtClean="0">
                <a:latin typeface="+mn-ea"/>
                <a:ea typeface="+mn-ea"/>
              </a:rPr>
              <a:t>を追加してプロパティを設定する必要がある。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７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83125"/>
            <a:ext cx="4475574" cy="17281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04989" y="4869160"/>
            <a:ext cx="4859985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layout_centerInParent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</a:t>
            </a:r>
            <a:r>
              <a:rPr lang="ja-JP" altLang="en-US" smtClean="0">
                <a:latin typeface="+mj-ea"/>
                <a:ea typeface="+mj-ea"/>
              </a:rPr>
              <a:t>チェック</a:t>
            </a:r>
            <a:endParaRPr lang="en-US" altLang="ja-JP">
              <a:latin typeface="+mj-ea"/>
              <a:ea typeface="+mj-ea"/>
            </a:endParaRP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Game </a:t>
            </a:r>
            <a:r>
              <a:rPr lang="en-US" altLang="ja-JP" smtClean="0">
                <a:latin typeface="+mj-ea"/>
                <a:ea typeface="+mj-ea"/>
              </a:rPr>
              <a:t>Clear </a:t>
            </a:r>
            <a:r>
              <a:rPr lang="en-US" altLang="ja-JP">
                <a:latin typeface="+mj-ea"/>
                <a:ea typeface="+mj-ea"/>
              </a:rPr>
              <a:t>!!"</a:t>
            </a: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textColor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</a:t>
            </a:r>
            <a:r>
              <a:rPr lang="ja-JP" altLang="en-US" smtClean="0">
                <a:latin typeface="+mj-ea"/>
                <a:ea typeface="+mj-ea"/>
              </a:rPr>
              <a:t>「色」</a:t>
            </a:r>
            <a:r>
              <a:rPr lang="en-US" altLang="ja-JP" smtClean="0">
                <a:latin typeface="+mj-ea"/>
                <a:ea typeface="+mj-ea"/>
              </a:rPr>
              <a:t>-</a:t>
            </a:r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android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-</a:t>
            </a:r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holo_green_light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endParaRPr lang="en-US" altLang="ja-JP">
              <a:latin typeface="+mj-ea"/>
              <a:ea typeface="+mj-ea"/>
            </a:endParaRP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textSize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30sp"</a:t>
            </a: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visibility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gone"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423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821" t="9124" r="12025" b="9349"/>
          <a:stretch/>
        </p:blipFill>
        <p:spPr>
          <a:xfrm>
            <a:off x="971600" y="2171629"/>
            <a:ext cx="7200800" cy="420969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」に接触したら、「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８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Dragon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」に接触したら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GameOver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876256" y="2278544"/>
            <a:ext cx="1053744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1" y="1264456"/>
            <a:ext cx="652375" cy="652375"/>
          </a:xfrm>
          <a:prstGeom prst="rect">
            <a:avLst/>
          </a:prstGeom>
        </p:spPr>
      </p:pic>
      <p:pic>
        <p:nvPicPr>
          <p:cNvPr id="13" name="Picture 2" descr="\\Kjsdb\【吉田】\【実験】\H27実験Ⅰ\14_Game04\SampleX\img\drag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1" y="1280271"/>
            <a:ext cx="844684" cy="7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」は、「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</a:t>
            </a:r>
            <a:r>
              <a:rPr lang="ja-JP" altLang="en-US" sz="2000" b="1">
                <a:latin typeface="+mn-ea"/>
                <a:ea typeface="+mn-ea"/>
              </a:rPr>
              <a:t>と接触</a:t>
            </a:r>
            <a:r>
              <a:rPr lang="ja-JP" altLang="en-US" sz="2000" b="1" smtClean="0">
                <a:latin typeface="+mn-ea"/>
                <a:ea typeface="+mn-ea"/>
              </a:rPr>
              <a:t>したら「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」を殺せばよい。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そのためには「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」に属性「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」とその</a:t>
            </a:r>
            <a:r>
              <a:rPr lang="en-US" altLang="ja-JP" sz="2000" b="1" smtClean="0">
                <a:latin typeface="+mn-ea"/>
                <a:ea typeface="+mn-ea"/>
              </a:rPr>
              <a:t>setter</a:t>
            </a:r>
            <a:r>
              <a:rPr lang="ja-JP" altLang="en-US" sz="2000" b="1" smtClean="0">
                <a:latin typeface="+mn-ea"/>
                <a:ea typeface="+mn-ea"/>
              </a:rPr>
              <a:t>を用意しておこう。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dead</a:t>
            </a:r>
            <a:r>
              <a:rPr lang="ja-JP" altLang="en-US" sz="2000" b="1" smtClean="0">
                <a:latin typeface="+mn-ea"/>
                <a:ea typeface="+mn-ea"/>
              </a:rPr>
              <a:t>」の値によって、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の表示</a:t>
            </a:r>
            <a:r>
              <a:rPr lang="en-US" altLang="ja-JP" sz="2000" b="1" smtClean="0">
                <a:latin typeface="+mn-ea"/>
                <a:ea typeface="+mn-ea"/>
              </a:rPr>
              <a:t>/</a:t>
            </a:r>
            <a:r>
              <a:rPr lang="ja-JP" altLang="en-US" sz="2000" b="1" smtClean="0">
                <a:latin typeface="+mn-ea"/>
                <a:ea typeface="+mn-ea"/>
              </a:rPr>
              <a:t>非表示を切り替えるため、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rescued</a:t>
            </a:r>
            <a:r>
              <a:rPr lang="ja-JP" altLang="en-US" sz="2000" b="1" smtClean="0">
                <a:latin typeface="+mn-ea"/>
                <a:ea typeface="+mn-ea"/>
              </a:rPr>
              <a:t>」の</a:t>
            </a:r>
            <a:r>
              <a:rPr lang="en-US" altLang="ja-JP" sz="2000" b="1" smtClean="0">
                <a:latin typeface="+mn-ea"/>
                <a:ea typeface="+mn-ea"/>
              </a:rPr>
              <a:t>getter</a:t>
            </a:r>
            <a:r>
              <a:rPr lang="ja-JP" altLang="en-US" sz="2000" b="1" smtClean="0">
                <a:latin typeface="+mn-ea"/>
                <a:ea typeface="+mn-ea"/>
              </a:rPr>
              <a:t>も必要だ。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もちろん「</a:t>
            </a:r>
            <a:r>
              <a:rPr lang="en-US" altLang="ja-JP" sz="2000" b="1" smtClean="0">
                <a:latin typeface="+mn-ea"/>
                <a:ea typeface="+mn-ea"/>
              </a:rPr>
              <a:t>GameOver!!</a:t>
            </a:r>
            <a:r>
              <a:rPr lang="ja-JP" altLang="en-US" sz="2000" b="1" smtClean="0">
                <a:latin typeface="+mn-ea"/>
                <a:ea typeface="+mn-ea"/>
              </a:rPr>
              <a:t>」と表示するためには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TextView</a:t>
            </a:r>
            <a:r>
              <a:rPr lang="ja-JP" altLang="en-US" sz="2000" b="1" smtClean="0">
                <a:latin typeface="+mn-ea"/>
                <a:ea typeface="+mn-ea"/>
              </a:rPr>
              <a:t>を追加してプロパティを設定する必要がある。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８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4989" y="4869160"/>
            <a:ext cx="4543231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layout_centerInParent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</a:t>
            </a:r>
            <a:r>
              <a:rPr lang="ja-JP" altLang="en-US" smtClean="0">
                <a:latin typeface="+mj-ea"/>
                <a:ea typeface="+mj-ea"/>
              </a:rPr>
              <a:t>チェック</a:t>
            </a:r>
            <a:endParaRPr lang="en-US" altLang="ja-JP">
              <a:latin typeface="+mj-ea"/>
              <a:ea typeface="+mj-ea"/>
            </a:endParaRP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Game </a:t>
            </a:r>
            <a:r>
              <a:rPr lang="en-US" altLang="ja-JP" smtClean="0">
                <a:latin typeface="+mj-ea"/>
                <a:ea typeface="+mj-ea"/>
              </a:rPr>
              <a:t>Over </a:t>
            </a:r>
            <a:r>
              <a:rPr lang="en-US" altLang="ja-JP">
                <a:latin typeface="+mj-ea"/>
                <a:ea typeface="+mj-ea"/>
              </a:rPr>
              <a:t>!!"</a:t>
            </a: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textColor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</a:t>
            </a:r>
            <a:r>
              <a:rPr lang="ja-JP" altLang="en-US" smtClean="0">
                <a:latin typeface="+mj-ea"/>
                <a:ea typeface="+mj-ea"/>
              </a:rPr>
              <a:t>「色」</a:t>
            </a:r>
            <a:r>
              <a:rPr lang="en-US" altLang="ja-JP" smtClean="0">
                <a:latin typeface="+mj-ea"/>
                <a:ea typeface="+mj-ea"/>
              </a:rPr>
              <a:t>-</a:t>
            </a:r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android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-</a:t>
            </a:r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holo_red_dark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endParaRPr lang="en-US" altLang="ja-JP">
              <a:latin typeface="+mj-ea"/>
              <a:ea typeface="+mj-ea"/>
            </a:endParaRP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textSize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30sp"</a:t>
            </a:r>
          </a:p>
          <a:p>
            <a:r>
              <a:rPr lang="ja-JP" altLang="en-US" smtClean="0">
                <a:latin typeface="+mj-ea"/>
                <a:ea typeface="+mj-ea"/>
              </a:rPr>
              <a:t>「</a:t>
            </a:r>
            <a:r>
              <a:rPr lang="en-US" altLang="ja-JP" smtClean="0">
                <a:latin typeface="+mj-ea"/>
                <a:ea typeface="+mj-ea"/>
              </a:rPr>
              <a:t>visibility</a:t>
            </a:r>
            <a:r>
              <a:rPr lang="ja-JP" altLang="en-US" smtClean="0">
                <a:latin typeface="+mj-ea"/>
                <a:ea typeface="+mj-ea"/>
              </a:rPr>
              <a:t>」</a:t>
            </a:r>
            <a:r>
              <a:rPr lang="en-US" altLang="ja-JP" smtClean="0">
                <a:latin typeface="+mj-ea"/>
                <a:ea typeface="+mj-ea"/>
              </a:rPr>
              <a:t>="</a:t>
            </a:r>
            <a:r>
              <a:rPr lang="en-US" altLang="ja-JP">
                <a:latin typeface="+mj-ea"/>
                <a:ea typeface="+mj-ea"/>
              </a:rPr>
              <a:t>gone"</a:t>
            </a:r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15335"/>
            <a:ext cx="4022541" cy="18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821" t="9124" r="12025" b="9349"/>
          <a:stretch/>
        </p:blipFill>
        <p:spPr>
          <a:xfrm>
            <a:off x="971600" y="2171629"/>
            <a:ext cx="7200800" cy="420969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」がいる場所から、「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」が発射されるようにしよう。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」は発射されるとｘ、ｙ方向ともに速度</a:t>
            </a:r>
            <a:r>
              <a:rPr lang="en-US" altLang="ja-JP" sz="2000" b="1" smtClean="0">
                <a:latin typeface="+mn-ea"/>
                <a:ea typeface="+mn-ea"/>
              </a:rPr>
              <a:t>-2</a:t>
            </a:r>
            <a:r>
              <a:rPr lang="ja-JP" altLang="en-US" sz="2000" b="1" smtClean="0">
                <a:latin typeface="+mn-ea"/>
                <a:ea typeface="+mn-ea"/>
              </a:rPr>
              <a:t>で（すなわち左下に）進み、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y&lt;0</a:t>
            </a:r>
            <a:r>
              <a:rPr lang="ja-JP" altLang="en-US" sz="2000" b="1" smtClean="0">
                <a:latin typeface="+mn-ea"/>
                <a:ea typeface="+mn-ea"/>
              </a:rPr>
              <a:t>になったら、再び発射可能になる。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」は一度に１つの「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」しか発射できない。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９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Dragon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Fire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」を発射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484784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2057425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\\Kjsdb\【吉田】\【実験】\H27実験Ⅰ\14_Game04\SampleX\img\drag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1" y="1712319"/>
            <a:ext cx="844684" cy="7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92" y="1809656"/>
            <a:ext cx="704662" cy="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31700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」に属性「</a:t>
            </a:r>
            <a:r>
              <a:rPr lang="en-US" altLang="ja-JP" sz="2000" b="1" smtClean="0">
                <a:latin typeface="+mn-ea"/>
                <a:ea typeface="+mn-ea"/>
              </a:rPr>
              <a:t>xSpeed</a:t>
            </a:r>
            <a:r>
              <a:rPr lang="ja-JP" altLang="en-US" sz="2000" b="1" smtClean="0">
                <a:latin typeface="+mn-ea"/>
                <a:ea typeface="+mn-ea"/>
              </a:rPr>
              <a:t>」「</a:t>
            </a:r>
            <a:r>
              <a:rPr lang="en-US" altLang="ja-JP" sz="2000" b="1" smtClean="0">
                <a:latin typeface="+mn-ea"/>
                <a:ea typeface="+mn-ea"/>
              </a:rPr>
              <a:t>ySpeed</a:t>
            </a:r>
            <a:r>
              <a:rPr lang="ja-JP" altLang="en-US" sz="2000" b="1" smtClean="0">
                <a:latin typeface="+mn-ea"/>
                <a:ea typeface="+mn-ea"/>
              </a:rPr>
              <a:t>」を追加しよう。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また「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」は一度発射されたら、画面の外に出るまでは再発射できない。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そこで「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」が発射中かどうかを示す属性「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」を持たせて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にしておき、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発射</a:t>
            </a:r>
            <a:r>
              <a:rPr lang="ja-JP" altLang="en-US" sz="2000" b="1" smtClean="0">
                <a:latin typeface="+mn-ea"/>
                <a:ea typeface="+mn-ea"/>
              </a:rPr>
              <a:t>されたら「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にして、画面に出たらまた「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に戻そう。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」を発射するメソッド「</a:t>
            </a:r>
            <a:r>
              <a:rPr lang="en-US" altLang="ja-JP" sz="2000" b="1" smtClean="0">
                <a:latin typeface="+mn-ea"/>
                <a:ea typeface="+mn-ea"/>
              </a:rPr>
              <a:t>fire(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int x</a:t>
            </a:r>
            <a:r>
              <a:rPr lang="ja-JP" altLang="en-US" sz="2000" b="1" smtClean="0">
                <a:latin typeface="+mn-ea"/>
                <a:ea typeface="+mn-ea"/>
              </a:rPr>
              <a:t>、</a:t>
            </a:r>
            <a:r>
              <a:rPr lang="en-US" altLang="ja-JP" sz="2000" b="1" smtClean="0">
                <a:latin typeface="+mn-ea"/>
                <a:ea typeface="+mn-ea"/>
              </a:rPr>
              <a:t>int </a:t>
            </a:r>
            <a:r>
              <a:rPr lang="ja-JP" altLang="en-US" sz="2000" b="1" smtClean="0">
                <a:latin typeface="+mn-ea"/>
                <a:ea typeface="+mn-ea"/>
              </a:rPr>
              <a:t>ｙ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」では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この「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の時だけ発射処理（受け取った</a:t>
            </a:r>
            <a:r>
              <a:rPr lang="en-US" altLang="ja-JP" sz="2000" b="1" smtClean="0">
                <a:latin typeface="+mn-ea"/>
                <a:ea typeface="+mn-ea"/>
              </a:rPr>
              <a:t>x,y</a:t>
            </a:r>
            <a:r>
              <a:rPr lang="ja-JP" altLang="en-US" sz="2000" b="1" smtClean="0">
                <a:latin typeface="+mn-ea"/>
                <a:ea typeface="+mn-ea"/>
              </a:rPr>
              <a:t>を属性「</a:t>
            </a:r>
            <a:r>
              <a:rPr lang="en-US" altLang="ja-JP" sz="2000" b="1" smtClean="0">
                <a:latin typeface="+mn-ea"/>
                <a:ea typeface="+mn-ea"/>
              </a:rPr>
              <a:t>x</a:t>
            </a:r>
            <a:r>
              <a:rPr lang="ja-JP" altLang="en-US" sz="2000" b="1" smtClean="0">
                <a:latin typeface="+mn-ea"/>
                <a:ea typeface="+mn-ea"/>
              </a:rPr>
              <a:t>」「</a:t>
            </a:r>
            <a:r>
              <a:rPr lang="en-US" altLang="ja-JP" sz="2000" b="1" smtClean="0">
                <a:latin typeface="+mn-ea"/>
                <a:ea typeface="+mn-ea"/>
              </a:rPr>
              <a:t>y</a:t>
            </a:r>
            <a:r>
              <a:rPr lang="ja-JP" altLang="en-US" sz="2000" b="1" smtClean="0">
                <a:latin typeface="+mn-ea"/>
                <a:ea typeface="+mn-ea"/>
              </a:rPr>
              <a:t>」に代入し、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にする）を行おう。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</a:t>
            </a:r>
            <a:r>
              <a:rPr lang="ja-JP" altLang="en-US" sz="2000" b="1" smtClean="0">
                <a:latin typeface="+mn-ea"/>
                <a:ea typeface="+mn-ea"/>
              </a:rPr>
              <a:t>（）」では、属性「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の時だけ移動処理を行おう。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」の、「</a:t>
            </a:r>
            <a:r>
              <a:rPr lang="en-US" altLang="ja-JP" sz="2000" b="1" smtClean="0">
                <a:latin typeface="+mn-ea"/>
                <a:ea typeface="+mn-ea"/>
              </a:rPr>
              <a:t>move</a:t>
            </a:r>
            <a:r>
              <a:rPr lang="ja-JP" altLang="en-US" sz="2000" b="1" smtClean="0">
                <a:latin typeface="+mn-ea"/>
                <a:ea typeface="+mn-ea"/>
              </a:rPr>
              <a:t>（ ）」で「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」を発射すればよいだろう。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９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365104"/>
            <a:ext cx="5111351" cy="19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まずは登場キャラクターを全て描画しよう。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ただし、キャラクターごとにクラスを作成し、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コンストラクタで属性ｘ、ｙ、ｘ</a:t>
            </a:r>
            <a:r>
              <a:rPr lang="en-US" altLang="ja-JP" sz="2000" b="1" smtClean="0">
                <a:latin typeface="+mn-ea"/>
                <a:ea typeface="+mn-ea"/>
              </a:rPr>
              <a:t>Size,ySize</a:t>
            </a:r>
            <a:r>
              <a:rPr lang="ja-JP" altLang="en-US" sz="2000" b="1" smtClean="0">
                <a:latin typeface="+mn-ea"/>
                <a:ea typeface="+mn-ea"/>
              </a:rPr>
              <a:t>の設定を行うこと。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この段階では、プレーヤ以外のキャラクターは、静止している。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9320" t="10044" r="16845" b="10044"/>
          <a:stretch/>
        </p:blipFill>
        <p:spPr>
          <a:xfrm>
            <a:off x="1371540" y="2118423"/>
            <a:ext cx="6408712" cy="388843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20798" y="2043425"/>
            <a:ext cx="105509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j-ea"/>
                <a:ea typeface="+mj-ea"/>
              </a:rPr>
              <a:t>Dragon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x </a:t>
            </a:r>
            <a:r>
              <a:rPr kumimoji="1" lang="en-US" altLang="ja-JP" sz="1400" smtClean="0">
                <a:latin typeface="+mj-ea"/>
                <a:ea typeface="+mj-ea"/>
              </a:rPr>
              <a:t>= 330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= 200</a:t>
            </a: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8347" y="5339172"/>
            <a:ext cx="105509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latin typeface="+mj-ea"/>
                <a:ea typeface="+mj-ea"/>
              </a:rPr>
              <a:t>Board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x </a:t>
            </a:r>
            <a:r>
              <a:rPr kumimoji="1" lang="en-US" altLang="ja-JP" sz="1400" smtClean="0">
                <a:latin typeface="+mj-ea"/>
                <a:ea typeface="+mj-ea"/>
              </a:rPr>
              <a:t>= 145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</a:t>
            </a:r>
            <a:r>
              <a:rPr lang="en-US" altLang="ja-JP" sz="1400" smtClean="0">
                <a:latin typeface="+mj-ea"/>
                <a:ea typeface="+mj-ea"/>
              </a:rPr>
              <a:t>= 70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310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40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8084" y="5197344"/>
            <a:ext cx="965329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latin typeface="+mj-ea"/>
                <a:ea typeface="+mj-ea"/>
              </a:rPr>
              <a:t>Lever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x </a:t>
            </a:r>
            <a:r>
              <a:rPr kumimoji="1" lang="en-US" altLang="ja-JP" sz="1400" smtClean="0">
                <a:latin typeface="+mj-ea"/>
                <a:ea typeface="+mj-ea"/>
              </a:rPr>
              <a:t>= 470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36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36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18639" y="3429001"/>
            <a:ext cx="965329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latin typeface="+mj-ea"/>
                <a:ea typeface="+mj-ea"/>
              </a:rPr>
              <a:t>Fire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x </a:t>
            </a:r>
            <a:r>
              <a:rPr kumimoji="1" lang="en-US" altLang="ja-JP" sz="1400" smtClean="0">
                <a:latin typeface="+mj-ea"/>
                <a:ea typeface="+mj-ea"/>
              </a:rPr>
              <a:t>= 330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</a:t>
            </a:r>
            <a:r>
              <a:rPr lang="en-US" altLang="ja-JP" sz="1400" smtClean="0">
                <a:latin typeface="+mj-ea"/>
                <a:ea typeface="+mj-ea"/>
              </a:rPr>
              <a:t>= 220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40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40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351" y="2456320"/>
            <a:ext cx="965329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latin typeface="+mj-ea"/>
                <a:ea typeface="+mj-ea"/>
              </a:rPr>
              <a:t>Cage</a:t>
            </a:r>
          </a:p>
          <a:p>
            <a:r>
              <a:rPr kumimoji="1" lang="en-US" altLang="ja-JP" sz="1400" smtClean="0">
                <a:latin typeface="+mj-ea"/>
                <a:ea typeface="+mj-ea"/>
              </a:rPr>
              <a:t>x = 540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50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50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27150" y="4169621"/>
            <a:ext cx="965329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latin typeface="+mj-ea"/>
                <a:ea typeface="+mj-ea"/>
              </a:rPr>
              <a:t>Princess</a:t>
            </a:r>
          </a:p>
          <a:p>
            <a:r>
              <a:rPr kumimoji="1" lang="en-US" altLang="ja-JP" sz="1400" smtClean="0">
                <a:latin typeface="+mj-ea"/>
                <a:ea typeface="+mj-ea"/>
              </a:rPr>
              <a:t>x = 550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32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32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6628124" y="4854728"/>
            <a:ext cx="0" cy="342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575895" y="5027482"/>
            <a:ext cx="0" cy="342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4283968" y="3540002"/>
            <a:ext cx="648072" cy="47377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575895" y="2492992"/>
            <a:ext cx="716185" cy="25389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1"/>
          </p:cNvCxnSpPr>
          <p:nvPr/>
        </p:nvCxnSpPr>
        <p:spPr>
          <a:xfrm flipH="1">
            <a:off x="7550704" y="4754397"/>
            <a:ext cx="37644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7450479" y="3625871"/>
            <a:ext cx="1841" cy="72376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１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キャラクタの表示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319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１０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Fire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」に接触したら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GameOver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340768"/>
            <a:ext cx="704662" cy="63048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1" y="1264457"/>
            <a:ext cx="652375" cy="652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Fire</a:t>
            </a:r>
            <a:r>
              <a:rPr lang="ja-JP" altLang="en-US" sz="2000" b="1" smtClean="0">
                <a:latin typeface="+mn-ea"/>
                <a:ea typeface="+mn-ea"/>
              </a:rPr>
              <a:t>」に接触したら、「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9385" t="10471" r="16770" b="10471"/>
          <a:stretch/>
        </p:blipFill>
        <p:spPr>
          <a:xfrm>
            <a:off x="971600" y="1988841"/>
            <a:ext cx="7200800" cy="4320479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7082040" y="2026623"/>
            <a:ext cx="1053744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8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もうヒントは必要ないだろう。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１０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00" y="1628800"/>
            <a:ext cx="5544616" cy="26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SP.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カウントダウンタイマー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106" t="10665" r="17049" b="10277"/>
          <a:stretch/>
        </p:blipFill>
        <p:spPr>
          <a:xfrm>
            <a:off x="971600" y="1988840"/>
            <a:ext cx="7200800" cy="4320480"/>
          </a:xfrm>
          <a:prstGeom prst="rect">
            <a:avLst/>
          </a:prstGeom>
        </p:spPr>
      </p:pic>
      <p:sp>
        <p:nvSpPr>
          <p:cNvPr id="13" name="楕円 12"/>
          <p:cNvSpPr/>
          <p:nvPr/>
        </p:nvSpPr>
        <p:spPr>
          <a:xfrm>
            <a:off x="7308304" y="4509120"/>
            <a:ext cx="792088" cy="77715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7380312" y="1952000"/>
            <a:ext cx="864096" cy="4688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カウントダウンタイマーを画面右上に表示しよう。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タイマーは３０００からスタートとし、１</a:t>
            </a:r>
            <a:r>
              <a:rPr lang="en-US" altLang="ja-JP" sz="2000" b="1" smtClean="0">
                <a:latin typeface="+mn-ea"/>
                <a:ea typeface="+mn-ea"/>
              </a:rPr>
              <a:t>/</a:t>
            </a:r>
            <a:r>
              <a:rPr lang="ja-JP" altLang="en-US" sz="2000" b="1" smtClean="0">
                <a:latin typeface="+mn-ea"/>
                <a:ea typeface="+mn-ea"/>
              </a:rPr>
              <a:t>１００秒ごとに１減る。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タイマーが０になったら「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」と表示される。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GameClear</a:t>
            </a:r>
            <a:r>
              <a:rPr lang="ja-JP" altLang="en-US" sz="2000" b="1" smtClean="0">
                <a:latin typeface="+mn-ea"/>
                <a:ea typeface="+mn-ea"/>
              </a:rPr>
              <a:t>」になったらタイマーが止まるようにしよう。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01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SP</a:t>
            </a:r>
            <a:r>
              <a:rPr lang="ja-JP" altLang="en-US" sz="2000" b="1" smtClean="0">
                <a:latin typeface="+mn-ea"/>
                <a:ea typeface="+mn-ea"/>
              </a:rPr>
              <a:t>に、ヒントなどあるはずがないだろう？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 SP.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314575"/>
            <a:ext cx="2914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+mj-ea"/>
                <a:ea typeface="+mj-ea"/>
              </a:rPr>
              <a:t>参考：完成時のクラス図（ＧａｍｅＣｈａｒａｃｔｅｒは省略しています）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4" y="1052736"/>
            <a:ext cx="8789094" cy="519976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197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GameCharacter</a:t>
            </a:r>
            <a:r>
              <a:rPr lang="ja-JP" altLang="en-US" sz="2000" b="1" smtClean="0">
                <a:latin typeface="+mn-ea"/>
                <a:ea typeface="+mn-ea"/>
              </a:rPr>
              <a:t>」を継承して、各キャラクターのクラスを作成しよう。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描画</a:t>
            </a:r>
            <a:r>
              <a:rPr lang="ja-JP" altLang="en-US" sz="2000" b="1" smtClean="0">
                <a:latin typeface="+mn-ea"/>
                <a:ea typeface="+mn-ea"/>
              </a:rPr>
              <a:t>には「</a:t>
            </a:r>
            <a:r>
              <a:rPr lang="en-US" altLang="ja-JP" sz="2000" b="1" smtClean="0">
                <a:latin typeface="+mn-ea"/>
                <a:ea typeface="+mn-ea"/>
              </a:rPr>
              <a:t>drawCharacter(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」を使うとよいだろう。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１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1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9320" t="10044" r="16845" b="10044"/>
          <a:stretch/>
        </p:blipFill>
        <p:spPr>
          <a:xfrm>
            <a:off x="1371540" y="2118423"/>
            <a:ext cx="6408712" cy="388843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180374" y="45262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  <a:latin typeface="+mj-ea"/>
                <a:ea typeface="+mj-ea"/>
              </a:rPr>
              <a:t>100</a:t>
            </a:r>
            <a:endParaRPr kumimoji="1"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4283968" y="4887995"/>
            <a:ext cx="108985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229808" y="2114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  <a:latin typeface="+mj-ea"/>
                <a:ea typeface="+mj-ea"/>
              </a:rPr>
              <a:t>300</a:t>
            </a:r>
            <a:endParaRPr kumimoji="1" lang="ja-JP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4283968" y="2148028"/>
            <a:ext cx="116186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4766632" y="2179613"/>
            <a:ext cx="0" cy="2664000"/>
          </a:xfrm>
          <a:prstGeom prst="straightConnector1">
            <a:avLst/>
          </a:prstGeom>
          <a:ln w="19050">
            <a:solidFill>
              <a:srgbClr val="FFFF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179014" y="2276872"/>
            <a:ext cx="1055097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j-ea"/>
                <a:ea typeface="+mj-ea"/>
              </a:rPr>
              <a:t>Dragon</a:t>
            </a:r>
          </a:p>
          <a:p>
            <a:r>
              <a:rPr kumimoji="1" lang="en-US" altLang="ja-JP" sz="1400" dirty="0" smtClean="0">
                <a:latin typeface="+mj-ea"/>
                <a:ea typeface="+mj-ea"/>
              </a:rPr>
              <a:t>x </a:t>
            </a:r>
            <a:r>
              <a:rPr kumimoji="1" lang="en-US" altLang="ja-JP" sz="1400" smtClean="0">
                <a:latin typeface="+mj-ea"/>
                <a:ea typeface="+mj-ea"/>
              </a:rPr>
              <a:t>= 330</a:t>
            </a:r>
            <a:endParaRPr kumimoji="1"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smtClean="0">
                <a:latin typeface="+mj-ea"/>
                <a:ea typeface="+mj-ea"/>
              </a:rPr>
              <a:t>y = 200</a:t>
            </a:r>
          </a:p>
          <a:p>
            <a:r>
              <a:rPr lang="en-US" altLang="ja-JP" sz="1400" dirty="0" err="1" smtClean="0">
                <a:latin typeface="+mj-ea"/>
                <a:ea typeface="+mj-ea"/>
              </a:rPr>
              <a:t>xSize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 err="1" smtClean="0">
                <a:latin typeface="+mj-ea"/>
                <a:ea typeface="+mj-ea"/>
              </a:rPr>
              <a:t>ySize</a:t>
            </a:r>
            <a:r>
              <a:rPr lang="en-US" altLang="ja-JP" sz="1400" dirty="0" smtClean="0">
                <a:latin typeface="+mj-ea"/>
                <a:ea typeface="+mj-ea"/>
              </a:rPr>
              <a:t> </a:t>
            </a:r>
            <a:r>
              <a:rPr lang="en-US" altLang="ja-JP" sz="1400" smtClean="0">
                <a:latin typeface="+mj-ea"/>
                <a:ea typeface="+mj-ea"/>
              </a:rPr>
              <a:t>= 100</a:t>
            </a:r>
          </a:p>
          <a:p>
            <a:r>
              <a:rPr lang="en-US" altLang="ja-JP" sz="1400" smtClean="0">
                <a:latin typeface="+mj-ea"/>
                <a:ea typeface="+mj-ea"/>
              </a:rPr>
              <a:t>ySpeed = 3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」が、１００～３００の間を速度３で上下運動するようにしよう。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２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Dragon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」の上下運動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52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Dragon</a:t>
            </a:r>
            <a:r>
              <a:rPr lang="ja-JP" altLang="en-US" sz="2000" b="1" smtClean="0">
                <a:latin typeface="+mn-ea"/>
                <a:ea typeface="+mn-ea"/>
              </a:rPr>
              <a:t>」に属性「ｙ</a:t>
            </a:r>
            <a:r>
              <a:rPr lang="en-US" altLang="ja-JP" sz="2000" b="1" smtClean="0">
                <a:latin typeface="+mn-ea"/>
                <a:ea typeface="+mn-ea"/>
              </a:rPr>
              <a:t>Speed</a:t>
            </a:r>
            <a:r>
              <a:rPr lang="ja-JP" altLang="en-US" sz="2000" b="1" smtClean="0">
                <a:latin typeface="+mn-ea"/>
                <a:ea typeface="+mn-ea"/>
              </a:rPr>
              <a:t>」、メソッド「</a:t>
            </a:r>
            <a:r>
              <a:rPr lang="en-US" altLang="ja-JP" sz="2000" b="1" smtClean="0">
                <a:latin typeface="+mn-ea"/>
                <a:ea typeface="+mn-ea"/>
              </a:rPr>
              <a:t>move(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」を追加しよう。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MainActivity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updateModel( )</a:t>
            </a:r>
            <a:r>
              <a:rPr lang="ja-JP" altLang="en-US" sz="2000" b="1" smtClean="0">
                <a:latin typeface="+mn-ea"/>
                <a:ea typeface="+mn-ea"/>
              </a:rPr>
              <a:t>」で</a:t>
            </a:r>
            <a:r>
              <a:rPr lang="en-US" altLang="ja-JP" sz="2000" b="1" smtClean="0">
                <a:latin typeface="+mn-ea"/>
                <a:ea typeface="+mn-ea"/>
              </a:rPr>
              <a:t>move</a:t>
            </a:r>
            <a:r>
              <a:rPr lang="ja-JP" altLang="en-US" sz="2000" b="1" smtClean="0">
                <a:latin typeface="+mn-ea"/>
                <a:ea typeface="+mn-ea"/>
              </a:rPr>
              <a:t>するのも忘れずに。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２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714625"/>
            <a:ext cx="2143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9320" t="10044" r="16845" b="10044"/>
          <a:stretch/>
        </p:blipFill>
        <p:spPr>
          <a:xfrm>
            <a:off x="385553" y="1628800"/>
            <a:ext cx="4177583" cy="253471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」が、「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」に触れたら、「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」の画像が切り替わるようにしよう。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３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Lever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OFF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にする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\\Kjsdb\【吉田】\【実験】\H27実験Ⅰ\14_Game04\SampleX\img\lever_le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44" y="1215772"/>
            <a:ext cx="566899" cy="7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9385" t="10529" r="16770" b="10471"/>
          <a:stretch/>
        </p:blipFill>
        <p:spPr>
          <a:xfrm>
            <a:off x="4067944" y="3861048"/>
            <a:ext cx="4550713" cy="272843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7380312" y="5373216"/>
            <a:ext cx="576064" cy="57606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1" y="1264456"/>
            <a:ext cx="652375" cy="652375"/>
          </a:xfrm>
          <a:prstGeom prst="rect">
            <a:avLst/>
          </a:prstGeom>
        </p:spPr>
      </p:pic>
      <p:sp>
        <p:nvSpPr>
          <p:cNvPr id="20" name="楕円 19"/>
          <p:cNvSpPr/>
          <p:nvPr/>
        </p:nvSpPr>
        <p:spPr>
          <a:xfrm>
            <a:off x="3484095" y="2996952"/>
            <a:ext cx="576064" cy="57606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956376" y="3861048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」は最初は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になっているが、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」と接触したら「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」の値によって表示する画像を切り替えるため、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」の</a:t>
            </a:r>
            <a:r>
              <a:rPr lang="en-US" altLang="ja-JP" sz="2000" b="1" smtClean="0">
                <a:latin typeface="+mn-ea"/>
                <a:ea typeface="+mn-ea"/>
              </a:rPr>
              <a:t>getter</a:t>
            </a:r>
            <a:r>
              <a:rPr lang="ja-JP" altLang="en-US" sz="2000" b="1" smtClean="0">
                <a:latin typeface="+mn-ea"/>
                <a:ea typeface="+mn-ea"/>
              </a:rPr>
              <a:t>も用意しよう。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３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721110"/>
            <a:ext cx="5591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OFF</a:t>
            </a:r>
            <a:r>
              <a:rPr lang="ja-JP" altLang="en-US" sz="2000" b="1" smtClean="0">
                <a:latin typeface="+mn-ea"/>
                <a:ea typeface="+mn-ea"/>
              </a:rPr>
              <a:t>になったら、「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」が無効になり、表示されなくなるようにしよう。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４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Lever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OFF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になったら「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Board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」が無効になる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372200" y="1052736"/>
            <a:ext cx="2520280" cy="1080120"/>
          </a:xfrm>
          <a:prstGeom prst="roundRect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7261448" y="1625377"/>
            <a:ext cx="69492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\\Kjsdb\【吉田】\【実験】\H27実験Ⅰ\14_Game04\SampleX\img\lever_lef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58" y="1250506"/>
            <a:ext cx="566899" cy="7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9385" t="10529" r="16770" b="10471"/>
          <a:stretch/>
        </p:blipFill>
        <p:spPr>
          <a:xfrm>
            <a:off x="251521" y="1268760"/>
            <a:ext cx="4320480" cy="2590391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3428664" y="2708920"/>
            <a:ext cx="576064" cy="57606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23928" y="1268760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55802" y="1463742"/>
            <a:ext cx="708486" cy="3232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l="9385" t="10471" r="16770" b="10471"/>
          <a:stretch/>
        </p:blipFill>
        <p:spPr>
          <a:xfrm>
            <a:off x="3995936" y="3656004"/>
            <a:ext cx="4896544" cy="293792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8231405" y="3668689"/>
            <a:ext cx="64807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5148064" y="5497976"/>
            <a:ext cx="2592288" cy="57606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」を接続できるようにしよう。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」は最初は</a:t>
            </a:r>
            <a:r>
              <a:rPr lang="en-US" altLang="ja-JP" sz="2000" b="1" smtClean="0">
                <a:latin typeface="+mn-ea"/>
                <a:ea typeface="+mn-ea"/>
              </a:rPr>
              <a:t>true</a:t>
            </a:r>
            <a:r>
              <a:rPr lang="ja-JP" altLang="en-US" sz="2000" b="1" smtClean="0">
                <a:latin typeface="+mn-ea"/>
                <a:ea typeface="+mn-ea"/>
              </a:rPr>
              <a:t>になっているが、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Lever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になったら、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」の属性「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」も</a:t>
            </a:r>
            <a:r>
              <a:rPr lang="en-US" altLang="ja-JP" sz="2000" b="1" smtClean="0">
                <a:latin typeface="+mn-ea"/>
                <a:ea typeface="+mn-ea"/>
              </a:rPr>
              <a:t>false</a:t>
            </a:r>
            <a:r>
              <a:rPr lang="ja-JP" altLang="en-US" sz="2000" b="1" smtClean="0">
                <a:latin typeface="+mn-ea"/>
                <a:ea typeface="+mn-ea"/>
              </a:rPr>
              <a:t>にすれば良い。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」の値によって</a:t>
            </a:r>
            <a:r>
              <a:rPr lang="en-US" altLang="ja-JP" sz="2000" b="1" smtClean="0">
                <a:latin typeface="+mn-ea"/>
                <a:ea typeface="+mn-ea"/>
              </a:rPr>
              <a:t>Board</a:t>
            </a:r>
            <a:r>
              <a:rPr lang="ja-JP" altLang="en-US" sz="2000" b="1" smtClean="0">
                <a:latin typeface="+mn-ea"/>
                <a:ea typeface="+mn-ea"/>
              </a:rPr>
              <a:t>の表示</a:t>
            </a:r>
            <a:r>
              <a:rPr lang="en-US" altLang="ja-JP" sz="2000" b="1" smtClean="0">
                <a:latin typeface="+mn-ea"/>
                <a:ea typeface="+mn-ea"/>
              </a:rPr>
              <a:t>/</a:t>
            </a:r>
            <a:r>
              <a:rPr lang="ja-JP" altLang="en-US" sz="2000" b="1" smtClean="0">
                <a:latin typeface="+mn-ea"/>
                <a:ea typeface="+mn-ea"/>
              </a:rPr>
              <a:t>非表示を切り替えるため、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属性「</a:t>
            </a:r>
            <a:r>
              <a:rPr lang="en-US" altLang="ja-JP" sz="2000" b="1" smtClean="0">
                <a:latin typeface="+mn-ea"/>
                <a:ea typeface="+mn-ea"/>
              </a:rPr>
              <a:t>active</a:t>
            </a:r>
            <a:r>
              <a:rPr lang="ja-JP" altLang="en-US" sz="2000" b="1" smtClean="0">
                <a:latin typeface="+mn-ea"/>
                <a:ea typeface="+mn-ea"/>
              </a:rPr>
              <a:t>」の</a:t>
            </a:r>
            <a:r>
              <a:rPr lang="en-US" altLang="ja-JP" sz="2000" b="1" smtClean="0">
                <a:latin typeface="+mn-ea"/>
                <a:ea typeface="+mn-ea"/>
              </a:rPr>
              <a:t>getter</a:t>
            </a:r>
            <a:r>
              <a:rPr lang="ja-JP" altLang="en-US" sz="2000" b="1" smtClean="0">
                <a:latin typeface="+mn-ea"/>
                <a:ea typeface="+mn-ea"/>
              </a:rPr>
              <a:t>も用意しよう。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４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968352"/>
            <a:ext cx="6134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4927</TotalTime>
  <Words>1559</Words>
  <Application>Microsoft Office PowerPoint</Application>
  <PresentationFormat>画面に合わせる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ＭＳ Ｐゴシック</vt:lpstr>
      <vt:lpstr>ＭＳ Ｐ明朝</vt:lpstr>
      <vt:lpstr>游ゴシック</vt:lpstr>
      <vt:lpstr>Garamond</vt:lpstr>
      <vt:lpstr>Georgia</vt:lpstr>
      <vt:lpstr>Wingdings</vt:lpstr>
      <vt:lpstr>Wingdings 2</vt:lpstr>
      <vt:lpstr>クール</vt:lpstr>
      <vt:lpstr>Ｊａｖａ練習問題  （Game _応用１）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364</cp:revision>
  <dcterms:created xsi:type="dcterms:W3CDTF">2005-04-17T07:16:32Z</dcterms:created>
  <dcterms:modified xsi:type="dcterms:W3CDTF">2019-06-20T05:32:47Z</dcterms:modified>
</cp:coreProperties>
</file>