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67" r:id="rId2"/>
    <p:sldId id="413" r:id="rId3"/>
    <p:sldId id="401" r:id="rId4"/>
    <p:sldId id="390" r:id="rId5"/>
    <p:sldId id="402" r:id="rId6"/>
    <p:sldId id="432" r:id="rId7"/>
    <p:sldId id="433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3333FF"/>
    <a:srgbClr val="FFCCFF"/>
    <a:srgbClr val="FF00FF"/>
    <a:srgbClr val="FFFF99"/>
    <a:srgbClr val="FF99FF"/>
    <a:srgbClr val="FFFFFF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6B730-7B0B-4794-BF88-9E7C0D540BBB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4425-507A-4396-B029-25B8056BB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2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8CD820E-1DBF-44A1-BC60-E898067930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57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4AC-D4A5-44EB-B98F-3AD0176D63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649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EB48-F513-4346-9657-6187B84CA0D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5615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95DBF-7CD9-4590-821C-1C808AC243A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611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6907816-C27F-46C8-8FC8-86FA11BC0B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292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7FF5-7FCB-457F-9328-260783C7CC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5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36E7AE5-FB27-4032-A81F-0CFADE7C30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0642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EB1B-D3DA-46C2-B677-C33F55E52F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3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AC01AF-5414-4483-B59A-9EF05688B7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03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5A17133-788F-41BF-9AFA-E406CDCA6F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22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FD1C-DED2-4C3E-9AEB-9E84A7106B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77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16BB2F7-8E0B-400C-BB87-44E8A0C129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令和 元 年 ６ 月 ２７ 日（木）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000" dirty="0" smtClean="0"/>
              <a:t>Ｊａｖａ練習問題</a:t>
            </a:r>
            <a:br>
              <a:rPr lang="ja-JP" altLang="en-US" sz="4000" dirty="0" smtClean="0"/>
            </a:br>
            <a:r>
              <a:rPr lang="ja-JP" altLang="en-US" sz="4000" dirty="0" smtClean="0"/>
              <a:t/>
            </a:r>
            <a:br>
              <a:rPr lang="ja-JP" altLang="en-US" sz="4000" dirty="0" smtClean="0"/>
            </a:br>
            <a:r>
              <a:rPr lang="ja-JP" altLang="en-US" sz="4000" dirty="0" smtClean="0"/>
              <a:t>（</a:t>
            </a:r>
            <a:r>
              <a:rPr lang="en-US" altLang="ja-JP" sz="4000" dirty="0" smtClean="0"/>
              <a:t>Game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_</a:t>
            </a:r>
            <a:r>
              <a:rPr lang="ja-JP" altLang="en-US" sz="4000" dirty="0" smtClean="0"/>
              <a:t>応用３）</a:t>
            </a: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8367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9286" t="10385" r="17614" b="10385"/>
          <a:stretch/>
        </p:blipFill>
        <p:spPr>
          <a:xfrm>
            <a:off x="2195736" y="2780928"/>
            <a:ext cx="5688632" cy="3456385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83099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５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Invader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」の「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Missile</a:t>
            </a:r>
            <a:r>
              <a:rPr lang="ja-JP" altLang="en-US" sz="2400">
                <a:solidFill>
                  <a:schemeClr val="bg1"/>
                </a:solidFill>
                <a:latin typeface="+mj-ea"/>
                <a:ea typeface="+mj-ea"/>
              </a:rPr>
              <a:t>」</a:t>
            </a:r>
            <a:r>
              <a:rPr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が</a:t>
            </a:r>
            <a:endParaRPr lang="en-US" altLang="ja-JP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「</a:t>
            </a:r>
            <a:r>
              <a:rPr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Player</a:t>
            </a:r>
            <a:r>
              <a:rPr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」「</a:t>
            </a:r>
            <a:r>
              <a:rPr lang="en-US" altLang="ja-JP" sz="2400">
                <a:solidFill>
                  <a:schemeClr val="bg1"/>
                </a:solidFill>
                <a:latin typeface="+mj-ea"/>
                <a:ea typeface="+mj-ea"/>
              </a:rPr>
              <a:t>Torchka</a:t>
            </a:r>
            <a:r>
              <a:rPr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」さらに「</a:t>
            </a:r>
            <a:r>
              <a:rPr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Player</a:t>
            </a:r>
            <a:r>
              <a:rPr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」の「</a:t>
            </a:r>
            <a:r>
              <a:rPr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Missile</a:t>
            </a:r>
            <a:r>
              <a:rPr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」も破壊する。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1005696"/>
            <a:ext cx="88200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」が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Torchka</a:t>
            </a:r>
            <a:r>
              <a:rPr lang="ja-JP" altLang="en-US" sz="2000" b="1" smtClean="0">
                <a:latin typeface="+mn-ea"/>
                <a:ea typeface="+mn-ea"/>
              </a:rPr>
              <a:t>」、「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」の発射した「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」に当たると、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当たった「</a:t>
            </a:r>
            <a:r>
              <a:rPr lang="en-US" altLang="ja-JP" sz="2000" b="1" smtClean="0">
                <a:latin typeface="+mn-ea"/>
                <a:ea typeface="+mn-ea"/>
              </a:rPr>
              <a:t>Torchka</a:t>
            </a:r>
            <a:r>
              <a:rPr lang="ja-JP" altLang="en-US" sz="2000" b="1" smtClean="0">
                <a:latin typeface="+mn-ea"/>
                <a:ea typeface="+mn-ea"/>
              </a:rPr>
              <a:t>」、「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」の発射した「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」が消え、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また「</a:t>
            </a:r>
            <a:r>
              <a:rPr lang="en-US" altLang="ja-JP" sz="2000" b="1">
                <a:latin typeface="+mn-ea"/>
                <a:ea typeface="+mn-ea"/>
              </a:rPr>
              <a:t>Invader</a:t>
            </a:r>
            <a:r>
              <a:rPr lang="ja-JP" altLang="en-US" sz="2000" b="1">
                <a:latin typeface="+mn-ea"/>
                <a:ea typeface="+mn-ea"/>
              </a:rPr>
              <a:t>」の「</a:t>
            </a:r>
            <a:r>
              <a:rPr lang="en-US" altLang="ja-JP" sz="2000" b="1">
                <a:latin typeface="+mn-ea"/>
                <a:ea typeface="+mn-ea"/>
              </a:rPr>
              <a:t>Missile</a:t>
            </a:r>
            <a:r>
              <a:rPr lang="ja-JP" altLang="en-US" sz="2000" b="1">
                <a:latin typeface="+mn-ea"/>
                <a:ea typeface="+mn-ea"/>
              </a:rPr>
              <a:t>」</a:t>
            </a:r>
            <a:r>
              <a:rPr lang="ja-JP" altLang="en-US" sz="2000" b="1" smtClean="0">
                <a:latin typeface="+mn-ea"/>
                <a:ea typeface="+mn-ea"/>
              </a:rPr>
              <a:t>が「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」に当たると、</a:t>
            </a:r>
            <a:endParaRPr lang="ja-JP" altLang="en-US" sz="2000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GameOver</a:t>
            </a:r>
            <a:r>
              <a:rPr lang="ja-JP" altLang="en-US" sz="2000" b="1" smtClean="0">
                <a:latin typeface="+mn-ea"/>
                <a:ea typeface="+mn-ea"/>
              </a:rPr>
              <a:t>」と表示されるようにして欲しい。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※</a:t>
            </a: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GameOver</a:t>
            </a:r>
            <a:r>
              <a:rPr lang="ja-JP" altLang="en-US" sz="2000" b="1" smtClean="0">
                <a:latin typeface="+mn-ea"/>
                <a:ea typeface="+mn-ea"/>
              </a:rPr>
              <a:t>」をタップすると</a:t>
            </a:r>
            <a:r>
              <a:rPr lang="en-US" altLang="ja-JP" sz="2000" b="1" smtClean="0">
                <a:latin typeface="+mn-ea"/>
                <a:ea typeface="+mn-ea"/>
              </a:rPr>
              <a:t>Retry</a:t>
            </a:r>
            <a:r>
              <a:rPr lang="ja-JP" altLang="en-US" sz="2000" b="1" smtClean="0">
                <a:latin typeface="+mn-ea"/>
                <a:ea typeface="+mn-ea"/>
              </a:rPr>
              <a:t>できることも確認しておこう。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3203848" y="5301208"/>
            <a:ext cx="864096" cy="792088"/>
          </a:xfrm>
          <a:prstGeom prst="ellipse">
            <a:avLst/>
          </a:prstGeom>
          <a:noFill/>
          <a:ln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3563888" y="3609256"/>
            <a:ext cx="0" cy="1872000"/>
          </a:xfrm>
          <a:prstGeom prst="line">
            <a:avLst/>
          </a:prstGeom>
          <a:ln w="381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267744" y="2996952"/>
            <a:ext cx="279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「</a:t>
            </a:r>
            <a:r>
              <a:rPr kumimoji="1" lang="en-US" altLang="ja-JP" smtClean="0">
                <a:solidFill>
                  <a:schemeClr val="bg1"/>
                </a:solidFill>
              </a:rPr>
              <a:t>Invader</a:t>
            </a:r>
            <a:r>
              <a:rPr kumimoji="1" lang="ja-JP" altLang="en-US" smtClean="0">
                <a:solidFill>
                  <a:schemeClr val="bg1"/>
                </a:solidFill>
              </a:rPr>
              <a:t>」の「</a:t>
            </a:r>
            <a:r>
              <a:rPr kumimoji="1" lang="en-US" altLang="ja-JP" smtClean="0">
                <a:solidFill>
                  <a:schemeClr val="bg1"/>
                </a:solidFill>
              </a:rPr>
              <a:t>Missile</a:t>
            </a:r>
            <a:r>
              <a:rPr kumimoji="1" lang="ja-JP" altLang="en-US" smtClean="0">
                <a:solidFill>
                  <a:schemeClr val="bg1"/>
                </a:solidFill>
              </a:rPr>
              <a:t>」により一部損壊した「</a:t>
            </a:r>
            <a:r>
              <a:rPr kumimoji="1" lang="en-US" altLang="ja-JP" smtClean="0">
                <a:solidFill>
                  <a:schemeClr val="bg1"/>
                </a:solidFill>
              </a:rPr>
              <a:t>Torchka</a:t>
            </a:r>
            <a:r>
              <a:rPr kumimoji="1" lang="ja-JP" altLang="en-US" smtClean="0">
                <a:solidFill>
                  <a:schemeClr val="bg1"/>
                </a:solidFill>
              </a:rPr>
              <a:t>」</a:t>
            </a:r>
            <a:endParaRPr lang="en-US" altLang="ja-JP" smtClean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65648" y="3441774"/>
            <a:ext cx="2790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「</a:t>
            </a:r>
            <a:r>
              <a:rPr kumimoji="1" lang="en-US" altLang="ja-JP" smtClean="0">
                <a:solidFill>
                  <a:schemeClr val="bg1"/>
                </a:solidFill>
              </a:rPr>
              <a:t>Invader</a:t>
            </a:r>
            <a:r>
              <a:rPr kumimoji="1" lang="ja-JP" altLang="en-US" smtClean="0">
                <a:solidFill>
                  <a:schemeClr val="bg1"/>
                </a:solidFill>
              </a:rPr>
              <a:t>」の「</a:t>
            </a:r>
            <a:r>
              <a:rPr kumimoji="1" lang="en-US" altLang="ja-JP" smtClean="0">
                <a:solidFill>
                  <a:schemeClr val="bg1"/>
                </a:solidFill>
              </a:rPr>
              <a:t>Missile</a:t>
            </a:r>
            <a:r>
              <a:rPr kumimoji="1" lang="ja-JP" altLang="en-US" smtClean="0">
                <a:solidFill>
                  <a:schemeClr val="bg1"/>
                </a:solidFill>
              </a:rPr>
              <a:t>」が</a:t>
            </a:r>
            <a:endParaRPr kumimoji="1" lang="en-US" altLang="ja-JP" smtClean="0">
              <a:solidFill>
                <a:schemeClr val="bg1"/>
              </a:solidFill>
            </a:endParaRPr>
          </a:p>
          <a:p>
            <a:r>
              <a:rPr lang="ja-JP" altLang="en-US" smtClean="0">
                <a:solidFill>
                  <a:schemeClr val="bg1"/>
                </a:solidFill>
              </a:rPr>
              <a:t>「</a:t>
            </a:r>
            <a:r>
              <a:rPr lang="en-US" altLang="ja-JP" smtClean="0">
                <a:solidFill>
                  <a:schemeClr val="bg1"/>
                </a:solidFill>
              </a:rPr>
              <a:t>Player</a:t>
            </a:r>
            <a:r>
              <a:rPr lang="ja-JP" altLang="en-US" smtClean="0">
                <a:solidFill>
                  <a:schemeClr val="bg1"/>
                </a:solidFill>
              </a:rPr>
              <a:t>」に当たると</a:t>
            </a:r>
            <a:endParaRPr lang="en-US" altLang="ja-JP" smtClean="0">
              <a:solidFill>
                <a:schemeClr val="bg1"/>
              </a:solidFill>
            </a:endParaRPr>
          </a:p>
          <a:p>
            <a:r>
              <a:rPr lang="ja-JP" altLang="en-US" smtClean="0">
                <a:solidFill>
                  <a:schemeClr val="bg1"/>
                </a:solidFill>
              </a:rPr>
              <a:t>「</a:t>
            </a:r>
            <a:r>
              <a:rPr lang="en-US" altLang="ja-JP" smtClean="0">
                <a:solidFill>
                  <a:schemeClr val="bg1"/>
                </a:solidFill>
              </a:rPr>
              <a:t>GameOver</a:t>
            </a:r>
            <a:r>
              <a:rPr lang="ja-JP" altLang="en-US" smtClean="0">
                <a:solidFill>
                  <a:schemeClr val="bg1"/>
                </a:solidFill>
              </a:rPr>
              <a:t>」と表示される</a:t>
            </a:r>
            <a:endParaRPr lang="en-US" altLang="ja-JP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6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378565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一見すると難しいそうだが、実は結構簡単だ。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」に標的を設定する関数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setTargetOfPlayerMissile( )</a:t>
            </a:r>
            <a:r>
              <a:rPr lang="ja-JP" altLang="en-US" sz="2000" b="1" smtClean="0">
                <a:latin typeface="+mn-ea"/>
                <a:ea typeface="+mn-ea"/>
              </a:rPr>
              <a:t>」を思い出そう。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」の標的は、「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」の標的とは違うので、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</a:rPr>
              <a:t>「</a:t>
            </a:r>
            <a:r>
              <a:rPr lang="en-US" altLang="ja-JP" sz="2000" b="1">
                <a:latin typeface="+mn-ea"/>
              </a:rPr>
              <a:t>setTargetOfPlayerMissile( )</a:t>
            </a:r>
            <a:r>
              <a:rPr lang="ja-JP" altLang="en-US" sz="2000" b="1" smtClean="0">
                <a:latin typeface="+mn-ea"/>
              </a:rPr>
              <a:t>」を</a:t>
            </a:r>
            <a:r>
              <a:rPr lang="ja-JP" altLang="en-US" sz="2000" b="1" smtClean="0">
                <a:latin typeface="+mn-ea"/>
                <a:ea typeface="+mn-ea"/>
              </a:rPr>
              <a:t>そのまま使用することはできないが、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これを参考にして「</a:t>
            </a:r>
            <a:r>
              <a:rPr lang="en-US" altLang="ja-JP" sz="2000" b="1" smtClean="0">
                <a:latin typeface="+mn-ea"/>
                <a:ea typeface="+mn-ea"/>
              </a:rPr>
              <a:t>setTargetOfInvaderMissile( )</a:t>
            </a:r>
            <a:r>
              <a:rPr lang="ja-JP" altLang="en-US" sz="2000" b="1" smtClean="0">
                <a:latin typeface="+mn-ea"/>
                <a:ea typeface="+mn-ea"/>
              </a:rPr>
              <a:t>」を作ればよい。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」が死んだときに「</a:t>
            </a:r>
            <a:r>
              <a:rPr lang="en-US" altLang="ja-JP" sz="2000" b="1" smtClean="0">
                <a:latin typeface="+mn-ea"/>
                <a:ea typeface="+mn-ea"/>
              </a:rPr>
              <a:t>GameOver</a:t>
            </a:r>
            <a:r>
              <a:rPr lang="ja-JP" altLang="en-US" sz="2000" b="1" smtClean="0">
                <a:latin typeface="+mn-ea"/>
                <a:ea typeface="+mn-ea"/>
              </a:rPr>
              <a:t>」を表示させるのは。。。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もうヒントは必要ないだろう。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gameOverTextView</a:t>
            </a:r>
            <a:r>
              <a:rPr lang="ja-JP" altLang="en-US" sz="2000" b="1" smtClean="0">
                <a:latin typeface="+mn-ea"/>
                <a:ea typeface="+mn-ea"/>
              </a:rPr>
              <a:t>をタップしたときの処理はすでに記述してあるので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特</a:t>
            </a:r>
            <a:r>
              <a:rPr lang="ja-JP" altLang="en-US" sz="2000" b="1" smtClean="0">
                <a:latin typeface="+mn-ea"/>
                <a:ea typeface="+mn-ea"/>
              </a:rPr>
              <a:t>に何もする必要は無い。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５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761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9288" t="9903" r="16687" b="9215"/>
          <a:stretch/>
        </p:blipFill>
        <p:spPr>
          <a:xfrm>
            <a:off x="1115616" y="2075382"/>
            <a:ext cx="6912768" cy="4234070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６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Invader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」を４８体にする。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692696"/>
            <a:ext cx="88200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」もかなり強くな</a:t>
            </a:r>
            <a:r>
              <a:rPr lang="ja-JP" altLang="en-US" sz="2000" b="1">
                <a:latin typeface="+mn-ea"/>
                <a:ea typeface="+mn-ea"/>
              </a:rPr>
              <a:t>っ</a:t>
            </a:r>
            <a:r>
              <a:rPr lang="ja-JP" altLang="en-US" sz="2000" b="1" smtClean="0">
                <a:latin typeface="+mn-ea"/>
                <a:ea typeface="+mn-ea"/>
              </a:rPr>
              <a:t>たがまだまだ楽勝だ。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そこで「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」を以下の配置で４８体に増やして欲しい。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もちろん全ての「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」はこれまでの「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」と同じく、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」を１つ持っており、「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」を発射し続けるようにして欲しい。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99792" y="2564904"/>
            <a:ext cx="4032448" cy="20882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2654160" y="462676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616" y="443711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  <a:latin typeface="+mj-ea"/>
                <a:ea typeface="+mj-ea"/>
              </a:rPr>
              <a:t>(120,140)</a:t>
            </a:r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直線コネクタ 13"/>
          <p:cNvCxnSpPr>
            <a:stCxn id="7" idx="3"/>
          </p:cNvCxnSpPr>
          <p:nvPr/>
        </p:nvCxnSpPr>
        <p:spPr>
          <a:xfrm flipH="1" flipV="1">
            <a:off x="2123728" y="4653136"/>
            <a:ext cx="540977" cy="0"/>
          </a:xfrm>
          <a:prstGeom prst="line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786664" y="4293096"/>
            <a:ext cx="24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6797128" y="4616296"/>
            <a:ext cx="24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870014" y="4293096"/>
            <a:ext cx="4988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３０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6848972" y="4293096"/>
            <a:ext cx="0" cy="33279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>
            <a:off x="3047952" y="2425267"/>
            <a:ext cx="24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5400000">
            <a:off x="2581274" y="2419216"/>
            <a:ext cx="24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689328" y="2104808"/>
            <a:ext cx="4988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４５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rot="5400000">
            <a:off x="2933008" y="2240023"/>
            <a:ext cx="0" cy="4680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9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594008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いよいよリストだ。これは結構難しいかもしれない。以下が全てリストになる。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① 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ImageView</a:t>
            </a:r>
            <a:r>
              <a:rPr lang="ja-JP" altLang="en-US" sz="2000" b="1" smtClean="0">
                <a:latin typeface="+mn-ea"/>
                <a:ea typeface="+mn-ea"/>
              </a:rPr>
              <a:t>」の宣言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②</a:t>
            </a:r>
            <a:r>
              <a:rPr lang="en-US" altLang="ja-JP" sz="2000" b="1" smtClean="0">
                <a:latin typeface="+mn-ea"/>
                <a:ea typeface="+mn-ea"/>
              </a:rPr>
              <a:t> </a:t>
            </a:r>
            <a:r>
              <a:rPr lang="ja-JP" altLang="en-US" sz="2000" b="1">
                <a:latin typeface="+mn-ea"/>
                <a:ea typeface="+mn-ea"/>
              </a:rPr>
              <a:t>「</a:t>
            </a:r>
            <a:r>
              <a:rPr lang="en-US" altLang="ja-JP" sz="2000" b="1">
                <a:latin typeface="+mn-ea"/>
                <a:ea typeface="+mn-ea"/>
              </a:rPr>
              <a:t>Invader</a:t>
            </a:r>
            <a:r>
              <a:rPr lang="ja-JP" altLang="en-US" sz="2000" b="1">
                <a:latin typeface="+mn-ea"/>
                <a:ea typeface="+mn-ea"/>
              </a:rPr>
              <a:t>」</a:t>
            </a:r>
            <a:r>
              <a:rPr lang="ja-JP" altLang="en-US" sz="2000" b="1" smtClean="0">
                <a:latin typeface="+mn-ea"/>
                <a:ea typeface="+mn-ea"/>
              </a:rPr>
              <a:t>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>
                <a:latin typeface="+mn-ea"/>
                <a:ea typeface="+mn-ea"/>
              </a:rPr>
              <a:t>ImageView</a:t>
            </a:r>
            <a:r>
              <a:rPr lang="ja-JP" altLang="en-US" sz="2000" b="1">
                <a:latin typeface="+mn-ea"/>
                <a:ea typeface="+mn-ea"/>
              </a:rPr>
              <a:t>」の宣言</a:t>
            </a: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③ 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」の宣言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④</a:t>
            </a:r>
            <a:r>
              <a:rPr lang="en-US" altLang="ja-JP" sz="2000" b="1" smtClean="0">
                <a:latin typeface="+mn-ea"/>
                <a:ea typeface="+mn-ea"/>
              </a:rPr>
              <a:t> </a:t>
            </a:r>
            <a:r>
              <a:rPr lang="ja-JP" altLang="en-US" sz="2000" b="1">
                <a:latin typeface="+mn-ea"/>
                <a:ea typeface="+mn-ea"/>
              </a:rPr>
              <a:t>「</a:t>
            </a:r>
            <a:r>
              <a:rPr lang="en-US" altLang="ja-JP" sz="2000" b="1">
                <a:latin typeface="+mn-ea"/>
                <a:ea typeface="+mn-ea"/>
              </a:rPr>
              <a:t>Invader</a:t>
            </a:r>
            <a:r>
              <a:rPr lang="ja-JP" altLang="en-US" sz="2000" b="1">
                <a:latin typeface="+mn-ea"/>
                <a:ea typeface="+mn-ea"/>
              </a:rPr>
              <a:t>」</a:t>
            </a:r>
            <a:r>
              <a:rPr lang="ja-JP" altLang="en-US" sz="2000" b="1" smtClean="0">
                <a:latin typeface="+mn-ea"/>
                <a:ea typeface="+mn-ea"/>
              </a:rPr>
              <a:t>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」の宣言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endParaRPr lang="ja-JP" altLang="en-US" sz="2000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⑤ 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ImageView</a:t>
            </a:r>
            <a:r>
              <a:rPr lang="ja-JP" altLang="en-US" sz="2000" b="1" smtClean="0">
                <a:latin typeface="+mn-ea"/>
                <a:ea typeface="+mn-ea"/>
              </a:rPr>
              <a:t>」の生成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⑥ 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」の生成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⑦ 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」の生成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⑧ 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」と「</a:t>
            </a:r>
            <a:r>
              <a:rPr lang="en-US" altLang="ja-JP" sz="2000" b="1" smtClean="0">
                <a:latin typeface="+mn-ea"/>
                <a:ea typeface="+mn-ea"/>
              </a:rPr>
              <a:t>In</a:t>
            </a:r>
            <a:r>
              <a:rPr lang="ja-JP" altLang="en-US" sz="2000" b="1" smtClean="0">
                <a:latin typeface="+mn-ea"/>
                <a:ea typeface="+mn-ea"/>
              </a:rPr>
              <a:t>ｖ</a:t>
            </a:r>
            <a:r>
              <a:rPr lang="en-US" altLang="ja-JP" sz="2000" b="1" smtClean="0">
                <a:latin typeface="+mn-ea"/>
                <a:ea typeface="+mn-ea"/>
              </a:rPr>
              <a:t>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」との接続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⑨ 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」への標的の接続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⑩ 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move(</a:t>
            </a:r>
            <a:r>
              <a:rPr lang="ja-JP" altLang="en-US" sz="2000" b="1" smtClean="0">
                <a:latin typeface="+mn-ea"/>
                <a:ea typeface="+mn-ea"/>
              </a:rPr>
              <a:t> </a:t>
            </a:r>
            <a:r>
              <a:rPr lang="en-US" altLang="ja-JP" sz="2000" b="1" smtClean="0">
                <a:latin typeface="+mn-ea"/>
                <a:ea typeface="+mn-ea"/>
              </a:rPr>
              <a:t>)</a:t>
            </a:r>
            <a:r>
              <a:rPr lang="ja-JP" altLang="en-US" sz="2000" b="1" smtClean="0">
                <a:latin typeface="+mn-ea"/>
                <a:ea typeface="+mn-ea"/>
              </a:rPr>
              <a:t>」呼び出し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⑪ 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」の描画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⑫ 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」の描画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こうなることを見越して、最初から</a:t>
            </a:r>
            <a:r>
              <a:rPr lang="en-US" altLang="ja-JP" sz="2000" b="1" smtClean="0">
                <a:latin typeface="+mn-ea"/>
                <a:ea typeface="+mn-ea"/>
              </a:rPr>
              <a:t>List</a:t>
            </a:r>
            <a:r>
              <a:rPr lang="ja-JP" altLang="en-US" sz="2000" b="1" smtClean="0">
                <a:latin typeface="+mn-ea"/>
                <a:ea typeface="+mn-ea"/>
              </a:rPr>
              <a:t>を使っていたとしたらとても簡単なのだが。。。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６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84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9286" t="9904" r="16689" b="10865"/>
          <a:stretch/>
        </p:blipFill>
        <p:spPr>
          <a:xfrm>
            <a:off x="576392" y="1528744"/>
            <a:ext cx="7992888" cy="4795733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７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Invader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」の「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Missile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」発射確立を乱数で決める。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692696"/>
            <a:ext cx="8820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こ、これはいくら何でも酷すぎる。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」が</a:t>
            </a:r>
            <a:r>
              <a:rPr lang="en-US" altLang="ja-JP" sz="2000" b="1" smtClean="0">
                <a:latin typeface="+mn-ea"/>
                <a:ea typeface="+mn-ea"/>
              </a:rPr>
              <a:t>1/1000</a:t>
            </a:r>
            <a:r>
              <a:rPr lang="ja-JP" altLang="en-US" sz="2000" b="1" smtClean="0">
                <a:latin typeface="+mn-ea"/>
                <a:ea typeface="+mn-ea"/>
              </a:rPr>
              <a:t>の確率で「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」を発射するようにして欲しい。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479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」が「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」を発射するときに、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「０から９９９」のランダムな整数をつくり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この値が０になった時だけ「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」を発射すれば良いだろう。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７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44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８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Invader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」の「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Missile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」発射確立を乱数で決める。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692696"/>
            <a:ext cx="88200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まだ強すぎる。そうだ「</a:t>
            </a:r>
            <a:r>
              <a:rPr lang="en-US" altLang="ja-JP" sz="2000" b="1" smtClean="0">
                <a:latin typeface="+mn-ea"/>
                <a:ea typeface="+mn-ea"/>
              </a:rPr>
              <a:t>Torchka</a:t>
            </a:r>
            <a:r>
              <a:rPr lang="ja-JP" altLang="en-US" sz="2000" b="1" smtClean="0">
                <a:latin typeface="+mn-ea"/>
                <a:ea typeface="+mn-ea"/>
              </a:rPr>
              <a:t>」を増やそう！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以下</a:t>
            </a:r>
            <a:r>
              <a:rPr lang="ja-JP" altLang="en-US" sz="2000" b="1" smtClean="0">
                <a:latin typeface="+mn-ea"/>
                <a:ea typeface="+mn-ea"/>
              </a:rPr>
              <a:t>の配置で「</a:t>
            </a:r>
            <a:r>
              <a:rPr lang="en-US" altLang="ja-JP" sz="2000" b="1" smtClean="0">
                <a:latin typeface="+mn-ea"/>
                <a:ea typeface="+mn-ea"/>
              </a:rPr>
              <a:t>Torchka</a:t>
            </a:r>
            <a:r>
              <a:rPr lang="ja-JP" altLang="en-US" sz="2000" b="1" smtClean="0">
                <a:latin typeface="+mn-ea"/>
                <a:ea typeface="+mn-ea"/>
              </a:rPr>
              <a:t>」を４つにして欲しい。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当然、「</a:t>
            </a:r>
            <a:r>
              <a:rPr lang="en-US" altLang="ja-JP" sz="2000" b="1" smtClean="0">
                <a:latin typeface="+mn-ea"/>
                <a:ea typeface="+mn-ea"/>
              </a:rPr>
              <a:t>Torchka</a:t>
            </a:r>
            <a:r>
              <a:rPr lang="ja-JP" altLang="en-US" sz="2000" b="1" smtClean="0">
                <a:latin typeface="+mn-ea"/>
                <a:ea typeface="+mn-ea"/>
              </a:rPr>
              <a:t>」は、「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」でも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」でも破壊されるようにして欲しい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9286" t="10385" r="16689" b="10385"/>
          <a:stretch/>
        </p:blipFill>
        <p:spPr>
          <a:xfrm>
            <a:off x="1037410" y="2071530"/>
            <a:ext cx="7062982" cy="423779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438136" y="5461806"/>
            <a:ext cx="4248000" cy="396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2510682" y="58679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2138" y="567833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  <a:latin typeface="+mj-ea"/>
                <a:ea typeface="+mj-ea"/>
              </a:rPr>
              <a:t>(120,100)</a:t>
            </a:r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直線コネクタ 8"/>
          <p:cNvCxnSpPr>
            <a:stCxn id="7" idx="3"/>
          </p:cNvCxnSpPr>
          <p:nvPr/>
        </p:nvCxnSpPr>
        <p:spPr>
          <a:xfrm flipH="1" flipV="1">
            <a:off x="1980250" y="5894356"/>
            <a:ext cx="468000" cy="0"/>
          </a:xfrm>
          <a:prstGeom prst="line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rot="5400000">
            <a:off x="3505904" y="5206384"/>
            <a:ext cx="24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rot="5400000">
            <a:off x="2304533" y="5200333"/>
            <a:ext cx="24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691763" y="4912620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１００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rot="5400000">
            <a:off x="3033104" y="4661140"/>
            <a:ext cx="0" cy="11880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9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List</a:t>
            </a:r>
            <a:r>
              <a:rPr lang="ja-JP" altLang="en-US" sz="2000" b="1" smtClean="0">
                <a:latin typeface="+mn-ea"/>
                <a:ea typeface="+mn-ea"/>
              </a:rPr>
              <a:t>を使おう。これも面倒だが「</a:t>
            </a:r>
            <a:r>
              <a:rPr lang="en-US" altLang="ja-JP" sz="2000" b="1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 ６」よりは簡単はずだ。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８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903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９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GameClear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692696"/>
            <a:ext cx="8820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」を全て倒したら「</a:t>
            </a:r>
            <a:r>
              <a:rPr lang="en-US" altLang="ja-JP" sz="2000" b="1" smtClean="0">
                <a:latin typeface="+mn-ea"/>
                <a:ea typeface="+mn-ea"/>
              </a:rPr>
              <a:t>GameClear</a:t>
            </a:r>
            <a:r>
              <a:rPr lang="ja-JP" altLang="en-US" sz="2000" b="1" smtClean="0">
                <a:latin typeface="+mn-ea"/>
                <a:ea typeface="+mn-ea"/>
              </a:rPr>
              <a:t>」と表示されるようにして欲しい。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9286" t="10385" r="16689" b="10385"/>
          <a:stretch/>
        </p:blipFill>
        <p:spPr>
          <a:xfrm>
            <a:off x="360368" y="1254358"/>
            <a:ext cx="8424936" cy="50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0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生き残っている「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」の数を数えれば良いだろう。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９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67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61928" y="628561"/>
            <a:ext cx="8820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「</a:t>
            </a:r>
            <a:r>
              <a:rPr lang="en-US" altLang="ja-JP" sz="2000" b="1" dirty="0" smtClean="0">
                <a:latin typeface="+mn-ea"/>
                <a:ea typeface="+mn-ea"/>
              </a:rPr>
              <a:t>Invader</a:t>
            </a:r>
            <a:r>
              <a:rPr lang="ja-JP" altLang="en-US" sz="2000" b="1" dirty="0" smtClean="0">
                <a:latin typeface="+mn-ea"/>
                <a:ea typeface="+mn-ea"/>
              </a:rPr>
              <a:t>」が</a:t>
            </a:r>
            <a:r>
              <a:rPr lang="ja-JP" altLang="en-US" sz="2000" b="1" dirty="0" err="1" smtClean="0">
                <a:latin typeface="+mn-ea"/>
                <a:ea typeface="+mn-ea"/>
              </a:rPr>
              <a:t>ｘ</a:t>
            </a:r>
            <a:r>
              <a:rPr lang="en-US" altLang="ja-JP" sz="2000" b="1" smtClean="0">
                <a:latin typeface="+mn-ea"/>
                <a:ea typeface="+mn-ea"/>
              </a:rPr>
              <a:t>Speed</a:t>
            </a:r>
            <a:r>
              <a:rPr lang="ja-JP" altLang="en-US" sz="2000" b="1" smtClean="0">
                <a:latin typeface="+mn-ea"/>
                <a:ea typeface="+mn-ea"/>
              </a:rPr>
              <a:t>＝１で移動するようにして欲しい。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ただし「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」は、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画面の端まできたら、</a:t>
            </a:r>
            <a:r>
              <a:rPr lang="en-US" altLang="ja-JP" sz="2000" b="1" smtClean="0">
                <a:latin typeface="+mn-ea"/>
                <a:ea typeface="+mn-ea"/>
              </a:rPr>
              <a:t>U</a:t>
            </a:r>
            <a:r>
              <a:rPr lang="ja-JP" altLang="en-US" sz="2000" b="1" smtClean="0">
                <a:latin typeface="+mn-ea"/>
                <a:ea typeface="+mn-ea"/>
              </a:rPr>
              <a:t>ターンするとともに</a:t>
            </a:r>
            <a:r>
              <a:rPr lang="en-US" altLang="ja-JP" sz="2000" b="1" smtClean="0">
                <a:latin typeface="+mn-ea"/>
                <a:ea typeface="+mn-ea"/>
              </a:rPr>
              <a:t>Y</a:t>
            </a:r>
            <a:r>
              <a:rPr lang="ja-JP" altLang="en-US" sz="2000" b="1" smtClean="0">
                <a:latin typeface="+mn-ea"/>
                <a:ea typeface="+mn-ea"/>
              </a:rPr>
              <a:t>方向に３０下がるようにして欲しい。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１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Invader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」を動かす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9285" t="10385" r="17151" b="10385"/>
          <a:stretch/>
        </p:blipFill>
        <p:spPr>
          <a:xfrm>
            <a:off x="821372" y="1756516"/>
            <a:ext cx="7540676" cy="4552805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2915816" y="4401944"/>
            <a:ext cx="532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8244408" y="4410736"/>
            <a:ext cx="0" cy="32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934760" y="4725144"/>
            <a:ext cx="730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945224" y="4717224"/>
            <a:ext cx="0" cy="32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rot="5400000">
            <a:off x="1097624" y="4869624"/>
            <a:ext cx="0" cy="324000"/>
          </a:xfrm>
          <a:prstGeom prst="line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423592" y="4401944"/>
            <a:ext cx="2424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8434056" y="4725144"/>
            <a:ext cx="2424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506942" y="44019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３０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8485900" y="4401944"/>
            <a:ext cx="0" cy="332792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87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SP.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スペースインベーダを目指して</a:t>
            </a:r>
            <a:endParaRPr kumimoji="1" lang="ja-JP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692696"/>
            <a:ext cx="882000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「スペースインベーダー」の動画を探してみて欲しい。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実際に「スペースインベーダー」では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それぞれの「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」が端まで行ったら</a:t>
            </a:r>
            <a:r>
              <a:rPr lang="en-US" altLang="ja-JP" sz="2000" b="1" smtClean="0">
                <a:latin typeface="+mn-ea"/>
                <a:ea typeface="+mn-ea"/>
              </a:rPr>
              <a:t>U</a:t>
            </a:r>
            <a:r>
              <a:rPr lang="ja-JP" altLang="en-US" sz="2000" b="1" smtClean="0">
                <a:latin typeface="+mn-ea"/>
                <a:ea typeface="+mn-ea"/>
              </a:rPr>
              <a:t>ターンするのではなく、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どれか１つの「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」が端まで行ったら全てのインベーダーが</a:t>
            </a:r>
            <a:r>
              <a:rPr lang="en-US" altLang="ja-JP" sz="2000" b="1" smtClean="0">
                <a:latin typeface="+mn-ea"/>
                <a:ea typeface="+mn-ea"/>
              </a:rPr>
              <a:t>U</a:t>
            </a:r>
            <a:r>
              <a:rPr lang="ja-JP" altLang="en-US" sz="2000" b="1" smtClean="0">
                <a:latin typeface="+mn-ea"/>
                <a:ea typeface="+mn-ea"/>
              </a:rPr>
              <a:t>ターンする。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ぜひそうしてみて欲しい。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15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InvaderManager</a:t>
            </a:r>
            <a:r>
              <a:rPr lang="ja-JP" altLang="en-US" sz="2000" b="1" smtClean="0">
                <a:latin typeface="+mn-ea"/>
                <a:ea typeface="+mn-ea"/>
              </a:rPr>
              <a:t>」を作り、その属性に全ての「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」を持てるようにしよう。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・「</a:t>
            </a:r>
            <a:r>
              <a:rPr lang="en-US" altLang="ja-JP" sz="2000" b="1" smtClean="0">
                <a:latin typeface="+mn-ea"/>
                <a:ea typeface="+mn-ea"/>
              </a:rPr>
              <a:t>MainActivity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updateModel( )</a:t>
            </a:r>
            <a:r>
              <a:rPr lang="ja-JP" altLang="en-US" sz="2000" b="1" smtClean="0">
                <a:latin typeface="+mn-ea"/>
                <a:ea typeface="+mn-ea"/>
              </a:rPr>
              <a:t>」では、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　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move(</a:t>
            </a:r>
            <a:r>
              <a:rPr lang="ja-JP" altLang="en-US" sz="2000" b="1" smtClean="0">
                <a:latin typeface="+mn-ea"/>
                <a:ea typeface="+mn-ea"/>
              </a:rPr>
              <a:t> </a:t>
            </a:r>
            <a:r>
              <a:rPr lang="en-US" altLang="ja-JP" sz="2000" b="1" smtClean="0">
                <a:latin typeface="+mn-ea"/>
                <a:ea typeface="+mn-ea"/>
              </a:rPr>
              <a:t>)</a:t>
            </a:r>
            <a:r>
              <a:rPr lang="ja-JP" altLang="en-US" sz="2000" b="1" smtClean="0">
                <a:latin typeface="+mn-ea"/>
                <a:ea typeface="+mn-ea"/>
              </a:rPr>
              <a:t>」とともに、「</a:t>
            </a:r>
            <a:r>
              <a:rPr lang="en-US" altLang="ja-JP" sz="2000" b="1" smtClean="0">
                <a:latin typeface="+mn-ea"/>
                <a:ea typeface="+mn-ea"/>
              </a:rPr>
              <a:t>InvaderManager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move( )</a:t>
            </a:r>
            <a:r>
              <a:rPr lang="ja-JP" altLang="en-US" sz="2000" b="1" smtClean="0">
                <a:latin typeface="+mn-ea"/>
                <a:ea typeface="+mn-ea"/>
              </a:rPr>
              <a:t>」を呼び出す。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・「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move()</a:t>
            </a:r>
            <a:r>
              <a:rPr lang="ja-JP" altLang="en-US" sz="2000" b="1" smtClean="0">
                <a:latin typeface="+mn-ea"/>
                <a:ea typeface="+mn-ea"/>
              </a:rPr>
              <a:t>」の中の、移動に関する処理を削除する。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・「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」に「</a:t>
            </a:r>
            <a:r>
              <a:rPr lang="en-US" altLang="ja-JP" sz="2000" b="1" smtClean="0">
                <a:latin typeface="+mn-ea"/>
                <a:ea typeface="+mn-ea"/>
              </a:rPr>
              <a:t>move( float dx , floatdy )</a:t>
            </a:r>
            <a:r>
              <a:rPr lang="ja-JP" altLang="en-US" sz="2000" b="1" smtClean="0">
                <a:latin typeface="+mn-ea"/>
                <a:ea typeface="+mn-ea"/>
              </a:rPr>
              <a:t>」を追加し、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　</a:t>
            </a:r>
            <a:r>
              <a:rPr lang="ja-JP" altLang="en-US" sz="2000" b="1" smtClean="0">
                <a:latin typeface="+mn-ea"/>
                <a:ea typeface="+mn-ea"/>
              </a:rPr>
              <a:t>座標を（</a:t>
            </a:r>
            <a:r>
              <a:rPr lang="en-US" altLang="ja-JP" sz="2000" b="1" smtClean="0">
                <a:latin typeface="+mn-ea"/>
                <a:ea typeface="+mn-ea"/>
              </a:rPr>
              <a:t>dx,dy</a:t>
            </a:r>
            <a:r>
              <a:rPr lang="ja-JP" altLang="en-US" sz="2000" b="1" smtClean="0">
                <a:latin typeface="+mn-ea"/>
                <a:ea typeface="+mn-ea"/>
              </a:rPr>
              <a:t>）だけ移動させる。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・</a:t>
            </a: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InvaderManager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move(</a:t>
            </a:r>
            <a:r>
              <a:rPr lang="ja-JP" altLang="en-US" sz="2000" b="1" smtClean="0">
                <a:latin typeface="+mn-ea"/>
                <a:ea typeface="+mn-ea"/>
              </a:rPr>
              <a:t> </a:t>
            </a:r>
            <a:r>
              <a:rPr lang="en-US" altLang="ja-JP" sz="2000" b="1" smtClean="0">
                <a:latin typeface="+mn-ea"/>
                <a:ea typeface="+mn-ea"/>
              </a:rPr>
              <a:t>)</a:t>
            </a:r>
            <a:r>
              <a:rPr lang="ja-JP" altLang="en-US" sz="2000" b="1" smtClean="0">
                <a:latin typeface="+mn-ea"/>
                <a:ea typeface="+mn-ea"/>
              </a:rPr>
              <a:t>」で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　全てのインベーダーの座標から一番右端と一番左端の座標を計算して、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　それをもとに「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move(dx,dy)</a:t>
            </a:r>
            <a:r>
              <a:rPr lang="ja-JP" altLang="en-US" sz="2000" b="1" smtClean="0">
                <a:latin typeface="+mn-ea"/>
                <a:ea typeface="+mn-ea"/>
              </a:rPr>
              <a:t>」を使って全ての「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」を動かそう。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kumimoji="1" lang="en-US" altLang="ja-JP" sz="2400" smtClean="0">
                <a:latin typeface="+mj-ea"/>
                <a:ea typeface="+mj-ea"/>
              </a:rPr>
              <a:t>SP.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4008462"/>
            <a:ext cx="66865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70788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U</a:t>
            </a:r>
            <a:r>
              <a:rPr lang="ja-JP" altLang="en-US" sz="2000" b="1" smtClean="0">
                <a:latin typeface="+mn-ea"/>
                <a:ea typeface="+mn-ea"/>
              </a:rPr>
              <a:t>ターンする処理はこれまでにも何度か出てきた。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両端でｘ</a:t>
            </a:r>
            <a:r>
              <a:rPr lang="en-US" altLang="ja-JP" sz="2000" b="1" smtClean="0">
                <a:latin typeface="+mn-ea"/>
                <a:ea typeface="+mn-ea"/>
              </a:rPr>
              <a:t>Speed</a:t>
            </a:r>
            <a:r>
              <a:rPr lang="ja-JP" altLang="en-US" sz="2000" b="1" smtClean="0">
                <a:latin typeface="+mn-ea"/>
                <a:ea typeface="+mn-ea"/>
              </a:rPr>
              <a:t>を反転するときに、</a:t>
            </a:r>
            <a:r>
              <a:rPr lang="en-US" altLang="ja-JP" sz="2000" b="1" smtClean="0">
                <a:latin typeface="+mn-ea"/>
                <a:ea typeface="+mn-ea"/>
              </a:rPr>
              <a:t>y</a:t>
            </a:r>
            <a:r>
              <a:rPr lang="ja-JP" altLang="en-US" sz="2000" b="1" smtClean="0">
                <a:latin typeface="+mn-ea"/>
                <a:ea typeface="+mn-ea"/>
              </a:rPr>
              <a:t>座標を変更すればよいだろう。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１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119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２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Player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Missile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」を発射する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628561"/>
            <a:ext cx="88200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画面をタップすると「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」から「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」が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速度５で真上に発射されるようにして欲しい。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」が画面の外に出て消えるまでは、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次の「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」を発射できないようにして欲しい。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9286" t="10385" r="16689" b="10385"/>
          <a:stretch/>
        </p:blipFill>
        <p:spPr>
          <a:xfrm>
            <a:off x="1034816" y="2060848"/>
            <a:ext cx="7074368" cy="4244622"/>
          </a:xfrm>
          <a:prstGeom prst="rect">
            <a:avLst/>
          </a:prstGeom>
        </p:spPr>
      </p:pic>
      <p:sp>
        <p:nvSpPr>
          <p:cNvPr id="4" name="楕円 3"/>
          <p:cNvSpPr/>
          <p:nvPr/>
        </p:nvSpPr>
        <p:spPr>
          <a:xfrm>
            <a:off x="4320808" y="3961104"/>
            <a:ext cx="864096" cy="792088"/>
          </a:xfrm>
          <a:prstGeom prst="ellipse">
            <a:avLst/>
          </a:prstGeom>
          <a:noFill/>
          <a:ln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4759976" y="4509288"/>
            <a:ext cx="0" cy="1512000"/>
          </a:xfrm>
          <a:prstGeom prst="line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8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409342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幸いにも「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」クラスはすでに用意されている！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後</a:t>
            </a:r>
            <a:r>
              <a:rPr lang="ja-JP" altLang="en-US" sz="2000" b="1" smtClean="0">
                <a:latin typeface="+mn-ea"/>
                <a:ea typeface="+mn-ea"/>
              </a:rPr>
              <a:t>は。。。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① 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」が、「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」をもてるようにしなければいけない。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 </a:t>
            </a:r>
            <a:r>
              <a:rPr lang="ja-JP" altLang="en-US" sz="2000" b="1" smtClean="0">
                <a:latin typeface="+mn-ea"/>
                <a:ea typeface="+mn-ea"/>
              </a:rPr>
              <a:t>   さらに「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」には、ミサイルの発射機能も必要だ。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② 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ImageView</a:t>
            </a:r>
            <a:r>
              <a:rPr lang="ja-JP" altLang="en-US" sz="2000" b="1" smtClean="0">
                <a:latin typeface="+mn-ea"/>
                <a:ea typeface="+mn-ea"/>
              </a:rPr>
              <a:t>」の宣言が必要だ。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③ 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」の宣言が必要だ。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④ 「</a:t>
            </a:r>
            <a:r>
              <a:rPr lang="en-US" altLang="ja-JP" sz="2000" b="1" smtClean="0">
                <a:latin typeface="+mn-ea"/>
                <a:ea typeface="+mn-ea"/>
              </a:rPr>
              <a:t>MissileImageView</a:t>
            </a:r>
            <a:r>
              <a:rPr lang="ja-JP" altLang="en-US" sz="2000" b="1" smtClean="0">
                <a:latin typeface="+mn-ea"/>
                <a:ea typeface="+mn-ea"/>
              </a:rPr>
              <a:t>」の読み込み（あるいは生成）が必要だ。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⑤ 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」の生成が必要だ。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⑥ 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」と「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」を接続する必要がある。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⑦ 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」を動かす必要がある。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⑧ 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」を描画する必要がある。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長い道のりだがこれまでの復習にはちょうど良いだろう。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２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56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9286" t="10385" r="16689" b="10385"/>
          <a:stretch/>
        </p:blipFill>
        <p:spPr>
          <a:xfrm>
            <a:off x="755576" y="1729612"/>
            <a:ext cx="7632848" cy="4579710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83099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３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Player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Missile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」で「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Invader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」と「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Torchka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」を破壊するを発射する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628561"/>
            <a:ext cx="88200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」が発射した「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」が「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」（</a:t>
            </a:r>
            <a:r>
              <a:rPr lang="en-US" altLang="ja-JP" sz="2000" b="1" smtClean="0">
                <a:latin typeface="+mn-ea"/>
                <a:ea typeface="+mn-ea"/>
              </a:rPr>
              <a:t>or</a:t>
            </a: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Torchka</a:t>
            </a:r>
            <a:r>
              <a:rPr lang="ja-JP" altLang="en-US" sz="2000" b="1" smtClean="0">
                <a:latin typeface="+mn-ea"/>
                <a:ea typeface="+mn-ea"/>
              </a:rPr>
              <a:t>」）に当たると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」（</a:t>
            </a:r>
            <a:r>
              <a:rPr lang="en-US" altLang="ja-JP" sz="2000" b="1" smtClean="0">
                <a:latin typeface="+mn-ea"/>
                <a:ea typeface="+mn-ea"/>
              </a:rPr>
              <a:t>or</a:t>
            </a: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Torchka</a:t>
            </a:r>
            <a:r>
              <a:rPr lang="ja-JP" altLang="en-US" sz="2000" b="1" smtClean="0">
                <a:latin typeface="+mn-ea"/>
                <a:ea typeface="+mn-ea"/>
              </a:rPr>
              <a:t>」）が消えるとともに、「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」も消えるようにして欲しい。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Torchka</a:t>
            </a:r>
            <a:r>
              <a:rPr lang="ja-JP" altLang="en-US" sz="2000" b="1" smtClean="0">
                <a:latin typeface="+mn-ea"/>
                <a:ea typeface="+mn-ea"/>
              </a:rPr>
              <a:t>」</a:t>
            </a:r>
            <a:r>
              <a:rPr lang="ja-JP" altLang="en-US" sz="2000" b="1" smtClean="0">
                <a:latin typeface="+mn-ea"/>
                <a:ea typeface="+mn-ea"/>
              </a:rPr>
              <a:t>は</a:t>
            </a:r>
            <a:r>
              <a:rPr lang="en-US" altLang="ja-JP" sz="2000" b="1" smtClean="0">
                <a:latin typeface="+mn-ea"/>
                <a:ea typeface="+mn-ea"/>
              </a:rPr>
              <a:t>14</a:t>
            </a:r>
            <a:r>
              <a:rPr lang="ja-JP" altLang="en-US" sz="2000" b="1" smtClean="0">
                <a:latin typeface="+mn-ea"/>
                <a:ea typeface="+mn-ea"/>
              </a:rPr>
              <a:t>個の小さな「</a:t>
            </a:r>
            <a:r>
              <a:rPr lang="en-US" altLang="ja-JP" sz="2000" b="1" smtClean="0">
                <a:latin typeface="+mn-ea"/>
                <a:ea typeface="+mn-ea"/>
              </a:rPr>
              <a:t>Torchka</a:t>
            </a:r>
            <a:r>
              <a:rPr lang="ja-JP" altLang="en-US" sz="2000" b="1" smtClean="0">
                <a:latin typeface="+mn-ea"/>
                <a:ea typeface="+mn-ea"/>
              </a:rPr>
              <a:t>」でできているので</a:t>
            </a:r>
            <a:r>
              <a:rPr lang="ja-JP" altLang="en-US" sz="2000" b="1" smtClean="0">
                <a:latin typeface="+mn-ea"/>
                <a:ea typeface="+mn-ea"/>
              </a:rPr>
              <a:t>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Torchka</a:t>
            </a:r>
            <a:r>
              <a:rPr lang="ja-JP" altLang="en-US" sz="2000" b="1" smtClean="0">
                <a:latin typeface="+mn-ea"/>
                <a:ea typeface="+mn-ea"/>
              </a:rPr>
              <a:t>」を</a:t>
            </a:r>
            <a:r>
              <a:rPr lang="ja-JP" altLang="en-US" sz="2000" b="1" smtClean="0">
                <a:latin typeface="+mn-ea"/>
                <a:ea typeface="+mn-ea"/>
              </a:rPr>
              <a:t>全て破壊する</a:t>
            </a:r>
            <a:r>
              <a:rPr lang="ja-JP" altLang="en-US" sz="2000" b="1" smtClean="0">
                <a:latin typeface="+mn-ea"/>
                <a:ea typeface="+mn-ea"/>
              </a:rPr>
              <a:t>には１４回</a:t>
            </a: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」を発射しなければならないだろう。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2078096" y="3573016"/>
            <a:ext cx="864096" cy="792088"/>
          </a:xfrm>
          <a:prstGeom prst="ellipse">
            <a:avLst/>
          </a:prstGeom>
          <a:noFill/>
          <a:ln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501352" y="4124376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6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」に標的（＝「</a:t>
            </a:r>
            <a:r>
              <a:rPr lang="en-US" altLang="ja-JP" sz="2000" b="1" smtClean="0">
                <a:latin typeface="+mn-ea"/>
                <a:ea typeface="+mn-ea"/>
              </a:rPr>
              <a:t>Target</a:t>
            </a:r>
            <a:r>
              <a:rPr lang="ja-JP" altLang="en-US" sz="2000" b="1" smtClean="0">
                <a:latin typeface="+mn-ea"/>
                <a:ea typeface="+mn-ea"/>
              </a:rPr>
              <a:t>」）を接続すればよい。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しかも幸いなことに、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」に「</a:t>
            </a:r>
            <a:r>
              <a:rPr lang="en-US" altLang="ja-JP" sz="2000" b="1" smtClean="0">
                <a:latin typeface="+mn-ea"/>
                <a:ea typeface="+mn-ea"/>
              </a:rPr>
              <a:t>Target</a:t>
            </a:r>
            <a:r>
              <a:rPr lang="ja-JP" altLang="en-US" sz="2000" b="1" smtClean="0">
                <a:latin typeface="+mn-ea"/>
                <a:ea typeface="+mn-ea"/>
              </a:rPr>
              <a:t>」を接続する関数がすでに用意されているではないか！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えっ、どうやって使うのかって？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そのくらい自分で考えて欲しい。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３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553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9286" t="10385" r="16689" b="10385"/>
          <a:stretch/>
        </p:blipFill>
        <p:spPr>
          <a:xfrm>
            <a:off x="260312" y="3767966"/>
            <a:ext cx="4239680" cy="254380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9140" t="9904" r="16833" b="10865"/>
          <a:stretch/>
        </p:blipFill>
        <p:spPr>
          <a:xfrm>
            <a:off x="4644008" y="3776274"/>
            <a:ext cx="4248664" cy="2549198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４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 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Invader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」が「</a:t>
            </a:r>
            <a:r>
              <a:rPr kumimoji="1" lang="en-US" altLang="ja-JP" sz="2400" smtClean="0">
                <a:solidFill>
                  <a:schemeClr val="bg1"/>
                </a:solidFill>
                <a:latin typeface="+mj-ea"/>
                <a:ea typeface="+mj-ea"/>
              </a:rPr>
              <a:t>Missile</a:t>
            </a:r>
            <a:r>
              <a:rPr kumimoji="1" lang="ja-JP" altLang="en-US" sz="2400" smtClean="0">
                <a:solidFill>
                  <a:schemeClr val="bg1"/>
                </a:solidFill>
                <a:latin typeface="+mj-ea"/>
                <a:ea typeface="+mj-ea"/>
              </a:rPr>
              <a:t>」を発射する。</a:t>
            </a:r>
            <a:endParaRPr kumimoji="1" lang="ja-JP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8" y="628561"/>
            <a:ext cx="88200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このままでは「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」が無敵すぎてゲームにならない。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そこで「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」が「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」を速度５で真下に発射し続けるように</a:t>
            </a:r>
            <a:r>
              <a:rPr lang="ja-JP" altLang="en-US" sz="2000" b="1">
                <a:latin typeface="+mn-ea"/>
                <a:ea typeface="+mn-ea"/>
              </a:rPr>
              <a:t>して欲しい。</a:t>
            </a: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」の時と同様に、「</a:t>
            </a:r>
            <a:r>
              <a:rPr lang="en-US" altLang="ja-JP" sz="2000" b="1">
                <a:latin typeface="+mn-ea"/>
                <a:ea typeface="+mn-ea"/>
              </a:rPr>
              <a:t>Missile</a:t>
            </a:r>
            <a:r>
              <a:rPr lang="ja-JP" altLang="en-US" sz="2000" b="1">
                <a:latin typeface="+mn-ea"/>
                <a:ea typeface="+mn-ea"/>
              </a:rPr>
              <a:t>」が画面の外に出て消えるまでは、</a:t>
            </a:r>
          </a:p>
          <a:p>
            <a:pPr>
              <a:defRPr/>
            </a:pPr>
            <a:r>
              <a:rPr lang="ja-JP" altLang="en-US" sz="2000" b="1">
                <a:latin typeface="+mn-ea"/>
                <a:ea typeface="+mn-ea"/>
              </a:rPr>
              <a:t>次の「</a:t>
            </a:r>
            <a:r>
              <a:rPr lang="en-US" altLang="ja-JP" sz="2000" b="1">
                <a:latin typeface="+mn-ea"/>
                <a:ea typeface="+mn-ea"/>
              </a:rPr>
              <a:t>Missile</a:t>
            </a:r>
            <a:r>
              <a:rPr lang="ja-JP" altLang="en-US" sz="2000" b="1">
                <a:latin typeface="+mn-ea"/>
                <a:ea typeface="+mn-ea"/>
              </a:rPr>
              <a:t>」を発射できないようにして</a:t>
            </a:r>
            <a:r>
              <a:rPr lang="ja-JP" altLang="en-US" sz="2000" b="1" smtClean="0">
                <a:latin typeface="+mn-ea"/>
                <a:ea typeface="+mn-ea"/>
              </a:rPr>
              <a:t>欲しい。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」は生きている限り「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」を発射し続けるが、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」が死ねば「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」も発射されなくなるようにして欲しい。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404328" y="5777216"/>
            <a:ext cx="567272" cy="592216"/>
          </a:xfrm>
          <a:prstGeom prst="ellipse">
            <a:avLst/>
          </a:prstGeom>
          <a:noFill/>
          <a:ln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648400" y="5543216"/>
            <a:ext cx="0" cy="396000"/>
          </a:xfrm>
          <a:prstGeom prst="line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6605808" y="5135217"/>
            <a:ext cx="567272" cy="592216"/>
          </a:xfrm>
          <a:prstGeom prst="ellipse">
            <a:avLst/>
          </a:prstGeom>
          <a:noFill/>
          <a:ln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07249" y="3789040"/>
            <a:ext cx="237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「</a:t>
            </a:r>
            <a:r>
              <a:rPr kumimoji="1" lang="en-US" altLang="ja-JP" smtClean="0">
                <a:solidFill>
                  <a:schemeClr val="bg1"/>
                </a:solidFill>
              </a:rPr>
              <a:t>Invader</a:t>
            </a:r>
            <a:r>
              <a:rPr kumimoji="1" lang="ja-JP" altLang="en-US" smtClean="0">
                <a:solidFill>
                  <a:schemeClr val="bg1"/>
                </a:solidFill>
              </a:rPr>
              <a:t>」が死ぬと</a:t>
            </a:r>
            <a:endParaRPr kumimoji="1" lang="en-US" altLang="ja-JP" smtClean="0">
              <a:solidFill>
                <a:schemeClr val="bg1"/>
              </a:solidFill>
            </a:endParaRPr>
          </a:p>
          <a:p>
            <a:r>
              <a:rPr lang="ja-JP" altLang="en-US" smtClean="0">
                <a:solidFill>
                  <a:schemeClr val="bg1"/>
                </a:solidFill>
              </a:rPr>
              <a:t>「</a:t>
            </a:r>
            <a:r>
              <a:rPr lang="en-US" altLang="ja-JP" smtClean="0">
                <a:solidFill>
                  <a:schemeClr val="bg1"/>
                </a:solidFill>
              </a:rPr>
              <a:t>Invader</a:t>
            </a:r>
            <a:r>
              <a:rPr lang="ja-JP" altLang="en-US" smtClean="0">
                <a:solidFill>
                  <a:schemeClr val="bg1"/>
                </a:solidFill>
              </a:rPr>
              <a:t>」の</a:t>
            </a:r>
            <a:r>
              <a:rPr kumimoji="1" lang="ja-JP" altLang="en-US" smtClean="0">
                <a:solidFill>
                  <a:schemeClr val="bg1"/>
                </a:solidFill>
              </a:rPr>
              <a:t>「</a:t>
            </a:r>
            <a:r>
              <a:rPr kumimoji="1" lang="en-US" altLang="ja-JP" smtClean="0">
                <a:solidFill>
                  <a:schemeClr val="bg1"/>
                </a:solidFill>
              </a:rPr>
              <a:t>Missile</a:t>
            </a:r>
            <a:r>
              <a:rPr kumimoji="1" lang="ja-JP" altLang="en-US" smtClean="0">
                <a:solidFill>
                  <a:schemeClr val="bg1"/>
                </a:solidFill>
              </a:rPr>
              <a:t>」も</a:t>
            </a:r>
            <a:endParaRPr kumimoji="1" lang="en-US" altLang="ja-JP" smtClean="0">
              <a:solidFill>
                <a:schemeClr val="bg1"/>
              </a:solidFill>
            </a:endParaRPr>
          </a:p>
          <a:p>
            <a:r>
              <a:rPr lang="ja-JP" altLang="en-US" smtClean="0">
                <a:solidFill>
                  <a:schemeClr val="bg1"/>
                </a:solidFill>
              </a:rPr>
              <a:t>発射されなくなる。</a:t>
            </a:r>
            <a:endParaRPr lang="en-US" altLang="ja-JP" smtClean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28576" y="3789040"/>
            <a:ext cx="266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「</a:t>
            </a:r>
            <a:r>
              <a:rPr kumimoji="1" lang="en-US" altLang="ja-JP" smtClean="0">
                <a:solidFill>
                  <a:schemeClr val="bg1"/>
                </a:solidFill>
              </a:rPr>
              <a:t>Invader</a:t>
            </a:r>
            <a:r>
              <a:rPr kumimoji="1" lang="ja-JP" altLang="en-US" smtClean="0">
                <a:solidFill>
                  <a:schemeClr val="bg1"/>
                </a:solidFill>
              </a:rPr>
              <a:t>」は</a:t>
            </a:r>
            <a:endParaRPr kumimoji="1" lang="en-US" altLang="ja-JP" smtClean="0">
              <a:solidFill>
                <a:schemeClr val="bg1"/>
              </a:solidFill>
            </a:endParaRPr>
          </a:p>
          <a:p>
            <a:r>
              <a:rPr kumimoji="1" lang="ja-JP" altLang="en-US" smtClean="0">
                <a:solidFill>
                  <a:schemeClr val="bg1"/>
                </a:solidFill>
              </a:rPr>
              <a:t>「</a:t>
            </a:r>
            <a:r>
              <a:rPr kumimoji="1" lang="en-US" altLang="ja-JP" smtClean="0">
                <a:solidFill>
                  <a:schemeClr val="bg1"/>
                </a:solidFill>
              </a:rPr>
              <a:t>Missile</a:t>
            </a:r>
            <a:r>
              <a:rPr kumimoji="1" lang="ja-JP" altLang="en-US" smtClean="0">
                <a:solidFill>
                  <a:schemeClr val="bg1"/>
                </a:solidFill>
              </a:rPr>
              <a:t>」を発射し続ける</a:t>
            </a:r>
            <a:r>
              <a:rPr lang="ja-JP" altLang="en-US" smtClean="0">
                <a:solidFill>
                  <a:schemeClr val="bg1"/>
                </a:solidFill>
              </a:rPr>
              <a:t>。</a:t>
            </a:r>
            <a:endParaRPr lang="en-US" altLang="ja-JP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3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161928" y="628561"/>
            <a:ext cx="88200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これ</a:t>
            </a:r>
            <a:r>
              <a:rPr lang="ja-JP" altLang="en-US" sz="2000" b="1">
                <a:latin typeface="+mn-ea"/>
                <a:ea typeface="+mn-ea"/>
              </a:rPr>
              <a:t>は</a:t>
            </a:r>
            <a:r>
              <a:rPr lang="en-US" altLang="ja-JP" sz="2000" b="1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２とほとんど同じだ！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」にしたことを「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」にもすれば良い。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ただし、「</a:t>
            </a:r>
            <a:r>
              <a:rPr lang="en-US" altLang="ja-JP" sz="2000" b="1" smtClean="0">
                <a:latin typeface="+mn-ea"/>
                <a:ea typeface="+mn-ea"/>
              </a:rPr>
              <a:t>Invader</a:t>
            </a:r>
            <a:r>
              <a:rPr lang="ja-JP" altLang="en-US" sz="2000" b="1" smtClean="0">
                <a:latin typeface="+mn-ea"/>
                <a:ea typeface="+mn-ea"/>
              </a:rPr>
              <a:t>」の「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」は下向きに飛ぶので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「下向きの</a:t>
            </a:r>
            <a:r>
              <a:rPr lang="en-US" altLang="ja-JP" sz="2000" b="1" smtClean="0">
                <a:latin typeface="+mn-ea"/>
                <a:ea typeface="+mn-ea"/>
              </a:rPr>
              <a:t>Missile</a:t>
            </a:r>
            <a:r>
              <a:rPr lang="ja-JP" altLang="en-US" sz="2000" b="1" smtClean="0">
                <a:latin typeface="+mn-ea"/>
                <a:ea typeface="+mn-ea"/>
              </a:rPr>
              <a:t>の画像」を読み込んで使用しなければならないことに注意しよう。</a:t>
            </a:r>
            <a:endParaRPr lang="en-US" altLang="ja-JP" sz="2000" b="1" smtClean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28" y="164950"/>
            <a:ext cx="8820000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latin typeface="+mj-ea"/>
                <a:ea typeface="+mj-ea"/>
              </a:rPr>
              <a:t>Mission</a:t>
            </a:r>
            <a:r>
              <a:rPr kumimoji="1" lang="ja-JP" altLang="en-US" sz="2400" smtClean="0">
                <a:latin typeface="+mj-ea"/>
                <a:ea typeface="+mj-ea"/>
              </a:rPr>
              <a:t> ４</a:t>
            </a:r>
            <a:r>
              <a:rPr kumimoji="1" lang="en-US" altLang="ja-JP" sz="2400" smtClean="0">
                <a:latin typeface="+mj-ea"/>
                <a:ea typeface="+mj-ea"/>
              </a:rPr>
              <a:t>.</a:t>
            </a:r>
            <a:r>
              <a:rPr kumimoji="1" lang="ja-JP" altLang="en-US" sz="2400" smtClean="0">
                <a:latin typeface="+mj-ea"/>
                <a:ea typeface="+mj-ea"/>
              </a:rPr>
              <a:t> </a:t>
            </a:r>
            <a:r>
              <a:rPr lang="ja-JP" altLang="en-US" sz="2400" smtClean="0">
                <a:latin typeface="+mj-ea"/>
                <a:ea typeface="+mj-ea"/>
              </a:rPr>
              <a:t>ヒント</a:t>
            </a:r>
            <a:endParaRPr kumimoji="1" lang="ja-JP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1058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5463</TotalTime>
  <Words>1566</Words>
  <Application>Microsoft Office PowerPoint</Application>
  <PresentationFormat>画面に合わせる 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ＭＳ Ｐゴシック</vt:lpstr>
      <vt:lpstr>ＭＳ Ｐ明朝</vt:lpstr>
      <vt:lpstr>游ゴシック</vt:lpstr>
      <vt:lpstr>Garamond</vt:lpstr>
      <vt:lpstr>Georgia</vt:lpstr>
      <vt:lpstr>Wingdings</vt:lpstr>
      <vt:lpstr>Wingdings 2</vt:lpstr>
      <vt:lpstr>クール</vt:lpstr>
      <vt:lpstr>Ｊａｖａ練習問題  （Game _応用３）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417</cp:revision>
  <dcterms:created xsi:type="dcterms:W3CDTF">2005-04-17T07:16:32Z</dcterms:created>
  <dcterms:modified xsi:type="dcterms:W3CDTF">2019-06-27T05:43:52Z</dcterms:modified>
</cp:coreProperties>
</file>