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30"/>
  </p:handoutMasterIdLst>
  <p:sldIdLst>
    <p:sldId id="256" r:id="rId2"/>
    <p:sldId id="286" r:id="rId3"/>
    <p:sldId id="287" r:id="rId4"/>
    <p:sldId id="282" r:id="rId5"/>
    <p:sldId id="257" r:id="rId6"/>
    <p:sldId id="258" r:id="rId7"/>
    <p:sldId id="259" r:id="rId8"/>
    <p:sldId id="279" r:id="rId9"/>
    <p:sldId id="260" r:id="rId10"/>
    <p:sldId id="261" r:id="rId11"/>
    <p:sldId id="262" r:id="rId12"/>
    <p:sldId id="263" r:id="rId13"/>
    <p:sldId id="265" r:id="rId14"/>
    <p:sldId id="281" r:id="rId15"/>
    <p:sldId id="264" r:id="rId16"/>
    <p:sldId id="267" r:id="rId17"/>
    <p:sldId id="268" r:id="rId18"/>
    <p:sldId id="283" r:id="rId19"/>
    <p:sldId id="271" r:id="rId20"/>
    <p:sldId id="272" r:id="rId21"/>
    <p:sldId id="273" r:id="rId22"/>
    <p:sldId id="276" r:id="rId23"/>
    <p:sldId id="285" r:id="rId24"/>
    <p:sldId id="269" r:id="rId25"/>
    <p:sldId id="270" r:id="rId26"/>
    <p:sldId id="275" r:id="rId27"/>
    <p:sldId id="277" r:id="rId28"/>
    <p:sldId id="278" r:id="rId29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F0C12-F735-4310-A55D-D6FC70A1FE3F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27374-9E9F-4019-8485-E72146B90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128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83768" y="5603783"/>
            <a:ext cx="3929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情報・経営システム工学専攻</a:t>
            </a:r>
            <a:endParaRPr kumimoji="1" lang="en-US" altLang="ja-JP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秋元　頼孝</a:t>
            </a:r>
            <a:endParaRPr kumimoji="1"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83568" y="2204864"/>
            <a:ext cx="77768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683568" y="5085184"/>
            <a:ext cx="77768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3779912" y="1681644"/>
            <a:ext cx="4807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オブジェクト指向プログラミング</a:t>
            </a:r>
            <a:endParaRPr lang="ja-JP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486935" y="2771820"/>
            <a:ext cx="3866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ja-JP" altLang="en-US" sz="2800" dirty="0"/>
              <a:t>プログラミングの基礎</a:t>
            </a:r>
            <a:r>
              <a:rPr lang="en-US" altLang="ja-JP" sz="2800" dirty="0"/>
              <a:t>(1)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633535" y="3508052"/>
            <a:ext cx="5876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ja-JP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変数、式と演算子、入出力</a:t>
            </a:r>
          </a:p>
        </p:txBody>
      </p:sp>
    </p:spTree>
    <p:extLst>
      <p:ext uri="{BB962C8B-B14F-4D97-AF65-F5344CB8AC3E}">
        <p14:creationId xmlns:p14="http://schemas.microsoft.com/office/powerpoint/2010/main" val="265941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プログラムのかたち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29000"/>
            <a:ext cx="4270179" cy="319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2376264"/>
          </a:xfrm>
          <a:solidFill>
            <a:schemeClr val="bg1">
              <a:alpha val="71000"/>
            </a:schemeClr>
          </a:solidFill>
        </p:spPr>
        <p:txBody>
          <a:bodyPr>
            <a:noAutofit/>
          </a:bodyPr>
          <a:lstStyle/>
          <a:p>
            <a:r>
              <a:rPr lang="ja-JP" altLang="en-US" sz="2000" dirty="0" smtClean="0"/>
              <a:t>通常、</a:t>
            </a:r>
            <a:r>
              <a:rPr lang="en-US" altLang="ja-JP" sz="2000" dirty="0" smtClean="0"/>
              <a:t>Java</a:t>
            </a:r>
            <a:r>
              <a:rPr lang="ja-JP" altLang="en-US" sz="2000" dirty="0" smtClean="0"/>
              <a:t>のプログラムは</a:t>
            </a:r>
            <a:r>
              <a:rPr lang="ja-JP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複数の「クラス」からなり、クラスの相互作用</a:t>
            </a:r>
            <a:r>
              <a:rPr lang="ja-JP" altLang="en-US" sz="2000" dirty="0" smtClean="0"/>
              <a:t>で目的とする動作を実現します。</a:t>
            </a:r>
            <a:endParaRPr lang="en-US" altLang="ja-JP" sz="2000" dirty="0" smtClean="0"/>
          </a:p>
          <a:p>
            <a:pPr lvl="1"/>
            <a:r>
              <a:rPr lang="ja-JP" altLang="en-US" sz="1800" dirty="0" smtClean="0"/>
              <a:t>「クラス」は、今のところは</a:t>
            </a:r>
            <a:r>
              <a:rPr lang="ja-JP" altLang="en-US" sz="1800" u="sng" dirty="0" smtClean="0"/>
              <a:t>プログラムの道具の単位</a:t>
            </a:r>
            <a:r>
              <a:rPr lang="ja-JP" altLang="en-US" sz="1800" dirty="0" smtClean="0"/>
              <a:t>と考えておいてください。</a:t>
            </a:r>
            <a:endParaRPr lang="en-US" altLang="ja-JP" sz="1800" dirty="0" smtClean="0"/>
          </a:p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統合開発環境「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eclipse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」</a:t>
            </a:r>
            <a:r>
              <a:rPr kumimoji="1" lang="ja-JP" altLang="en-US" sz="2000" dirty="0" smtClean="0"/>
              <a:t>では、複数のクラスからなるプログラムを整理・統合したり、バージョン別に開発することができます。</a:t>
            </a:r>
            <a:r>
              <a:rPr lang="ja-JP" altLang="en-US" sz="2000" dirty="0"/>
              <a:t>また、</a:t>
            </a:r>
            <a:r>
              <a:rPr kumimoji="1" lang="ja-JP" altLang="en-US" sz="2000" dirty="0" smtClean="0"/>
              <a:t>動作や記述の間違いがないか自動チェックしたりなど、数多くの便利な機能が搭載されています。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366085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Hello world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71" y="1935996"/>
            <a:ext cx="36385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27" y="4894287"/>
            <a:ext cx="58007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18299" y="1412776"/>
            <a:ext cx="1790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プログラム</a:t>
            </a:r>
            <a:endParaRPr kumimoji="1" lang="ja-JP" altLang="en-US" sz="2800" dirty="0"/>
          </a:p>
        </p:txBody>
      </p:sp>
      <p:sp>
        <p:nvSpPr>
          <p:cNvPr id="8" name="縦巻き 7"/>
          <p:cNvSpPr/>
          <p:nvPr/>
        </p:nvSpPr>
        <p:spPr>
          <a:xfrm>
            <a:off x="5174456" y="1628800"/>
            <a:ext cx="3672408" cy="2304256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Hello world!</a:t>
            </a:r>
            <a:r>
              <a:rPr lang="ja-JP" altLang="en-US" dirty="0" smtClean="0"/>
              <a:t>」</a:t>
            </a:r>
            <a:r>
              <a:rPr lang="ja-JP" altLang="en-US" dirty="0"/>
              <a:t>という文字列</a:t>
            </a:r>
            <a:r>
              <a:rPr lang="ja-JP" altLang="en-US" dirty="0" smtClean="0"/>
              <a:t>を見せなさい</a:t>
            </a:r>
            <a:r>
              <a:rPr lang="ja-JP" altLang="en-US" dirty="0"/>
              <a:t>。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9592" y="4371068"/>
            <a:ext cx="5657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プログラムの実行と実行結果の出力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416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プログラムの記述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6" y="1556792"/>
            <a:ext cx="5976664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public class </a:t>
            </a:r>
            <a:r>
              <a:rPr lang="en-US" altLang="ja-JP" dirty="0" err="1"/>
              <a:t>helloworld</a:t>
            </a:r>
            <a:r>
              <a:rPr lang="en-US" altLang="ja-JP" dirty="0"/>
              <a:t> {</a:t>
            </a:r>
          </a:p>
          <a:p>
            <a:endParaRPr lang="ja-JP" altLang="en-US" dirty="0"/>
          </a:p>
          <a:p>
            <a:r>
              <a:rPr lang="ja-JP" altLang="en-US" dirty="0" smtClean="0">
                <a:solidFill>
                  <a:srgbClr val="0070C0"/>
                </a:solidFill>
              </a:rPr>
              <a:t>　　　</a:t>
            </a:r>
            <a:r>
              <a:rPr lang="en-US" altLang="ja-JP" dirty="0" smtClean="0">
                <a:solidFill>
                  <a:srgbClr val="0070C0"/>
                </a:solidFill>
              </a:rPr>
              <a:t>/**</a:t>
            </a: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ja-JP" altLang="en-US" dirty="0" smtClean="0">
                <a:solidFill>
                  <a:srgbClr val="0070C0"/>
                </a:solidFill>
              </a:rPr>
              <a:t>　　　</a:t>
            </a:r>
            <a:r>
              <a:rPr lang="en-US" altLang="ja-JP" dirty="0" smtClean="0">
                <a:solidFill>
                  <a:srgbClr val="0070C0"/>
                </a:solidFill>
              </a:rPr>
              <a:t>* </a:t>
            </a:r>
            <a:r>
              <a:rPr lang="en-US" altLang="ja-JP" dirty="0">
                <a:solidFill>
                  <a:srgbClr val="0070C0"/>
                </a:solidFill>
              </a:rPr>
              <a:t>@</a:t>
            </a:r>
            <a:r>
              <a:rPr lang="en-US" altLang="ja-JP" dirty="0" err="1">
                <a:solidFill>
                  <a:srgbClr val="0070C0"/>
                </a:solidFill>
              </a:rPr>
              <a:t>param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args</a:t>
            </a:r>
            <a:endParaRPr lang="en-US" altLang="ja-JP" dirty="0">
              <a:solidFill>
                <a:srgbClr val="0070C0"/>
              </a:solidFill>
            </a:endParaRPr>
          </a:p>
          <a:p>
            <a:r>
              <a:rPr lang="ja-JP" altLang="en-US" dirty="0">
                <a:solidFill>
                  <a:srgbClr val="0070C0"/>
                </a:solidFill>
              </a:rPr>
              <a:t> </a:t>
            </a:r>
            <a:r>
              <a:rPr lang="ja-JP" altLang="en-US" dirty="0" smtClean="0">
                <a:solidFill>
                  <a:srgbClr val="0070C0"/>
                </a:solidFill>
              </a:rPr>
              <a:t>　　　*</a:t>
            </a:r>
            <a:r>
              <a:rPr lang="en-US" altLang="ja-JP" dirty="0">
                <a:solidFill>
                  <a:srgbClr val="0070C0"/>
                </a:solidFill>
              </a:rPr>
              <a:t>/</a:t>
            </a:r>
          </a:p>
          <a:p>
            <a:r>
              <a:rPr lang="ja-JP" altLang="en-US" dirty="0" smtClean="0"/>
              <a:t>　　　</a:t>
            </a:r>
            <a:r>
              <a:rPr lang="en-US" altLang="ja-JP" dirty="0" smtClean="0"/>
              <a:t>public </a:t>
            </a:r>
            <a:r>
              <a:rPr lang="en-US" altLang="ja-JP" dirty="0"/>
              <a:t>static void main(String[] </a:t>
            </a:r>
            <a:r>
              <a:rPr lang="en-US" altLang="ja-JP" dirty="0" err="1">
                <a:solidFill>
                  <a:srgbClr val="FF0000"/>
                </a:solidFill>
              </a:rPr>
              <a:t>args</a:t>
            </a:r>
            <a:r>
              <a:rPr lang="en-US" altLang="ja-JP" dirty="0"/>
              <a:t>) {</a:t>
            </a:r>
          </a:p>
          <a:p>
            <a:r>
              <a:rPr lang="ja-JP" altLang="en-US" dirty="0" smtClean="0"/>
              <a:t>　　　　　　</a:t>
            </a:r>
            <a:r>
              <a:rPr lang="en-US" altLang="ja-JP" dirty="0" smtClean="0">
                <a:solidFill>
                  <a:srgbClr val="00B050"/>
                </a:solidFill>
              </a:rPr>
              <a:t>// </a:t>
            </a:r>
            <a:r>
              <a:rPr lang="en-US" altLang="ja-JP" dirty="0" smtClean="0">
                <a:solidFill>
                  <a:srgbClr val="00B0F0"/>
                </a:solidFill>
              </a:rPr>
              <a:t>TODO</a:t>
            </a:r>
            <a:r>
              <a:rPr lang="ja-JP" altLang="en-US" dirty="0" smtClean="0">
                <a:solidFill>
                  <a:srgbClr val="00B050"/>
                </a:solidFill>
              </a:rPr>
              <a:t> </a:t>
            </a:r>
            <a:r>
              <a:rPr lang="ja-JP" altLang="en-US" dirty="0">
                <a:solidFill>
                  <a:srgbClr val="00B050"/>
                </a:solidFill>
              </a:rPr>
              <a:t>自動生成されたメソッド・スタブ</a:t>
            </a:r>
          </a:p>
          <a:p>
            <a:r>
              <a:rPr lang="ja-JP" altLang="en-US" dirty="0" smtClean="0"/>
              <a:t>　　　　　　</a:t>
            </a:r>
            <a:r>
              <a:rPr lang="en-US" altLang="ja-JP" dirty="0" err="1" smtClean="0"/>
              <a:t>System.</a:t>
            </a:r>
            <a:r>
              <a:rPr lang="en-US" altLang="ja-JP" i="1" dirty="0" err="1" smtClean="0">
                <a:solidFill>
                  <a:srgbClr val="0070C0"/>
                </a:solidFill>
              </a:rPr>
              <a:t>out</a:t>
            </a:r>
            <a:r>
              <a:rPr lang="en-US" altLang="ja-JP" i="1" dirty="0" err="1" smtClean="0"/>
              <a:t>.</a:t>
            </a:r>
            <a:r>
              <a:rPr lang="en-US" altLang="ja-JP" dirty="0" err="1" smtClean="0">
                <a:solidFill>
                  <a:srgbClr val="0070C0"/>
                </a:solidFill>
              </a:rPr>
              <a:t>println</a:t>
            </a:r>
            <a:r>
              <a:rPr lang="en-US" altLang="ja-JP" dirty="0" smtClean="0">
                <a:solidFill>
                  <a:srgbClr val="0070C0"/>
                </a:solidFill>
              </a:rPr>
              <a:t>(</a:t>
            </a:r>
            <a:r>
              <a:rPr lang="en-US" altLang="ja-JP" dirty="0">
                <a:solidFill>
                  <a:srgbClr val="0070C0"/>
                </a:solidFill>
              </a:rPr>
              <a:t>"</a:t>
            </a:r>
            <a:r>
              <a:rPr lang="ja-JP" altLang="en-US" dirty="0" smtClean="0">
                <a:solidFill>
                  <a:srgbClr val="0070C0"/>
                </a:solidFill>
              </a:rPr>
              <a:t>ようこそ</a:t>
            </a:r>
            <a:r>
              <a:rPr lang="en-US" altLang="ja-JP" dirty="0" smtClean="0">
                <a:solidFill>
                  <a:srgbClr val="0070C0"/>
                </a:solidFill>
              </a:rPr>
              <a:t>Java</a:t>
            </a:r>
            <a:r>
              <a:rPr lang="ja-JP" altLang="en-US" dirty="0" smtClean="0">
                <a:solidFill>
                  <a:srgbClr val="0070C0"/>
                </a:solidFill>
              </a:rPr>
              <a:t>へ</a:t>
            </a:r>
            <a:r>
              <a:rPr lang="en-US" altLang="ja-JP" dirty="0" smtClean="0">
                <a:solidFill>
                  <a:srgbClr val="0070C0"/>
                </a:solidFill>
              </a:rPr>
              <a:t>!")</a:t>
            </a:r>
            <a:r>
              <a:rPr lang="en-US" altLang="ja-JP" dirty="0" smtClean="0"/>
              <a:t>;</a:t>
            </a:r>
            <a:endParaRPr lang="en-US" altLang="ja-JP" dirty="0"/>
          </a:p>
          <a:p>
            <a:r>
              <a:rPr lang="ja-JP" altLang="en-US" dirty="0"/>
              <a:t>　　　　　　</a:t>
            </a:r>
            <a:r>
              <a:rPr lang="en-US" altLang="ja-JP" dirty="0" err="1"/>
              <a:t>System.</a:t>
            </a:r>
            <a:r>
              <a:rPr lang="en-US" altLang="ja-JP" i="1" dirty="0" err="1">
                <a:solidFill>
                  <a:srgbClr val="0070C0"/>
                </a:solidFill>
              </a:rPr>
              <a:t>out</a:t>
            </a:r>
            <a:r>
              <a:rPr lang="en-US" altLang="ja-JP" i="1" dirty="0" err="1"/>
              <a:t>.</a:t>
            </a:r>
            <a:r>
              <a:rPr lang="en-US" altLang="ja-JP" dirty="0" err="1">
                <a:solidFill>
                  <a:srgbClr val="0070C0"/>
                </a:solidFill>
              </a:rPr>
              <a:t>println</a:t>
            </a:r>
            <a:r>
              <a:rPr lang="en-US" altLang="ja-JP" dirty="0" smtClean="0">
                <a:solidFill>
                  <a:srgbClr val="0070C0"/>
                </a:solidFill>
              </a:rPr>
              <a:t>(</a:t>
            </a:r>
            <a:r>
              <a:rPr lang="en-US" altLang="ja-JP" dirty="0">
                <a:solidFill>
                  <a:srgbClr val="0070C0"/>
                </a:solidFill>
              </a:rPr>
              <a:t>"</a:t>
            </a:r>
            <a:r>
              <a:rPr lang="en-US" altLang="ja-JP" dirty="0" smtClean="0">
                <a:solidFill>
                  <a:srgbClr val="0070C0"/>
                </a:solidFill>
              </a:rPr>
              <a:t>Java</a:t>
            </a:r>
            <a:r>
              <a:rPr lang="ja-JP" altLang="en-US" dirty="0" smtClean="0">
                <a:solidFill>
                  <a:srgbClr val="0070C0"/>
                </a:solidFill>
              </a:rPr>
              <a:t>をはじめましょう</a:t>
            </a:r>
            <a:r>
              <a:rPr lang="en-US" altLang="ja-JP" dirty="0" smtClean="0">
                <a:solidFill>
                  <a:srgbClr val="0070C0"/>
                </a:solidFill>
              </a:rPr>
              <a:t>!")</a:t>
            </a:r>
            <a:r>
              <a:rPr lang="en-US" altLang="ja-JP" dirty="0" smtClean="0"/>
              <a:t>;</a:t>
            </a:r>
            <a:endParaRPr lang="ja-JP" altLang="en-US" dirty="0"/>
          </a:p>
          <a:p>
            <a:r>
              <a:rPr lang="ja-JP" altLang="en-US" dirty="0" smtClean="0"/>
              <a:t>　　　</a:t>
            </a:r>
            <a:r>
              <a:rPr lang="en-US" altLang="ja-JP" dirty="0" smtClean="0"/>
              <a:t>}</a:t>
            </a:r>
            <a:endParaRPr lang="en-US" altLang="ja-JP" dirty="0"/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43425" y="1052736"/>
            <a:ext cx="204094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クラスの名前です。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76127" y="1737682"/>
            <a:ext cx="21130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中カッコ「</a:t>
            </a:r>
            <a:r>
              <a:rPr kumimoji="1" lang="en-US" altLang="ja-JP" dirty="0" smtClean="0"/>
              <a:t>{</a:t>
            </a:r>
            <a:r>
              <a:rPr kumimoji="1" lang="ja-JP" altLang="en-US" dirty="0" smtClean="0"/>
              <a:t>」が開始、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「｝」が終了です。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56175" y="2814005"/>
            <a:ext cx="190468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「コメント」は、プログラムの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動作から無視されます。</a:t>
            </a:r>
            <a:endParaRPr kumimoji="1" lang="en-US" altLang="ja-JP" sz="12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00192" y="3717032"/>
            <a:ext cx="23871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プログラムは、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ここから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開始し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ます。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97455" y="4912403"/>
            <a:ext cx="3190297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実行する命令の単位は、</a:t>
            </a:r>
            <a:endParaRPr kumimoji="1" lang="en-US" altLang="ja-JP" dirty="0" smtClean="0"/>
          </a:p>
          <a:p>
            <a:r>
              <a:rPr lang="ja-JP" altLang="en-US" dirty="0" smtClean="0"/>
              <a:t>セミコロン「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」で区切ります。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命令の単位を「文」といいます。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899592" y="2060848"/>
            <a:ext cx="1944216" cy="93610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331640" y="3217333"/>
            <a:ext cx="4104456" cy="28367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10" idx="1"/>
          </p:cNvCxnSpPr>
          <p:nvPr/>
        </p:nvCxnSpPr>
        <p:spPr>
          <a:xfrm flipH="1" flipV="1">
            <a:off x="3059833" y="2528901"/>
            <a:ext cx="3096342" cy="515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5436096" y="3137171"/>
            <a:ext cx="720079" cy="221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5220072" y="3126452"/>
            <a:ext cx="1080120" cy="59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1828800" y="1476757"/>
            <a:ext cx="1231032" cy="46805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/>
          <p:cNvCxnSpPr>
            <a:stCxn id="7" idx="1"/>
          </p:cNvCxnSpPr>
          <p:nvPr/>
        </p:nvCxnSpPr>
        <p:spPr>
          <a:xfrm flipH="1">
            <a:off x="3059832" y="1237402"/>
            <a:ext cx="2783593" cy="23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83568" y="6090592"/>
            <a:ext cx="8063426" cy="70788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chemeClr val="bg1"/>
                </a:solidFill>
              </a:rPr>
              <a:t>public static void main(String[] </a:t>
            </a:r>
            <a:r>
              <a:rPr lang="en-US" altLang="ja-JP" sz="2000" dirty="0" err="1" smtClean="0">
                <a:solidFill>
                  <a:schemeClr val="bg1"/>
                </a:solidFill>
              </a:rPr>
              <a:t>args</a:t>
            </a:r>
            <a:r>
              <a:rPr lang="en-US" altLang="ja-JP" sz="2000" dirty="0" smtClean="0">
                <a:solidFill>
                  <a:schemeClr val="bg1"/>
                </a:solidFill>
              </a:rPr>
              <a:t>){……}</a:t>
            </a:r>
            <a:r>
              <a:rPr lang="ja-JP" altLang="en-US" sz="2000" dirty="0" smtClean="0"/>
              <a:t>の中に書かれた「文」が、</a:t>
            </a:r>
            <a:endParaRPr lang="en-US" altLang="ja-JP" sz="2000" dirty="0" smtClean="0"/>
          </a:p>
          <a:p>
            <a:r>
              <a:rPr lang="ja-JP" altLang="en-US" sz="2000" dirty="0" smtClean="0"/>
              <a:t>プログラムの本体です。これを「</a:t>
            </a:r>
            <a:r>
              <a:rPr lang="en-US" altLang="ja-JP" sz="2000" dirty="0" smtClean="0"/>
              <a:t>main()</a:t>
            </a:r>
            <a:r>
              <a:rPr lang="ja-JP" altLang="en-US" sz="2000" dirty="0" smtClean="0"/>
              <a:t>メソッド」といいます。</a:t>
            </a:r>
            <a:endParaRPr lang="en-US" altLang="ja-JP" sz="2000" dirty="0" smtClean="0"/>
          </a:p>
        </p:txBody>
      </p:sp>
      <p:sp>
        <p:nvSpPr>
          <p:cNvPr id="29" name="下矢印 28"/>
          <p:cNvSpPr/>
          <p:nvPr/>
        </p:nvSpPr>
        <p:spPr>
          <a:xfrm>
            <a:off x="8100392" y="4363363"/>
            <a:ext cx="144016" cy="1727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691680" y="4580646"/>
            <a:ext cx="217880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プログラムは、ここで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終了します。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1115616" y="4221088"/>
            <a:ext cx="576064" cy="475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54063" y="5439072"/>
            <a:ext cx="3825086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400" dirty="0" smtClean="0"/>
              <a:t>命令は、あとで読みやすくするために、通常は</a:t>
            </a:r>
            <a:endParaRPr lang="en-US" altLang="ja-JP" sz="1400" dirty="0" smtClean="0"/>
          </a:p>
          <a:p>
            <a:r>
              <a:rPr lang="en-US" altLang="ja-JP" sz="1400" dirty="0"/>
              <a:t>1</a:t>
            </a:r>
            <a:r>
              <a:rPr lang="ja-JP" altLang="en-US" sz="1400" dirty="0" smtClean="0"/>
              <a:t>行ずつ書き、字下げ</a:t>
            </a:r>
            <a:r>
              <a:rPr kumimoji="1" lang="ja-JP" altLang="en-US" sz="1400" dirty="0" smtClean="0"/>
              <a:t>（インデント）を揃えます。</a:t>
            </a:r>
            <a:endParaRPr kumimoji="1" lang="en-US" altLang="ja-JP" sz="1400" dirty="0" smtClean="0"/>
          </a:p>
        </p:txBody>
      </p:sp>
      <p:sp>
        <p:nvSpPr>
          <p:cNvPr id="36" name="角丸四角形 35"/>
          <p:cNvSpPr/>
          <p:nvPr/>
        </p:nvSpPr>
        <p:spPr>
          <a:xfrm>
            <a:off x="907976" y="3217334"/>
            <a:ext cx="351656" cy="82286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395536" y="4040197"/>
            <a:ext cx="504056" cy="1405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下矢印 38"/>
          <p:cNvSpPr/>
          <p:nvPr/>
        </p:nvSpPr>
        <p:spPr>
          <a:xfrm>
            <a:off x="6975036" y="4363364"/>
            <a:ext cx="144016" cy="549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3918214" y="1710784"/>
            <a:ext cx="1277582" cy="891074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rgbClr val="7030A0"/>
                </a:solidFill>
              </a:rPr>
              <a:t>注意：</a:t>
            </a:r>
            <a:endParaRPr lang="en-US" altLang="ja-JP" sz="1600" dirty="0" smtClean="0">
              <a:solidFill>
                <a:srgbClr val="7030A0"/>
              </a:solidFill>
            </a:endParaRPr>
          </a:p>
          <a:p>
            <a:pPr algn="ctr"/>
            <a:r>
              <a:rPr lang="en-US" altLang="ja-JP" sz="1600" dirty="0" smtClean="0">
                <a:solidFill>
                  <a:srgbClr val="7030A0"/>
                </a:solidFill>
              </a:rPr>
              <a:t>“</a:t>
            </a:r>
            <a:r>
              <a:rPr lang="ja-JP" altLang="en-US" sz="1600" dirty="0" smtClean="0">
                <a:solidFill>
                  <a:srgbClr val="7030A0"/>
                </a:solidFill>
              </a:rPr>
              <a:t>アイ</a:t>
            </a:r>
            <a:r>
              <a:rPr lang="en-US" altLang="ja-JP" sz="1600" dirty="0" smtClean="0">
                <a:solidFill>
                  <a:srgbClr val="7030A0"/>
                </a:solidFill>
              </a:rPr>
              <a:t>”</a:t>
            </a:r>
            <a:r>
              <a:rPr lang="ja-JP" altLang="en-US" sz="1600" dirty="0" smtClean="0">
                <a:solidFill>
                  <a:srgbClr val="7030A0"/>
                </a:solidFill>
              </a:rPr>
              <a:t>ではなく</a:t>
            </a:r>
            <a:r>
              <a:rPr lang="en-US" altLang="ja-JP" sz="1600" dirty="0" smtClean="0">
                <a:solidFill>
                  <a:srgbClr val="7030A0"/>
                </a:solidFill>
              </a:rPr>
              <a:t>”</a:t>
            </a:r>
            <a:r>
              <a:rPr lang="ja-JP" altLang="en-US" sz="1600" dirty="0" smtClean="0">
                <a:solidFill>
                  <a:srgbClr val="7030A0"/>
                </a:solidFill>
              </a:rPr>
              <a:t>エル</a:t>
            </a:r>
            <a:r>
              <a:rPr lang="en-US" altLang="ja-JP" sz="1600" dirty="0" smtClean="0">
                <a:solidFill>
                  <a:srgbClr val="7030A0"/>
                </a:solidFill>
              </a:rPr>
              <a:t>”</a:t>
            </a:r>
            <a:endParaRPr kumimoji="1" lang="ja-JP" altLang="en-US" sz="1600" dirty="0">
              <a:solidFill>
                <a:srgbClr val="7030A0"/>
              </a:solidFill>
            </a:endParaRPr>
          </a:p>
        </p:txBody>
      </p:sp>
      <p:cxnSp>
        <p:nvCxnSpPr>
          <p:cNvPr id="6" name="直線矢印コネクタ 5"/>
          <p:cNvCxnSpPr>
            <a:stCxn id="2" idx="2"/>
          </p:cNvCxnSpPr>
          <p:nvPr/>
        </p:nvCxnSpPr>
        <p:spPr>
          <a:xfrm flipH="1">
            <a:off x="3251581" y="2601858"/>
            <a:ext cx="1305424" cy="972107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53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文字や数値の出力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93995" y="2416820"/>
            <a:ext cx="5976664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public class </a:t>
            </a:r>
            <a:r>
              <a:rPr lang="en-US" altLang="ja-JP" dirty="0" err="1" smtClean="0"/>
              <a:t>literaltest</a:t>
            </a:r>
            <a:r>
              <a:rPr lang="en-US" altLang="ja-JP" dirty="0" smtClean="0"/>
              <a:t> </a:t>
            </a:r>
            <a:r>
              <a:rPr lang="en-US" altLang="ja-JP" dirty="0"/>
              <a:t>{</a:t>
            </a:r>
          </a:p>
          <a:p>
            <a:endParaRPr lang="ja-JP" altLang="en-US" dirty="0"/>
          </a:p>
          <a:p>
            <a:r>
              <a:rPr lang="ja-JP" altLang="en-US" dirty="0" smtClean="0"/>
              <a:t>　　　</a:t>
            </a:r>
            <a:r>
              <a:rPr lang="en-US" altLang="ja-JP" dirty="0" smtClean="0"/>
              <a:t>public </a:t>
            </a:r>
            <a:r>
              <a:rPr lang="en-US" altLang="ja-JP" dirty="0"/>
              <a:t>static void main(String[] </a:t>
            </a:r>
            <a:r>
              <a:rPr lang="en-US" altLang="ja-JP" dirty="0" err="1">
                <a:solidFill>
                  <a:schemeClr val="tx1"/>
                </a:solidFill>
              </a:rPr>
              <a:t>args</a:t>
            </a:r>
            <a:r>
              <a:rPr lang="en-US" altLang="ja-JP" dirty="0"/>
              <a:t>) {</a:t>
            </a:r>
          </a:p>
          <a:p>
            <a:r>
              <a:rPr lang="ja-JP" altLang="en-US" dirty="0" smtClean="0"/>
              <a:t>　　　　　　</a:t>
            </a:r>
            <a:r>
              <a:rPr lang="en-US" altLang="ja-JP" dirty="0" err="1" smtClean="0"/>
              <a:t>System.</a:t>
            </a:r>
            <a:r>
              <a:rPr lang="en-US" altLang="ja-JP" i="1" dirty="0" err="1" smtClean="0">
                <a:solidFill>
                  <a:srgbClr val="0070C0"/>
                </a:solidFill>
              </a:rPr>
              <a:t>out</a:t>
            </a:r>
            <a:r>
              <a:rPr lang="en-US" altLang="ja-JP" i="1" dirty="0" err="1" smtClean="0"/>
              <a:t>.</a:t>
            </a:r>
            <a:r>
              <a:rPr lang="en-US" altLang="ja-JP" dirty="0" err="1" smtClean="0">
                <a:solidFill>
                  <a:srgbClr val="0070C0"/>
                </a:solidFill>
              </a:rPr>
              <a:t>println</a:t>
            </a:r>
            <a:r>
              <a:rPr lang="en-US" altLang="ja-JP" dirty="0" smtClean="0">
                <a:solidFill>
                  <a:srgbClr val="0070C0"/>
                </a:solidFill>
              </a:rPr>
              <a:t>(</a:t>
            </a:r>
            <a:r>
              <a:rPr lang="en-US" altLang="ja-JP" dirty="0" smtClean="0">
                <a:solidFill>
                  <a:srgbClr val="FF0000"/>
                </a:solidFill>
              </a:rPr>
              <a:t>'A'</a:t>
            </a:r>
            <a:r>
              <a:rPr lang="en-US" altLang="ja-JP" dirty="0" smtClean="0">
                <a:solidFill>
                  <a:srgbClr val="0070C0"/>
                </a:solidFill>
              </a:rPr>
              <a:t>)</a:t>
            </a:r>
            <a:r>
              <a:rPr lang="en-US" altLang="ja-JP" dirty="0" smtClean="0"/>
              <a:t>;  </a:t>
            </a:r>
            <a:endParaRPr lang="en-US" altLang="ja-JP" dirty="0"/>
          </a:p>
          <a:p>
            <a:r>
              <a:rPr lang="ja-JP" altLang="en-US" dirty="0"/>
              <a:t>　　　　　　</a:t>
            </a:r>
            <a:r>
              <a:rPr lang="en-US" altLang="ja-JP" dirty="0" err="1"/>
              <a:t>System.</a:t>
            </a:r>
            <a:r>
              <a:rPr lang="en-US" altLang="ja-JP" i="1" dirty="0" err="1">
                <a:solidFill>
                  <a:srgbClr val="0070C0"/>
                </a:solidFill>
              </a:rPr>
              <a:t>out</a:t>
            </a:r>
            <a:r>
              <a:rPr lang="en-US" altLang="ja-JP" i="1" dirty="0" err="1"/>
              <a:t>.</a:t>
            </a:r>
            <a:r>
              <a:rPr lang="en-US" altLang="ja-JP" dirty="0" err="1">
                <a:solidFill>
                  <a:srgbClr val="0070C0"/>
                </a:solidFill>
              </a:rPr>
              <a:t>println</a:t>
            </a:r>
            <a:r>
              <a:rPr lang="en-US" altLang="ja-JP" dirty="0" smtClean="0">
                <a:solidFill>
                  <a:srgbClr val="0070C0"/>
                </a:solidFill>
              </a:rPr>
              <a:t>(</a:t>
            </a:r>
            <a:r>
              <a:rPr lang="en-US" altLang="ja-JP" dirty="0">
                <a:solidFill>
                  <a:srgbClr val="FF0000"/>
                </a:solidFill>
              </a:rPr>
              <a:t>"</a:t>
            </a:r>
            <a:r>
              <a:rPr lang="ja-JP" altLang="en-US" dirty="0" smtClean="0">
                <a:solidFill>
                  <a:srgbClr val="FF0000"/>
                </a:solidFill>
              </a:rPr>
              <a:t>ようこそ</a:t>
            </a:r>
            <a:r>
              <a:rPr lang="en-US" altLang="ja-JP" dirty="0" smtClean="0">
                <a:solidFill>
                  <a:srgbClr val="FF0000"/>
                </a:solidFill>
              </a:rPr>
              <a:t>Java</a:t>
            </a:r>
            <a:r>
              <a:rPr lang="ja-JP" altLang="en-US" dirty="0" smtClean="0">
                <a:solidFill>
                  <a:srgbClr val="FF0000"/>
                </a:solidFill>
              </a:rPr>
              <a:t>へ</a:t>
            </a:r>
            <a:r>
              <a:rPr lang="en-US" altLang="ja-JP" dirty="0" smtClean="0">
                <a:solidFill>
                  <a:srgbClr val="FF0000"/>
                </a:solidFill>
              </a:rPr>
              <a:t>!"</a:t>
            </a:r>
            <a:r>
              <a:rPr lang="en-US" altLang="ja-JP" dirty="0" smtClean="0">
                <a:solidFill>
                  <a:srgbClr val="0070C0"/>
                </a:solidFill>
              </a:rPr>
              <a:t>)</a:t>
            </a:r>
            <a:r>
              <a:rPr lang="en-US" altLang="ja-JP" dirty="0" smtClean="0"/>
              <a:t>;</a:t>
            </a:r>
            <a:endParaRPr lang="ja-JP" altLang="en-US" dirty="0"/>
          </a:p>
          <a:p>
            <a:r>
              <a:rPr lang="ja-JP" altLang="en-US" dirty="0"/>
              <a:t>　　　　　　</a:t>
            </a:r>
            <a:r>
              <a:rPr lang="en-US" altLang="ja-JP" dirty="0" err="1" smtClean="0"/>
              <a:t>System.</a:t>
            </a:r>
            <a:r>
              <a:rPr lang="en-US" altLang="ja-JP" i="1" dirty="0" err="1" smtClean="0">
                <a:solidFill>
                  <a:srgbClr val="0070C0"/>
                </a:solidFill>
              </a:rPr>
              <a:t>out</a:t>
            </a:r>
            <a:r>
              <a:rPr lang="en-US" altLang="ja-JP" i="1" dirty="0" err="1" smtClean="0"/>
              <a:t>.</a:t>
            </a:r>
            <a:r>
              <a:rPr lang="en-US" altLang="ja-JP" dirty="0" err="1" smtClean="0">
                <a:solidFill>
                  <a:srgbClr val="0070C0"/>
                </a:solidFill>
              </a:rPr>
              <a:t>println</a:t>
            </a:r>
            <a:r>
              <a:rPr lang="en-US" altLang="ja-JP" dirty="0" smtClean="0">
                <a:solidFill>
                  <a:srgbClr val="0070C0"/>
                </a:solidFill>
              </a:rPr>
              <a:t>(</a:t>
            </a:r>
            <a:r>
              <a:rPr lang="en-US" altLang="ja-JP" dirty="0" smtClean="0">
                <a:solidFill>
                  <a:srgbClr val="FF0000"/>
                </a:solidFill>
              </a:rPr>
              <a:t>123</a:t>
            </a:r>
            <a:r>
              <a:rPr lang="en-US" altLang="ja-JP" dirty="0" smtClean="0">
                <a:solidFill>
                  <a:srgbClr val="0070C0"/>
                </a:solidFill>
              </a:rPr>
              <a:t>)</a:t>
            </a:r>
            <a:r>
              <a:rPr lang="en-US" altLang="ja-JP" dirty="0" smtClean="0"/>
              <a:t>;</a:t>
            </a:r>
            <a:endParaRPr lang="ja-JP" altLang="en-US" dirty="0"/>
          </a:p>
          <a:p>
            <a:r>
              <a:rPr lang="ja-JP" altLang="en-US" dirty="0" smtClean="0"/>
              <a:t>　　　</a:t>
            </a:r>
            <a:r>
              <a:rPr lang="en-US" altLang="ja-JP" dirty="0" smtClean="0"/>
              <a:t>}</a:t>
            </a:r>
            <a:endParaRPr lang="en-US" altLang="ja-JP" dirty="0"/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9912" y="1335336"/>
            <a:ext cx="7433445" cy="70788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2000" dirty="0" err="1" smtClean="0">
                <a:solidFill>
                  <a:schemeClr val="bg1"/>
                </a:solidFill>
              </a:rPr>
              <a:t>System.out.println</a:t>
            </a:r>
            <a:r>
              <a:rPr lang="en-US" altLang="ja-JP" sz="2000" dirty="0" smtClean="0">
                <a:solidFill>
                  <a:schemeClr val="bg1"/>
                </a:solidFill>
              </a:rPr>
              <a:t>( …  )</a:t>
            </a:r>
            <a:r>
              <a:rPr lang="ja-JP" altLang="en-US" sz="2000" dirty="0" smtClean="0">
                <a:solidFill>
                  <a:schemeClr val="bg1"/>
                </a:solidFill>
              </a:rPr>
              <a:t>は、カッコ</a:t>
            </a:r>
            <a:r>
              <a:rPr lang="ja-JP" altLang="en-US" sz="2000" dirty="0" smtClean="0"/>
              <a:t>の中に書かれた文字や数値を</a:t>
            </a:r>
            <a:endParaRPr lang="en-US" altLang="ja-JP" sz="2000" dirty="0" smtClean="0"/>
          </a:p>
          <a:p>
            <a:r>
              <a:rPr lang="ja-JP" altLang="en-US" sz="2000" dirty="0" smtClean="0"/>
              <a:t>「コンソール」に出力します。</a:t>
            </a:r>
            <a:endParaRPr lang="en-US" altLang="ja-JP" sz="20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96743" y="2860967"/>
            <a:ext cx="26372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１つの文字からなる文字リテラル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は「</a:t>
            </a:r>
            <a:r>
              <a:rPr kumimoji="1" lang="en-US" altLang="ja-JP" sz="1400" dirty="0" smtClean="0"/>
              <a:t>'</a:t>
            </a:r>
            <a:r>
              <a:rPr kumimoji="1" lang="ja-JP" altLang="en-US" sz="1400" dirty="0" smtClean="0"/>
              <a:t>」で囲みます。</a:t>
            </a:r>
            <a:endParaRPr kumimoji="1" lang="ja-JP" altLang="en-US" sz="14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910242" y="3497097"/>
            <a:ext cx="226215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複数の文字からなる文字列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リテラルは「</a:t>
            </a:r>
            <a:r>
              <a:rPr kumimoji="1" lang="en-US" altLang="ja-JP" sz="1400" dirty="0" smtClean="0"/>
              <a:t>"</a:t>
            </a:r>
            <a:r>
              <a:rPr kumimoji="1" lang="ja-JP" altLang="en-US" sz="1400" dirty="0" smtClean="0"/>
              <a:t>」で囲みます。</a:t>
            </a:r>
            <a:endParaRPr kumimoji="1" lang="ja-JP" altLang="en-US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36603" y="4094066"/>
            <a:ext cx="2739853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400" dirty="0" smtClean="0"/>
              <a:t>整数や小数などの数値</a:t>
            </a:r>
            <a:r>
              <a:rPr kumimoji="1" lang="ja-JP" altLang="en-US" sz="1400" dirty="0" smtClean="0"/>
              <a:t>リテラルは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直接書きます。</a:t>
            </a:r>
            <a:endParaRPr kumimoji="1" lang="ja-JP" altLang="en-US" sz="1400" dirty="0"/>
          </a:p>
        </p:txBody>
      </p:sp>
      <p:cxnSp>
        <p:nvCxnSpPr>
          <p:cNvPr id="6" name="直線矢印コネクタ 5"/>
          <p:cNvCxnSpPr>
            <a:stCxn id="27" idx="1"/>
          </p:cNvCxnSpPr>
          <p:nvPr/>
        </p:nvCxnSpPr>
        <p:spPr>
          <a:xfrm flipH="1">
            <a:off x="4427984" y="3122577"/>
            <a:ext cx="1468759" cy="37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1" idx="1"/>
          </p:cNvCxnSpPr>
          <p:nvPr/>
        </p:nvCxnSpPr>
        <p:spPr>
          <a:xfrm flipH="1" flipV="1">
            <a:off x="5652120" y="3704102"/>
            <a:ext cx="258122" cy="5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33" idx="1"/>
          </p:cNvCxnSpPr>
          <p:nvPr/>
        </p:nvCxnSpPr>
        <p:spPr>
          <a:xfrm flipH="1" flipV="1">
            <a:off x="4499992" y="4002586"/>
            <a:ext cx="1436611" cy="353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14" y="4834842"/>
            <a:ext cx="59150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373471" y="6093296"/>
            <a:ext cx="8519010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Java</a:t>
            </a:r>
            <a:r>
              <a:rPr lang="ja-JP" altLang="en-US" dirty="0" smtClean="0"/>
              <a:t>やその他のプログラムを実行して、ユーザからの文字や数値の入力を受け付けたり、実行結果</a:t>
            </a:r>
            <a:r>
              <a:rPr lang="ja-JP" altLang="en-US" dirty="0"/>
              <a:t>を</a:t>
            </a:r>
            <a:r>
              <a:rPr lang="ja-JP" altLang="en-US" dirty="0" smtClean="0"/>
              <a:t>表示したりする（標準入出力を行う）画面を、「コンソール」と言います。</a:t>
            </a:r>
            <a:endParaRPr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64088" y="2093655"/>
            <a:ext cx="36679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プログラム内に直接記入する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「値」を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「リテラル」といいます。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2" name="下矢印 1"/>
          <p:cNvSpPr/>
          <p:nvPr/>
        </p:nvSpPr>
        <p:spPr>
          <a:xfrm>
            <a:off x="2699792" y="4509120"/>
            <a:ext cx="2160240" cy="32572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下矢印 18"/>
          <p:cNvSpPr/>
          <p:nvPr/>
        </p:nvSpPr>
        <p:spPr>
          <a:xfrm>
            <a:off x="3059832" y="5242030"/>
            <a:ext cx="216024" cy="863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699792" y="4941168"/>
            <a:ext cx="792088" cy="432048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31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>
          <a:xfrm>
            <a:off x="683568" y="2204864"/>
            <a:ext cx="77768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683568" y="4077072"/>
            <a:ext cx="77768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793458" y="2852936"/>
            <a:ext cx="133882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変数</a:t>
            </a:r>
            <a:endParaRPr kumimoji="1" lang="ja-JP" altLang="en-US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199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31712" y="1340768"/>
            <a:ext cx="8229600" cy="2016224"/>
          </a:xfrm>
        </p:spPr>
        <p:txBody>
          <a:bodyPr>
            <a:noAutofit/>
          </a:bodyPr>
          <a:lstStyle/>
          <a:p>
            <a:r>
              <a:rPr kumimoji="1" lang="en-US" altLang="ja-JP" sz="2000" dirty="0" smtClean="0"/>
              <a:t>PC</a:t>
            </a:r>
            <a:r>
              <a:rPr kumimoji="1" lang="ja-JP" altLang="en-US" sz="2000" dirty="0" smtClean="0"/>
              <a:t>の記憶装置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メモリ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を利用して、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数値や文字を一時的に記憶させておく</a:t>
            </a:r>
            <a:r>
              <a:rPr kumimoji="1" lang="ja-JP" altLang="en-US" sz="2000" dirty="0" smtClean="0"/>
              <a:t>命令を書くことができます。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この機能を「</a:t>
            </a:r>
            <a:r>
              <a:rPr lang="ja-JP" altLang="en-US" sz="2000" dirty="0" smtClean="0">
                <a:solidFill>
                  <a:srgbClr val="FF0000"/>
                </a:solidFill>
              </a:rPr>
              <a:t>変数</a:t>
            </a:r>
            <a:r>
              <a:rPr lang="ja-JP" altLang="en-US" sz="2000" dirty="0" smtClean="0"/>
              <a:t>」といいます。また、割り当てられ、区別する名前を付けられた記憶領域も、「変数」と呼びます。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変数に記憶させる数値や文字を「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値</a:t>
            </a:r>
            <a:r>
              <a:rPr kumimoji="1" lang="ja-JP" altLang="en-US" sz="2000" dirty="0" smtClean="0"/>
              <a:t>」といいます。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変数</a:t>
            </a:r>
            <a:endParaRPr kumimoji="1" lang="ja-JP" altLang="en-US" dirty="0"/>
          </a:p>
        </p:txBody>
      </p:sp>
      <p:sp>
        <p:nvSpPr>
          <p:cNvPr id="4" name="直方体 3"/>
          <p:cNvSpPr/>
          <p:nvPr/>
        </p:nvSpPr>
        <p:spPr>
          <a:xfrm>
            <a:off x="1187624" y="4379248"/>
            <a:ext cx="2376264" cy="171404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4168" y="5229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 rot="21258643">
            <a:off x="1745143" y="4941293"/>
            <a:ext cx="91884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year</a:t>
            </a:r>
            <a:endParaRPr kumimoji="1" lang="ja-JP" altLang="en-US" sz="2800" dirty="0"/>
          </a:p>
        </p:txBody>
      </p:sp>
      <p:sp>
        <p:nvSpPr>
          <p:cNvPr id="8" name="縦巻き 7"/>
          <p:cNvSpPr/>
          <p:nvPr/>
        </p:nvSpPr>
        <p:spPr>
          <a:xfrm>
            <a:off x="4644008" y="3492014"/>
            <a:ext cx="4248472" cy="2304256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year</a:t>
            </a:r>
            <a:r>
              <a:rPr lang="ja-JP" altLang="en-US" dirty="0" smtClean="0"/>
              <a:t>」</a:t>
            </a:r>
            <a:r>
              <a:rPr lang="ja-JP" altLang="en-US" dirty="0"/>
              <a:t>と</a:t>
            </a:r>
            <a:r>
              <a:rPr lang="ja-JP" altLang="en-US" dirty="0" smtClean="0"/>
              <a:t>いう名前の、整数を入れる箱を作りなさい。</a:t>
            </a:r>
            <a:endParaRPr lang="en-US" altLang="ja-JP" dirty="0" smtClean="0"/>
          </a:p>
          <a:p>
            <a:r>
              <a:rPr lang="ja-JP" altLang="en-US" dirty="0" smtClean="0"/>
              <a:t>変数</a:t>
            </a:r>
            <a:r>
              <a:rPr lang="en-US" altLang="ja-JP" dirty="0" smtClean="0"/>
              <a:t>year</a:t>
            </a:r>
            <a:r>
              <a:rPr lang="ja-JP" altLang="en-US" dirty="0" smtClean="0"/>
              <a:t>に、</a:t>
            </a:r>
            <a:r>
              <a:rPr lang="en-US" altLang="ja-JP" dirty="0" smtClean="0"/>
              <a:t>2001</a:t>
            </a:r>
            <a:r>
              <a:rPr lang="ja-JP" altLang="en-US" dirty="0" smtClean="0"/>
              <a:t>を代入しなさい。</a:t>
            </a:r>
            <a:endParaRPr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7624" y="5415354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 smtClean="0"/>
              <a:t>この箱には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FF0000"/>
                </a:solidFill>
              </a:rPr>
              <a:t>整数</a:t>
            </a:r>
            <a:r>
              <a:rPr lang="ja-JP" altLang="en-US" dirty="0" smtClean="0"/>
              <a:t>を入れること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1619672" y="4379248"/>
            <a:ext cx="0" cy="41790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下矢印 12"/>
          <p:cNvSpPr/>
          <p:nvPr/>
        </p:nvSpPr>
        <p:spPr>
          <a:xfrm>
            <a:off x="2119929" y="4091216"/>
            <a:ext cx="507854" cy="57606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38849" y="3567996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2001</a:t>
            </a:r>
            <a:endParaRPr kumimoji="1" lang="ja-JP" altLang="en-US" sz="2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91880" y="3549465"/>
            <a:ext cx="41549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69349" y="5037410"/>
            <a:ext cx="87716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変数名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047714" y="6228140"/>
            <a:ext cx="110799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変数の型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線矢印コネクタ 18"/>
          <p:cNvCxnSpPr>
            <a:stCxn id="15" idx="1"/>
            <a:endCxn id="14" idx="3"/>
          </p:cNvCxnSpPr>
          <p:nvPr/>
        </p:nvCxnSpPr>
        <p:spPr>
          <a:xfrm flipH="1">
            <a:off x="2934021" y="3734131"/>
            <a:ext cx="557859" cy="954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6" idx="1"/>
          </p:cNvCxnSpPr>
          <p:nvPr/>
        </p:nvCxnSpPr>
        <p:spPr>
          <a:xfrm flipH="1">
            <a:off x="2627783" y="5222076"/>
            <a:ext cx="1041566" cy="141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7" idx="1"/>
          </p:cNvCxnSpPr>
          <p:nvPr/>
        </p:nvCxnSpPr>
        <p:spPr>
          <a:xfrm flipH="1" flipV="1">
            <a:off x="2373856" y="6061685"/>
            <a:ext cx="673858" cy="3511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1187624" y="5406742"/>
            <a:ext cx="1816929" cy="65494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059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変数</a:t>
            </a:r>
            <a:r>
              <a:rPr lang="ja-JP" altLang="en-US" dirty="0" smtClean="0"/>
              <a:t>の宣言と値の代入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38577" y="1628800"/>
            <a:ext cx="7262382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public class </a:t>
            </a:r>
            <a:r>
              <a:rPr lang="en-US" altLang="ja-JP" dirty="0" err="1" smtClean="0"/>
              <a:t>variabletest</a:t>
            </a:r>
            <a:r>
              <a:rPr lang="en-US" altLang="ja-JP" dirty="0" smtClean="0"/>
              <a:t> </a:t>
            </a:r>
            <a:r>
              <a:rPr lang="en-US" altLang="ja-JP" dirty="0"/>
              <a:t>{</a:t>
            </a:r>
          </a:p>
          <a:p>
            <a:r>
              <a:rPr lang="ja-JP" altLang="en-US" dirty="0" smtClean="0"/>
              <a:t>　　　</a:t>
            </a:r>
            <a:r>
              <a:rPr lang="en-US" altLang="ja-JP" dirty="0" smtClean="0"/>
              <a:t>public </a:t>
            </a:r>
            <a:r>
              <a:rPr lang="en-US" altLang="ja-JP" dirty="0"/>
              <a:t>static void main(String[] </a:t>
            </a:r>
            <a:r>
              <a:rPr lang="en-US" altLang="ja-JP" dirty="0" err="1">
                <a:solidFill>
                  <a:schemeClr val="tx1"/>
                </a:solidFill>
              </a:rPr>
              <a:t>args</a:t>
            </a:r>
            <a:r>
              <a:rPr lang="en-US" altLang="ja-JP" dirty="0"/>
              <a:t>) {</a:t>
            </a:r>
          </a:p>
          <a:p>
            <a:r>
              <a:rPr lang="ja-JP" altLang="en-US" dirty="0" smtClean="0"/>
              <a:t>　　　　　　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num</a:t>
            </a:r>
            <a:r>
              <a:rPr lang="en-US" altLang="ja-JP" dirty="0" smtClean="0"/>
              <a:t>;  </a:t>
            </a:r>
          </a:p>
          <a:p>
            <a:r>
              <a:rPr lang="ja-JP" altLang="en-US" dirty="0" smtClean="0"/>
              <a:t>　　　　　　</a:t>
            </a:r>
            <a:r>
              <a:rPr lang="en-US" altLang="ja-JP" dirty="0" err="1" smtClean="0"/>
              <a:t>num</a:t>
            </a:r>
            <a:r>
              <a:rPr lang="en-US" altLang="ja-JP" dirty="0" smtClean="0"/>
              <a:t> = 3;</a:t>
            </a:r>
          </a:p>
          <a:p>
            <a:endParaRPr lang="ja-JP" altLang="en-US" dirty="0" smtClean="0"/>
          </a:p>
          <a:p>
            <a:r>
              <a:rPr lang="ja-JP" altLang="en-US" dirty="0"/>
              <a:t>　　　　　　</a:t>
            </a:r>
            <a:r>
              <a:rPr lang="en-US" altLang="ja-JP" dirty="0" err="1" smtClean="0"/>
              <a:t>System.</a:t>
            </a:r>
            <a:r>
              <a:rPr lang="en-US" altLang="ja-JP" i="1" dirty="0" err="1" smtClean="0">
                <a:solidFill>
                  <a:srgbClr val="0070C0"/>
                </a:solidFill>
              </a:rPr>
              <a:t>out</a:t>
            </a:r>
            <a:r>
              <a:rPr lang="en-US" altLang="ja-JP" i="1" dirty="0" err="1" smtClean="0"/>
              <a:t>.</a:t>
            </a:r>
            <a:r>
              <a:rPr lang="en-US" altLang="ja-JP" dirty="0" err="1" smtClean="0">
                <a:solidFill>
                  <a:srgbClr val="0070C0"/>
                </a:solidFill>
              </a:rPr>
              <a:t>println</a:t>
            </a:r>
            <a:r>
              <a:rPr lang="en-US" altLang="ja-JP" dirty="0" smtClean="0">
                <a:solidFill>
                  <a:srgbClr val="0070C0"/>
                </a:solidFill>
              </a:rPr>
              <a:t>(</a:t>
            </a:r>
            <a:r>
              <a:rPr lang="en-US" altLang="ja-JP" dirty="0" smtClean="0">
                <a:solidFill>
                  <a:srgbClr val="FF0000"/>
                </a:solidFill>
              </a:rPr>
              <a:t>“</a:t>
            </a:r>
            <a:r>
              <a:rPr lang="ja-JP" altLang="en-US" dirty="0" smtClean="0">
                <a:solidFill>
                  <a:srgbClr val="FF0000"/>
                </a:solidFill>
              </a:rPr>
              <a:t>変数</a:t>
            </a:r>
            <a:r>
              <a:rPr lang="en-US" altLang="ja-JP" dirty="0" err="1" smtClean="0">
                <a:solidFill>
                  <a:srgbClr val="FF0000"/>
                </a:solidFill>
              </a:rPr>
              <a:t>num</a:t>
            </a:r>
            <a:r>
              <a:rPr lang="ja-JP" altLang="en-US" dirty="0" smtClean="0">
                <a:solidFill>
                  <a:srgbClr val="FF0000"/>
                </a:solidFill>
              </a:rPr>
              <a:t>の値は</a:t>
            </a:r>
            <a:r>
              <a:rPr lang="en-US" altLang="ja-JP" dirty="0" smtClean="0">
                <a:solidFill>
                  <a:srgbClr val="FF0000"/>
                </a:solidFill>
              </a:rPr>
              <a:t>” + </a:t>
            </a:r>
            <a:r>
              <a:rPr lang="en-US" altLang="ja-JP" dirty="0" err="1" smtClean="0">
                <a:solidFill>
                  <a:srgbClr val="FF0000"/>
                </a:solidFill>
              </a:rPr>
              <a:t>num</a:t>
            </a:r>
            <a:r>
              <a:rPr lang="en-US" altLang="ja-JP" dirty="0" smtClean="0">
                <a:solidFill>
                  <a:srgbClr val="FF0000"/>
                </a:solidFill>
              </a:rPr>
              <a:t> + "</a:t>
            </a:r>
            <a:r>
              <a:rPr lang="ja-JP" altLang="en-US" dirty="0" smtClean="0">
                <a:solidFill>
                  <a:srgbClr val="FF0000"/>
                </a:solidFill>
              </a:rPr>
              <a:t>です</a:t>
            </a:r>
            <a:r>
              <a:rPr lang="ja-JP" altLang="en-US" dirty="0">
                <a:solidFill>
                  <a:srgbClr val="FF0000"/>
                </a:solidFill>
              </a:rPr>
              <a:t>。</a:t>
            </a:r>
            <a:r>
              <a:rPr lang="en-US" altLang="ja-JP" dirty="0" smtClean="0">
                <a:solidFill>
                  <a:srgbClr val="FF0000"/>
                </a:solidFill>
              </a:rPr>
              <a:t>"</a:t>
            </a:r>
            <a:r>
              <a:rPr lang="en-US" altLang="ja-JP" dirty="0" smtClean="0">
                <a:solidFill>
                  <a:srgbClr val="0070C0"/>
                </a:solidFill>
              </a:rPr>
              <a:t>)</a:t>
            </a:r>
            <a:r>
              <a:rPr lang="en-US" altLang="ja-JP" dirty="0" smtClean="0"/>
              <a:t>;</a:t>
            </a:r>
            <a:endParaRPr lang="ja-JP" altLang="en-US" dirty="0" smtClean="0"/>
          </a:p>
          <a:p>
            <a:r>
              <a:rPr lang="ja-JP" altLang="en-US" dirty="0" smtClean="0"/>
              <a:t>　　　</a:t>
            </a:r>
            <a:r>
              <a:rPr lang="en-US" altLang="ja-JP" dirty="0" smtClean="0"/>
              <a:t>}</a:t>
            </a:r>
            <a:endParaRPr lang="en-US" altLang="ja-JP" dirty="0"/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13" y="4620180"/>
            <a:ext cx="6587696" cy="172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矢印コネクタ 4"/>
          <p:cNvCxnSpPr/>
          <p:nvPr/>
        </p:nvCxnSpPr>
        <p:spPr>
          <a:xfrm flipH="1">
            <a:off x="2699793" y="1794407"/>
            <a:ext cx="3377230" cy="5544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077024" y="2241555"/>
            <a:ext cx="2851408" cy="70788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chemeClr val="tx1"/>
                </a:solidFill>
              </a:rPr>
              <a:t>変数への値の代入は、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</a:rPr>
              <a:t>変数名 </a:t>
            </a:r>
            <a:r>
              <a:rPr lang="en-US" altLang="ja-JP" sz="2000" b="1" dirty="0" smtClean="0">
                <a:solidFill>
                  <a:srgbClr val="FF0000"/>
                </a:solidFill>
                <a:latin typeface="+mn-ea"/>
              </a:rPr>
              <a:t>=</a:t>
            </a:r>
            <a:r>
              <a:rPr lang="en-US" altLang="ja-JP" sz="2000" dirty="0" smtClean="0">
                <a:solidFill>
                  <a:schemeClr val="tx1"/>
                </a:solidFill>
              </a:rPr>
              <a:t> </a:t>
            </a:r>
            <a:r>
              <a:rPr lang="ja-JP" altLang="en-US" sz="2000" dirty="0" smtClean="0">
                <a:solidFill>
                  <a:schemeClr val="tx1"/>
                </a:solidFill>
              </a:rPr>
              <a:t>代入する値</a:t>
            </a:r>
            <a:r>
              <a:rPr lang="en-US" altLang="ja-JP" sz="2000" dirty="0" smtClean="0">
                <a:solidFill>
                  <a:schemeClr val="tx1"/>
                </a:solidFill>
              </a:rPr>
              <a:t>;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2843808" y="2595498"/>
            <a:ext cx="3233216" cy="489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139952" y="3640915"/>
            <a:ext cx="4743606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「変数の宣言」では、変数の名前と、どのような</a:t>
            </a:r>
            <a:endParaRPr kumimoji="1" lang="en-US" altLang="ja-JP" dirty="0" smtClean="0"/>
          </a:p>
          <a:p>
            <a:r>
              <a:rPr kumimoji="1" lang="ja-JP" altLang="en-US" dirty="0" smtClean="0"/>
              <a:t>種類の「型」を</a:t>
            </a:r>
            <a:r>
              <a:rPr lang="ja-JP" altLang="en-US" dirty="0" smtClean="0"/>
              <a:t>変数に代入するかを指定します。</a:t>
            </a:r>
            <a:endParaRPr lang="en-US" altLang="ja-JP" dirty="0" smtClean="0"/>
          </a:p>
        </p:txBody>
      </p:sp>
      <p:sp>
        <p:nvSpPr>
          <p:cNvPr id="25" name="下矢印 24"/>
          <p:cNvSpPr/>
          <p:nvPr/>
        </p:nvSpPr>
        <p:spPr>
          <a:xfrm>
            <a:off x="8634032" y="2180964"/>
            <a:ext cx="144016" cy="14599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77024" y="1363757"/>
            <a:ext cx="2851408" cy="70788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chemeClr val="tx1"/>
                </a:solidFill>
              </a:rPr>
              <a:t>変数の</a:t>
            </a:r>
            <a:r>
              <a:rPr lang="ja-JP" altLang="en-US" sz="2000" dirty="0">
                <a:solidFill>
                  <a:schemeClr val="tx1"/>
                </a:solidFill>
              </a:rPr>
              <a:t>宣言</a:t>
            </a:r>
            <a:r>
              <a:rPr lang="ja-JP" altLang="en-US" sz="2000" dirty="0" smtClean="0">
                <a:solidFill>
                  <a:schemeClr val="tx1"/>
                </a:solidFill>
              </a:rPr>
              <a:t>は、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</a:rPr>
              <a:t>型名 識別子</a:t>
            </a:r>
            <a:r>
              <a:rPr lang="en-US" altLang="ja-JP" sz="2000" dirty="0" smtClean="0">
                <a:solidFill>
                  <a:schemeClr val="tx1"/>
                </a:solidFill>
              </a:rPr>
              <a:t>(</a:t>
            </a:r>
            <a:r>
              <a:rPr lang="ja-JP" altLang="en-US" sz="2000" dirty="0" smtClean="0">
                <a:solidFill>
                  <a:schemeClr val="tx1"/>
                </a:solidFill>
              </a:rPr>
              <a:t>変数名</a:t>
            </a:r>
            <a:r>
              <a:rPr lang="en-US" altLang="ja-JP" sz="2000" dirty="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83768" y="5883369"/>
            <a:ext cx="2851408" cy="70788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chemeClr val="tx1"/>
                </a:solidFill>
              </a:rPr>
              <a:t>変数に代入されている</a:t>
            </a:r>
            <a:r>
              <a:rPr lang="ja-JP" altLang="en-US" sz="2000" dirty="0" smtClean="0">
                <a:solidFill>
                  <a:srgbClr val="FF0000"/>
                </a:solidFill>
              </a:rPr>
              <a:t>値が直接表示</a:t>
            </a:r>
            <a:r>
              <a:rPr lang="ja-JP" altLang="en-US" sz="2000" dirty="0" smtClean="0">
                <a:solidFill>
                  <a:schemeClr val="tx1"/>
                </a:solidFill>
              </a:rPr>
              <a:t>されます。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12" idx="0"/>
          </p:cNvCxnSpPr>
          <p:nvPr/>
        </p:nvCxnSpPr>
        <p:spPr>
          <a:xfrm flipV="1">
            <a:off x="3909472" y="3356992"/>
            <a:ext cx="0" cy="25263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 flipV="1">
            <a:off x="2483768" y="5661248"/>
            <a:ext cx="936104" cy="2221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8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変数</a:t>
            </a:r>
            <a:r>
              <a:rPr lang="ja-JP" altLang="en-US" dirty="0" smtClean="0"/>
              <a:t>の値の更新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38577" y="1628800"/>
            <a:ext cx="7262382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public class </a:t>
            </a:r>
            <a:r>
              <a:rPr lang="en-US" altLang="ja-JP" dirty="0" err="1" smtClean="0"/>
              <a:t>variabletest</a:t>
            </a:r>
            <a:r>
              <a:rPr lang="en-US" altLang="ja-JP" dirty="0" smtClean="0"/>
              <a:t> </a:t>
            </a:r>
            <a:r>
              <a:rPr lang="en-US" altLang="ja-JP" dirty="0"/>
              <a:t>{</a:t>
            </a:r>
          </a:p>
          <a:p>
            <a:r>
              <a:rPr lang="ja-JP" altLang="en-US" dirty="0" smtClean="0"/>
              <a:t>　　　</a:t>
            </a:r>
            <a:r>
              <a:rPr lang="en-US" altLang="ja-JP" dirty="0" smtClean="0"/>
              <a:t>public </a:t>
            </a:r>
            <a:r>
              <a:rPr lang="en-US" altLang="ja-JP" dirty="0"/>
              <a:t>static void main(String[] </a:t>
            </a:r>
            <a:r>
              <a:rPr lang="en-US" altLang="ja-JP" dirty="0" err="1">
                <a:solidFill>
                  <a:schemeClr val="tx1"/>
                </a:solidFill>
              </a:rPr>
              <a:t>args</a:t>
            </a:r>
            <a:r>
              <a:rPr lang="en-US" altLang="ja-JP" dirty="0"/>
              <a:t>) {</a:t>
            </a:r>
          </a:p>
          <a:p>
            <a:r>
              <a:rPr lang="ja-JP" altLang="en-US" dirty="0" smtClean="0"/>
              <a:t>　　　　　　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num</a:t>
            </a:r>
            <a:r>
              <a:rPr lang="en-US" altLang="ja-JP" dirty="0" smtClean="0"/>
              <a:t> = 3;</a:t>
            </a:r>
          </a:p>
          <a:p>
            <a:r>
              <a:rPr lang="ja-JP" altLang="en-US" dirty="0"/>
              <a:t>　　　　　　</a:t>
            </a:r>
            <a:r>
              <a:rPr lang="en-US" altLang="ja-JP" dirty="0" err="1" smtClean="0"/>
              <a:t>System.</a:t>
            </a:r>
            <a:r>
              <a:rPr lang="en-US" altLang="ja-JP" i="1" dirty="0" err="1" smtClean="0">
                <a:solidFill>
                  <a:srgbClr val="0070C0"/>
                </a:solidFill>
              </a:rPr>
              <a:t>out</a:t>
            </a:r>
            <a:r>
              <a:rPr lang="en-US" altLang="ja-JP" i="1" dirty="0" err="1" smtClean="0"/>
              <a:t>.</a:t>
            </a:r>
            <a:r>
              <a:rPr lang="en-US" altLang="ja-JP" dirty="0" err="1" smtClean="0">
                <a:solidFill>
                  <a:srgbClr val="0070C0"/>
                </a:solidFill>
              </a:rPr>
              <a:t>println</a:t>
            </a:r>
            <a:r>
              <a:rPr lang="en-US" altLang="ja-JP" dirty="0" smtClean="0">
                <a:solidFill>
                  <a:srgbClr val="0070C0"/>
                </a:solidFill>
              </a:rPr>
              <a:t>(</a:t>
            </a:r>
            <a:r>
              <a:rPr lang="en-US" altLang="ja-JP" dirty="0" smtClean="0">
                <a:solidFill>
                  <a:srgbClr val="FF0000"/>
                </a:solidFill>
              </a:rPr>
              <a:t>“</a:t>
            </a:r>
            <a:r>
              <a:rPr lang="ja-JP" altLang="en-US" dirty="0" smtClean="0">
                <a:solidFill>
                  <a:srgbClr val="FF0000"/>
                </a:solidFill>
              </a:rPr>
              <a:t>変数</a:t>
            </a:r>
            <a:r>
              <a:rPr lang="en-US" altLang="ja-JP" dirty="0" err="1" smtClean="0">
                <a:solidFill>
                  <a:srgbClr val="FF0000"/>
                </a:solidFill>
              </a:rPr>
              <a:t>num</a:t>
            </a:r>
            <a:r>
              <a:rPr lang="ja-JP" altLang="en-US" dirty="0" smtClean="0">
                <a:solidFill>
                  <a:srgbClr val="FF0000"/>
                </a:solidFill>
              </a:rPr>
              <a:t>の値は</a:t>
            </a:r>
            <a:r>
              <a:rPr lang="en-US" altLang="ja-JP" dirty="0" smtClean="0">
                <a:solidFill>
                  <a:srgbClr val="FF0000"/>
                </a:solidFill>
              </a:rPr>
              <a:t>” + </a:t>
            </a:r>
            <a:r>
              <a:rPr lang="en-US" altLang="ja-JP" dirty="0" err="1" smtClean="0">
                <a:solidFill>
                  <a:srgbClr val="FF0000"/>
                </a:solidFill>
              </a:rPr>
              <a:t>num</a:t>
            </a:r>
            <a:r>
              <a:rPr lang="en-US" altLang="ja-JP" dirty="0" smtClean="0">
                <a:solidFill>
                  <a:srgbClr val="FF0000"/>
                </a:solidFill>
              </a:rPr>
              <a:t> + "</a:t>
            </a:r>
            <a:r>
              <a:rPr lang="ja-JP" altLang="en-US" dirty="0" smtClean="0">
                <a:solidFill>
                  <a:srgbClr val="FF0000"/>
                </a:solidFill>
              </a:rPr>
              <a:t>です</a:t>
            </a:r>
            <a:r>
              <a:rPr lang="ja-JP" altLang="en-US" dirty="0">
                <a:solidFill>
                  <a:srgbClr val="FF0000"/>
                </a:solidFill>
              </a:rPr>
              <a:t>。</a:t>
            </a:r>
            <a:r>
              <a:rPr lang="en-US" altLang="ja-JP" dirty="0" smtClean="0">
                <a:solidFill>
                  <a:srgbClr val="FF0000"/>
                </a:solidFill>
              </a:rPr>
              <a:t>"</a:t>
            </a:r>
            <a:r>
              <a:rPr lang="en-US" altLang="ja-JP" dirty="0" smtClean="0">
                <a:solidFill>
                  <a:srgbClr val="0070C0"/>
                </a:solidFill>
              </a:rPr>
              <a:t>)</a:t>
            </a:r>
            <a:r>
              <a:rPr lang="en-US" altLang="ja-JP" dirty="0" smtClean="0"/>
              <a:t>;</a:t>
            </a:r>
            <a:endParaRPr lang="ja-JP" altLang="en-US" dirty="0" smtClean="0"/>
          </a:p>
          <a:p>
            <a:r>
              <a:rPr lang="ja-JP" altLang="en-US" dirty="0"/>
              <a:t>　　　　　　</a:t>
            </a:r>
            <a:r>
              <a:rPr lang="en-US" altLang="ja-JP" dirty="0" err="1"/>
              <a:t>System.</a:t>
            </a:r>
            <a:r>
              <a:rPr lang="en-US" altLang="ja-JP" i="1" dirty="0" err="1">
                <a:solidFill>
                  <a:srgbClr val="0070C0"/>
                </a:solidFill>
              </a:rPr>
              <a:t>out</a:t>
            </a:r>
            <a:r>
              <a:rPr lang="en-US" altLang="ja-JP" i="1" dirty="0" err="1"/>
              <a:t>.</a:t>
            </a:r>
            <a:r>
              <a:rPr lang="en-US" altLang="ja-JP" dirty="0" err="1">
                <a:solidFill>
                  <a:srgbClr val="0070C0"/>
                </a:solidFill>
              </a:rPr>
              <a:t>println</a:t>
            </a:r>
            <a:r>
              <a:rPr lang="en-US" altLang="ja-JP" dirty="0">
                <a:solidFill>
                  <a:srgbClr val="0070C0"/>
                </a:solidFill>
              </a:rPr>
              <a:t>(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ja-JP" altLang="en-US" dirty="0">
                <a:solidFill>
                  <a:srgbClr val="FF0000"/>
                </a:solidFill>
              </a:rPr>
              <a:t>変数</a:t>
            </a:r>
            <a:r>
              <a:rPr lang="en-US" altLang="ja-JP" dirty="0" err="1">
                <a:solidFill>
                  <a:srgbClr val="FF0000"/>
                </a:solidFill>
              </a:rPr>
              <a:t>num</a:t>
            </a:r>
            <a:r>
              <a:rPr lang="ja-JP" altLang="en-US" dirty="0">
                <a:solidFill>
                  <a:srgbClr val="FF0000"/>
                </a:solidFill>
              </a:rPr>
              <a:t>の値は</a:t>
            </a:r>
            <a:r>
              <a:rPr lang="en-US" altLang="ja-JP" dirty="0">
                <a:solidFill>
                  <a:srgbClr val="FF0000"/>
                </a:solidFill>
              </a:rPr>
              <a:t>” + </a:t>
            </a:r>
            <a:r>
              <a:rPr lang="en-US" altLang="ja-JP" dirty="0" err="1">
                <a:solidFill>
                  <a:srgbClr val="FF0000"/>
                </a:solidFill>
              </a:rPr>
              <a:t>num</a:t>
            </a:r>
            <a:r>
              <a:rPr lang="en-US" altLang="ja-JP" dirty="0">
                <a:solidFill>
                  <a:srgbClr val="FF0000"/>
                </a:solidFill>
              </a:rPr>
              <a:t> + "</a:t>
            </a:r>
            <a:r>
              <a:rPr lang="ja-JP" altLang="en-US" dirty="0">
                <a:solidFill>
                  <a:srgbClr val="FF0000"/>
                </a:solidFill>
              </a:rPr>
              <a:t>です。</a:t>
            </a:r>
            <a:r>
              <a:rPr lang="en-US" altLang="ja-JP" dirty="0">
                <a:solidFill>
                  <a:srgbClr val="FF0000"/>
                </a:solidFill>
              </a:rPr>
              <a:t>"</a:t>
            </a:r>
            <a:r>
              <a:rPr lang="en-US" altLang="ja-JP" dirty="0">
                <a:solidFill>
                  <a:srgbClr val="0070C0"/>
                </a:solidFill>
              </a:rPr>
              <a:t>)</a:t>
            </a:r>
            <a:r>
              <a:rPr lang="en-US" altLang="ja-JP" dirty="0"/>
              <a:t>;</a:t>
            </a:r>
            <a:endParaRPr lang="ja-JP" altLang="en-US" dirty="0"/>
          </a:p>
          <a:p>
            <a:r>
              <a:rPr lang="ja-JP" altLang="en-US" dirty="0"/>
              <a:t>　　　　　　</a:t>
            </a:r>
            <a:r>
              <a:rPr lang="en-US" altLang="ja-JP" dirty="0" err="1" smtClean="0"/>
              <a:t>num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smtClean="0"/>
              <a:t>5;</a:t>
            </a:r>
            <a:endParaRPr lang="en-US" altLang="ja-JP" dirty="0"/>
          </a:p>
          <a:p>
            <a:r>
              <a:rPr lang="ja-JP" altLang="en-US" dirty="0"/>
              <a:t>　　　　　　</a:t>
            </a:r>
            <a:r>
              <a:rPr lang="en-US" altLang="ja-JP" dirty="0" err="1"/>
              <a:t>System.</a:t>
            </a:r>
            <a:r>
              <a:rPr lang="en-US" altLang="ja-JP" i="1" dirty="0" err="1">
                <a:solidFill>
                  <a:srgbClr val="0070C0"/>
                </a:solidFill>
              </a:rPr>
              <a:t>out</a:t>
            </a:r>
            <a:r>
              <a:rPr lang="en-US" altLang="ja-JP" i="1" dirty="0" err="1"/>
              <a:t>.</a:t>
            </a:r>
            <a:r>
              <a:rPr lang="en-US" altLang="ja-JP" dirty="0" err="1">
                <a:solidFill>
                  <a:srgbClr val="0070C0"/>
                </a:solidFill>
              </a:rPr>
              <a:t>println</a:t>
            </a:r>
            <a:r>
              <a:rPr lang="en-US" altLang="ja-JP" dirty="0">
                <a:solidFill>
                  <a:srgbClr val="0070C0"/>
                </a:solidFill>
              </a:rPr>
              <a:t>(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ja-JP" altLang="en-US" dirty="0">
                <a:solidFill>
                  <a:srgbClr val="FF0000"/>
                </a:solidFill>
              </a:rPr>
              <a:t>変数</a:t>
            </a:r>
            <a:r>
              <a:rPr lang="en-US" altLang="ja-JP" dirty="0" err="1">
                <a:solidFill>
                  <a:srgbClr val="FF0000"/>
                </a:solidFill>
              </a:rPr>
              <a:t>num</a:t>
            </a:r>
            <a:r>
              <a:rPr lang="ja-JP" altLang="en-US" dirty="0">
                <a:solidFill>
                  <a:srgbClr val="FF0000"/>
                </a:solidFill>
              </a:rPr>
              <a:t>の値は</a:t>
            </a:r>
            <a:r>
              <a:rPr lang="en-US" altLang="ja-JP" dirty="0">
                <a:solidFill>
                  <a:srgbClr val="FF0000"/>
                </a:solidFill>
              </a:rPr>
              <a:t>” + </a:t>
            </a:r>
            <a:r>
              <a:rPr lang="en-US" altLang="ja-JP" dirty="0" err="1">
                <a:solidFill>
                  <a:srgbClr val="FF0000"/>
                </a:solidFill>
              </a:rPr>
              <a:t>num</a:t>
            </a:r>
            <a:r>
              <a:rPr lang="en-US" altLang="ja-JP" dirty="0">
                <a:solidFill>
                  <a:srgbClr val="FF0000"/>
                </a:solidFill>
              </a:rPr>
              <a:t> + "</a:t>
            </a:r>
            <a:r>
              <a:rPr lang="ja-JP" altLang="en-US" dirty="0">
                <a:solidFill>
                  <a:srgbClr val="FF0000"/>
                </a:solidFill>
              </a:rPr>
              <a:t>です。</a:t>
            </a:r>
            <a:r>
              <a:rPr lang="en-US" altLang="ja-JP" dirty="0">
                <a:solidFill>
                  <a:srgbClr val="FF0000"/>
                </a:solidFill>
              </a:rPr>
              <a:t>"</a:t>
            </a:r>
            <a:r>
              <a:rPr lang="en-US" altLang="ja-JP" dirty="0">
                <a:solidFill>
                  <a:srgbClr val="0070C0"/>
                </a:solidFill>
              </a:rPr>
              <a:t>)</a:t>
            </a:r>
            <a:r>
              <a:rPr lang="en-US" altLang="ja-JP" dirty="0"/>
              <a:t>;</a:t>
            </a:r>
            <a:endParaRPr lang="ja-JP" altLang="en-US" dirty="0"/>
          </a:p>
          <a:p>
            <a:r>
              <a:rPr lang="ja-JP" altLang="en-US" dirty="0" smtClean="0"/>
              <a:t>　　　</a:t>
            </a:r>
            <a:r>
              <a:rPr lang="en-US" altLang="ja-JP" dirty="0" smtClean="0"/>
              <a:t>}</a:t>
            </a:r>
            <a:endParaRPr lang="en-US" altLang="ja-JP" dirty="0"/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71793" y="4005064"/>
            <a:ext cx="7376478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プログラムが実行されている間（</a:t>
            </a:r>
            <a:r>
              <a:rPr lang="en-US" altLang="ja-JP" dirty="0" smtClean="0"/>
              <a:t>※</a:t>
            </a:r>
            <a:r>
              <a:rPr lang="ja-JP" altLang="en-US" dirty="0" smtClean="0"/>
              <a:t>）、変数の値は記憶されています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既に宣言された変数に新しい値を代入すると、値は上書きで更新され、更新された</a:t>
            </a:r>
            <a:r>
              <a:rPr lang="ja-JP" altLang="en-US" dirty="0" smtClean="0"/>
              <a:t>方の値が記憶されます。</a:t>
            </a:r>
            <a:endParaRPr kumimoji="1" lang="ja-JP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66" y="4946402"/>
            <a:ext cx="4940484" cy="150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6876256" y="2953757"/>
            <a:ext cx="216024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chemeClr val="tx1"/>
                </a:solidFill>
              </a:rPr>
              <a:t>新しい値の代入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13" idx="1"/>
          </p:cNvCxnSpPr>
          <p:nvPr/>
        </p:nvCxnSpPr>
        <p:spPr>
          <a:xfrm flipH="1">
            <a:off x="2843808" y="3153812"/>
            <a:ext cx="40324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327577" y="5903893"/>
            <a:ext cx="3816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※</a:t>
            </a:r>
            <a:r>
              <a:rPr kumimoji="1" lang="ja-JP" altLang="en-US" sz="1400" dirty="0" smtClean="0"/>
              <a:t>変数に値が記憶されている期間は、</a:t>
            </a:r>
            <a:r>
              <a:rPr lang="ja-JP" altLang="en-US" sz="1400" dirty="0" smtClean="0"/>
              <a:t>中カッコ「</a:t>
            </a:r>
            <a:r>
              <a:rPr lang="en-US" altLang="ja-JP" sz="1400" dirty="0" smtClean="0"/>
              <a:t>{</a:t>
            </a:r>
            <a:r>
              <a:rPr lang="ja-JP" altLang="en-US" sz="1400" dirty="0" smtClean="0"/>
              <a:t>」「</a:t>
            </a:r>
            <a:r>
              <a:rPr lang="en-US" altLang="ja-JP" sz="1400" dirty="0" smtClean="0"/>
              <a:t>}</a:t>
            </a:r>
            <a:r>
              <a:rPr lang="ja-JP" altLang="en-US" sz="1400" dirty="0" smtClean="0"/>
              <a:t>」などで区別されます。</a:t>
            </a:r>
            <a:r>
              <a:rPr kumimoji="1" lang="ja-JP" altLang="en-US" sz="1400" dirty="0" smtClean="0"/>
              <a:t>この、記憶されている（変数が「生存」している）期間を「スコープ」といいます。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7119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>
          <a:xfrm>
            <a:off x="683568" y="2204864"/>
            <a:ext cx="77768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683568" y="4077072"/>
            <a:ext cx="77768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995161" y="2852936"/>
            <a:ext cx="29354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式と演算子</a:t>
            </a:r>
            <a:endParaRPr kumimoji="1" lang="ja-JP" altLang="en-US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2822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683568" y="2843063"/>
            <a:ext cx="5976664" cy="36997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507288" cy="1587631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「＋」「</a:t>
            </a:r>
            <a:r>
              <a:rPr lang="ja-JP" altLang="en-US" dirty="0"/>
              <a:t>－</a:t>
            </a:r>
            <a:r>
              <a:rPr kumimoji="1" lang="ja-JP" altLang="en-US" dirty="0" smtClean="0"/>
              <a:t>」のような一般的な算術記号を使って、変数、数値の計算を行う命令を書くことができます。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「＋」「－」のような</a:t>
            </a:r>
            <a:r>
              <a:rPr lang="ja-JP" altLang="en-US" dirty="0" smtClean="0">
                <a:solidFill>
                  <a:srgbClr val="FF0000"/>
                </a:solidFill>
              </a:rPr>
              <a:t>計算命令</a:t>
            </a:r>
            <a:r>
              <a:rPr lang="ja-JP" altLang="en-US" dirty="0" smtClean="0"/>
              <a:t>のための記号のことを「</a:t>
            </a:r>
            <a:r>
              <a:rPr lang="ja-JP" altLang="en-US" dirty="0" smtClean="0">
                <a:solidFill>
                  <a:srgbClr val="FF0000"/>
                </a:solidFill>
              </a:rPr>
              <a:t>演算子</a:t>
            </a:r>
            <a:r>
              <a:rPr lang="ja-JP" altLang="en-US" dirty="0" smtClean="0"/>
              <a:t>」といいます。</a:t>
            </a:r>
            <a:endParaRPr lang="en-US" altLang="ja-JP" dirty="0" smtClean="0"/>
          </a:p>
          <a:p>
            <a:r>
              <a:rPr kumimoji="1" lang="ja-JP" altLang="en-US" dirty="0" smtClean="0"/>
              <a:t>演算子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よる数値計算の命令を「</a:t>
            </a:r>
            <a:r>
              <a:rPr kumimoji="1" lang="ja-JP" altLang="en-US" dirty="0" smtClean="0">
                <a:solidFill>
                  <a:srgbClr val="FF0000"/>
                </a:solidFill>
              </a:rPr>
              <a:t>式</a:t>
            </a:r>
            <a:r>
              <a:rPr kumimoji="1" lang="ja-JP" altLang="en-US" dirty="0" smtClean="0"/>
              <a:t>」といいます。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式と演算子</a:t>
            </a:r>
            <a:endParaRPr kumimoji="1" lang="ja-JP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27584" y="3068638"/>
            <a:ext cx="53303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600" dirty="0"/>
              <a:t>「</a:t>
            </a:r>
            <a:r>
              <a:rPr lang="ja-JP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＝</a:t>
            </a:r>
            <a:r>
              <a:rPr lang="ja-JP" altLang="en-US" sz="1600" dirty="0"/>
              <a:t>」：</a:t>
            </a:r>
            <a:r>
              <a:rPr lang="ja-JP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代入演算子</a:t>
            </a:r>
          </a:p>
          <a:p>
            <a:pPr eaLnBrk="1" hangingPunct="1"/>
            <a:r>
              <a:rPr lang="ja-JP" altLang="en-US" sz="1600" dirty="0"/>
              <a:t>　　　</a:t>
            </a:r>
            <a:r>
              <a:rPr lang="en-US" altLang="ja-JP" sz="1600" dirty="0"/>
              <a:t>A</a:t>
            </a:r>
            <a:r>
              <a:rPr lang="ja-JP" altLang="en-US" sz="1600" dirty="0"/>
              <a:t>　</a:t>
            </a:r>
            <a:r>
              <a:rPr lang="en-US" altLang="ja-JP" sz="1600" dirty="0"/>
              <a:t>=</a:t>
            </a:r>
            <a:r>
              <a:rPr lang="ja-JP" altLang="en-US" sz="1600" dirty="0"/>
              <a:t>　</a:t>
            </a:r>
            <a:r>
              <a:rPr lang="en-US" altLang="ja-JP" sz="1600" dirty="0"/>
              <a:t>B</a:t>
            </a:r>
            <a:r>
              <a:rPr lang="ja-JP" altLang="en-US" sz="1600" dirty="0"/>
              <a:t>　　「右辺の</a:t>
            </a:r>
            <a:r>
              <a:rPr lang="en-US" altLang="ja-JP" sz="1600" dirty="0"/>
              <a:t>B</a:t>
            </a:r>
            <a:r>
              <a:rPr lang="ja-JP" altLang="en-US" sz="1600" dirty="0"/>
              <a:t>の結果を左辺の</a:t>
            </a:r>
            <a:r>
              <a:rPr lang="en-US" altLang="ja-JP" sz="1600" dirty="0"/>
              <a:t>A</a:t>
            </a:r>
            <a:r>
              <a:rPr lang="ja-JP" altLang="en-US" sz="1600" dirty="0"/>
              <a:t>に代入しなさい」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27584" y="3645024"/>
            <a:ext cx="49616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600" dirty="0"/>
              <a:t>「</a:t>
            </a:r>
            <a:r>
              <a:rPr lang="ja-JP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＋</a:t>
            </a:r>
            <a:r>
              <a:rPr lang="ja-JP" altLang="en-US" sz="1600" dirty="0"/>
              <a:t>」：加算</a:t>
            </a:r>
          </a:p>
          <a:p>
            <a:pPr eaLnBrk="1" hangingPunct="1"/>
            <a:r>
              <a:rPr lang="ja-JP" altLang="en-US" sz="1600" dirty="0"/>
              <a:t>　　　</a:t>
            </a:r>
            <a:r>
              <a:rPr lang="en-US" altLang="ja-JP" sz="1600" dirty="0"/>
              <a:t>C</a:t>
            </a:r>
            <a:r>
              <a:rPr lang="ja-JP" altLang="en-US" sz="1600" dirty="0"/>
              <a:t>　＝　</a:t>
            </a:r>
            <a:r>
              <a:rPr lang="en-US" altLang="ja-JP" sz="1600" dirty="0"/>
              <a:t>A</a:t>
            </a:r>
            <a:r>
              <a:rPr lang="ja-JP" altLang="en-US" sz="1600" dirty="0"/>
              <a:t>　</a:t>
            </a:r>
            <a:r>
              <a:rPr lang="en-US" altLang="ja-JP" sz="1600" dirty="0"/>
              <a:t>+</a:t>
            </a:r>
            <a:r>
              <a:rPr lang="ja-JP" altLang="en-US" sz="1600" dirty="0"/>
              <a:t>　</a:t>
            </a:r>
            <a:r>
              <a:rPr lang="en-US" altLang="ja-JP" sz="1600" dirty="0"/>
              <a:t>B</a:t>
            </a:r>
            <a:r>
              <a:rPr lang="ja-JP" altLang="en-US" sz="1600" dirty="0"/>
              <a:t>　　「</a:t>
            </a:r>
            <a:r>
              <a:rPr lang="en-US" altLang="ja-JP" sz="1600" dirty="0"/>
              <a:t>A</a:t>
            </a:r>
            <a:r>
              <a:rPr lang="ja-JP" altLang="en-US" sz="1600" dirty="0"/>
              <a:t>と</a:t>
            </a:r>
            <a:r>
              <a:rPr lang="en-US" altLang="ja-JP" sz="1600" dirty="0"/>
              <a:t>B</a:t>
            </a:r>
            <a:r>
              <a:rPr lang="ja-JP" altLang="en-US" sz="1600" dirty="0"/>
              <a:t>を足して</a:t>
            </a:r>
            <a:r>
              <a:rPr lang="en-US" altLang="ja-JP" sz="1600" dirty="0"/>
              <a:t>C</a:t>
            </a:r>
            <a:r>
              <a:rPr lang="ja-JP" altLang="en-US" sz="1600" dirty="0"/>
              <a:t>に代入しなさい」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27584" y="4221088"/>
            <a:ext cx="50754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600" dirty="0" smtClean="0"/>
              <a:t>「</a:t>
            </a:r>
            <a:r>
              <a:rPr lang="ja-JP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</a:t>
            </a:r>
            <a:r>
              <a:rPr lang="ja-JP" altLang="en-US" sz="1600" dirty="0" smtClean="0"/>
              <a:t>」</a:t>
            </a:r>
            <a:r>
              <a:rPr lang="ja-JP" altLang="en-US" sz="1600" dirty="0"/>
              <a:t>：減算</a:t>
            </a:r>
          </a:p>
          <a:p>
            <a:pPr eaLnBrk="1" hangingPunct="1"/>
            <a:r>
              <a:rPr lang="ja-JP" altLang="en-US" sz="1600" dirty="0"/>
              <a:t>　　　</a:t>
            </a:r>
            <a:r>
              <a:rPr lang="en-US" altLang="ja-JP" sz="1600" dirty="0"/>
              <a:t>C</a:t>
            </a:r>
            <a:r>
              <a:rPr lang="ja-JP" altLang="en-US" sz="1600" dirty="0"/>
              <a:t>　</a:t>
            </a:r>
            <a:r>
              <a:rPr lang="en-US" altLang="ja-JP" sz="1600" dirty="0"/>
              <a:t>=</a:t>
            </a:r>
            <a:r>
              <a:rPr lang="ja-JP" altLang="en-US" sz="1600" dirty="0"/>
              <a:t>　</a:t>
            </a:r>
            <a:r>
              <a:rPr lang="en-US" altLang="ja-JP" sz="1600" dirty="0"/>
              <a:t>A</a:t>
            </a:r>
            <a:r>
              <a:rPr lang="ja-JP" altLang="en-US" sz="1600" dirty="0"/>
              <a:t>　</a:t>
            </a:r>
            <a:r>
              <a:rPr lang="en-US" altLang="ja-JP" sz="1600" dirty="0"/>
              <a:t>-</a:t>
            </a:r>
            <a:r>
              <a:rPr lang="ja-JP" altLang="en-US" sz="1600" dirty="0"/>
              <a:t>　</a:t>
            </a:r>
            <a:r>
              <a:rPr lang="en-US" altLang="ja-JP" sz="1600" dirty="0"/>
              <a:t>B</a:t>
            </a:r>
            <a:r>
              <a:rPr lang="ja-JP" altLang="en-US" sz="1600" dirty="0"/>
              <a:t>　　「</a:t>
            </a:r>
            <a:r>
              <a:rPr lang="en-US" altLang="ja-JP" sz="1600" dirty="0"/>
              <a:t>A</a:t>
            </a:r>
            <a:r>
              <a:rPr lang="ja-JP" altLang="en-US" sz="1600" dirty="0"/>
              <a:t>から</a:t>
            </a:r>
            <a:r>
              <a:rPr lang="en-US" altLang="ja-JP" sz="1600" dirty="0"/>
              <a:t>B</a:t>
            </a:r>
            <a:r>
              <a:rPr lang="ja-JP" altLang="en-US" sz="1600" dirty="0"/>
              <a:t>を引いて</a:t>
            </a:r>
            <a:r>
              <a:rPr lang="en-US" altLang="ja-JP" sz="1600" dirty="0"/>
              <a:t>C</a:t>
            </a:r>
            <a:r>
              <a:rPr lang="ja-JP" altLang="en-US" sz="1600" dirty="0"/>
              <a:t>に代入しなさい」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27584" y="4797152"/>
            <a:ext cx="48958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600" dirty="0"/>
              <a:t>「</a:t>
            </a:r>
            <a:r>
              <a:rPr lang="ja-JP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＊</a:t>
            </a:r>
            <a:r>
              <a:rPr lang="ja-JP" altLang="en-US" sz="1600" dirty="0"/>
              <a:t>」：乗算</a:t>
            </a:r>
          </a:p>
          <a:p>
            <a:pPr eaLnBrk="1" hangingPunct="1"/>
            <a:r>
              <a:rPr lang="ja-JP" altLang="en-US" sz="1600" dirty="0"/>
              <a:t>　　　</a:t>
            </a:r>
            <a:r>
              <a:rPr lang="en-US" altLang="ja-JP" sz="1600" dirty="0"/>
              <a:t>C</a:t>
            </a:r>
            <a:r>
              <a:rPr lang="ja-JP" altLang="en-US" sz="1600" dirty="0"/>
              <a:t>　</a:t>
            </a:r>
            <a:r>
              <a:rPr lang="en-US" altLang="ja-JP" sz="1600" dirty="0"/>
              <a:t>=</a:t>
            </a:r>
            <a:r>
              <a:rPr lang="ja-JP" altLang="en-US" sz="1600" dirty="0"/>
              <a:t>　</a:t>
            </a:r>
            <a:r>
              <a:rPr lang="en-US" altLang="ja-JP" sz="1600" dirty="0"/>
              <a:t>A</a:t>
            </a:r>
            <a:r>
              <a:rPr lang="ja-JP" altLang="en-US" sz="1600" dirty="0"/>
              <a:t>　</a:t>
            </a:r>
            <a:r>
              <a:rPr lang="ja-JP" altLang="en-US" sz="1600" dirty="0">
                <a:latin typeface="MS UI Gothic" pitchFamily="50" charset="-128"/>
                <a:ea typeface="MS UI Gothic" pitchFamily="50" charset="-128"/>
              </a:rPr>
              <a:t>*</a:t>
            </a:r>
            <a:r>
              <a:rPr lang="ja-JP" altLang="en-US" sz="1600" dirty="0"/>
              <a:t>　</a:t>
            </a:r>
            <a:r>
              <a:rPr lang="en-US" altLang="ja-JP" sz="1600" dirty="0"/>
              <a:t>B</a:t>
            </a:r>
            <a:r>
              <a:rPr lang="ja-JP" altLang="en-US" sz="1600" dirty="0"/>
              <a:t>　　「</a:t>
            </a:r>
            <a:r>
              <a:rPr lang="en-US" altLang="ja-JP" sz="1600" dirty="0"/>
              <a:t>A</a:t>
            </a:r>
            <a:r>
              <a:rPr lang="ja-JP" altLang="en-US" sz="1600" dirty="0"/>
              <a:t>と</a:t>
            </a:r>
            <a:r>
              <a:rPr lang="en-US" altLang="ja-JP" sz="1600" dirty="0"/>
              <a:t>B</a:t>
            </a:r>
            <a:r>
              <a:rPr lang="ja-JP" altLang="en-US" sz="1600" dirty="0"/>
              <a:t>をかけて</a:t>
            </a:r>
            <a:r>
              <a:rPr lang="en-US" altLang="ja-JP" sz="1600" dirty="0"/>
              <a:t>C</a:t>
            </a:r>
            <a:r>
              <a:rPr lang="ja-JP" altLang="en-US" sz="1600" dirty="0"/>
              <a:t>に代入しなさい」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827584" y="5373216"/>
            <a:ext cx="5120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600" dirty="0"/>
              <a:t>「 </a:t>
            </a:r>
            <a:r>
              <a:rPr lang="en-US" altLang="ja-JP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ja-JP" sz="1600" dirty="0"/>
              <a:t> </a:t>
            </a:r>
            <a:r>
              <a:rPr lang="ja-JP" altLang="en-US" sz="1600" dirty="0"/>
              <a:t>」：除算</a:t>
            </a:r>
          </a:p>
          <a:p>
            <a:pPr eaLnBrk="1" hangingPunct="1"/>
            <a:r>
              <a:rPr lang="ja-JP" altLang="en-US" sz="1600" dirty="0"/>
              <a:t>　　　</a:t>
            </a:r>
            <a:r>
              <a:rPr lang="en-US" altLang="ja-JP" sz="1600" dirty="0"/>
              <a:t>C</a:t>
            </a:r>
            <a:r>
              <a:rPr lang="ja-JP" altLang="en-US" sz="1600" dirty="0"/>
              <a:t>　＝　</a:t>
            </a:r>
            <a:r>
              <a:rPr lang="en-US" altLang="ja-JP" sz="1600" dirty="0"/>
              <a:t>A</a:t>
            </a:r>
            <a:r>
              <a:rPr lang="ja-JP" altLang="en-US" sz="1600" dirty="0"/>
              <a:t>　</a:t>
            </a:r>
            <a:r>
              <a:rPr lang="en-US" altLang="ja-JP" sz="1600" dirty="0"/>
              <a:t>/</a:t>
            </a:r>
            <a:r>
              <a:rPr lang="ja-JP" altLang="en-US" sz="1600" dirty="0"/>
              <a:t>　</a:t>
            </a:r>
            <a:r>
              <a:rPr lang="en-US" altLang="ja-JP" sz="1600" dirty="0"/>
              <a:t>B</a:t>
            </a:r>
            <a:r>
              <a:rPr lang="ja-JP" altLang="en-US" sz="1600" dirty="0"/>
              <a:t>　　「</a:t>
            </a:r>
            <a:r>
              <a:rPr lang="en-US" altLang="ja-JP" sz="1600" dirty="0"/>
              <a:t>A</a:t>
            </a:r>
            <a:r>
              <a:rPr lang="ja-JP" altLang="en-US" sz="1600" dirty="0"/>
              <a:t>から</a:t>
            </a:r>
            <a:r>
              <a:rPr lang="en-US" altLang="ja-JP" sz="1600" dirty="0"/>
              <a:t>B</a:t>
            </a:r>
            <a:r>
              <a:rPr lang="ja-JP" altLang="en-US" sz="1600" dirty="0"/>
              <a:t>を割って</a:t>
            </a:r>
            <a:r>
              <a:rPr lang="en-US" altLang="ja-JP" sz="1600" dirty="0"/>
              <a:t>C</a:t>
            </a:r>
            <a:r>
              <a:rPr lang="ja-JP" altLang="en-US" sz="1600" dirty="0"/>
              <a:t>に代入しなさい」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77890" y="5957991"/>
            <a:ext cx="5003293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600" dirty="0"/>
              <a:t>「 </a:t>
            </a:r>
            <a:r>
              <a:rPr lang="en-US" altLang="ja-JP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en-US" altLang="ja-JP" sz="1600" dirty="0" smtClean="0"/>
              <a:t> </a:t>
            </a:r>
            <a:r>
              <a:rPr lang="ja-JP" altLang="en-US" sz="1600" dirty="0"/>
              <a:t>」</a:t>
            </a:r>
            <a:r>
              <a:rPr lang="ja-JP" altLang="en-US" sz="1600" dirty="0" smtClean="0"/>
              <a:t>：剰余・・・除算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余り</a:t>
            </a:r>
            <a:endParaRPr lang="ja-JP" altLang="en-US" sz="1600" dirty="0"/>
          </a:p>
          <a:p>
            <a:pPr eaLnBrk="1" hangingPunct="1"/>
            <a:r>
              <a:rPr lang="ja-JP" altLang="en-US" sz="1600" dirty="0"/>
              <a:t>　　　</a:t>
            </a:r>
            <a:r>
              <a:rPr lang="en-US" altLang="ja-JP" sz="1600" dirty="0"/>
              <a:t>C</a:t>
            </a:r>
            <a:r>
              <a:rPr lang="ja-JP" altLang="en-US" sz="1600" dirty="0"/>
              <a:t>　</a:t>
            </a:r>
            <a:r>
              <a:rPr lang="en-US" altLang="ja-JP" sz="1600" dirty="0"/>
              <a:t>=</a:t>
            </a:r>
            <a:r>
              <a:rPr lang="ja-JP" altLang="en-US" sz="1600" dirty="0"/>
              <a:t>　</a:t>
            </a:r>
            <a:r>
              <a:rPr lang="en-US" altLang="ja-JP" sz="1600" dirty="0"/>
              <a:t>A</a:t>
            </a:r>
            <a:r>
              <a:rPr lang="ja-JP" altLang="en-US" sz="1600" dirty="0"/>
              <a:t>　</a:t>
            </a:r>
            <a:r>
              <a:rPr lang="en-US" altLang="ja-JP" sz="1600" dirty="0" smtClean="0"/>
              <a:t>%</a:t>
            </a:r>
            <a:r>
              <a:rPr lang="ja-JP" altLang="en-US" sz="1600" dirty="0"/>
              <a:t>　</a:t>
            </a:r>
            <a:r>
              <a:rPr lang="en-US" altLang="ja-JP" sz="1600" dirty="0"/>
              <a:t>B</a:t>
            </a:r>
            <a:r>
              <a:rPr lang="ja-JP" altLang="en-US" sz="1600" dirty="0"/>
              <a:t>　　「</a:t>
            </a:r>
            <a:r>
              <a:rPr lang="en-US" altLang="ja-JP" sz="1600" dirty="0"/>
              <a:t>A÷B</a:t>
            </a:r>
            <a:r>
              <a:rPr lang="ja-JP" altLang="en-US" sz="1600" dirty="0"/>
              <a:t>の</a:t>
            </a:r>
            <a:r>
              <a:rPr lang="ja-JP" altLang="en-US" sz="1600" dirty="0">
                <a:solidFill>
                  <a:srgbClr val="FF0000"/>
                </a:solidFill>
              </a:rPr>
              <a:t>余り</a:t>
            </a:r>
            <a:r>
              <a:rPr lang="ja-JP" altLang="en-US" sz="1600" dirty="0"/>
              <a:t>を</a:t>
            </a:r>
            <a:r>
              <a:rPr lang="en-US" altLang="ja-JP" sz="1600" dirty="0"/>
              <a:t>C</a:t>
            </a:r>
            <a:r>
              <a:rPr lang="ja-JP" altLang="en-US" sz="1600" dirty="0"/>
              <a:t>に代入しなさい」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52714" y="5231654"/>
            <a:ext cx="3118161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演算子</a:t>
            </a:r>
            <a:r>
              <a:rPr lang="ja-JP" altLang="en-US" dirty="0"/>
              <a:t>には</a:t>
            </a:r>
            <a:r>
              <a:rPr lang="ja-JP" altLang="en-US" dirty="0" smtClean="0"/>
              <a:t>、</a:t>
            </a:r>
            <a:r>
              <a:rPr kumimoji="1" lang="ja-JP" altLang="en-US" dirty="0" smtClean="0"/>
              <a:t>数値計算</a:t>
            </a:r>
            <a:r>
              <a:rPr kumimoji="1" lang="ja-JP" altLang="en-US" dirty="0"/>
              <a:t>用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演算子のほかにも、数値の</a:t>
            </a:r>
            <a:endParaRPr kumimoji="1" lang="en-US" altLang="ja-JP" dirty="0" smtClean="0"/>
          </a:p>
          <a:p>
            <a:r>
              <a:rPr lang="ja-JP" altLang="en-US" dirty="0" smtClean="0"/>
              <a:t>比較</a:t>
            </a:r>
            <a:r>
              <a:rPr lang="ja-JP" altLang="en-US" dirty="0"/>
              <a:t>のため</a:t>
            </a:r>
            <a:r>
              <a:rPr lang="ja-JP" altLang="en-US" dirty="0" smtClean="0"/>
              <a:t>の「比較演算子」も</a:t>
            </a:r>
            <a:endParaRPr lang="en-US" altLang="ja-JP" dirty="0" smtClean="0"/>
          </a:p>
          <a:p>
            <a:r>
              <a:rPr kumimoji="1" lang="ja-JP" altLang="en-US" dirty="0"/>
              <a:t>あります</a:t>
            </a:r>
            <a:r>
              <a:rPr kumimoji="1" lang="ja-JP" altLang="en-US" dirty="0" smtClean="0"/>
              <a:t>。（次回</a:t>
            </a:r>
            <a:r>
              <a:rPr lang="ja-JP" altLang="en-US" dirty="0" smtClean="0"/>
              <a:t>説明）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18564" y="2936624"/>
            <a:ext cx="544572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数値計算は、「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代入演算子</a:t>
            </a:r>
            <a:r>
              <a:rPr lang="ja-JP" altLang="en-US" dirty="0" smtClean="0"/>
              <a:t>」と組み合わせて行います。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031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ja-JP" altLang="en-US" sz="2800" dirty="0" smtClean="0"/>
              <a:t>授業を始める前に：世界的</a:t>
            </a:r>
            <a:r>
              <a:rPr lang="ja-JP" altLang="en-US" sz="2800" dirty="0"/>
              <a:t>な教育の</a:t>
            </a:r>
            <a:r>
              <a:rPr lang="ja-JP" altLang="en-US" sz="2800" dirty="0" smtClean="0"/>
              <a:t>動向</a:t>
            </a:r>
            <a:r>
              <a:rPr lang="ja-JP" altLang="en-US" sz="2800" dirty="0"/>
              <a:t/>
            </a:r>
            <a:br>
              <a:rPr lang="ja-JP" altLang="en-US" sz="2800" dirty="0"/>
            </a:br>
            <a:r>
              <a:rPr lang="ja-JP" altLang="en-US" sz="2800" dirty="0" smtClean="0"/>
              <a:t>「</a:t>
            </a:r>
            <a:r>
              <a:rPr lang="ja-JP" altLang="en-US" sz="2800" dirty="0"/>
              <a:t>ティーチング」から「ラーニング」へ</a:t>
            </a:r>
            <a:br>
              <a:rPr lang="ja-JP" altLang="en-US" sz="2800" dirty="0"/>
            </a:br>
            <a:r>
              <a:rPr lang="ja-JP" altLang="en-US" sz="2800" dirty="0"/>
              <a:t>「知っている」から「使える」へ</a:t>
            </a:r>
            <a:endParaRPr kumimoji="1" lang="ja-JP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6937375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15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数値計算のプログラム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55650" y="2924945"/>
            <a:ext cx="7561263" cy="36724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sz="2000"/>
          </a:p>
        </p:txBody>
      </p:sp>
      <p:sp>
        <p:nvSpPr>
          <p:cNvPr id="5" name="テキスト ボックス 5"/>
          <p:cNvSpPr txBox="1">
            <a:spLocks noChangeArrowheads="1"/>
          </p:cNvSpPr>
          <p:nvPr/>
        </p:nvSpPr>
        <p:spPr bwMode="auto">
          <a:xfrm>
            <a:off x="3167063" y="3107507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000"/>
              <a:t>＋</a:t>
            </a:r>
          </a:p>
        </p:txBody>
      </p:sp>
      <p:sp>
        <p:nvSpPr>
          <p:cNvPr id="6" name="テキスト ボックス 6"/>
          <p:cNvSpPr txBox="1">
            <a:spLocks noChangeArrowheads="1"/>
          </p:cNvSpPr>
          <p:nvPr/>
        </p:nvSpPr>
        <p:spPr bwMode="auto">
          <a:xfrm>
            <a:off x="5126038" y="3118619"/>
            <a:ext cx="19543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000"/>
              <a:t>を計算しなさい。</a:t>
            </a:r>
          </a:p>
        </p:txBody>
      </p:sp>
      <p:sp>
        <p:nvSpPr>
          <p:cNvPr id="7" name="テキスト ボックス 7"/>
          <p:cNvSpPr txBox="1">
            <a:spLocks noChangeArrowheads="1"/>
          </p:cNvSpPr>
          <p:nvPr/>
        </p:nvSpPr>
        <p:spPr bwMode="auto">
          <a:xfrm>
            <a:off x="3470275" y="3826644"/>
            <a:ext cx="10454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000"/>
              <a:t>（結果を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741488" y="3107507"/>
            <a:ext cx="1223962" cy="473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000" dirty="0">
                <a:solidFill>
                  <a:srgbClr val="FF0000"/>
                </a:solidFill>
              </a:rPr>
              <a:t>a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654425" y="3107507"/>
            <a:ext cx="1223963" cy="473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000" dirty="0" smtClean="0">
                <a:solidFill>
                  <a:srgbClr val="FF0000"/>
                </a:solidFill>
              </a:rPr>
              <a:t>b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673600" y="3828232"/>
            <a:ext cx="1223963" cy="473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 smtClean="0">
                <a:solidFill>
                  <a:srgbClr val="FF0000"/>
                </a:solidFill>
              </a:rPr>
              <a:t>和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1"/>
          <p:cNvSpPr txBox="1">
            <a:spLocks noChangeArrowheads="1"/>
          </p:cNvSpPr>
          <p:nvPr/>
        </p:nvSpPr>
        <p:spPr bwMode="auto">
          <a:xfrm>
            <a:off x="5975350" y="3839344"/>
            <a:ext cx="17379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000"/>
              <a:t>に入れなさい）</a:t>
            </a:r>
          </a:p>
        </p:txBody>
      </p:sp>
      <p:sp>
        <p:nvSpPr>
          <p:cNvPr id="12" name="テキスト ボックス 12"/>
          <p:cNvSpPr txBox="1">
            <a:spLocks noChangeArrowheads="1"/>
          </p:cNvSpPr>
          <p:nvPr/>
        </p:nvSpPr>
        <p:spPr bwMode="auto">
          <a:xfrm>
            <a:off x="3208338" y="4674369"/>
            <a:ext cx="10005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000"/>
              <a:t>×</a:t>
            </a:r>
            <a:r>
              <a:rPr lang="ja-JP" altLang="en-US" sz="2000"/>
              <a:t>（１＋</a:t>
            </a:r>
          </a:p>
        </p:txBody>
      </p:sp>
      <p:sp>
        <p:nvSpPr>
          <p:cNvPr id="13" name="テキスト ボックス 13"/>
          <p:cNvSpPr txBox="1">
            <a:spLocks noChangeArrowheads="1"/>
          </p:cNvSpPr>
          <p:nvPr/>
        </p:nvSpPr>
        <p:spPr bwMode="auto">
          <a:xfrm>
            <a:off x="5611813" y="4687069"/>
            <a:ext cx="20826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000"/>
              <a:t>）を計算しなさい。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784350" y="4674369"/>
            <a:ext cx="1223963" cy="473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 smtClean="0">
                <a:solidFill>
                  <a:srgbClr val="FF0000"/>
                </a:solidFill>
              </a:rPr>
              <a:t>和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387850" y="4675957"/>
            <a:ext cx="1223963" cy="473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rgbClr val="FF0000"/>
                </a:solidFill>
              </a:rPr>
              <a:t>消費税率</a:t>
            </a:r>
          </a:p>
        </p:txBody>
      </p:sp>
      <p:sp>
        <p:nvSpPr>
          <p:cNvPr id="16" name="テキスト ボックス 16"/>
          <p:cNvSpPr txBox="1">
            <a:spLocks noChangeArrowheads="1"/>
          </p:cNvSpPr>
          <p:nvPr/>
        </p:nvSpPr>
        <p:spPr bwMode="auto">
          <a:xfrm>
            <a:off x="1093788" y="3123382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000"/>
              <a:t>①</a:t>
            </a:r>
          </a:p>
        </p:txBody>
      </p:sp>
      <p:sp>
        <p:nvSpPr>
          <p:cNvPr id="17" name="テキスト ボックス 17"/>
          <p:cNvSpPr txBox="1">
            <a:spLocks noChangeArrowheads="1"/>
          </p:cNvSpPr>
          <p:nvPr/>
        </p:nvSpPr>
        <p:spPr bwMode="auto">
          <a:xfrm>
            <a:off x="1114425" y="4682307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000"/>
              <a:t>②</a:t>
            </a:r>
          </a:p>
        </p:txBody>
      </p:sp>
      <p:sp>
        <p:nvSpPr>
          <p:cNvPr id="18" name="テキスト ボックス 18"/>
          <p:cNvSpPr txBox="1">
            <a:spLocks noChangeArrowheads="1"/>
          </p:cNvSpPr>
          <p:nvPr/>
        </p:nvSpPr>
        <p:spPr bwMode="auto">
          <a:xfrm>
            <a:off x="3505200" y="5336357"/>
            <a:ext cx="10454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000"/>
              <a:t>（結果を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4708525" y="5337944"/>
            <a:ext cx="1223963" cy="473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rgbClr val="FF0000"/>
                </a:solidFill>
              </a:rPr>
              <a:t>答え</a:t>
            </a:r>
          </a:p>
        </p:txBody>
      </p:sp>
      <p:sp>
        <p:nvSpPr>
          <p:cNvPr id="20" name="テキスト ボックス 20"/>
          <p:cNvSpPr txBox="1">
            <a:spLocks noChangeArrowheads="1"/>
          </p:cNvSpPr>
          <p:nvPr/>
        </p:nvSpPr>
        <p:spPr bwMode="auto">
          <a:xfrm>
            <a:off x="6010275" y="5349057"/>
            <a:ext cx="17379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000"/>
              <a:t>に入れなさい）</a:t>
            </a:r>
          </a:p>
        </p:txBody>
      </p:sp>
      <p:sp>
        <p:nvSpPr>
          <p:cNvPr id="21" name="テキスト ボックス 22"/>
          <p:cNvSpPr txBox="1">
            <a:spLocks noChangeArrowheads="1"/>
          </p:cNvSpPr>
          <p:nvPr/>
        </p:nvSpPr>
        <p:spPr bwMode="auto">
          <a:xfrm>
            <a:off x="3154363" y="5950719"/>
            <a:ext cx="19543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000"/>
              <a:t>を表示しなさい。</a:t>
            </a:r>
          </a:p>
        </p:txBody>
      </p:sp>
      <p:sp>
        <p:nvSpPr>
          <p:cNvPr id="22" name="テキスト ボックス 25"/>
          <p:cNvSpPr txBox="1">
            <a:spLocks noChangeArrowheads="1"/>
          </p:cNvSpPr>
          <p:nvPr/>
        </p:nvSpPr>
        <p:spPr bwMode="auto">
          <a:xfrm>
            <a:off x="1114425" y="5947544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000"/>
              <a:t>③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1784350" y="5934844"/>
            <a:ext cx="1223963" cy="473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rgbClr val="FF0000"/>
                </a:solidFill>
              </a:rPr>
              <a:t>答え</a:t>
            </a:r>
          </a:p>
        </p:txBody>
      </p:sp>
      <p:sp>
        <p:nvSpPr>
          <p:cNvPr id="25" name="コンテンツ プレースホルダー 24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371608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「変数」「演算子」による「式」（＝</a:t>
            </a:r>
            <a:r>
              <a:rPr kumimoji="1" lang="en-US" altLang="ja-JP" sz="2000" dirty="0" smtClean="0"/>
              <a:t>PC</a:t>
            </a:r>
            <a:r>
              <a:rPr kumimoji="1" lang="ja-JP" altLang="en-US" sz="2000" dirty="0" err="1" smtClean="0"/>
              <a:t>への</a:t>
            </a:r>
            <a:r>
              <a:rPr kumimoji="1" lang="ja-JP" altLang="en-US" sz="2000" dirty="0" smtClean="0"/>
              <a:t>命令）を順に書くことで、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数値計算の手順</a:t>
            </a:r>
            <a:r>
              <a:rPr kumimoji="1" lang="ja-JP" altLang="en-US" sz="2000" dirty="0" smtClean="0"/>
              <a:t>を記述することができます。</a:t>
            </a:r>
            <a:endParaRPr kumimoji="1" lang="en-US" altLang="ja-JP" sz="2000" dirty="0" smtClean="0"/>
          </a:p>
          <a:p>
            <a:r>
              <a:rPr lang="ja-JP" altLang="en-US" sz="2000" dirty="0" smtClean="0">
                <a:solidFill>
                  <a:srgbClr val="FF0000"/>
                </a:solidFill>
              </a:rPr>
              <a:t>変数に代入される値に応じた</a:t>
            </a:r>
            <a:r>
              <a:rPr lang="ja-JP" altLang="en-US" sz="2000" dirty="0" smtClean="0"/>
              <a:t>計算結果が求められます。</a:t>
            </a:r>
            <a:endParaRPr kumimoji="1" lang="en-US" altLang="ja-JP" sz="2000" dirty="0" smtClean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2012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式と演算子によるプログラム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53037" y="1340768"/>
            <a:ext cx="8352928" cy="5355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/>
              <a:t>public class </a:t>
            </a:r>
            <a:r>
              <a:rPr lang="en-US" altLang="ja-JP" dirty="0" err="1" smtClean="0"/>
              <a:t>calcTest</a:t>
            </a:r>
            <a:r>
              <a:rPr lang="en-US" altLang="ja-JP" dirty="0" smtClean="0"/>
              <a:t> </a:t>
            </a:r>
            <a:r>
              <a:rPr lang="en-US" altLang="ja-JP" dirty="0"/>
              <a:t>{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public </a:t>
            </a:r>
            <a:r>
              <a:rPr lang="en-US" altLang="ja-JP" dirty="0"/>
              <a:t>static void main(String[] </a:t>
            </a:r>
            <a:r>
              <a:rPr lang="en-US" altLang="ja-JP" dirty="0" err="1"/>
              <a:t>args</a:t>
            </a:r>
            <a:r>
              <a:rPr lang="en-US" altLang="ja-JP" dirty="0"/>
              <a:t>) </a:t>
            </a:r>
            <a:r>
              <a:rPr lang="en-US" altLang="ja-JP" dirty="0" smtClean="0"/>
              <a:t>{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　　　　　　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apple, banana, sum, </a:t>
            </a:r>
            <a:r>
              <a:rPr lang="en-US" altLang="ja-JP" dirty="0" err="1" smtClean="0"/>
              <a:t>iPrice</a:t>
            </a:r>
            <a:r>
              <a:rPr lang="en-US" altLang="ja-JP" dirty="0" smtClean="0"/>
              <a:t>;</a:t>
            </a:r>
          </a:p>
          <a:p>
            <a:r>
              <a:rPr lang="ja-JP" altLang="en-US" dirty="0" smtClean="0"/>
              <a:t>　　　　　　</a:t>
            </a:r>
            <a:r>
              <a:rPr lang="en-US" altLang="ja-JP" dirty="0" smtClean="0"/>
              <a:t>double tax, </a:t>
            </a:r>
            <a:r>
              <a:rPr lang="en-US" altLang="ja-JP" dirty="0" err="1" smtClean="0"/>
              <a:t>dPrice</a:t>
            </a:r>
            <a:r>
              <a:rPr lang="en-US" altLang="ja-JP" dirty="0" smtClean="0"/>
              <a:t>;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　　　　　　</a:t>
            </a:r>
            <a:r>
              <a:rPr lang="en-US" altLang="ja-JP" dirty="0" smtClean="0"/>
              <a:t>apple </a:t>
            </a:r>
            <a:r>
              <a:rPr lang="en-US" altLang="ja-JP" dirty="0"/>
              <a:t>= 98;</a:t>
            </a:r>
          </a:p>
          <a:p>
            <a:r>
              <a:rPr lang="ja-JP" altLang="en-US" dirty="0" smtClean="0"/>
              <a:t>　　　　　　</a:t>
            </a:r>
            <a:r>
              <a:rPr lang="en-US" altLang="ja-JP" dirty="0" smtClean="0"/>
              <a:t>banana </a:t>
            </a:r>
            <a:r>
              <a:rPr lang="en-US" altLang="ja-JP" dirty="0"/>
              <a:t>=128;</a:t>
            </a:r>
          </a:p>
          <a:p>
            <a:r>
              <a:rPr lang="ja-JP" altLang="en-US" dirty="0" smtClean="0"/>
              <a:t>　　　　　　</a:t>
            </a:r>
            <a:r>
              <a:rPr lang="en-US" altLang="ja-JP" dirty="0" smtClean="0"/>
              <a:t>tax </a:t>
            </a:r>
            <a:r>
              <a:rPr lang="en-US" altLang="ja-JP" dirty="0"/>
              <a:t>= </a:t>
            </a:r>
            <a:r>
              <a:rPr lang="en-US" altLang="ja-JP" dirty="0" smtClean="0"/>
              <a:t>0.08</a:t>
            </a:r>
            <a:r>
              <a:rPr lang="en-US" altLang="ja-JP" dirty="0"/>
              <a:t>;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　　　　　　</a:t>
            </a:r>
            <a:r>
              <a:rPr lang="en-US" altLang="ja-JP" dirty="0" smtClean="0">
                <a:solidFill>
                  <a:srgbClr val="FF0000"/>
                </a:solidFill>
              </a:rPr>
              <a:t>sum </a:t>
            </a:r>
            <a:r>
              <a:rPr lang="en-US" altLang="ja-JP" dirty="0">
                <a:solidFill>
                  <a:srgbClr val="FF0000"/>
                </a:solidFill>
              </a:rPr>
              <a:t>= apple + banana;</a:t>
            </a:r>
          </a:p>
          <a:p>
            <a:r>
              <a:rPr lang="ja-JP" altLang="en-US" dirty="0" smtClean="0"/>
              <a:t>　　　　　　</a:t>
            </a:r>
            <a:r>
              <a:rPr lang="en-US" altLang="ja-JP" dirty="0" err="1" smtClean="0">
                <a:solidFill>
                  <a:srgbClr val="FF0000"/>
                </a:solidFill>
              </a:rPr>
              <a:t>dPrice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= sum </a:t>
            </a:r>
            <a:r>
              <a:rPr lang="en-US" altLang="ja-JP" dirty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ja-JP" dirty="0">
                <a:solidFill>
                  <a:srgbClr val="FF0000"/>
                </a:solidFill>
              </a:rPr>
              <a:t> (1 + </a:t>
            </a:r>
            <a:r>
              <a:rPr lang="en-US" altLang="ja-JP" dirty="0" smtClean="0">
                <a:solidFill>
                  <a:srgbClr val="FF0000"/>
                </a:solidFill>
              </a:rPr>
              <a:t>tax);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</a:t>
            </a:r>
            <a:r>
              <a:rPr lang="en-US" altLang="ja-JP" dirty="0" err="1" smtClean="0"/>
              <a:t>iPrice</a:t>
            </a:r>
            <a:r>
              <a:rPr lang="en-US" altLang="ja-JP" dirty="0" smtClean="0"/>
              <a:t> </a:t>
            </a:r>
            <a:r>
              <a:rPr lang="en-US" altLang="ja-JP" dirty="0"/>
              <a:t>= 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)</a:t>
            </a:r>
            <a:r>
              <a:rPr lang="en-US" altLang="ja-JP" dirty="0" err="1" smtClean="0"/>
              <a:t>Math.floor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dPrice</a:t>
            </a:r>
            <a:r>
              <a:rPr lang="en-US" altLang="ja-JP" dirty="0"/>
              <a:t>); </a:t>
            </a:r>
            <a:r>
              <a:rPr lang="en-US" altLang="ja-JP" dirty="0" smtClean="0">
                <a:solidFill>
                  <a:srgbClr val="0070C0"/>
                </a:solidFill>
              </a:rPr>
              <a:t>//</a:t>
            </a:r>
            <a:r>
              <a:rPr lang="ja-JP" altLang="en-US" dirty="0">
                <a:solidFill>
                  <a:srgbClr val="0070C0"/>
                </a:solidFill>
              </a:rPr>
              <a:t>小数</a:t>
            </a:r>
            <a:r>
              <a:rPr lang="ja-JP" altLang="en-US" dirty="0" smtClean="0">
                <a:solidFill>
                  <a:srgbClr val="0070C0"/>
                </a:solidFill>
              </a:rPr>
              <a:t>を切り捨て</a:t>
            </a:r>
            <a:endParaRPr lang="ja-JP" altLang="en-US" dirty="0">
              <a:solidFill>
                <a:srgbClr val="0070C0"/>
              </a:solidFill>
            </a:endParaRPr>
          </a:p>
          <a:p>
            <a:endParaRPr lang="en-US" altLang="ja-JP" dirty="0" smtClean="0"/>
          </a:p>
          <a:p>
            <a:r>
              <a:rPr lang="ja-JP" altLang="en-US" dirty="0" smtClean="0"/>
              <a:t>　　　　　　</a:t>
            </a:r>
            <a:r>
              <a:rPr lang="en-US" altLang="ja-JP" dirty="0" err="1" smtClean="0"/>
              <a:t>System.out.println</a:t>
            </a:r>
            <a:r>
              <a:rPr lang="en-US" altLang="ja-JP" dirty="0"/>
              <a:t>("</a:t>
            </a:r>
            <a:r>
              <a:rPr lang="ja-JP" altLang="en-US" dirty="0">
                <a:solidFill>
                  <a:srgbClr val="0070C0"/>
                </a:solidFill>
              </a:rPr>
              <a:t>りんごの値段は</a:t>
            </a:r>
            <a:r>
              <a:rPr lang="en-US" altLang="ja-JP" dirty="0"/>
              <a:t>" + apple + "</a:t>
            </a:r>
            <a:r>
              <a:rPr lang="ja-JP" altLang="en-US" dirty="0">
                <a:solidFill>
                  <a:srgbClr val="0070C0"/>
                </a:solidFill>
              </a:rPr>
              <a:t>円です。</a:t>
            </a:r>
            <a:r>
              <a:rPr lang="en-US" altLang="ja-JP" dirty="0"/>
              <a:t>");</a:t>
            </a:r>
          </a:p>
          <a:p>
            <a:r>
              <a:rPr lang="ja-JP" altLang="en-US" dirty="0" smtClean="0"/>
              <a:t>　　　　　　</a:t>
            </a:r>
            <a:r>
              <a:rPr lang="en-US" altLang="ja-JP" dirty="0" err="1" smtClean="0"/>
              <a:t>System.out.println</a:t>
            </a:r>
            <a:r>
              <a:rPr lang="en-US" altLang="ja-JP" dirty="0"/>
              <a:t>("</a:t>
            </a:r>
            <a:r>
              <a:rPr lang="ja-JP" altLang="en-US" dirty="0">
                <a:solidFill>
                  <a:srgbClr val="0070C0"/>
                </a:solidFill>
              </a:rPr>
              <a:t>バナナの値段は</a:t>
            </a:r>
            <a:r>
              <a:rPr lang="en-US" altLang="ja-JP" dirty="0"/>
              <a:t>" + banana + "</a:t>
            </a:r>
            <a:r>
              <a:rPr lang="ja-JP" altLang="en-US" dirty="0">
                <a:solidFill>
                  <a:srgbClr val="0070C0"/>
                </a:solidFill>
              </a:rPr>
              <a:t>円です。</a:t>
            </a:r>
            <a:r>
              <a:rPr lang="en-US" altLang="ja-JP" dirty="0"/>
              <a:t>");</a:t>
            </a:r>
          </a:p>
          <a:p>
            <a:r>
              <a:rPr lang="ja-JP" altLang="en-US" dirty="0" smtClean="0"/>
              <a:t>　　　　　　</a:t>
            </a:r>
            <a:r>
              <a:rPr lang="en-US" altLang="ja-JP" dirty="0" err="1" smtClean="0"/>
              <a:t>System.out.println</a:t>
            </a:r>
            <a:r>
              <a:rPr lang="en-US" altLang="ja-JP" dirty="0"/>
              <a:t>("</a:t>
            </a:r>
            <a:r>
              <a:rPr lang="ja-JP" altLang="en-US" dirty="0">
                <a:solidFill>
                  <a:srgbClr val="0070C0"/>
                </a:solidFill>
              </a:rPr>
              <a:t>お支払金額は</a:t>
            </a:r>
            <a:r>
              <a:rPr lang="en-US" altLang="ja-JP" dirty="0"/>
              <a:t>" + </a:t>
            </a:r>
            <a:r>
              <a:rPr lang="en-US" altLang="ja-JP" dirty="0" err="1" smtClean="0"/>
              <a:t>iPrice</a:t>
            </a:r>
            <a:r>
              <a:rPr lang="en-US" altLang="ja-JP" dirty="0" smtClean="0"/>
              <a:t> </a:t>
            </a:r>
            <a:r>
              <a:rPr lang="en-US" altLang="ja-JP" dirty="0"/>
              <a:t>+ "</a:t>
            </a:r>
            <a:r>
              <a:rPr lang="ja-JP" altLang="en-US" dirty="0">
                <a:solidFill>
                  <a:srgbClr val="0070C0"/>
                </a:solidFill>
              </a:rPr>
              <a:t>円になります。</a:t>
            </a:r>
            <a:r>
              <a:rPr lang="en-US" altLang="ja-JP" dirty="0"/>
              <a:t>");</a:t>
            </a:r>
          </a:p>
          <a:p>
            <a:r>
              <a:rPr lang="ja-JP" altLang="en-US" dirty="0" smtClean="0"/>
              <a:t>　　　</a:t>
            </a:r>
            <a:r>
              <a:rPr lang="en-US" altLang="ja-JP" dirty="0" smtClean="0"/>
              <a:t>}</a:t>
            </a:r>
            <a:endParaRPr lang="en-US" altLang="ja-JP" dirty="0"/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08104" y="2348880"/>
            <a:ext cx="133882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変数</a:t>
            </a:r>
            <a:r>
              <a:rPr lang="ja-JP" altLang="en-US" dirty="0" smtClean="0"/>
              <a:t>の宣言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08104" y="3244334"/>
            <a:ext cx="110799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値の代入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64288" y="4355812"/>
            <a:ext cx="64633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計算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360981" y="5234467"/>
            <a:ext cx="646331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</a:t>
            </a:r>
            <a:endParaRPr kumimoji="1" lang="en-US" altLang="ja-JP" dirty="0" smtClean="0"/>
          </a:p>
          <a:p>
            <a:r>
              <a:rPr lang="ja-JP" altLang="en-US" dirty="0"/>
              <a:t>表示</a:t>
            </a:r>
            <a:endParaRPr kumimoji="1" lang="ja-JP" altLang="en-US" dirty="0"/>
          </a:p>
        </p:txBody>
      </p:sp>
      <p:sp>
        <p:nvSpPr>
          <p:cNvPr id="13" name="右中かっこ 12"/>
          <p:cNvSpPr/>
          <p:nvPr/>
        </p:nvSpPr>
        <p:spPr>
          <a:xfrm>
            <a:off x="4860032" y="2132856"/>
            <a:ext cx="432048" cy="72008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中かっこ 13"/>
          <p:cNvSpPr/>
          <p:nvPr/>
        </p:nvSpPr>
        <p:spPr>
          <a:xfrm>
            <a:off x="4860032" y="3068960"/>
            <a:ext cx="432048" cy="72008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中かっこ 14"/>
          <p:cNvSpPr/>
          <p:nvPr/>
        </p:nvSpPr>
        <p:spPr>
          <a:xfrm>
            <a:off x="6616100" y="4180438"/>
            <a:ext cx="432048" cy="72008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中かっこ 15"/>
          <p:cNvSpPr/>
          <p:nvPr/>
        </p:nvSpPr>
        <p:spPr>
          <a:xfrm>
            <a:off x="7884368" y="5167614"/>
            <a:ext cx="432048" cy="85367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888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出力結果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5544616" cy="129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293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>
          <a:xfrm>
            <a:off x="683568" y="2204864"/>
            <a:ext cx="77768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683568" y="4077072"/>
            <a:ext cx="77768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504916" y="2852936"/>
            <a:ext cx="191591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入出力</a:t>
            </a:r>
            <a:endParaRPr kumimoji="1" lang="ja-JP" altLang="en-US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6052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2217135" y="2774597"/>
            <a:ext cx="4523629" cy="26218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867551"/>
          </a:xfrm>
        </p:spPr>
        <p:txBody>
          <a:bodyPr>
            <a:normAutofit/>
          </a:bodyPr>
          <a:lstStyle/>
          <a:p>
            <a:r>
              <a:rPr lang="ja-JP" altLang="en-US" sz="2200" u="sng" dirty="0" smtClean="0">
                <a:solidFill>
                  <a:srgbClr val="FF0000"/>
                </a:solidFill>
              </a:rPr>
              <a:t>利用者にデータを入力してもらい</a:t>
            </a:r>
            <a:r>
              <a:rPr lang="ja-JP" altLang="en-US" sz="2200" dirty="0" smtClean="0"/>
              <a:t>、そのデータを定められた手順で処理して、出力することができます。</a:t>
            </a:r>
            <a:endParaRPr kumimoji="1" lang="ja-JP" altLang="en-US" sz="22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入力</a:t>
            </a:r>
            <a:r>
              <a:rPr lang="ja-JP" altLang="en-US" dirty="0"/>
              <a:t>と</a:t>
            </a:r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4161373" y="291327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47" y="2865372"/>
            <a:ext cx="1600200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455630" y="3024777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データを入力</a:t>
            </a:r>
            <a:endParaRPr kumimoji="1" lang="ja-JP" altLang="en-US" dirty="0"/>
          </a:p>
        </p:txBody>
      </p:sp>
      <p:pic>
        <p:nvPicPr>
          <p:cNvPr id="8" name="Picture 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66" y="2984117"/>
            <a:ext cx="1579563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縦巻き 3"/>
          <p:cNvSpPr/>
          <p:nvPr/>
        </p:nvSpPr>
        <p:spPr>
          <a:xfrm>
            <a:off x="7084275" y="4123644"/>
            <a:ext cx="1571021" cy="1024400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プログラム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61723" y="3024777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データを受け取る</a:t>
            </a:r>
            <a:endParaRPr kumimoji="1" lang="ja-JP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18" y="4231533"/>
            <a:ext cx="2788605" cy="85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2476071" y="5819118"/>
            <a:ext cx="6517789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文字・</a:t>
            </a:r>
            <a:r>
              <a:rPr lang="ja-JP" altLang="en-US" dirty="0"/>
              <a:t>数値による</a:t>
            </a:r>
            <a:r>
              <a:rPr lang="ja-JP" altLang="en-US" dirty="0" smtClean="0"/>
              <a:t>やりとり（標準入出力）の</a:t>
            </a:r>
            <a:r>
              <a:rPr lang="ja-JP" altLang="en-US" dirty="0"/>
              <a:t>ほか、その他</a:t>
            </a:r>
            <a:r>
              <a:rPr lang="ja-JP" altLang="en-US" dirty="0" smtClean="0"/>
              <a:t>の特殊な入力・出力機器や、文字列や数値以外のグラフィック</a:t>
            </a:r>
            <a:r>
              <a:rPr lang="ja-JP" altLang="en-US" dirty="0"/>
              <a:t>によるやりとりをサポートする場合が</a:t>
            </a:r>
            <a:r>
              <a:rPr lang="ja-JP" altLang="en-US" dirty="0" smtClean="0"/>
              <a:t>有り得ますが、基本は同じです。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flipH="1">
            <a:off x="4266837" y="4754693"/>
            <a:ext cx="6564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49441" y="4947009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結果</a:t>
            </a:r>
            <a:r>
              <a:rPr kumimoji="1" lang="ja-JP" altLang="en-US" dirty="0" smtClean="0"/>
              <a:t>を出力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36770" y="4984686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結果</a:t>
            </a:r>
            <a:r>
              <a:rPr kumimoji="1" lang="ja-JP" altLang="en-US" dirty="0" smtClean="0"/>
              <a:t>を受け取る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6653433" y="5316341"/>
            <a:ext cx="330814" cy="502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313048" y="3768969"/>
            <a:ext cx="4389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ユーザー・インタフェース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9078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変数、演算子と入出力</a:t>
            </a:r>
            <a:endParaRPr kumimoji="1" lang="ja-JP" altLang="en-US" dirty="0"/>
          </a:p>
        </p:txBody>
      </p:sp>
      <p:sp>
        <p:nvSpPr>
          <p:cNvPr id="4" name="テキスト ボックス 24"/>
          <p:cNvSpPr txBox="1">
            <a:spLocks noChangeArrowheads="1"/>
          </p:cNvSpPr>
          <p:nvPr/>
        </p:nvSpPr>
        <p:spPr bwMode="auto">
          <a:xfrm>
            <a:off x="2935288" y="1680645"/>
            <a:ext cx="3409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>
                <a:solidFill>
                  <a:srgbClr val="3366FF"/>
                </a:solidFill>
              </a:rPr>
              <a:t>計算の手順＝プログラム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604838" y="2232818"/>
            <a:ext cx="1512887" cy="25733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7086600" y="2232818"/>
            <a:ext cx="1511300" cy="18621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49300" y="2448718"/>
            <a:ext cx="1223963" cy="473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rgbClr val="FF0000"/>
                </a:solidFill>
              </a:rPr>
              <a:t>150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49300" y="3282156"/>
            <a:ext cx="1223963" cy="473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rgbClr val="FF0000"/>
                </a:solidFill>
              </a:rPr>
              <a:t>298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29"/>
          <p:cNvSpPr txBox="1">
            <a:spLocks noChangeArrowheads="1"/>
          </p:cNvSpPr>
          <p:nvPr/>
        </p:nvSpPr>
        <p:spPr bwMode="auto">
          <a:xfrm>
            <a:off x="1182688" y="2096293"/>
            <a:ext cx="357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FF0000"/>
                </a:solidFill>
              </a:rPr>
              <a:t>a</a:t>
            </a:r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0" name="テキスト ボックス 30"/>
          <p:cNvSpPr txBox="1">
            <a:spLocks noChangeArrowheads="1"/>
          </p:cNvSpPr>
          <p:nvPr/>
        </p:nvSpPr>
        <p:spPr bwMode="auto">
          <a:xfrm>
            <a:off x="1182688" y="2885281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FF0000"/>
                </a:solidFill>
              </a:rPr>
              <a:t>b</a:t>
            </a:r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2117725" y="2685256"/>
            <a:ext cx="420688" cy="996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6665913" y="2677318"/>
            <a:ext cx="420687" cy="996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229475" y="2967831"/>
            <a:ext cx="1223963" cy="473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rgbClr val="FF0000"/>
                </a:solidFill>
              </a:rPr>
              <a:t>492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34"/>
          <p:cNvSpPr txBox="1">
            <a:spLocks noChangeArrowheads="1"/>
          </p:cNvSpPr>
          <p:nvPr/>
        </p:nvSpPr>
        <p:spPr bwMode="auto">
          <a:xfrm>
            <a:off x="7456488" y="2615406"/>
            <a:ext cx="769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>
                <a:solidFill>
                  <a:srgbClr val="FF0000"/>
                </a:solidFill>
              </a:rPr>
              <a:t>答え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49300" y="4175918"/>
            <a:ext cx="1223963" cy="473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rgbClr val="FF0000"/>
                </a:solidFill>
              </a:rPr>
              <a:t>0.1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36"/>
          <p:cNvSpPr txBox="1">
            <a:spLocks noChangeArrowheads="1"/>
          </p:cNvSpPr>
          <p:nvPr/>
        </p:nvSpPr>
        <p:spPr bwMode="auto">
          <a:xfrm>
            <a:off x="701675" y="3793331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>
                <a:solidFill>
                  <a:srgbClr val="FF0000"/>
                </a:solidFill>
              </a:rPr>
              <a:t>消費税率</a:t>
            </a:r>
          </a:p>
        </p:txBody>
      </p:sp>
      <p:grpSp>
        <p:nvGrpSpPr>
          <p:cNvPr id="17" name="グループ化 57"/>
          <p:cNvGrpSpPr>
            <a:grpSpLocks/>
          </p:cNvGrpSpPr>
          <p:nvPr/>
        </p:nvGrpSpPr>
        <p:grpSpPr bwMode="auto">
          <a:xfrm>
            <a:off x="2544763" y="2256631"/>
            <a:ext cx="4008437" cy="2008187"/>
            <a:chOff x="755576" y="2492896"/>
            <a:chExt cx="7560840" cy="3888432"/>
          </a:xfrm>
        </p:grpSpPr>
        <p:sp>
          <p:nvSpPr>
            <p:cNvPr id="18" name="角丸四角形 17"/>
            <p:cNvSpPr/>
            <p:nvPr/>
          </p:nvSpPr>
          <p:spPr>
            <a:xfrm>
              <a:off x="755576" y="2492896"/>
              <a:ext cx="7560840" cy="38884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1100"/>
            </a:p>
          </p:txBody>
        </p:sp>
        <p:sp>
          <p:nvSpPr>
            <p:cNvPr id="19" name="テキスト ボックス 38"/>
            <p:cNvSpPr txBox="1">
              <a:spLocks noChangeArrowheads="1"/>
            </p:cNvSpPr>
            <p:nvPr/>
          </p:nvSpPr>
          <p:spPr bwMode="auto">
            <a:xfrm>
              <a:off x="3166820" y="2674511"/>
              <a:ext cx="32573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sz="1100"/>
                <a:t>＋</a:t>
              </a:r>
            </a:p>
          </p:txBody>
        </p:sp>
        <p:sp>
          <p:nvSpPr>
            <p:cNvPr id="20" name="テキスト ボックス 39"/>
            <p:cNvSpPr txBox="1">
              <a:spLocks noChangeArrowheads="1"/>
            </p:cNvSpPr>
            <p:nvPr/>
          </p:nvSpPr>
          <p:spPr bwMode="auto">
            <a:xfrm>
              <a:off x="5126424" y="2686505"/>
              <a:ext cx="115448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sz="1100"/>
                <a:t>を計算しなさい。</a:t>
              </a:r>
            </a:p>
          </p:txBody>
        </p:sp>
        <p:sp>
          <p:nvSpPr>
            <p:cNvPr id="21" name="テキスト ボックス 40"/>
            <p:cNvSpPr txBox="1">
              <a:spLocks noChangeArrowheads="1"/>
            </p:cNvSpPr>
            <p:nvPr/>
          </p:nvSpPr>
          <p:spPr bwMode="auto">
            <a:xfrm>
              <a:off x="3470240" y="3394592"/>
              <a:ext cx="65755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sz="1100"/>
                <a:t>（結果を</a:t>
              </a: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740730" y="2674253"/>
              <a:ext cx="1224707" cy="473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1100" dirty="0">
                  <a:solidFill>
                    <a:srgbClr val="FF0000"/>
                  </a:solidFill>
                </a:rPr>
                <a:t>a</a:t>
              </a:r>
              <a:endParaRPr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654148" y="2674253"/>
              <a:ext cx="1224706" cy="473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1100" dirty="0">
                  <a:solidFill>
                    <a:srgbClr val="FF0000"/>
                  </a:solidFill>
                </a:rPr>
                <a:t>b</a:t>
              </a:r>
              <a:endParaRPr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675235" y="3396611"/>
              <a:ext cx="1221712" cy="473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1100" dirty="0">
                  <a:solidFill>
                    <a:srgbClr val="FF0000"/>
                  </a:solidFill>
                </a:rPr>
                <a:t>和</a:t>
              </a:r>
            </a:p>
          </p:txBody>
        </p:sp>
        <p:sp>
          <p:nvSpPr>
            <p:cNvPr id="25" name="テキスト ボックス 44"/>
            <p:cNvSpPr txBox="1">
              <a:spLocks noChangeArrowheads="1"/>
            </p:cNvSpPr>
            <p:nvPr/>
          </p:nvSpPr>
          <p:spPr bwMode="auto">
            <a:xfrm>
              <a:off x="5975111" y="3407365"/>
              <a:ext cx="10374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sz="1100"/>
                <a:t>に入れなさい）</a:t>
              </a:r>
            </a:p>
          </p:txBody>
        </p:sp>
        <p:sp>
          <p:nvSpPr>
            <p:cNvPr id="26" name="テキスト ボックス 45"/>
            <p:cNvSpPr txBox="1">
              <a:spLocks noChangeArrowheads="1"/>
            </p:cNvSpPr>
            <p:nvPr/>
          </p:nvSpPr>
          <p:spPr bwMode="auto">
            <a:xfrm>
              <a:off x="3208846" y="4241212"/>
              <a:ext cx="63350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100"/>
                <a:t>×</a:t>
              </a:r>
              <a:r>
                <a:rPr lang="ja-JP" altLang="en-US" sz="1100"/>
                <a:t>（１＋</a:t>
              </a:r>
            </a:p>
          </p:txBody>
        </p:sp>
        <p:sp>
          <p:nvSpPr>
            <p:cNvPr id="27" name="テキスト ボックス 46"/>
            <p:cNvSpPr txBox="1">
              <a:spLocks noChangeArrowheads="1"/>
            </p:cNvSpPr>
            <p:nvPr/>
          </p:nvSpPr>
          <p:spPr bwMode="auto">
            <a:xfrm>
              <a:off x="5612457" y="4254112"/>
              <a:ext cx="122501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sz="1100"/>
                <a:t>）を計算しなさい。</a:t>
              </a: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782652" y="4241921"/>
              <a:ext cx="1224707" cy="473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1100" dirty="0">
                  <a:solidFill>
                    <a:srgbClr val="FF0000"/>
                  </a:solidFill>
                </a:rPr>
                <a:t>和</a:t>
              </a: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4387773" y="4244996"/>
              <a:ext cx="1224707" cy="473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900" dirty="0">
                  <a:solidFill>
                    <a:srgbClr val="FF0000"/>
                  </a:solidFill>
                </a:rPr>
                <a:t>消費税率</a:t>
              </a:r>
            </a:p>
          </p:txBody>
        </p:sp>
        <p:sp>
          <p:nvSpPr>
            <p:cNvPr id="30" name="テキスト ボックス 49"/>
            <p:cNvSpPr txBox="1">
              <a:spLocks noChangeArrowheads="1"/>
            </p:cNvSpPr>
            <p:nvPr/>
          </p:nvSpPr>
          <p:spPr bwMode="auto">
            <a:xfrm>
              <a:off x="1093976" y="2690969"/>
              <a:ext cx="32573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sz="1100"/>
                <a:t>①</a:t>
              </a:r>
            </a:p>
          </p:txBody>
        </p:sp>
        <p:sp>
          <p:nvSpPr>
            <p:cNvPr id="31" name="テキスト ボックス 50"/>
            <p:cNvSpPr txBox="1">
              <a:spLocks noChangeArrowheads="1"/>
            </p:cNvSpPr>
            <p:nvPr/>
          </p:nvSpPr>
          <p:spPr bwMode="auto">
            <a:xfrm>
              <a:off x="1114411" y="4249485"/>
              <a:ext cx="32573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sz="1100"/>
                <a:t>②</a:t>
              </a:r>
            </a:p>
          </p:txBody>
        </p:sp>
        <p:sp>
          <p:nvSpPr>
            <p:cNvPr id="32" name="テキスト ボックス 51"/>
            <p:cNvSpPr txBox="1">
              <a:spLocks noChangeArrowheads="1"/>
            </p:cNvSpPr>
            <p:nvPr/>
          </p:nvSpPr>
          <p:spPr bwMode="auto">
            <a:xfrm>
              <a:off x="3504937" y="4903946"/>
              <a:ext cx="65755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sz="1100"/>
                <a:t>（結果を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708174" y="4905875"/>
              <a:ext cx="1224706" cy="473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1100" dirty="0">
                  <a:solidFill>
                    <a:srgbClr val="FF0000"/>
                  </a:solidFill>
                </a:rPr>
                <a:t>答え</a:t>
              </a:r>
            </a:p>
          </p:txBody>
        </p:sp>
        <p:sp>
          <p:nvSpPr>
            <p:cNvPr id="34" name="テキスト ボックス 53"/>
            <p:cNvSpPr txBox="1">
              <a:spLocks noChangeArrowheads="1"/>
            </p:cNvSpPr>
            <p:nvPr/>
          </p:nvSpPr>
          <p:spPr bwMode="auto">
            <a:xfrm>
              <a:off x="6009808" y="4916719"/>
              <a:ext cx="10374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sz="1100"/>
                <a:t>に入れなさい）</a:t>
              </a:r>
            </a:p>
          </p:txBody>
        </p:sp>
        <p:sp>
          <p:nvSpPr>
            <p:cNvPr id="35" name="テキスト ボックス 54"/>
            <p:cNvSpPr txBox="1">
              <a:spLocks noChangeArrowheads="1"/>
            </p:cNvSpPr>
            <p:nvPr/>
          </p:nvSpPr>
          <p:spPr bwMode="auto">
            <a:xfrm>
              <a:off x="3154679" y="5518011"/>
              <a:ext cx="115448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sz="1100"/>
                <a:t>を表示しなさい。</a:t>
              </a:r>
            </a:p>
          </p:txBody>
        </p:sp>
        <p:sp>
          <p:nvSpPr>
            <p:cNvPr id="36" name="テキスト ボックス 55"/>
            <p:cNvSpPr txBox="1">
              <a:spLocks noChangeArrowheads="1"/>
            </p:cNvSpPr>
            <p:nvPr/>
          </p:nvSpPr>
          <p:spPr bwMode="auto">
            <a:xfrm>
              <a:off x="1114411" y="5514290"/>
              <a:ext cx="32573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sz="1100"/>
                <a:t>③</a:t>
              </a: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782652" y="5502204"/>
              <a:ext cx="1224707" cy="473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1100" dirty="0">
                  <a:solidFill>
                    <a:srgbClr val="FF0000"/>
                  </a:solidFill>
                </a:rPr>
                <a:t>答え</a:t>
              </a:r>
            </a:p>
          </p:txBody>
        </p:sp>
      </p:grpSp>
      <p:sp>
        <p:nvSpPr>
          <p:cNvPr id="38" name="テキスト ボックス 37"/>
          <p:cNvSpPr txBox="1"/>
          <p:nvPr/>
        </p:nvSpPr>
        <p:spPr>
          <a:xfrm>
            <a:off x="1038115" y="17269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456488" y="1719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1953" y="5248358"/>
            <a:ext cx="251222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プログラムの実行時に</a:t>
            </a:r>
            <a:endParaRPr lang="en-US" altLang="ja-JP" dirty="0" smtClean="0"/>
          </a:p>
          <a:p>
            <a:r>
              <a:rPr lang="ja-JP" altLang="en-US" dirty="0" smtClean="0"/>
              <a:t>利用者からコンソールを</a:t>
            </a:r>
            <a:endParaRPr lang="en-US" altLang="ja-JP" dirty="0" smtClean="0"/>
          </a:p>
          <a:p>
            <a:r>
              <a:rPr lang="ja-JP" altLang="en-US" dirty="0" smtClean="0"/>
              <a:t>通じて入力されます。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147796" y="5260556"/>
            <a:ext cx="280237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利用者の入力を受け取り、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定められた手順に</a:t>
            </a:r>
            <a:r>
              <a:rPr lang="ja-JP" altLang="en-US" dirty="0" smtClean="0"/>
              <a:t>従って、</a:t>
            </a:r>
            <a:endParaRPr lang="en-US" altLang="ja-JP" dirty="0" smtClean="0"/>
          </a:p>
          <a:p>
            <a:r>
              <a:rPr lang="ja-JP" altLang="en-US" dirty="0" smtClean="0"/>
              <a:t>実行（計算）が進みます。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553200" y="5260556"/>
            <a:ext cx="231345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コンソールで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利用者に出力します</a:t>
            </a:r>
            <a:r>
              <a:rPr lang="ja-JP" altLang="en-US" dirty="0"/>
              <a:t>。</a:t>
            </a:r>
            <a:endParaRPr lang="en-US" altLang="ja-JP" dirty="0" smtClean="0"/>
          </a:p>
        </p:txBody>
      </p:sp>
      <p:sp>
        <p:nvSpPr>
          <p:cNvPr id="43" name="下矢印 42"/>
          <p:cNvSpPr/>
          <p:nvPr/>
        </p:nvSpPr>
        <p:spPr>
          <a:xfrm>
            <a:off x="7841456" y="4024313"/>
            <a:ext cx="144016" cy="1236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下矢印 43"/>
          <p:cNvSpPr/>
          <p:nvPr/>
        </p:nvSpPr>
        <p:spPr>
          <a:xfrm>
            <a:off x="4487853" y="4283466"/>
            <a:ext cx="152409" cy="977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下矢印 44"/>
          <p:cNvSpPr/>
          <p:nvPr/>
        </p:nvSpPr>
        <p:spPr>
          <a:xfrm>
            <a:off x="1356257" y="4806156"/>
            <a:ext cx="183618" cy="442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532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28706" y="64949"/>
            <a:ext cx="8352928" cy="67095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B050"/>
                </a:solidFill>
              </a:rPr>
              <a:t>import java.io</a:t>
            </a:r>
            <a:r>
              <a:rPr lang="en-US" altLang="ja-JP" dirty="0" smtClean="0">
                <a:solidFill>
                  <a:srgbClr val="00B050"/>
                </a:solidFill>
              </a:rPr>
              <a:t>.*;</a:t>
            </a:r>
          </a:p>
          <a:p>
            <a:r>
              <a:rPr lang="en-US" altLang="ja-JP" dirty="0" smtClean="0"/>
              <a:t>public </a:t>
            </a:r>
            <a:r>
              <a:rPr lang="en-US" altLang="ja-JP" dirty="0"/>
              <a:t>class </a:t>
            </a:r>
            <a:r>
              <a:rPr lang="en-US" altLang="ja-JP" dirty="0" err="1" smtClean="0"/>
              <a:t>ioTest</a:t>
            </a:r>
            <a:r>
              <a:rPr lang="en-US" altLang="ja-JP" dirty="0" smtClean="0"/>
              <a:t> </a:t>
            </a:r>
            <a:r>
              <a:rPr lang="en-US" altLang="ja-JP" dirty="0"/>
              <a:t>{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public </a:t>
            </a:r>
            <a:r>
              <a:rPr lang="en-US" altLang="ja-JP" dirty="0"/>
              <a:t>static void main(String[] </a:t>
            </a:r>
            <a:r>
              <a:rPr lang="en-US" altLang="ja-JP" dirty="0" err="1"/>
              <a:t>args</a:t>
            </a:r>
            <a:r>
              <a:rPr lang="en-US" altLang="ja-JP" dirty="0"/>
              <a:t>) </a:t>
            </a:r>
            <a:r>
              <a:rPr lang="en-US" altLang="ja-JP" dirty="0">
                <a:solidFill>
                  <a:srgbClr val="00B050"/>
                </a:solidFill>
              </a:rPr>
              <a:t>throws </a:t>
            </a:r>
            <a:r>
              <a:rPr lang="en-US" altLang="ja-JP" dirty="0" err="1">
                <a:solidFill>
                  <a:srgbClr val="00B050"/>
                </a:solidFill>
              </a:rPr>
              <a:t>IOException</a:t>
            </a:r>
            <a:r>
              <a:rPr lang="en-US" altLang="ja-JP" dirty="0">
                <a:solidFill>
                  <a:srgbClr val="00B050"/>
                </a:solidFill>
              </a:rPr>
              <a:t> </a:t>
            </a:r>
            <a:r>
              <a:rPr lang="en-US" altLang="ja-JP" dirty="0"/>
              <a:t>{</a:t>
            </a:r>
          </a:p>
          <a:p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50"/>
                </a:solidFill>
              </a:rPr>
              <a:t>BufferedReader</a:t>
            </a:r>
            <a:r>
              <a:rPr lang="en-US" altLang="ja-JP" dirty="0">
                <a:solidFill>
                  <a:srgbClr val="00B050"/>
                </a:solidFill>
              </a:rPr>
              <a:t> </a:t>
            </a:r>
            <a:r>
              <a:rPr lang="en-US" altLang="ja-JP" dirty="0" err="1">
                <a:solidFill>
                  <a:srgbClr val="00B050"/>
                </a:solidFill>
              </a:rPr>
              <a:t>br</a:t>
            </a:r>
            <a:r>
              <a:rPr lang="en-US" altLang="ja-JP" dirty="0">
                <a:solidFill>
                  <a:srgbClr val="00B050"/>
                </a:solidFill>
              </a:rPr>
              <a:t> </a:t>
            </a:r>
            <a:r>
              <a:rPr lang="en-US" altLang="ja-JP" dirty="0" smtClean="0">
                <a:solidFill>
                  <a:srgbClr val="00B050"/>
                </a:solidFill>
              </a:rPr>
              <a:t>=</a:t>
            </a:r>
          </a:p>
          <a:p>
            <a:r>
              <a:rPr lang="ja-JP" altLang="en-US" dirty="0">
                <a:solidFill>
                  <a:srgbClr val="00B050"/>
                </a:solidFill>
              </a:rPr>
              <a:t>　</a:t>
            </a:r>
            <a:r>
              <a:rPr lang="ja-JP" altLang="en-US" dirty="0" smtClean="0">
                <a:solidFill>
                  <a:srgbClr val="00B050"/>
                </a:solidFill>
              </a:rPr>
              <a:t>　　　　　　　　　　</a:t>
            </a:r>
            <a:r>
              <a:rPr lang="en-US" altLang="ja-JP" dirty="0" smtClean="0">
                <a:solidFill>
                  <a:srgbClr val="00B050"/>
                </a:solidFill>
              </a:rPr>
              <a:t> </a:t>
            </a:r>
            <a:r>
              <a:rPr lang="en-US" altLang="ja-JP" dirty="0">
                <a:solidFill>
                  <a:srgbClr val="00B050"/>
                </a:solidFill>
              </a:rPr>
              <a:t>new </a:t>
            </a:r>
            <a:r>
              <a:rPr lang="en-US" altLang="ja-JP" dirty="0" err="1">
                <a:solidFill>
                  <a:srgbClr val="00B050"/>
                </a:solidFill>
              </a:rPr>
              <a:t>BufferedReader</a:t>
            </a:r>
            <a:r>
              <a:rPr lang="en-US" altLang="ja-JP" dirty="0">
                <a:solidFill>
                  <a:srgbClr val="00B050"/>
                </a:solidFill>
              </a:rPr>
              <a:t>(new </a:t>
            </a:r>
            <a:r>
              <a:rPr lang="en-US" altLang="ja-JP" dirty="0" err="1">
                <a:solidFill>
                  <a:srgbClr val="00B050"/>
                </a:solidFill>
              </a:rPr>
              <a:t>InputStreamReader</a:t>
            </a:r>
            <a:r>
              <a:rPr lang="en-US" altLang="ja-JP" dirty="0">
                <a:solidFill>
                  <a:srgbClr val="00B050"/>
                </a:solidFill>
              </a:rPr>
              <a:t>(System.in));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System.out.println</a:t>
            </a:r>
            <a:r>
              <a:rPr lang="en-US" altLang="ja-JP" dirty="0"/>
              <a:t>("</a:t>
            </a:r>
            <a:r>
              <a:rPr lang="ja-JP" altLang="en-US" dirty="0">
                <a:solidFill>
                  <a:srgbClr val="0070C0"/>
                </a:solidFill>
              </a:rPr>
              <a:t>りんごの値段は？：</a:t>
            </a:r>
            <a:r>
              <a:rPr lang="en-US" altLang="ja-JP" dirty="0"/>
              <a:t>");</a:t>
            </a:r>
          </a:p>
          <a:p>
            <a:r>
              <a:rPr lang="en-US" altLang="ja-JP" dirty="0"/>
              <a:t>	String str1 = </a:t>
            </a:r>
            <a:r>
              <a:rPr lang="en-US" altLang="ja-JP" dirty="0" err="1">
                <a:solidFill>
                  <a:srgbClr val="FF0000"/>
                </a:solidFill>
              </a:rPr>
              <a:t>br.readLine</a:t>
            </a:r>
            <a:r>
              <a:rPr lang="en-US" altLang="ja-JP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System.out.println</a:t>
            </a:r>
            <a:r>
              <a:rPr lang="en-US" altLang="ja-JP" dirty="0"/>
              <a:t>("</a:t>
            </a:r>
            <a:r>
              <a:rPr lang="ja-JP" altLang="en-US" dirty="0">
                <a:solidFill>
                  <a:srgbClr val="0070C0"/>
                </a:solidFill>
              </a:rPr>
              <a:t>バナナの値段は？：</a:t>
            </a:r>
            <a:r>
              <a:rPr lang="en-US" altLang="ja-JP" dirty="0"/>
              <a:t>");</a:t>
            </a:r>
          </a:p>
          <a:p>
            <a:r>
              <a:rPr lang="en-US" altLang="ja-JP" dirty="0"/>
              <a:t>	String str2 = </a:t>
            </a:r>
            <a:r>
              <a:rPr lang="en-US" altLang="ja-JP" dirty="0" err="1">
                <a:solidFill>
                  <a:srgbClr val="FF0000"/>
                </a:solidFill>
              </a:rPr>
              <a:t>br.readLine</a:t>
            </a:r>
            <a:r>
              <a:rPr lang="en-US" altLang="ja-JP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System.out.println</a:t>
            </a:r>
            <a:r>
              <a:rPr lang="en-US" altLang="ja-JP" dirty="0"/>
              <a:t>("</a:t>
            </a:r>
            <a:r>
              <a:rPr lang="ja-JP" altLang="en-US" dirty="0">
                <a:solidFill>
                  <a:srgbClr val="0070C0"/>
                </a:solidFill>
              </a:rPr>
              <a:t>消費税率は？：</a:t>
            </a:r>
            <a:r>
              <a:rPr lang="en-US" altLang="ja-JP" dirty="0"/>
              <a:t>");</a:t>
            </a:r>
          </a:p>
          <a:p>
            <a:r>
              <a:rPr lang="en-US" altLang="ja-JP" dirty="0"/>
              <a:t>	String str3 = </a:t>
            </a:r>
            <a:r>
              <a:rPr lang="en-US" altLang="ja-JP" dirty="0" err="1">
                <a:solidFill>
                  <a:srgbClr val="FF0000"/>
                </a:solidFill>
              </a:rPr>
              <a:t>br.readLine</a:t>
            </a:r>
            <a:r>
              <a:rPr lang="en-US" altLang="ja-JP" dirty="0">
                <a:solidFill>
                  <a:srgbClr val="FF0000"/>
                </a:solidFill>
              </a:rPr>
              <a:t>();</a:t>
            </a:r>
          </a:p>
          <a:p>
            <a:endParaRPr lang="en-US" altLang="ja-JP" sz="800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int</a:t>
            </a:r>
            <a:r>
              <a:rPr lang="en-US" altLang="ja-JP" dirty="0"/>
              <a:t> apple = </a:t>
            </a:r>
            <a:r>
              <a:rPr lang="en-US" altLang="ja-JP" dirty="0" err="1">
                <a:solidFill>
                  <a:srgbClr val="FF0000"/>
                </a:solidFill>
              </a:rPr>
              <a:t>Integer.parseInt</a:t>
            </a:r>
            <a:r>
              <a:rPr lang="en-US" altLang="ja-JP" dirty="0">
                <a:solidFill>
                  <a:srgbClr val="FF0000"/>
                </a:solidFill>
              </a:rPr>
              <a:t>(str1)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int</a:t>
            </a:r>
            <a:r>
              <a:rPr lang="en-US" altLang="ja-JP" dirty="0"/>
              <a:t> banana =</a:t>
            </a:r>
            <a:r>
              <a:rPr lang="en-US" altLang="ja-JP" dirty="0" err="1">
                <a:solidFill>
                  <a:srgbClr val="FF0000"/>
                </a:solidFill>
              </a:rPr>
              <a:t>Integer.parseInt</a:t>
            </a:r>
            <a:r>
              <a:rPr lang="en-US" altLang="ja-JP" dirty="0">
                <a:solidFill>
                  <a:srgbClr val="FF0000"/>
                </a:solidFill>
              </a:rPr>
              <a:t>(str2)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double tax = </a:t>
            </a:r>
            <a:r>
              <a:rPr lang="en-US" altLang="ja-JP" dirty="0" err="1">
                <a:solidFill>
                  <a:srgbClr val="FF0000"/>
                </a:solidFill>
              </a:rPr>
              <a:t>Double.parseDouble</a:t>
            </a:r>
            <a:r>
              <a:rPr lang="en-US" altLang="ja-JP" dirty="0">
                <a:solidFill>
                  <a:srgbClr val="FF0000"/>
                </a:solidFill>
              </a:rPr>
              <a:t>(str3)</a:t>
            </a:r>
            <a:r>
              <a:rPr lang="en-US" altLang="ja-JP" dirty="0"/>
              <a:t>;</a:t>
            </a:r>
            <a:endParaRPr lang="en-US" altLang="ja-JP" dirty="0" smtClean="0"/>
          </a:p>
          <a:p>
            <a:endParaRPr lang="en-US" altLang="ja-JP" sz="800" dirty="0" smtClean="0"/>
          </a:p>
          <a:p>
            <a:r>
              <a:rPr lang="ja-JP" altLang="en-US" dirty="0" smtClean="0">
                <a:solidFill>
                  <a:schemeClr val="tx1"/>
                </a:solidFill>
              </a:rPr>
              <a:t>　　　　　　</a:t>
            </a:r>
            <a:r>
              <a:rPr lang="en-US" altLang="ja-JP" dirty="0" smtClean="0">
                <a:solidFill>
                  <a:schemeClr val="tx1"/>
                </a:solidFill>
              </a:rPr>
              <a:t>sum </a:t>
            </a:r>
            <a:r>
              <a:rPr lang="en-US" altLang="ja-JP" dirty="0">
                <a:solidFill>
                  <a:schemeClr val="tx1"/>
                </a:solidFill>
              </a:rPr>
              <a:t>= apple + banana;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　　　　　　</a:t>
            </a:r>
            <a:r>
              <a:rPr lang="en-US" altLang="ja-JP" dirty="0" err="1" smtClean="0">
                <a:solidFill>
                  <a:schemeClr val="tx1"/>
                </a:solidFill>
              </a:rPr>
              <a:t>dPrice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= sum </a:t>
            </a:r>
            <a:r>
              <a:rPr lang="en-US" altLang="ja-JP" dirty="0">
                <a:solidFill>
                  <a:schemeClr val="tx1"/>
                </a:solidFill>
                <a:latin typeface="+mj-ea"/>
                <a:ea typeface="+mj-ea"/>
              </a:rPr>
              <a:t>*</a:t>
            </a:r>
            <a:r>
              <a:rPr lang="en-US" altLang="ja-JP" dirty="0">
                <a:solidFill>
                  <a:schemeClr val="tx1"/>
                </a:solidFill>
              </a:rPr>
              <a:t> (1 + </a:t>
            </a:r>
            <a:r>
              <a:rPr lang="en-US" altLang="ja-JP" dirty="0" smtClean="0">
                <a:solidFill>
                  <a:schemeClr val="tx1"/>
                </a:solidFill>
              </a:rPr>
              <a:t>tax);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</a:t>
            </a:r>
            <a:r>
              <a:rPr lang="en-US" altLang="ja-JP" dirty="0" err="1" smtClean="0"/>
              <a:t>iPrice</a:t>
            </a:r>
            <a:r>
              <a:rPr lang="en-US" altLang="ja-JP" dirty="0" smtClean="0"/>
              <a:t> </a:t>
            </a:r>
            <a:r>
              <a:rPr lang="en-US" altLang="ja-JP" dirty="0"/>
              <a:t>= 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)</a:t>
            </a:r>
            <a:r>
              <a:rPr lang="en-US" altLang="ja-JP" dirty="0" err="1" smtClean="0"/>
              <a:t>Math.floor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dPrice</a:t>
            </a:r>
            <a:r>
              <a:rPr lang="en-US" altLang="ja-JP" dirty="0"/>
              <a:t>); </a:t>
            </a:r>
            <a:r>
              <a:rPr lang="en-US" altLang="ja-JP" dirty="0" smtClean="0">
                <a:solidFill>
                  <a:srgbClr val="0070C0"/>
                </a:solidFill>
              </a:rPr>
              <a:t>//</a:t>
            </a:r>
            <a:r>
              <a:rPr lang="ja-JP" altLang="en-US" dirty="0">
                <a:solidFill>
                  <a:srgbClr val="0070C0"/>
                </a:solidFill>
              </a:rPr>
              <a:t>小数</a:t>
            </a:r>
            <a:r>
              <a:rPr lang="ja-JP" altLang="en-US" dirty="0" smtClean="0">
                <a:solidFill>
                  <a:srgbClr val="0070C0"/>
                </a:solidFill>
              </a:rPr>
              <a:t>を切り捨て</a:t>
            </a:r>
            <a:endParaRPr lang="ja-JP" altLang="en-US" dirty="0">
              <a:solidFill>
                <a:srgbClr val="0070C0"/>
              </a:solidFill>
            </a:endParaRPr>
          </a:p>
          <a:p>
            <a:endParaRPr lang="en-US" altLang="ja-JP" sz="800" dirty="0" smtClean="0"/>
          </a:p>
          <a:p>
            <a:r>
              <a:rPr lang="ja-JP" altLang="en-US" dirty="0" smtClean="0"/>
              <a:t>　　　　　　</a:t>
            </a:r>
            <a:r>
              <a:rPr lang="en-US" altLang="ja-JP" dirty="0" err="1" smtClean="0"/>
              <a:t>System.out.println</a:t>
            </a:r>
            <a:r>
              <a:rPr lang="en-US" altLang="ja-JP" dirty="0"/>
              <a:t>("</a:t>
            </a:r>
            <a:r>
              <a:rPr lang="ja-JP" altLang="en-US" dirty="0">
                <a:solidFill>
                  <a:srgbClr val="0070C0"/>
                </a:solidFill>
              </a:rPr>
              <a:t>りんごの値段は</a:t>
            </a:r>
            <a:r>
              <a:rPr lang="en-US" altLang="ja-JP" dirty="0"/>
              <a:t>" + apple + "</a:t>
            </a:r>
            <a:r>
              <a:rPr lang="ja-JP" altLang="en-US" dirty="0">
                <a:solidFill>
                  <a:srgbClr val="0070C0"/>
                </a:solidFill>
              </a:rPr>
              <a:t>円です。</a:t>
            </a:r>
            <a:r>
              <a:rPr lang="en-US" altLang="ja-JP" dirty="0"/>
              <a:t>");</a:t>
            </a:r>
          </a:p>
          <a:p>
            <a:r>
              <a:rPr lang="ja-JP" altLang="en-US" dirty="0" smtClean="0"/>
              <a:t>　　　　　　</a:t>
            </a:r>
            <a:r>
              <a:rPr lang="en-US" altLang="ja-JP" dirty="0" err="1" smtClean="0"/>
              <a:t>System.out.println</a:t>
            </a:r>
            <a:r>
              <a:rPr lang="en-US" altLang="ja-JP" dirty="0"/>
              <a:t>("</a:t>
            </a:r>
            <a:r>
              <a:rPr lang="ja-JP" altLang="en-US" dirty="0">
                <a:solidFill>
                  <a:srgbClr val="0070C0"/>
                </a:solidFill>
              </a:rPr>
              <a:t>バナナの値段は</a:t>
            </a:r>
            <a:r>
              <a:rPr lang="en-US" altLang="ja-JP" dirty="0"/>
              <a:t>" + banana + "</a:t>
            </a:r>
            <a:r>
              <a:rPr lang="ja-JP" altLang="en-US" dirty="0">
                <a:solidFill>
                  <a:srgbClr val="0070C0"/>
                </a:solidFill>
              </a:rPr>
              <a:t>円です。</a:t>
            </a:r>
            <a:r>
              <a:rPr lang="en-US" altLang="ja-JP" dirty="0"/>
              <a:t>");</a:t>
            </a:r>
          </a:p>
          <a:p>
            <a:r>
              <a:rPr lang="ja-JP" altLang="en-US" dirty="0" smtClean="0"/>
              <a:t>　　　　　　</a:t>
            </a:r>
            <a:r>
              <a:rPr lang="en-US" altLang="ja-JP" dirty="0" err="1" smtClean="0"/>
              <a:t>System.out.println</a:t>
            </a:r>
            <a:r>
              <a:rPr lang="en-US" altLang="ja-JP" dirty="0"/>
              <a:t>("</a:t>
            </a:r>
            <a:r>
              <a:rPr lang="ja-JP" altLang="en-US" dirty="0">
                <a:solidFill>
                  <a:srgbClr val="0070C0"/>
                </a:solidFill>
              </a:rPr>
              <a:t>お支払金額は</a:t>
            </a:r>
            <a:r>
              <a:rPr lang="en-US" altLang="ja-JP" dirty="0"/>
              <a:t>" + </a:t>
            </a:r>
            <a:r>
              <a:rPr lang="en-US" altLang="ja-JP" dirty="0" err="1" smtClean="0"/>
              <a:t>iPrice</a:t>
            </a:r>
            <a:r>
              <a:rPr lang="en-US" altLang="ja-JP" dirty="0" smtClean="0"/>
              <a:t> </a:t>
            </a:r>
            <a:r>
              <a:rPr lang="en-US" altLang="ja-JP" dirty="0"/>
              <a:t>+ "</a:t>
            </a:r>
            <a:r>
              <a:rPr lang="ja-JP" altLang="en-US" dirty="0">
                <a:solidFill>
                  <a:srgbClr val="0070C0"/>
                </a:solidFill>
              </a:rPr>
              <a:t>円になります。</a:t>
            </a:r>
            <a:r>
              <a:rPr lang="en-US" altLang="ja-JP" dirty="0"/>
              <a:t>");</a:t>
            </a:r>
          </a:p>
          <a:p>
            <a:r>
              <a:rPr lang="ja-JP" altLang="en-US" dirty="0" smtClean="0"/>
              <a:t>　　　</a:t>
            </a:r>
            <a:r>
              <a:rPr lang="en-US" altLang="ja-JP" dirty="0" smtClean="0"/>
              <a:t>}</a:t>
            </a:r>
            <a:endParaRPr lang="en-US" altLang="ja-JP" dirty="0"/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69478" y="1556792"/>
            <a:ext cx="3068469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利用者のキーボードからの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入力を待ちます。</a:t>
            </a:r>
            <a:endParaRPr kumimoji="1" lang="en-US" altLang="ja-JP" dirty="0" smtClean="0"/>
          </a:p>
          <a:p>
            <a:r>
              <a:rPr lang="ja-JP" altLang="en-US" dirty="0"/>
              <a:t>それぞれ</a:t>
            </a:r>
            <a:r>
              <a:rPr lang="ja-JP" altLang="en-US" dirty="0" smtClean="0"/>
              <a:t>、文字列型の変数に</a:t>
            </a:r>
            <a:endParaRPr lang="en-US" altLang="ja-JP" dirty="0" smtClean="0"/>
          </a:p>
          <a:p>
            <a:r>
              <a:rPr kumimoji="1" lang="ja-JP" altLang="en-US" dirty="0"/>
              <a:t>一時的</a:t>
            </a:r>
            <a:r>
              <a:rPr kumimoji="1" lang="ja-JP" altLang="en-US" dirty="0" smtClean="0"/>
              <a:t>に保存</a:t>
            </a:r>
            <a:r>
              <a:rPr kumimoji="1" lang="ja-JP" altLang="en-US" dirty="0"/>
              <a:t>します。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5247" y="144500"/>
            <a:ext cx="281038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入出力のため</a:t>
            </a:r>
            <a:r>
              <a:rPr lang="ja-JP" altLang="en-US" dirty="0" smtClean="0"/>
              <a:t>に必要です。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H="1" flipV="1">
            <a:off x="2411761" y="249615"/>
            <a:ext cx="3790318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6090422" y="402015"/>
            <a:ext cx="111657" cy="2186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4788024" y="396899"/>
            <a:ext cx="1414056" cy="655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中かっこ 23"/>
          <p:cNvSpPr/>
          <p:nvPr/>
        </p:nvSpPr>
        <p:spPr>
          <a:xfrm>
            <a:off x="5695603" y="1556792"/>
            <a:ext cx="273875" cy="1296144"/>
          </a:xfrm>
          <a:prstGeom prst="rightBrace">
            <a:avLst>
              <a:gd name="adj1" fmla="val 8333"/>
              <a:gd name="adj2" fmla="val 48824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中かっこ 25"/>
          <p:cNvSpPr/>
          <p:nvPr/>
        </p:nvSpPr>
        <p:spPr>
          <a:xfrm>
            <a:off x="5848481" y="3284984"/>
            <a:ext cx="273875" cy="936104"/>
          </a:xfrm>
          <a:prstGeom prst="rightBrace">
            <a:avLst>
              <a:gd name="adj1" fmla="val 8333"/>
              <a:gd name="adj2" fmla="val 48824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369211" y="6128147"/>
            <a:ext cx="6652783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Java</a:t>
            </a:r>
            <a:r>
              <a:rPr lang="ja-JP" altLang="en-US" dirty="0" smtClean="0">
                <a:solidFill>
                  <a:schemeClr val="bg1"/>
                </a:solidFill>
              </a:rPr>
              <a:t>に用意されている「標準入出力」の機能を利用することで、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入力を受け取って、対応する変数に代入する命令が記述できます。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8388424" y="2788069"/>
            <a:ext cx="144016" cy="3340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126572" y="3422278"/>
            <a:ext cx="275428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文字列を数値に変換して、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それぞれの変数に代入。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0" y="2223238"/>
            <a:ext cx="1277582" cy="891074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rgbClr val="002060"/>
                </a:solidFill>
              </a:rPr>
              <a:t>注意：</a:t>
            </a:r>
            <a:endParaRPr lang="en-US" altLang="ja-JP" sz="1600" dirty="0" smtClean="0">
              <a:solidFill>
                <a:srgbClr val="002060"/>
              </a:solidFill>
            </a:endParaRPr>
          </a:p>
          <a:p>
            <a:pPr algn="ctr"/>
            <a:r>
              <a:rPr lang="en-US" altLang="ja-JP" sz="1600" dirty="0" smtClean="0">
                <a:solidFill>
                  <a:srgbClr val="002060"/>
                </a:solidFill>
              </a:rPr>
              <a:t>“</a:t>
            </a:r>
            <a:r>
              <a:rPr lang="ja-JP" altLang="en-US" sz="1600" dirty="0" smtClean="0">
                <a:solidFill>
                  <a:srgbClr val="002060"/>
                </a:solidFill>
              </a:rPr>
              <a:t>エル</a:t>
            </a:r>
            <a:r>
              <a:rPr lang="en-US" altLang="ja-JP" sz="1600" dirty="0" smtClean="0">
                <a:solidFill>
                  <a:srgbClr val="002060"/>
                </a:solidFill>
              </a:rPr>
              <a:t>”</a:t>
            </a:r>
            <a:r>
              <a:rPr lang="ja-JP" altLang="en-US" sz="1600" dirty="0" smtClean="0">
                <a:solidFill>
                  <a:srgbClr val="002060"/>
                </a:solidFill>
              </a:rPr>
              <a:t>ではなく</a:t>
            </a:r>
            <a:r>
              <a:rPr lang="en-US" altLang="ja-JP" sz="1600" dirty="0" smtClean="0">
                <a:solidFill>
                  <a:srgbClr val="002060"/>
                </a:solidFill>
              </a:rPr>
              <a:t>”</a:t>
            </a:r>
            <a:r>
              <a:rPr lang="ja-JP" altLang="en-US" sz="1600" dirty="0" smtClean="0">
                <a:solidFill>
                  <a:srgbClr val="002060"/>
                </a:solidFill>
              </a:rPr>
              <a:t>アイ</a:t>
            </a:r>
            <a:r>
              <a:rPr lang="en-US" altLang="ja-JP" sz="1600" dirty="0" smtClean="0">
                <a:solidFill>
                  <a:srgbClr val="002060"/>
                </a:solidFill>
              </a:rPr>
              <a:t>”</a:t>
            </a:r>
            <a:endParaRPr kumimoji="1" lang="ja-JP" altLang="en-US" sz="1600" dirty="0">
              <a:solidFill>
                <a:srgbClr val="002060"/>
              </a:solidFill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>
            <a:off x="1277582" y="2924944"/>
            <a:ext cx="2790362" cy="36004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0" y="3742973"/>
            <a:ext cx="1277582" cy="891074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rgbClr val="7030A0"/>
                </a:solidFill>
              </a:rPr>
              <a:t>注意：</a:t>
            </a:r>
            <a:endParaRPr lang="en-US" altLang="ja-JP" sz="1600" dirty="0" smtClean="0">
              <a:solidFill>
                <a:srgbClr val="7030A0"/>
              </a:solidFill>
            </a:endParaRPr>
          </a:p>
          <a:p>
            <a:pPr algn="ctr"/>
            <a:r>
              <a:rPr lang="en-US" altLang="ja-JP" sz="1600" dirty="0" smtClean="0">
                <a:solidFill>
                  <a:srgbClr val="7030A0"/>
                </a:solidFill>
              </a:rPr>
              <a:t>“</a:t>
            </a:r>
            <a:r>
              <a:rPr lang="ja-JP" altLang="en-US" sz="1600" dirty="0" smtClean="0">
                <a:solidFill>
                  <a:srgbClr val="7030A0"/>
                </a:solidFill>
              </a:rPr>
              <a:t>アイ</a:t>
            </a:r>
            <a:r>
              <a:rPr lang="en-US" altLang="ja-JP" sz="1600" dirty="0" smtClean="0">
                <a:solidFill>
                  <a:srgbClr val="7030A0"/>
                </a:solidFill>
              </a:rPr>
              <a:t>”</a:t>
            </a:r>
            <a:r>
              <a:rPr lang="ja-JP" altLang="en-US" sz="1600" dirty="0" smtClean="0">
                <a:solidFill>
                  <a:srgbClr val="7030A0"/>
                </a:solidFill>
              </a:rPr>
              <a:t>ではなく</a:t>
            </a:r>
            <a:r>
              <a:rPr lang="en-US" altLang="ja-JP" sz="1600" dirty="0" smtClean="0">
                <a:solidFill>
                  <a:srgbClr val="7030A0"/>
                </a:solidFill>
              </a:rPr>
              <a:t>”</a:t>
            </a:r>
            <a:r>
              <a:rPr lang="ja-JP" altLang="en-US" sz="1600" dirty="0" smtClean="0">
                <a:solidFill>
                  <a:srgbClr val="7030A0"/>
                </a:solidFill>
              </a:rPr>
              <a:t>エル</a:t>
            </a:r>
            <a:r>
              <a:rPr lang="en-US" altLang="ja-JP" sz="1600" dirty="0" smtClean="0">
                <a:solidFill>
                  <a:srgbClr val="7030A0"/>
                </a:solidFill>
              </a:rPr>
              <a:t>”</a:t>
            </a:r>
            <a:endParaRPr kumimoji="1" lang="ja-JP" altLang="en-US" sz="1600" dirty="0">
              <a:solidFill>
                <a:srgbClr val="7030A0"/>
              </a:solidFill>
            </a:endParaRPr>
          </a:p>
        </p:txBody>
      </p:sp>
      <p:cxnSp>
        <p:nvCxnSpPr>
          <p:cNvPr id="20" name="直線矢印コネクタ 19"/>
          <p:cNvCxnSpPr>
            <a:stCxn id="16" idx="2"/>
          </p:cNvCxnSpPr>
          <p:nvPr/>
        </p:nvCxnSpPr>
        <p:spPr>
          <a:xfrm>
            <a:off x="638791" y="4634047"/>
            <a:ext cx="2475099" cy="52314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834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出力結果</a:t>
            </a:r>
            <a:endParaRPr kumimoji="1" lang="ja-JP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862185" cy="316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676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200" dirty="0" smtClean="0"/>
              <a:t>プログラム</a:t>
            </a:r>
            <a:r>
              <a:rPr lang="ja-JP" altLang="en-US" sz="2200" dirty="0"/>
              <a:t>は</a:t>
            </a:r>
            <a:r>
              <a:rPr lang="ja-JP" altLang="en-US" sz="2200" dirty="0" smtClean="0"/>
              <a:t>、「</a:t>
            </a:r>
            <a:r>
              <a:rPr lang="ja-JP" altLang="en-US" sz="2200" dirty="0" smtClean="0">
                <a:solidFill>
                  <a:srgbClr val="FF0000"/>
                </a:solidFill>
              </a:rPr>
              <a:t>文</a:t>
            </a:r>
            <a:r>
              <a:rPr lang="ja-JP" altLang="en-US" sz="2200" dirty="0" smtClean="0"/>
              <a:t>」と呼ばれる</a:t>
            </a:r>
            <a:r>
              <a:rPr lang="ja-JP" altLang="en-US" sz="2200" dirty="0" smtClean="0">
                <a:solidFill>
                  <a:srgbClr val="FF0000"/>
                </a:solidFill>
              </a:rPr>
              <a:t>命令</a:t>
            </a:r>
            <a:r>
              <a:rPr lang="ja-JP" altLang="en-US" sz="2200" dirty="0" smtClean="0"/>
              <a:t>を複数記述することで作られます。</a:t>
            </a:r>
            <a:endParaRPr lang="en-US" altLang="ja-JP" sz="2200" dirty="0" smtClean="0"/>
          </a:p>
          <a:p>
            <a:r>
              <a:rPr kumimoji="1" lang="ja-JP" altLang="en-US" sz="2200" dirty="0" smtClean="0"/>
              <a:t>プログラムを実行すると、文が順に実行されます。</a:t>
            </a:r>
            <a:endParaRPr kumimoji="1" lang="en-US" altLang="ja-JP" sz="2200" dirty="0" smtClean="0"/>
          </a:p>
          <a:p>
            <a:r>
              <a:rPr kumimoji="1" lang="ja-JP" altLang="en-US" sz="2200" dirty="0" smtClean="0"/>
              <a:t>変数や演算子を組み合わせて書かれた、数値計算を行うための文を、「</a:t>
            </a:r>
            <a:r>
              <a:rPr kumimoji="1" lang="ja-JP" altLang="en-US" sz="2200" dirty="0" smtClean="0">
                <a:solidFill>
                  <a:srgbClr val="FF0000"/>
                </a:solidFill>
              </a:rPr>
              <a:t>式</a:t>
            </a:r>
            <a:r>
              <a:rPr kumimoji="1" lang="ja-JP" altLang="en-US" sz="2200" dirty="0" smtClean="0"/>
              <a:t>」といいます。</a:t>
            </a:r>
            <a:endParaRPr kumimoji="1" lang="en-US" altLang="ja-JP" sz="2200" dirty="0" smtClean="0"/>
          </a:p>
          <a:p>
            <a:r>
              <a:rPr lang="en-US" altLang="ja-JP" sz="2200" dirty="0" smtClean="0"/>
              <a:t>Java</a:t>
            </a:r>
            <a:r>
              <a:rPr lang="ja-JP" altLang="en-US" sz="2200" dirty="0" smtClean="0"/>
              <a:t>に用意された標準入出力機能や、代入</a:t>
            </a:r>
            <a:r>
              <a:rPr kumimoji="1" lang="ja-JP" altLang="en-US" sz="2200" dirty="0" smtClean="0"/>
              <a:t>の命令「</a:t>
            </a:r>
            <a:r>
              <a:rPr kumimoji="1" lang="en-US" altLang="ja-JP" sz="2200" dirty="0" smtClean="0"/>
              <a:t>=</a:t>
            </a:r>
            <a:r>
              <a:rPr kumimoji="1" lang="ja-JP" altLang="en-US" sz="2200" dirty="0" smtClean="0"/>
              <a:t>」を含む式などにより、利用者の入力を処理することができます。</a:t>
            </a:r>
            <a:endParaRPr kumimoji="1" lang="en-US" altLang="ja-JP" sz="2200" dirty="0" smtClean="0"/>
          </a:p>
          <a:p>
            <a:r>
              <a:rPr lang="ja-JP" altLang="en-US" sz="2200" dirty="0" smtClean="0"/>
              <a:t>式、入出力を利用することで、利用者が文字列や数値を入力し、入力に応じた結果を求めるプログラムを書くことができます。</a:t>
            </a:r>
            <a:endParaRPr lang="en-US" altLang="ja-JP" sz="2200" dirty="0" smtClean="0"/>
          </a:p>
          <a:p>
            <a:r>
              <a:rPr kumimoji="1" lang="ja-JP" altLang="en-US" sz="2200" dirty="0" smtClean="0"/>
              <a:t>「変数」、「入出力」、「演算子」は、コンピュータプログラムの基本です。</a:t>
            </a:r>
            <a:endParaRPr kumimoji="1" lang="ja-JP" altLang="en-US" sz="22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397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sz="2400" dirty="0" smtClean="0"/>
              <a:t>まず自分で手を動かしてみて、それで駄目だったら、</a:t>
            </a:r>
            <a:r>
              <a:rPr lang="ja-JP" altLang="en-US" sz="3500" u="sng" dirty="0" smtClean="0"/>
              <a:t>堂々と</a:t>
            </a:r>
            <a:r>
              <a:rPr lang="ja-JP" altLang="en-US" sz="2400" dirty="0" smtClean="0"/>
              <a:t>、隣の人（が無理そうならＴＡの人とか）に聞いてみよう！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じっくりと自分で考えるべき事か、さっさと人に聞くべきことか、メリハリを</a:t>
            </a:r>
            <a:endParaRPr lang="en-US" altLang="ja-JP" sz="2000" dirty="0"/>
          </a:p>
          <a:p>
            <a:endParaRPr lang="en-US" altLang="ja-JP" sz="2400" dirty="0"/>
          </a:p>
          <a:p>
            <a:r>
              <a:rPr lang="ja-JP" altLang="en-US" sz="2400" dirty="0" smtClean="0"/>
              <a:t>「</a:t>
            </a:r>
            <a:r>
              <a:rPr lang="ja-JP" altLang="en-US" sz="2400" dirty="0"/>
              <a:t>聞くは一時の恥、聞かぬは一生の恥」</a:t>
            </a:r>
          </a:p>
          <a:p>
            <a:pPr lvl="1"/>
            <a:r>
              <a:rPr lang="ja-JP" altLang="en-US" dirty="0" smtClean="0"/>
              <a:t>聞くのは恥ではないし、分からないまま放置する</a:t>
            </a:r>
            <a:r>
              <a:rPr lang="ja-JP" altLang="en-US" smtClean="0"/>
              <a:t>と一生とかでなくすぐ</a:t>
            </a:r>
            <a:r>
              <a:rPr lang="ja-JP" altLang="en-US" dirty="0" smtClean="0"/>
              <a:t>後で</a:t>
            </a:r>
            <a:r>
              <a:rPr lang="ja-JP" altLang="en-US" sz="4000" u="sng" dirty="0" smtClean="0"/>
              <a:t>普通に困る</a:t>
            </a:r>
            <a:r>
              <a:rPr lang="ja-JP" altLang="en-US" dirty="0" smtClean="0"/>
              <a:t>から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/>
              <a:t>プログラミングの基礎①②③で理解すべきこと</a:t>
            </a:r>
            <a:endParaRPr lang="en-US" altLang="ja-JP" dirty="0"/>
          </a:p>
          <a:p>
            <a:pPr lvl="1"/>
            <a:r>
              <a:rPr lang="ja-JP" altLang="en-US" dirty="0"/>
              <a:t>（</a:t>
            </a:r>
            <a:r>
              <a:rPr lang="en-US" altLang="ja-JP" dirty="0"/>
              <a:t>1</a:t>
            </a:r>
            <a:r>
              <a:rPr lang="ja-JP" altLang="en-US" dirty="0"/>
              <a:t>）変数・入出力・演算</a:t>
            </a:r>
            <a:endParaRPr lang="en-US" altLang="ja-JP" dirty="0"/>
          </a:p>
          <a:p>
            <a:pPr lvl="1"/>
            <a:r>
              <a:rPr lang="ja-JP" altLang="en-US" dirty="0"/>
              <a:t>（</a:t>
            </a:r>
            <a:r>
              <a:rPr lang="en-US" altLang="ja-JP" dirty="0"/>
              <a:t>2</a:t>
            </a:r>
            <a:r>
              <a:rPr lang="ja-JP" altLang="en-US" dirty="0"/>
              <a:t>）条件分岐・繰り返し処理</a:t>
            </a:r>
            <a:endParaRPr lang="en-US" altLang="ja-JP" dirty="0"/>
          </a:p>
          <a:p>
            <a:pPr lvl="1"/>
            <a:r>
              <a:rPr lang="ja-JP" altLang="en-US" dirty="0"/>
              <a:t>（３）配列・</a:t>
            </a:r>
            <a:r>
              <a:rPr lang="ja-JP" altLang="en-US" dirty="0" smtClean="0"/>
              <a:t>関数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皆さん</a:t>
            </a:r>
            <a:r>
              <a:rPr lang="ja-JP" altLang="en-US" dirty="0" smtClean="0"/>
              <a:t>の初期状態（プログラミング経験）はかなりバラバラです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310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>
          <a:xfrm>
            <a:off x="683568" y="2204864"/>
            <a:ext cx="77768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683568" y="4077072"/>
            <a:ext cx="77768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421812" y="2852936"/>
            <a:ext cx="608211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プログラミング言語 </a:t>
            </a:r>
            <a:r>
              <a:rPr kumimoji="1" lang="en-US" altLang="ja-JP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endParaRPr kumimoji="1" lang="ja-JP" altLang="en-US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296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1446305"/>
            <a:ext cx="8229600" cy="3134510"/>
          </a:xfrm>
        </p:spPr>
        <p:txBody>
          <a:bodyPr>
            <a:noAutofit/>
          </a:bodyPr>
          <a:lstStyle/>
          <a:p>
            <a:r>
              <a:rPr lang="ja-JP" altLang="en-US" sz="2000" dirty="0" smtClean="0"/>
              <a:t>パーソナルコンピュータ</a:t>
            </a:r>
            <a:r>
              <a:rPr lang="en-US" altLang="ja-JP" sz="2000" dirty="0" smtClean="0"/>
              <a:t>(PC)</a:t>
            </a:r>
            <a:r>
              <a:rPr lang="ja-JP" altLang="en-US" sz="2000" dirty="0" smtClean="0"/>
              <a:t>は、数値計算器や記憶装置により、様々</a:t>
            </a:r>
            <a:r>
              <a:rPr lang="ja-JP" altLang="en-US" sz="2000" dirty="0"/>
              <a:t>な「</a:t>
            </a:r>
            <a:r>
              <a:rPr lang="ja-JP" altLang="en-US" sz="2000" dirty="0">
                <a:solidFill>
                  <a:srgbClr val="FF0000"/>
                </a:solidFill>
              </a:rPr>
              <a:t>仕事</a:t>
            </a:r>
            <a:r>
              <a:rPr lang="ja-JP" altLang="en-US" sz="2000" dirty="0"/>
              <a:t>」</a:t>
            </a:r>
            <a:r>
              <a:rPr lang="ja-JP" altLang="en-US" sz="2000" dirty="0" smtClean="0"/>
              <a:t>を、正確に、高速に行うための道具です。</a:t>
            </a:r>
            <a:endParaRPr lang="en-US" altLang="ja-JP" sz="2000" dirty="0" smtClean="0"/>
          </a:p>
          <a:p>
            <a:r>
              <a:rPr lang="en-US" altLang="ja-JP" sz="2000" dirty="0" smtClean="0"/>
              <a:t>PC</a:t>
            </a:r>
            <a:r>
              <a:rPr lang="ja-JP" altLang="en-US" sz="2000" dirty="0"/>
              <a:t>上で</a:t>
            </a:r>
            <a:r>
              <a:rPr lang="ja-JP" altLang="en-US" sz="2000" dirty="0" smtClean="0"/>
              <a:t>動く仕事</a:t>
            </a:r>
            <a:r>
              <a:rPr lang="ja-JP" altLang="en-US" sz="2000" dirty="0"/>
              <a:t>や機能の単位を「</a:t>
            </a:r>
            <a:r>
              <a:rPr lang="ja-JP" altLang="en-US" sz="2000" dirty="0">
                <a:solidFill>
                  <a:srgbClr val="FF0000"/>
                </a:solidFill>
              </a:rPr>
              <a:t>ソフトウェア</a:t>
            </a:r>
            <a:r>
              <a:rPr lang="ja-JP" altLang="en-US" sz="2000" dirty="0"/>
              <a:t>」や「</a:t>
            </a:r>
            <a:r>
              <a:rPr lang="ja-JP" altLang="en-US" sz="2000" dirty="0">
                <a:solidFill>
                  <a:srgbClr val="FF0000"/>
                </a:solidFill>
              </a:rPr>
              <a:t>アプリケーション</a:t>
            </a:r>
            <a:r>
              <a:rPr lang="ja-JP" altLang="en-US" sz="2000" dirty="0"/>
              <a:t>」と言います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r>
              <a:rPr lang="en-US" altLang="ja-JP" sz="2000" dirty="0" smtClean="0"/>
              <a:t>PC</a:t>
            </a:r>
            <a:r>
              <a:rPr lang="ja-JP" altLang="en-US" sz="2000" dirty="0" smtClean="0"/>
              <a:t>に「ソフトウェア」や「アプリケーション」をセットして利用するに</a:t>
            </a:r>
            <a:r>
              <a:rPr lang="ja-JP" altLang="en-US" sz="2000" dirty="0"/>
              <a:t>は、</a:t>
            </a:r>
            <a:r>
              <a:rPr lang="ja-JP" altLang="en-US" sz="2000" dirty="0" smtClean="0"/>
              <a:t>動作や命令の</a:t>
            </a:r>
            <a:r>
              <a:rPr lang="ja-JP" altLang="en-US" sz="2000" dirty="0"/>
              <a:t>「</a:t>
            </a:r>
            <a:r>
              <a:rPr lang="ja-JP" altLang="en-US" sz="2000" dirty="0">
                <a:solidFill>
                  <a:srgbClr val="FF0000"/>
                </a:solidFill>
              </a:rPr>
              <a:t>手順書</a:t>
            </a:r>
            <a:r>
              <a:rPr lang="ja-JP" altLang="en-US" sz="2000" dirty="0" smtClean="0"/>
              <a:t>」を作る必要があります</a:t>
            </a:r>
            <a:r>
              <a:rPr lang="ja-JP" altLang="en-US" sz="2000" dirty="0"/>
              <a:t>。</a:t>
            </a:r>
            <a:endParaRPr lang="en-US" altLang="ja-JP" sz="2000" dirty="0"/>
          </a:p>
          <a:p>
            <a:r>
              <a:rPr lang="ja-JP" altLang="en-US" sz="2000" dirty="0"/>
              <a:t>こ</a:t>
            </a:r>
            <a:r>
              <a:rPr lang="ja-JP" altLang="en-US" sz="2000" dirty="0" smtClean="0"/>
              <a:t>の手順書を、一般に「</a:t>
            </a:r>
            <a:r>
              <a:rPr lang="ja-JP" altLang="en-US" sz="2000" dirty="0" smtClean="0">
                <a:solidFill>
                  <a:srgbClr val="FF0000"/>
                </a:solidFill>
              </a:rPr>
              <a:t>プログラム</a:t>
            </a:r>
            <a:r>
              <a:rPr lang="ja-JP" altLang="en-US" sz="2000" dirty="0" smtClean="0"/>
              <a:t>」といいます。プログラムは、「</a:t>
            </a:r>
            <a:r>
              <a:rPr lang="ja-JP" altLang="en-US" sz="2000" dirty="0" smtClean="0">
                <a:solidFill>
                  <a:srgbClr val="FF0000"/>
                </a:solidFill>
              </a:rPr>
              <a:t>プログラミング言語</a:t>
            </a:r>
            <a:r>
              <a:rPr lang="ja-JP" altLang="en-US" sz="2000" dirty="0" smtClean="0"/>
              <a:t>」と呼ばれる専用のことばで書きます。</a:t>
            </a:r>
            <a:endParaRPr lang="en-US" altLang="ja-JP" sz="20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プログラミング言語とは？</a:t>
            </a:r>
            <a:endParaRPr kumimoji="1" lang="ja-JP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16" y="4997152"/>
            <a:ext cx="1600200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16" y="4920952"/>
            <a:ext cx="23622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616" y="4844752"/>
            <a:ext cx="18684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407791" y="4295923"/>
            <a:ext cx="2843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dirty="0">
                <a:solidFill>
                  <a:srgbClr val="FF0066"/>
                </a:solidFill>
                <a:latin typeface="Times New Roman" pitchFamily="18" charset="0"/>
              </a:rPr>
              <a:t>仕事の仕方を書いた</a:t>
            </a:r>
          </a:p>
          <a:p>
            <a:pPr algn="ctr"/>
            <a:r>
              <a:rPr lang="ja-JP" altLang="en-US" dirty="0">
                <a:solidFill>
                  <a:srgbClr val="FF0066"/>
                </a:solidFill>
                <a:latin typeface="Times New Roman" pitchFamily="18" charset="0"/>
              </a:rPr>
              <a:t>設計書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02568" y="4295924"/>
            <a:ext cx="23479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dirty="0">
                <a:latin typeface="Times New Roman" pitchFamily="18" charset="0"/>
              </a:rPr>
              <a:t>仕事を</a:t>
            </a:r>
          </a:p>
          <a:p>
            <a:pPr algn="ctr"/>
            <a:r>
              <a:rPr lang="ja-JP" altLang="en-US" dirty="0">
                <a:latin typeface="Times New Roman" pitchFamily="18" charset="0"/>
              </a:rPr>
              <a:t>してもらいたい人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287216" y="5149552"/>
            <a:ext cx="457200" cy="533400"/>
          </a:xfrm>
          <a:prstGeom prst="rightArrow">
            <a:avLst>
              <a:gd name="adj1" fmla="val 38694"/>
              <a:gd name="adj2" fmla="val 56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6030416" y="5149552"/>
            <a:ext cx="457200" cy="533400"/>
          </a:xfrm>
          <a:prstGeom prst="rightArrow">
            <a:avLst>
              <a:gd name="adj1" fmla="val 38694"/>
              <a:gd name="adj2" fmla="val 56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282919" y="4337754"/>
            <a:ext cx="4732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 smtClean="0"/>
              <a:t>PC</a:t>
            </a:r>
            <a:endParaRPr lang="ja-JP" altLang="en-US" dirty="0"/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 flipH="1">
            <a:off x="6030416" y="5759152"/>
            <a:ext cx="381000" cy="533400"/>
          </a:xfrm>
          <a:prstGeom prst="rightArrow">
            <a:avLst>
              <a:gd name="adj1" fmla="val 38694"/>
              <a:gd name="adj2" fmla="val 56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 flipH="1">
            <a:off x="3287216" y="5835352"/>
            <a:ext cx="381000" cy="533400"/>
          </a:xfrm>
          <a:prstGeom prst="rightArrow">
            <a:avLst>
              <a:gd name="adj1" fmla="val 38694"/>
              <a:gd name="adj2" fmla="val 56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055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859" y="116631"/>
            <a:ext cx="1186633" cy="143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235703"/>
          </a:xfrm>
        </p:spPr>
        <p:txBody>
          <a:bodyPr>
            <a:noAutofit/>
          </a:bodyPr>
          <a:lstStyle/>
          <a:p>
            <a:r>
              <a:rPr kumimoji="1" lang="ja-JP" altLang="en-US" sz="2300" dirty="0" smtClean="0"/>
              <a:t>サンマイクロシステムズ社が</a:t>
            </a:r>
            <a:r>
              <a:rPr kumimoji="1" lang="en-US" altLang="ja-JP" sz="2300" dirty="0" smtClean="0"/>
              <a:t>90</a:t>
            </a:r>
            <a:r>
              <a:rPr kumimoji="1" lang="ja-JP" altLang="en-US" sz="2300" dirty="0" smtClean="0"/>
              <a:t>年代初めに開発したプログラミング</a:t>
            </a:r>
            <a:r>
              <a:rPr lang="ja-JP" altLang="en-US" sz="2300" dirty="0" smtClean="0"/>
              <a:t>言語です。</a:t>
            </a:r>
            <a:endParaRPr lang="en-US" altLang="ja-JP" sz="2300" dirty="0" smtClean="0"/>
          </a:p>
          <a:p>
            <a:r>
              <a:rPr kumimoji="1" lang="ja-JP" altLang="en-US" sz="2300" dirty="0" smtClean="0"/>
              <a:t>現在も多くの組み込みシステム、基幹業務システムで用いられています。</a:t>
            </a:r>
            <a:endParaRPr kumimoji="1" lang="en-US" altLang="ja-JP" sz="2300" dirty="0" smtClean="0"/>
          </a:p>
          <a:p>
            <a:r>
              <a:rPr lang="ja-JP" altLang="en-US" sz="2300" dirty="0" smtClean="0"/>
              <a:t>「</a:t>
            </a:r>
            <a:r>
              <a:rPr lang="ja-JP" altLang="en-US" sz="2300" dirty="0" smtClean="0">
                <a:solidFill>
                  <a:srgbClr val="FF0000"/>
                </a:solidFill>
              </a:rPr>
              <a:t>オブジェクト指向</a:t>
            </a:r>
            <a:r>
              <a:rPr lang="ja-JP" altLang="en-US" sz="2300" dirty="0" smtClean="0"/>
              <a:t>」、</a:t>
            </a:r>
            <a:r>
              <a:rPr lang="en-US" altLang="ja-JP" sz="2300" dirty="0" smtClean="0"/>
              <a:t> </a:t>
            </a:r>
            <a:r>
              <a:rPr lang="ja-JP" altLang="en-US" sz="2300" dirty="0" smtClean="0"/>
              <a:t>「マルチスレッド」、「プラットフォームに依存しない」などの特長を持ちます。</a:t>
            </a:r>
            <a:endParaRPr lang="en-US" altLang="ja-JP" sz="23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プログラミング言語「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4077072"/>
            <a:ext cx="756084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400" dirty="0" smtClean="0"/>
              <a:t>今日の</a:t>
            </a:r>
            <a:r>
              <a:rPr lang="ja-JP" altLang="en-US" sz="2400" dirty="0"/>
              <a:t>世界で最も一般的に利用されているプログラミング言語の１つである「</a:t>
            </a:r>
            <a:r>
              <a:rPr lang="en-US" altLang="ja-JP" sz="2400" dirty="0"/>
              <a:t>Java</a:t>
            </a:r>
            <a:r>
              <a:rPr lang="ja-JP" altLang="en-US" sz="2400" dirty="0" smtClean="0"/>
              <a:t>」でプログラミングのしくみを</a:t>
            </a:r>
            <a:r>
              <a:rPr lang="ja-JP" altLang="en-US" sz="2400" dirty="0"/>
              <a:t>学び、理解すれば、</a:t>
            </a:r>
            <a:r>
              <a:rPr lang="ja-JP" altLang="en-US" sz="2400" dirty="0">
                <a:solidFill>
                  <a:srgbClr val="FF0000"/>
                </a:solidFill>
              </a:rPr>
              <a:t>その他多くのプログラミング言語も、理解できます。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379786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8" y="5661248"/>
            <a:ext cx="8640960" cy="108012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kumimoji="1" lang="ja-JP" altLang="en-US" sz="2200" dirty="0" smtClean="0"/>
              <a:t>私たちが</a:t>
            </a:r>
            <a:r>
              <a:rPr lang="ja-JP" altLang="en-US" sz="2200" dirty="0" smtClean="0"/>
              <a:t>手作業で</a:t>
            </a:r>
            <a:r>
              <a:rPr kumimoji="1" lang="ja-JP" altLang="en-US" sz="2200" dirty="0" smtClean="0"/>
              <a:t>作成するプログラムは、「</a:t>
            </a:r>
            <a:r>
              <a:rPr kumimoji="1" lang="ja-JP" altLang="en-US" sz="2200" dirty="0" smtClean="0">
                <a:solidFill>
                  <a:srgbClr val="FF0000"/>
                </a:solidFill>
              </a:rPr>
              <a:t>コード</a:t>
            </a:r>
            <a:r>
              <a:rPr kumimoji="1" lang="ja-JP" altLang="en-US" sz="2200" dirty="0" smtClean="0"/>
              <a:t>」の部分です。</a:t>
            </a:r>
            <a:endParaRPr kumimoji="1" lang="en-US" altLang="ja-JP" sz="2200" dirty="0" smtClean="0"/>
          </a:p>
          <a:p>
            <a:r>
              <a:rPr lang="en-US" altLang="ja-JP" sz="2200" dirty="0" smtClean="0"/>
              <a:t>Java</a:t>
            </a:r>
            <a:r>
              <a:rPr lang="ja-JP" altLang="en-US" sz="2200" dirty="0" smtClean="0"/>
              <a:t>の「</a:t>
            </a:r>
            <a:r>
              <a:rPr lang="ja-JP" altLang="en-US" sz="2200" dirty="0" smtClean="0">
                <a:solidFill>
                  <a:srgbClr val="FF0000"/>
                </a:solidFill>
              </a:rPr>
              <a:t>コード</a:t>
            </a:r>
            <a:r>
              <a:rPr lang="ja-JP" altLang="en-US" sz="2200" dirty="0" smtClean="0"/>
              <a:t>」は、数学的で構造的な記述方法を基本にした「言葉（英語）による命令の手続き」のように書きます。</a:t>
            </a:r>
            <a:endParaRPr kumimoji="1" lang="ja-JP" altLang="en-US" sz="22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のコードと実行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91406" y="1583070"/>
            <a:ext cx="358623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 smtClean="0"/>
              <a:t>コード</a:t>
            </a:r>
            <a:r>
              <a:rPr kumimoji="1" lang="en-US" altLang="ja-JP" sz="2800" dirty="0" smtClean="0"/>
              <a:t>(Source Code)</a:t>
            </a:r>
          </a:p>
          <a:p>
            <a:pPr algn="ctr"/>
            <a:r>
              <a:rPr lang="ja-JP" altLang="en-US" sz="2000" dirty="0" smtClean="0"/>
              <a:t>数学的・構造的なルールで記述</a:t>
            </a:r>
            <a:endParaRPr kumimoji="1" lang="ja-JP" altLang="en-US" sz="2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18622" y="2963634"/>
            <a:ext cx="6131807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ja-JP" altLang="en-US" sz="2800" dirty="0" smtClean="0"/>
              <a:t>コンパイラ</a:t>
            </a:r>
            <a:r>
              <a:rPr lang="en-US" altLang="ja-JP" sz="2800" dirty="0" smtClean="0"/>
              <a:t>(</a:t>
            </a:r>
            <a:r>
              <a:rPr lang="en-US" altLang="ja-JP" sz="2800" dirty="0" err="1" smtClean="0"/>
              <a:t>javac</a:t>
            </a:r>
            <a:r>
              <a:rPr lang="ja-JP" altLang="en-US" sz="2800" dirty="0" smtClean="0"/>
              <a:t>等</a:t>
            </a:r>
            <a:r>
              <a:rPr lang="en-US" altLang="ja-JP" sz="2800" dirty="0" smtClean="0"/>
              <a:t>)</a:t>
            </a:r>
          </a:p>
          <a:p>
            <a:pPr algn="ctr"/>
            <a:r>
              <a:rPr kumimoji="1" lang="en-US" altLang="ja-JP" sz="2000" dirty="0" smtClean="0"/>
              <a:t>Java</a:t>
            </a:r>
            <a:r>
              <a:rPr kumimoji="1" lang="ja-JP" altLang="en-US" sz="2000" dirty="0" smtClean="0"/>
              <a:t>用の特殊なバイトコードである</a:t>
            </a:r>
            <a:r>
              <a:rPr kumimoji="1" lang="en-US" altLang="ja-JP" sz="2000" dirty="0" smtClean="0"/>
              <a:t>class</a:t>
            </a:r>
            <a:r>
              <a:rPr kumimoji="1" lang="ja-JP" altLang="en-US" sz="2000" dirty="0" smtClean="0"/>
              <a:t>ファイルに変換</a:t>
            </a:r>
            <a:endParaRPr kumimoji="1" lang="ja-JP" altLang="en-US" sz="2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87927" y="4221088"/>
            <a:ext cx="5593199" cy="11387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 smtClean="0"/>
              <a:t>インタープリタ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各</a:t>
            </a:r>
            <a:r>
              <a:rPr kumimoji="1" lang="en-US" altLang="ja-JP" sz="2800" dirty="0" smtClean="0"/>
              <a:t>Java</a:t>
            </a:r>
            <a:r>
              <a:rPr kumimoji="1" lang="ja-JP" altLang="en-US" sz="2800" dirty="0" smtClean="0"/>
              <a:t>仮想マシン内</a:t>
            </a:r>
            <a:r>
              <a:rPr kumimoji="1" lang="en-US" altLang="ja-JP" sz="2800" dirty="0" smtClean="0"/>
              <a:t>)</a:t>
            </a:r>
          </a:p>
          <a:p>
            <a:pPr algn="ctr"/>
            <a:r>
              <a:rPr lang="en-US" altLang="ja-JP" sz="2000" dirty="0"/>
              <a:t>c</a:t>
            </a:r>
            <a:r>
              <a:rPr lang="en-US" altLang="ja-JP" sz="2000" dirty="0" smtClean="0"/>
              <a:t>lass</a:t>
            </a:r>
            <a:r>
              <a:rPr lang="ja-JP" altLang="en-US" sz="2000" dirty="0" smtClean="0"/>
              <a:t>ファイルを翻訳し、そのコンピュータに合った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ネイティブコード（機械語）に変換して実行</a:t>
            </a:r>
            <a:endParaRPr kumimoji="1" lang="ja-JP" altLang="en-US" sz="2000" dirty="0"/>
          </a:p>
        </p:txBody>
      </p:sp>
      <p:sp>
        <p:nvSpPr>
          <p:cNvPr id="18" name="下矢印 17"/>
          <p:cNvSpPr/>
          <p:nvPr/>
        </p:nvSpPr>
        <p:spPr>
          <a:xfrm>
            <a:off x="3923928" y="2510897"/>
            <a:ext cx="1440160" cy="426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下矢印 18"/>
          <p:cNvSpPr/>
          <p:nvPr/>
        </p:nvSpPr>
        <p:spPr>
          <a:xfrm>
            <a:off x="3923928" y="3794631"/>
            <a:ext cx="1440160" cy="426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7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Java</a:t>
            </a:r>
            <a:r>
              <a:rPr lang="ja-JP" altLang="en-US" dirty="0" smtClean="0"/>
              <a:t>仮想マシンと実行・開発環境</a:t>
            </a:r>
            <a:endParaRPr kumimoji="1" lang="ja-JP" altLang="en-US" dirty="0"/>
          </a:p>
        </p:txBody>
      </p:sp>
      <p:sp>
        <p:nvSpPr>
          <p:cNvPr id="4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8" y="1268760"/>
            <a:ext cx="8640960" cy="2088232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kumimoji="1" lang="en-US" altLang="ja-JP" sz="2200" dirty="0" smtClean="0"/>
              <a:t>Java</a:t>
            </a:r>
            <a:r>
              <a:rPr kumimoji="1" lang="ja-JP" altLang="en-US" sz="2200" dirty="0" smtClean="0"/>
              <a:t>では、</a:t>
            </a:r>
            <a:r>
              <a:rPr kumimoji="1" lang="ja-JP" altLang="en-US" sz="2200" dirty="0" smtClean="0">
                <a:solidFill>
                  <a:srgbClr val="FF0000"/>
                </a:solidFill>
              </a:rPr>
              <a:t>様々なハードウェアで同じプログラムの利用を可能とする</a:t>
            </a:r>
            <a:r>
              <a:rPr kumimoji="1" lang="ja-JP" altLang="en-US" sz="2200" dirty="0" smtClean="0"/>
              <a:t>ために、</a:t>
            </a:r>
            <a:r>
              <a:rPr kumimoji="1" lang="en-US" altLang="ja-JP" sz="2200" dirty="0" smtClean="0"/>
              <a:t>class</a:t>
            </a:r>
            <a:r>
              <a:rPr kumimoji="1" lang="ja-JP" altLang="en-US" sz="2200" dirty="0" smtClean="0"/>
              <a:t>という中間コードが実装されました。</a:t>
            </a:r>
            <a:endParaRPr kumimoji="1" lang="en-US" altLang="ja-JP" sz="2200" dirty="0" smtClean="0"/>
          </a:p>
          <a:p>
            <a:r>
              <a:rPr lang="en-US" altLang="ja-JP" sz="2200" dirty="0" smtClean="0"/>
              <a:t>Java</a:t>
            </a:r>
            <a:r>
              <a:rPr lang="ja-JP" altLang="en-US" sz="2200" dirty="0" smtClean="0"/>
              <a:t>仮想マシン</a:t>
            </a:r>
            <a:r>
              <a:rPr lang="en-US" altLang="ja-JP" sz="2200" dirty="0" smtClean="0"/>
              <a:t>(Java Virtual Machine : JVM)</a:t>
            </a:r>
            <a:r>
              <a:rPr lang="ja-JP" altLang="en-US" sz="2200" dirty="0" smtClean="0"/>
              <a:t>とは、</a:t>
            </a:r>
            <a:r>
              <a:rPr lang="en-US" altLang="ja-JP" sz="2200" dirty="0" smtClean="0"/>
              <a:t>class</a:t>
            </a:r>
            <a:r>
              <a:rPr lang="ja-JP" altLang="en-US" sz="2200" dirty="0" smtClean="0"/>
              <a:t>から各ハードにあった命令＝ネイティブコード（機械語）を実行する命令セットです。</a:t>
            </a:r>
            <a:endParaRPr lang="en-US" altLang="ja-JP" sz="2200" dirty="0" smtClean="0"/>
          </a:p>
          <a:p>
            <a:r>
              <a:rPr kumimoji="1" lang="en-US" altLang="ja-JP" sz="2200" dirty="0" smtClean="0"/>
              <a:t>Java</a:t>
            </a:r>
            <a:r>
              <a:rPr kumimoji="1" lang="ja-JP" altLang="en-US" sz="2200" dirty="0" smtClean="0"/>
              <a:t>プログラムの実行・開発を行うために</a:t>
            </a:r>
            <a:r>
              <a:rPr lang="ja-JP" altLang="en-US" sz="2200" dirty="0" smtClean="0"/>
              <a:t>、</a:t>
            </a:r>
            <a:r>
              <a:rPr lang="en-US" altLang="ja-JP" sz="2200" dirty="0" err="1" smtClean="0"/>
              <a:t>Linux,Mac,Windows,Solaris</a:t>
            </a:r>
            <a:r>
              <a:rPr lang="ja-JP" altLang="en-US" sz="2200" dirty="0" smtClean="0"/>
              <a:t>用の環境が</a:t>
            </a:r>
            <a:r>
              <a:rPr lang="en-US" altLang="ja-JP" sz="2200" dirty="0" smtClean="0"/>
              <a:t>Oracle(Sun Microsystems</a:t>
            </a:r>
            <a:r>
              <a:rPr lang="ja-JP" altLang="en-US" sz="2200" dirty="0" smtClean="0"/>
              <a:t>部門）より無償配布されています。</a:t>
            </a:r>
            <a:endParaRPr kumimoji="1" lang="en-US" altLang="ja-JP" sz="22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8449" y="3427784"/>
            <a:ext cx="8137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(1) JRE : Java</a:t>
            </a:r>
            <a:r>
              <a:rPr lang="ja-JP" altLang="en-US" dirty="0" smtClean="0"/>
              <a:t>プログラムを実行するための環境セット（</a:t>
            </a:r>
            <a:r>
              <a:rPr lang="en-US" altLang="ja-JP" dirty="0" smtClean="0"/>
              <a:t>JVM+</a:t>
            </a:r>
            <a:r>
              <a:rPr lang="ja-JP" altLang="en-US" dirty="0" smtClean="0"/>
              <a:t>各種</a:t>
            </a:r>
            <a:r>
              <a:rPr lang="en-US" altLang="ja-JP" dirty="0" smtClean="0"/>
              <a:t>API,</a:t>
            </a:r>
            <a:r>
              <a:rPr lang="ja-JP" altLang="en-US" dirty="0" smtClean="0"/>
              <a:t>関連ツール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(2) JDK : Java</a:t>
            </a:r>
            <a:r>
              <a:rPr kumimoji="1" lang="ja-JP" altLang="en-US" dirty="0" smtClean="0"/>
              <a:t>プログラムを開発するためのパッケージ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JVM+javac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デバッガ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jdb</a:t>
            </a:r>
            <a:r>
              <a:rPr kumimoji="1" lang="en-US" altLang="ja-JP" dirty="0" smtClean="0"/>
              <a:t>),</a:t>
            </a:r>
            <a:r>
              <a:rPr kumimoji="1" lang="ja-JP" altLang="en-US" dirty="0" smtClean="0"/>
              <a:t>アーカイバ</a:t>
            </a:r>
            <a:r>
              <a:rPr kumimoji="1" lang="en-US" altLang="ja-JP" dirty="0" smtClean="0"/>
              <a:t>(jar))</a:t>
            </a:r>
            <a:endParaRPr kumimoji="1" lang="ja-JP" altLang="en-US" dirty="0"/>
          </a:p>
        </p:txBody>
      </p:sp>
      <p:sp>
        <p:nvSpPr>
          <p:cNvPr id="6" name="コンテンツ プレースホルダー 1"/>
          <p:cNvSpPr txBox="1">
            <a:spLocks/>
          </p:cNvSpPr>
          <p:nvPr/>
        </p:nvSpPr>
        <p:spPr>
          <a:xfrm>
            <a:off x="323528" y="4576157"/>
            <a:ext cx="8640960" cy="89148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ja-JP" altLang="en-US" sz="2000" dirty="0" smtClean="0"/>
              <a:t>「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ja-JP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clipse</a:t>
            </a:r>
            <a:r>
              <a:rPr lang="ja-JP" altLang="en-US" sz="2000" dirty="0" smtClean="0"/>
              <a:t>」は</a:t>
            </a:r>
            <a:r>
              <a:rPr lang="en-US" altLang="ja-JP" sz="2000" dirty="0" smtClean="0"/>
              <a:t>Java</a:t>
            </a:r>
            <a:r>
              <a:rPr lang="ja-JP" altLang="en-US" sz="2000" dirty="0" smtClean="0"/>
              <a:t>プログラミングで最も普及している統合開発環境</a:t>
            </a:r>
            <a:r>
              <a:rPr lang="en-US" altLang="ja-JP" sz="2000" dirty="0" smtClean="0"/>
              <a:t>(IDE)</a:t>
            </a:r>
            <a:r>
              <a:rPr lang="ja-JP" altLang="en-US" sz="2000" dirty="0" smtClean="0"/>
              <a:t>です。</a:t>
            </a:r>
            <a:r>
              <a:rPr lang="en-US" altLang="ja-JP" sz="2000" dirty="0" smtClean="0"/>
              <a:t>JDK</a:t>
            </a:r>
            <a:r>
              <a:rPr lang="ja-JP" altLang="en-US" sz="2000" dirty="0"/>
              <a:t>に</a:t>
            </a:r>
            <a:r>
              <a:rPr lang="ja-JP" altLang="en-US" sz="2000" dirty="0" smtClean="0"/>
              <a:t>より、</a:t>
            </a:r>
            <a:r>
              <a:rPr lang="en-US" altLang="ja-JP" sz="2000" dirty="0" smtClean="0"/>
              <a:t>Java</a:t>
            </a:r>
            <a:r>
              <a:rPr lang="ja-JP" altLang="en-US" sz="2000" dirty="0" smtClean="0"/>
              <a:t>プログラムを快適に開発できます。</a:t>
            </a:r>
            <a:endParaRPr lang="en-US" altLang="ja-JP" sz="2000" dirty="0" smtClean="0"/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>
          <a:xfrm>
            <a:off x="4548554" y="6326898"/>
            <a:ext cx="4474840" cy="531102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altLang="ja-JP" sz="1200" dirty="0" smtClean="0">
                <a:solidFill>
                  <a:srgbClr val="00B050"/>
                </a:solidFill>
              </a:rPr>
              <a:t>Eclipse</a:t>
            </a:r>
            <a:r>
              <a:rPr lang="ja-JP" altLang="en-US" sz="1200" dirty="0" smtClean="0">
                <a:solidFill>
                  <a:srgbClr val="00B050"/>
                </a:solidFill>
              </a:rPr>
              <a:t>は当初</a:t>
            </a:r>
            <a:r>
              <a:rPr lang="en-US" altLang="ja-JP" sz="1200" dirty="0" smtClean="0">
                <a:solidFill>
                  <a:srgbClr val="00B050"/>
                </a:solidFill>
              </a:rPr>
              <a:t>IBM</a:t>
            </a:r>
            <a:r>
              <a:rPr lang="ja-JP" altLang="en-US" sz="1200" dirty="0" smtClean="0">
                <a:solidFill>
                  <a:srgbClr val="00B050"/>
                </a:solidFill>
              </a:rPr>
              <a:t>が開発・配布していましたが、</a:t>
            </a:r>
            <a:r>
              <a:rPr lang="en-US" altLang="ja-JP" sz="1200" dirty="0" smtClean="0">
                <a:solidFill>
                  <a:srgbClr val="00B050"/>
                </a:solidFill>
              </a:rPr>
              <a:t>2004</a:t>
            </a:r>
            <a:r>
              <a:rPr lang="ja-JP" altLang="en-US" sz="1200" dirty="0" smtClean="0">
                <a:solidFill>
                  <a:srgbClr val="00B050"/>
                </a:solidFill>
              </a:rPr>
              <a:t>年より</a:t>
            </a:r>
            <a:endParaRPr lang="en-US" altLang="ja-JP" sz="1200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ja-JP" altLang="en-US" sz="1200" dirty="0" smtClean="0">
                <a:solidFill>
                  <a:srgbClr val="00B050"/>
                </a:solidFill>
              </a:rPr>
              <a:t>非営利組織「</a:t>
            </a:r>
            <a:r>
              <a:rPr lang="en-US" altLang="ja-JP" sz="1200" dirty="0" smtClean="0">
                <a:solidFill>
                  <a:srgbClr val="00B050"/>
                </a:solidFill>
              </a:rPr>
              <a:t>Eclipse Foundation</a:t>
            </a:r>
            <a:r>
              <a:rPr lang="ja-JP" altLang="en-US" sz="1200" dirty="0" smtClean="0">
                <a:solidFill>
                  <a:srgbClr val="00B050"/>
                </a:solidFill>
              </a:rPr>
              <a:t>」に移管されました。</a:t>
            </a:r>
            <a:endParaRPr lang="en-US" altLang="ja-JP" sz="1200" dirty="0" smtClean="0">
              <a:solidFill>
                <a:srgbClr val="00B05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5304250"/>
            <a:ext cx="44196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7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867551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dirty="0" smtClean="0"/>
              <a:t>実行させる「命令」を</a:t>
            </a:r>
            <a:r>
              <a:rPr lang="ja-JP" altLang="en-US" dirty="0"/>
              <a:t>１つずつ</a:t>
            </a:r>
            <a:r>
              <a:rPr kumimoji="1" lang="ja-JP" altLang="en-US" dirty="0" smtClean="0"/>
              <a:t>文章のように</a:t>
            </a:r>
            <a:r>
              <a:rPr kumimoji="1" lang="ja-JP" altLang="en-US" dirty="0" smtClean="0">
                <a:solidFill>
                  <a:srgbClr val="FF0000"/>
                </a:solidFill>
              </a:rPr>
              <a:t>順番に書きます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 smtClean="0"/>
              <a:t>命令は基本的には</a:t>
            </a:r>
            <a:r>
              <a:rPr lang="ja-JP" altLang="en-US" dirty="0" smtClean="0">
                <a:solidFill>
                  <a:srgbClr val="FF0000"/>
                </a:solidFill>
              </a:rPr>
              <a:t>書かれた順に１つずつ実行されます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</a:t>
            </a:r>
            <a:endParaRPr kumimoji="1" lang="ja-JP" altLang="en-US" dirty="0"/>
          </a:p>
        </p:txBody>
      </p:sp>
      <p:sp>
        <p:nvSpPr>
          <p:cNvPr id="6" name="縦巻き 5"/>
          <p:cNvSpPr/>
          <p:nvPr/>
        </p:nvSpPr>
        <p:spPr>
          <a:xfrm>
            <a:off x="467544" y="2348880"/>
            <a:ext cx="3672408" cy="2304256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「いらっしゃいませ」</a:t>
            </a:r>
            <a:r>
              <a:rPr lang="ja-JP" altLang="en-US" dirty="0"/>
              <a:t>という文字列</a:t>
            </a:r>
            <a:r>
              <a:rPr lang="ja-JP" altLang="en-US" dirty="0" smtClean="0"/>
              <a:t>を表示しなさい。</a:t>
            </a:r>
            <a:endParaRPr lang="en-US" altLang="ja-JP" dirty="0" smtClean="0"/>
          </a:p>
          <a:p>
            <a:r>
              <a:rPr lang="ja-JP" altLang="en-US" dirty="0" smtClean="0"/>
              <a:t>「ご注文ください」</a:t>
            </a:r>
            <a:r>
              <a:rPr lang="ja-JP" altLang="en-US" dirty="0"/>
              <a:t>という文字列</a:t>
            </a:r>
            <a:r>
              <a:rPr lang="ja-JP" altLang="en-US" dirty="0" smtClean="0"/>
              <a:t>を表示しなさい。</a:t>
            </a:r>
            <a:endParaRPr lang="ja-JP" altLang="en-US" dirty="0"/>
          </a:p>
        </p:txBody>
      </p:sp>
      <p:sp>
        <p:nvSpPr>
          <p:cNvPr id="7" name="縦巻き 6"/>
          <p:cNvSpPr/>
          <p:nvPr/>
        </p:nvSpPr>
        <p:spPr>
          <a:xfrm>
            <a:off x="4572000" y="2348880"/>
            <a:ext cx="4104456" cy="2304256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Ａに</a:t>
            </a:r>
            <a:r>
              <a:rPr lang="en-US" altLang="ja-JP" dirty="0"/>
              <a:t>10</a:t>
            </a:r>
            <a:r>
              <a:rPr lang="ja-JP" altLang="en-US" dirty="0" smtClean="0"/>
              <a:t>を入れなさい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en-US" altLang="ja-JP" dirty="0"/>
              <a:t>B</a:t>
            </a:r>
            <a:r>
              <a:rPr lang="ja-JP" altLang="en-US" dirty="0"/>
              <a:t>に</a:t>
            </a:r>
            <a:r>
              <a:rPr lang="en-US" altLang="ja-JP" dirty="0"/>
              <a:t>50</a:t>
            </a:r>
            <a:r>
              <a:rPr lang="ja-JP" altLang="en-US" dirty="0" smtClean="0"/>
              <a:t>を入れなさい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en-US" altLang="ja-JP" dirty="0"/>
              <a:t>C</a:t>
            </a:r>
            <a:r>
              <a:rPr lang="ja-JP" altLang="en-US" dirty="0"/>
              <a:t>に</a:t>
            </a:r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B</a:t>
            </a:r>
            <a:r>
              <a:rPr lang="ja-JP" altLang="en-US" dirty="0"/>
              <a:t>を足した数</a:t>
            </a:r>
            <a:r>
              <a:rPr lang="ja-JP" altLang="en-US" dirty="0" smtClean="0"/>
              <a:t>を入れなさい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en-US" altLang="ja-JP" dirty="0"/>
              <a:t>C</a:t>
            </a:r>
            <a:r>
              <a:rPr lang="ja-JP" altLang="en-US" dirty="0"/>
              <a:t>の値</a:t>
            </a:r>
            <a:r>
              <a:rPr lang="ja-JP" altLang="en-US" dirty="0" smtClean="0"/>
              <a:t>を教えなさい</a:t>
            </a:r>
            <a:r>
              <a:rPr lang="ja-JP" altLang="en-US" dirty="0"/>
              <a:t>。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9333" y="6211669"/>
            <a:ext cx="825578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 smtClean="0"/>
              <a:t>場合によっては、逐次、処理の過程を確認</a:t>
            </a:r>
            <a:r>
              <a:rPr lang="ja-JP" altLang="en-US" dirty="0"/>
              <a:t>したり、処理を一時的に</a:t>
            </a:r>
            <a:r>
              <a:rPr lang="ja-JP" altLang="en-US" dirty="0" smtClean="0"/>
              <a:t>止めて人間の</a:t>
            </a:r>
            <a:endParaRPr lang="en-US" altLang="ja-JP" dirty="0" smtClean="0"/>
          </a:p>
          <a:p>
            <a:r>
              <a:rPr lang="ja-JP" altLang="en-US" dirty="0" smtClean="0"/>
              <a:t>判断や入力を待つことも可能です。</a:t>
            </a: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>
          <a:xfrm>
            <a:off x="483899" y="4941168"/>
            <a:ext cx="8229600" cy="86409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ja-JP" altLang="en-US" sz="2200" dirty="0" smtClean="0"/>
              <a:t>通常、実行にかかる時間は一瞬です。命令ひとつひとつの動作の様子を、人間が全て見る事はあまりありません（</a:t>
            </a:r>
            <a:r>
              <a:rPr lang="en-US" altLang="ja-JP" sz="2200" dirty="0" smtClean="0"/>
              <a:t>※</a:t>
            </a:r>
            <a:r>
              <a:rPr lang="ja-JP" altLang="en-US" sz="2200" dirty="0" smtClean="0"/>
              <a:t>）。</a:t>
            </a:r>
            <a:endParaRPr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3967887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</TotalTime>
  <Words>2206</Words>
  <Application>Microsoft Office PowerPoint</Application>
  <PresentationFormat>画面に合わせる (4:3)</PresentationFormat>
  <Paragraphs>332</Paragraphs>
  <Slides>28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29" baseType="lpstr">
      <vt:lpstr>ビジネス</vt:lpstr>
      <vt:lpstr>PowerPoint プレゼンテーション</vt:lpstr>
      <vt:lpstr>授業を始める前に：世界的な教育の動向 「ティーチング」から「ラーニング」へ 「知っている」から「使える」へ</vt:lpstr>
      <vt:lpstr>皆さんの初期状態（プログラミング経験）はかなりバラバラです</vt:lpstr>
      <vt:lpstr>PowerPoint プレゼンテーション</vt:lpstr>
      <vt:lpstr>プログラミング言語とは？</vt:lpstr>
      <vt:lpstr>プログラミング言語「Java」</vt:lpstr>
      <vt:lpstr>Javaのコードと実行</vt:lpstr>
      <vt:lpstr>Java仮想マシンと実行・開発環境</vt:lpstr>
      <vt:lpstr>プログラム</vt:lpstr>
      <vt:lpstr>Javaプログラムのかたち</vt:lpstr>
      <vt:lpstr>Hello world</vt:lpstr>
      <vt:lpstr>Javaプログラムの記述</vt:lpstr>
      <vt:lpstr>文字や数値の出力</vt:lpstr>
      <vt:lpstr>PowerPoint プレゼンテーション</vt:lpstr>
      <vt:lpstr>変数</vt:lpstr>
      <vt:lpstr>変数の宣言と値の代入</vt:lpstr>
      <vt:lpstr>変数の値の更新</vt:lpstr>
      <vt:lpstr>PowerPoint プレゼンテーション</vt:lpstr>
      <vt:lpstr>式と演算子</vt:lpstr>
      <vt:lpstr>数値計算のプログラム</vt:lpstr>
      <vt:lpstr>式と演算子によるプログラム</vt:lpstr>
      <vt:lpstr>出力結果</vt:lpstr>
      <vt:lpstr>PowerPoint プレゼンテーション</vt:lpstr>
      <vt:lpstr>入力と出力</vt:lpstr>
      <vt:lpstr>変数、演算子と入出力</vt:lpstr>
      <vt:lpstr>PowerPoint プレゼンテーション</vt:lpstr>
      <vt:lpstr>出力結果</vt:lpstr>
      <vt:lpstr>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オブジェクト指向プログラミング</dc:title>
  <dc:creator>unehara</dc:creator>
  <cp:lastModifiedBy>Kaiseki</cp:lastModifiedBy>
  <cp:revision>129</cp:revision>
  <cp:lastPrinted>2019-04-14T23:49:43Z</cp:lastPrinted>
  <dcterms:created xsi:type="dcterms:W3CDTF">2014-04-10T01:13:00Z</dcterms:created>
  <dcterms:modified xsi:type="dcterms:W3CDTF">2019-04-14T23:53:56Z</dcterms:modified>
</cp:coreProperties>
</file>