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0C7A-57BD-45EC-AAD4-367EC64A8383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6F83-B4FB-4F68-ABAD-A3BE2DA31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1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9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7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4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2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6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3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8FE2-592D-485B-B349-CFF57B0C873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125-FA46-4052-9568-59A4D701E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9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3768" y="5603783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情報・経営システム工学専攻</a:t>
            </a:r>
            <a:endPara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秋元　頼孝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83568" y="508518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779912" y="1681644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オブジェクト指向プログラミング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873298" y="2983304"/>
            <a:ext cx="3220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課題・レポート</a:t>
            </a:r>
            <a:endParaRPr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9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7747" y="1485544"/>
            <a:ext cx="877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課題１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7747" y="3491830"/>
            <a:ext cx="877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課題２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2201" y="2148706"/>
            <a:ext cx="8114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プログラミング入門ゲーム「</a:t>
            </a:r>
            <a:r>
              <a:rPr kumimoji="1" lang="en-US" altLang="ja-JP" sz="2000" dirty="0"/>
              <a:t>Lightbot </a:t>
            </a:r>
            <a:r>
              <a:rPr kumimoji="1" lang="ja-JP" altLang="en-US" sz="2000" dirty="0"/>
              <a:t>」の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ステージまでの</a:t>
            </a:r>
            <a:r>
              <a:rPr kumimoji="1" lang="en-US" altLang="ja-JP" sz="2000" dirty="0"/>
              <a:t>43</a:t>
            </a:r>
            <a:r>
              <a:rPr kumimoji="1" lang="ja-JP" altLang="en-US" sz="2000" dirty="0"/>
              <a:t>問を全てクリアする。なお、端末の返却をもってレポートの提出とする。</a:t>
            </a:r>
            <a:endParaRPr kumimoji="1" lang="en-US" altLang="ja-JP" sz="2000" dirty="0"/>
          </a:p>
          <a:p>
            <a:r>
              <a:rPr kumimoji="1" lang="en-US" altLang="ja-JP" sz="2000" dirty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重要</a:t>
            </a:r>
            <a:r>
              <a:rPr kumimoji="1" lang="en-US" altLang="ja-JP" sz="2000" dirty="0">
                <a:solidFill>
                  <a:schemeClr val="bg2">
                    <a:lumMod val="75000"/>
                  </a:schemeClr>
                </a:solidFill>
              </a:rPr>
              <a:t>&gt;&gt; </a:t>
            </a:r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提出日：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 5/9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</a:rPr>
              <a:t>（木）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14:40 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</a:rPr>
              <a:t>実験の開始前</a:t>
            </a:r>
            <a:endParaRPr kumimoji="1" lang="ja-JP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200" y="4128371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「オブジェクト指向」について予習し、レポートを作成する。</a:t>
            </a:r>
            <a:endParaRPr kumimoji="1" lang="en-US" altLang="ja-JP" sz="2000" dirty="0"/>
          </a:p>
          <a:p>
            <a:r>
              <a:rPr kumimoji="1" lang="ja-JP" altLang="en-US" sz="2000" dirty="0"/>
              <a:t>提出締切：</a:t>
            </a:r>
            <a:r>
              <a:rPr kumimoji="1" lang="en-US" altLang="ja-JP" sz="2000" dirty="0"/>
              <a:t>2019/0</a:t>
            </a:r>
            <a:r>
              <a:rPr lang="en-US" altLang="ja-JP" sz="2000" dirty="0"/>
              <a:t>5/13(</a:t>
            </a:r>
            <a:r>
              <a:rPr lang="ja-JP" altLang="en-US" sz="2000" dirty="0"/>
              <a:t>月</a:t>
            </a:r>
            <a:r>
              <a:rPr lang="en-US" altLang="ja-JP" sz="2000" dirty="0"/>
              <a:t>)</a:t>
            </a:r>
            <a:r>
              <a:rPr lang="ja-JP" altLang="en-US" sz="2000" dirty="0"/>
              <a:t>　</a:t>
            </a:r>
            <a:r>
              <a:rPr lang="en-US" altLang="ja-JP" sz="2000" dirty="0"/>
              <a:t>12:00</a:t>
            </a:r>
          </a:p>
          <a:p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960578" y="5659790"/>
            <a:ext cx="5755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大型連休を有意義にすごしましょう！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0377" y="214992"/>
            <a:ext cx="885851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29</a:t>
            </a:r>
            <a:r>
              <a:rPr lang="ja-JP" altLang="en-US" sz="2400" dirty="0"/>
              <a:t>日</a:t>
            </a:r>
            <a:r>
              <a:rPr lang="en-US" altLang="ja-JP" sz="2400" dirty="0"/>
              <a:t>(</a:t>
            </a:r>
            <a:r>
              <a:rPr lang="ja-JP" altLang="en-US" sz="2400" dirty="0"/>
              <a:t>月</a:t>
            </a:r>
            <a:r>
              <a:rPr lang="en-US" altLang="ja-JP" sz="2400" dirty="0"/>
              <a:t>), 5</a:t>
            </a:r>
            <a:r>
              <a:rPr lang="ja-JP" altLang="en-US" sz="2400" dirty="0"/>
              <a:t>月</a:t>
            </a:r>
            <a:r>
              <a:rPr lang="en-US" altLang="ja-JP" sz="2400" dirty="0"/>
              <a:t>6</a:t>
            </a:r>
            <a:r>
              <a:rPr lang="ja-JP" altLang="en-US" sz="2400" dirty="0"/>
              <a:t>日</a:t>
            </a:r>
            <a:r>
              <a:rPr lang="en-US" altLang="ja-JP" sz="2400" dirty="0"/>
              <a:t>(</a:t>
            </a:r>
            <a:r>
              <a:rPr lang="ja-JP" altLang="en-US" sz="2400" dirty="0"/>
              <a:t>月</a:t>
            </a:r>
            <a:r>
              <a:rPr lang="en-US" altLang="ja-JP" sz="2400" dirty="0"/>
              <a:t>)</a:t>
            </a:r>
            <a:r>
              <a:rPr lang="ja-JP" altLang="en-US" sz="2400" dirty="0"/>
              <a:t>の講義は「課題・レポート作成日」とします。</a:t>
            </a:r>
            <a:endParaRPr lang="en-US" altLang="ja-JP" sz="2400" dirty="0"/>
          </a:p>
          <a:p>
            <a:pPr lvl="1"/>
            <a:r>
              <a:rPr kumimoji="1" lang="ja-JP" altLang="en-US" sz="2400" dirty="0"/>
              <a:t>出席はとりません。（学生実験室に来る必要はありません）</a:t>
            </a:r>
          </a:p>
        </p:txBody>
      </p:sp>
    </p:spTree>
    <p:extLst>
      <p:ext uri="{BB962C8B-B14F-4D97-AF65-F5344CB8AC3E}">
        <p14:creationId xmlns:p14="http://schemas.microsoft.com/office/powerpoint/2010/main" val="26992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8478" y="198783"/>
            <a:ext cx="877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課題１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4767" y="91061"/>
            <a:ext cx="6865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プログラミング入門ゲーム「</a:t>
            </a:r>
            <a:r>
              <a:rPr kumimoji="1" lang="en-US" altLang="ja-JP" sz="2000" dirty="0">
                <a:solidFill>
                  <a:schemeClr val="bg2">
                    <a:lumMod val="75000"/>
                  </a:schemeClr>
                </a:solidFill>
              </a:rPr>
              <a:t>Lightbot</a:t>
            </a:r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」のステージ</a:t>
            </a:r>
            <a:r>
              <a:rPr kumimoji="1" lang="en-US" altLang="ja-JP" sz="2000" dirty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kumimoji="1" lang="ja-JP" altLang="en-US" sz="2000" dirty="0" err="1">
                <a:solidFill>
                  <a:schemeClr val="bg2">
                    <a:lumMod val="75000"/>
                  </a:schemeClr>
                </a:solidFill>
              </a:rPr>
              <a:t>までの</a:t>
            </a:r>
            <a:r>
              <a:rPr kumimoji="1" lang="en-US" altLang="ja-JP" sz="2000" dirty="0">
                <a:solidFill>
                  <a:schemeClr val="bg2">
                    <a:lumMod val="75000"/>
                  </a:schemeClr>
                </a:solidFill>
              </a:rPr>
              <a:t>43</a:t>
            </a:r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問を</a:t>
            </a:r>
            <a:endParaRPr kumimoji="1" lang="en-US" altLang="ja-JP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全てクリアする。</a:t>
            </a:r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362932" y="861934"/>
            <a:ext cx="8229600" cy="56363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ja-JP" altLang="en-US" sz="2000" dirty="0"/>
              <a:t>目的と手順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　これまであまりプログラムに触れたことのない人が、プログラミング的な思考に慣れることが目的です。配布された</a:t>
            </a:r>
            <a:r>
              <a:rPr lang="en-US" altLang="ja-JP" sz="2000" dirty="0"/>
              <a:t>Android</a:t>
            </a:r>
            <a:r>
              <a:rPr lang="ja-JP" altLang="en-US" sz="2000" dirty="0"/>
              <a:t>端末に</a:t>
            </a:r>
            <a:r>
              <a:rPr lang="en-US" altLang="ja-JP" sz="2000" dirty="0"/>
              <a:t>Lightbot</a:t>
            </a:r>
            <a:r>
              <a:rPr lang="ja-JP" altLang="en-US" sz="2000" dirty="0"/>
              <a:t>がインストールされているので、ステージ</a:t>
            </a:r>
            <a:r>
              <a:rPr lang="en-US" altLang="ja-JP" sz="2000" dirty="0"/>
              <a:t>5</a:t>
            </a:r>
            <a:r>
              <a:rPr lang="ja-JP" altLang="en-US" sz="2000" dirty="0" err="1"/>
              <a:t>までの</a:t>
            </a:r>
            <a:r>
              <a:rPr lang="en-US" altLang="ja-JP" sz="2000" dirty="0"/>
              <a:t>43</a:t>
            </a:r>
            <a:r>
              <a:rPr lang="ja-JP" altLang="en-US" sz="2000" dirty="0"/>
              <a:t>問を全てクリアしてください。ステージ</a:t>
            </a:r>
            <a:r>
              <a:rPr lang="en-US" altLang="ja-JP" sz="2000" dirty="0"/>
              <a:t>6</a:t>
            </a:r>
            <a:r>
              <a:rPr lang="ja-JP" altLang="en-US" sz="2000" dirty="0"/>
              <a:t>はやってもやらなくてもかまいません。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Clr>
                <a:srgbClr val="FF0000"/>
              </a:buClr>
              <a:buFont typeface="Arial" pitchFamily="34" charset="0"/>
              <a:buNone/>
            </a:pPr>
            <a:r>
              <a:rPr lang="ja-JP" altLang="en-US" sz="2000" dirty="0"/>
              <a:t>注意事項</a:t>
            </a:r>
            <a:endParaRPr lang="en-US" altLang="ja-JP" sz="2000" dirty="0"/>
          </a:p>
          <a:p>
            <a:r>
              <a:rPr lang="ja-JP" altLang="en-US" sz="2000" dirty="0"/>
              <a:t>自力でゲームをクリアすること。</a:t>
            </a:r>
            <a:r>
              <a:rPr lang="ja-JP" altLang="en-US" sz="2000" u="sng" dirty="0"/>
              <a:t>ズルすることは認めません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5/9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</a:rPr>
              <a:t>（木）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14:40 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</a:rPr>
              <a:t>実験の開始前に、端末の返却をもってレポートの提出としますので、忘れないようにしてください。提出が遅れた場合は減点します。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000" dirty="0"/>
              <a:t>初心者の場合１２時間（（講義２時間＋予習・復習４時間）</a:t>
            </a:r>
            <a:r>
              <a:rPr lang="en-US" altLang="ja-JP" sz="2000" dirty="0"/>
              <a:t>×</a:t>
            </a:r>
            <a:r>
              <a:rPr lang="ja-JP" altLang="en-US" sz="2000" dirty="0"/>
              <a:t>２回）以上かかることも予想されます。余裕を持って早めに取り組んでください。なお、端末の紛失を防ぐために、帰省先に持ち帰らないことを原則とします。</a:t>
            </a:r>
            <a:endParaRPr lang="en-US" altLang="ja-JP" sz="2000" dirty="0"/>
          </a:p>
          <a:p>
            <a:r>
              <a:rPr lang="ja-JP" altLang="en-US" sz="2000" dirty="0"/>
              <a:t>どうしても分からない場合</a:t>
            </a:r>
            <a:r>
              <a:rPr lang="ja-JP" altLang="en-US" sz="2000" dirty="0" smtClean="0"/>
              <a:t>はクリア</a:t>
            </a:r>
            <a:r>
              <a:rPr lang="ja-JP" altLang="en-US" sz="2000" dirty="0"/>
              <a:t>できなかったステージについてレポートを作成してください</a:t>
            </a:r>
            <a:r>
              <a:rPr lang="ja-JP" altLang="en-US" sz="2000" dirty="0" smtClean="0"/>
              <a:t>。</a:t>
            </a:r>
            <a:r>
              <a:rPr lang="en-US" altLang="ja-JP" sz="2000" dirty="0"/>
              <a:t> </a:t>
            </a:r>
            <a:r>
              <a:rPr lang="ja-JP" altLang="en-US" sz="2000" dirty="0" smtClean="0"/>
              <a:t>最低</a:t>
            </a:r>
            <a:r>
              <a:rPr lang="ja-JP" altLang="en-US" sz="2000" dirty="0"/>
              <a:t>でも</a:t>
            </a:r>
            <a:r>
              <a:rPr lang="en-US" altLang="ja-JP" sz="2000" dirty="0"/>
              <a:t>10</a:t>
            </a:r>
            <a:r>
              <a:rPr lang="ja-JP" altLang="en-US" sz="2000" dirty="0"/>
              <a:t>時間は考える</a:t>
            </a:r>
            <a:r>
              <a:rPr lang="ja-JP" altLang="en-US" sz="2000" dirty="0" smtClean="0"/>
              <a:t>こと。</a:t>
            </a:r>
            <a:r>
              <a:rPr lang="ja-JP" altLang="en-US" sz="2000" dirty="0" smtClean="0"/>
              <a:t>レポート</a:t>
            </a:r>
            <a:r>
              <a:rPr lang="ja-JP" altLang="en-US" sz="2000" dirty="0"/>
              <a:t>内容は、</a:t>
            </a:r>
            <a:r>
              <a:rPr lang="en-US" altLang="ja-JP" sz="2000" dirty="0"/>
              <a:t>(1)</a:t>
            </a:r>
            <a:r>
              <a:rPr lang="ja-JP" altLang="en-US" sz="2000" dirty="0"/>
              <a:t>どのような方針</a:t>
            </a:r>
            <a:r>
              <a:rPr lang="ja-JP" altLang="en-US" sz="2000" dirty="0" smtClean="0"/>
              <a:t>で考えた</a:t>
            </a:r>
            <a:r>
              <a:rPr lang="ja-JP" altLang="en-US" sz="2000" dirty="0"/>
              <a:t>のか、</a:t>
            </a:r>
            <a:r>
              <a:rPr lang="en-US" altLang="ja-JP" sz="2000" dirty="0"/>
              <a:t>(2)</a:t>
            </a:r>
            <a:r>
              <a:rPr lang="ja-JP" altLang="en-US" sz="2000" dirty="0"/>
              <a:t>考えた中で一番クリアに近いと</a:t>
            </a:r>
            <a:r>
              <a:rPr lang="ja-JP" altLang="en-US" sz="2000" dirty="0" smtClean="0"/>
              <a:t>思われる案、</a:t>
            </a:r>
            <a:r>
              <a:rPr lang="en-US" altLang="ja-JP" sz="2000" dirty="0"/>
              <a:t>(3)</a:t>
            </a:r>
            <a:r>
              <a:rPr lang="ja-JP" altLang="en-US" sz="2000" dirty="0"/>
              <a:t>どの点を改良</a:t>
            </a:r>
            <a:r>
              <a:rPr lang="ja-JP" altLang="en-US" sz="2000" dirty="0" smtClean="0"/>
              <a:t>すればうまくいきそう</a:t>
            </a:r>
            <a:r>
              <a:rPr lang="ja-JP" altLang="en-US" sz="2000" dirty="0"/>
              <a:t>だと思うか、の</a:t>
            </a:r>
            <a:r>
              <a:rPr lang="en-US" altLang="ja-JP" sz="2000" dirty="0"/>
              <a:t>3</a:t>
            </a:r>
            <a:r>
              <a:rPr lang="ja-JP" altLang="en-US" sz="2000" dirty="0"/>
              <a:t>点です。</a:t>
            </a:r>
            <a:endParaRPr lang="en-US" altLang="ja-JP" sz="2000" dirty="0"/>
          </a:p>
          <a:p>
            <a:endParaRPr lang="ja-JP" alt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418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82809" y="884923"/>
            <a:ext cx="556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75000"/>
                  </a:schemeClr>
                </a:solidFill>
              </a:rPr>
              <a:t>「オブジェクト指向」について予習し、レポートする。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8234" y="235999"/>
            <a:ext cx="877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課題２</a:t>
            </a:r>
            <a:endParaRPr kumimoji="1" lang="ja-JP" altLang="en-US" sz="2000" dirty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395536" y="1729410"/>
            <a:ext cx="8229600" cy="493995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ja-JP" altLang="en-US" sz="2000" dirty="0"/>
              <a:t>目的と手順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　これからの授業にあたり、「前もって調べたが、理解できなかった事」を自分で把握しておくことが目的です。以下をレポートに盛り込んでください。</a:t>
            </a:r>
          </a:p>
          <a:p>
            <a:pPr marL="566928" indent="-457200">
              <a:buFont typeface="+mj-lt"/>
              <a:buAutoNum type="arabicPeriod"/>
            </a:pPr>
            <a:r>
              <a:rPr lang="ja-JP" altLang="en-US" sz="2000" dirty="0"/>
              <a:t>オブジェクト指向とはどういうことか、</a:t>
            </a:r>
            <a:r>
              <a:rPr lang="en-US" altLang="ja-JP" sz="2000" dirty="0"/>
              <a:t>Web</a:t>
            </a:r>
            <a:r>
              <a:rPr lang="ja-JP" altLang="en-US" sz="2000" dirty="0"/>
              <a:t>や書籍等で調査し、要点をまとめる。適宜、参照元の記述を引用してよい。</a:t>
            </a:r>
            <a:endParaRPr lang="en-US" altLang="ja-JP" sz="2000" dirty="0"/>
          </a:p>
          <a:p>
            <a:pPr marL="566928" indent="-457200">
              <a:buFont typeface="+mj-lt"/>
              <a:buAutoNum type="arabicPeriod"/>
            </a:pPr>
            <a:r>
              <a:rPr lang="ja-JP" altLang="en-US" sz="2000" dirty="0"/>
              <a:t>調査したが、自分ではよく分からなかった点があれば整理し、まとめる。</a:t>
            </a:r>
          </a:p>
          <a:p>
            <a:pPr marL="109728" indent="0">
              <a:buClr>
                <a:srgbClr val="FF0000"/>
              </a:buClr>
              <a:buFont typeface="Arial" pitchFamily="34" charset="0"/>
              <a:buNone/>
            </a:pPr>
            <a:endParaRPr lang="en-US" altLang="ja-JP" sz="2000" dirty="0"/>
          </a:p>
          <a:p>
            <a:pPr marL="109728" indent="0">
              <a:buClr>
                <a:srgbClr val="FF0000"/>
              </a:buClr>
              <a:buFont typeface="Arial" pitchFamily="34" charset="0"/>
              <a:buNone/>
            </a:pPr>
            <a:r>
              <a:rPr lang="ja-JP" altLang="en-US" sz="2000" dirty="0"/>
              <a:t>注意事項</a:t>
            </a:r>
            <a:endParaRPr lang="en-US" altLang="ja-JP" sz="2000" dirty="0"/>
          </a:p>
          <a:p>
            <a:r>
              <a:rPr lang="ja-JP" altLang="en-US" sz="2000" dirty="0"/>
              <a:t>発展的な内容に関する調査は含まなくてもよい。</a:t>
            </a:r>
            <a:endParaRPr lang="en-US" altLang="ja-JP" sz="2000" dirty="0"/>
          </a:p>
          <a:p>
            <a:r>
              <a:rPr lang="ja-JP" altLang="en-US" sz="2000" dirty="0"/>
              <a:t>文中で記述や図・表を引用する際は</a:t>
            </a:r>
            <a:r>
              <a:rPr lang="ja-JP" altLang="en-US" sz="2000" u="sng" dirty="0"/>
              <a:t>出典を明記すること</a:t>
            </a:r>
            <a:r>
              <a:rPr lang="ja-JP" altLang="en-US" sz="2000" dirty="0"/>
              <a:t>。</a:t>
            </a:r>
            <a:r>
              <a:rPr lang="en-US" altLang="ja-JP" sz="2000" dirty="0"/>
              <a:t>(</a:t>
            </a:r>
            <a:r>
              <a:rPr lang="ja-JP" altLang="en-US" sz="2000" dirty="0"/>
              <a:t>次ページ参照</a:t>
            </a:r>
            <a:r>
              <a:rPr lang="en-US" altLang="ja-JP" sz="2000" dirty="0"/>
              <a:t>)</a:t>
            </a:r>
          </a:p>
          <a:p>
            <a:pPr>
              <a:buClr>
                <a:srgbClr val="FF0000"/>
              </a:buClr>
            </a:pPr>
            <a:endParaRPr lang="en-US" altLang="ja-JP" sz="2000" dirty="0"/>
          </a:p>
          <a:p>
            <a:pPr>
              <a:buClr>
                <a:srgbClr val="FF0000"/>
              </a:buClr>
            </a:pPr>
            <a:endParaRPr lang="en-US" altLang="ja-JP" sz="2000" dirty="0"/>
          </a:p>
          <a:p>
            <a:pPr>
              <a:buClr>
                <a:srgbClr val="FF0000"/>
              </a:buClr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0616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6836" y="1099794"/>
            <a:ext cx="8784976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○○○は、～～～～～～～～～～～～～～～～～である</a:t>
            </a:r>
            <a:r>
              <a:rPr kumimoji="1" lang="en-US" altLang="ja-JP" dirty="0"/>
              <a:t>[1]</a:t>
            </a:r>
            <a:r>
              <a:rPr kumimoji="1" lang="ja-JP" altLang="en-US" dirty="0" err="1"/>
              <a:t>。</a:t>
            </a:r>
            <a:endParaRPr kumimoji="1" lang="en-US" altLang="ja-JP" dirty="0"/>
          </a:p>
          <a:p>
            <a:r>
              <a:rPr lang="ja-JP" altLang="en-US" dirty="0"/>
              <a:t>・・・・・・</a:t>
            </a:r>
            <a:endParaRPr lang="en-US" altLang="ja-JP" dirty="0"/>
          </a:p>
          <a:p>
            <a:r>
              <a:rPr lang="ja-JP" altLang="en-US" dirty="0"/>
              <a:t>引用花子ら</a:t>
            </a:r>
            <a:r>
              <a:rPr kumimoji="1" lang="en-US" altLang="ja-JP" dirty="0"/>
              <a:t>[2]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×××</a:t>
            </a:r>
            <a:r>
              <a:rPr lang="ja-JP" altLang="en-US" dirty="0"/>
              <a:t>について</a:t>
            </a:r>
            <a:r>
              <a:rPr kumimoji="1" lang="ja-JP" altLang="en-US" dirty="0"/>
              <a:t>～～～～～～～～～～～～～と述べている。</a:t>
            </a:r>
            <a:endParaRPr kumimoji="1" lang="en-US" altLang="ja-JP" dirty="0"/>
          </a:p>
          <a:p>
            <a:r>
              <a:rPr lang="ja-JP" altLang="en-US" dirty="0"/>
              <a:t>・・・・・・</a:t>
            </a:r>
            <a:endParaRPr lang="en-US" altLang="ja-JP" dirty="0"/>
          </a:p>
          <a:p>
            <a:r>
              <a:rPr lang="en-US" altLang="ja-JP" dirty="0"/>
              <a:t>[3]</a:t>
            </a:r>
            <a:r>
              <a:rPr lang="ja-JP" altLang="en-US" dirty="0"/>
              <a:t>によると、</a:t>
            </a:r>
            <a:r>
              <a:rPr lang="en-US" altLang="ja-JP" dirty="0"/>
              <a:t>×××</a:t>
            </a:r>
            <a:r>
              <a:rPr lang="ja-JP" altLang="en-US" dirty="0"/>
              <a:t>は～～～～～～～とある。</a:t>
            </a:r>
            <a:endParaRPr lang="en-US" altLang="ja-JP" dirty="0"/>
          </a:p>
          <a:p>
            <a:r>
              <a:rPr kumimoji="1" lang="ja-JP" altLang="en-US" dirty="0"/>
              <a:t>・・・・・・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・・・・・・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出典</a:t>
            </a:r>
            <a:endParaRPr lang="en-US" altLang="ja-JP" dirty="0"/>
          </a:p>
          <a:p>
            <a:r>
              <a:rPr lang="en-US" altLang="ja-JP" dirty="0"/>
              <a:t>[1] </a:t>
            </a:r>
            <a:r>
              <a:rPr lang="ja-JP" altLang="en-US" dirty="0"/>
              <a:t>引用太郎</a:t>
            </a:r>
            <a:r>
              <a:rPr lang="en-US" altLang="ja-JP" dirty="0"/>
              <a:t>, “</a:t>
            </a:r>
            <a:r>
              <a:rPr lang="ja-JP" altLang="en-US" dirty="0"/>
              <a:t>○○○のすべて</a:t>
            </a:r>
            <a:r>
              <a:rPr lang="en-US" altLang="ja-JP" dirty="0"/>
              <a:t>”, </a:t>
            </a:r>
            <a:r>
              <a:rPr lang="ja-JP" altLang="en-US" dirty="0"/>
              <a:t>○○出版社</a:t>
            </a:r>
            <a:r>
              <a:rPr lang="en-US" altLang="ja-JP" dirty="0"/>
              <a:t>, 2001</a:t>
            </a:r>
          </a:p>
          <a:p>
            <a:r>
              <a:rPr kumimoji="1" lang="en-US" altLang="ja-JP" dirty="0"/>
              <a:t>[2] </a:t>
            </a:r>
            <a:r>
              <a:rPr kumimoji="1" lang="ja-JP" altLang="en-US" dirty="0"/>
              <a:t>引用花子 </a:t>
            </a:r>
            <a:r>
              <a:rPr kumimoji="1" lang="en-US" altLang="ja-JP" dirty="0"/>
              <a:t>et.al, “OOP</a:t>
            </a:r>
            <a:r>
              <a:rPr kumimoji="1" lang="ja-JP" altLang="en-US" dirty="0"/>
              <a:t>による△△△の開発</a:t>
            </a:r>
            <a:r>
              <a:rPr kumimoji="1" lang="en-US" altLang="ja-JP" dirty="0"/>
              <a:t>”, </a:t>
            </a:r>
            <a:r>
              <a:rPr kumimoji="1" lang="ja-JP" altLang="en-US" dirty="0"/>
              <a:t>○○学会誌</a:t>
            </a:r>
            <a:r>
              <a:rPr kumimoji="1" lang="en-US" altLang="ja-JP" dirty="0"/>
              <a:t>, Vol.×, No.</a:t>
            </a:r>
            <a:r>
              <a:rPr kumimoji="1" lang="ja-JP" altLang="en-US" dirty="0"/>
              <a:t>△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pp.xx</a:t>
            </a:r>
            <a:r>
              <a:rPr kumimoji="1" lang="en-US" altLang="ja-JP" dirty="0"/>
              <a:t>-xx, 1995 </a:t>
            </a:r>
          </a:p>
          <a:p>
            <a:r>
              <a:rPr lang="en-US" altLang="ja-JP" dirty="0"/>
              <a:t>[3] “</a:t>
            </a:r>
            <a:r>
              <a:rPr lang="ja-JP" altLang="en-US" dirty="0"/>
              <a:t>必見！オブジェクト指向入門</a:t>
            </a:r>
            <a:r>
              <a:rPr lang="en-US" altLang="ja-JP" dirty="0"/>
              <a:t>”,</a:t>
            </a:r>
            <a:r>
              <a:rPr lang="ja-JP" altLang="en-US" dirty="0"/>
              <a:t> </a:t>
            </a:r>
            <a:r>
              <a:rPr lang="en-US" altLang="ja-JP" dirty="0"/>
              <a:t>http://www.~~~, 2017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日閲覧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89732" y="4176105"/>
            <a:ext cx="605326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/>
              <a:t>出典</a:t>
            </a:r>
            <a:r>
              <a:rPr lang="en-US" altLang="ja-JP" sz="2000" dirty="0"/>
              <a:t>(</a:t>
            </a:r>
            <a:r>
              <a:rPr lang="ja-JP" altLang="en-US" sz="2000" dirty="0"/>
              <a:t>参考文献</a:t>
            </a:r>
            <a:r>
              <a:rPr lang="en-US" altLang="ja-JP" sz="2000" dirty="0"/>
              <a:t>)</a:t>
            </a:r>
            <a:r>
              <a:rPr lang="ja-JP" altLang="en-US" sz="2000" dirty="0"/>
              <a:t>は</a:t>
            </a:r>
            <a:r>
              <a:rPr kumimoji="1" lang="ja-JP" altLang="en-US" sz="2000" dirty="0"/>
              <a:t>レポートの最後にまとめて書きます。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37115" y="2666547"/>
            <a:ext cx="6158495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レポート中で、どこかの記述を引用する場合は、必ず、参考にした出典の番号を</a:t>
            </a:r>
            <a:r>
              <a:rPr lang="ja-JP" altLang="en-US" sz="2000" dirty="0"/>
              <a:t>文中に含めます</a:t>
            </a:r>
            <a:r>
              <a:rPr kumimoji="1" lang="ja-JP" altLang="en-US" sz="2000" dirty="0"/>
              <a:t>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3169" y="313200"/>
            <a:ext cx="5833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引用箇所の明確化と出典の明記</a:t>
            </a:r>
          </a:p>
        </p:txBody>
      </p:sp>
    </p:spTree>
    <p:extLst>
      <p:ext uri="{BB962C8B-B14F-4D97-AF65-F5344CB8AC3E}">
        <p14:creationId xmlns:p14="http://schemas.microsoft.com/office/powerpoint/2010/main" val="219945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2224" y="1865911"/>
            <a:ext cx="82349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フォーマットと提出方法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</a:t>
            </a:r>
            <a:r>
              <a:rPr kumimoji="1" lang="en-US" altLang="ja-JP" sz="2000" dirty="0"/>
              <a:t>Word</a:t>
            </a:r>
            <a:r>
              <a:rPr kumimoji="1" lang="ja-JP" altLang="en-US" sz="2000" dirty="0"/>
              <a:t>で作成すること。</a:t>
            </a:r>
            <a:endParaRPr kumimoji="1" lang="en-US" altLang="ja-JP" sz="2000" dirty="0"/>
          </a:p>
          <a:p>
            <a:r>
              <a:rPr kumimoji="1" lang="ja-JP" altLang="en-US" sz="2000" dirty="0"/>
              <a:t>　必ず「</a:t>
            </a:r>
            <a:r>
              <a:rPr kumimoji="1" lang="en-US" altLang="ja-JP" sz="2000" dirty="0">
                <a:solidFill>
                  <a:srgbClr val="FF0000"/>
                </a:solidFill>
              </a:rPr>
              <a:t>OOP</a:t>
            </a:r>
            <a:r>
              <a:rPr kumimoji="1" lang="ja-JP" altLang="en-US" sz="2000" dirty="0">
                <a:solidFill>
                  <a:srgbClr val="FF0000"/>
                </a:solidFill>
              </a:rPr>
              <a:t>レポート課題</a:t>
            </a:r>
            <a:r>
              <a:rPr lang="en-US" altLang="ja-JP" sz="2000" dirty="0">
                <a:solidFill>
                  <a:srgbClr val="FF0000"/>
                </a:solidFill>
              </a:rPr>
              <a:t>-00000000</a:t>
            </a:r>
            <a:r>
              <a:rPr kumimoji="1" lang="en-US" altLang="ja-JP" sz="2000" dirty="0">
                <a:solidFill>
                  <a:srgbClr val="FF0000"/>
                </a:solidFill>
              </a:rPr>
              <a:t>.docx</a:t>
            </a:r>
            <a:r>
              <a:rPr kumimoji="1" lang="ja-JP" altLang="en-US" sz="2000" dirty="0"/>
              <a:t>」と名前を付けてください。</a:t>
            </a:r>
            <a:endParaRPr kumimoji="1" lang="en-US" altLang="ja-JP" sz="2000" dirty="0"/>
          </a:p>
          <a:p>
            <a:r>
              <a:rPr kumimoji="1" lang="ja-JP" altLang="en-US" sz="2000" dirty="0"/>
              <a:t>　</a:t>
            </a:r>
            <a:endParaRPr kumimoji="1" lang="en-US" altLang="ja-JP" sz="2000" dirty="0"/>
          </a:p>
          <a:p>
            <a:r>
              <a:rPr kumimoji="1" lang="en-US" altLang="ja-JP" sz="2000" dirty="0"/>
              <a:t>   </a:t>
            </a:r>
            <a:r>
              <a:rPr kumimoji="1" lang="en-US" altLang="ja-JP" sz="2000" dirty="0" err="1"/>
              <a:t>mis</a:t>
            </a:r>
            <a:r>
              <a:rPr kumimoji="1" lang="ja-JP" altLang="en-US" sz="2000" dirty="0"/>
              <a:t>のフォルダにアップロードすることで提出とします。場所は以下の通り。</a:t>
            </a:r>
            <a:endParaRPr kumimoji="1" lang="en-US" altLang="ja-JP" sz="2000" dirty="0"/>
          </a:p>
          <a:p>
            <a:r>
              <a:rPr lang="ja-JP" altLang="en-US" sz="2000" dirty="0"/>
              <a:t>　「</a:t>
            </a:r>
            <a:r>
              <a:rPr lang="en-US" altLang="ja-JP" sz="2000" dirty="0"/>
              <a:t>\\mis\【WORK】\B3\</a:t>
            </a:r>
            <a:r>
              <a:rPr lang="ja-JP" altLang="en-US" sz="2000" dirty="0"/>
              <a:t>自分の名前のフォルダ」</a:t>
            </a:r>
            <a:endParaRPr lang="en-US" altLang="ja-JP" sz="2000" dirty="0"/>
          </a:p>
          <a:p>
            <a:r>
              <a:rPr kumimoji="1" lang="ja-JP" altLang="en-US" sz="2000" dirty="0" smtClean="0"/>
              <a:t>　（提出</a:t>
            </a:r>
            <a:r>
              <a:rPr kumimoji="1" lang="ja-JP" altLang="en-US" sz="2000" dirty="0"/>
              <a:t>締切：</a:t>
            </a:r>
            <a:r>
              <a:rPr kumimoji="1" lang="en-US" altLang="ja-JP" sz="2000" dirty="0"/>
              <a:t>2019/0</a:t>
            </a:r>
            <a:r>
              <a:rPr lang="en-US" altLang="ja-JP" sz="2000" dirty="0"/>
              <a:t>5/13(</a:t>
            </a:r>
            <a:r>
              <a:rPr lang="ja-JP" altLang="en-US" sz="2000" dirty="0"/>
              <a:t>月</a:t>
            </a:r>
            <a:r>
              <a:rPr lang="en-US" altLang="ja-JP" sz="2000" dirty="0"/>
              <a:t>)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12:00</a:t>
            </a:r>
            <a:r>
              <a:rPr lang="ja-JP" altLang="en-US" sz="2000" smtClean="0"/>
              <a:t>）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なお、</a:t>
            </a:r>
            <a:r>
              <a:rPr kumimoji="1" lang="en-US" altLang="ja-JP" sz="2000" dirty="0"/>
              <a:t>Lightbot</a:t>
            </a:r>
            <a:r>
              <a:rPr kumimoji="1" lang="ja-JP" altLang="en-US" sz="2000" dirty="0"/>
              <a:t>のレポートを提出する必要がある場合は、</a:t>
            </a:r>
            <a:endParaRPr kumimoji="1" lang="en-US" altLang="ja-JP" sz="2000" dirty="0"/>
          </a:p>
          <a:p>
            <a:r>
              <a:rPr kumimoji="1" lang="ja-JP" altLang="en-US" sz="2000" dirty="0"/>
              <a:t>　「</a:t>
            </a:r>
            <a:r>
              <a:rPr kumimoji="1" lang="en-US" altLang="ja-JP" sz="2000" dirty="0">
                <a:solidFill>
                  <a:srgbClr val="FF0000"/>
                </a:solidFill>
              </a:rPr>
              <a:t>Lightbot</a:t>
            </a:r>
            <a:r>
              <a:rPr kumimoji="1" lang="ja-JP" altLang="en-US" sz="2000" dirty="0">
                <a:solidFill>
                  <a:srgbClr val="FF0000"/>
                </a:solidFill>
              </a:rPr>
              <a:t>レポート課題</a:t>
            </a:r>
            <a:r>
              <a:rPr lang="en-US" altLang="ja-JP" sz="2000" dirty="0">
                <a:solidFill>
                  <a:srgbClr val="FF0000"/>
                </a:solidFill>
              </a:rPr>
              <a:t>-00000000</a:t>
            </a:r>
            <a:r>
              <a:rPr kumimoji="1" lang="en-US" altLang="ja-JP" sz="2000" dirty="0">
                <a:solidFill>
                  <a:srgbClr val="FF0000"/>
                </a:solidFill>
              </a:rPr>
              <a:t>.docx</a:t>
            </a:r>
            <a:r>
              <a:rPr kumimoji="1" lang="ja-JP" altLang="en-US" sz="2000" dirty="0"/>
              <a:t>」と名前を付けて提出してください。</a:t>
            </a:r>
            <a:endParaRPr kumimoji="1" lang="en-US" altLang="ja-JP" sz="2000" dirty="0"/>
          </a:p>
          <a:p>
            <a:r>
              <a:rPr kumimoji="1" lang="ja-JP" altLang="en-US" sz="2000" dirty="0"/>
              <a:t>　（締切は、端末の返却と同じ日時です）</a:t>
            </a:r>
          </a:p>
          <a:p>
            <a:endParaRPr kumimoji="1"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224" y="315456"/>
            <a:ext cx="5748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評価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000" dirty="0"/>
              <a:t>　内容、およびレポートとしての完成度について評価</a:t>
            </a:r>
            <a:endParaRPr lang="en-US" altLang="ja-JP" sz="2000" dirty="0"/>
          </a:p>
          <a:p>
            <a:r>
              <a:rPr kumimoji="1" lang="ja-JP" altLang="en-US" sz="2000" dirty="0"/>
              <a:t>　結果を最終成績に少し加味します。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4737" y="231581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自分の学籍番号</a:t>
            </a:r>
            <a:r>
              <a:rPr kumimoji="1" lang="en-US" altLang="ja-JP" dirty="0"/>
              <a:t>8</a:t>
            </a:r>
            <a:r>
              <a:rPr kumimoji="1" lang="ja-JP" altLang="en-US" dirty="0"/>
              <a:t>桁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154557" y="2633870"/>
            <a:ext cx="178904" cy="278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69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199</TotalTime>
  <Words>361</Words>
  <Application>Microsoft Office PowerPoint</Application>
  <PresentationFormat>画面に合わせる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Kaiseki</cp:lastModifiedBy>
  <cp:revision>153</cp:revision>
  <dcterms:created xsi:type="dcterms:W3CDTF">2017-04-19T22:41:57Z</dcterms:created>
  <dcterms:modified xsi:type="dcterms:W3CDTF">2019-04-21T23:42:03Z</dcterms:modified>
</cp:coreProperties>
</file>