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7" r:id="rId2"/>
    <p:sldId id="294" r:id="rId3"/>
    <p:sldId id="288" r:id="rId4"/>
    <p:sldId id="286" r:id="rId5"/>
    <p:sldId id="295" r:id="rId6"/>
    <p:sldId id="291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3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1F441A-4E30-461A-9096-BAC3A2F76A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89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0DE448-3532-408B-9FF8-C4E0AA3C5E9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1171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449C70-7641-4E46-BC71-14B6D90E01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74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6E6F-2EFB-438A-A99A-8D54128583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3489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38A06B-1D8A-4E76-8100-5D8ECD1CBB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929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6E60C2-DCAF-476B-9BC9-E823A8493A2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2512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A91D18-FB74-4262-A896-6E0C2A7D0A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560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69EAA5-5DD2-4788-B373-10AE6D31B5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06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EFE16-7917-4340-BF44-3B228CBBEE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19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011BA0-F5A4-4B56-AE82-EC63207908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728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1A74C7-25D4-4E90-B8FF-FD4B4B3AF5A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886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600" smtClean="0">
                <a:solidFill>
                  <a:srgbClr val="08B7BF"/>
                </a:solidFill>
              </a:defRPr>
            </a:lvl1pPr>
          </a:lstStyle>
          <a:p>
            <a:pPr>
              <a:defRPr/>
            </a:pPr>
            <a:fld id="{EE551A69-9EB9-445C-8F83-E1E4739F37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altLang="ja-JP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anose="05020102010507070707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anose="05000000000000000000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平成</a:t>
            </a:r>
            <a:r>
              <a:rPr lang="ja-JP" altLang="en-US" sz="2400" dirty="0" smtClean="0"/>
              <a:t>３１年</a:t>
            </a:r>
            <a:r>
              <a:rPr lang="ja-JP" altLang="en-US" sz="2400" dirty="0" smtClean="0"/>
              <a:t>４月</a:t>
            </a:r>
            <a:r>
              <a:rPr lang="ja-JP" altLang="en-US" sz="2400" dirty="0" smtClean="0"/>
              <a:t>２２日</a:t>
            </a:r>
            <a:r>
              <a:rPr lang="ja-JP" altLang="en-US" sz="2400" dirty="0" smtClean="0"/>
              <a:t>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吉田、畦原</a:t>
            </a:r>
            <a:endParaRPr lang="ja-JP" altLang="en-US" sz="24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233997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Ｊａｖａ練習問題</a:t>
            </a:r>
            <a:r>
              <a:rPr lang="en-US" altLang="ja-JP" sz="4800" smtClean="0"/>
              <a:t/>
            </a:r>
            <a:br>
              <a:rPr lang="en-US" altLang="ja-JP" sz="4800" smtClean="0"/>
            </a:br>
            <a:r>
              <a:rPr lang="ja-JP" altLang="en-US" sz="4800" dirty="0" smtClean="0"/>
              <a:t/>
            </a:r>
            <a:br>
              <a:rPr lang="ja-JP" altLang="en-US" sz="4800" dirty="0" smtClean="0"/>
            </a:br>
            <a:r>
              <a:rPr lang="ja-JP" altLang="en-US" sz="4800" dirty="0"/>
              <a:t>入出力</a:t>
            </a:r>
            <a:r>
              <a:rPr lang="ja-JP" altLang="en-US" sz="4800" dirty="0" smtClean="0"/>
              <a:t>と変数</a:t>
            </a: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8367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7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kumimoji="1" sz="2200">
                <a:solidFill>
                  <a:schemeClr val="tx2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20000"/>
              </a:spcBef>
              <a:buClr>
                <a:srgbClr val="0BD0D9"/>
              </a:buClr>
              <a:buSzPct val="75000"/>
              <a:buFont typeface="Wingdings 2" panose="05020102010507070707" pitchFamily="18" charset="2"/>
              <a:buChar char="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20000"/>
              </a:spcBef>
              <a:buClr>
                <a:srgbClr val="10CF9B"/>
              </a:buClr>
              <a:buSzPct val="70000"/>
              <a:buFont typeface="Wingdings" panose="05000000000000000000" pitchFamily="2" charset="2"/>
              <a:buChar char=""/>
              <a:defRPr kumimoji="1" sz="2000">
                <a:solidFill>
                  <a:schemeClr val="tx2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20000"/>
              </a:spcBef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smtClean="0">
                <a:latin typeface="Garamond" panose="02020404030301010803" pitchFamily="18" charset="0"/>
                <a:ea typeface="ＭＳ Ｐゴシック" panose="020B0600070205080204" pitchFamily="50" charset="-128"/>
              </a:rPr>
              <a:t>情報</a:t>
            </a:r>
            <a:r>
              <a:rPr lang="ja-JP" altLang="en-US" sz="1800">
                <a:latin typeface="Garamond" panose="02020404030301010803" pitchFamily="18" charset="0"/>
                <a:ea typeface="ＭＳ Ｐゴシック" panose="020B0600070205080204" pitchFamily="50" charset="-128"/>
              </a:rPr>
              <a:t>システム工学</a:t>
            </a:r>
            <a:r>
              <a:rPr lang="ja-JP" altLang="en-US" sz="1800" smtClean="0">
                <a:latin typeface="Garamond" panose="02020404030301010803" pitchFamily="18" charset="0"/>
                <a:ea typeface="ＭＳ Ｐゴシック" panose="020B0600070205080204" pitchFamily="50" charset="-128"/>
              </a:rPr>
              <a:t>実験</a:t>
            </a:r>
            <a:endParaRPr lang="ja-JP" altLang="en-US" sz="1800">
              <a:latin typeface="Garamond" panose="02020404030301010803" pitchFamily="18" charset="0"/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24818" y="2060848"/>
            <a:ext cx="807246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charset="-128"/>
              </a:rPr>
              <a:t>出力例）</a:t>
            </a:r>
          </a:p>
          <a:p>
            <a:pPr>
              <a:defRPr/>
            </a:pPr>
            <a:r>
              <a:rPr lang="ja-JP" altLang="en-US" sz="2400" dirty="0" smtClean="0">
                <a:ea typeface="ＭＳ Ｐゴシック" charset="-128"/>
              </a:rPr>
              <a:t>メンバー</a:t>
            </a:r>
            <a:r>
              <a:rPr lang="ja-JP" altLang="en-US" sz="2400" dirty="0" smtClean="0">
                <a:ea typeface="ＭＳ Ｐゴシック" charset="-128"/>
              </a:rPr>
              <a:t>１の名前を入力してください</a:t>
            </a:r>
            <a:endParaRPr lang="en-US" altLang="ja-JP" sz="2400" dirty="0" smtClean="0"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solidFill>
                  <a:srgbClr val="00B050"/>
                </a:solidFill>
                <a:ea typeface="ＭＳ Ｐゴシック" charset="-128"/>
              </a:rPr>
              <a:t>鳳凰院</a:t>
            </a:r>
            <a:endParaRPr lang="en-US" altLang="ja-JP" sz="2400" dirty="0" smtClean="0">
              <a:solidFill>
                <a:srgbClr val="00B050"/>
              </a:solidFill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ea typeface="ＭＳ Ｐゴシック" charset="-128"/>
              </a:rPr>
              <a:t>メンバー２の</a:t>
            </a:r>
            <a:r>
              <a:rPr lang="ja-JP" altLang="en-US" sz="2400" dirty="0">
                <a:ea typeface="ＭＳ Ｐゴシック" charset="-128"/>
              </a:rPr>
              <a:t>名前を入力してください</a:t>
            </a:r>
            <a:endParaRPr lang="en-US" altLang="ja-JP" sz="2400" dirty="0"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>
                <a:solidFill>
                  <a:srgbClr val="00B050"/>
                </a:solidFill>
                <a:ea typeface="ＭＳ Ｐゴシック" charset="-128"/>
              </a:rPr>
              <a:t>橋田</a:t>
            </a:r>
            <a:endParaRPr lang="en-US" altLang="ja-JP" sz="2400" dirty="0">
              <a:solidFill>
                <a:srgbClr val="00B050"/>
              </a:solidFill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ea typeface="ＭＳ Ｐゴシック" charset="-128"/>
              </a:rPr>
              <a:t>メンバー３の</a:t>
            </a:r>
            <a:r>
              <a:rPr lang="ja-JP" altLang="en-US" sz="2400" dirty="0">
                <a:ea typeface="ＭＳ Ｐゴシック" charset="-128"/>
              </a:rPr>
              <a:t>名前を入力してください</a:t>
            </a:r>
            <a:endParaRPr lang="en-US" altLang="ja-JP" sz="2400" dirty="0"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solidFill>
                  <a:srgbClr val="00B050"/>
                </a:solidFill>
                <a:ea typeface="ＭＳ Ｐゴシック" charset="-128"/>
              </a:rPr>
              <a:t>椎名</a:t>
            </a:r>
            <a:endParaRPr lang="en-US" altLang="ja-JP" sz="2400" dirty="0">
              <a:solidFill>
                <a:srgbClr val="00B050"/>
              </a:solidFill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ea typeface="ＭＳ Ｐゴシック" charset="-128"/>
              </a:rPr>
              <a:t>メンバー４の</a:t>
            </a:r>
            <a:r>
              <a:rPr lang="ja-JP" altLang="en-US" sz="2400" dirty="0">
                <a:ea typeface="ＭＳ Ｐゴシック" charset="-128"/>
              </a:rPr>
              <a:t>名前を入力してください</a:t>
            </a:r>
            <a:endParaRPr lang="en-US" altLang="ja-JP" sz="2400" dirty="0"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solidFill>
                  <a:srgbClr val="00B050"/>
                </a:solidFill>
                <a:ea typeface="ＭＳ Ｐゴシック" charset="-128"/>
              </a:rPr>
              <a:t>クリス</a:t>
            </a:r>
            <a:endParaRPr lang="en-US" altLang="ja-JP" sz="2400" dirty="0">
              <a:solidFill>
                <a:srgbClr val="00B050"/>
              </a:solidFill>
              <a:ea typeface="ＭＳ Ｐゴシック" charset="-128"/>
            </a:endParaRPr>
          </a:p>
          <a:p>
            <a:pPr>
              <a:defRPr/>
            </a:pPr>
            <a:endParaRPr lang="en-US" altLang="ja-JP" sz="1600" dirty="0">
              <a:latin typeface="Arial" charset="0"/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latin typeface="Arial" charset="0"/>
                <a:ea typeface="ＭＳ Ｐゴシック" charset="-128"/>
              </a:rPr>
              <a:t>この世界には、鳳凰院、橋田、椎名、クリスが登場します。</a:t>
            </a:r>
            <a:endParaRPr lang="en-US" altLang="ja-JP" sz="2400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285750"/>
            <a:ext cx="81359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400" dirty="0" smtClean="0">
                <a:latin typeface="+mn-ea"/>
                <a:ea typeface="+mn-ea"/>
              </a:rPr>
              <a:t>Ｑ</a:t>
            </a:r>
            <a:r>
              <a:rPr lang="en-US" altLang="ja-JP" sz="2400" dirty="0" smtClean="0">
                <a:latin typeface="+mn-ea"/>
                <a:ea typeface="+mn-ea"/>
              </a:rPr>
              <a:t>1</a:t>
            </a:r>
            <a:r>
              <a:rPr lang="ja-JP" altLang="en-US" sz="2400" dirty="0" err="1" smtClean="0">
                <a:latin typeface="+mn-ea"/>
                <a:ea typeface="+mn-ea"/>
              </a:rPr>
              <a:t>．</a:t>
            </a:r>
            <a:endParaRPr lang="en-US" altLang="ja-JP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400" dirty="0" smtClean="0">
                <a:latin typeface="+mn-ea"/>
                <a:ea typeface="+mn-ea"/>
              </a:rPr>
              <a:t>以下</a:t>
            </a:r>
            <a:r>
              <a:rPr lang="ja-JP" altLang="en-US" sz="2400" dirty="0" smtClean="0">
                <a:latin typeface="+mn-ea"/>
                <a:ea typeface="+mn-ea"/>
              </a:rPr>
              <a:t>の例のよう</a:t>
            </a:r>
            <a:r>
              <a:rPr lang="ja-JP" altLang="en-US" sz="2400" dirty="0" smtClean="0">
                <a:latin typeface="+mn-ea"/>
                <a:ea typeface="+mn-ea"/>
              </a:rPr>
              <a:t>に、あなたのグループの名前を入力し、</a:t>
            </a:r>
            <a:endParaRPr lang="en-US" altLang="ja-JP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400" dirty="0" smtClean="0">
                <a:latin typeface="+mn-ea"/>
                <a:ea typeface="+mn-ea"/>
              </a:rPr>
              <a:t>出力するプログラムを</a:t>
            </a:r>
            <a:r>
              <a:rPr lang="ja-JP" altLang="en-US" sz="2400" dirty="0">
                <a:latin typeface="+mn-ea"/>
                <a:ea typeface="+mn-ea"/>
              </a:rPr>
              <a:t>作成しなさい。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15938" y="1527175"/>
            <a:ext cx="812800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latin typeface="+mn-ea"/>
                <a:ea typeface="+mn-ea"/>
              </a:rPr>
              <a:t>※</a:t>
            </a:r>
            <a:r>
              <a:rPr lang="ja-JP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緑色</a:t>
            </a:r>
            <a:r>
              <a:rPr lang="ja-JP" altLang="en-US" sz="2400" dirty="0">
                <a:latin typeface="+mn-ea"/>
                <a:ea typeface="+mn-ea"/>
              </a:rPr>
              <a:t>の部分は利用者が入力した文字列を表しています。</a:t>
            </a:r>
          </a:p>
        </p:txBody>
      </p:sp>
      <p:cxnSp>
        <p:nvCxnSpPr>
          <p:cNvPr id="12" name="直線コネクタ 11"/>
          <p:cNvCxnSpPr/>
          <p:nvPr/>
        </p:nvCxnSpPr>
        <p:spPr>
          <a:xfrm>
            <a:off x="2574438" y="6009033"/>
            <a:ext cx="9267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745228" y="6009033"/>
            <a:ext cx="548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537316" y="6009033"/>
            <a:ext cx="548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373419" y="6009033"/>
            <a:ext cx="6920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矢印 8"/>
          <p:cNvSpPr/>
          <p:nvPr/>
        </p:nvSpPr>
        <p:spPr>
          <a:xfrm rot="10800000">
            <a:off x="2915816" y="6009033"/>
            <a:ext cx="360040" cy="432048"/>
          </a:xfrm>
          <a:prstGeom prst="down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0800000">
            <a:off x="3825894" y="6009033"/>
            <a:ext cx="360040" cy="432048"/>
          </a:xfrm>
          <a:prstGeom prst="down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 rot="10800000">
            <a:off x="4600504" y="6009033"/>
            <a:ext cx="360040" cy="432048"/>
          </a:xfrm>
          <a:prstGeom prst="down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 rot="10800000">
            <a:off x="5539442" y="6021287"/>
            <a:ext cx="360040" cy="432048"/>
          </a:xfrm>
          <a:prstGeom prst="downArrow">
            <a:avLst/>
          </a:prstGeom>
          <a:solidFill>
            <a:srgbClr val="FFFF00"/>
          </a:solidFill>
          <a:ln w="127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21635" y="638132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入力した文字列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9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95536" y="2057840"/>
            <a:ext cx="796094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charset="-128"/>
              </a:rPr>
              <a:t>出力例）</a:t>
            </a:r>
          </a:p>
          <a:p>
            <a:pPr>
              <a:defRPr/>
            </a:pPr>
            <a:endParaRPr lang="ja-JP" altLang="en-US" sz="2400" dirty="0"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ea typeface="ＭＳ Ｐゴシック" charset="-128"/>
              </a:rPr>
              <a:t>何を買うんですか</a:t>
            </a:r>
            <a:r>
              <a:rPr lang="ja-JP" altLang="en-US" sz="2400" dirty="0" smtClean="0">
                <a:ea typeface="ＭＳ Ｐゴシック" charset="-128"/>
              </a:rPr>
              <a:t>？</a:t>
            </a:r>
            <a:endParaRPr lang="en-US" altLang="ja-JP" sz="2400" dirty="0" smtClean="0"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solidFill>
                  <a:srgbClr val="00B050"/>
                </a:solidFill>
                <a:ea typeface="ＭＳ Ｐゴシック" charset="-128"/>
              </a:rPr>
              <a:t>スイッチ</a:t>
            </a:r>
            <a:endParaRPr lang="en-US" altLang="ja-JP" sz="2400" dirty="0" smtClean="0">
              <a:solidFill>
                <a:srgbClr val="00B050"/>
              </a:solidFill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ea typeface="ＭＳ Ｐゴシック" charset="-128"/>
              </a:rPr>
              <a:t>おいくらですか</a:t>
            </a:r>
            <a:r>
              <a:rPr lang="ja-JP" altLang="en-US" sz="2400" dirty="0" smtClean="0">
                <a:ea typeface="ＭＳ Ｐゴシック" charset="-128"/>
              </a:rPr>
              <a:t>？</a:t>
            </a:r>
            <a:endParaRPr lang="en-US" altLang="ja-JP" sz="2400" dirty="0" smtClean="0">
              <a:ea typeface="ＭＳ Ｐゴシック" charset="-128"/>
            </a:endParaRPr>
          </a:p>
          <a:p>
            <a:pPr>
              <a:defRPr/>
            </a:pPr>
            <a:r>
              <a:rPr lang="en-US" altLang="ja-JP" sz="2400" dirty="0" smtClean="0">
                <a:solidFill>
                  <a:srgbClr val="00B050"/>
                </a:solidFill>
                <a:ea typeface="ＭＳ Ｐゴシック" charset="-128"/>
              </a:rPr>
              <a:t>29980</a:t>
            </a:r>
          </a:p>
          <a:p>
            <a:pPr>
              <a:defRPr/>
            </a:pPr>
            <a:endParaRPr lang="en-US" altLang="ja-JP" sz="2400" dirty="0" smtClean="0">
              <a:ea typeface="ＭＳ Ｐゴシック" charset="-128"/>
            </a:endParaRPr>
          </a:p>
          <a:p>
            <a:pPr>
              <a:defRPr/>
            </a:pPr>
            <a:r>
              <a:rPr lang="ja-JP" altLang="en-US" sz="2400" dirty="0" smtClean="0">
                <a:ea typeface="ＭＳ Ｐゴシック" charset="-128"/>
              </a:rPr>
              <a:t>スイッチ</a:t>
            </a:r>
            <a:r>
              <a:rPr lang="ja-JP" altLang="en-US" sz="2400" dirty="0" smtClean="0">
                <a:ea typeface="ＭＳ Ｐゴシック" charset="-128"/>
              </a:rPr>
              <a:t>って</a:t>
            </a:r>
            <a:r>
              <a:rPr lang="en-US" altLang="ja-JP" sz="2400" dirty="0" smtClean="0">
                <a:ea typeface="ＭＳ Ｐゴシック" charset="-128"/>
              </a:rPr>
              <a:t>\29980</a:t>
            </a:r>
            <a:r>
              <a:rPr lang="ja-JP" altLang="en-US" sz="2400" dirty="0" smtClean="0">
                <a:ea typeface="ＭＳ Ｐゴシック" charset="-128"/>
              </a:rPr>
              <a:t>もするんですか？</a:t>
            </a:r>
            <a:endParaRPr lang="en-US" altLang="ja-JP" sz="2400" dirty="0">
              <a:ea typeface="ＭＳ Ｐゴシック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285750"/>
            <a:ext cx="81359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400" dirty="0" smtClean="0">
                <a:latin typeface="+mn-ea"/>
                <a:ea typeface="+mn-ea"/>
              </a:rPr>
              <a:t>Ｑ</a:t>
            </a:r>
            <a:r>
              <a:rPr lang="en-US" altLang="ja-JP" sz="2400" dirty="0" smtClean="0">
                <a:latin typeface="+mn-ea"/>
                <a:ea typeface="+mn-ea"/>
              </a:rPr>
              <a:t>2</a:t>
            </a:r>
            <a:r>
              <a:rPr lang="ja-JP" altLang="en-US" sz="2400" dirty="0" err="1" smtClean="0">
                <a:latin typeface="+mn-ea"/>
                <a:ea typeface="+mn-ea"/>
              </a:rPr>
              <a:t>．</a:t>
            </a:r>
            <a:endParaRPr lang="en-US" altLang="ja-JP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400" dirty="0" smtClean="0">
                <a:latin typeface="+mn-ea"/>
                <a:ea typeface="+mn-ea"/>
              </a:rPr>
              <a:t>以下</a:t>
            </a:r>
            <a:r>
              <a:rPr lang="ja-JP" altLang="en-US" sz="2400" dirty="0">
                <a:latin typeface="+mn-ea"/>
                <a:ea typeface="+mn-ea"/>
              </a:rPr>
              <a:t>の例のように</a:t>
            </a:r>
            <a:r>
              <a:rPr lang="ja-JP" altLang="en-US" sz="2400" dirty="0" smtClean="0">
                <a:latin typeface="+mn-ea"/>
                <a:ea typeface="+mn-ea"/>
              </a:rPr>
              <a:t>、品物</a:t>
            </a:r>
            <a:r>
              <a:rPr lang="ja-JP" altLang="en-US" sz="2400" dirty="0" smtClean="0">
                <a:latin typeface="+mn-ea"/>
                <a:ea typeface="+mn-ea"/>
              </a:rPr>
              <a:t>の名前と値段を入力して出力</a:t>
            </a:r>
            <a:r>
              <a:rPr lang="ja-JP" altLang="en-US" sz="2400" dirty="0">
                <a:latin typeface="+mn-ea"/>
                <a:ea typeface="+mn-ea"/>
              </a:rPr>
              <a:t>する</a:t>
            </a:r>
            <a:r>
              <a:rPr lang="ja-JP" altLang="en-US" sz="2400" dirty="0" smtClean="0">
                <a:latin typeface="+mn-ea"/>
                <a:ea typeface="+mn-ea"/>
              </a:rPr>
              <a:t>プログラムを</a:t>
            </a:r>
            <a:r>
              <a:rPr lang="ja-JP" altLang="en-US" sz="2400" dirty="0">
                <a:latin typeface="+mn-ea"/>
                <a:ea typeface="+mn-ea"/>
              </a:rPr>
              <a:t>作成しなさい。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15938" y="1552804"/>
            <a:ext cx="8128000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※</a:t>
            </a:r>
            <a:r>
              <a:rPr lang="ja-JP" altLang="en-US" sz="2400" b="1">
                <a:solidFill>
                  <a:srgbClr val="00B050"/>
                </a:solidFill>
              </a:rPr>
              <a:t>緑色</a:t>
            </a:r>
            <a:r>
              <a:rPr lang="ja-JP" altLang="en-US" sz="2400"/>
              <a:t>の部分は利用者が入力した文字列を表しています。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508000" y="5013176"/>
            <a:ext cx="967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267744" y="5013176"/>
            <a:ext cx="648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49"/>
          <p:cNvSpPr txBox="1">
            <a:spLocks noChangeArrowheads="1"/>
          </p:cNvSpPr>
          <p:nvPr/>
        </p:nvSpPr>
        <p:spPr bwMode="auto">
          <a:xfrm>
            <a:off x="1079612" y="5366247"/>
            <a:ext cx="3672408" cy="33855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600" dirty="0">
                <a:latin typeface="+mj-ea"/>
                <a:ea typeface="+mj-ea"/>
              </a:rPr>
              <a:t>※ </a:t>
            </a:r>
            <a:r>
              <a:rPr lang="ja-JP" altLang="en-US" sz="1600" dirty="0" smtClean="0">
                <a:latin typeface="+mj-ea"/>
                <a:ea typeface="+mj-ea"/>
              </a:rPr>
              <a:t>「</a:t>
            </a:r>
            <a:r>
              <a:rPr lang="en-US" altLang="ja-JP" sz="1600" dirty="0">
                <a:latin typeface="+mj-ea"/>
                <a:ea typeface="+mj-ea"/>
              </a:rPr>
              <a:t>\</a:t>
            </a:r>
            <a:r>
              <a:rPr lang="ja-JP" altLang="en-US" sz="1600" dirty="0" smtClean="0">
                <a:latin typeface="+mj-ea"/>
                <a:ea typeface="+mj-ea"/>
              </a:rPr>
              <a:t>」は</a:t>
            </a:r>
            <a:r>
              <a:rPr lang="ja-JP" altLang="en-US" sz="1600" dirty="0" smtClean="0">
                <a:latin typeface="+mj-ea"/>
                <a:ea typeface="+mj-ea"/>
              </a:rPr>
              <a:t>半角英数字を出力すること。</a:t>
            </a:r>
            <a:endParaRPr lang="en-US" altLang="ja-JP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408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42925" y="2298700"/>
            <a:ext cx="83502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charset="-128"/>
              </a:rPr>
              <a:t>出力例）</a:t>
            </a:r>
          </a:p>
          <a:p>
            <a:pPr eaLnBrk="1" hangingPunct="1">
              <a:defRPr/>
            </a:pPr>
            <a:endParaRPr lang="ja-JP" altLang="en-US" sz="16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「勇気」と最後につければ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大抵の言葉はポジティブに置換できますよ。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あなたがしたいことを入力して見てください：</a:t>
            </a:r>
            <a:r>
              <a:rPr lang="ja-JP" altLang="en-US" sz="2400" dirty="0">
                <a:solidFill>
                  <a:srgbClr val="00B050"/>
                </a:solidFill>
                <a:ea typeface="ＭＳ Ｐゴシック" charset="-128"/>
              </a:rPr>
              <a:t>何もしない</a:t>
            </a:r>
            <a:endParaRPr lang="en-US" altLang="ja-JP" sz="2400" dirty="0">
              <a:solidFill>
                <a:srgbClr val="00B050"/>
              </a:solidFill>
              <a:ea typeface="ＭＳ Ｐゴシック" charset="-128"/>
            </a:endParaRPr>
          </a:p>
          <a:p>
            <a:pPr eaLnBrk="1" hangingPunct="1">
              <a:defRPr/>
            </a:pPr>
            <a:endParaRPr lang="en-US" altLang="ja-JP" sz="24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「何もしない勇気」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ほんとだ！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実際には何もしないだけなのに、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何か重要な目的のために自分を犠牲にして、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defRPr/>
            </a:pPr>
            <a:r>
              <a:rPr lang="ja-JP" altLang="en-US" sz="2400" dirty="0">
                <a:ea typeface="ＭＳ Ｐゴシック" charset="-128"/>
              </a:rPr>
              <a:t>あえて、何もしないように聞こえる！</a:t>
            </a:r>
            <a:endParaRPr lang="en-US" altLang="ja-JP" sz="2400" dirty="0">
              <a:ea typeface="ＭＳ Ｐゴシック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285750"/>
            <a:ext cx="8135938" cy="1200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 smtClean="0">
                <a:latin typeface="+mn-ea"/>
                <a:ea typeface="+mn-ea"/>
              </a:rPr>
              <a:t>Ｑ</a:t>
            </a:r>
            <a:r>
              <a:rPr lang="en-US" altLang="ja-JP" sz="2400" dirty="0" smtClean="0">
                <a:latin typeface="+mn-ea"/>
                <a:ea typeface="+mn-ea"/>
              </a:rPr>
              <a:t>3</a:t>
            </a:r>
            <a:r>
              <a:rPr lang="ja-JP" altLang="en-US" sz="2400" dirty="0" err="1" smtClean="0">
                <a:latin typeface="+mn-ea"/>
                <a:ea typeface="+mn-ea"/>
              </a:rPr>
              <a:t>．</a:t>
            </a:r>
            <a:endParaRPr lang="en-US" altLang="ja-JP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ja-JP" altLang="en-US" sz="2400" dirty="0">
                <a:latin typeface="+mn-ea"/>
                <a:ea typeface="+mn-ea"/>
              </a:rPr>
              <a:t>以下の例のように</a:t>
            </a:r>
            <a:r>
              <a:rPr lang="ja-JP" altLang="en-US" sz="2400" dirty="0" smtClean="0">
                <a:latin typeface="+mn-ea"/>
                <a:ea typeface="+mn-ea"/>
              </a:rPr>
              <a:t>、行動</a:t>
            </a:r>
            <a:r>
              <a:rPr lang="ja-JP" altLang="en-US" sz="2400" dirty="0">
                <a:latin typeface="+mn-ea"/>
                <a:ea typeface="+mn-ea"/>
              </a:rPr>
              <a:t>を入力してメッセージを出力するプログラムを作成しなさい。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15938" y="1557338"/>
            <a:ext cx="8128000" cy="461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400">
                <a:latin typeface="+mn-ea"/>
                <a:ea typeface="+mn-ea"/>
              </a:rPr>
              <a:t>※</a:t>
            </a:r>
            <a:r>
              <a:rPr lang="ja-JP" altLang="en-US" sz="2400" b="1">
                <a:solidFill>
                  <a:srgbClr val="00B050"/>
                </a:solidFill>
                <a:latin typeface="+mn-ea"/>
                <a:ea typeface="+mn-ea"/>
              </a:rPr>
              <a:t>緑色</a:t>
            </a:r>
            <a:r>
              <a:rPr lang="ja-JP" altLang="en-US" sz="2400">
                <a:latin typeface="+mn-ea"/>
                <a:ea typeface="+mn-ea"/>
              </a:rPr>
              <a:t>の部分は利用者が入力した文字列を表しています。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809625" y="4778375"/>
            <a:ext cx="1314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889125" y="5483225"/>
            <a:ext cx="131445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690688" y="6237288"/>
            <a:ext cx="1368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7544" y="2047394"/>
            <a:ext cx="8496944" cy="378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charset="-128"/>
              </a:rPr>
              <a:t>出力例</a:t>
            </a:r>
            <a:r>
              <a:rPr lang="ja-JP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charset="-128"/>
              </a:rPr>
              <a:t>）</a:t>
            </a:r>
            <a:endParaRPr lang="en-US" altLang="ja-JP" sz="2400" dirty="0" smtClean="0">
              <a:solidFill>
                <a:schemeClr val="tx2">
                  <a:lumMod val="60000"/>
                  <a:lumOff val="40000"/>
                </a:schemeClr>
              </a:solidFill>
              <a:ea typeface="ＭＳ Ｐゴシック" charset="-128"/>
            </a:endParaRPr>
          </a:p>
          <a:p>
            <a:pPr>
              <a:defRPr/>
            </a:pPr>
            <a:endParaRPr lang="ja-JP" altLang="en-US" sz="24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charset="-128"/>
            </a:endParaRPr>
          </a:p>
          <a:p>
            <a:r>
              <a:rPr lang="ja-JP" altLang="en-US" sz="2400" dirty="0" smtClean="0"/>
              <a:t>チーム名を教えてください。</a:t>
            </a:r>
            <a:endParaRPr lang="en-US" altLang="ja-JP" sz="2400" dirty="0" smtClean="0"/>
          </a:p>
          <a:p>
            <a:r>
              <a:rPr lang="ja-JP" altLang="en-US" sz="2400" dirty="0" smtClean="0">
                <a:solidFill>
                  <a:srgbClr val="00B050"/>
                </a:solidFill>
              </a:rPr>
              <a:t>アルビ</a:t>
            </a:r>
            <a:endParaRPr lang="ja-JP" altLang="en-US" sz="2400" dirty="0">
              <a:solidFill>
                <a:srgbClr val="00B050"/>
              </a:solidFill>
            </a:endParaRPr>
          </a:p>
          <a:p>
            <a:r>
              <a:rPr lang="ja-JP" altLang="en-US" sz="2400" dirty="0" smtClean="0"/>
              <a:t>今季、アルビは何勝しました</a:t>
            </a:r>
            <a:r>
              <a:rPr lang="ja-JP" altLang="en-US" sz="2400" dirty="0"/>
              <a:t>か</a:t>
            </a:r>
            <a:r>
              <a:rPr lang="ja-JP" altLang="en-US" sz="2400" dirty="0" smtClean="0"/>
              <a:t>？</a:t>
            </a:r>
            <a:endParaRPr lang="en-US" altLang="ja-JP" sz="2400" dirty="0" smtClean="0"/>
          </a:p>
          <a:p>
            <a:r>
              <a:rPr lang="en-US" altLang="ja-JP" sz="2400" dirty="0" smtClean="0">
                <a:solidFill>
                  <a:srgbClr val="00B050"/>
                </a:solidFill>
              </a:rPr>
              <a:t>45</a:t>
            </a:r>
            <a:endParaRPr lang="en-US" altLang="ja-JP" sz="2400" dirty="0">
              <a:solidFill>
                <a:srgbClr val="00B050"/>
              </a:solidFill>
            </a:endParaRPr>
          </a:p>
          <a:p>
            <a:r>
              <a:rPr lang="ja-JP" altLang="en-US" sz="2400" dirty="0" smtClean="0"/>
              <a:t>今季、アルビは、</a:t>
            </a:r>
            <a:r>
              <a:rPr lang="en-US" altLang="ja-JP" sz="2400" dirty="0" smtClean="0"/>
              <a:t>45</a:t>
            </a:r>
            <a:r>
              <a:rPr lang="ja-JP" altLang="en-US" sz="2400" dirty="0" smtClean="0"/>
              <a:t>勝し、何敗しましたか？</a:t>
            </a:r>
            <a:endParaRPr lang="en-US" altLang="ja-JP" sz="2400" dirty="0" smtClean="0"/>
          </a:p>
          <a:p>
            <a:r>
              <a:rPr lang="en-US" altLang="ja-JP" sz="2400" dirty="0" smtClean="0">
                <a:solidFill>
                  <a:srgbClr val="00B050"/>
                </a:solidFill>
              </a:rPr>
              <a:t>15</a:t>
            </a:r>
          </a:p>
          <a:p>
            <a:endParaRPr lang="en-US" altLang="ja-JP" sz="2400" dirty="0">
              <a:solidFill>
                <a:srgbClr val="00B050"/>
              </a:solidFill>
            </a:endParaRPr>
          </a:p>
          <a:p>
            <a:r>
              <a:rPr lang="en-US" altLang="ja-JP" sz="2400" dirty="0" smtClean="0"/>
              <a:t>45</a:t>
            </a:r>
            <a:r>
              <a:rPr lang="ja-JP" altLang="en-US" sz="2400" dirty="0" smtClean="0"/>
              <a:t>勝</a:t>
            </a:r>
            <a:r>
              <a:rPr lang="en-US" altLang="ja-JP" sz="2400" dirty="0" smtClean="0"/>
              <a:t>15</a:t>
            </a:r>
            <a:r>
              <a:rPr lang="ja-JP" altLang="en-US" sz="2400" dirty="0" smtClean="0"/>
              <a:t>敗でアルビはシーズンを終えました。</a:t>
            </a:r>
            <a:endParaRPr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285750"/>
            <a:ext cx="812563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400" dirty="0" smtClean="0">
                <a:latin typeface="+mn-ea"/>
                <a:ea typeface="+mn-ea"/>
              </a:rPr>
              <a:t>Ｑ</a:t>
            </a:r>
            <a:r>
              <a:rPr lang="en-US" altLang="ja-JP" sz="2400" dirty="0" smtClean="0">
                <a:latin typeface="+mn-ea"/>
                <a:ea typeface="+mn-ea"/>
              </a:rPr>
              <a:t>4</a:t>
            </a:r>
            <a:r>
              <a:rPr lang="ja-JP" altLang="en-US" sz="2400" dirty="0" err="1" smtClean="0">
                <a:latin typeface="+mn-ea"/>
                <a:ea typeface="+mn-ea"/>
              </a:rPr>
              <a:t>．</a:t>
            </a:r>
            <a:endParaRPr lang="en-US" altLang="ja-JP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300" dirty="0" smtClean="0">
                <a:latin typeface="+mn-ea"/>
                <a:ea typeface="+mn-ea"/>
              </a:rPr>
              <a:t>以下のように</a:t>
            </a:r>
            <a:r>
              <a:rPr lang="ja-JP" altLang="en-US" sz="2300" dirty="0" smtClean="0">
                <a:latin typeface="+mn-ea"/>
                <a:ea typeface="+mn-ea"/>
              </a:rPr>
              <a:t>、あるチームの</a:t>
            </a:r>
            <a:r>
              <a:rPr lang="ja-JP" altLang="en-US" sz="2300" dirty="0">
                <a:latin typeface="+mn-ea"/>
                <a:ea typeface="+mn-ea"/>
              </a:rPr>
              <a:t>成績</a:t>
            </a:r>
            <a:r>
              <a:rPr lang="ja-JP" altLang="en-US" sz="2300" dirty="0" smtClean="0">
                <a:latin typeface="+mn-ea"/>
                <a:ea typeface="+mn-ea"/>
              </a:rPr>
              <a:t>を表示するプログラムを作成</a:t>
            </a:r>
            <a:r>
              <a:rPr lang="ja-JP" altLang="en-US" sz="2300" dirty="0">
                <a:latin typeface="+mn-ea"/>
                <a:ea typeface="+mn-ea"/>
              </a:rPr>
              <a:t>しなさい。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08000" y="1556792"/>
            <a:ext cx="812800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 dirty="0">
                <a:latin typeface="+mn-ea"/>
                <a:ea typeface="+mn-ea"/>
              </a:rPr>
              <a:t>※</a:t>
            </a:r>
            <a:r>
              <a:rPr lang="ja-JP" altLang="en-US" sz="2400" b="1" dirty="0">
                <a:solidFill>
                  <a:srgbClr val="00B050"/>
                </a:solidFill>
                <a:latin typeface="+mn-ea"/>
                <a:ea typeface="+mn-ea"/>
              </a:rPr>
              <a:t>緑色</a:t>
            </a:r>
            <a:r>
              <a:rPr lang="ja-JP" altLang="en-US" sz="2400" dirty="0">
                <a:latin typeface="+mn-ea"/>
                <a:ea typeface="+mn-ea"/>
              </a:rPr>
              <a:t>の部分は利用者が入力した文字列を表しています。</a:t>
            </a:r>
          </a:p>
        </p:txBody>
      </p:sp>
      <p:cxnSp>
        <p:nvCxnSpPr>
          <p:cNvPr id="17" name="直線コネクタ 16"/>
          <p:cNvCxnSpPr/>
          <p:nvPr/>
        </p:nvCxnSpPr>
        <p:spPr>
          <a:xfrm>
            <a:off x="2771800" y="4666005"/>
            <a:ext cx="2396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4666005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051720" y="5751636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1403648" y="3933056"/>
            <a:ext cx="792088" cy="12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39552" y="5751636"/>
            <a:ext cx="2396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164014" y="5751636"/>
            <a:ext cx="2396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5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42925" y="2617515"/>
            <a:ext cx="7926388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7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kumimoji="1" sz="2200">
                <a:solidFill>
                  <a:schemeClr val="tx2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BD0D9"/>
              </a:buClr>
              <a:buSzPct val="75000"/>
              <a:buFont typeface="Wingdings 2" panose="05020102010507070707" pitchFamily="18" charset="2"/>
              <a:buChar char="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0CF9B"/>
              </a:buClr>
              <a:buSzPct val="70000"/>
              <a:buFont typeface="Wingdings" panose="05000000000000000000" pitchFamily="2" charset="2"/>
              <a:buChar char=""/>
              <a:defRPr kumimoji="1" sz="2000">
                <a:solidFill>
                  <a:schemeClr val="tx2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実行例）</a:t>
            </a:r>
            <a:endParaRPr lang="en-US" altLang="ja-JP" sz="2400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ソウルジャム      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50000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円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グリープシード  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2500000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円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きゅうべぇ            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円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何番の商品を購入しますか？</a:t>
            </a:r>
            <a:r>
              <a:rPr lang="en-US" altLang="ja-JP" sz="24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何個購入しますか？</a:t>
            </a:r>
            <a:r>
              <a:rPr lang="en-US" altLang="ja-JP" sz="24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合計金額は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10000000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円です。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" y="188640"/>
            <a:ext cx="8135938" cy="181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 smtClean="0">
                <a:latin typeface="+mn-ea"/>
                <a:ea typeface="+mn-ea"/>
              </a:rPr>
              <a:t>ＳＰ</a:t>
            </a:r>
            <a:r>
              <a:rPr lang="en-US" altLang="ja-JP" sz="2800" dirty="0" smtClean="0">
                <a:latin typeface="+mn-ea"/>
                <a:ea typeface="+mn-ea"/>
              </a:rPr>
              <a:t>X</a:t>
            </a:r>
            <a:r>
              <a:rPr lang="ja-JP" altLang="en-US" sz="2800" dirty="0" err="1" smtClean="0">
                <a:latin typeface="+mn-ea"/>
                <a:ea typeface="+mn-ea"/>
              </a:rPr>
              <a:t>．</a:t>
            </a:r>
            <a:endParaRPr lang="en-US" altLang="ja-JP" sz="280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dirty="0">
                <a:latin typeface="+mn-ea"/>
                <a:ea typeface="+mn-ea"/>
              </a:rPr>
              <a:t>以下の３つの商品の商品名と価格を表示し、</a:t>
            </a:r>
            <a:endParaRPr lang="en-US" altLang="ja-JP" sz="280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dirty="0">
                <a:latin typeface="+mn-ea"/>
                <a:ea typeface="+mn-ea"/>
              </a:rPr>
              <a:t>購入する商品の番号と個数を入力して、</a:t>
            </a:r>
            <a:endParaRPr lang="en-US" altLang="ja-JP" sz="2800" dirty="0">
              <a:latin typeface="+mn-ea"/>
              <a:ea typeface="+mn-ea"/>
            </a:endParaRPr>
          </a:p>
          <a:p>
            <a:pPr>
              <a:defRPr/>
            </a:pPr>
            <a:r>
              <a:rPr lang="ja-JP" altLang="en-US" sz="2800" dirty="0">
                <a:latin typeface="+mn-ea"/>
                <a:ea typeface="+mn-ea"/>
              </a:rPr>
              <a:t>その合計金額を表示する</a:t>
            </a:r>
            <a:r>
              <a:rPr lang="ja-JP" altLang="ja-JP" sz="2800" dirty="0">
                <a:latin typeface="+mn-ea"/>
                <a:ea typeface="+mn-ea"/>
              </a:rPr>
              <a:t>プログラムを作成</a:t>
            </a:r>
            <a:r>
              <a:rPr lang="ja-JP" altLang="en-US" sz="2800" dirty="0">
                <a:latin typeface="+mn-ea"/>
                <a:ea typeface="+mn-ea"/>
              </a:rPr>
              <a:t>しなさい</a:t>
            </a:r>
            <a:r>
              <a:rPr lang="ja-JP" altLang="ja-JP" sz="2800" dirty="0">
                <a:latin typeface="+mn-ea"/>
                <a:ea typeface="+mn-ea"/>
              </a:rPr>
              <a:t>。</a:t>
            </a:r>
            <a:r>
              <a:rPr lang="en-US" altLang="ja-JP" sz="2800" dirty="0">
                <a:latin typeface="+mn-ea"/>
                <a:ea typeface="+mn-ea"/>
              </a:rPr>
              <a:t> </a:t>
            </a:r>
            <a:endParaRPr lang="ja-JP" altLang="en-US" sz="2800" dirty="0">
              <a:latin typeface="+mn-ea"/>
              <a:ea typeface="+mn-ea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15938" y="2084115"/>
            <a:ext cx="8128000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7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kumimoji="1" sz="2200">
                <a:solidFill>
                  <a:schemeClr val="tx2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BD0D9"/>
              </a:buClr>
              <a:buSzPct val="75000"/>
              <a:buFont typeface="Wingdings 2" panose="05020102010507070707" pitchFamily="18" charset="2"/>
              <a:buChar char="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10CF9B"/>
              </a:buClr>
              <a:buSzPct val="70000"/>
              <a:buFont typeface="Wingdings" panose="05000000000000000000" pitchFamily="2" charset="2"/>
              <a:buChar char=""/>
              <a:defRPr kumimoji="1" sz="2000">
                <a:solidFill>
                  <a:schemeClr val="tx2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CA62"/>
              </a:buClr>
              <a:buChar char="•"/>
              <a:defRPr kumimoji="1" sz="2000">
                <a:solidFill>
                  <a:schemeClr val="tx1"/>
                </a:solidFill>
                <a:latin typeface="Georgia" panose="02040502050405020303" pitchFamily="18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400">
                <a:latin typeface="Garamond" panose="02020404030301010803" pitchFamily="18" charset="0"/>
                <a:ea typeface="ＭＳ Ｐゴシック" panose="020B0600070205080204" pitchFamily="50" charset="-128"/>
              </a:rPr>
              <a:t>※</a:t>
            </a:r>
            <a:r>
              <a:rPr lang="ja-JP" altLang="en-US" sz="2400" b="1">
                <a:solidFill>
                  <a:srgbClr val="00B050"/>
                </a:solidFill>
                <a:latin typeface="Garamond" panose="02020404030301010803" pitchFamily="18" charset="0"/>
                <a:ea typeface="ＭＳ Ｐゴシック" panose="020B0600070205080204" pitchFamily="50" charset="-128"/>
              </a:rPr>
              <a:t>緑色</a:t>
            </a:r>
            <a:r>
              <a:rPr lang="ja-JP" altLang="en-US" sz="2400">
                <a:latin typeface="Garamond" panose="02020404030301010803" pitchFamily="18" charset="0"/>
                <a:ea typeface="ＭＳ Ｐゴシック" panose="020B0600070205080204" pitchFamily="50" charset="-128"/>
              </a:rPr>
              <a:t>の部分は利用者が入力した文字列を表しています。</a:t>
            </a:r>
          </a:p>
        </p:txBody>
      </p:sp>
      <p:sp>
        <p:nvSpPr>
          <p:cNvPr id="8" name="テキスト ボックス 49"/>
          <p:cNvSpPr txBox="1">
            <a:spLocks noChangeArrowheads="1"/>
          </p:cNvSpPr>
          <p:nvPr/>
        </p:nvSpPr>
        <p:spPr bwMode="auto">
          <a:xfrm>
            <a:off x="1643063" y="5493786"/>
            <a:ext cx="7343775" cy="132343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600" dirty="0">
                <a:latin typeface="+mj-ea"/>
                <a:ea typeface="+mj-ea"/>
              </a:rPr>
              <a:t>※ </a:t>
            </a:r>
            <a:r>
              <a:rPr lang="ja-JP" altLang="en-US" sz="1600" dirty="0">
                <a:latin typeface="+mj-ea"/>
                <a:ea typeface="+mj-ea"/>
              </a:rPr>
              <a:t>商品の価格を変更しないこと。</a:t>
            </a:r>
            <a:endParaRPr lang="en-US" altLang="ja-JP" sz="16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ja-JP" sz="1600" dirty="0" smtClean="0">
                <a:latin typeface="+mj-ea"/>
                <a:ea typeface="+mj-ea"/>
              </a:rPr>
              <a:t>※</a:t>
            </a:r>
            <a:r>
              <a:rPr lang="ja-JP" altLang="en-US" sz="1600" dirty="0" smtClean="0">
                <a:latin typeface="+mj-ea"/>
                <a:ea typeface="+mj-ea"/>
              </a:rPr>
              <a:t> </a:t>
            </a:r>
            <a:r>
              <a:rPr lang="ja-JP" altLang="en-US" sz="1600" dirty="0">
                <a:latin typeface="+mj-ea"/>
                <a:ea typeface="+mj-ea"/>
              </a:rPr>
              <a:t>演算子は　</a:t>
            </a:r>
            <a:r>
              <a:rPr lang="en-US" altLang="ja-JP" sz="1600" dirty="0">
                <a:latin typeface="+mj-ea"/>
                <a:ea typeface="+mj-ea"/>
              </a:rPr>
              <a:t>【</a:t>
            </a:r>
            <a:r>
              <a:rPr lang="ja-JP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+mj-ea"/>
                <a:ea typeface="+mj-ea"/>
              </a:rPr>
              <a:t>+</a:t>
            </a:r>
            <a:r>
              <a:rPr lang="ja-JP" altLang="en-US" sz="1600" dirty="0">
                <a:latin typeface="+mj-ea"/>
                <a:ea typeface="+mj-ea"/>
              </a:rPr>
              <a:t> 、</a:t>
            </a:r>
            <a:r>
              <a:rPr lang="ja-JP" altLang="en-US" sz="1600" dirty="0">
                <a:solidFill>
                  <a:srgbClr val="FF0000"/>
                </a:solidFill>
                <a:latin typeface="+mj-ea"/>
                <a:ea typeface="+mj-ea"/>
              </a:rPr>
              <a:t>－</a:t>
            </a:r>
            <a:r>
              <a:rPr lang="ja-JP" altLang="en-US" sz="1600" dirty="0">
                <a:latin typeface="+mj-ea"/>
                <a:ea typeface="+mj-ea"/>
              </a:rPr>
              <a:t>、</a:t>
            </a:r>
            <a:r>
              <a:rPr lang="ja-JP" altLang="en-US" sz="1600" dirty="0">
                <a:solidFill>
                  <a:srgbClr val="FF0000"/>
                </a:solidFill>
                <a:latin typeface="+mj-ea"/>
                <a:ea typeface="+mj-ea"/>
              </a:rPr>
              <a:t>＊</a:t>
            </a:r>
            <a:r>
              <a:rPr lang="ja-JP" altLang="en-US" sz="1600" dirty="0">
                <a:latin typeface="+mj-ea"/>
                <a:ea typeface="+mj-ea"/>
              </a:rPr>
              <a:t> 、</a:t>
            </a:r>
            <a:r>
              <a:rPr lang="ja-JP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＝</a:t>
            </a:r>
            <a:r>
              <a:rPr lang="ja-JP" altLang="en-US" sz="1600" dirty="0" smtClean="0">
                <a:latin typeface="+mj-ea"/>
                <a:ea typeface="+mj-ea"/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ja-JP" altLang="en-US" sz="1600" dirty="0" smtClean="0">
                <a:latin typeface="+mj-ea"/>
                <a:ea typeface="+mj-ea"/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ja-JP" sz="1600" dirty="0" smtClean="0">
                <a:latin typeface="+mj-ea"/>
                <a:ea typeface="+mj-ea"/>
              </a:rPr>
              <a:t>】</a:t>
            </a:r>
            <a:r>
              <a:rPr lang="ja-JP" altLang="en-US" sz="1600" dirty="0">
                <a:latin typeface="+mj-ea"/>
                <a:ea typeface="+mj-ea"/>
              </a:rPr>
              <a:t>のみを使用すること</a:t>
            </a:r>
            <a:r>
              <a:rPr lang="ja-JP" altLang="en-US" sz="1600" dirty="0" smtClean="0">
                <a:latin typeface="+mj-ea"/>
                <a:ea typeface="+mj-ea"/>
              </a:rPr>
              <a:t>。</a:t>
            </a:r>
            <a:endParaRPr lang="en-US" altLang="ja-JP" sz="1600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ja-JP" sz="1600" dirty="0">
                <a:latin typeface="+mj-ea"/>
                <a:ea typeface="+mj-ea"/>
              </a:rPr>
              <a:t>※</a:t>
            </a:r>
            <a:r>
              <a:rPr lang="ja-JP" altLang="en-US" sz="1600" dirty="0">
                <a:latin typeface="+mj-ea"/>
                <a:ea typeface="+mj-ea"/>
              </a:rPr>
              <a:t> 条件分岐</a:t>
            </a:r>
            <a:r>
              <a:rPr lang="ja-JP" altLang="en-US" sz="1600" dirty="0" smtClean="0">
                <a:latin typeface="+mj-ea"/>
                <a:ea typeface="+mj-ea"/>
              </a:rPr>
              <a:t>処理、反復処理は</a:t>
            </a:r>
            <a:r>
              <a:rPr lang="ja-JP" altLang="en-US" sz="1600" dirty="0">
                <a:latin typeface="+mj-ea"/>
                <a:ea typeface="+mj-ea"/>
              </a:rPr>
              <a:t>使用しないこと</a:t>
            </a:r>
            <a:r>
              <a:rPr lang="ja-JP" altLang="en-US" sz="1600" dirty="0" smtClean="0">
                <a:latin typeface="+mj-ea"/>
                <a:ea typeface="+mj-ea"/>
              </a:rPr>
              <a:t>。</a:t>
            </a:r>
            <a:endParaRPr lang="en-US" altLang="ja-JP" sz="1600" dirty="0" smtClean="0">
              <a:latin typeface="+mj-ea"/>
              <a:ea typeface="+mj-ea"/>
            </a:endParaRPr>
          </a:p>
          <a:p>
            <a:pPr>
              <a:defRPr/>
            </a:pPr>
            <a:r>
              <a:rPr lang="en-US" altLang="ja-JP" sz="1600" dirty="0" smtClean="0">
                <a:latin typeface="+mj-ea"/>
                <a:ea typeface="+mj-ea"/>
              </a:rPr>
              <a:t>※</a:t>
            </a:r>
            <a:r>
              <a:rPr lang="ja-JP" altLang="en-US" sz="1600" dirty="0" smtClean="0">
                <a:latin typeface="+mj-ea"/>
                <a:ea typeface="+mj-ea"/>
              </a:rPr>
              <a:t> 配列、リスト、連想配列は使用しないこと。</a:t>
            </a:r>
            <a:r>
              <a:rPr lang="en-US" altLang="ja-JP" sz="1600" dirty="0">
                <a:latin typeface="+mj-ea"/>
                <a:ea typeface="+mj-ea"/>
              </a:rPr>
              <a:t/>
            </a:r>
            <a:br>
              <a:rPr lang="en-US" altLang="ja-JP" sz="1600" dirty="0">
                <a:latin typeface="+mj-ea"/>
                <a:ea typeface="+mj-ea"/>
              </a:rPr>
            </a:br>
            <a:r>
              <a:rPr lang="en-US" altLang="ja-JP" sz="1600" dirty="0" smtClean="0">
                <a:latin typeface="+mj-ea"/>
                <a:ea typeface="+mj-ea"/>
              </a:rPr>
              <a:t>※</a:t>
            </a:r>
            <a:r>
              <a:rPr lang="ja-JP" altLang="en-US" sz="1600" dirty="0" smtClean="0">
                <a:latin typeface="+mj-ea"/>
                <a:ea typeface="+mj-ea"/>
              </a:rPr>
              <a:t> その他、授業で使用していない処理、クラス、ライブラリ等を使用しないこと。</a:t>
            </a:r>
            <a:endParaRPr lang="en-US" altLang="ja-JP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6522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1413</TotalTime>
  <Words>482</Words>
  <Application>Microsoft Office PowerPoint</Application>
  <PresentationFormat>画面に合わせる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ＭＳ Ｐゴシック</vt:lpstr>
      <vt:lpstr>ＭＳ Ｐ明朝</vt:lpstr>
      <vt:lpstr>ＭＳ ゴシック</vt:lpstr>
      <vt:lpstr>Arial</vt:lpstr>
      <vt:lpstr>Garamond</vt:lpstr>
      <vt:lpstr>Georgia</vt:lpstr>
      <vt:lpstr>Wingdings</vt:lpstr>
      <vt:lpstr>Wingdings 2</vt:lpstr>
      <vt:lpstr>クール</vt:lpstr>
      <vt:lpstr>Ｊａｖａ練習問題  入出力と変数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畦原 宗之</cp:lastModifiedBy>
  <cp:revision>115</cp:revision>
  <dcterms:created xsi:type="dcterms:W3CDTF">2005-04-17T07:16:32Z</dcterms:created>
  <dcterms:modified xsi:type="dcterms:W3CDTF">2019-04-19T03:33:29Z</dcterms:modified>
</cp:coreProperties>
</file>