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82" r:id="rId3"/>
    <p:sldId id="329" r:id="rId4"/>
    <p:sldId id="381" r:id="rId5"/>
    <p:sldId id="328" r:id="rId6"/>
    <p:sldId id="331" r:id="rId7"/>
    <p:sldId id="377" r:id="rId8"/>
    <p:sldId id="378" r:id="rId9"/>
    <p:sldId id="349" r:id="rId10"/>
    <p:sldId id="351" r:id="rId11"/>
    <p:sldId id="371" r:id="rId12"/>
    <p:sldId id="360" r:id="rId13"/>
    <p:sldId id="372" r:id="rId14"/>
    <p:sldId id="359" r:id="rId15"/>
    <p:sldId id="361" r:id="rId16"/>
    <p:sldId id="373" r:id="rId17"/>
    <p:sldId id="337" r:id="rId18"/>
    <p:sldId id="338" r:id="rId19"/>
    <p:sldId id="339" r:id="rId20"/>
    <p:sldId id="365" r:id="rId21"/>
    <p:sldId id="366" r:id="rId22"/>
    <p:sldId id="388" r:id="rId23"/>
    <p:sldId id="383" r:id="rId24"/>
    <p:sldId id="384" r:id="rId25"/>
    <p:sldId id="386" r:id="rId26"/>
    <p:sldId id="387" r:id="rId27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C000"/>
    <a:srgbClr val="00FF00"/>
    <a:srgbClr val="FF99FF"/>
    <a:srgbClr val="009900"/>
    <a:srgbClr val="66FF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15" autoAdjust="0"/>
  </p:normalViewPr>
  <p:slideViewPr>
    <p:cSldViewPr>
      <p:cViewPr varScale="1">
        <p:scale>
          <a:sx n="135" d="100"/>
          <a:sy n="135" d="100"/>
        </p:scale>
        <p:origin x="138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05025-E116-4034-BB42-97874CAE299F}" type="datetimeFigureOut">
              <a:rPr lang="ja-JP" altLang="en-US"/>
              <a:pPr>
                <a:defRPr/>
              </a:pPr>
              <a:t>2019/5/7</a:t>
            </a:fld>
            <a:endParaRPr lang="ja-JP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992AC-A5F6-4D50-A102-AE0C2B17EC8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BC5B8-3779-4BA9-BF09-A37432118F4F}" type="datetimeFigureOut">
              <a:rPr lang="ja-JP" altLang="en-US"/>
              <a:pPr>
                <a:defRPr/>
              </a:pPr>
              <a:t>2019/5/7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F7E03-C33D-41E6-BEF0-A509001BC67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D930B-8A93-4458-8564-95C72DDFEC38}" type="datetimeFigureOut">
              <a:rPr lang="ja-JP" altLang="en-US"/>
              <a:pPr>
                <a:defRPr/>
              </a:pPr>
              <a:t>2019/5/7</a:t>
            </a:fld>
            <a:endParaRPr lang="ja-JP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B8E4E-AE18-4281-8DE4-BF2684E4D44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CA40D-615E-4AA4-9FE7-B2577281CA12}" type="datetimeFigureOut">
              <a:rPr lang="ja-JP" altLang="en-US"/>
              <a:pPr>
                <a:defRPr/>
              </a:pPr>
              <a:t>2019/5/7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B69EB-3C36-4811-8E25-142D6B7BABF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700 w 2706"/>
              <a:gd name="T1" fmla="*/ 0 h 640"/>
              <a:gd name="T2" fmla="*/ 2700 w 2706"/>
              <a:gd name="T3" fmla="*/ 0 h 640"/>
              <a:gd name="T4" fmla="*/ 2586 w 2706"/>
              <a:gd name="T5" fmla="*/ 18 h 640"/>
              <a:gd name="T6" fmla="*/ 2470 w 2706"/>
              <a:gd name="T7" fmla="*/ 38 h 640"/>
              <a:gd name="T8" fmla="*/ 2352 w 2706"/>
              <a:gd name="T9" fmla="*/ 60 h 640"/>
              <a:gd name="T10" fmla="*/ 2230 w 2706"/>
              <a:gd name="T11" fmla="*/ 82 h 640"/>
              <a:gd name="T12" fmla="*/ 2106 w 2706"/>
              <a:gd name="T13" fmla="*/ 108 h 640"/>
              <a:gd name="T14" fmla="*/ 1978 w 2706"/>
              <a:gd name="T15" fmla="*/ 134 h 640"/>
              <a:gd name="T16" fmla="*/ 1848 w 2706"/>
              <a:gd name="T17" fmla="*/ 164 h 640"/>
              <a:gd name="T18" fmla="*/ 1714 w 2706"/>
              <a:gd name="T19" fmla="*/ 194 h 640"/>
              <a:gd name="T20" fmla="*/ 1714 w 2706"/>
              <a:gd name="T21" fmla="*/ 194 h 640"/>
              <a:gd name="T22" fmla="*/ 1472 w 2706"/>
              <a:gd name="T23" fmla="*/ 252 h 640"/>
              <a:gd name="T24" fmla="*/ 1236 w 2706"/>
              <a:gd name="T25" fmla="*/ 304 h 640"/>
              <a:gd name="T26" fmla="*/ 1010 w 2706"/>
              <a:gd name="T27" fmla="*/ 352 h 640"/>
              <a:gd name="T28" fmla="*/ 792 w 2706"/>
              <a:gd name="T29" fmla="*/ 398 h 640"/>
              <a:gd name="T30" fmla="*/ 584 w 2706"/>
              <a:gd name="T31" fmla="*/ 438 h 640"/>
              <a:gd name="T32" fmla="*/ 382 w 2706"/>
              <a:gd name="T33" fmla="*/ 474 h 640"/>
              <a:gd name="T34" fmla="*/ 188 w 2706"/>
              <a:gd name="T35" fmla="*/ 508 h 640"/>
              <a:gd name="T36" fmla="*/ 0 w 2706"/>
              <a:gd name="T37" fmla="*/ 538 h 640"/>
              <a:gd name="T38" fmla="*/ 0 w 2706"/>
              <a:gd name="T39" fmla="*/ 538 h 640"/>
              <a:gd name="T40" fmla="*/ 130 w 2706"/>
              <a:gd name="T41" fmla="*/ 556 h 640"/>
              <a:gd name="T42" fmla="*/ 254 w 2706"/>
              <a:gd name="T43" fmla="*/ 572 h 640"/>
              <a:gd name="T44" fmla="*/ 374 w 2706"/>
              <a:gd name="T45" fmla="*/ 586 h 640"/>
              <a:gd name="T46" fmla="*/ 492 w 2706"/>
              <a:gd name="T47" fmla="*/ 598 h 640"/>
              <a:gd name="T48" fmla="*/ 606 w 2706"/>
              <a:gd name="T49" fmla="*/ 610 h 640"/>
              <a:gd name="T50" fmla="*/ 716 w 2706"/>
              <a:gd name="T51" fmla="*/ 618 h 640"/>
              <a:gd name="T52" fmla="*/ 822 w 2706"/>
              <a:gd name="T53" fmla="*/ 626 h 640"/>
              <a:gd name="T54" fmla="*/ 926 w 2706"/>
              <a:gd name="T55" fmla="*/ 632 h 640"/>
              <a:gd name="T56" fmla="*/ 1028 w 2706"/>
              <a:gd name="T57" fmla="*/ 636 h 640"/>
              <a:gd name="T58" fmla="*/ 1126 w 2706"/>
              <a:gd name="T59" fmla="*/ 638 h 640"/>
              <a:gd name="T60" fmla="*/ 1220 w 2706"/>
              <a:gd name="T61" fmla="*/ 640 h 640"/>
              <a:gd name="T62" fmla="*/ 1312 w 2706"/>
              <a:gd name="T63" fmla="*/ 640 h 640"/>
              <a:gd name="T64" fmla="*/ 1402 w 2706"/>
              <a:gd name="T65" fmla="*/ 638 h 640"/>
              <a:gd name="T66" fmla="*/ 1490 w 2706"/>
              <a:gd name="T67" fmla="*/ 636 h 640"/>
              <a:gd name="T68" fmla="*/ 1574 w 2706"/>
              <a:gd name="T69" fmla="*/ 632 h 640"/>
              <a:gd name="T70" fmla="*/ 1656 w 2706"/>
              <a:gd name="T71" fmla="*/ 626 h 640"/>
              <a:gd name="T72" fmla="*/ 1734 w 2706"/>
              <a:gd name="T73" fmla="*/ 620 h 640"/>
              <a:gd name="T74" fmla="*/ 1812 w 2706"/>
              <a:gd name="T75" fmla="*/ 612 h 640"/>
              <a:gd name="T76" fmla="*/ 1886 w 2706"/>
              <a:gd name="T77" fmla="*/ 602 h 640"/>
              <a:gd name="T78" fmla="*/ 1960 w 2706"/>
              <a:gd name="T79" fmla="*/ 592 h 640"/>
              <a:gd name="T80" fmla="*/ 2030 w 2706"/>
              <a:gd name="T81" fmla="*/ 580 h 640"/>
              <a:gd name="T82" fmla="*/ 2100 w 2706"/>
              <a:gd name="T83" fmla="*/ 568 h 640"/>
              <a:gd name="T84" fmla="*/ 2166 w 2706"/>
              <a:gd name="T85" fmla="*/ 554 h 640"/>
              <a:gd name="T86" fmla="*/ 2232 w 2706"/>
              <a:gd name="T87" fmla="*/ 540 h 640"/>
              <a:gd name="T88" fmla="*/ 2296 w 2706"/>
              <a:gd name="T89" fmla="*/ 524 h 640"/>
              <a:gd name="T90" fmla="*/ 2358 w 2706"/>
              <a:gd name="T91" fmla="*/ 508 h 640"/>
              <a:gd name="T92" fmla="*/ 2418 w 2706"/>
              <a:gd name="T93" fmla="*/ 490 h 640"/>
              <a:gd name="T94" fmla="*/ 2478 w 2706"/>
              <a:gd name="T95" fmla="*/ 472 h 640"/>
              <a:gd name="T96" fmla="*/ 2592 w 2706"/>
              <a:gd name="T97" fmla="*/ 432 h 640"/>
              <a:gd name="T98" fmla="*/ 2702 w 2706"/>
              <a:gd name="T99" fmla="*/ 390 h 640"/>
              <a:gd name="T100" fmla="*/ 2702 w 2706"/>
              <a:gd name="T101" fmla="*/ 390 h 640"/>
              <a:gd name="T102" fmla="*/ 2706 w 2706"/>
              <a:gd name="T103" fmla="*/ 388 h 640"/>
              <a:gd name="T104" fmla="*/ 2706 w 2706"/>
              <a:gd name="T105" fmla="*/ 388 h 640"/>
              <a:gd name="T106" fmla="*/ 2706 w 2706"/>
              <a:gd name="T107" fmla="*/ 0 h 640"/>
              <a:gd name="T108" fmla="*/ 2706 w 2706"/>
              <a:gd name="T109" fmla="*/ 0 h 640"/>
              <a:gd name="T110" fmla="*/ 2700 w 2706"/>
              <a:gd name="T111" fmla="*/ 0 h 640"/>
              <a:gd name="T112" fmla="*/ 2700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5216 w 5216"/>
              <a:gd name="T1" fmla="*/ 714 h 762"/>
              <a:gd name="T2" fmla="*/ 4984 w 5216"/>
              <a:gd name="T3" fmla="*/ 686 h 762"/>
              <a:gd name="T4" fmla="*/ 4478 w 5216"/>
              <a:gd name="T5" fmla="*/ 610 h 762"/>
              <a:gd name="T6" fmla="*/ 3914 w 5216"/>
              <a:gd name="T7" fmla="*/ 508 h 762"/>
              <a:gd name="T8" fmla="*/ 3286 w 5216"/>
              <a:gd name="T9" fmla="*/ 374 h 762"/>
              <a:gd name="T10" fmla="*/ 2946 w 5216"/>
              <a:gd name="T11" fmla="*/ 296 h 762"/>
              <a:gd name="T12" fmla="*/ 2682 w 5216"/>
              <a:gd name="T13" fmla="*/ 236 h 762"/>
              <a:gd name="T14" fmla="*/ 2430 w 5216"/>
              <a:gd name="T15" fmla="*/ 184 h 762"/>
              <a:gd name="T16" fmla="*/ 2190 w 5216"/>
              <a:gd name="T17" fmla="*/ 140 h 762"/>
              <a:gd name="T18" fmla="*/ 1960 w 5216"/>
              <a:gd name="T19" fmla="*/ 102 h 762"/>
              <a:gd name="T20" fmla="*/ 1740 w 5216"/>
              <a:gd name="T21" fmla="*/ 72 h 762"/>
              <a:gd name="T22" fmla="*/ 1334 w 5216"/>
              <a:gd name="T23" fmla="*/ 28 h 762"/>
              <a:gd name="T24" fmla="*/ 970 w 5216"/>
              <a:gd name="T25" fmla="*/ 4 h 762"/>
              <a:gd name="T26" fmla="*/ 644 w 5216"/>
              <a:gd name="T27" fmla="*/ 0 h 762"/>
              <a:gd name="T28" fmla="*/ 358 w 5216"/>
              <a:gd name="T29" fmla="*/ 10 h 762"/>
              <a:gd name="T30" fmla="*/ 110 w 5216"/>
              <a:gd name="T31" fmla="*/ 32 h 762"/>
              <a:gd name="T32" fmla="*/ 0 w 5216"/>
              <a:gd name="T33" fmla="*/ 48 h 762"/>
              <a:gd name="T34" fmla="*/ 314 w 5216"/>
              <a:gd name="T35" fmla="*/ 86 h 762"/>
              <a:gd name="T36" fmla="*/ 652 w 5216"/>
              <a:gd name="T37" fmla="*/ 140 h 762"/>
              <a:gd name="T38" fmla="*/ 1014 w 5216"/>
              <a:gd name="T39" fmla="*/ 210 h 762"/>
              <a:gd name="T40" fmla="*/ 1402 w 5216"/>
              <a:gd name="T41" fmla="*/ 296 h 762"/>
              <a:gd name="T42" fmla="*/ 1756 w 5216"/>
              <a:gd name="T43" fmla="*/ 378 h 762"/>
              <a:gd name="T44" fmla="*/ 2408 w 5216"/>
              <a:gd name="T45" fmla="*/ 516 h 762"/>
              <a:gd name="T46" fmla="*/ 2708 w 5216"/>
              <a:gd name="T47" fmla="*/ 572 h 762"/>
              <a:gd name="T48" fmla="*/ 2992 w 5216"/>
              <a:gd name="T49" fmla="*/ 620 h 762"/>
              <a:gd name="T50" fmla="*/ 3260 w 5216"/>
              <a:gd name="T51" fmla="*/ 662 h 762"/>
              <a:gd name="T52" fmla="*/ 3512 w 5216"/>
              <a:gd name="T53" fmla="*/ 694 h 762"/>
              <a:gd name="T54" fmla="*/ 3750 w 5216"/>
              <a:gd name="T55" fmla="*/ 722 h 762"/>
              <a:gd name="T56" fmla="*/ 3974 w 5216"/>
              <a:gd name="T57" fmla="*/ 740 h 762"/>
              <a:gd name="T58" fmla="*/ 4184 w 5216"/>
              <a:gd name="T59" fmla="*/ 754 h 762"/>
              <a:gd name="T60" fmla="*/ 4384 w 5216"/>
              <a:gd name="T61" fmla="*/ 762 h 762"/>
              <a:gd name="T62" fmla="*/ 4570 w 5216"/>
              <a:gd name="T63" fmla="*/ 762 h 762"/>
              <a:gd name="T64" fmla="*/ 4746 w 5216"/>
              <a:gd name="T65" fmla="*/ 758 h 762"/>
              <a:gd name="T66" fmla="*/ 4912 w 5216"/>
              <a:gd name="T67" fmla="*/ 748 h 762"/>
              <a:gd name="T68" fmla="*/ 5068 w 5216"/>
              <a:gd name="T69" fmla="*/ 732 h 762"/>
              <a:gd name="T70" fmla="*/ 5216 w 5216"/>
              <a:gd name="T71" fmla="*/ 714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70 h 694"/>
              <a:gd name="T2" fmla="*/ 0 w 5144"/>
              <a:gd name="T3" fmla="*/ 70 h 694"/>
              <a:gd name="T4" fmla="*/ 18 w 5144"/>
              <a:gd name="T5" fmla="*/ 66 h 694"/>
              <a:gd name="T6" fmla="*/ 72 w 5144"/>
              <a:gd name="T7" fmla="*/ 56 h 694"/>
              <a:gd name="T8" fmla="*/ 164 w 5144"/>
              <a:gd name="T9" fmla="*/ 42 h 694"/>
              <a:gd name="T10" fmla="*/ 224 w 5144"/>
              <a:gd name="T11" fmla="*/ 34 h 694"/>
              <a:gd name="T12" fmla="*/ 294 w 5144"/>
              <a:gd name="T13" fmla="*/ 26 h 694"/>
              <a:gd name="T14" fmla="*/ 372 w 5144"/>
              <a:gd name="T15" fmla="*/ 20 h 694"/>
              <a:gd name="T16" fmla="*/ 462 w 5144"/>
              <a:gd name="T17" fmla="*/ 14 h 694"/>
              <a:gd name="T18" fmla="*/ 560 w 5144"/>
              <a:gd name="T19" fmla="*/ 8 h 694"/>
              <a:gd name="T20" fmla="*/ 670 w 5144"/>
              <a:gd name="T21" fmla="*/ 4 h 694"/>
              <a:gd name="T22" fmla="*/ 790 w 5144"/>
              <a:gd name="T23" fmla="*/ 2 h 694"/>
              <a:gd name="T24" fmla="*/ 920 w 5144"/>
              <a:gd name="T25" fmla="*/ 0 h 694"/>
              <a:gd name="T26" fmla="*/ 1060 w 5144"/>
              <a:gd name="T27" fmla="*/ 2 h 694"/>
              <a:gd name="T28" fmla="*/ 1210 w 5144"/>
              <a:gd name="T29" fmla="*/ 6 h 694"/>
              <a:gd name="T30" fmla="*/ 1372 w 5144"/>
              <a:gd name="T31" fmla="*/ 14 h 694"/>
              <a:gd name="T32" fmla="*/ 1544 w 5144"/>
              <a:gd name="T33" fmla="*/ 24 h 694"/>
              <a:gd name="T34" fmla="*/ 1726 w 5144"/>
              <a:gd name="T35" fmla="*/ 40 h 694"/>
              <a:gd name="T36" fmla="*/ 1920 w 5144"/>
              <a:gd name="T37" fmla="*/ 58 h 694"/>
              <a:gd name="T38" fmla="*/ 2126 w 5144"/>
              <a:gd name="T39" fmla="*/ 80 h 694"/>
              <a:gd name="T40" fmla="*/ 2342 w 5144"/>
              <a:gd name="T41" fmla="*/ 106 h 694"/>
              <a:gd name="T42" fmla="*/ 2570 w 5144"/>
              <a:gd name="T43" fmla="*/ 138 h 694"/>
              <a:gd name="T44" fmla="*/ 2808 w 5144"/>
              <a:gd name="T45" fmla="*/ 174 h 694"/>
              <a:gd name="T46" fmla="*/ 3058 w 5144"/>
              <a:gd name="T47" fmla="*/ 216 h 694"/>
              <a:gd name="T48" fmla="*/ 3320 w 5144"/>
              <a:gd name="T49" fmla="*/ 266 h 694"/>
              <a:gd name="T50" fmla="*/ 3594 w 5144"/>
              <a:gd name="T51" fmla="*/ 320 h 694"/>
              <a:gd name="T52" fmla="*/ 3880 w 5144"/>
              <a:gd name="T53" fmla="*/ 380 h 694"/>
              <a:gd name="T54" fmla="*/ 4178 w 5144"/>
              <a:gd name="T55" fmla="*/ 448 h 694"/>
              <a:gd name="T56" fmla="*/ 4488 w 5144"/>
              <a:gd name="T57" fmla="*/ 522 h 694"/>
              <a:gd name="T58" fmla="*/ 4810 w 5144"/>
              <a:gd name="T59" fmla="*/ 604 h 694"/>
              <a:gd name="T60" fmla="*/ 5144 w 5144"/>
              <a:gd name="T61" fmla="*/ 694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584 h 584"/>
              <a:gd name="T2" fmla="*/ 0 w 3112"/>
              <a:gd name="T3" fmla="*/ 584 h 584"/>
              <a:gd name="T4" fmla="*/ 90 w 3112"/>
              <a:gd name="T5" fmla="*/ 560 h 584"/>
              <a:gd name="T6" fmla="*/ 336 w 3112"/>
              <a:gd name="T7" fmla="*/ 498 h 584"/>
              <a:gd name="T8" fmla="*/ 506 w 3112"/>
              <a:gd name="T9" fmla="*/ 456 h 584"/>
              <a:gd name="T10" fmla="*/ 702 w 3112"/>
              <a:gd name="T11" fmla="*/ 410 h 584"/>
              <a:gd name="T12" fmla="*/ 920 w 3112"/>
              <a:gd name="T13" fmla="*/ 360 h 584"/>
              <a:gd name="T14" fmla="*/ 1154 w 3112"/>
              <a:gd name="T15" fmla="*/ 306 h 584"/>
              <a:gd name="T16" fmla="*/ 1402 w 3112"/>
              <a:gd name="T17" fmla="*/ 254 h 584"/>
              <a:gd name="T18" fmla="*/ 1656 w 3112"/>
              <a:gd name="T19" fmla="*/ 202 h 584"/>
              <a:gd name="T20" fmla="*/ 1916 w 3112"/>
              <a:gd name="T21" fmla="*/ 154 h 584"/>
              <a:gd name="T22" fmla="*/ 2174 w 3112"/>
              <a:gd name="T23" fmla="*/ 108 h 584"/>
              <a:gd name="T24" fmla="*/ 2302 w 3112"/>
              <a:gd name="T25" fmla="*/ 88 h 584"/>
              <a:gd name="T26" fmla="*/ 2426 w 3112"/>
              <a:gd name="T27" fmla="*/ 68 h 584"/>
              <a:gd name="T28" fmla="*/ 2550 w 3112"/>
              <a:gd name="T29" fmla="*/ 52 h 584"/>
              <a:gd name="T30" fmla="*/ 2670 w 3112"/>
              <a:gd name="T31" fmla="*/ 36 h 584"/>
              <a:gd name="T32" fmla="*/ 2788 w 3112"/>
              <a:gd name="T33" fmla="*/ 24 h 584"/>
              <a:gd name="T34" fmla="*/ 2900 w 3112"/>
              <a:gd name="T35" fmla="*/ 14 h 584"/>
              <a:gd name="T36" fmla="*/ 3008 w 3112"/>
              <a:gd name="T37" fmla="*/ 6 h 584"/>
              <a:gd name="T38" fmla="*/ 3112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8192 w 8196"/>
              <a:gd name="T1" fmla="*/ 512 h 1192"/>
              <a:gd name="T2" fmla="*/ 8040 w 8196"/>
              <a:gd name="T3" fmla="*/ 570 h 1192"/>
              <a:gd name="T4" fmla="*/ 7878 w 8196"/>
              <a:gd name="T5" fmla="*/ 620 h 1192"/>
              <a:gd name="T6" fmla="*/ 7706 w 8196"/>
              <a:gd name="T7" fmla="*/ 666 h 1192"/>
              <a:gd name="T8" fmla="*/ 7522 w 8196"/>
              <a:gd name="T9" fmla="*/ 702 h 1192"/>
              <a:gd name="T10" fmla="*/ 7322 w 8196"/>
              <a:gd name="T11" fmla="*/ 730 h 1192"/>
              <a:gd name="T12" fmla="*/ 7106 w 8196"/>
              <a:gd name="T13" fmla="*/ 750 h 1192"/>
              <a:gd name="T14" fmla="*/ 6872 w 8196"/>
              <a:gd name="T15" fmla="*/ 762 h 1192"/>
              <a:gd name="T16" fmla="*/ 6618 w 8196"/>
              <a:gd name="T17" fmla="*/ 760 h 1192"/>
              <a:gd name="T18" fmla="*/ 6342 w 8196"/>
              <a:gd name="T19" fmla="*/ 750 h 1192"/>
              <a:gd name="T20" fmla="*/ 6042 w 8196"/>
              <a:gd name="T21" fmla="*/ 726 h 1192"/>
              <a:gd name="T22" fmla="*/ 5716 w 8196"/>
              <a:gd name="T23" fmla="*/ 690 h 1192"/>
              <a:gd name="T24" fmla="*/ 5364 w 8196"/>
              <a:gd name="T25" fmla="*/ 642 h 1192"/>
              <a:gd name="T26" fmla="*/ 4982 w 8196"/>
              <a:gd name="T27" fmla="*/ 578 h 1192"/>
              <a:gd name="T28" fmla="*/ 4568 w 8196"/>
              <a:gd name="T29" fmla="*/ 500 h 1192"/>
              <a:gd name="T30" fmla="*/ 4122 w 8196"/>
              <a:gd name="T31" fmla="*/ 406 h 1192"/>
              <a:gd name="T32" fmla="*/ 3640 w 8196"/>
              <a:gd name="T33" fmla="*/ 296 h 1192"/>
              <a:gd name="T34" fmla="*/ 3396 w 8196"/>
              <a:gd name="T35" fmla="*/ 240 h 1192"/>
              <a:gd name="T36" fmla="*/ 2934 w 8196"/>
              <a:gd name="T37" fmla="*/ 148 h 1192"/>
              <a:gd name="T38" fmla="*/ 2512 w 8196"/>
              <a:gd name="T39" fmla="*/ 82 h 1192"/>
              <a:gd name="T40" fmla="*/ 2126 w 8196"/>
              <a:gd name="T41" fmla="*/ 36 h 1192"/>
              <a:gd name="T42" fmla="*/ 1776 w 8196"/>
              <a:gd name="T43" fmla="*/ 10 h 1192"/>
              <a:gd name="T44" fmla="*/ 1462 w 8196"/>
              <a:gd name="T45" fmla="*/ 0 h 1192"/>
              <a:gd name="T46" fmla="*/ 1182 w 8196"/>
              <a:gd name="T47" fmla="*/ 4 h 1192"/>
              <a:gd name="T48" fmla="*/ 934 w 8196"/>
              <a:gd name="T49" fmla="*/ 20 h 1192"/>
              <a:gd name="T50" fmla="*/ 716 w 8196"/>
              <a:gd name="T51" fmla="*/ 44 h 1192"/>
              <a:gd name="T52" fmla="*/ 530 w 8196"/>
              <a:gd name="T53" fmla="*/ 74 h 1192"/>
              <a:gd name="T54" fmla="*/ 374 w 8196"/>
              <a:gd name="T55" fmla="*/ 108 h 1192"/>
              <a:gd name="T56" fmla="*/ 248 w 8196"/>
              <a:gd name="T57" fmla="*/ 144 h 1192"/>
              <a:gd name="T58" fmla="*/ 148 w 8196"/>
              <a:gd name="T59" fmla="*/ 176 h 1192"/>
              <a:gd name="T60" fmla="*/ 48 w 8196"/>
              <a:gd name="T61" fmla="*/ 216 h 1192"/>
              <a:gd name="T62" fmla="*/ 0 w 8196"/>
              <a:gd name="T63" fmla="*/ 240 h 1192"/>
              <a:gd name="T64" fmla="*/ 8192 w 8196"/>
              <a:gd name="T65" fmla="*/ 1192 h 1192"/>
              <a:gd name="T66" fmla="*/ 8196 w 8196"/>
              <a:gd name="T67" fmla="*/ 1186 h 1192"/>
              <a:gd name="T68" fmla="*/ 8196 w 8196"/>
              <a:gd name="T69" fmla="*/ 510 h 1192"/>
              <a:gd name="T70" fmla="*/ 8192 w 8196"/>
              <a:gd name="T71" fmla="*/ 512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C85AF-3CE5-479A-9CBB-9EDC9674F681}" type="datetimeFigureOut">
              <a:rPr lang="ja-JP" altLang="en-US"/>
              <a:pPr>
                <a:defRPr/>
              </a:pPr>
              <a:t>2019/5/7</a:t>
            </a:fld>
            <a:endParaRPr lang="ja-JP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C6174-443F-4FDE-BC09-212BD0F014A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B8A4E-DC57-4940-8F7A-29D970754820}" type="datetimeFigureOut">
              <a:rPr lang="ja-JP" altLang="en-US"/>
              <a:pPr>
                <a:defRPr/>
              </a:pPr>
              <a:t>2019/5/7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A0973-31BC-4168-8D82-D6F684E63FE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2FC72-FD04-4C94-BD8E-9B82BD804566}" type="datetimeFigureOut">
              <a:rPr lang="ja-JP" altLang="en-US"/>
              <a:pPr>
                <a:defRPr/>
              </a:pPr>
              <a:t>2019/5/7</a:t>
            </a:fld>
            <a:endParaRPr lang="ja-JP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86BB1-3CAD-4B9D-8701-7D2FA96C55C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958D1-845A-418B-8710-955EC40B9DD6}" type="datetimeFigureOut">
              <a:rPr lang="ja-JP" altLang="en-US"/>
              <a:pPr>
                <a:defRPr/>
              </a:pPr>
              <a:t>2019/5/7</a:t>
            </a:fld>
            <a:endParaRPr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11D1E-A3D0-4029-959A-2CF8D87CEB1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E6910-E6FE-474F-8CB6-CE9D847FE4D2}" type="datetimeFigureOut">
              <a:rPr lang="ja-JP" altLang="en-US"/>
              <a:pPr>
                <a:defRPr/>
              </a:pPr>
              <a:t>2019/5/7</a:t>
            </a:fld>
            <a:endParaRPr lang="ja-JP" alt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275DB-5BA7-4035-98EF-13F8061BB75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FCDAF-9E8F-4FFA-B7EC-7259B5F5A5BB}" type="datetimeFigureOut">
              <a:rPr lang="ja-JP" altLang="en-US"/>
              <a:pPr>
                <a:defRPr/>
              </a:pPr>
              <a:t>2019/5/7</a:t>
            </a:fld>
            <a:endParaRPr lang="ja-JP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2EBAF-C74F-481D-99A3-F91CB3A21D8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F0455-2400-4405-A634-D4838E8DDBBE}" type="datetimeFigureOut">
              <a:rPr lang="ja-JP" altLang="en-US"/>
              <a:pPr>
                <a:defRPr/>
              </a:pPr>
              <a:t>2019/5/7</a:t>
            </a:fld>
            <a:endParaRPr lang="ja-JP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E1979-7B22-4A1B-8920-2F8E6E5480E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033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4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5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 useBgFill="1">
          <p:nvSpPr>
            <p:cNvPr id="1037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673BA4E-5466-4368-8332-CCD52ED841F4}" type="datetimeFigureOut">
              <a:rPr lang="ja-JP" altLang="en-US"/>
              <a:pPr>
                <a:defRPr/>
              </a:pPr>
              <a:t>2019/5/7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8367A6-5347-4333-9A9A-0096BF81634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56" r:id="rId3"/>
    <p:sldLayoutId id="2147483751" r:id="rId4"/>
    <p:sldLayoutId id="2147483752" r:id="rId5"/>
    <p:sldLayoutId id="2147483753" r:id="rId6"/>
    <p:sldLayoutId id="2147483757" r:id="rId7"/>
    <p:sldLayoutId id="2147483758" r:id="rId8"/>
    <p:sldLayoutId id="2147483759" r:id="rId9"/>
    <p:sldLayoutId id="2147483754" r:id="rId10"/>
    <p:sldLayoutId id="21474837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  <a:ea typeface="HGP明朝E" pitchFamily="18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  <a:ea typeface="HGP明朝E" pitchFamily="18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  <a:ea typeface="HGP明朝E" pitchFamily="18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  <a:ea typeface="HGP明朝E" pitchFamily="18" charset="-128"/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umimoji="1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条件分岐</a:t>
            </a:r>
            <a:endParaRPr lang="ja-JP" altLang="en-US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533900"/>
            <a:ext cx="6400800" cy="1752600"/>
          </a:xfrm>
        </p:spPr>
        <p:txBody>
          <a:bodyPr rtlCol="0" anchor="b" anchorCtr="1"/>
          <a:lstStyle/>
          <a:p>
            <a:pPr fontAlgn="auto">
              <a:spcAft>
                <a:spcPts val="0"/>
              </a:spcAft>
              <a:defRPr/>
            </a:pPr>
            <a:r>
              <a:rPr lang="ja-JP" altLang="en-US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令和１年５月９日（木）</a:t>
            </a:r>
          </a:p>
          <a:p>
            <a:pPr fontAlgn="auto">
              <a:spcAft>
                <a:spcPts val="0"/>
              </a:spcAft>
              <a:defRPr/>
            </a:pPr>
            <a:r>
              <a:rPr lang="ja-JP" altLang="en-US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情報・経営システム工学専攻　吉田、畦原</a:t>
            </a:r>
            <a:endParaRPr lang="ja-JP" altLang="en-US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1366434" y="542536"/>
            <a:ext cx="6400800" cy="609592"/>
          </a:xfrm>
          <a:prstGeom prst="rect">
            <a:avLst/>
          </a:prstGeom>
        </p:spPr>
        <p:txBody>
          <a:bodyPr anchor="b" anchorCtr="1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defRPr/>
            </a:pPr>
            <a:r>
              <a:rPr lang="ja-JP" altLang="en-US" sz="3200" dirty="0" smtClean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</a:rPr>
              <a:t>情報システム工学実験</a:t>
            </a:r>
            <a:endParaRPr lang="ja-JP" altLang="en-US" sz="3200" dirty="0"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整数（、実数）の比較と記述例</a:t>
            </a:r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574948"/>
              </p:ext>
            </p:extLst>
          </p:nvPr>
        </p:nvGraphicFramePr>
        <p:xfrm>
          <a:off x="683568" y="1772816"/>
          <a:ext cx="7848872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関係演算子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質問の書き方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smtClean="0"/>
                        <a:t>意味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smtClean="0"/>
                        <a:t>＝＝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A</a:t>
                      </a:r>
                      <a:r>
                        <a:rPr kumimoji="1" lang="ja-JP" altLang="en-US" sz="2000" smtClean="0"/>
                        <a:t> </a:t>
                      </a:r>
                      <a:r>
                        <a:rPr kumimoji="1" lang="en-US" altLang="ja-JP" sz="2000" smtClean="0"/>
                        <a:t>==</a:t>
                      </a:r>
                      <a:r>
                        <a:rPr kumimoji="1" lang="ja-JP" altLang="en-US" sz="2000" smtClean="0"/>
                        <a:t> </a:t>
                      </a:r>
                      <a:r>
                        <a:rPr kumimoji="1" lang="en-US" altLang="ja-JP" sz="2000" smtClean="0"/>
                        <a:t>B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dirty="0" smtClean="0"/>
                        <a:t>A</a:t>
                      </a:r>
                      <a:r>
                        <a:rPr lang="ja-JP" altLang="en-US" sz="2000" dirty="0" smtClean="0"/>
                        <a:t>と</a:t>
                      </a:r>
                      <a:r>
                        <a:rPr lang="en-US" altLang="ja-JP" sz="2000" dirty="0" smtClean="0"/>
                        <a:t>B</a:t>
                      </a:r>
                      <a:r>
                        <a:rPr lang="ja-JP" altLang="en-US" sz="2000" dirty="0" smtClean="0"/>
                        <a:t>は等しいですか？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smtClean="0"/>
                        <a:t>！＝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A</a:t>
                      </a:r>
                      <a:r>
                        <a:rPr kumimoji="1" lang="ja-JP" altLang="en-US" sz="2000" smtClean="0"/>
                        <a:t> </a:t>
                      </a:r>
                      <a:r>
                        <a:rPr kumimoji="1" lang="en-US" altLang="ja-JP" sz="2000" smtClean="0"/>
                        <a:t>!=</a:t>
                      </a:r>
                      <a:r>
                        <a:rPr kumimoji="1" lang="ja-JP" altLang="en-US" sz="2000" smtClean="0"/>
                        <a:t> </a:t>
                      </a:r>
                      <a:r>
                        <a:rPr kumimoji="1" lang="en-US" altLang="ja-JP" sz="2000" smtClean="0"/>
                        <a:t>B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dirty="0" smtClean="0"/>
                        <a:t>A</a:t>
                      </a:r>
                      <a:r>
                        <a:rPr lang="ja-JP" altLang="en-US" sz="2000" dirty="0" smtClean="0"/>
                        <a:t>と</a:t>
                      </a:r>
                      <a:r>
                        <a:rPr lang="en-US" altLang="ja-JP" sz="2000" dirty="0" smtClean="0"/>
                        <a:t>B</a:t>
                      </a:r>
                      <a:r>
                        <a:rPr lang="ja-JP" altLang="en-US" sz="2000" dirty="0" smtClean="0"/>
                        <a:t>は</a:t>
                      </a:r>
                      <a:r>
                        <a:rPr lang="ja-JP" altLang="en-US" sz="2000" dirty="0" smtClean="0">
                          <a:solidFill>
                            <a:srgbClr val="FF0066"/>
                          </a:solidFill>
                        </a:rPr>
                        <a:t>等しくない</a:t>
                      </a:r>
                      <a:r>
                        <a:rPr lang="ja-JP" altLang="en-US" sz="2000" dirty="0" smtClean="0"/>
                        <a:t>ですか？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smtClean="0"/>
                        <a:t>＞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A</a:t>
                      </a:r>
                      <a:r>
                        <a:rPr kumimoji="1" lang="ja-JP" altLang="en-US" sz="2000" smtClean="0"/>
                        <a:t> </a:t>
                      </a:r>
                      <a:r>
                        <a:rPr kumimoji="1" lang="en-US" altLang="ja-JP" sz="2000" smtClean="0"/>
                        <a:t>&gt;</a:t>
                      </a:r>
                      <a:r>
                        <a:rPr kumimoji="1" lang="en-US" altLang="ja-JP" sz="2000" baseline="0" smtClean="0"/>
                        <a:t> B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dirty="0" smtClean="0"/>
                        <a:t>A</a:t>
                      </a:r>
                      <a:r>
                        <a:rPr lang="ja-JP" altLang="en-US" sz="2000" dirty="0" smtClean="0"/>
                        <a:t>は</a:t>
                      </a:r>
                      <a:r>
                        <a:rPr lang="en-US" altLang="ja-JP" sz="2000" dirty="0" smtClean="0"/>
                        <a:t>B</a:t>
                      </a:r>
                      <a:r>
                        <a:rPr lang="ja-JP" altLang="en-US" sz="2000" dirty="0" smtClean="0"/>
                        <a:t>より大きいですか？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smtClean="0"/>
                        <a:t>＜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A &lt; B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dirty="0" smtClean="0"/>
                        <a:t>A</a:t>
                      </a:r>
                      <a:r>
                        <a:rPr lang="ja-JP" altLang="en-US" sz="2000" dirty="0" smtClean="0"/>
                        <a:t>は</a:t>
                      </a:r>
                      <a:r>
                        <a:rPr lang="en-US" altLang="ja-JP" sz="2000" dirty="0" smtClean="0"/>
                        <a:t>B</a:t>
                      </a:r>
                      <a:r>
                        <a:rPr lang="ja-JP" altLang="en-US" sz="2000" dirty="0" smtClean="0"/>
                        <a:t>より小さいですか？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smtClean="0"/>
                        <a:t>＞＝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A &gt;= B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dirty="0" smtClean="0"/>
                        <a:t>A </a:t>
                      </a:r>
                      <a:r>
                        <a:rPr lang="ja-JP" altLang="en-US" sz="2000" dirty="0" smtClean="0"/>
                        <a:t>は</a:t>
                      </a:r>
                      <a:r>
                        <a:rPr lang="en-US" altLang="ja-JP" sz="2000" dirty="0" smtClean="0"/>
                        <a:t>B</a:t>
                      </a:r>
                      <a:r>
                        <a:rPr lang="ja-JP" altLang="en-US" sz="2000" dirty="0" smtClean="0"/>
                        <a:t>以上ですか？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smtClean="0"/>
                        <a:t>＜＝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A &lt;= B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dirty="0" smtClean="0"/>
                        <a:t>A </a:t>
                      </a:r>
                      <a:r>
                        <a:rPr lang="ja-JP" altLang="en-US" sz="2000" dirty="0" smtClean="0"/>
                        <a:t>は</a:t>
                      </a:r>
                      <a:r>
                        <a:rPr lang="en-US" altLang="ja-JP" sz="2000" dirty="0" smtClean="0"/>
                        <a:t>B</a:t>
                      </a:r>
                      <a:r>
                        <a:rPr lang="ja-JP" altLang="en-US" sz="2000" dirty="0" smtClean="0"/>
                        <a:t>以下ですか？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2075917" y="4869160"/>
            <a:ext cx="46730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整数の</a:t>
            </a:r>
            <a:r>
              <a:rPr lang="ja-JP" altLang="en-US" sz="2400" dirty="0"/>
              <a:t>比較</a:t>
            </a:r>
            <a:r>
              <a:rPr lang="ja-JP" altLang="en-US" sz="2400" dirty="0" smtClean="0"/>
              <a:t>を使った質問の記述例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74807" y="5589240"/>
            <a:ext cx="191270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Score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60</a:t>
            </a:r>
            <a:r>
              <a:rPr lang="ja-JP" altLang="en-US" dirty="0" smtClean="0"/>
              <a:t>以上？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5543866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Score &gt;= 60</a:t>
            </a:r>
            <a:endParaRPr kumimoji="1" lang="ja-JP" altLang="en-US" sz="24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63688" y="6170713"/>
            <a:ext cx="272382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num1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>num2</a:t>
            </a:r>
            <a:r>
              <a:rPr kumimoji="1" lang="ja-JP" altLang="en-US" dirty="0" smtClean="0"/>
              <a:t>より大きい？</a:t>
            </a:r>
            <a:endParaRPr kumimoji="1" lang="en-US" altLang="ja-JP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72000" y="6093296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num1 &gt; num2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6338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 dirty="0" smtClean="0"/>
              <a:t>整数の比較を使用</a:t>
            </a:r>
            <a:r>
              <a:rPr lang="ja-JP" altLang="en-US" sz="4000" dirty="0" smtClean="0"/>
              <a:t>した</a:t>
            </a:r>
            <a:r>
              <a:rPr lang="en-US" altLang="ja-JP" sz="4000" dirty="0" smtClean="0"/>
              <a:t>if</a:t>
            </a:r>
            <a:r>
              <a:rPr lang="ja-JP" altLang="en-US" sz="4000" dirty="0" smtClean="0"/>
              <a:t>文</a:t>
            </a:r>
            <a:r>
              <a:rPr lang="ja-JP" altLang="en-US" sz="4000" dirty="0" smtClean="0"/>
              <a:t>の記述例</a:t>
            </a:r>
            <a:endParaRPr lang="en-US" altLang="ja-JP" sz="4000" dirty="0" smtClean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04414" y="1988932"/>
            <a:ext cx="8326294" cy="449103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4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ja-JP" altLang="en-US" sz="4800" dirty="0">
                <a:solidFill>
                  <a:schemeClr val="bg2">
                    <a:lumMod val="25000"/>
                  </a:schemeClr>
                </a:solidFill>
              </a:rPr>
              <a:t>ｉｆ</a:t>
            </a:r>
            <a:r>
              <a:rPr lang="ja-JP" altLang="en-US" sz="4000" dirty="0" smtClean="0">
                <a:solidFill>
                  <a:schemeClr val="bg2">
                    <a:lumMod val="25000"/>
                  </a:schemeClr>
                </a:solidFill>
              </a:rPr>
              <a:t>（   </a:t>
            </a:r>
            <a:r>
              <a:rPr lang="ja-JP" altLang="en-US" sz="4000" dirty="0">
                <a:solidFill>
                  <a:schemeClr val="bg2">
                    <a:lumMod val="25000"/>
                  </a:schemeClr>
                </a:solidFill>
              </a:rPr>
              <a:t>　 　　　　　 ）｛</a:t>
            </a:r>
            <a:br>
              <a:rPr lang="ja-JP" altLang="en-US" sz="4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4000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ja-JP" altLang="en-US" sz="4000" dirty="0">
                <a:solidFill>
                  <a:schemeClr val="bg2">
                    <a:lumMod val="25000"/>
                  </a:schemeClr>
                </a:solidFill>
              </a:rPr>
            </a:br>
            <a:endParaRPr lang="ja-JP" altLang="en-US" sz="4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ja-JP" altLang="en-US" sz="4000" dirty="0">
                <a:solidFill>
                  <a:schemeClr val="bg2">
                    <a:lumMod val="25000"/>
                  </a:schemeClr>
                </a:solidFill>
              </a:rPr>
              <a:t> ｝</a:t>
            </a:r>
            <a:r>
              <a:rPr lang="en-US" altLang="ja-JP" sz="4000" dirty="0">
                <a:solidFill>
                  <a:schemeClr val="bg2">
                    <a:lumMod val="25000"/>
                  </a:schemeClr>
                </a:solidFill>
              </a:rPr>
              <a:t>else </a:t>
            </a:r>
            <a:r>
              <a:rPr lang="ja-JP" altLang="en-US" sz="4000" dirty="0">
                <a:solidFill>
                  <a:schemeClr val="bg2">
                    <a:lumMod val="25000"/>
                  </a:schemeClr>
                </a:solidFill>
              </a:rPr>
              <a:t>｛</a:t>
            </a:r>
            <a:br>
              <a:rPr lang="ja-JP" altLang="en-US" sz="4000" dirty="0">
                <a:solidFill>
                  <a:schemeClr val="bg2">
                    <a:lumMod val="25000"/>
                  </a:schemeClr>
                </a:solidFill>
              </a:rPr>
            </a:br>
            <a:endParaRPr lang="ja-JP" altLang="en-US" sz="4000" dirty="0">
              <a:solidFill>
                <a:schemeClr val="bg2">
                  <a:lumMod val="25000"/>
                </a:schemeClr>
              </a:solidFill>
            </a:endParaRPr>
          </a:p>
          <a:p>
            <a:endParaRPr lang="ja-JP" altLang="en-US" sz="4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ja-JP" altLang="en-US" sz="4000" dirty="0">
                <a:solidFill>
                  <a:schemeClr val="bg2">
                    <a:lumMod val="25000"/>
                  </a:schemeClr>
                </a:solidFill>
              </a:rPr>
              <a:t> ｝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317227" y="3183359"/>
            <a:ext cx="7000634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800" b="1" smtClean="0">
                <a:latin typeface="ＭＳ Ｐ明朝" pitchFamily="18" charset="-128"/>
                <a:ea typeface="ＭＳ Ｐ明朝" pitchFamily="18" charset="-128"/>
              </a:rPr>
              <a:t>System.out.println(“</a:t>
            </a:r>
            <a:r>
              <a:rPr lang="ja-JP" altLang="en-US" sz="2800" b="1" smtClean="0">
                <a:latin typeface="ＭＳ Ｐ明朝" pitchFamily="18" charset="-128"/>
                <a:ea typeface="ＭＳ Ｐ明朝" pitchFamily="18" charset="-128"/>
              </a:rPr>
              <a:t>単位を取得しました！”）</a:t>
            </a:r>
            <a:r>
              <a:rPr lang="en-US" altLang="ja-JP" sz="2800" b="1" smtClean="0">
                <a:latin typeface="ＭＳ Ｐ明朝" pitchFamily="18" charset="-128"/>
                <a:ea typeface="ＭＳ Ｐ明朝" pitchFamily="18" charset="-128"/>
              </a:rPr>
              <a:t>;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331640" y="2138157"/>
            <a:ext cx="2307042" cy="584775"/>
          </a:xfrm>
          <a:prstGeom prst="rect">
            <a:avLst/>
          </a:prstGeom>
          <a:solidFill>
            <a:srgbClr val="FF99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200" dirty="0" smtClean="0">
                <a:latin typeface="+mn-ea"/>
                <a:ea typeface="+mn-ea"/>
              </a:rPr>
              <a:t>Score</a:t>
            </a:r>
            <a:r>
              <a:rPr lang="ja-JP" altLang="en-US" sz="3200" dirty="0" smtClean="0">
                <a:latin typeface="+mn-ea"/>
                <a:ea typeface="+mn-ea"/>
              </a:rPr>
              <a:t> </a:t>
            </a:r>
            <a:r>
              <a:rPr lang="en-US" altLang="ja-JP" sz="3200" dirty="0" smtClean="0">
                <a:latin typeface="+mn-ea"/>
                <a:ea typeface="+mn-ea"/>
              </a:rPr>
              <a:t>&gt;=</a:t>
            </a:r>
            <a:r>
              <a:rPr lang="ja-JP" altLang="en-US" sz="3200" dirty="0" smtClean="0">
                <a:latin typeface="+mn-ea"/>
                <a:ea typeface="+mn-ea"/>
              </a:rPr>
              <a:t> </a:t>
            </a:r>
            <a:r>
              <a:rPr lang="en-US" altLang="ja-JP" sz="3200" dirty="0" smtClean="0">
                <a:latin typeface="+mn-ea"/>
                <a:ea typeface="+mn-ea"/>
              </a:rPr>
              <a:t>60</a:t>
            </a:r>
            <a:endParaRPr lang="en-US" altLang="ja-JP" sz="3200" dirty="0">
              <a:latin typeface="+mn-ea"/>
              <a:ea typeface="+mn-ea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317227" y="4922004"/>
            <a:ext cx="7372531" cy="52322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800" b="1" smtClean="0">
                <a:latin typeface="ＭＳ Ｐ明朝" pitchFamily="18" charset="-128"/>
                <a:ea typeface="ＭＳ Ｐ明朝" pitchFamily="18" charset="-128"/>
              </a:rPr>
              <a:t>System.out.println(“</a:t>
            </a:r>
            <a:r>
              <a:rPr lang="ja-JP" altLang="en-US" sz="2800" b="1" smtClean="0">
                <a:latin typeface="ＭＳ Ｐ明朝" pitchFamily="18" charset="-128"/>
                <a:ea typeface="ＭＳ Ｐ明朝" pitchFamily="18" charset="-128"/>
              </a:rPr>
              <a:t>また来年お会いしましょう</a:t>
            </a:r>
            <a:r>
              <a:rPr lang="en-US" altLang="ja-JP" sz="2800" b="1" smtClean="0">
                <a:latin typeface="ＭＳ Ｐ明朝" pitchFamily="18" charset="-128"/>
                <a:ea typeface="ＭＳ Ｐ明朝" pitchFamily="18" charset="-128"/>
              </a:rPr>
              <a:t>”);</a:t>
            </a:r>
            <a:endParaRPr lang="ja-JP" altLang="en-US" sz="2800" b="1">
              <a:latin typeface="ＭＳ Ｐ明朝" pitchFamily="18" charset="-128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927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文字列の比較と記述例</a:t>
            </a:r>
            <a:endParaRPr kumimoji="1" lang="ja-JP" altLang="en-US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653021"/>
              </p:ext>
            </p:extLst>
          </p:nvPr>
        </p:nvGraphicFramePr>
        <p:xfrm>
          <a:off x="179512" y="2815978"/>
          <a:ext cx="86409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1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条件式の記述例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smtClean="0"/>
                        <a:t>意味</a:t>
                      </a:r>
                      <a:endParaRPr kumimoji="1" lang="ja-JP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smtClean="0"/>
                        <a:t>str1.equals(str2)</a:t>
                      </a:r>
                      <a:endParaRPr kumimoji="1" lang="ja-JP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/>
                        <a:t>文字列</a:t>
                      </a:r>
                      <a:r>
                        <a:rPr lang="en-US" altLang="ja-JP" sz="2400" dirty="0" smtClean="0"/>
                        <a:t>str1</a:t>
                      </a:r>
                      <a:r>
                        <a:rPr lang="ja-JP" altLang="en-US" sz="2400" dirty="0" smtClean="0"/>
                        <a:t>は文字列</a:t>
                      </a:r>
                      <a:r>
                        <a:rPr lang="en-US" altLang="ja-JP" sz="2400" dirty="0" smtClean="0"/>
                        <a:t>str2</a:t>
                      </a:r>
                      <a:r>
                        <a:rPr lang="ja-JP" altLang="en-US" sz="2400" dirty="0" smtClean="0"/>
                        <a:t>と等しいですか？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!str1.equals(str2)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400" dirty="0" smtClean="0"/>
                        <a:t>文字列</a:t>
                      </a:r>
                      <a:r>
                        <a:rPr lang="en-US" altLang="ja-JP" sz="2400" dirty="0" smtClean="0"/>
                        <a:t>str1</a:t>
                      </a:r>
                      <a:r>
                        <a:rPr lang="ja-JP" altLang="en-US" sz="2400" dirty="0" smtClean="0"/>
                        <a:t>は文字列</a:t>
                      </a:r>
                      <a:r>
                        <a:rPr lang="en-US" altLang="ja-JP" sz="2400" dirty="0" smtClean="0"/>
                        <a:t>str2</a:t>
                      </a:r>
                      <a:r>
                        <a:rPr lang="ja-JP" altLang="en-US" sz="2400" dirty="0" smtClean="0"/>
                        <a:t>と</a:t>
                      </a:r>
                      <a:r>
                        <a:rPr lang="ja-JP" altLang="en-US" sz="2400" dirty="0" smtClean="0">
                          <a:solidFill>
                            <a:srgbClr val="FF0000"/>
                          </a:solidFill>
                        </a:rPr>
                        <a:t>等しくない</a:t>
                      </a:r>
                      <a:r>
                        <a:rPr lang="ja-JP" altLang="en-US" sz="2400" dirty="0" smtClean="0"/>
                        <a:t>ですか？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1547664" y="4371980"/>
            <a:ext cx="52886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/>
              <a:t>文字列の比較</a:t>
            </a:r>
            <a:r>
              <a:rPr lang="ja-JP" altLang="en-US" sz="2400" smtClean="0"/>
              <a:t>を使った条件式の記述例</a:t>
            </a:r>
            <a:endParaRPr kumimoji="1" lang="ja-JP" altLang="en-US" sz="24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11784" y="6133682"/>
            <a:ext cx="272222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str</a:t>
            </a:r>
            <a:r>
              <a:rPr kumimoji="1" lang="ja-JP" altLang="en-US" dirty="0" smtClean="0"/>
              <a:t>は空の文字列ですか？</a:t>
            </a:r>
            <a:endParaRPr kumimoji="1" lang="en-US" altLang="ja-JP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69142" y="6088308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str.equals</a:t>
            </a:r>
            <a:r>
              <a:rPr kumimoji="1" lang="en-US" altLang="ja-JP" sz="2400" dirty="0" smtClean="0"/>
              <a:t>(“”)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527043" y="5618013"/>
            <a:ext cx="254589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name</a:t>
            </a:r>
            <a:r>
              <a:rPr kumimoji="1" lang="ja-JP" altLang="en-US" dirty="0" smtClean="0"/>
              <a:t>は“</a:t>
            </a:r>
            <a:r>
              <a:rPr lang="ja-JP" altLang="en-US" dirty="0"/>
              <a:t>吉田</a:t>
            </a:r>
            <a:r>
              <a:rPr kumimoji="1" lang="ja-JP" altLang="en-US" dirty="0" smtClean="0"/>
              <a:t>”ですか？</a:t>
            </a:r>
            <a:endParaRPr kumimoji="1"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191339" y="5540596"/>
            <a:ext cx="2975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/>
              <a:t>n</a:t>
            </a:r>
            <a:r>
              <a:rPr kumimoji="1" lang="en-US" altLang="ja-JP" sz="2400" dirty="0" err="1" smtClean="0"/>
              <a:t>ame.equals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“</a:t>
            </a:r>
            <a:r>
              <a:rPr lang="ja-JP" altLang="en-US" sz="2400" dirty="0"/>
              <a:t>吉田</a:t>
            </a:r>
            <a:r>
              <a:rPr kumimoji="1" lang="ja-JP" altLang="en-US" sz="2400" dirty="0" smtClean="0"/>
              <a:t>”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87893" y="5028933"/>
            <a:ext cx="24913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/>
              <a:t>s</a:t>
            </a:r>
            <a:r>
              <a:rPr kumimoji="1" lang="en-US" altLang="ja-JP" dirty="0" err="1" smtClean="0"/>
              <a:t>tr</a:t>
            </a:r>
            <a:r>
              <a:rPr kumimoji="1" lang="ja-JP" altLang="en-US" dirty="0" smtClean="0"/>
              <a:t>は</a:t>
            </a:r>
            <a:r>
              <a:rPr lang="ja-JP" altLang="en-US" dirty="0" smtClean="0"/>
              <a:t>“</a:t>
            </a:r>
            <a:r>
              <a:rPr kumimoji="1" lang="ja-JP" altLang="en-US" dirty="0" smtClean="0"/>
              <a:t>秋葉原”ですか？</a:t>
            </a:r>
            <a:endParaRPr kumimoji="1"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191977" y="4983559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str.equals(“</a:t>
            </a:r>
            <a:r>
              <a:rPr kumimoji="1" lang="ja-JP" altLang="en-US" sz="2400" smtClean="0"/>
              <a:t>秋葉原</a:t>
            </a:r>
            <a:r>
              <a:rPr kumimoji="1" lang="en-US" altLang="ja-JP" sz="2400" smtClean="0"/>
              <a:t>”)</a:t>
            </a:r>
            <a:endParaRPr kumimoji="1" lang="ja-JP" altLang="en-US" sz="240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17361" y="1481388"/>
            <a:ext cx="6141425" cy="1077218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dirty="0" smtClean="0">
                <a:solidFill>
                  <a:schemeClr val="accent3">
                    <a:lumMod val="50000"/>
                  </a:schemeClr>
                </a:solidFill>
              </a:rPr>
              <a:t>条件「文字列</a:t>
            </a:r>
            <a:r>
              <a:rPr lang="en-US" altLang="ja-JP" sz="3200" dirty="0" smtClean="0">
                <a:solidFill>
                  <a:schemeClr val="accent3">
                    <a:lumMod val="50000"/>
                  </a:schemeClr>
                </a:solidFill>
              </a:rPr>
              <a:t>str1</a:t>
            </a:r>
            <a:r>
              <a:rPr lang="ja-JP" altLang="en-US" sz="3200" dirty="0" smtClean="0">
                <a:solidFill>
                  <a:schemeClr val="accent3">
                    <a:lumMod val="50000"/>
                  </a:schemeClr>
                </a:solidFill>
              </a:rPr>
              <a:t>は秋葉原である」</a:t>
            </a:r>
            <a:endParaRPr lang="en-US" altLang="ja-JP" sz="32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ja-JP" altLang="en-US" sz="3200" dirty="0" smtClean="0"/>
              <a:t>「</a:t>
            </a:r>
            <a:r>
              <a:rPr lang="en-US" altLang="ja-JP" sz="3200" dirty="0" smtClean="0"/>
              <a:t>if ( </a:t>
            </a:r>
            <a:r>
              <a:rPr lang="en-US" altLang="ja-JP" sz="3200" dirty="0" smtClean="0">
                <a:solidFill>
                  <a:srgbClr val="FF0000"/>
                </a:solidFill>
              </a:rPr>
              <a:t>str1 </a:t>
            </a:r>
            <a:r>
              <a:rPr lang="en-US" altLang="ja-JP" sz="3200" dirty="0" smtClean="0"/>
              <a:t>== "</a:t>
            </a:r>
            <a:r>
              <a:rPr lang="ja-JP" altLang="en-US" sz="3200" dirty="0" smtClean="0">
                <a:solidFill>
                  <a:srgbClr val="0000FF"/>
                </a:solidFill>
              </a:rPr>
              <a:t>秋葉原</a:t>
            </a:r>
            <a:r>
              <a:rPr lang="en-US" altLang="ja-JP" sz="3200" dirty="0" smtClean="0"/>
              <a:t>" )</a:t>
            </a:r>
            <a:r>
              <a:rPr lang="ja-JP" altLang="en-US" sz="3200" dirty="0" smtClean="0"/>
              <a:t>」ではダメ！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5591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3600" dirty="0" smtClean="0"/>
              <a:t>文字列の比較を使用</a:t>
            </a:r>
            <a:r>
              <a:rPr lang="ja-JP" altLang="en-US" sz="3600" dirty="0" smtClean="0"/>
              <a:t>した</a:t>
            </a:r>
            <a:r>
              <a:rPr lang="en-US" altLang="ja-JP" sz="3600" dirty="0" smtClean="0"/>
              <a:t>if</a:t>
            </a:r>
            <a:r>
              <a:rPr lang="ja-JP" altLang="en-US" sz="3600" dirty="0" smtClean="0"/>
              <a:t>文</a:t>
            </a:r>
            <a:r>
              <a:rPr lang="ja-JP" altLang="en-US" sz="3600" dirty="0" smtClean="0"/>
              <a:t>の記述例</a:t>
            </a:r>
            <a:endParaRPr lang="en-US" altLang="ja-JP" sz="3600" dirty="0" smtClean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04414" y="1988932"/>
            <a:ext cx="8326294" cy="449103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4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ja-JP" altLang="en-US" sz="4800" dirty="0">
                <a:solidFill>
                  <a:schemeClr val="bg2">
                    <a:lumMod val="25000"/>
                  </a:schemeClr>
                </a:solidFill>
              </a:rPr>
              <a:t>ｉｆ</a:t>
            </a:r>
            <a:r>
              <a:rPr lang="ja-JP" altLang="en-US" sz="4000" dirty="0" smtClean="0">
                <a:solidFill>
                  <a:schemeClr val="bg2">
                    <a:lumMod val="25000"/>
                  </a:schemeClr>
                </a:solidFill>
              </a:rPr>
              <a:t>（                  </a:t>
            </a:r>
            <a:r>
              <a:rPr lang="ja-JP" altLang="en-US" sz="4000" dirty="0">
                <a:solidFill>
                  <a:schemeClr val="bg2">
                    <a:lumMod val="25000"/>
                  </a:schemeClr>
                </a:solidFill>
              </a:rPr>
              <a:t>　 　　　　　 ）｛</a:t>
            </a:r>
            <a:br>
              <a:rPr lang="ja-JP" altLang="en-US" sz="4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4000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ja-JP" altLang="en-US" sz="4000" dirty="0">
                <a:solidFill>
                  <a:schemeClr val="bg2">
                    <a:lumMod val="25000"/>
                  </a:schemeClr>
                </a:solidFill>
              </a:rPr>
            </a:br>
            <a:endParaRPr lang="ja-JP" altLang="en-US" sz="4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ja-JP" altLang="en-US" sz="4000" dirty="0">
                <a:solidFill>
                  <a:schemeClr val="bg2">
                    <a:lumMod val="25000"/>
                  </a:schemeClr>
                </a:solidFill>
              </a:rPr>
              <a:t> ｝</a:t>
            </a:r>
            <a:r>
              <a:rPr lang="en-US" altLang="ja-JP" sz="4000" dirty="0">
                <a:solidFill>
                  <a:schemeClr val="bg2">
                    <a:lumMod val="25000"/>
                  </a:schemeClr>
                </a:solidFill>
              </a:rPr>
              <a:t>else </a:t>
            </a:r>
            <a:r>
              <a:rPr lang="ja-JP" altLang="en-US" sz="4000" dirty="0">
                <a:solidFill>
                  <a:schemeClr val="bg2">
                    <a:lumMod val="25000"/>
                  </a:schemeClr>
                </a:solidFill>
              </a:rPr>
              <a:t>｛</a:t>
            </a:r>
            <a:br>
              <a:rPr lang="ja-JP" altLang="en-US" sz="4000" dirty="0">
                <a:solidFill>
                  <a:schemeClr val="bg2">
                    <a:lumMod val="25000"/>
                  </a:schemeClr>
                </a:solidFill>
              </a:rPr>
            </a:br>
            <a:endParaRPr lang="ja-JP" altLang="en-US" sz="4000" dirty="0">
              <a:solidFill>
                <a:schemeClr val="bg2">
                  <a:lumMod val="25000"/>
                </a:schemeClr>
              </a:solidFill>
            </a:endParaRPr>
          </a:p>
          <a:p>
            <a:endParaRPr lang="ja-JP" altLang="en-US" sz="4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ja-JP" altLang="en-US" sz="4000" dirty="0">
                <a:solidFill>
                  <a:schemeClr val="bg2">
                    <a:lumMod val="25000"/>
                  </a:schemeClr>
                </a:solidFill>
              </a:rPr>
              <a:t> ｝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317227" y="3183359"/>
            <a:ext cx="6170279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800" b="1" smtClean="0">
                <a:latin typeface="ＭＳ Ｐ明朝" pitchFamily="18" charset="-128"/>
                <a:ea typeface="ＭＳ Ｐ明朝" pitchFamily="18" charset="-128"/>
              </a:rPr>
              <a:t>System.out.println(“</a:t>
            </a:r>
            <a:r>
              <a:rPr lang="ja-JP" altLang="en-US" sz="2800" b="1" smtClean="0">
                <a:latin typeface="ＭＳ Ｐ明朝" pitchFamily="18" charset="-128"/>
                <a:ea typeface="ＭＳ Ｐ明朝" pitchFamily="18" charset="-128"/>
              </a:rPr>
              <a:t>素敵な町ですね”）</a:t>
            </a:r>
            <a:r>
              <a:rPr lang="en-US" altLang="ja-JP" sz="2800" b="1" smtClean="0">
                <a:latin typeface="ＭＳ Ｐ明朝" pitchFamily="18" charset="-128"/>
                <a:ea typeface="ＭＳ Ｐ明朝" pitchFamily="18" charset="-128"/>
              </a:rPr>
              <a:t>;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331640" y="2138157"/>
            <a:ext cx="3914854" cy="584775"/>
          </a:xfrm>
          <a:prstGeom prst="rect">
            <a:avLst/>
          </a:prstGeom>
          <a:solidFill>
            <a:srgbClr val="FF99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200">
                <a:latin typeface="+mn-ea"/>
                <a:ea typeface="+mn-ea"/>
              </a:rPr>
              <a:t>s</a:t>
            </a:r>
            <a:r>
              <a:rPr lang="ja-JP" altLang="en-US" sz="3200" smtClean="0">
                <a:latin typeface="+mn-ea"/>
                <a:ea typeface="+mn-ea"/>
              </a:rPr>
              <a:t>ｔｒ</a:t>
            </a:r>
            <a:r>
              <a:rPr lang="en-US" altLang="ja-JP" sz="3200" smtClean="0">
                <a:latin typeface="+mn-ea"/>
                <a:ea typeface="+mn-ea"/>
              </a:rPr>
              <a:t>.equals(“</a:t>
            </a:r>
            <a:r>
              <a:rPr lang="ja-JP" altLang="en-US" sz="3200" smtClean="0">
                <a:latin typeface="+mn-ea"/>
                <a:ea typeface="+mn-ea"/>
              </a:rPr>
              <a:t>秋葉原</a:t>
            </a:r>
            <a:r>
              <a:rPr lang="en-US" altLang="ja-JP" sz="3200" smtClean="0">
                <a:latin typeface="+mn-ea"/>
                <a:ea typeface="+mn-ea"/>
              </a:rPr>
              <a:t>”)</a:t>
            </a:r>
            <a:endParaRPr lang="en-US" altLang="ja-JP" sz="3200">
              <a:latin typeface="+mn-ea"/>
              <a:ea typeface="+mn-ea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317227" y="4994012"/>
            <a:ext cx="5569153" cy="52322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800" b="1" smtClean="0">
                <a:latin typeface="ＭＳ Ｐ明朝" pitchFamily="18" charset="-128"/>
                <a:ea typeface="ＭＳ Ｐ明朝" pitchFamily="18" charset="-128"/>
              </a:rPr>
              <a:t>System.out.println(“</a:t>
            </a:r>
            <a:r>
              <a:rPr lang="ja-JP" altLang="en-US" sz="2800" b="1" smtClean="0">
                <a:latin typeface="ＭＳ Ｐ明朝" pitchFamily="18" charset="-128"/>
                <a:ea typeface="ＭＳ Ｐ明朝" pitchFamily="18" charset="-128"/>
              </a:rPr>
              <a:t>入力ミスです</a:t>
            </a:r>
            <a:r>
              <a:rPr lang="en-US" altLang="ja-JP" sz="2800" b="1" smtClean="0">
                <a:latin typeface="ＭＳ Ｐ明朝" pitchFamily="18" charset="-128"/>
                <a:ea typeface="ＭＳ Ｐ明朝" pitchFamily="18" charset="-128"/>
              </a:rPr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27586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質問の組み合わせ（論理演算）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144981"/>
              </p:ext>
            </p:extLst>
          </p:nvPr>
        </p:nvGraphicFramePr>
        <p:xfrm>
          <a:off x="251520" y="2713072"/>
          <a:ext cx="8640961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/>
                        <a:t>論理</a:t>
                      </a:r>
                      <a:endParaRPr kumimoji="1" lang="en-US" altLang="ja-JP" sz="2000" dirty="0" smtClean="0"/>
                    </a:p>
                    <a:p>
                      <a:r>
                        <a:rPr kumimoji="1" lang="ja-JP" altLang="en-US" sz="2000" dirty="0" smtClean="0"/>
                        <a:t>演算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smtClean="0"/>
                        <a:t>論理</a:t>
                      </a:r>
                      <a:endParaRPr kumimoji="1" lang="en-US" altLang="ja-JP" sz="2000" smtClean="0"/>
                    </a:p>
                    <a:p>
                      <a:r>
                        <a:rPr kumimoji="1" lang="ja-JP" altLang="en-US" sz="2000" smtClean="0"/>
                        <a:t>演算子</a:t>
                      </a:r>
                      <a:endParaRPr kumimoji="1" lang="ja-JP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質問の例</a:t>
                      </a:r>
                      <a:endParaRPr kumimoji="1" lang="ja-JP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smtClean="0"/>
                        <a:t>意味</a:t>
                      </a:r>
                      <a:endParaRPr kumimoji="1" lang="ja-JP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/>
                        <a:t>AND</a:t>
                      </a:r>
                      <a:endParaRPr kumimoji="1" lang="ja-JP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/>
                        <a:t>&amp;&amp;</a:t>
                      </a:r>
                      <a:endParaRPr kumimoji="1" lang="ja-JP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(num1 ==</a:t>
                      </a:r>
                      <a:r>
                        <a:rPr kumimoji="1" lang="ja-JP" altLang="en-US" sz="2400" dirty="0" smtClean="0"/>
                        <a:t> </a:t>
                      </a:r>
                      <a:r>
                        <a:rPr kumimoji="1" lang="en-US" altLang="ja-JP" sz="2400" dirty="0" smtClean="0"/>
                        <a:t>1) </a:t>
                      </a:r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&amp;&amp;</a:t>
                      </a:r>
                      <a:r>
                        <a:rPr kumimoji="1" lang="en-US" altLang="ja-JP" sz="2400" dirty="0" smtClean="0"/>
                        <a:t> (num2 == 2)</a:t>
                      </a:r>
                      <a:endParaRPr kumimoji="1" lang="ja-JP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dirty="0" smtClean="0"/>
                        <a:t>num1</a:t>
                      </a:r>
                      <a:r>
                        <a:rPr lang="ja-JP" altLang="en-US" sz="2000" dirty="0" smtClean="0"/>
                        <a:t>が１、</a:t>
                      </a:r>
                      <a:r>
                        <a:rPr lang="ja-JP" altLang="en-US" sz="2000" dirty="0" smtClean="0">
                          <a:solidFill>
                            <a:srgbClr val="FF0000"/>
                          </a:solidFill>
                        </a:rPr>
                        <a:t>かつ</a:t>
                      </a:r>
                      <a:r>
                        <a:rPr lang="ja-JP" altLang="en-US" sz="2000" dirty="0" smtClean="0"/>
                        <a:t>、</a:t>
                      </a:r>
                      <a:r>
                        <a:rPr lang="en-US" altLang="ja-JP" sz="2000" dirty="0" smtClean="0"/>
                        <a:t>num2</a:t>
                      </a:r>
                      <a:r>
                        <a:rPr lang="ja-JP" altLang="en-US" sz="2000" dirty="0" smtClean="0"/>
                        <a:t>が２、</a:t>
                      </a:r>
                      <a:endParaRPr lang="en-US" altLang="ja-JP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/>
                        <a:t>ですか？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/>
                        <a:t>OR</a:t>
                      </a:r>
                      <a:endParaRPr kumimoji="1" lang="ja-JP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/>
                        <a:t>||</a:t>
                      </a:r>
                      <a:endParaRPr kumimoji="1" lang="ja-JP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(num1 ==</a:t>
                      </a:r>
                      <a:r>
                        <a:rPr kumimoji="1" lang="ja-JP" altLang="en-US" sz="2400" dirty="0" smtClean="0"/>
                        <a:t> </a:t>
                      </a:r>
                      <a:r>
                        <a:rPr kumimoji="1" lang="en-US" altLang="ja-JP" sz="2400" dirty="0" smtClean="0"/>
                        <a:t>1) </a:t>
                      </a:r>
                      <a:r>
                        <a:rPr kumimoji="1" lang="en-US" altLang="ja-JP" sz="2400" dirty="0" smtClean="0">
                          <a:solidFill>
                            <a:srgbClr val="FF0000"/>
                          </a:solidFill>
                        </a:rPr>
                        <a:t>||</a:t>
                      </a:r>
                      <a:r>
                        <a:rPr kumimoji="1" lang="en-US" altLang="ja-JP" sz="2400" dirty="0" smtClean="0"/>
                        <a:t> (num2 == 2)</a:t>
                      </a:r>
                      <a:endParaRPr kumimoji="1" lang="ja-JP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dirty="0" smtClean="0"/>
                        <a:t>num1</a:t>
                      </a:r>
                      <a:r>
                        <a:rPr lang="ja-JP" altLang="en-US" sz="2000" dirty="0" smtClean="0"/>
                        <a:t>が１、</a:t>
                      </a:r>
                      <a:r>
                        <a:rPr lang="ja-JP" altLang="en-US" sz="2000" dirty="0" smtClean="0">
                          <a:solidFill>
                            <a:srgbClr val="FF0000"/>
                          </a:solidFill>
                        </a:rPr>
                        <a:t>または</a:t>
                      </a:r>
                      <a:r>
                        <a:rPr lang="ja-JP" altLang="en-US" sz="2000" dirty="0" smtClean="0"/>
                        <a:t>、</a:t>
                      </a:r>
                      <a:r>
                        <a:rPr lang="en-US" altLang="ja-JP" sz="2000" dirty="0" smtClean="0"/>
                        <a:t>num2</a:t>
                      </a:r>
                      <a:r>
                        <a:rPr lang="ja-JP" altLang="en-US" sz="2000" dirty="0" smtClean="0"/>
                        <a:t>が２、ですか？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/>
                        <a:t>NOT</a:t>
                      </a:r>
                      <a:endParaRPr kumimoji="1" lang="ja-JP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smtClean="0"/>
                        <a:t>!</a:t>
                      </a:r>
                      <a:endParaRPr kumimoji="1" lang="ja-JP" alt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solidFill>
                            <a:srgbClr val="FF0000"/>
                          </a:solidFill>
                        </a:rPr>
                        <a:t>！</a:t>
                      </a:r>
                      <a:r>
                        <a:rPr kumimoji="1" lang="en-US" altLang="ja-JP" sz="2400" dirty="0" err="1" smtClean="0"/>
                        <a:t>str.equals</a:t>
                      </a:r>
                      <a:r>
                        <a:rPr kumimoji="1" lang="en-US" altLang="ja-JP" sz="2400" dirty="0" smtClean="0"/>
                        <a:t>(“AKB”)</a:t>
                      </a:r>
                      <a:endParaRPr kumimoji="1" lang="ja-JP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000" dirty="0" err="1" smtClean="0"/>
                        <a:t>str</a:t>
                      </a:r>
                      <a:r>
                        <a:rPr lang="ja-JP" altLang="en-US" sz="2000" dirty="0" smtClean="0"/>
                        <a:t>は</a:t>
                      </a:r>
                      <a:r>
                        <a:rPr lang="en-US" altLang="ja-JP" sz="2000" dirty="0" smtClean="0"/>
                        <a:t>”AKB”</a:t>
                      </a:r>
                      <a:r>
                        <a:rPr lang="ja-JP" altLang="en-US" sz="2000" dirty="0" smtClean="0">
                          <a:solidFill>
                            <a:srgbClr val="FF0000"/>
                          </a:solidFill>
                        </a:rPr>
                        <a:t>ではない</a:t>
                      </a:r>
                      <a:r>
                        <a:rPr lang="ja-JP" altLang="en-US" sz="2000" dirty="0" smtClean="0"/>
                        <a:t>のですか？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27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07504" y="1628800"/>
            <a:ext cx="8856984" cy="4896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複数の条件を組み合わせた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質問の例</a:t>
            </a:r>
            <a:endParaRPr kumimoji="1" lang="ja-JP" altLang="en-US" sz="4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4345" y="2151596"/>
            <a:ext cx="224773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num</a:t>
            </a:r>
            <a:r>
              <a:rPr kumimoji="1" lang="ja-JP" altLang="en-US" smtClean="0"/>
              <a:t>が</a:t>
            </a:r>
            <a:r>
              <a:rPr lang="ja-JP" altLang="en-US" smtClean="0"/>
              <a:t>１以上１２以下</a:t>
            </a:r>
            <a:endParaRPr kumimoji="1" lang="en-US" altLang="ja-JP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130566" y="2106222"/>
            <a:ext cx="399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(</a:t>
            </a:r>
            <a:r>
              <a:rPr kumimoji="1" lang="ja-JP" altLang="en-US" sz="2400" smtClean="0"/>
              <a:t> </a:t>
            </a:r>
            <a:r>
              <a:rPr kumimoji="1" lang="en-US" altLang="ja-JP" sz="2400" smtClean="0"/>
              <a:t>num &gt;= </a:t>
            </a:r>
            <a:r>
              <a:rPr kumimoji="1" lang="ja-JP" altLang="en-US" sz="2400" smtClean="0"/>
              <a:t>１ </a:t>
            </a:r>
            <a:r>
              <a:rPr kumimoji="1" lang="en-US" altLang="ja-JP" sz="2400" smtClean="0"/>
              <a:t>) &amp;&amp; ( num&lt;=</a:t>
            </a:r>
            <a:r>
              <a:rPr kumimoji="1" lang="ja-JP" altLang="en-US" sz="2400" smtClean="0"/>
              <a:t>１２</a:t>
            </a:r>
            <a:r>
              <a:rPr kumimoji="1" lang="en-US" altLang="ja-JP" sz="2400" smtClean="0"/>
              <a:t> )</a:t>
            </a:r>
            <a:endParaRPr kumimoji="1" lang="ja-JP" altLang="en-US" sz="24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9512" y="3573016"/>
            <a:ext cx="286488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Suit</a:t>
            </a:r>
            <a:r>
              <a:rPr kumimoji="1" lang="ja-JP" altLang="en-US" smtClean="0"/>
              <a:t>が</a:t>
            </a:r>
            <a:r>
              <a:rPr kumimoji="1" lang="en-US" altLang="ja-JP" smtClean="0"/>
              <a:t>“</a:t>
            </a:r>
            <a:r>
              <a:rPr kumimoji="1" lang="ja-JP" altLang="en-US" smtClean="0"/>
              <a:t>スペード</a:t>
            </a:r>
            <a:r>
              <a:rPr kumimoji="1" lang="en-US" altLang="ja-JP" smtClean="0"/>
              <a:t>”</a:t>
            </a:r>
            <a:r>
              <a:rPr kumimoji="1" lang="ja-JP" altLang="en-US" smtClean="0"/>
              <a:t>で</a:t>
            </a:r>
            <a:r>
              <a:rPr kumimoji="1" lang="en-US" altLang="ja-JP" smtClean="0"/>
              <a:t>rank</a:t>
            </a:r>
            <a:r>
              <a:rPr kumimoji="1" lang="ja-JP" altLang="en-US" smtClean="0"/>
              <a:t>が</a:t>
            </a:r>
            <a:r>
              <a:rPr lang="ja-JP" altLang="en-US" smtClean="0"/>
              <a:t>１</a:t>
            </a:r>
            <a:endParaRPr kumimoji="1" lang="en-US" altLang="ja-JP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31840" y="3518764"/>
            <a:ext cx="5195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suit.equals(“</a:t>
            </a:r>
            <a:r>
              <a:rPr kumimoji="1" lang="ja-JP" altLang="en-US" sz="2400" smtClean="0"/>
              <a:t>スペード</a:t>
            </a:r>
            <a:r>
              <a:rPr kumimoji="1" lang="en-US" altLang="ja-JP" sz="2400" smtClean="0"/>
              <a:t>”)</a:t>
            </a:r>
            <a:r>
              <a:rPr kumimoji="1" lang="ja-JP" altLang="en-US" sz="2400" smtClean="0"/>
              <a:t> </a:t>
            </a:r>
            <a:r>
              <a:rPr kumimoji="1" lang="en-US" altLang="ja-JP" sz="2400" smtClean="0"/>
              <a:t>&amp;&amp; ( rank==</a:t>
            </a:r>
            <a:r>
              <a:rPr kumimoji="1" lang="ja-JP" altLang="en-US" sz="2400" smtClean="0"/>
              <a:t>１</a:t>
            </a:r>
            <a:r>
              <a:rPr kumimoji="1" lang="en-US" altLang="ja-JP" sz="2400" smtClean="0"/>
              <a:t> )</a:t>
            </a:r>
            <a:endParaRPr kumimoji="1" lang="ja-JP" altLang="en-US" sz="24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0202" y="2870692"/>
            <a:ext cx="232146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num</a:t>
            </a:r>
            <a:r>
              <a:rPr kumimoji="1" lang="ja-JP" altLang="en-US" smtClean="0"/>
              <a:t>が</a:t>
            </a:r>
            <a:r>
              <a:rPr lang="ja-JP" altLang="en-US" smtClean="0"/>
              <a:t>１０</a:t>
            </a:r>
            <a:r>
              <a:rPr kumimoji="1" lang="ja-JP" altLang="en-US" smtClean="0"/>
              <a:t>以下の素数</a:t>
            </a:r>
            <a:endParaRPr kumimoji="1" lang="en-US" altLang="ja-JP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31840" y="2807562"/>
            <a:ext cx="5684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(num==2)||(num==3)||(num==5)||(num==7)</a:t>
            </a:r>
            <a:endParaRPr kumimoji="1" lang="ja-JP" altLang="en-US" sz="240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33372" y="4317731"/>
            <a:ext cx="188384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２０歳以上の男子</a:t>
            </a:r>
            <a:endParaRPr kumimoji="1" lang="en-US" altLang="ja-JP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131840" y="4263479"/>
            <a:ext cx="5139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(age&gt;=20)  &amp;&amp;  gender.equlas(“man”)</a:t>
            </a:r>
            <a:endParaRPr kumimoji="1" lang="ja-JP" altLang="en-US" sz="240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3644" y="5037811"/>
            <a:ext cx="361028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攻撃力が１０</a:t>
            </a:r>
            <a:r>
              <a:rPr lang="ja-JP" altLang="en-US" smtClean="0"/>
              <a:t>以下</a:t>
            </a:r>
            <a:r>
              <a:rPr kumimoji="1" lang="ja-JP" altLang="en-US" smtClean="0"/>
              <a:t>のレベル３の戦士</a:t>
            </a:r>
            <a:endParaRPr kumimoji="1" lang="en-US" altLang="ja-JP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475656" y="5517232"/>
            <a:ext cx="756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(attack &lt;=</a:t>
            </a:r>
            <a:r>
              <a:rPr kumimoji="1" lang="ja-JP" altLang="en-US" sz="2400" smtClean="0"/>
              <a:t>１０</a:t>
            </a:r>
            <a:r>
              <a:rPr kumimoji="1" lang="en-US" altLang="ja-JP" sz="2400" smtClean="0"/>
              <a:t>)  &amp;&amp;  (level==</a:t>
            </a:r>
            <a:r>
              <a:rPr kumimoji="1" lang="ja-JP" altLang="en-US" sz="2400" smtClean="0"/>
              <a:t>３</a:t>
            </a:r>
            <a:r>
              <a:rPr kumimoji="1" lang="en-US" altLang="ja-JP" sz="2400" smtClean="0"/>
              <a:t>) &amp;&amp; job.equlas(“Fighter”)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5409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3600" dirty="0"/>
              <a:t>複数</a:t>
            </a:r>
            <a:r>
              <a:rPr lang="ja-JP" altLang="en-US" sz="3600" dirty="0" smtClean="0"/>
              <a:t>の質問</a:t>
            </a:r>
            <a:r>
              <a:rPr lang="ja-JP" altLang="en-US" sz="3600" dirty="0" smtClean="0"/>
              <a:t>を組み合わせた</a:t>
            </a:r>
            <a:r>
              <a:rPr lang="en-US" altLang="ja-JP" sz="3600" dirty="0" smtClean="0"/>
              <a:t>if</a:t>
            </a:r>
            <a:r>
              <a:rPr lang="ja-JP" altLang="en-US" sz="3600" dirty="0" smtClean="0"/>
              <a:t>文</a:t>
            </a:r>
            <a:r>
              <a:rPr lang="ja-JP" altLang="en-US" sz="3600" dirty="0" smtClean="0"/>
              <a:t>の記述例</a:t>
            </a:r>
            <a:endParaRPr lang="en-US" altLang="ja-JP" sz="3600" dirty="0" smtClean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04414" y="1988932"/>
            <a:ext cx="8326294" cy="449103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400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ja-JP" altLang="en-US" sz="4800">
                <a:solidFill>
                  <a:schemeClr val="bg2">
                    <a:lumMod val="25000"/>
                  </a:schemeClr>
                </a:solidFill>
              </a:rPr>
              <a:t>ｉｆ</a:t>
            </a:r>
            <a:r>
              <a:rPr lang="ja-JP" altLang="en-US" sz="4000" smtClean="0">
                <a:solidFill>
                  <a:schemeClr val="bg2">
                    <a:lumMod val="25000"/>
                  </a:schemeClr>
                </a:solidFill>
              </a:rPr>
              <a:t>（                              </a:t>
            </a:r>
            <a:r>
              <a:rPr lang="ja-JP" altLang="en-US" sz="4000">
                <a:solidFill>
                  <a:schemeClr val="bg2">
                    <a:lumMod val="25000"/>
                  </a:schemeClr>
                </a:solidFill>
              </a:rPr>
              <a:t>　 　　　　　 ）｛</a:t>
            </a:r>
            <a:br>
              <a:rPr lang="ja-JP" altLang="en-US" sz="400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400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ja-JP" altLang="en-US" sz="4000">
                <a:solidFill>
                  <a:schemeClr val="bg2">
                    <a:lumMod val="25000"/>
                  </a:schemeClr>
                </a:solidFill>
              </a:rPr>
            </a:br>
            <a:endParaRPr lang="ja-JP" altLang="en-US" sz="40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ja-JP" altLang="en-US" sz="4000">
                <a:solidFill>
                  <a:schemeClr val="bg2">
                    <a:lumMod val="25000"/>
                  </a:schemeClr>
                </a:solidFill>
              </a:rPr>
              <a:t> ｝</a:t>
            </a:r>
            <a:r>
              <a:rPr lang="en-US" altLang="ja-JP" sz="4000">
                <a:solidFill>
                  <a:schemeClr val="bg2">
                    <a:lumMod val="25000"/>
                  </a:schemeClr>
                </a:solidFill>
              </a:rPr>
              <a:t>else </a:t>
            </a:r>
            <a:r>
              <a:rPr lang="ja-JP" altLang="en-US" sz="4000">
                <a:solidFill>
                  <a:schemeClr val="bg2">
                    <a:lumMod val="25000"/>
                  </a:schemeClr>
                </a:solidFill>
              </a:rPr>
              <a:t>｛</a:t>
            </a:r>
            <a:br>
              <a:rPr lang="ja-JP" altLang="en-US" sz="4000">
                <a:solidFill>
                  <a:schemeClr val="bg2">
                    <a:lumMod val="25000"/>
                  </a:schemeClr>
                </a:solidFill>
              </a:rPr>
            </a:br>
            <a:endParaRPr lang="ja-JP" altLang="en-US" sz="4000">
              <a:solidFill>
                <a:schemeClr val="bg2">
                  <a:lumMod val="25000"/>
                </a:schemeClr>
              </a:solidFill>
            </a:endParaRPr>
          </a:p>
          <a:p>
            <a:endParaRPr lang="ja-JP" altLang="en-US" sz="40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ja-JP" altLang="en-US" sz="4000">
                <a:solidFill>
                  <a:schemeClr val="bg2">
                    <a:lumMod val="25000"/>
                  </a:schemeClr>
                </a:solidFill>
              </a:rPr>
              <a:t> ｝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317227" y="3183359"/>
            <a:ext cx="7223452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800" b="1" smtClean="0">
                <a:latin typeface="ＭＳ Ｐ明朝" pitchFamily="18" charset="-128"/>
                <a:ea typeface="ＭＳ Ｐ明朝" pitchFamily="18" charset="-128"/>
              </a:rPr>
              <a:t>System.out.println(</a:t>
            </a:r>
            <a:r>
              <a:rPr lang="ja-JP" altLang="en-US" sz="2800" b="1" smtClean="0">
                <a:latin typeface="ＭＳ Ｐ明朝" pitchFamily="18" charset="-128"/>
                <a:ea typeface="ＭＳ Ｐ明朝" pitchFamily="18" charset="-128"/>
              </a:rPr>
              <a:t> </a:t>
            </a:r>
            <a:r>
              <a:rPr lang="en-US" altLang="ja-JP" sz="2800" b="1" smtClean="0">
                <a:latin typeface="ＭＳ Ｐ明朝" pitchFamily="18" charset="-128"/>
                <a:ea typeface="ＭＳ Ｐ明朝" pitchFamily="18" charset="-128"/>
              </a:rPr>
              <a:t>num</a:t>
            </a:r>
            <a:r>
              <a:rPr lang="ja-JP" altLang="en-US" sz="2800" b="1" smtClean="0">
                <a:latin typeface="ＭＳ Ｐ明朝" pitchFamily="18" charset="-128"/>
                <a:ea typeface="ＭＳ Ｐ明朝" pitchFamily="18" charset="-128"/>
              </a:rPr>
              <a:t>＋</a:t>
            </a:r>
            <a:r>
              <a:rPr lang="en-US" altLang="ja-JP" sz="2800" b="1" smtClean="0">
                <a:latin typeface="ＭＳ Ｐ明朝" pitchFamily="18" charset="-128"/>
                <a:ea typeface="ＭＳ Ｐ明朝" pitchFamily="18" charset="-128"/>
              </a:rPr>
              <a:t>“</a:t>
            </a:r>
            <a:r>
              <a:rPr lang="ja-JP" altLang="en-US" sz="2800" b="1" smtClean="0">
                <a:latin typeface="ＭＳ Ｐ明朝" pitchFamily="18" charset="-128"/>
                <a:ea typeface="ＭＳ Ｐ明朝" pitchFamily="18" charset="-128"/>
              </a:rPr>
              <a:t>月生まれですね”）</a:t>
            </a:r>
            <a:r>
              <a:rPr lang="en-US" altLang="ja-JP" sz="2800" b="1" smtClean="0">
                <a:latin typeface="ＭＳ Ｐ明朝" pitchFamily="18" charset="-128"/>
                <a:ea typeface="ＭＳ Ｐ明朝" pitchFamily="18" charset="-128"/>
              </a:rPr>
              <a:t>;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331640" y="2138157"/>
            <a:ext cx="5267789" cy="584775"/>
          </a:xfrm>
          <a:prstGeom prst="rect">
            <a:avLst/>
          </a:prstGeom>
          <a:solidFill>
            <a:srgbClr val="FF99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200"/>
              <a:t>(</a:t>
            </a:r>
            <a:r>
              <a:rPr lang="ja-JP" altLang="en-US" sz="3200"/>
              <a:t> </a:t>
            </a:r>
            <a:r>
              <a:rPr lang="en-US" altLang="ja-JP" sz="3200"/>
              <a:t>num &gt;= </a:t>
            </a:r>
            <a:r>
              <a:rPr lang="ja-JP" altLang="en-US" sz="3200"/>
              <a:t>１ </a:t>
            </a:r>
            <a:r>
              <a:rPr lang="en-US" altLang="ja-JP" sz="3200"/>
              <a:t>) &amp;&amp; ( num&lt;=</a:t>
            </a:r>
            <a:r>
              <a:rPr lang="ja-JP" altLang="en-US" sz="3200" smtClean="0"/>
              <a:t>１２</a:t>
            </a:r>
            <a:r>
              <a:rPr lang="en-US" altLang="ja-JP" sz="3200" smtClean="0"/>
              <a:t> </a:t>
            </a:r>
            <a:r>
              <a:rPr lang="en-US" altLang="ja-JP" sz="3200"/>
              <a:t>)</a:t>
            </a:r>
            <a:endParaRPr lang="ja-JP" altLang="en-US" sz="3200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317227" y="4922004"/>
            <a:ext cx="6032421" cy="52322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800" b="1" smtClean="0">
                <a:latin typeface="ＭＳ Ｐ明朝" pitchFamily="18" charset="-128"/>
                <a:ea typeface="ＭＳ Ｐ明朝" pitchFamily="18" charset="-128"/>
              </a:rPr>
              <a:t>System.out.println(“</a:t>
            </a:r>
            <a:r>
              <a:rPr lang="ja-JP" altLang="en-US" sz="2800" b="1" smtClean="0">
                <a:latin typeface="ＭＳ Ｐ明朝" pitchFamily="18" charset="-128"/>
                <a:ea typeface="ＭＳ Ｐ明朝" pitchFamily="18" charset="-128"/>
              </a:rPr>
              <a:t>入力ミスです。</a:t>
            </a:r>
            <a:r>
              <a:rPr lang="en-US" altLang="ja-JP" sz="2800" b="1" smtClean="0">
                <a:latin typeface="ＭＳ Ｐ明朝" pitchFamily="18" charset="-128"/>
                <a:ea typeface="ＭＳ Ｐ明朝" pitchFamily="18" charset="-128"/>
              </a:rPr>
              <a:t>”);</a:t>
            </a:r>
            <a:endParaRPr lang="ja-JP" altLang="en-US" sz="2800" b="1">
              <a:latin typeface="ＭＳ Ｐ明朝" pitchFamily="18" charset="-128"/>
              <a:ea typeface="ＭＳ Ｐ明朝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96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4572000" y="2724150"/>
            <a:ext cx="0" cy="3059113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３つ以上の処理の分岐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4213" y="3962400"/>
            <a:ext cx="2582862" cy="52863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/>
              <a:t>横断歩道を渡る</a:t>
            </a:r>
            <a:endParaRPr lang="en-US" altLang="ja-JP" sz="280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7164388" y="4005263"/>
            <a:ext cx="1173162" cy="528637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/>
              <a:t>止まる</a:t>
            </a:r>
            <a:endParaRPr lang="en-US" altLang="ja-JP" sz="2800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H="1">
            <a:off x="1908175" y="2698750"/>
            <a:ext cx="2646363" cy="1235075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4568825" y="2684463"/>
            <a:ext cx="3027363" cy="13208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8200" name="Line 9"/>
          <p:cNvSpPr>
            <a:spLocks noChangeShapeType="1"/>
          </p:cNvSpPr>
          <p:nvPr/>
        </p:nvSpPr>
        <p:spPr bwMode="auto">
          <a:xfrm>
            <a:off x="4568825" y="1412875"/>
            <a:ext cx="0" cy="1296988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8201" name="Text Box 10"/>
          <p:cNvSpPr txBox="1">
            <a:spLocks noChangeArrowheads="1"/>
          </p:cNvSpPr>
          <p:nvPr/>
        </p:nvSpPr>
        <p:spPr bwMode="auto">
          <a:xfrm>
            <a:off x="2222500" y="3106738"/>
            <a:ext cx="1412875" cy="466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/>
              <a:t>信号が青</a:t>
            </a:r>
          </a:p>
        </p:txBody>
      </p:sp>
      <p:sp>
        <p:nvSpPr>
          <p:cNvPr id="8202" name="Text Box 12"/>
          <p:cNvSpPr txBox="1">
            <a:spLocks noChangeArrowheads="1"/>
          </p:cNvSpPr>
          <p:nvPr/>
        </p:nvSpPr>
        <p:spPr bwMode="auto">
          <a:xfrm>
            <a:off x="3851275" y="4221163"/>
            <a:ext cx="1412875" cy="466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/>
              <a:t>信号が黄</a:t>
            </a:r>
          </a:p>
        </p:txBody>
      </p:sp>
      <p:sp>
        <p:nvSpPr>
          <p:cNvPr id="8203" name="Text Box 17"/>
          <p:cNvSpPr txBox="1">
            <a:spLocks noChangeArrowheads="1"/>
          </p:cNvSpPr>
          <p:nvPr/>
        </p:nvSpPr>
        <p:spPr bwMode="auto">
          <a:xfrm>
            <a:off x="2628900" y="5853113"/>
            <a:ext cx="3887788" cy="528637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/>
              <a:t>注意して横断歩道を渡る</a:t>
            </a:r>
            <a:endParaRPr lang="en-US" altLang="ja-JP" sz="2800"/>
          </a:p>
        </p:txBody>
      </p:sp>
      <p:sp>
        <p:nvSpPr>
          <p:cNvPr id="8204" name="Text Box 18"/>
          <p:cNvSpPr txBox="1">
            <a:spLocks noChangeArrowheads="1"/>
          </p:cNvSpPr>
          <p:nvPr/>
        </p:nvSpPr>
        <p:spPr bwMode="auto">
          <a:xfrm>
            <a:off x="5580063" y="3106738"/>
            <a:ext cx="1412875" cy="466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/>
              <a:t>信号が赤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15"/>
          <p:cNvSpPr>
            <a:spLocks noChangeShapeType="1"/>
          </p:cNvSpPr>
          <p:nvPr/>
        </p:nvSpPr>
        <p:spPr bwMode="auto">
          <a:xfrm>
            <a:off x="4833938" y="3932238"/>
            <a:ext cx="0" cy="719137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 smtClean="0"/>
              <a:t>３つ以上の処理の分岐の考えかた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27063" y="3962400"/>
            <a:ext cx="2582862" cy="52863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/>
              <a:t>横断歩道を渡る</a:t>
            </a:r>
            <a:endParaRPr lang="en-US" altLang="ja-JP" sz="2800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724525" y="5905500"/>
            <a:ext cx="1173163" cy="52863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/>
              <a:t>止まる</a:t>
            </a:r>
            <a:endParaRPr lang="en-US" altLang="ja-JP" sz="2800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 flipH="1">
            <a:off x="1865313" y="2698750"/>
            <a:ext cx="1465262" cy="1235075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3344863" y="2684463"/>
            <a:ext cx="1546225" cy="1249362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009397" y="2997200"/>
            <a:ext cx="197842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smtClean="0"/>
              <a:t>成立する場合</a:t>
            </a:r>
            <a:endParaRPr lang="ja-JP" altLang="en-US" sz="2400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3344863" y="1412875"/>
            <a:ext cx="0" cy="1296988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2490788" y="1825625"/>
            <a:ext cx="1717675" cy="466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/>
              <a:t>信号が青？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690148" y="2997200"/>
            <a:ext cx="222048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/>
              <a:t>成立</a:t>
            </a:r>
            <a:r>
              <a:rPr lang="ja-JP" altLang="en-US" sz="2400" smtClean="0"/>
              <a:t>しない場合</a:t>
            </a:r>
            <a:endParaRPr lang="ja-JP" altLang="en-US" sz="2400"/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025900" y="3933825"/>
            <a:ext cx="1717675" cy="466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/>
              <a:t>信号が黄？</a:t>
            </a:r>
          </a:p>
        </p:txBody>
      </p:sp>
      <p:sp>
        <p:nvSpPr>
          <p:cNvPr id="12301" name="Line 16"/>
          <p:cNvSpPr>
            <a:spLocks noChangeShapeType="1"/>
          </p:cNvSpPr>
          <p:nvPr/>
        </p:nvSpPr>
        <p:spPr bwMode="auto">
          <a:xfrm flipH="1">
            <a:off x="3348038" y="4641850"/>
            <a:ext cx="1465262" cy="1235075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2302" name="Line 17"/>
          <p:cNvSpPr>
            <a:spLocks noChangeShapeType="1"/>
          </p:cNvSpPr>
          <p:nvPr/>
        </p:nvSpPr>
        <p:spPr bwMode="auto">
          <a:xfrm>
            <a:off x="4827588" y="4627563"/>
            <a:ext cx="1546225" cy="1249362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2303" name="Text Box 18"/>
          <p:cNvSpPr txBox="1">
            <a:spLocks noChangeArrowheads="1"/>
          </p:cNvSpPr>
          <p:nvPr/>
        </p:nvSpPr>
        <p:spPr bwMode="auto">
          <a:xfrm>
            <a:off x="2449557" y="4987925"/>
            <a:ext cx="197842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smtClean="0"/>
              <a:t>成立する場合</a:t>
            </a:r>
            <a:endParaRPr lang="ja-JP" altLang="en-US" sz="2400"/>
          </a:p>
        </p:txBody>
      </p:sp>
      <p:sp>
        <p:nvSpPr>
          <p:cNvPr id="12304" name="Text Box 19"/>
          <p:cNvSpPr txBox="1">
            <a:spLocks noChangeArrowheads="1"/>
          </p:cNvSpPr>
          <p:nvPr/>
        </p:nvSpPr>
        <p:spPr bwMode="auto">
          <a:xfrm>
            <a:off x="5220072" y="4987925"/>
            <a:ext cx="222048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/>
              <a:t>成立</a:t>
            </a:r>
            <a:r>
              <a:rPr lang="ja-JP" altLang="en-US" sz="2400" smtClean="0"/>
              <a:t>しない場合</a:t>
            </a:r>
            <a:endParaRPr lang="ja-JP" altLang="en-US" sz="2400"/>
          </a:p>
        </p:txBody>
      </p:sp>
      <p:sp>
        <p:nvSpPr>
          <p:cNvPr id="12305" name="Text Box 20"/>
          <p:cNvSpPr txBox="1">
            <a:spLocks noChangeArrowheads="1"/>
          </p:cNvSpPr>
          <p:nvPr/>
        </p:nvSpPr>
        <p:spPr bwMode="auto">
          <a:xfrm>
            <a:off x="1476375" y="5891213"/>
            <a:ext cx="3887788" cy="528637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/>
              <a:t>注意して横断歩道を渡る</a:t>
            </a:r>
            <a:endParaRPr lang="en-US" altLang="ja-JP" sz="280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228184" y="1825625"/>
            <a:ext cx="2676374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2000" dirty="0" smtClean="0"/>
              <a:t>２択（</a:t>
            </a:r>
            <a:r>
              <a:rPr kumimoji="1" lang="en-US" altLang="ja-JP" sz="2000" dirty="0" smtClean="0"/>
              <a:t>Yes or No</a:t>
            </a:r>
            <a:r>
              <a:rPr kumimoji="1" lang="ja-JP" altLang="en-US" sz="2000" dirty="0" smtClean="0"/>
              <a:t>）の質問</a:t>
            </a:r>
            <a:endParaRPr kumimoji="1" lang="en-US" altLang="ja-JP" sz="2000" dirty="0" smtClean="0"/>
          </a:p>
          <a:p>
            <a:pPr algn="r"/>
            <a:r>
              <a:rPr kumimoji="1" lang="ja-JP" altLang="en-US" sz="2000" dirty="0" smtClean="0"/>
              <a:t>に分割する</a:t>
            </a:r>
            <a:endParaRPr kumimoji="1" lang="ja-JP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79512" y="1268760"/>
            <a:ext cx="8784976" cy="547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411760" y="3212976"/>
            <a:ext cx="4536504" cy="26642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1944200" y="1556792"/>
            <a:ext cx="5256584" cy="489364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3200" dirty="0"/>
              <a:t> </a:t>
            </a:r>
            <a:r>
              <a:rPr lang="ja-JP" altLang="en-US" sz="3200" dirty="0"/>
              <a:t>ｉｆ（ 　　　　　　 ）｛</a:t>
            </a:r>
            <a:br>
              <a:rPr lang="ja-JP" altLang="en-US" sz="3200" dirty="0"/>
            </a:br>
            <a:endParaRPr lang="en-US" altLang="ja-JP" sz="2000" dirty="0" smtClean="0"/>
          </a:p>
          <a:p>
            <a:r>
              <a:rPr lang="ja-JP" altLang="en-US" sz="2000" dirty="0"/>
              <a:t/>
            </a:r>
            <a:br>
              <a:rPr lang="ja-JP" altLang="en-US" sz="2000" dirty="0"/>
            </a:br>
            <a:r>
              <a:rPr lang="ja-JP" altLang="en-US" sz="3200" dirty="0"/>
              <a:t> ｝</a:t>
            </a:r>
            <a:r>
              <a:rPr lang="en-US" altLang="ja-JP" sz="3200" dirty="0"/>
              <a:t>else </a:t>
            </a:r>
            <a:r>
              <a:rPr lang="ja-JP" altLang="en-US" sz="3200" dirty="0"/>
              <a:t>｛</a:t>
            </a:r>
          </a:p>
          <a:p>
            <a:r>
              <a:rPr lang="ja-JP" altLang="en-US" sz="3200" dirty="0"/>
              <a:t>     </a:t>
            </a:r>
            <a:r>
              <a:rPr lang="en-US" altLang="ja-JP" sz="3200" dirty="0"/>
              <a:t>if</a:t>
            </a:r>
            <a:r>
              <a:rPr lang="ja-JP" altLang="en-US" sz="3200" dirty="0"/>
              <a:t>（ 　　　　　　　 ）｛</a:t>
            </a:r>
            <a:br>
              <a:rPr lang="ja-JP" altLang="en-US" sz="3200" dirty="0"/>
            </a:br>
            <a:endParaRPr lang="en-US" altLang="ja-JP" sz="2000" dirty="0" smtClean="0"/>
          </a:p>
          <a:p>
            <a:r>
              <a:rPr lang="ja-JP" altLang="en-US" sz="2000" dirty="0"/>
              <a:t/>
            </a:r>
            <a:br>
              <a:rPr lang="ja-JP" altLang="en-US" sz="2000" dirty="0"/>
            </a:br>
            <a:r>
              <a:rPr lang="ja-JP" altLang="en-US" sz="3200" dirty="0"/>
              <a:t>     ｝ </a:t>
            </a:r>
            <a:r>
              <a:rPr lang="en-US" altLang="ja-JP" sz="3200" dirty="0"/>
              <a:t>else {</a:t>
            </a:r>
            <a:br>
              <a:rPr lang="en-US" altLang="ja-JP" sz="3200" dirty="0"/>
            </a:br>
            <a:endParaRPr lang="en-US" altLang="ja-JP" sz="2000" dirty="0" smtClean="0"/>
          </a:p>
          <a:p>
            <a:endParaRPr lang="en-US" altLang="ja-JP" sz="2000" dirty="0"/>
          </a:p>
          <a:p>
            <a:r>
              <a:rPr lang="ja-JP" altLang="en-US" sz="3200" dirty="0"/>
              <a:t>     </a:t>
            </a:r>
            <a:r>
              <a:rPr lang="en-US" altLang="ja-JP" sz="3200" dirty="0"/>
              <a:t>}</a:t>
            </a:r>
          </a:p>
          <a:p>
            <a:r>
              <a:rPr lang="ja-JP" altLang="en-US" sz="3200" dirty="0"/>
              <a:t> ｝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759"/>
            <a:ext cx="8229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b="1" dirty="0" smtClean="0">
                <a:latin typeface="ＭＳ Ｐ明朝" pitchFamily="18" charset="-128"/>
                <a:ea typeface="ＭＳ Ｐ明朝" pitchFamily="18" charset="-128"/>
              </a:rPr>
              <a:t>if</a:t>
            </a:r>
            <a:r>
              <a:rPr lang="ja-JP" altLang="en-US" b="1" dirty="0" smtClean="0">
                <a:latin typeface="ＭＳ Ｐ明朝" pitchFamily="18" charset="-128"/>
                <a:ea typeface="ＭＳ Ｐ明朝" pitchFamily="18" charset="-128"/>
              </a:rPr>
              <a:t>文</a:t>
            </a:r>
            <a:r>
              <a:rPr lang="ja-JP" altLang="en-US" b="1" dirty="0" smtClean="0">
                <a:latin typeface="ＭＳ Ｐ明朝" pitchFamily="18" charset="-128"/>
                <a:ea typeface="ＭＳ Ｐ明朝" pitchFamily="18" charset="-128"/>
              </a:rPr>
              <a:t>の中</a:t>
            </a:r>
            <a:r>
              <a:rPr lang="ja-JP" altLang="en-US" b="1" dirty="0" smtClean="0">
                <a:latin typeface="ＭＳ Ｐ明朝" pitchFamily="18" charset="-128"/>
                <a:ea typeface="ＭＳ Ｐ明朝" pitchFamily="18" charset="-128"/>
              </a:rPr>
              <a:t>に</a:t>
            </a:r>
            <a:r>
              <a:rPr lang="en-US" altLang="ja-JP" b="1" dirty="0" smtClean="0">
                <a:latin typeface="ＭＳ Ｐ明朝" pitchFamily="18" charset="-128"/>
                <a:ea typeface="ＭＳ Ｐ明朝" pitchFamily="18" charset="-128"/>
              </a:rPr>
              <a:t>if</a:t>
            </a:r>
            <a:r>
              <a:rPr lang="ja-JP" altLang="en-US" b="1" dirty="0" smtClean="0">
                <a:latin typeface="ＭＳ Ｐ明朝" pitchFamily="18" charset="-128"/>
                <a:ea typeface="ＭＳ Ｐ明朝" pitchFamily="18" charset="-128"/>
              </a:rPr>
              <a:t>文</a:t>
            </a:r>
            <a:r>
              <a:rPr lang="ja-JP" altLang="en-US" b="1" dirty="0" smtClean="0">
                <a:latin typeface="ＭＳ Ｐ明朝" pitchFamily="18" charset="-128"/>
                <a:ea typeface="ＭＳ Ｐ明朝" pitchFamily="18" charset="-128"/>
              </a:rPr>
              <a:t>を入れられます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843808" y="2236802"/>
            <a:ext cx="1907895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/>
              <a:t>横断歩道を渡る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347864" y="4973106"/>
            <a:ext cx="891591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/>
              <a:t>止まる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3347864" y="3820978"/>
            <a:ext cx="2848857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/>
              <a:t>注意して横断歩道を渡る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2736288" y="1642641"/>
            <a:ext cx="1210588" cy="400110"/>
          </a:xfrm>
          <a:prstGeom prst="rect">
            <a:avLst/>
          </a:prstGeom>
          <a:solidFill>
            <a:srgbClr val="FF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/>
              <a:t>信号は青</a:t>
            </a:r>
            <a:endParaRPr lang="en-US" altLang="ja-JP" sz="2000"/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3141428" y="3244914"/>
            <a:ext cx="1467068" cy="400110"/>
          </a:xfrm>
          <a:prstGeom prst="rect">
            <a:avLst/>
          </a:prstGeom>
          <a:solidFill>
            <a:srgbClr val="FF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/>
              <a:t>信号は黄色</a:t>
            </a:r>
            <a:endParaRPr lang="en-US" altLang="ja-JP" sz="2000"/>
          </a:p>
        </p:txBody>
      </p:sp>
      <p:sp>
        <p:nvSpPr>
          <p:cNvPr id="4" name="正方形/長方形 3"/>
          <p:cNvSpPr/>
          <p:nvPr/>
        </p:nvSpPr>
        <p:spPr>
          <a:xfrm>
            <a:off x="2411760" y="3212976"/>
            <a:ext cx="4536504" cy="273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4572000" y="2724150"/>
            <a:ext cx="0" cy="3059113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横断歩道を渡る？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4213" y="3962400"/>
            <a:ext cx="2582862" cy="52863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/>
              <a:t>横断歩道を渡る</a:t>
            </a:r>
            <a:endParaRPr lang="en-US" altLang="ja-JP" sz="280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7164388" y="4005263"/>
            <a:ext cx="1173162" cy="528637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/>
              <a:t>止まる</a:t>
            </a:r>
            <a:endParaRPr lang="en-US" altLang="ja-JP" sz="2800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H="1">
            <a:off x="1908175" y="2698750"/>
            <a:ext cx="2646363" cy="1235075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4568825" y="2684463"/>
            <a:ext cx="3027363" cy="13208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8200" name="Line 9"/>
          <p:cNvSpPr>
            <a:spLocks noChangeShapeType="1"/>
          </p:cNvSpPr>
          <p:nvPr/>
        </p:nvSpPr>
        <p:spPr bwMode="auto">
          <a:xfrm>
            <a:off x="4568825" y="1412875"/>
            <a:ext cx="0" cy="1296988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8201" name="Text Box 10"/>
          <p:cNvSpPr txBox="1">
            <a:spLocks noChangeArrowheads="1"/>
          </p:cNvSpPr>
          <p:nvPr/>
        </p:nvSpPr>
        <p:spPr bwMode="auto">
          <a:xfrm>
            <a:off x="2222500" y="3106738"/>
            <a:ext cx="1412875" cy="466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/>
              <a:t>信号が青</a:t>
            </a:r>
          </a:p>
        </p:txBody>
      </p:sp>
      <p:sp>
        <p:nvSpPr>
          <p:cNvPr id="8202" name="Text Box 12"/>
          <p:cNvSpPr txBox="1">
            <a:spLocks noChangeArrowheads="1"/>
          </p:cNvSpPr>
          <p:nvPr/>
        </p:nvSpPr>
        <p:spPr bwMode="auto">
          <a:xfrm>
            <a:off x="3851275" y="4221163"/>
            <a:ext cx="1412875" cy="466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/>
              <a:t>信号が黄</a:t>
            </a:r>
          </a:p>
        </p:txBody>
      </p:sp>
      <p:sp>
        <p:nvSpPr>
          <p:cNvPr id="8203" name="Text Box 17"/>
          <p:cNvSpPr txBox="1">
            <a:spLocks noChangeArrowheads="1"/>
          </p:cNvSpPr>
          <p:nvPr/>
        </p:nvSpPr>
        <p:spPr bwMode="auto">
          <a:xfrm>
            <a:off x="2628900" y="5853113"/>
            <a:ext cx="3887788" cy="528637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/>
              <a:t>注意して横断歩道を渡る</a:t>
            </a:r>
            <a:endParaRPr lang="en-US" altLang="ja-JP" sz="2800"/>
          </a:p>
        </p:txBody>
      </p:sp>
      <p:sp>
        <p:nvSpPr>
          <p:cNvPr id="8204" name="Text Box 18"/>
          <p:cNvSpPr txBox="1">
            <a:spLocks noChangeArrowheads="1"/>
          </p:cNvSpPr>
          <p:nvPr/>
        </p:nvSpPr>
        <p:spPr bwMode="auto">
          <a:xfrm>
            <a:off x="5580063" y="3106738"/>
            <a:ext cx="1412875" cy="466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/>
              <a:t>信号が赤</a:t>
            </a:r>
          </a:p>
        </p:txBody>
      </p:sp>
    </p:spTree>
    <p:extLst>
      <p:ext uri="{BB962C8B-B14F-4D97-AF65-F5344CB8AC3E}">
        <p14:creationId xmlns:p14="http://schemas.microsoft.com/office/powerpoint/2010/main" val="37925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79512" y="1268760"/>
            <a:ext cx="8784976" cy="547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2483768" y="1986266"/>
            <a:ext cx="5256584" cy="39087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3200" dirty="0"/>
              <a:t> </a:t>
            </a:r>
            <a:r>
              <a:rPr lang="ja-JP" altLang="en-US" sz="3200" dirty="0"/>
              <a:t>ｉｆ（ 　　　　　　 ）｛</a:t>
            </a:r>
            <a:br>
              <a:rPr lang="ja-JP" altLang="en-US" sz="3200" dirty="0"/>
            </a:br>
            <a:endParaRPr lang="en-US" altLang="ja-JP" sz="2000" dirty="0" smtClean="0"/>
          </a:p>
          <a:p>
            <a:endParaRPr lang="en-US" altLang="ja-JP" sz="2000" dirty="0"/>
          </a:p>
          <a:p>
            <a:r>
              <a:rPr lang="ja-JP" altLang="en-US" sz="3200" dirty="0" smtClean="0"/>
              <a:t> </a:t>
            </a:r>
            <a:r>
              <a:rPr lang="ja-JP" altLang="en-US" sz="3200" dirty="0"/>
              <a:t>｝</a:t>
            </a:r>
            <a:r>
              <a:rPr lang="en-US" altLang="ja-JP" sz="3200" dirty="0"/>
              <a:t>else </a:t>
            </a:r>
            <a:r>
              <a:rPr lang="en-US" altLang="ja-JP" sz="3200" dirty="0" smtClean="0"/>
              <a:t>if</a:t>
            </a:r>
            <a:r>
              <a:rPr lang="ja-JP" altLang="en-US" sz="3200" dirty="0"/>
              <a:t>（ 　　　　　　　 ）｛</a:t>
            </a:r>
            <a:br>
              <a:rPr lang="ja-JP" altLang="en-US" sz="3200" dirty="0"/>
            </a:br>
            <a:endParaRPr lang="en-US" altLang="ja-JP" sz="2000" dirty="0" smtClean="0"/>
          </a:p>
          <a:p>
            <a:r>
              <a:rPr lang="ja-JP" altLang="en-US" sz="2000" dirty="0"/>
              <a:t/>
            </a:r>
            <a:br>
              <a:rPr lang="ja-JP" altLang="en-US" sz="2000" dirty="0"/>
            </a:br>
            <a:r>
              <a:rPr lang="ja-JP" altLang="en-US" sz="3200" dirty="0"/>
              <a:t> </a:t>
            </a:r>
            <a:r>
              <a:rPr lang="ja-JP" altLang="en-US" sz="3200" dirty="0" smtClean="0"/>
              <a:t>｝ </a:t>
            </a:r>
            <a:r>
              <a:rPr lang="en-US" altLang="ja-JP" sz="3200" dirty="0"/>
              <a:t>else </a:t>
            </a:r>
            <a:r>
              <a:rPr lang="ja-JP" altLang="en-US" sz="3200" dirty="0" smtClean="0"/>
              <a:t>｛</a:t>
            </a:r>
            <a:r>
              <a:rPr lang="en-US" altLang="ja-JP" sz="3200" dirty="0"/>
              <a:t/>
            </a:r>
            <a:br>
              <a:rPr lang="en-US" altLang="ja-JP" sz="3200" dirty="0"/>
            </a:br>
            <a:endParaRPr lang="en-US" altLang="ja-JP" sz="2000" dirty="0" smtClean="0"/>
          </a:p>
          <a:p>
            <a:endParaRPr lang="en-US" altLang="ja-JP" sz="2000" dirty="0"/>
          </a:p>
          <a:p>
            <a:r>
              <a:rPr lang="ja-JP" altLang="en-US" sz="3200" dirty="0" smtClean="0"/>
              <a:t> ｝</a:t>
            </a:r>
            <a:endParaRPr lang="ja-JP" altLang="en-US" sz="3200" dirty="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759"/>
            <a:ext cx="8229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b="1" smtClean="0">
                <a:latin typeface="ＭＳ Ｐ明朝" pitchFamily="18" charset="-128"/>
                <a:ea typeface="ＭＳ Ｐ明朝" pitchFamily="18" charset="-128"/>
              </a:rPr>
              <a:t>if-else if</a:t>
            </a:r>
            <a:r>
              <a:rPr lang="ja-JP" altLang="en-US" b="1" smtClean="0">
                <a:latin typeface="ＭＳ Ｐ明朝" pitchFamily="18" charset="-128"/>
                <a:ea typeface="ＭＳ Ｐ明朝" pitchFamily="18" charset="-128"/>
              </a:rPr>
              <a:t>  を使った記述方法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265994" y="2624470"/>
            <a:ext cx="1907895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/>
              <a:t>横断歩道を渡る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283873" y="4898524"/>
            <a:ext cx="891591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/>
              <a:t>止まる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3284734" y="3747380"/>
            <a:ext cx="2848857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/>
              <a:t>注意して横断歩道を渡る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3397908" y="2086297"/>
            <a:ext cx="1210588" cy="400110"/>
          </a:xfrm>
          <a:prstGeom prst="rect">
            <a:avLst/>
          </a:prstGeom>
          <a:solidFill>
            <a:srgbClr val="FF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/>
              <a:t>信号は青</a:t>
            </a:r>
            <a:endParaRPr lang="en-US" altLang="ja-JP" sz="2000"/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4355702" y="3158724"/>
            <a:ext cx="1467068" cy="400110"/>
          </a:xfrm>
          <a:prstGeom prst="rect">
            <a:avLst/>
          </a:prstGeom>
          <a:solidFill>
            <a:srgbClr val="FF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/>
              <a:t>信号は黄色</a:t>
            </a:r>
            <a:endParaRPr lang="en-US" altLang="ja-JP" sz="200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74902" y="5119893"/>
            <a:ext cx="2409635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2000" dirty="0" smtClean="0"/>
              <a:t>「</a:t>
            </a:r>
            <a:r>
              <a:rPr kumimoji="1" lang="en-US" altLang="ja-JP" sz="2000" dirty="0" smtClean="0"/>
              <a:t>else</a:t>
            </a:r>
            <a:r>
              <a:rPr kumimoji="1" lang="ja-JP" altLang="en-US" sz="2000" dirty="0" smtClean="0"/>
              <a:t>」文は省略可能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76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79512" y="1268760"/>
            <a:ext cx="8784976" cy="547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2483768" y="1628800"/>
            <a:ext cx="5256584" cy="501675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3200"/>
              <a:t> </a:t>
            </a:r>
            <a:r>
              <a:rPr lang="ja-JP" altLang="en-US" sz="3200"/>
              <a:t>ｉｆ（ 　　　　　　 ）｛</a:t>
            </a:r>
            <a:br>
              <a:rPr lang="ja-JP" altLang="en-US" sz="3200"/>
            </a:br>
            <a:endParaRPr lang="en-US" altLang="ja-JP" sz="2000" smtClean="0"/>
          </a:p>
          <a:p>
            <a:endParaRPr lang="en-US" altLang="ja-JP" sz="2000"/>
          </a:p>
          <a:p>
            <a:r>
              <a:rPr lang="ja-JP" altLang="en-US" sz="3200" smtClean="0"/>
              <a:t> </a:t>
            </a:r>
            <a:r>
              <a:rPr lang="ja-JP" altLang="en-US" sz="3200"/>
              <a:t>｝</a:t>
            </a:r>
            <a:r>
              <a:rPr lang="en-US" altLang="ja-JP" sz="3200"/>
              <a:t>else </a:t>
            </a:r>
            <a:r>
              <a:rPr lang="en-US" altLang="ja-JP" sz="3200" smtClean="0"/>
              <a:t>if</a:t>
            </a:r>
            <a:r>
              <a:rPr lang="ja-JP" altLang="en-US" sz="3200"/>
              <a:t>（ 　　　　　　 </a:t>
            </a:r>
            <a:r>
              <a:rPr lang="ja-JP" altLang="en-US" sz="3200" smtClean="0"/>
              <a:t>　）</a:t>
            </a:r>
            <a:r>
              <a:rPr lang="ja-JP" altLang="en-US" sz="3200"/>
              <a:t>｛</a:t>
            </a:r>
            <a:br>
              <a:rPr lang="ja-JP" altLang="en-US" sz="3200"/>
            </a:br>
            <a:endParaRPr lang="en-US" altLang="ja-JP" sz="2000" smtClean="0"/>
          </a:p>
          <a:p>
            <a:r>
              <a:rPr lang="ja-JP" altLang="en-US" sz="2000"/>
              <a:t/>
            </a:r>
            <a:br>
              <a:rPr lang="ja-JP" altLang="en-US" sz="2000"/>
            </a:br>
            <a:r>
              <a:rPr lang="ja-JP" altLang="en-US" sz="3200"/>
              <a:t> </a:t>
            </a:r>
            <a:r>
              <a:rPr lang="ja-JP" altLang="en-US" sz="3200" smtClean="0"/>
              <a:t>｝ </a:t>
            </a:r>
            <a:r>
              <a:rPr lang="en-US" altLang="ja-JP" sz="3200"/>
              <a:t>else </a:t>
            </a:r>
            <a:r>
              <a:rPr lang="en-US" altLang="ja-JP" sz="3200" smtClean="0"/>
              <a:t>if(               </a:t>
            </a:r>
            <a:r>
              <a:rPr lang="ja-JP" altLang="en-US" sz="3200" smtClean="0"/>
              <a:t>　</a:t>
            </a:r>
            <a:r>
              <a:rPr lang="en-US" altLang="ja-JP" sz="3200" smtClean="0"/>
              <a:t>)</a:t>
            </a:r>
            <a:r>
              <a:rPr lang="ja-JP" altLang="en-US" sz="3200" smtClean="0"/>
              <a:t>｛</a:t>
            </a:r>
            <a:r>
              <a:rPr lang="en-US" altLang="ja-JP" sz="3200"/>
              <a:t/>
            </a:r>
            <a:br>
              <a:rPr lang="en-US" altLang="ja-JP" sz="3200"/>
            </a:br>
            <a:endParaRPr lang="en-US" altLang="ja-JP" sz="2000" smtClean="0"/>
          </a:p>
          <a:p>
            <a:endParaRPr lang="en-US" altLang="ja-JP" sz="2000"/>
          </a:p>
          <a:p>
            <a:r>
              <a:rPr lang="ja-JP" altLang="en-US" sz="3200" smtClean="0"/>
              <a:t> ｝ </a:t>
            </a:r>
            <a:r>
              <a:rPr lang="en-US" altLang="ja-JP" sz="3200" smtClean="0"/>
              <a:t>else </a:t>
            </a:r>
            <a:r>
              <a:rPr lang="ja-JP" altLang="en-US" sz="3200" smtClean="0"/>
              <a:t>｛</a:t>
            </a:r>
            <a:endParaRPr lang="en-US" altLang="ja-JP" sz="3200" smtClean="0"/>
          </a:p>
          <a:p>
            <a:r>
              <a:rPr lang="en-US" altLang="ja-JP" sz="2000"/>
              <a:t> </a:t>
            </a:r>
            <a:endParaRPr lang="en-US" altLang="ja-JP" sz="2000" smtClean="0"/>
          </a:p>
          <a:p>
            <a:endParaRPr lang="en-US" altLang="ja-JP" sz="2000" smtClean="0"/>
          </a:p>
          <a:p>
            <a:r>
              <a:rPr lang="ja-JP" altLang="en-US" sz="3200" smtClean="0"/>
              <a:t> ｝</a:t>
            </a:r>
            <a:endParaRPr lang="ja-JP" altLang="en-US" sz="320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759"/>
            <a:ext cx="8229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b="1" dirty="0" smtClean="0">
                <a:latin typeface="ＭＳ Ｐ明朝" pitchFamily="18" charset="-128"/>
                <a:ea typeface="ＭＳ Ｐ明朝" pitchFamily="18" charset="-128"/>
              </a:rPr>
              <a:t>if-else if</a:t>
            </a:r>
            <a:r>
              <a:rPr lang="ja-JP" altLang="en-US" b="1" dirty="0" smtClean="0">
                <a:latin typeface="ＭＳ Ｐ明朝" pitchFamily="18" charset="-128"/>
                <a:ea typeface="ＭＳ Ｐ明朝" pitchFamily="18" charset="-128"/>
              </a:rPr>
              <a:t>  を使った記述方法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265994" y="2267004"/>
            <a:ext cx="1907895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/>
              <a:t>横断歩道を渡る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283873" y="5621178"/>
            <a:ext cx="891591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/>
              <a:t>止まる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3284734" y="3389914"/>
            <a:ext cx="2848857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/>
              <a:t>注意して横断歩道を渡る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3397908" y="1728831"/>
            <a:ext cx="1210588" cy="400110"/>
          </a:xfrm>
          <a:prstGeom prst="rect">
            <a:avLst/>
          </a:prstGeom>
          <a:solidFill>
            <a:srgbClr val="FF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/>
              <a:t>信号は青</a:t>
            </a:r>
            <a:endParaRPr lang="en-US" altLang="ja-JP" sz="2000"/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4302434" y="2801258"/>
            <a:ext cx="1467068" cy="400110"/>
          </a:xfrm>
          <a:prstGeom prst="rect">
            <a:avLst/>
          </a:prstGeom>
          <a:solidFill>
            <a:srgbClr val="FF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/>
              <a:t>信号は黄色</a:t>
            </a:r>
            <a:endParaRPr lang="en-US" altLang="ja-JP" sz="200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278776" y="3956116"/>
            <a:ext cx="1210588" cy="400110"/>
          </a:xfrm>
          <a:prstGeom prst="rect">
            <a:avLst/>
          </a:prstGeom>
          <a:solidFill>
            <a:srgbClr val="FF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smtClean="0"/>
              <a:t>私は元気</a:t>
            </a:r>
            <a:endParaRPr lang="en-US" altLang="ja-JP" sz="200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284734" y="4469050"/>
            <a:ext cx="1859805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smtClean="0"/>
              <a:t>空気イスに座る</a:t>
            </a:r>
            <a:endParaRPr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64521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rgbClr val="FF0000"/>
                </a:solidFill>
                <a:latin typeface="ＭＳ Ｐ明朝" pitchFamily="18" charset="-128"/>
                <a:ea typeface="ＭＳ Ｐ明朝" pitchFamily="18" charset="-128"/>
              </a:rPr>
              <a:t>（注意）</a:t>
            </a:r>
            <a:r>
              <a:rPr lang="en-US" altLang="ja-JP" b="1" dirty="0">
                <a:latin typeface="ＭＳ Ｐ明朝" pitchFamily="18" charset="-128"/>
                <a:ea typeface="ＭＳ Ｐ明朝" pitchFamily="18" charset="-128"/>
              </a:rPr>
              <a:t>if-else if</a:t>
            </a:r>
            <a:r>
              <a:rPr lang="ja-JP" altLang="en-US" b="1" dirty="0">
                <a:latin typeface="ＭＳ Ｐ明朝" pitchFamily="18" charset="-128"/>
                <a:ea typeface="ＭＳ Ｐ明朝" pitchFamily="18" charset="-128"/>
              </a:rPr>
              <a:t> 文のフロー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79512" y="2132856"/>
            <a:ext cx="83529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2400" b="1" dirty="0" err="1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2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400" b="1" dirty="0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score</a:t>
            </a:r>
            <a:r>
              <a:rPr lang="en-US" altLang="ja-JP" sz="2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85;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2400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2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 </a:t>
            </a:r>
            <a:r>
              <a:rPr lang="en-US" altLang="ja-JP" sz="2400" b="1" dirty="0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score</a:t>
            </a:r>
            <a:r>
              <a:rPr lang="en-US" altLang="ja-JP" sz="2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&gt;= 60 ){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2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System.</a:t>
            </a:r>
            <a:r>
              <a:rPr lang="en-US" altLang="ja-JP" sz="2400" b="1" dirty="0" err="1">
                <a:solidFill>
                  <a:srgbClr val="000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out</a:t>
            </a:r>
            <a:r>
              <a:rPr lang="en-US" altLang="ja-JP" sz="2400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.println</a:t>
            </a:r>
            <a:r>
              <a:rPr lang="en-US" altLang="ja-JP" sz="2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2400" b="1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ja-JP" altLang="en-US" sz="2400" b="1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単位は</a:t>
            </a:r>
            <a:r>
              <a:rPr lang="en-US" altLang="ja-JP" sz="2400" b="1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</a:t>
            </a:r>
            <a:r>
              <a:rPr lang="ja-JP" altLang="en-US" sz="2400" b="1" dirty="0" err="1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です</a:t>
            </a:r>
            <a:r>
              <a:rPr lang="en-US" altLang="ja-JP" sz="2400" b="1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sz="2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}</a:t>
            </a:r>
            <a:r>
              <a:rPr lang="en-US" altLang="ja-JP" sz="2400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</a:t>
            </a:r>
            <a:r>
              <a:rPr lang="en-US" altLang="ja-JP" sz="2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400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2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 </a:t>
            </a:r>
            <a:r>
              <a:rPr lang="en-US" altLang="ja-JP" sz="2400" b="1" dirty="0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score</a:t>
            </a:r>
            <a:r>
              <a:rPr lang="en-US" altLang="ja-JP" sz="2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&gt;= 70 ){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2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System.</a:t>
            </a:r>
            <a:r>
              <a:rPr lang="en-US" altLang="ja-JP" sz="2400" b="1" dirty="0" err="1">
                <a:solidFill>
                  <a:srgbClr val="000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out</a:t>
            </a:r>
            <a:r>
              <a:rPr lang="en-US" altLang="ja-JP" sz="2400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.println</a:t>
            </a:r>
            <a:r>
              <a:rPr lang="en-US" altLang="ja-JP" sz="2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2400" b="1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ja-JP" altLang="en-US" sz="2400" b="1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単位は</a:t>
            </a:r>
            <a:r>
              <a:rPr lang="en-US" altLang="ja-JP" sz="2400" b="1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</a:t>
            </a:r>
            <a:r>
              <a:rPr lang="ja-JP" altLang="en-US" sz="2400" b="1" dirty="0" err="1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です</a:t>
            </a:r>
            <a:r>
              <a:rPr lang="en-US" altLang="ja-JP" sz="2400" b="1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sz="2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}</a:t>
            </a:r>
            <a:r>
              <a:rPr lang="en-US" altLang="ja-JP" sz="2400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</a:t>
            </a:r>
            <a:r>
              <a:rPr lang="en-US" altLang="ja-JP" sz="2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400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2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 </a:t>
            </a:r>
            <a:r>
              <a:rPr lang="en-US" altLang="ja-JP" sz="2400" b="1" dirty="0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score</a:t>
            </a:r>
            <a:r>
              <a:rPr lang="en-US" altLang="ja-JP" sz="2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&gt;= 80 ){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2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System.</a:t>
            </a:r>
            <a:r>
              <a:rPr lang="en-US" altLang="ja-JP" sz="2400" b="1" dirty="0" err="1">
                <a:solidFill>
                  <a:srgbClr val="000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out</a:t>
            </a:r>
            <a:r>
              <a:rPr lang="en-US" altLang="ja-JP" sz="2400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.println</a:t>
            </a:r>
            <a:r>
              <a:rPr lang="en-US" altLang="ja-JP" sz="2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2400" b="1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ja-JP" altLang="en-US" sz="2400" b="1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単位は</a:t>
            </a:r>
            <a:r>
              <a:rPr lang="en-US" altLang="ja-JP" sz="2400" b="1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r>
              <a:rPr lang="ja-JP" altLang="en-US" sz="2400" b="1" dirty="0" err="1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です</a:t>
            </a:r>
            <a:r>
              <a:rPr lang="en-US" altLang="ja-JP" sz="2400" b="1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sz="2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}</a:t>
            </a:r>
            <a:r>
              <a:rPr lang="en-US" altLang="ja-JP" sz="2400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</a:t>
            </a:r>
            <a:r>
              <a:rPr lang="en-US" altLang="ja-JP" sz="2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400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2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 </a:t>
            </a:r>
            <a:r>
              <a:rPr lang="en-US" altLang="ja-JP" sz="2400" b="1" dirty="0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score</a:t>
            </a:r>
            <a:r>
              <a:rPr lang="en-US" altLang="ja-JP" sz="2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&lt; 60 ){</a:t>
            </a:r>
          </a:p>
          <a:p>
            <a:r>
              <a:rPr lang="ja-JP" altLang="en-US" sz="2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2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System.</a:t>
            </a:r>
            <a:r>
              <a:rPr lang="en-US" altLang="ja-JP" sz="2400" b="1" dirty="0" err="1">
                <a:solidFill>
                  <a:srgbClr val="000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out</a:t>
            </a:r>
            <a:r>
              <a:rPr lang="en-US" altLang="ja-JP" sz="2400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.println</a:t>
            </a:r>
            <a:r>
              <a:rPr lang="en-US" altLang="ja-JP" sz="2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2400" b="1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ja-JP" altLang="en-US" sz="2400" b="1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単位を落としました</a:t>
            </a:r>
            <a:r>
              <a:rPr lang="en-US" altLang="ja-JP" sz="2400" b="1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sz="2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ja-JP" altLang="en-US" sz="2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636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ＭＳ Ｐ明朝" pitchFamily="18" charset="-128"/>
                <a:ea typeface="ＭＳ Ｐ明朝" pitchFamily="18" charset="-128"/>
              </a:rPr>
              <a:t>（注意）</a:t>
            </a:r>
            <a:r>
              <a:rPr lang="en-US" altLang="ja-JP" b="1" dirty="0" smtClean="0">
                <a:latin typeface="ＭＳ Ｐ明朝" pitchFamily="18" charset="-128"/>
                <a:ea typeface="ＭＳ Ｐ明朝" pitchFamily="18" charset="-128"/>
              </a:rPr>
              <a:t>if-else </a:t>
            </a:r>
            <a:r>
              <a:rPr lang="en-US" altLang="ja-JP" b="1" dirty="0">
                <a:latin typeface="ＭＳ Ｐ明朝" pitchFamily="18" charset="-128"/>
                <a:ea typeface="ＭＳ Ｐ明朝" pitchFamily="18" charset="-128"/>
              </a:rPr>
              <a:t>if</a:t>
            </a:r>
            <a:r>
              <a:rPr lang="ja-JP" altLang="en-US" b="1" dirty="0">
                <a:latin typeface="ＭＳ Ｐ明朝" pitchFamily="18" charset="-128"/>
                <a:ea typeface="ＭＳ Ｐ明朝" pitchFamily="18" charset="-128"/>
              </a:rPr>
              <a:t> </a:t>
            </a:r>
            <a:r>
              <a:rPr lang="ja-JP" altLang="en-US" b="1" dirty="0" smtClean="0">
                <a:latin typeface="ＭＳ Ｐ明朝" pitchFamily="18" charset="-128"/>
                <a:ea typeface="ＭＳ Ｐ明朝" pitchFamily="18" charset="-128"/>
              </a:rPr>
              <a:t>文のフロー</a:t>
            </a:r>
            <a:endParaRPr kumimoji="1" lang="ja-JP" altLang="en-US" dirty="0"/>
          </a:p>
        </p:txBody>
      </p:sp>
      <p:sp>
        <p:nvSpPr>
          <p:cNvPr id="5" name="フローチャート: 判断 4"/>
          <p:cNvSpPr/>
          <p:nvPr/>
        </p:nvSpPr>
        <p:spPr>
          <a:xfrm>
            <a:off x="2022133" y="2970103"/>
            <a:ext cx="1512168" cy="720080"/>
          </a:xfrm>
          <a:prstGeom prst="flowChartDecision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条件１</a:t>
            </a:r>
            <a:endParaRPr kumimoji="1" lang="ja-JP" altLang="en-US" dirty="0"/>
          </a:p>
        </p:txBody>
      </p:sp>
      <p:sp>
        <p:nvSpPr>
          <p:cNvPr id="6" name="フローチャート: 判断 5"/>
          <p:cNvSpPr/>
          <p:nvPr/>
        </p:nvSpPr>
        <p:spPr>
          <a:xfrm>
            <a:off x="2019994" y="4002680"/>
            <a:ext cx="1512168" cy="720080"/>
          </a:xfrm>
          <a:prstGeom prst="flowChartDecision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条件２</a:t>
            </a:r>
            <a:endParaRPr kumimoji="1" lang="ja-JP" altLang="en-US" dirty="0"/>
          </a:p>
        </p:txBody>
      </p:sp>
      <p:sp>
        <p:nvSpPr>
          <p:cNvPr id="7" name="フローチャート: 処理 6"/>
          <p:cNvSpPr/>
          <p:nvPr/>
        </p:nvSpPr>
        <p:spPr>
          <a:xfrm>
            <a:off x="4081984" y="3131060"/>
            <a:ext cx="1368152" cy="398165"/>
          </a:xfrm>
          <a:prstGeom prst="flowChartProcess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処理</a:t>
            </a:r>
            <a:endParaRPr kumimoji="1" lang="ja-JP" altLang="en-US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081984" y="4178260"/>
            <a:ext cx="1368152" cy="398165"/>
          </a:xfrm>
          <a:prstGeom prst="flowChartProcess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処理</a:t>
            </a:r>
            <a:endParaRPr kumimoji="1" lang="ja-JP" altLang="en-US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2094141" y="5202351"/>
            <a:ext cx="1368152" cy="398165"/>
          </a:xfrm>
          <a:prstGeom prst="flowChartProcess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>
            <a:endCxn id="5" idx="0"/>
          </p:cNvCxnSpPr>
          <p:nvPr/>
        </p:nvCxnSpPr>
        <p:spPr>
          <a:xfrm>
            <a:off x="2771800" y="2492896"/>
            <a:ext cx="6417" cy="4772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3"/>
            <a:endCxn id="7" idx="1"/>
          </p:cNvCxnSpPr>
          <p:nvPr/>
        </p:nvCxnSpPr>
        <p:spPr>
          <a:xfrm>
            <a:off x="3534301" y="3330143"/>
            <a:ext cx="5476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2"/>
            <a:endCxn id="6" idx="0"/>
          </p:cNvCxnSpPr>
          <p:nvPr/>
        </p:nvCxnSpPr>
        <p:spPr>
          <a:xfrm flipH="1">
            <a:off x="2776078" y="3690183"/>
            <a:ext cx="2139" cy="312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8" idx="3"/>
          </p:cNvCxnSpPr>
          <p:nvPr/>
        </p:nvCxnSpPr>
        <p:spPr>
          <a:xfrm>
            <a:off x="5450136" y="4377343"/>
            <a:ext cx="4064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7" idx="3"/>
          </p:cNvCxnSpPr>
          <p:nvPr/>
        </p:nvCxnSpPr>
        <p:spPr>
          <a:xfrm>
            <a:off x="5450136" y="3330143"/>
            <a:ext cx="4064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6" idx="3"/>
            <a:endCxn id="8" idx="1"/>
          </p:cNvCxnSpPr>
          <p:nvPr/>
        </p:nvCxnSpPr>
        <p:spPr>
          <a:xfrm>
            <a:off x="3532162" y="4362720"/>
            <a:ext cx="549822" cy="146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9" idx="2"/>
          </p:cNvCxnSpPr>
          <p:nvPr/>
        </p:nvCxnSpPr>
        <p:spPr>
          <a:xfrm flipH="1">
            <a:off x="2776079" y="5600516"/>
            <a:ext cx="2138" cy="501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437591" y="2941051"/>
            <a:ext cx="59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00FF"/>
                </a:solidFill>
              </a:rPr>
              <a:t>true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462291" y="3993594"/>
            <a:ext cx="59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00FF"/>
                </a:solidFill>
              </a:rPr>
              <a:t>true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813225" y="3652680"/>
            <a:ext cx="65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false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776078" y="4703405"/>
            <a:ext cx="65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false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43" name="直線矢印コネクタ 42"/>
          <p:cNvCxnSpPr>
            <a:stCxn id="6" idx="2"/>
          </p:cNvCxnSpPr>
          <p:nvPr/>
        </p:nvCxnSpPr>
        <p:spPr>
          <a:xfrm flipH="1">
            <a:off x="2775010" y="4722760"/>
            <a:ext cx="1068" cy="475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50"/>
          <p:cNvCxnSpPr>
            <a:endCxn id="9" idx="3"/>
          </p:cNvCxnSpPr>
          <p:nvPr/>
        </p:nvCxnSpPr>
        <p:spPr>
          <a:xfrm rot="10800000" flipV="1">
            <a:off x="3462293" y="3339434"/>
            <a:ext cx="2394266" cy="2062000"/>
          </a:xfrm>
          <a:prstGeom prst="bentConnector3">
            <a:avLst>
              <a:gd name="adj1" fmla="val 2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6045938" y="3310383"/>
            <a:ext cx="2792983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条件１を</a:t>
            </a:r>
            <a:r>
              <a:rPr lang="ja-JP" altLang="en-US" sz="2000" dirty="0" smtClean="0"/>
              <a:t>評価し、</a:t>
            </a:r>
            <a:r>
              <a:rPr lang="en-US" altLang="ja-JP" sz="2000" dirty="0" smtClean="0"/>
              <a:t>false</a:t>
            </a:r>
            <a:r>
              <a:rPr lang="ja-JP" altLang="en-US" sz="2000" dirty="0" smtClean="0"/>
              <a:t>になった場合のみ、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条件２を</a:t>
            </a:r>
            <a:r>
              <a:rPr lang="ja-JP" altLang="en-US" sz="2000" dirty="0"/>
              <a:t>評価</a:t>
            </a:r>
            <a:r>
              <a:rPr kumimoji="1" lang="ja-JP" altLang="en-US" sz="2000" dirty="0" smtClean="0"/>
              <a:t>する</a:t>
            </a:r>
            <a:endParaRPr kumimoji="1" lang="ja-JP" altLang="en-US" sz="2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807073" y="5770561"/>
            <a:ext cx="4819720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順</a:t>
            </a:r>
            <a:r>
              <a:rPr lang="ja-JP" altLang="en-US" sz="2000" dirty="0" smtClean="0"/>
              <a:t>に評価していき、ある</a:t>
            </a:r>
            <a:r>
              <a:rPr kumimoji="1" lang="ja-JP" altLang="en-US" sz="2000" dirty="0" smtClean="0"/>
              <a:t>条件で</a:t>
            </a:r>
            <a:r>
              <a:rPr kumimoji="1" lang="en-US" altLang="ja-JP" sz="2000" dirty="0" smtClean="0"/>
              <a:t>true</a:t>
            </a:r>
            <a:r>
              <a:rPr kumimoji="1" lang="ja-JP" altLang="en-US" sz="2000" dirty="0" smtClean="0"/>
              <a:t>になった場合、</a:t>
            </a:r>
            <a:r>
              <a:rPr lang="ja-JP" altLang="en-US" sz="2000" dirty="0" smtClean="0"/>
              <a:t>以降の条件は評価しない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23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switch</a:t>
            </a:r>
            <a:r>
              <a:rPr lang="ja-JP" altLang="en-US" dirty="0" smtClean="0"/>
              <a:t>文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323528" y="1844824"/>
            <a:ext cx="5256584" cy="4154984"/>
            <a:chOff x="611560" y="1412776"/>
            <a:chExt cx="5256584" cy="4154984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611560" y="1412776"/>
              <a:ext cx="5256584" cy="415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ja-JP" sz="2400" dirty="0"/>
                <a:t> </a:t>
              </a:r>
              <a:r>
                <a:rPr lang="en-US" altLang="ja-JP" sz="2400" dirty="0" smtClean="0"/>
                <a:t>switch</a:t>
              </a:r>
              <a:r>
                <a:rPr lang="ja-JP" altLang="en-US" sz="2400" dirty="0" smtClean="0"/>
                <a:t>（ </a:t>
              </a:r>
              <a:r>
                <a:rPr lang="en-US" altLang="ja-JP" sz="2400" dirty="0" smtClean="0"/>
                <a:t>signal</a:t>
              </a:r>
              <a:r>
                <a:rPr lang="ja-JP" altLang="en-US" sz="2400" dirty="0" smtClean="0"/>
                <a:t> </a:t>
              </a:r>
              <a:r>
                <a:rPr lang="ja-JP" altLang="en-US" sz="2400" dirty="0"/>
                <a:t>）｛</a:t>
              </a:r>
              <a:br>
                <a:rPr lang="ja-JP" altLang="en-US" sz="2400" dirty="0"/>
              </a:br>
              <a:r>
                <a:rPr lang="ja-JP" altLang="en-US" sz="2400" dirty="0" smtClean="0"/>
                <a:t> </a:t>
              </a:r>
              <a:r>
                <a:rPr lang="en-US" altLang="ja-JP" sz="2400" dirty="0" smtClean="0"/>
                <a:t>	case “blue”:</a:t>
              </a:r>
            </a:p>
            <a:p>
              <a:r>
                <a:rPr lang="en-US" altLang="ja-JP" sz="2400" dirty="0" smtClean="0"/>
                <a:t>		</a:t>
              </a:r>
              <a:r>
                <a:rPr lang="ja-JP" altLang="en-US" sz="2400" dirty="0" smtClean="0"/>
                <a:t>横断歩道を渡る</a:t>
              </a:r>
              <a:endParaRPr lang="en-US" altLang="ja-JP" sz="2400" dirty="0" smtClean="0"/>
            </a:p>
            <a:p>
              <a:r>
                <a:rPr lang="en-US" altLang="ja-JP" sz="2400" dirty="0" smtClean="0"/>
                <a:t>	</a:t>
              </a:r>
              <a:r>
                <a:rPr lang="en-US" altLang="ja-JP" sz="2400" dirty="0"/>
                <a:t>	</a:t>
              </a:r>
              <a:r>
                <a:rPr lang="en-US" altLang="ja-JP" sz="2400" dirty="0" smtClean="0"/>
                <a:t>break;</a:t>
              </a:r>
            </a:p>
            <a:p>
              <a:r>
                <a:rPr lang="en-US" altLang="ja-JP" sz="2400" dirty="0"/>
                <a:t>	</a:t>
              </a:r>
              <a:r>
                <a:rPr lang="en-US" altLang="ja-JP" sz="2400" dirty="0" smtClean="0"/>
                <a:t>case “yellow”:</a:t>
              </a:r>
            </a:p>
            <a:p>
              <a:r>
                <a:rPr lang="en-US" altLang="ja-JP" sz="2400" dirty="0" smtClean="0"/>
                <a:t>		</a:t>
              </a:r>
              <a:r>
                <a:rPr lang="ja-JP" altLang="en-US" sz="2400" dirty="0" smtClean="0"/>
                <a:t>注意して横断歩道を渡る</a:t>
              </a:r>
              <a:endParaRPr lang="en-US" altLang="ja-JP" sz="2400" dirty="0" smtClean="0"/>
            </a:p>
            <a:p>
              <a:r>
                <a:rPr lang="en-US" altLang="ja-JP" sz="2400" dirty="0" smtClean="0"/>
                <a:t>		break;</a:t>
              </a:r>
              <a:endParaRPr lang="en-US" altLang="ja-JP" sz="2400" dirty="0"/>
            </a:p>
            <a:p>
              <a:r>
                <a:rPr lang="en-US" altLang="ja-JP" sz="2400" dirty="0"/>
                <a:t>	</a:t>
              </a:r>
              <a:r>
                <a:rPr lang="en-US" altLang="ja-JP" sz="2400" dirty="0" smtClean="0"/>
                <a:t>default:</a:t>
              </a:r>
            </a:p>
            <a:p>
              <a:r>
                <a:rPr lang="en-US" altLang="ja-JP" sz="2400" dirty="0" smtClean="0"/>
                <a:t>		</a:t>
              </a:r>
              <a:r>
                <a:rPr lang="ja-JP" altLang="en-US" sz="2400" dirty="0" smtClean="0"/>
                <a:t>止まる</a:t>
              </a:r>
              <a:endParaRPr lang="en-US" altLang="ja-JP" sz="2400" dirty="0" smtClean="0"/>
            </a:p>
            <a:p>
              <a:r>
                <a:rPr lang="en-US" altLang="ja-JP" sz="2400" dirty="0"/>
                <a:t>	</a:t>
              </a:r>
              <a:r>
                <a:rPr lang="en-US" altLang="ja-JP" sz="2400" dirty="0" smtClean="0"/>
                <a:t>	break;</a:t>
              </a:r>
              <a:endParaRPr lang="en-US" altLang="ja-JP" sz="2400" dirty="0" smtClean="0"/>
            </a:p>
            <a:p>
              <a:r>
                <a:rPr lang="ja-JP" altLang="en-US" sz="2400" dirty="0" smtClean="0"/>
                <a:t> </a:t>
              </a:r>
              <a:r>
                <a:rPr lang="ja-JP" altLang="en-US" sz="2400" dirty="0"/>
                <a:t>｝</a:t>
              </a:r>
            </a:p>
          </p:txBody>
        </p:sp>
        <p:sp>
          <p:nvSpPr>
            <p:cNvPr id="5" name="フローチャート: 処理 4"/>
            <p:cNvSpPr/>
            <p:nvPr/>
          </p:nvSpPr>
          <p:spPr>
            <a:xfrm>
              <a:off x="2519280" y="2204864"/>
              <a:ext cx="2088232" cy="36004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ローチャート: 処理 5"/>
            <p:cNvSpPr/>
            <p:nvPr/>
          </p:nvSpPr>
          <p:spPr>
            <a:xfrm>
              <a:off x="2525340" y="3310248"/>
              <a:ext cx="3162292" cy="36004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フローチャート: 処理 6"/>
            <p:cNvSpPr/>
            <p:nvPr/>
          </p:nvSpPr>
          <p:spPr>
            <a:xfrm>
              <a:off x="2519280" y="4404866"/>
              <a:ext cx="936104" cy="36004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1668014" y="5989089"/>
            <a:ext cx="5302932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各処理の最後に「</a:t>
            </a:r>
            <a:r>
              <a:rPr kumimoji="1" lang="en-US" altLang="ja-JP" sz="2000" dirty="0" smtClean="0"/>
              <a:t>break;</a:t>
            </a:r>
            <a:r>
              <a:rPr kumimoji="1" lang="ja-JP" altLang="en-US" sz="2000" dirty="0" smtClean="0"/>
              <a:t>」を記述する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記述しないと、次の</a:t>
            </a:r>
            <a:r>
              <a:rPr kumimoji="1" lang="en-US" altLang="ja-JP" sz="2000" dirty="0" smtClean="0"/>
              <a:t>case</a:t>
            </a:r>
            <a:r>
              <a:rPr kumimoji="1" lang="ja-JP" altLang="en-US" sz="2000" dirty="0" smtClean="0"/>
              <a:t>以降の処理も実行する</a:t>
            </a:r>
            <a:endParaRPr kumimoji="1"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919943" y="2231281"/>
            <a:ext cx="2888114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式（変数）と、</a:t>
            </a:r>
            <a:endParaRPr lang="en-US" altLang="ja-JP" sz="2000" dirty="0" smtClean="0"/>
          </a:p>
          <a:p>
            <a:r>
              <a:rPr lang="ja-JP" altLang="en-US" sz="2000" dirty="0" smtClean="0"/>
              <a:t>各</a:t>
            </a:r>
            <a:r>
              <a:rPr lang="en-US" altLang="ja-JP" sz="2000" dirty="0" smtClean="0"/>
              <a:t>case</a:t>
            </a:r>
            <a:r>
              <a:rPr lang="ja-JP" altLang="en-US" sz="2000" dirty="0" smtClean="0"/>
              <a:t>の値が一致すれば</a:t>
            </a:r>
            <a:r>
              <a:rPr lang="ja-JP" altLang="en-US" sz="2000" dirty="0"/>
              <a:t>、</a:t>
            </a:r>
            <a:r>
              <a:rPr lang="ja-JP" altLang="en-US" sz="2000" dirty="0" smtClean="0"/>
              <a:t>各処理を実行</a:t>
            </a:r>
            <a:endParaRPr kumimoji="1" lang="ja-JP" altLang="en-US" sz="2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919943" y="4110185"/>
            <a:ext cx="2888114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else if</a:t>
            </a:r>
            <a:r>
              <a:rPr kumimoji="1" lang="ja-JP" altLang="en-US" sz="2000" dirty="0" smtClean="0"/>
              <a:t>文と同様に、</a:t>
            </a:r>
            <a:endParaRPr kumimoji="1" lang="en-US" altLang="ja-JP" sz="2000" dirty="0" smtClean="0"/>
          </a:p>
          <a:p>
            <a:r>
              <a:rPr lang="ja-JP" altLang="en-US" sz="2000" dirty="0"/>
              <a:t>書かれている</a:t>
            </a:r>
            <a:r>
              <a:rPr kumimoji="1" lang="ja-JP" altLang="en-US" sz="2000" dirty="0" smtClean="0"/>
              <a:t>順に</a:t>
            </a:r>
            <a:r>
              <a:rPr kumimoji="1" lang="en-US" altLang="ja-JP" sz="2000" dirty="0" smtClean="0"/>
              <a:t>case</a:t>
            </a:r>
            <a:r>
              <a:rPr kumimoji="1" lang="ja-JP" altLang="en-US" sz="2000" dirty="0" err="1" smtClean="0"/>
              <a:t>を評</a:t>
            </a:r>
            <a:r>
              <a:rPr kumimoji="1" lang="ja-JP" altLang="en-US" sz="2000" dirty="0" smtClean="0"/>
              <a:t>価する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62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79512" y="1268760"/>
            <a:ext cx="8784976" cy="547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759"/>
            <a:ext cx="8229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b="1" dirty="0" smtClean="0">
                <a:latin typeface="ＭＳ Ｐ明朝" pitchFamily="18" charset="-128"/>
                <a:ea typeface="ＭＳ Ｐ明朝" pitchFamily="18" charset="-128"/>
              </a:rPr>
              <a:t>switch</a:t>
            </a:r>
            <a:r>
              <a:rPr lang="ja-JP" altLang="en-US" b="1" dirty="0" smtClean="0">
                <a:latin typeface="ＭＳ Ｐ明朝" pitchFamily="18" charset="-128"/>
                <a:ea typeface="ＭＳ Ｐ明朝" pitchFamily="18" charset="-128"/>
              </a:rPr>
              <a:t>文の複数条件結合</a:t>
            </a:r>
            <a:r>
              <a:rPr lang="en-US" altLang="ja-JP" b="1" dirty="0" smtClean="0">
                <a:latin typeface="ＭＳ Ｐ明朝" pitchFamily="18" charset="-128"/>
                <a:ea typeface="ＭＳ Ｐ明朝" pitchFamily="18" charset="-128"/>
              </a:rPr>
              <a:t>(or</a:t>
            </a:r>
            <a:r>
              <a:rPr lang="ja-JP" altLang="en-US" b="1" dirty="0" smtClean="0">
                <a:latin typeface="ＭＳ Ｐ明朝" pitchFamily="18" charset="-128"/>
                <a:ea typeface="ＭＳ Ｐ明朝" pitchFamily="18" charset="-128"/>
              </a:rPr>
              <a:t>のみ</a:t>
            </a:r>
            <a:r>
              <a:rPr lang="en-US" altLang="ja-JP" b="1" dirty="0" smtClean="0">
                <a:latin typeface="ＭＳ Ｐ明朝" pitchFamily="18" charset="-128"/>
                <a:ea typeface="ＭＳ Ｐ明朝" pitchFamily="18" charset="-128"/>
              </a:rPr>
              <a:t>)</a:t>
            </a:r>
            <a:endParaRPr lang="ja-JP" altLang="en-US" b="1" dirty="0" smtClean="0">
              <a:latin typeface="ＭＳ Ｐ明朝" pitchFamily="18" charset="-128"/>
              <a:ea typeface="ＭＳ Ｐ明朝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39552" y="1628800"/>
            <a:ext cx="777686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2000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switch</a:t>
            </a:r>
            <a:r>
              <a:rPr lang="en-US" altLang="ja-JP" sz="20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000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2000" b="1" dirty="0" smtClean="0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signal</a:t>
            </a:r>
            <a:r>
              <a:rPr lang="en-US" altLang="ja-JP" sz="2000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{</a:t>
            </a:r>
            <a:endParaRPr lang="en-US" altLang="ja-JP" sz="2000" b="1" dirty="0">
              <a:solidFill>
                <a:srgbClr val="3F7F5F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2000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case</a:t>
            </a:r>
            <a:r>
              <a:rPr lang="en-US" altLang="ja-JP" sz="20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000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"blue":</a:t>
            </a:r>
            <a:endParaRPr lang="en-US" altLang="ja-JP" sz="2000" b="1" dirty="0">
              <a:solidFill>
                <a:srgbClr val="3F7F5F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2000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case</a:t>
            </a:r>
            <a:r>
              <a:rPr lang="en-US" altLang="ja-JP" sz="20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000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"yellow":</a:t>
            </a:r>
            <a:endParaRPr lang="en-US" altLang="ja-JP" sz="2000" b="1" dirty="0">
              <a:solidFill>
                <a:srgbClr val="3F7F5F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</a:t>
            </a:r>
            <a:r>
              <a:rPr lang="en-US" altLang="ja-JP" sz="20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System.</a:t>
            </a:r>
            <a:r>
              <a:rPr lang="en-US" altLang="ja-JP" sz="2000" b="1" dirty="0" err="1">
                <a:solidFill>
                  <a:srgbClr val="000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out</a:t>
            </a:r>
            <a:r>
              <a:rPr lang="en-US" altLang="ja-JP" sz="2000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.println</a:t>
            </a:r>
            <a:r>
              <a:rPr lang="en-US" altLang="ja-JP" sz="2000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2000" b="1" dirty="0" smtClean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ja-JP" altLang="en-US" sz="2000" b="1" dirty="0" smtClean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進め</a:t>
            </a:r>
            <a:r>
              <a:rPr lang="en-US" altLang="ja-JP" sz="2000" b="1" dirty="0" smtClean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sz="2000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  <a:endParaRPr lang="en-US" altLang="ja-JP" sz="2000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</a:t>
            </a:r>
            <a:r>
              <a:rPr lang="en-US" altLang="ja-JP" sz="2000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break</a:t>
            </a:r>
            <a:r>
              <a:rPr lang="en-US" altLang="ja-JP" sz="2000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en-US" altLang="ja-JP" sz="2000" b="1" dirty="0">
              <a:solidFill>
                <a:srgbClr val="3F7F5F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2000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case</a:t>
            </a:r>
            <a:r>
              <a:rPr lang="en-US" altLang="ja-JP" sz="20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000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"red":</a:t>
            </a:r>
            <a:endParaRPr lang="en-US" altLang="ja-JP" sz="2000" b="1" dirty="0">
              <a:solidFill>
                <a:srgbClr val="3F7F5F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2000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case</a:t>
            </a:r>
            <a:r>
              <a:rPr lang="en-US" altLang="ja-JP" sz="20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000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"black":</a:t>
            </a:r>
            <a:endParaRPr lang="en-US" altLang="ja-JP" sz="2000" b="1" dirty="0">
              <a:solidFill>
                <a:srgbClr val="3F7F5F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2000" b="1" dirty="0" smtClean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default</a:t>
            </a:r>
            <a:r>
              <a:rPr lang="en-US" altLang="ja-JP" sz="2000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  <a:endParaRPr lang="en-US" altLang="ja-JP" sz="2000" b="1" dirty="0">
              <a:solidFill>
                <a:srgbClr val="3F7F5F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</a:t>
            </a:r>
            <a:r>
              <a:rPr lang="en-US" altLang="ja-JP" sz="20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System.</a:t>
            </a:r>
            <a:r>
              <a:rPr lang="en-US" altLang="ja-JP" sz="2000" b="1" dirty="0" err="1">
                <a:solidFill>
                  <a:srgbClr val="000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out</a:t>
            </a:r>
            <a:r>
              <a:rPr lang="en-US" altLang="ja-JP" sz="2000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.println</a:t>
            </a:r>
            <a:r>
              <a:rPr lang="en-US" altLang="ja-JP" sz="2000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2000" b="1" dirty="0" smtClean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ja-JP" altLang="en-US" sz="2000" b="1" dirty="0" smtClean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やばい、止まれ</a:t>
            </a:r>
            <a:r>
              <a:rPr lang="en-US" altLang="ja-JP" sz="2000" b="1" dirty="0" smtClean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sz="2000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  <a:endParaRPr lang="en-US" altLang="ja-JP" sz="2000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</a:t>
            </a:r>
            <a:r>
              <a:rPr lang="en-US" altLang="ja-JP" sz="2000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break</a:t>
            </a:r>
            <a:r>
              <a:rPr lang="en-US" altLang="ja-JP" sz="2000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en-US" altLang="ja-JP" sz="2000" b="1" dirty="0">
              <a:solidFill>
                <a:srgbClr val="3F7F5F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0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445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/>
        </p:nvSpPr>
        <p:spPr>
          <a:xfrm>
            <a:off x="179512" y="1590674"/>
            <a:ext cx="8784976" cy="4994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（参考）条件演算子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87824" y="4195408"/>
            <a:ext cx="530293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条件を評価し、</a:t>
            </a:r>
            <a:r>
              <a:rPr lang="en-US" altLang="ja-JP" sz="2000" dirty="0" err="1" smtClean="0"/>
              <a:t>true,false</a:t>
            </a:r>
            <a:r>
              <a:rPr lang="ja-JP" altLang="en-US" sz="2000" dirty="0" smtClean="0"/>
              <a:t>の場合の値を代入する</a:t>
            </a:r>
            <a:endParaRPr kumimoji="1" lang="ja-JP" altLang="en-US" sz="2000" dirty="0"/>
          </a:p>
        </p:txBody>
      </p:sp>
      <p:sp>
        <p:nvSpPr>
          <p:cNvPr id="2" name="正方形/長方形 1"/>
          <p:cNvSpPr/>
          <p:nvPr/>
        </p:nvSpPr>
        <p:spPr>
          <a:xfrm>
            <a:off x="475205" y="4437112"/>
            <a:ext cx="8193590" cy="13388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b="1" dirty="0" err="1" smtClean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 smtClean="0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score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80;</a:t>
            </a:r>
            <a:endParaRPr lang="en-US" altLang="ja-JP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 </a:t>
            </a:r>
            <a:r>
              <a:rPr lang="en-US" altLang="ja-JP" dirty="0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action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( </a:t>
            </a:r>
            <a:r>
              <a:rPr lang="en-US" altLang="ja-JP" dirty="0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score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&gt;= 60 ) ? </a:t>
            </a:r>
            <a:r>
              <a:rPr lang="en-US" altLang="ja-JP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ja-JP" altLang="en-US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単位とったよ</a:t>
            </a:r>
            <a:r>
              <a:rPr lang="en-US" altLang="ja-JP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ja-JP" altLang="en-US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</a:t>
            </a:r>
            <a:r>
              <a:rPr lang="en-US" altLang="ja-JP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ja-JP" altLang="en-US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単位落とした</a:t>
            </a:r>
            <a:r>
              <a:rPr lang="en-US" altLang="ja-JP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…"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endParaRPr lang="en-US" altLang="ja-JP" dirty="0" smtClean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9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System.</a:t>
            </a:r>
            <a:r>
              <a:rPr lang="en-US" altLang="ja-JP" b="1" dirty="0" err="1" smtClean="0">
                <a:solidFill>
                  <a:srgbClr val="000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out</a:t>
            </a:r>
            <a:r>
              <a:rPr lang="en-US" altLang="ja-JP" b="1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.println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b="1" dirty="0" smtClean="0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action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  <a:endParaRPr lang="en-US" altLang="ja-JP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9512" y="1513456"/>
            <a:ext cx="3744416" cy="23083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String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action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b="1" dirty="0" err="1" smtClean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score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80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b="1" dirty="0" smtClean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b="1" dirty="0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score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&gt;=60){</a:t>
            </a:r>
          </a:p>
          <a:p>
            <a:r>
              <a:rPr lang="en-US" altLang="ja-JP" dirty="0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smtClean="0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action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</a:t>
            </a:r>
            <a:r>
              <a:rPr lang="en-US" altLang="ja-JP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ja-JP" altLang="en-US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単位とったよ</a:t>
            </a:r>
            <a:r>
              <a:rPr lang="en-US" altLang="ja-JP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r>
              <a:rPr lang="en-US" altLang="ja-JP" b="1" dirty="0">
                <a:solidFill>
                  <a:srgbClr val="7F005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else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</a:t>
            </a:r>
            <a:r>
              <a:rPr lang="en-US" altLang="ja-JP" dirty="0" smtClean="0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action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</a:t>
            </a:r>
            <a:r>
              <a:rPr lang="en-US" altLang="ja-JP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ja-JP" altLang="en-US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単位落とした</a:t>
            </a:r>
            <a:r>
              <a:rPr lang="en-US" altLang="ja-JP" dirty="0">
                <a:solidFill>
                  <a:srgbClr val="2A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…"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System.</a:t>
            </a:r>
            <a:r>
              <a:rPr lang="en-US" altLang="ja-JP" b="1" dirty="0" err="1" smtClean="0">
                <a:solidFill>
                  <a:srgbClr val="000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out</a:t>
            </a:r>
            <a:r>
              <a:rPr lang="en-US" altLang="ja-JP" b="1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.println</a:t>
            </a:r>
            <a:r>
              <a:rPr lang="en-US" altLang="ja-JP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b="1" dirty="0" smtClean="0">
                <a:solidFill>
                  <a:srgbClr val="FF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action</a:t>
            </a:r>
            <a:r>
              <a:rPr lang="en-US" altLang="ja-JP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  <a:endParaRPr lang="ja-JP" altLang="en-US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2627784" y="5048618"/>
            <a:ext cx="129614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4644008" y="5048618"/>
            <a:ext cx="129614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6494491" y="5037985"/>
            <a:ext cx="1677909" cy="106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2347413" y="4653136"/>
            <a:ext cx="6185027" cy="716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上下矢印 20"/>
          <p:cNvSpPr/>
          <p:nvPr/>
        </p:nvSpPr>
        <p:spPr>
          <a:xfrm>
            <a:off x="1950673" y="3832140"/>
            <a:ext cx="648072" cy="571441"/>
          </a:xfrm>
          <a:prstGeom prst="upDownArrow">
            <a:avLst>
              <a:gd name="adj1" fmla="val 39453"/>
              <a:gd name="adj2" fmla="val 358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991546" y="50030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380120" y="5010189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true</a:t>
            </a:r>
            <a:r>
              <a:rPr kumimoji="1" lang="ja-JP" altLang="en-US" dirty="0" smtClean="0"/>
              <a:t>の場合の値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54542" y="500600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false</a:t>
            </a:r>
            <a:r>
              <a:rPr kumimoji="1" lang="ja-JP" altLang="en-US" dirty="0" smtClean="0"/>
              <a:t>の場合の値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995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20" grpId="0" animBg="1"/>
      <p:bldP spid="21" grpId="0" animBg="1"/>
      <p:bldP spid="25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横断歩道を渡る？</a:t>
            </a:r>
            <a:endParaRPr lang="en-US" altLang="ja-JP" dirty="0" smtClean="0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1806575" y="5399088"/>
            <a:ext cx="2582863" cy="5286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>
                <a:solidFill>
                  <a:schemeClr val="bg1"/>
                </a:solidFill>
              </a:rPr>
              <a:t>横断歩道を渡る</a:t>
            </a:r>
            <a:endParaRPr lang="en-US" altLang="ja-JP" sz="2800">
              <a:solidFill>
                <a:schemeClr val="bg1"/>
              </a:solidFill>
            </a:endParaRP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5580063" y="5399088"/>
            <a:ext cx="1173162" cy="5286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>
                <a:solidFill>
                  <a:schemeClr val="bg1"/>
                </a:solidFill>
              </a:rPr>
              <a:t>止まる</a:t>
            </a:r>
            <a:endParaRPr lang="en-US" altLang="ja-JP" sz="2800">
              <a:solidFill>
                <a:schemeClr val="bg1"/>
              </a:solidFill>
            </a:endParaRPr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 flipH="1">
            <a:off x="3059113" y="3562350"/>
            <a:ext cx="1498600" cy="18113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50" name="Line 7"/>
          <p:cNvSpPr>
            <a:spLocks noChangeShapeType="1"/>
          </p:cNvSpPr>
          <p:nvPr/>
        </p:nvSpPr>
        <p:spPr bwMode="auto">
          <a:xfrm>
            <a:off x="4572000" y="3548063"/>
            <a:ext cx="1512888" cy="18716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>
            <a:off x="4572000" y="2276475"/>
            <a:ext cx="0" cy="12969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53" name="Text Box 10"/>
          <p:cNvSpPr txBox="1">
            <a:spLocks noChangeArrowheads="1"/>
          </p:cNvSpPr>
          <p:nvPr/>
        </p:nvSpPr>
        <p:spPr bwMode="auto">
          <a:xfrm>
            <a:off x="1314554" y="4145224"/>
            <a:ext cx="224933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dirty="0"/>
              <a:t>信号が</a:t>
            </a:r>
            <a:r>
              <a:rPr lang="ja-JP" altLang="en-US" sz="2400" dirty="0" smtClean="0"/>
              <a:t>青である</a:t>
            </a:r>
            <a:endParaRPr lang="ja-JP" altLang="en-US" sz="2400" dirty="0"/>
          </a:p>
        </p:txBody>
      </p:sp>
      <p:sp>
        <p:nvSpPr>
          <p:cNvPr id="6154" name="Text Box 11"/>
          <p:cNvSpPr txBox="1">
            <a:spLocks noChangeArrowheads="1"/>
          </p:cNvSpPr>
          <p:nvPr/>
        </p:nvSpPr>
        <p:spPr bwMode="auto">
          <a:xfrm>
            <a:off x="5549900" y="4149725"/>
            <a:ext cx="256993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dirty="0" smtClean="0"/>
              <a:t>信号が青ではない</a:t>
            </a:r>
            <a:endParaRPr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横断歩道を渡りますか？</a:t>
            </a:r>
            <a:endParaRPr lang="en-US" altLang="ja-JP" dirty="0" smtClean="0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1806575" y="5399088"/>
            <a:ext cx="2582863" cy="5286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>
                <a:solidFill>
                  <a:schemeClr val="bg1"/>
                </a:solidFill>
              </a:rPr>
              <a:t>横断歩道を渡る</a:t>
            </a:r>
            <a:endParaRPr lang="en-US" altLang="ja-JP" sz="2800">
              <a:solidFill>
                <a:schemeClr val="bg1"/>
              </a:solidFill>
            </a:endParaRP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5580063" y="5399088"/>
            <a:ext cx="1173162" cy="5286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>
                <a:solidFill>
                  <a:schemeClr val="bg1"/>
                </a:solidFill>
              </a:rPr>
              <a:t>止まる</a:t>
            </a:r>
            <a:endParaRPr lang="en-US" altLang="ja-JP" sz="2800">
              <a:solidFill>
                <a:schemeClr val="bg1"/>
              </a:solidFill>
            </a:endParaRPr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 flipH="1">
            <a:off x="3059113" y="3562350"/>
            <a:ext cx="1498600" cy="18113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50" name="Line 7"/>
          <p:cNvSpPr>
            <a:spLocks noChangeShapeType="1"/>
          </p:cNvSpPr>
          <p:nvPr/>
        </p:nvSpPr>
        <p:spPr bwMode="auto">
          <a:xfrm>
            <a:off x="4572000" y="3548063"/>
            <a:ext cx="1512888" cy="18716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2859206" y="4149725"/>
            <a:ext cx="63267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Yes</a:t>
            </a:r>
            <a:endParaRPr lang="ja-JP" altLang="en-US" sz="2400" dirty="0"/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>
            <a:off x="4572000" y="2276475"/>
            <a:ext cx="0" cy="12969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53" name="Text Box 10"/>
          <p:cNvSpPr txBox="1">
            <a:spLocks noChangeArrowheads="1"/>
          </p:cNvSpPr>
          <p:nvPr/>
        </p:nvSpPr>
        <p:spPr bwMode="auto">
          <a:xfrm>
            <a:off x="3275856" y="2689225"/>
            <a:ext cx="260520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dirty="0" smtClean="0"/>
              <a:t>信号は青ですか？</a:t>
            </a:r>
            <a:endParaRPr lang="ja-JP" altLang="en-US" sz="2400" dirty="0"/>
          </a:p>
        </p:txBody>
      </p:sp>
      <p:sp>
        <p:nvSpPr>
          <p:cNvPr id="6154" name="Text Box 11"/>
          <p:cNvSpPr txBox="1">
            <a:spLocks noChangeArrowheads="1"/>
          </p:cNvSpPr>
          <p:nvPr/>
        </p:nvSpPr>
        <p:spPr bwMode="auto">
          <a:xfrm>
            <a:off x="5549900" y="4149725"/>
            <a:ext cx="562975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No</a:t>
            </a:r>
            <a:endParaRPr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18161" y="2618172"/>
            <a:ext cx="1701107" cy="646331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Yes or No</a:t>
            </a:r>
            <a:r>
              <a:rPr lang="ja-JP" altLang="en-US" dirty="0" smtClean="0"/>
              <a:t>で</a:t>
            </a:r>
            <a:endParaRPr lang="en-US" altLang="ja-JP" dirty="0" smtClean="0"/>
          </a:p>
          <a:p>
            <a:r>
              <a:rPr lang="ja-JP" altLang="en-US" dirty="0" smtClean="0"/>
              <a:t>答えられる質問</a:t>
            </a:r>
            <a:endParaRPr kumimoji="1" lang="ja-JP" altLang="en-US" dirty="0"/>
          </a:p>
        </p:txBody>
      </p:sp>
      <p:cxnSp>
        <p:nvCxnSpPr>
          <p:cNvPr id="14" name="直線コネクタ 13"/>
          <p:cNvCxnSpPr>
            <a:endCxn id="13" idx="1"/>
          </p:cNvCxnSpPr>
          <p:nvPr/>
        </p:nvCxnSpPr>
        <p:spPr>
          <a:xfrm>
            <a:off x="5940152" y="2939108"/>
            <a:ext cx="478009" cy="2230"/>
          </a:xfrm>
          <a:prstGeom prst="line">
            <a:avLst/>
          </a:prstGeom>
          <a:ln w="38100">
            <a:solidFill>
              <a:srgbClr val="0000FF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15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ja-JP" altLang="en-US" dirty="0" smtClean="0"/>
              <a:t>分岐のアルゴリズム</a:t>
            </a:r>
          </a:p>
        </p:txBody>
      </p:sp>
      <p:sp>
        <p:nvSpPr>
          <p:cNvPr id="4104" name="Line 11"/>
          <p:cNvSpPr>
            <a:spLocks noChangeShapeType="1"/>
          </p:cNvSpPr>
          <p:nvPr/>
        </p:nvSpPr>
        <p:spPr bwMode="auto">
          <a:xfrm>
            <a:off x="4572000" y="2276475"/>
            <a:ext cx="0" cy="12969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2717548" y="2708275"/>
            <a:ext cx="37016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dirty="0" smtClean="0"/>
              <a:t>ある条件が成立しますか？</a:t>
            </a:r>
            <a:endParaRPr lang="ja-JP" altLang="en-US" sz="2400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5994339" y="3581894"/>
            <a:ext cx="1649" cy="2007346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H="1">
            <a:off x="3131840" y="3573016"/>
            <a:ext cx="1649" cy="2007346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3131840" y="5589240"/>
            <a:ext cx="1422339" cy="0"/>
          </a:xfrm>
          <a:prstGeom prst="line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4557415" y="5588793"/>
            <a:ext cx="1422339" cy="0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4554179" y="5589240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2575000" y="4436467"/>
            <a:ext cx="112402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 smtClean="0">
                <a:solidFill>
                  <a:schemeClr val="bg1"/>
                </a:solidFill>
              </a:rPr>
              <a:t>処理</a:t>
            </a:r>
            <a:r>
              <a:rPr lang="en-US" altLang="ja-JP" sz="2800" smtClean="0">
                <a:solidFill>
                  <a:schemeClr val="bg1"/>
                </a:solidFill>
              </a:rPr>
              <a:t>A</a:t>
            </a:r>
            <a:endParaRPr lang="en-US" altLang="ja-JP" sz="2800">
              <a:solidFill>
                <a:schemeClr val="bg1"/>
              </a:solidFill>
            </a:endParaRP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5436096" y="4436467"/>
            <a:ext cx="1112805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 smtClean="0">
                <a:solidFill>
                  <a:schemeClr val="bg1"/>
                </a:solidFill>
              </a:rPr>
              <a:t>処理</a:t>
            </a:r>
            <a:r>
              <a:rPr lang="en-US" altLang="ja-JP" sz="2800" smtClean="0">
                <a:solidFill>
                  <a:schemeClr val="bg1"/>
                </a:solidFill>
              </a:rPr>
              <a:t>B</a:t>
            </a:r>
            <a:endParaRPr lang="en-US" altLang="ja-JP" sz="2800">
              <a:solidFill>
                <a:schemeClr val="bg1"/>
              </a:solidFill>
            </a:endParaRPr>
          </a:p>
        </p:txBody>
      </p:sp>
      <p:sp>
        <p:nvSpPr>
          <p:cNvPr id="4103" name="Text Box 10"/>
          <p:cNvSpPr txBox="1">
            <a:spLocks noChangeArrowheads="1"/>
          </p:cNvSpPr>
          <p:nvPr/>
        </p:nvSpPr>
        <p:spPr bwMode="auto">
          <a:xfrm>
            <a:off x="1403648" y="3861048"/>
            <a:ext cx="273421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Yes</a:t>
            </a:r>
            <a:r>
              <a:rPr lang="ja-JP" altLang="en-US" sz="2400" dirty="0" smtClean="0"/>
              <a:t>（成立する場合）</a:t>
            </a:r>
            <a:endParaRPr lang="ja-JP" altLang="en-US" sz="2400" dirty="0"/>
          </a:p>
        </p:txBody>
      </p:sp>
      <p:sp>
        <p:nvSpPr>
          <p:cNvPr id="4106" name="Text Box 12"/>
          <p:cNvSpPr txBox="1">
            <a:spLocks noChangeArrowheads="1"/>
          </p:cNvSpPr>
          <p:nvPr/>
        </p:nvSpPr>
        <p:spPr bwMode="auto">
          <a:xfrm>
            <a:off x="4905795" y="3861048"/>
            <a:ext cx="290656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No</a:t>
            </a:r>
            <a:r>
              <a:rPr lang="ja-JP" altLang="en-US" sz="2400" dirty="0" smtClean="0"/>
              <a:t>（成立しない場合）</a:t>
            </a:r>
            <a:endParaRPr lang="ja-JP" altLang="en-US" sz="2400" dirty="0"/>
          </a:p>
        </p:txBody>
      </p:sp>
      <p:cxnSp>
        <p:nvCxnSpPr>
          <p:cNvPr id="3" name="直線コネクタ 2"/>
          <p:cNvCxnSpPr/>
          <p:nvPr/>
        </p:nvCxnSpPr>
        <p:spPr>
          <a:xfrm flipH="1">
            <a:off x="3146425" y="3573463"/>
            <a:ext cx="14223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>
            <a:off x="4572000" y="3581894"/>
            <a:ext cx="14223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6897211" y="2618172"/>
            <a:ext cx="1701107" cy="646331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Yes or No</a:t>
            </a:r>
            <a:r>
              <a:rPr lang="ja-JP" altLang="en-US" dirty="0" smtClean="0"/>
              <a:t>で</a:t>
            </a:r>
            <a:endParaRPr lang="en-US" altLang="ja-JP" dirty="0" smtClean="0"/>
          </a:p>
          <a:p>
            <a:r>
              <a:rPr lang="ja-JP" altLang="en-US" dirty="0" smtClean="0"/>
              <a:t>答えられる質問</a:t>
            </a:r>
            <a:endParaRPr kumimoji="1" lang="ja-JP" altLang="en-US" dirty="0"/>
          </a:p>
        </p:txBody>
      </p:sp>
      <p:cxnSp>
        <p:nvCxnSpPr>
          <p:cNvPr id="22" name="直線コネクタ 21"/>
          <p:cNvCxnSpPr>
            <a:stCxn id="4105" idx="3"/>
            <a:endCxn id="21" idx="1"/>
          </p:cNvCxnSpPr>
          <p:nvPr/>
        </p:nvCxnSpPr>
        <p:spPr>
          <a:xfrm>
            <a:off x="6419202" y="2939108"/>
            <a:ext cx="478009" cy="2230"/>
          </a:xfrm>
          <a:prstGeom prst="line">
            <a:avLst/>
          </a:prstGeom>
          <a:ln w="38100">
            <a:solidFill>
              <a:srgbClr val="0000FF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 dirty="0" smtClean="0"/>
              <a:t>if</a:t>
            </a:r>
            <a:r>
              <a:rPr lang="ja-JP" altLang="en-US" dirty="0" smtClean="0"/>
              <a:t>文</a:t>
            </a:r>
            <a:r>
              <a:rPr lang="ja-JP" altLang="en-US" dirty="0" smtClean="0"/>
              <a:t>の基本形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836462" y="1772816"/>
            <a:ext cx="8200034" cy="47705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ja-JP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ja-JP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ja-JP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 ｉｆ</a:t>
            </a:r>
            <a:r>
              <a:rPr lang="ja-JP" altLang="en-US" sz="3200" dirty="0">
                <a:solidFill>
                  <a:schemeClr val="bg2">
                    <a:lumMod val="25000"/>
                  </a:schemeClr>
                </a:solidFill>
              </a:rPr>
              <a:t>（ </a:t>
            </a:r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                ）</a:t>
            </a:r>
            <a:r>
              <a:rPr lang="ja-JP" altLang="en-US" sz="3200" dirty="0">
                <a:solidFill>
                  <a:schemeClr val="bg2">
                    <a:lumMod val="25000"/>
                  </a:schemeClr>
                </a:solidFill>
              </a:rPr>
              <a:t>｛</a:t>
            </a:r>
            <a:br>
              <a:rPr lang="ja-JP" altLang="en-US" sz="32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2000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ja-JP" altLang="en-US" sz="2000" dirty="0">
                <a:solidFill>
                  <a:schemeClr val="bg2">
                    <a:lumMod val="25000"/>
                  </a:schemeClr>
                </a:solidFill>
              </a:rPr>
            </a:br>
            <a:endParaRPr lang="ja-JP" alt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 ｝</a:t>
            </a:r>
            <a:r>
              <a:rPr lang="en-US" altLang="ja-JP" sz="3200" dirty="0" smtClean="0">
                <a:solidFill>
                  <a:schemeClr val="bg2">
                    <a:lumMod val="25000"/>
                  </a:schemeClr>
                </a:solidFill>
              </a:rPr>
              <a:t>else </a:t>
            </a:r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｛</a:t>
            </a:r>
            <a:r>
              <a:rPr lang="ja-JP" altLang="en-US" sz="3200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ja-JP" altLang="en-US" sz="3200" dirty="0">
                <a:solidFill>
                  <a:schemeClr val="bg2">
                    <a:lumMod val="25000"/>
                  </a:schemeClr>
                </a:solidFill>
              </a:rPr>
            </a:br>
            <a:endParaRPr lang="ja-JP" alt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endParaRPr lang="ja-JP" alt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ja-JP" altLang="en-US" sz="3200" dirty="0" smtClean="0">
                <a:solidFill>
                  <a:schemeClr val="bg2">
                    <a:lumMod val="25000"/>
                  </a:schemeClr>
                </a:solidFill>
              </a:rPr>
              <a:t> ｝</a:t>
            </a:r>
            <a:endParaRPr lang="en-US" altLang="ja-JP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ja-JP" sz="28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ja-JP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547590" y="3543399"/>
            <a:ext cx="2478564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latin typeface="ＭＳ Ｐ明朝" pitchFamily="18" charset="-128"/>
                <a:ea typeface="ＭＳ Ｐ明朝" pitchFamily="18" charset="-128"/>
              </a:rPr>
              <a:t>Yes</a:t>
            </a:r>
            <a:r>
              <a:rPr lang="ja-JP" altLang="en-US" sz="2400" b="1" dirty="0" smtClean="0">
                <a:latin typeface="ＭＳ Ｐ明朝" pitchFamily="18" charset="-128"/>
                <a:ea typeface="ＭＳ Ｐ明朝" pitchFamily="18" charset="-128"/>
              </a:rPr>
              <a:t>の</a:t>
            </a:r>
            <a:r>
              <a:rPr lang="ja-JP" altLang="en-US" sz="2400" b="1" dirty="0">
                <a:latin typeface="ＭＳ Ｐ明朝" pitchFamily="18" charset="-128"/>
                <a:ea typeface="ＭＳ Ｐ明朝" pitchFamily="18" charset="-128"/>
              </a:rPr>
              <a:t>場合の</a:t>
            </a:r>
            <a:r>
              <a:rPr lang="ja-JP" altLang="en-US" sz="2400" b="1" dirty="0" smtClean="0">
                <a:latin typeface="ＭＳ Ｐ明朝" pitchFamily="18" charset="-128"/>
                <a:ea typeface="ＭＳ Ｐ明朝" pitchFamily="18" charset="-128"/>
              </a:rPr>
              <a:t>処理</a:t>
            </a:r>
            <a:endParaRPr lang="ja-JP" altLang="en-US" sz="2400" b="1" dirty="0">
              <a:latin typeface="ＭＳ Ｐ明朝" pitchFamily="18" charset="-128"/>
              <a:ea typeface="ＭＳ Ｐ明朝" pitchFamily="18" charset="-128"/>
            </a:endParaRP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1547590" y="4623519"/>
            <a:ext cx="2369559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latin typeface="ＭＳ Ｐ明朝" pitchFamily="18" charset="-128"/>
                <a:ea typeface="ＭＳ Ｐ明朝" pitchFamily="18" charset="-128"/>
              </a:rPr>
              <a:t>No</a:t>
            </a:r>
            <a:r>
              <a:rPr lang="ja-JP" altLang="en-US" sz="2400" b="1" dirty="0" smtClean="0">
                <a:latin typeface="ＭＳ Ｐ明朝" pitchFamily="18" charset="-128"/>
                <a:ea typeface="ＭＳ Ｐ明朝" pitchFamily="18" charset="-128"/>
              </a:rPr>
              <a:t>の場合の処理</a:t>
            </a:r>
            <a:endParaRPr lang="ja-JP" altLang="en-US" sz="2400" b="1" dirty="0">
              <a:latin typeface="ＭＳ Ｐ明朝" pitchFamily="18" charset="-128"/>
              <a:ea typeface="ＭＳ Ｐ明朝" pitchFamily="18" charset="-128"/>
            </a:endParaRPr>
          </a:p>
        </p:txBody>
      </p:sp>
      <p:sp>
        <p:nvSpPr>
          <p:cNvPr id="5126" name="Text Box 7"/>
          <p:cNvSpPr txBox="1">
            <a:spLocks noChangeArrowheads="1"/>
          </p:cNvSpPr>
          <p:nvPr/>
        </p:nvSpPr>
        <p:spPr bwMode="auto">
          <a:xfrm>
            <a:off x="1680343" y="2904205"/>
            <a:ext cx="1112805" cy="461665"/>
          </a:xfrm>
          <a:prstGeom prst="rect">
            <a:avLst/>
          </a:prstGeom>
          <a:solidFill>
            <a:srgbClr val="FF99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ＭＳ Ｐ明朝" pitchFamily="18" charset="-128"/>
                <a:ea typeface="ＭＳ Ｐ明朝" pitchFamily="18" charset="-128"/>
              </a:rPr>
              <a:t>質問文</a:t>
            </a:r>
            <a:endParaRPr lang="en-US" altLang="ja-JP" sz="2400" b="1" dirty="0">
              <a:latin typeface="ＭＳ Ｐ明朝" pitchFamily="18" charset="-128"/>
              <a:ea typeface="ＭＳ Ｐ明朝" pitchFamily="18" charset="-128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99592" y="1959223"/>
            <a:ext cx="202491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b="1">
                <a:latin typeface="ＭＳ Ｐ明朝" pitchFamily="18" charset="-128"/>
                <a:ea typeface="ＭＳ Ｐ明朝" pitchFamily="18" charset="-128"/>
              </a:rPr>
              <a:t>分岐前の</a:t>
            </a:r>
            <a:r>
              <a:rPr lang="ja-JP" altLang="en-US" sz="2400" b="1" smtClean="0">
                <a:latin typeface="ＭＳ Ｐ明朝" pitchFamily="18" charset="-128"/>
                <a:ea typeface="ＭＳ Ｐ明朝" pitchFamily="18" charset="-128"/>
              </a:rPr>
              <a:t>処理</a:t>
            </a:r>
            <a:endParaRPr lang="ja-JP" altLang="en-US" sz="2400" b="1">
              <a:latin typeface="ＭＳ Ｐ明朝" pitchFamily="18" charset="-128"/>
              <a:ea typeface="ＭＳ Ｐ明朝" pitchFamily="18" charset="-128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99592" y="5847655"/>
            <a:ext cx="202491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b="1" smtClean="0">
                <a:latin typeface="ＭＳ Ｐ明朝" pitchFamily="18" charset="-128"/>
                <a:ea typeface="ＭＳ Ｐ明朝" pitchFamily="18" charset="-128"/>
              </a:rPr>
              <a:t>分岐後の処理</a:t>
            </a:r>
            <a:endParaRPr lang="ja-JP" altLang="en-US" sz="2400" b="1">
              <a:latin typeface="ＭＳ Ｐ明朝" pitchFamily="18" charset="-128"/>
              <a:ea typeface="ＭＳ Ｐ明朝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78399" y="4423464"/>
            <a:ext cx="2409635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2000" dirty="0" smtClean="0"/>
              <a:t>「</a:t>
            </a:r>
            <a:r>
              <a:rPr kumimoji="1" lang="en-US" altLang="ja-JP" sz="2000" dirty="0" smtClean="0"/>
              <a:t>else</a:t>
            </a:r>
            <a:r>
              <a:rPr kumimoji="1" lang="ja-JP" altLang="en-US" sz="2000" dirty="0" smtClean="0"/>
              <a:t>」文は省略可能</a:t>
            </a:r>
            <a:endParaRPr kumimoji="1" lang="ja-JP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ja-JP" altLang="en-US" smtClean="0"/>
              <a:t>処理の分岐の例（１）</a:t>
            </a:r>
          </a:p>
        </p:txBody>
      </p:sp>
      <p:sp>
        <p:nvSpPr>
          <p:cNvPr id="4104" name="Line 11"/>
          <p:cNvSpPr>
            <a:spLocks noChangeShapeType="1"/>
          </p:cNvSpPr>
          <p:nvPr/>
        </p:nvSpPr>
        <p:spPr bwMode="auto">
          <a:xfrm>
            <a:off x="4572902" y="2492896"/>
            <a:ext cx="0" cy="12969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 flipH="1">
            <a:off x="5994339" y="3797918"/>
            <a:ext cx="1649" cy="2007346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3131840" y="3789040"/>
            <a:ext cx="1649" cy="2007346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3131840" y="5805264"/>
            <a:ext cx="1422339" cy="0"/>
          </a:xfrm>
          <a:prstGeom prst="line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4557415" y="5804817"/>
            <a:ext cx="1422339" cy="0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4554179" y="5805264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146425" y="3789487"/>
            <a:ext cx="14223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4572000" y="3797918"/>
            <a:ext cx="14223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2636662" y="4725144"/>
            <a:ext cx="1002197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</a:rPr>
              <a:t>“１です”</a:t>
            </a:r>
            <a:endParaRPr lang="en-US" altLang="ja-JP" smtClean="0">
              <a:solidFill>
                <a:schemeClr val="bg1"/>
              </a:solidFill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</a:rPr>
              <a:t>と表示</a:t>
            </a:r>
            <a:endParaRPr lang="en-US" altLang="ja-JP">
              <a:solidFill>
                <a:schemeClr val="bg1"/>
              </a:solidFill>
            </a:endParaRP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5259500" y="4742900"/>
            <a:ext cx="1463862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</a:rPr>
              <a:t>“１以外です”</a:t>
            </a:r>
            <a:endParaRPr lang="en-US" altLang="ja-JP" smtClean="0">
              <a:solidFill>
                <a:schemeClr val="bg1"/>
              </a:solidFill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</a:rPr>
              <a:t>と表示</a:t>
            </a:r>
            <a:endParaRPr lang="en-US" altLang="ja-JP">
              <a:solidFill>
                <a:schemeClr val="bg1"/>
              </a:solidFill>
            </a:endParaRPr>
          </a:p>
        </p:txBody>
      </p:sp>
      <p:sp>
        <p:nvSpPr>
          <p:cNvPr id="4103" name="Text Box 10"/>
          <p:cNvSpPr txBox="1">
            <a:spLocks noChangeArrowheads="1"/>
          </p:cNvSpPr>
          <p:nvPr/>
        </p:nvSpPr>
        <p:spPr bwMode="auto">
          <a:xfrm>
            <a:off x="2276622" y="4058902"/>
            <a:ext cx="170271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 err="1" smtClean="0"/>
              <a:t>num</a:t>
            </a:r>
            <a:r>
              <a:rPr lang="ja-JP" altLang="en-US" dirty="0" smtClean="0"/>
              <a:t>が１の場合</a:t>
            </a:r>
            <a:endParaRPr lang="ja-JP" altLang="en-US" dirty="0"/>
          </a:p>
        </p:txBody>
      </p:sp>
      <p:sp>
        <p:nvSpPr>
          <p:cNvPr id="4106" name="Text Box 12"/>
          <p:cNvSpPr txBox="1">
            <a:spLocks noChangeArrowheads="1"/>
          </p:cNvSpPr>
          <p:nvPr/>
        </p:nvSpPr>
        <p:spPr bwMode="auto">
          <a:xfrm>
            <a:off x="4823536" y="4058488"/>
            <a:ext cx="233749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 err="1" smtClean="0"/>
              <a:t>num</a:t>
            </a:r>
            <a:r>
              <a:rPr lang="ja-JP" altLang="en-US" dirty="0" smtClean="0"/>
              <a:t>が１ではない場合</a:t>
            </a:r>
            <a:endParaRPr lang="ja-JP" altLang="en-US" dirty="0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906938" y="1988840"/>
            <a:ext cx="3363421" cy="646331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 smtClean="0"/>
              <a:t>String  </a:t>
            </a:r>
            <a:r>
              <a:rPr lang="en-US" altLang="ja-JP" dirty="0" err="1" smtClean="0"/>
              <a:t>str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br.readLine</a:t>
            </a:r>
            <a:r>
              <a:rPr lang="en-US" altLang="ja-JP" dirty="0" smtClean="0"/>
              <a:t>();</a:t>
            </a:r>
          </a:p>
          <a:p>
            <a:r>
              <a:rPr lang="en-US" altLang="ja-JP" dirty="0" err="1" smtClean="0"/>
              <a:t>int</a:t>
            </a:r>
            <a:r>
              <a:rPr lang="en-US" altLang="ja-JP" dirty="0" smtClean="0"/>
              <a:t>  </a:t>
            </a:r>
            <a:r>
              <a:rPr lang="en-US" altLang="ja-JP" dirty="0" err="1" smtClean="0"/>
              <a:t>num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Integer.parseInt</a:t>
            </a:r>
            <a:r>
              <a:rPr lang="en-US" altLang="ja-JP" dirty="0" smtClean="0"/>
              <a:t>(</a:t>
            </a:r>
            <a:r>
              <a:rPr lang="en-US" altLang="ja-JP" dirty="0"/>
              <a:t> </a:t>
            </a:r>
            <a:r>
              <a:rPr lang="en-US" altLang="ja-JP" dirty="0" err="1" smtClean="0"/>
              <a:t>str</a:t>
            </a:r>
            <a:r>
              <a:rPr lang="en-US" altLang="ja-JP" dirty="0" smtClean="0"/>
              <a:t> );</a:t>
            </a:r>
            <a:endParaRPr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723362" y="2127339"/>
            <a:ext cx="1305165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整数を</a:t>
            </a:r>
            <a:r>
              <a:rPr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4" name="直線コネクタ 3"/>
          <p:cNvCxnSpPr>
            <a:stCxn id="16" idx="3"/>
            <a:endCxn id="2" idx="1"/>
          </p:cNvCxnSpPr>
          <p:nvPr/>
        </p:nvCxnSpPr>
        <p:spPr>
          <a:xfrm flipV="1">
            <a:off x="6270359" y="2312005"/>
            <a:ext cx="453003" cy="1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73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ja-JP" altLang="en-US" smtClean="0"/>
              <a:t>処理の分岐の例（１）</a:t>
            </a:r>
          </a:p>
        </p:txBody>
      </p:sp>
      <p:sp>
        <p:nvSpPr>
          <p:cNvPr id="4104" name="Line 11"/>
          <p:cNvSpPr>
            <a:spLocks noChangeShapeType="1"/>
          </p:cNvSpPr>
          <p:nvPr/>
        </p:nvSpPr>
        <p:spPr bwMode="auto">
          <a:xfrm>
            <a:off x="4572902" y="2492896"/>
            <a:ext cx="0" cy="12969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3608278" y="2924696"/>
            <a:ext cx="193193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 err="1" smtClean="0"/>
              <a:t>Num</a:t>
            </a:r>
            <a:r>
              <a:rPr lang="ja-JP" altLang="en-US" dirty="0" smtClean="0"/>
              <a:t>は１ですか？</a:t>
            </a:r>
            <a:endParaRPr lang="ja-JP" altLang="en-US" dirty="0"/>
          </a:p>
        </p:txBody>
      </p:sp>
      <p:cxnSp>
        <p:nvCxnSpPr>
          <p:cNvPr id="22" name="直線コネクタ 21"/>
          <p:cNvCxnSpPr/>
          <p:nvPr/>
        </p:nvCxnSpPr>
        <p:spPr>
          <a:xfrm flipH="1">
            <a:off x="5994339" y="3797918"/>
            <a:ext cx="1649" cy="2007346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>
            <a:off x="3131840" y="3789040"/>
            <a:ext cx="1649" cy="2007346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3131840" y="5805264"/>
            <a:ext cx="1422339" cy="0"/>
          </a:xfrm>
          <a:prstGeom prst="line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4557415" y="5804817"/>
            <a:ext cx="1422339" cy="0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4554179" y="5805264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146425" y="3789487"/>
            <a:ext cx="14223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4572000" y="3797918"/>
            <a:ext cx="14223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2636662" y="4725144"/>
            <a:ext cx="1002197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</a:rPr>
              <a:t>“１です”</a:t>
            </a:r>
            <a:endParaRPr lang="en-US" altLang="ja-JP" smtClean="0">
              <a:solidFill>
                <a:schemeClr val="bg1"/>
              </a:solidFill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</a:rPr>
              <a:t>と表示</a:t>
            </a:r>
            <a:endParaRPr lang="en-US" altLang="ja-JP">
              <a:solidFill>
                <a:schemeClr val="bg1"/>
              </a:solidFill>
            </a:endParaRP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5259500" y="4742900"/>
            <a:ext cx="1463862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mtClean="0">
                <a:solidFill>
                  <a:schemeClr val="bg1"/>
                </a:solidFill>
              </a:rPr>
              <a:t>“１以外です”</a:t>
            </a:r>
            <a:endParaRPr lang="en-US" altLang="ja-JP" smtClean="0">
              <a:solidFill>
                <a:schemeClr val="bg1"/>
              </a:solidFill>
            </a:endParaRPr>
          </a:p>
          <a:p>
            <a:pPr algn="ctr"/>
            <a:r>
              <a:rPr lang="ja-JP" altLang="en-US" smtClean="0">
                <a:solidFill>
                  <a:schemeClr val="bg1"/>
                </a:solidFill>
              </a:rPr>
              <a:t>と表示</a:t>
            </a:r>
            <a:endParaRPr lang="en-US" altLang="ja-JP">
              <a:solidFill>
                <a:schemeClr val="bg1"/>
              </a:solidFill>
            </a:endParaRPr>
          </a:p>
        </p:txBody>
      </p:sp>
      <p:sp>
        <p:nvSpPr>
          <p:cNvPr id="4103" name="Text Box 10"/>
          <p:cNvSpPr txBox="1">
            <a:spLocks noChangeArrowheads="1"/>
          </p:cNvSpPr>
          <p:nvPr/>
        </p:nvSpPr>
        <p:spPr bwMode="auto">
          <a:xfrm>
            <a:off x="2873800" y="4077072"/>
            <a:ext cx="51943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 smtClean="0"/>
              <a:t>Yes</a:t>
            </a:r>
            <a:endParaRPr lang="ja-JP" altLang="en-US" dirty="0"/>
          </a:p>
        </p:txBody>
      </p:sp>
      <p:sp>
        <p:nvSpPr>
          <p:cNvPr id="4106" name="Text Box 12"/>
          <p:cNvSpPr txBox="1">
            <a:spLocks noChangeArrowheads="1"/>
          </p:cNvSpPr>
          <p:nvPr/>
        </p:nvSpPr>
        <p:spPr bwMode="auto">
          <a:xfrm>
            <a:off x="5750908" y="4058488"/>
            <a:ext cx="46839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 smtClean="0"/>
              <a:t>No</a:t>
            </a:r>
            <a:endParaRPr lang="ja-JP" altLang="en-US" dirty="0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2906938" y="1988840"/>
            <a:ext cx="3363421" cy="646331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 smtClean="0"/>
              <a:t>String  </a:t>
            </a:r>
            <a:r>
              <a:rPr lang="en-US" altLang="ja-JP" dirty="0" err="1" smtClean="0"/>
              <a:t>str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br.readLine</a:t>
            </a:r>
            <a:r>
              <a:rPr lang="en-US" altLang="ja-JP" dirty="0" smtClean="0"/>
              <a:t>();</a:t>
            </a:r>
          </a:p>
          <a:p>
            <a:r>
              <a:rPr lang="en-US" altLang="ja-JP" dirty="0" err="1" smtClean="0"/>
              <a:t>int</a:t>
            </a:r>
            <a:r>
              <a:rPr lang="en-US" altLang="ja-JP" dirty="0" smtClean="0"/>
              <a:t>  </a:t>
            </a:r>
            <a:r>
              <a:rPr lang="en-US" altLang="ja-JP" dirty="0" err="1" smtClean="0"/>
              <a:t>num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Integer.parseInt</a:t>
            </a:r>
            <a:r>
              <a:rPr lang="en-US" altLang="ja-JP" dirty="0" smtClean="0"/>
              <a:t>(</a:t>
            </a:r>
            <a:r>
              <a:rPr lang="en-US" altLang="ja-JP" dirty="0"/>
              <a:t> </a:t>
            </a:r>
            <a:r>
              <a:rPr lang="en-US" altLang="ja-JP" dirty="0" err="1" smtClean="0"/>
              <a:t>str</a:t>
            </a:r>
            <a:r>
              <a:rPr lang="en-US" altLang="ja-JP" dirty="0" smtClean="0"/>
              <a:t> );</a:t>
            </a:r>
            <a:endParaRPr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723362" y="2127339"/>
            <a:ext cx="1305165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整数を</a:t>
            </a:r>
            <a:r>
              <a:rPr lang="ja-JP" altLang="en-US" dirty="0" smtClean="0"/>
              <a:t>入力</a:t>
            </a:r>
            <a:endParaRPr kumimoji="1" lang="ja-JP" altLang="en-US" dirty="0"/>
          </a:p>
        </p:txBody>
      </p:sp>
      <p:cxnSp>
        <p:nvCxnSpPr>
          <p:cNvPr id="4" name="直線コネクタ 3"/>
          <p:cNvCxnSpPr>
            <a:stCxn id="16" idx="3"/>
            <a:endCxn id="2" idx="1"/>
          </p:cNvCxnSpPr>
          <p:nvPr/>
        </p:nvCxnSpPr>
        <p:spPr>
          <a:xfrm flipV="1">
            <a:off x="6270359" y="2312005"/>
            <a:ext cx="453003" cy="1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6058121" y="2782669"/>
            <a:ext cx="1701107" cy="646331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Yes or No</a:t>
            </a:r>
            <a:r>
              <a:rPr lang="ja-JP" altLang="en-US" dirty="0" smtClean="0"/>
              <a:t>で</a:t>
            </a:r>
            <a:endParaRPr lang="en-US" altLang="ja-JP" dirty="0" smtClean="0"/>
          </a:p>
          <a:p>
            <a:r>
              <a:rPr lang="ja-JP" altLang="en-US" dirty="0" smtClean="0"/>
              <a:t>答えられる質問</a:t>
            </a:r>
            <a:endParaRPr kumimoji="1" lang="ja-JP" altLang="en-US" dirty="0"/>
          </a:p>
        </p:txBody>
      </p:sp>
      <p:cxnSp>
        <p:nvCxnSpPr>
          <p:cNvPr id="29" name="直線コネクタ 28"/>
          <p:cNvCxnSpPr>
            <a:endCxn id="21" idx="1"/>
          </p:cNvCxnSpPr>
          <p:nvPr/>
        </p:nvCxnSpPr>
        <p:spPr>
          <a:xfrm>
            <a:off x="5580112" y="3103605"/>
            <a:ext cx="478009" cy="2230"/>
          </a:xfrm>
          <a:prstGeom prst="line">
            <a:avLst/>
          </a:prstGeom>
          <a:ln w="38100">
            <a:solidFill>
              <a:srgbClr val="0000FF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26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if</a:t>
            </a:r>
            <a:r>
              <a:rPr lang="ja-JP" altLang="en-US" dirty="0" smtClean="0"/>
              <a:t>文</a:t>
            </a:r>
            <a:r>
              <a:rPr lang="ja-JP" altLang="en-US" dirty="0" smtClean="0"/>
              <a:t>の記述例（１）</a:t>
            </a:r>
            <a:endParaRPr lang="en-US" altLang="ja-JP" dirty="0" smtClean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04414" y="1988932"/>
            <a:ext cx="8326294" cy="449103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400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ja-JP" altLang="en-US" sz="4800">
                <a:solidFill>
                  <a:schemeClr val="bg2">
                    <a:lumMod val="25000"/>
                  </a:schemeClr>
                </a:solidFill>
              </a:rPr>
              <a:t>ｉｆ</a:t>
            </a:r>
            <a:r>
              <a:rPr lang="ja-JP" altLang="en-US" sz="4000">
                <a:solidFill>
                  <a:schemeClr val="bg2">
                    <a:lumMod val="25000"/>
                  </a:schemeClr>
                </a:solidFill>
              </a:rPr>
              <a:t>（　 　　　　　 ）｛</a:t>
            </a:r>
            <a:br>
              <a:rPr lang="ja-JP" altLang="en-US" sz="400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400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ja-JP" altLang="en-US" sz="4000">
                <a:solidFill>
                  <a:schemeClr val="bg2">
                    <a:lumMod val="25000"/>
                  </a:schemeClr>
                </a:solidFill>
              </a:rPr>
            </a:br>
            <a:endParaRPr lang="ja-JP" altLang="en-US" sz="40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ja-JP" altLang="en-US" sz="4000">
                <a:solidFill>
                  <a:schemeClr val="bg2">
                    <a:lumMod val="25000"/>
                  </a:schemeClr>
                </a:solidFill>
              </a:rPr>
              <a:t> ｝</a:t>
            </a:r>
            <a:r>
              <a:rPr lang="en-US" altLang="ja-JP" sz="4000">
                <a:solidFill>
                  <a:schemeClr val="bg2">
                    <a:lumMod val="25000"/>
                  </a:schemeClr>
                </a:solidFill>
              </a:rPr>
              <a:t>else </a:t>
            </a:r>
            <a:r>
              <a:rPr lang="ja-JP" altLang="en-US" sz="4000">
                <a:solidFill>
                  <a:schemeClr val="bg2">
                    <a:lumMod val="25000"/>
                  </a:schemeClr>
                </a:solidFill>
              </a:rPr>
              <a:t>｛</a:t>
            </a:r>
            <a:br>
              <a:rPr lang="ja-JP" altLang="en-US" sz="4000">
                <a:solidFill>
                  <a:schemeClr val="bg2">
                    <a:lumMod val="25000"/>
                  </a:schemeClr>
                </a:solidFill>
              </a:rPr>
            </a:br>
            <a:endParaRPr lang="ja-JP" altLang="en-US" sz="4000">
              <a:solidFill>
                <a:schemeClr val="bg2">
                  <a:lumMod val="25000"/>
                </a:schemeClr>
              </a:solidFill>
            </a:endParaRPr>
          </a:p>
          <a:p>
            <a:endParaRPr lang="ja-JP" altLang="en-US" sz="40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ja-JP" altLang="en-US" sz="4000">
                <a:solidFill>
                  <a:schemeClr val="bg2">
                    <a:lumMod val="25000"/>
                  </a:schemeClr>
                </a:solidFill>
              </a:rPr>
              <a:t> ｝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317227" y="3008107"/>
            <a:ext cx="5126724" cy="584775"/>
          </a:xfrm>
          <a:prstGeom prst="rect">
            <a:avLst/>
          </a:prstGeom>
          <a:solidFill>
            <a:schemeClr val="bg1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200" b="1" smtClean="0">
                <a:latin typeface="ＭＳ Ｐ明朝" pitchFamily="18" charset="-128"/>
                <a:ea typeface="ＭＳ Ｐ明朝" pitchFamily="18" charset="-128"/>
              </a:rPr>
              <a:t>System.out.println(“1</a:t>
            </a:r>
            <a:r>
              <a:rPr lang="ja-JP" altLang="en-US" sz="3200" b="1" smtClean="0">
                <a:latin typeface="ＭＳ Ｐ明朝" pitchFamily="18" charset="-128"/>
                <a:ea typeface="ＭＳ Ｐ明朝" pitchFamily="18" charset="-128"/>
              </a:rPr>
              <a:t>です</a:t>
            </a:r>
            <a:r>
              <a:rPr lang="en-US" altLang="ja-JP" sz="3200" b="1" smtClean="0">
                <a:latin typeface="ＭＳ Ｐ明朝" pitchFamily="18" charset="-128"/>
                <a:ea typeface="ＭＳ Ｐ明朝" pitchFamily="18" charset="-128"/>
              </a:rPr>
              <a:t>”);</a:t>
            </a:r>
            <a:endParaRPr lang="ja-JP" altLang="en-US" sz="3200" b="1">
              <a:latin typeface="ＭＳ Ｐ明朝" pitchFamily="18" charset="-128"/>
              <a:ea typeface="ＭＳ Ｐ明朝" pitchFamily="18" charset="-128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474142" y="2138157"/>
            <a:ext cx="1585690" cy="584775"/>
          </a:xfrm>
          <a:prstGeom prst="rect">
            <a:avLst/>
          </a:prstGeom>
          <a:solidFill>
            <a:srgbClr val="FF99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200" smtClean="0">
                <a:latin typeface="+mn-ea"/>
                <a:ea typeface="+mn-ea"/>
              </a:rPr>
              <a:t>num==1</a:t>
            </a:r>
            <a:endParaRPr lang="en-US" altLang="ja-JP" sz="3200">
              <a:latin typeface="+mn-ea"/>
              <a:ea typeface="+mn-ea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317227" y="4981370"/>
            <a:ext cx="5950668" cy="5847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200" b="1" smtClean="0">
                <a:latin typeface="ＭＳ Ｐ明朝" pitchFamily="18" charset="-128"/>
                <a:ea typeface="ＭＳ Ｐ明朝" pitchFamily="18" charset="-128"/>
              </a:rPr>
              <a:t>System.out.println(“1</a:t>
            </a:r>
            <a:r>
              <a:rPr lang="ja-JP" altLang="en-US" sz="3200" b="1" smtClean="0">
                <a:latin typeface="ＭＳ Ｐ明朝" pitchFamily="18" charset="-128"/>
                <a:ea typeface="ＭＳ Ｐ明朝" pitchFamily="18" charset="-128"/>
              </a:rPr>
              <a:t>以外です</a:t>
            </a:r>
            <a:r>
              <a:rPr lang="en-US" altLang="ja-JP" sz="3200" b="1" smtClean="0">
                <a:latin typeface="ＭＳ Ｐ明朝" pitchFamily="18" charset="-128"/>
                <a:ea typeface="ＭＳ Ｐ明朝" pitchFamily="18" charset="-128"/>
              </a:rPr>
              <a:t>”);</a:t>
            </a:r>
            <a:endParaRPr lang="ja-JP" altLang="en-US" sz="3200" b="1">
              <a:latin typeface="ＭＳ Ｐ明朝" pitchFamily="18" charset="-128"/>
              <a:ea typeface="ＭＳ Ｐ明朝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59125" y="2134597"/>
            <a:ext cx="1701107" cy="646331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Yes or No</a:t>
            </a:r>
            <a:r>
              <a:rPr lang="ja-JP" altLang="en-US" dirty="0" smtClean="0"/>
              <a:t>で</a:t>
            </a:r>
            <a:endParaRPr lang="en-US" altLang="ja-JP" dirty="0" smtClean="0"/>
          </a:p>
          <a:p>
            <a:r>
              <a:rPr lang="ja-JP" altLang="en-US" dirty="0" smtClean="0"/>
              <a:t>答えられる質問</a:t>
            </a:r>
            <a:endParaRPr kumimoji="1" lang="ja-JP" altLang="en-US" dirty="0"/>
          </a:p>
        </p:txBody>
      </p:sp>
      <p:cxnSp>
        <p:nvCxnSpPr>
          <p:cNvPr id="8" name="直線コネクタ 7"/>
          <p:cNvCxnSpPr>
            <a:endCxn id="7" idx="1"/>
          </p:cNvCxnSpPr>
          <p:nvPr/>
        </p:nvCxnSpPr>
        <p:spPr>
          <a:xfrm>
            <a:off x="3203848" y="2455533"/>
            <a:ext cx="1755277" cy="2230"/>
          </a:xfrm>
          <a:prstGeom prst="line">
            <a:avLst/>
          </a:prstGeom>
          <a:ln w="38100">
            <a:solidFill>
              <a:srgbClr val="0000FF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7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1941</TotalTime>
  <Words>1320</Words>
  <Application>Microsoft Office PowerPoint</Application>
  <PresentationFormat>画面に合わせる (4:3)</PresentationFormat>
  <Paragraphs>309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4" baseType="lpstr">
      <vt:lpstr>HGP明朝E</vt:lpstr>
      <vt:lpstr>ＭＳ Ｐゴシック</vt:lpstr>
      <vt:lpstr>ＭＳ Ｐ明朝</vt:lpstr>
      <vt:lpstr>ＭＳ ゴシック</vt:lpstr>
      <vt:lpstr>Candara</vt:lpstr>
      <vt:lpstr>Symbol</vt:lpstr>
      <vt:lpstr>Wingdings 2</vt:lpstr>
      <vt:lpstr>ウェーブ</vt:lpstr>
      <vt:lpstr>条件分岐</vt:lpstr>
      <vt:lpstr>横断歩道を渡る？</vt:lpstr>
      <vt:lpstr>横断歩道を渡る？</vt:lpstr>
      <vt:lpstr>横断歩道を渡りますか？</vt:lpstr>
      <vt:lpstr>分岐のアルゴリズム</vt:lpstr>
      <vt:lpstr>if文の基本形</vt:lpstr>
      <vt:lpstr>処理の分岐の例（１）</vt:lpstr>
      <vt:lpstr>処理の分岐の例（１）</vt:lpstr>
      <vt:lpstr>if文の記述例（１）</vt:lpstr>
      <vt:lpstr>整数（、実数）の比較と記述例</vt:lpstr>
      <vt:lpstr>整数の比較を使用したif文の記述例</vt:lpstr>
      <vt:lpstr>文字列の比較と記述例</vt:lpstr>
      <vt:lpstr>文字列の比較を使用したif文の記述例</vt:lpstr>
      <vt:lpstr>質問の組み合わせ（論理演算）</vt:lpstr>
      <vt:lpstr>複数の条件を組み合わせた 質問の例</vt:lpstr>
      <vt:lpstr>複数の質問を組み合わせたif文の記述例</vt:lpstr>
      <vt:lpstr>３つ以上の処理の分岐</vt:lpstr>
      <vt:lpstr>３つ以上の処理の分岐の考えかた</vt:lpstr>
      <vt:lpstr>if文の中にif文を入れられます</vt:lpstr>
      <vt:lpstr>if-else if  を使った記述方法</vt:lpstr>
      <vt:lpstr>if-else if  を使った記述方法</vt:lpstr>
      <vt:lpstr>（注意）if-else if 文のフロー</vt:lpstr>
      <vt:lpstr>（注意）if-else if 文のフロー</vt:lpstr>
      <vt:lpstr>switch文</vt:lpstr>
      <vt:lpstr>switch文の複数条件結合(orのみ)</vt:lpstr>
      <vt:lpstr>（参考）条件演算子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クラウドコンピューティング （１）クラウドとは</dc:title>
  <dc:creator>fyoshida</dc:creator>
  <cp:lastModifiedBy>畦原 宗之</cp:lastModifiedBy>
  <cp:revision>236</cp:revision>
  <dcterms:created xsi:type="dcterms:W3CDTF">2009-10-26T03:09:50Z</dcterms:created>
  <dcterms:modified xsi:type="dcterms:W3CDTF">2019-05-07T00:10:32Z</dcterms:modified>
</cp:coreProperties>
</file>