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67" r:id="rId2"/>
    <p:sldId id="341" r:id="rId3"/>
    <p:sldId id="337" r:id="rId4"/>
    <p:sldId id="339" r:id="rId5"/>
    <p:sldId id="343" r:id="rId6"/>
    <p:sldId id="342" r:id="rId7"/>
    <p:sldId id="373" r:id="rId8"/>
    <p:sldId id="379" r:id="rId9"/>
    <p:sldId id="386" r:id="rId10"/>
    <p:sldId id="348" r:id="rId11"/>
    <p:sldId id="374" r:id="rId12"/>
    <p:sldId id="375" r:id="rId13"/>
    <p:sldId id="387" r:id="rId14"/>
    <p:sldId id="388" r:id="rId15"/>
    <p:sldId id="389" r:id="rId16"/>
    <p:sldId id="376" r:id="rId17"/>
    <p:sldId id="377" r:id="rId18"/>
    <p:sldId id="392" r:id="rId19"/>
    <p:sldId id="391" r:id="rId20"/>
    <p:sldId id="344" r:id="rId21"/>
    <p:sldId id="393" r:id="rId22"/>
    <p:sldId id="359" r:id="rId23"/>
    <p:sldId id="378" r:id="rId24"/>
    <p:sldId id="349" r:id="rId25"/>
    <p:sldId id="350" r:id="rId26"/>
    <p:sldId id="351" r:id="rId27"/>
    <p:sldId id="352" r:id="rId28"/>
    <p:sldId id="353" r:id="rId29"/>
    <p:sldId id="355" r:id="rId30"/>
    <p:sldId id="356" r:id="rId31"/>
    <p:sldId id="357" r:id="rId32"/>
    <p:sldId id="358" r:id="rId33"/>
    <p:sldId id="361" r:id="rId34"/>
    <p:sldId id="345" r:id="rId35"/>
    <p:sldId id="360" r:id="rId36"/>
    <p:sldId id="362" r:id="rId37"/>
    <p:sldId id="363" r:id="rId38"/>
    <p:sldId id="364" r:id="rId39"/>
    <p:sldId id="365" r:id="rId40"/>
    <p:sldId id="346" r:id="rId41"/>
    <p:sldId id="366" r:id="rId42"/>
    <p:sldId id="381" r:id="rId43"/>
    <p:sldId id="347" r:id="rId44"/>
    <p:sldId id="368" r:id="rId45"/>
    <p:sldId id="369" r:id="rId46"/>
    <p:sldId id="370" r:id="rId47"/>
    <p:sldId id="371" r:id="rId48"/>
    <p:sldId id="372" r:id="rId4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66FF99"/>
    <a:srgbClr val="FFCCFF"/>
    <a:srgbClr val="00FFFF"/>
    <a:srgbClr val="FF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9880DED8-8FCF-4E3A-BE5E-566BBD93738F}" type="slidenum">
              <a:rPr lang="en-US" altLang="ja-JP"/>
              <a:pPr>
                <a:defRPr/>
              </a:pPr>
              <a:t>‹#›</a:t>
            </a:fld>
            <a:endParaRPr lang="en-US" altLang="ja-JP"/>
          </a:p>
        </p:txBody>
      </p:sp>
    </p:spTree>
    <p:extLst>
      <p:ext uri="{BB962C8B-B14F-4D97-AF65-F5344CB8AC3E}">
        <p14:creationId xmlns:p14="http://schemas.microsoft.com/office/powerpoint/2010/main" val="19460565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30756BCA-FEB8-4E9C-BC01-254D7C959869}" type="slidenum">
              <a:rPr lang="en-US" altLang="ja-JP"/>
              <a:pPr>
                <a:defRPr/>
              </a:pPr>
              <a:t>‹#›</a:t>
            </a:fld>
            <a:endParaRPr lang="en-US" altLang="ja-JP"/>
          </a:p>
        </p:txBody>
      </p:sp>
    </p:spTree>
    <p:extLst>
      <p:ext uri="{BB962C8B-B14F-4D97-AF65-F5344CB8AC3E}">
        <p14:creationId xmlns:p14="http://schemas.microsoft.com/office/powerpoint/2010/main" val="78643558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EE843363-EF30-4B6B-B13D-DE7D0B642C75}"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8583877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24F6BF4D-141C-4847-A172-A48869BF10A6}" type="slidenum">
              <a:rPr lang="en-US" altLang="ja-JP"/>
              <a:pPr>
                <a:defRPr/>
              </a:pPr>
              <a:t>‹#›</a:t>
            </a:fld>
            <a:endParaRPr lang="en-US" altLang="ja-JP"/>
          </a:p>
        </p:txBody>
      </p:sp>
    </p:spTree>
    <p:extLst>
      <p:ext uri="{BB962C8B-B14F-4D97-AF65-F5344CB8AC3E}">
        <p14:creationId xmlns:p14="http://schemas.microsoft.com/office/powerpoint/2010/main" val="2557567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FC720E15-D2F6-433B-B9BE-22F566D5109E}" type="slidenum">
              <a:rPr lang="en-US" altLang="ja-JP"/>
              <a:pPr>
                <a:defRPr/>
              </a:pPr>
              <a:t>‹#›</a:t>
            </a:fld>
            <a:endParaRPr lang="en-US" altLang="ja-JP"/>
          </a:p>
        </p:txBody>
      </p:sp>
    </p:spTree>
    <p:extLst>
      <p:ext uri="{BB962C8B-B14F-4D97-AF65-F5344CB8AC3E}">
        <p14:creationId xmlns:p14="http://schemas.microsoft.com/office/powerpoint/2010/main" val="36558978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BE86A5C-06D9-4094-83E9-4BABC9207D1C}" type="slidenum">
              <a:rPr lang="en-US" altLang="ja-JP"/>
              <a:pPr>
                <a:defRPr/>
              </a:pPr>
              <a:t>‹#›</a:t>
            </a:fld>
            <a:endParaRPr lang="en-US" altLang="ja-JP"/>
          </a:p>
        </p:txBody>
      </p:sp>
    </p:spTree>
    <p:extLst>
      <p:ext uri="{BB962C8B-B14F-4D97-AF65-F5344CB8AC3E}">
        <p14:creationId xmlns:p14="http://schemas.microsoft.com/office/powerpoint/2010/main" val="30897030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D1CEF12C-9E88-4972-98DF-D1BE2A2911B0}" type="slidenum">
              <a:rPr lang="en-US" altLang="ja-JP"/>
              <a:pPr>
                <a:defRPr/>
              </a:pPr>
              <a:t>‹#›</a:t>
            </a:fld>
            <a:endParaRPr lang="en-US" altLang="ja-JP"/>
          </a:p>
        </p:txBody>
      </p:sp>
    </p:spTree>
    <p:extLst>
      <p:ext uri="{BB962C8B-B14F-4D97-AF65-F5344CB8AC3E}">
        <p14:creationId xmlns:p14="http://schemas.microsoft.com/office/powerpoint/2010/main" val="426230869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50308A31-2FF3-4499-A0DC-415FA207571D}" type="slidenum">
              <a:rPr lang="en-US" altLang="ja-JP"/>
              <a:pPr>
                <a:defRPr/>
              </a:pPr>
              <a:t>‹#›</a:t>
            </a:fld>
            <a:endParaRPr lang="en-US" altLang="ja-JP"/>
          </a:p>
        </p:txBody>
      </p:sp>
    </p:spTree>
    <p:extLst>
      <p:ext uri="{BB962C8B-B14F-4D97-AF65-F5344CB8AC3E}">
        <p14:creationId xmlns:p14="http://schemas.microsoft.com/office/powerpoint/2010/main" val="171717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2D6F23D-3F14-470E-996A-524A1C9DDFA4}" type="slidenum">
              <a:rPr lang="en-US" altLang="ja-JP"/>
              <a:pPr>
                <a:defRPr/>
              </a:pPr>
              <a:t>‹#›</a:t>
            </a:fld>
            <a:endParaRPr lang="en-US" altLang="ja-JP"/>
          </a:p>
        </p:txBody>
      </p:sp>
    </p:spTree>
    <p:extLst>
      <p:ext uri="{BB962C8B-B14F-4D97-AF65-F5344CB8AC3E}">
        <p14:creationId xmlns:p14="http://schemas.microsoft.com/office/powerpoint/2010/main" val="39719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8710C67D-1DF5-49DC-80E0-48CD57150C6B}"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29299903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6BB4536D-7908-4F3E-A13A-0300BA0E8586}"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46605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2BB83B54-21EC-459D-B847-D274109D18EC}"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defRPr/>
            </a:pPr>
            <a:r>
              <a:rPr lang="ja-JP" altLang="en-US" sz="2400" dirty="0"/>
              <a:t>令和１年</a:t>
            </a:r>
            <a:r>
              <a:rPr lang="ja-JP" altLang="en-US" sz="2400" dirty="0" smtClean="0"/>
              <a:t>５月１３日（月）</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a:t>
            </a:r>
            <a:r>
              <a:rPr lang="ja-JP" altLang="en-US" sz="2400" dirty="0" smtClean="0"/>
              <a:t>吉田、畦原</a:t>
            </a:r>
            <a:endParaRPr lang="ja-JP" altLang="en-US" sz="2400" dirty="0"/>
          </a:p>
        </p:txBody>
      </p:sp>
      <p:sp>
        <p:nvSpPr>
          <p:cNvPr id="13315" name="Rectangle 2"/>
          <p:cNvSpPr>
            <a:spLocks noGrp="1" noChangeArrowheads="1"/>
          </p:cNvSpPr>
          <p:nvPr>
            <p:ph type="ctrTitle"/>
          </p:nvPr>
        </p:nvSpPr>
        <p:spPr>
          <a:xfrm>
            <a:off x="755576" y="2564904"/>
            <a:ext cx="7772400" cy="2339975"/>
          </a:xfrm>
        </p:spPr>
        <p:txBody>
          <a:bodyPr/>
          <a:lstStyle/>
          <a:p>
            <a:pPr eaLnBrk="1" hangingPunct="1"/>
            <a:r>
              <a:rPr lang="ja-JP" altLang="en-US" sz="4800" dirty="0" smtClean="0"/>
              <a:t>Ｊａｖａ</a:t>
            </a:r>
            <a:br>
              <a:rPr lang="ja-JP" altLang="en-US" sz="4800" dirty="0" smtClean="0"/>
            </a:br>
            <a:r>
              <a:rPr lang="ja-JP" altLang="en-US" sz="4800" dirty="0" smtClean="0"/>
              <a:t/>
            </a:r>
            <a:br>
              <a:rPr lang="ja-JP" altLang="en-US" sz="4800" dirty="0" smtClean="0"/>
            </a:br>
            <a:r>
              <a:rPr lang="ja-JP" altLang="en-US" sz="4800" dirty="0" smtClean="0"/>
              <a:t>関数</a:t>
            </a:r>
            <a:r>
              <a:rPr lang="en-US" altLang="ja-JP" sz="4800" dirty="0" smtClean="0"/>
              <a:t/>
            </a:r>
            <a:br>
              <a:rPr lang="en-US" altLang="ja-JP" sz="4800" dirty="0" smtClean="0"/>
            </a:br>
            <a:r>
              <a:rPr lang="ja-JP" altLang="en-US" sz="4800" dirty="0" smtClean="0"/>
              <a:t>＋テスト駆動開発</a:t>
            </a:r>
            <a:r>
              <a:rPr lang="en-US" altLang="ja-JP" sz="4800" dirty="0" smtClean="0"/>
              <a:t/>
            </a:r>
            <a:br>
              <a:rPr lang="en-US" altLang="ja-JP" sz="4800" dirty="0" smtClean="0"/>
            </a:br>
            <a:r>
              <a:rPr lang="ja-JP" altLang="en-US" sz="4800" dirty="0" smtClean="0"/>
              <a:t>＋リファクタリング</a:t>
            </a:r>
          </a:p>
        </p:txBody>
      </p:sp>
      <p:sp>
        <p:nvSpPr>
          <p:cNvPr id="13316" name="テキスト ボックス 3"/>
          <p:cNvSpPr txBox="1">
            <a:spLocks noChangeArrowheads="1"/>
          </p:cNvSpPr>
          <p:nvPr/>
        </p:nvSpPr>
        <p:spPr bwMode="auto">
          <a:xfrm>
            <a:off x="3368367"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dirty="0" smtClean="0"/>
              <a:t>情報</a:t>
            </a:r>
            <a:r>
              <a:rPr lang="ja-JP" altLang="en-US" dirty="0"/>
              <a:t>システム工学</a:t>
            </a:r>
            <a:r>
              <a:rPr lang="ja-JP" altLang="en-US" dirty="0" smtClean="0"/>
              <a:t>実験</a:t>
            </a:r>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188640"/>
            <a:ext cx="8534400" cy="758825"/>
          </a:xfrm>
        </p:spPr>
        <p:txBody>
          <a:bodyPr/>
          <a:lstStyle/>
          <a:p>
            <a:r>
              <a:rPr lang="ja-JP" altLang="en-US" dirty="0" smtClean="0">
                <a:latin typeface="+mj-ea"/>
              </a:rPr>
              <a:t>関数（とテスト）を使った</a:t>
            </a:r>
            <a:r>
              <a:rPr kumimoji="1" lang="ja-JP" altLang="en-US" dirty="0" smtClean="0">
                <a:latin typeface="+mj-ea"/>
              </a:rPr>
              <a:t>プログラミングスタイル</a:t>
            </a:r>
            <a:endParaRPr kumimoji="1" lang="ja-JP" altLang="en-US" dirty="0">
              <a:latin typeface="+mj-ea"/>
            </a:endParaRPr>
          </a:p>
        </p:txBody>
      </p:sp>
      <p:sp>
        <p:nvSpPr>
          <p:cNvPr id="8" name="テキスト ボックス 7"/>
          <p:cNvSpPr txBox="1"/>
          <p:nvPr/>
        </p:nvSpPr>
        <p:spPr>
          <a:xfrm>
            <a:off x="301625" y="1628800"/>
            <a:ext cx="7103227" cy="400110"/>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 </a:t>
            </a:r>
            <a:r>
              <a:rPr lang="en-US" altLang="ja-JP" sz="2000" dirty="0" err="1" smtClean="0">
                <a:latin typeface="+mj-ea"/>
                <a:ea typeface="+mj-ea"/>
              </a:rPr>
              <a:t>eventIsOpened</a:t>
            </a:r>
            <a:r>
              <a:rPr lang="en-US" altLang="ja-JP" sz="2000" dirty="0" smtClean="0">
                <a:latin typeface="+mj-ea"/>
                <a:ea typeface="+mj-ea"/>
              </a:rPr>
              <a:t>( ) </a:t>
            </a:r>
            <a:endParaRPr kumimoji="1" lang="ja-JP" altLang="en-US" sz="2000" dirty="0">
              <a:latin typeface="+mj-ea"/>
              <a:ea typeface="+mj-ea"/>
            </a:endParaRPr>
          </a:p>
        </p:txBody>
      </p:sp>
      <p:sp>
        <p:nvSpPr>
          <p:cNvPr id="12" name="テキスト ボックス 11"/>
          <p:cNvSpPr txBox="1"/>
          <p:nvPr/>
        </p:nvSpPr>
        <p:spPr>
          <a:xfrm>
            <a:off x="301625" y="2027340"/>
            <a:ext cx="8662863" cy="400110"/>
          </a:xfrm>
          <a:prstGeom prst="rect">
            <a:avLst/>
          </a:prstGeom>
          <a:solidFill>
            <a:srgbClr val="FFFF00"/>
          </a:solidFill>
          <a:ln>
            <a:solidFill>
              <a:srgbClr val="0000FF"/>
            </a:solidFill>
          </a:ln>
        </p:spPr>
        <p:txBody>
          <a:bodyPr wrap="square" rtlCol="0">
            <a:spAutoFit/>
          </a:bodyPr>
          <a:lstStyle/>
          <a:p>
            <a:r>
              <a:rPr lang="en-US" altLang="ja-JP" sz="2000" dirty="0" smtClean="0">
                <a:latin typeface="+mj-ea"/>
                <a:ea typeface="+mj-ea"/>
              </a:rPr>
              <a:t>(1) </a:t>
            </a:r>
            <a:r>
              <a:rPr lang="ja-JP" altLang="en-US" sz="2000" dirty="0" smtClean="0">
                <a:latin typeface="+mj-ea"/>
                <a:ea typeface="+mj-ea"/>
              </a:rPr>
              <a:t>テストプログラムの作成</a:t>
            </a:r>
            <a:r>
              <a:rPr lang="en-US" altLang="ja-JP" sz="2000" dirty="0" smtClean="0">
                <a:latin typeface="+mj-ea"/>
                <a:ea typeface="+mj-ea"/>
                <a:sym typeface="Wingdings" panose="05000000000000000000" pitchFamily="2" charset="2"/>
              </a:rPr>
              <a:t> </a:t>
            </a:r>
            <a:r>
              <a:rPr lang="en-US" altLang="ja-JP" sz="2000" dirty="0" smtClean="0">
                <a:latin typeface="+mj-ea"/>
                <a:ea typeface="+mj-ea"/>
              </a:rPr>
              <a:t>(2) </a:t>
            </a:r>
            <a:r>
              <a:rPr lang="ja-JP" altLang="en-US" sz="2000" dirty="0">
                <a:latin typeface="+mj-ea"/>
              </a:rPr>
              <a:t>関数の</a:t>
            </a:r>
            <a:r>
              <a:rPr lang="ja-JP" altLang="en-US" sz="2000" dirty="0" smtClean="0">
                <a:latin typeface="+mj-ea"/>
              </a:rPr>
              <a:t>作成</a:t>
            </a:r>
            <a:r>
              <a:rPr lang="en-US" altLang="ja-JP" sz="2000" dirty="0">
                <a:latin typeface="+mj-ea"/>
                <a:sym typeface="Wingdings" panose="05000000000000000000" pitchFamily="2" charset="2"/>
              </a:rPr>
              <a:t> </a:t>
            </a:r>
            <a:r>
              <a:rPr lang="en-US" altLang="ja-JP" sz="2000" dirty="0" smtClean="0">
                <a:latin typeface="+mj-ea"/>
              </a:rPr>
              <a:t>(3) </a:t>
            </a:r>
            <a:r>
              <a:rPr lang="ja-JP" altLang="en-US" sz="2000" dirty="0" smtClean="0">
                <a:latin typeface="+mj-ea"/>
                <a:ea typeface="+mj-ea"/>
              </a:rPr>
              <a:t>テスト</a:t>
            </a:r>
            <a:r>
              <a:rPr lang="en-US" altLang="ja-JP" sz="2000" dirty="0">
                <a:latin typeface="+mj-ea"/>
                <a:sym typeface="Wingdings" panose="05000000000000000000" pitchFamily="2" charset="2"/>
              </a:rPr>
              <a:t> </a:t>
            </a:r>
            <a:r>
              <a:rPr lang="en-US" altLang="ja-JP" sz="2000" dirty="0" smtClean="0">
                <a:latin typeface="+mj-ea"/>
                <a:ea typeface="+mj-ea"/>
              </a:rPr>
              <a:t>(4) </a:t>
            </a:r>
            <a:r>
              <a:rPr lang="ja-JP" altLang="en-US" sz="2000" dirty="0" smtClean="0">
                <a:latin typeface="+mj-ea"/>
                <a:ea typeface="+mj-ea"/>
              </a:rPr>
              <a:t>リファクタリング</a:t>
            </a:r>
            <a:r>
              <a:rPr lang="en-US" altLang="ja-JP" sz="2000" dirty="0" smtClean="0">
                <a:latin typeface="+mj-ea"/>
                <a:ea typeface="+mj-ea"/>
              </a:rPr>
              <a:t> </a:t>
            </a:r>
            <a:endParaRPr kumimoji="1" lang="ja-JP" altLang="en-US" sz="2000" dirty="0">
              <a:latin typeface="+mj-ea"/>
              <a:ea typeface="+mj-ea"/>
            </a:endParaRPr>
          </a:p>
        </p:txBody>
      </p:sp>
      <p:sp>
        <p:nvSpPr>
          <p:cNvPr id="13" name="テキスト ボックス 12"/>
          <p:cNvSpPr txBox="1"/>
          <p:nvPr/>
        </p:nvSpPr>
        <p:spPr>
          <a:xfrm>
            <a:off x="301625" y="2593779"/>
            <a:ext cx="7011856" cy="400110"/>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Step2</a:t>
            </a:r>
            <a:r>
              <a:rPr lang="ja-JP" altLang="en-US" sz="2000" dirty="0" smtClean="0">
                <a:latin typeface="+mj-ea"/>
                <a:ea typeface="+mj-ea"/>
              </a:rPr>
              <a:t> </a:t>
            </a:r>
            <a:r>
              <a:rPr lang="ja-JP" altLang="en-US" sz="2000" dirty="0" smtClean="0">
                <a:latin typeface="+mj-ea"/>
              </a:rPr>
              <a:t>オリンピックが閉会された</a:t>
            </a:r>
            <a:r>
              <a:rPr lang="ja-JP" altLang="en-US" sz="2000" dirty="0">
                <a:latin typeface="+mj-ea"/>
              </a:rPr>
              <a:t>か調べる</a:t>
            </a:r>
            <a:r>
              <a:rPr lang="ja-JP" altLang="en-US" sz="2000" dirty="0" smtClean="0">
                <a:latin typeface="+mj-ea"/>
              </a:rPr>
              <a:t>関数 </a:t>
            </a:r>
            <a:r>
              <a:rPr lang="en-US" altLang="ja-JP" sz="2000" dirty="0" err="1" smtClean="0">
                <a:latin typeface="+mj-ea"/>
              </a:rPr>
              <a:t>eventI</a:t>
            </a:r>
            <a:r>
              <a:rPr lang="en-US" altLang="ja-JP" sz="2000" dirty="0" err="1" smtClean="0">
                <a:latin typeface="+mj-ea"/>
                <a:ea typeface="+mj-ea"/>
              </a:rPr>
              <a:t>sClosed</a:t>
            </a:r>
            <a:r>
              <a:rPr lang="en-US" altLang="ja-JP" sz="2000" dirty="0" smtClean="0">
                <a:latin typeface="+mj-ea"/>
                <a:ea typeface="+mj-ea"/>
              </a:rPr>
              <a:t>( ) </a:t>
            </a:r>
            <a:endParaRPr kumimoji="1" lang="ja-JP" altLang="en-US" sz="2000" dirty="0">
              <a:latin typeface="+mj-ea"/>
              <a:ea typeface="+mj-ea"/>
            </a:endParaRPr>
          </a:p>
        </p:txBody>
      </p:sp>
      <p:sp>
        <p:nvSpPr>
          <p:cNvPr id="15" name="テキスト ボックス 14"/>
          <p:cNvSpPr txBox="1"/>
          <p:nvPr/>
        </p:nvSpPr>
        <p:spPr>
          <a:xfrm>
            <a:off x="301625" y="3601891"/>
            <a:ext cx="6917278" cy="400110"/>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Step3 </a:t>
            </a:r>
            <a:r>
              <a:rPr lang="ja-JP" altLang="en-US" sz="2000" dirty="0" smtClean="0">
                <a:latin typeface="+mj-ea"/>
                <a:ea typeface="+mj-ea"/>
              </a:rPr>
              <a:t>オリンピックが開催中か調べる関数 </a:t>
            </a:r>
            <a:r>
              <a:rPr lang="en-US" altLang="ja-JP" sz="2000" dirty="0" err="1" smtClean="0">
                <a:latin typeface="+mj-ea"/>
                <a:ea typeface="+mj-ea"/>
              </a:rPr>
              <a:t>eventIsBeingHeld</a:t>
            </a:r>
            <a:r>
              <a:rPr lang="en-US" altLang="ja-JP" sz="2000" dirty="0" smtClean="0">
                <a:latin typeface="+mj-ea"/>
                <a:ea typeface="+mj-ea"/>
              </a:rPr>
              <a:t>( ) </a:t>
            </a:r>
            <a:endParaRPr kumimoji="1" lang="ja-JP" altLang="en-US" sz="2000" dirty="0">
              <a:latin typeface="+mj-ea"/>
              <a:ea typeface="+mj-ea"/>
            </a:endParaRPr>
          </a:p>
        </p:txBody>
      </p:sp>
      <p:sp>
        <p:nvSpPr>
          <p:cNvPr id="18" name="テキスト ボックス 17"/>
          <p:cNvSpPr txBox="1"/>
          <p:nvPr/>
        </p:nvSpPr>
        <p:spPr>
          <a:xfrm>
            <a:off x="301625" y="4005364"/>
            <a:ext cx="697627" cy="400110"/>
          </a:xfrm>
          <a:prstGeom prst="rect">
            <a:avLst/>
          </a:prstGeom>
          <a:solidFill>
            <a:srgbClr val="FFFF00"/>
          </a:solidFill>
          <a:ln>
            <a:solidFill>
              <a:srgbClr val="0000FF"/>
            </a:solidFill>
          </a:ln>
        </p:spPr>
        <p:txBody>
          <a:bodyPr wrap="none" rtlCol="0">
            <a:spAutoFit/>
          </a:bodyPr>
          <a:lstStyle/>
          <a:p>
            <a:r>
              <a:rPr lang="ja-JP" altLang="en-US" sz="2000" dirty="0">
                <a:latin typeface="+mj-ea"/>
                <a:ea typeface="+mj-ea"/>
              </a:rPr>
              <a:t>同上</a:t>
            </a:r>
            <a:endParaRPr kumimoji="1" lang="ja-JP" altLang="en-US" sz="2000" dirty="0">
              <a:latin typeface="+mj-ea"/>
              <a:ea typeface="+mj-ea"/>
            </a:endParaRPr>
          </a:p>
        </p:txBody>
      </p:sp>
      <p:sp>
        <p:nvSpPr>
          <p:cNvPr id="19" name="テキスト ボックス 18"/>
          <p:cNvSpPr txBox="1"/>
          <p:nvPr/>
        </p:nvSpPr>
        <p:spPr>
          <a:xfrm>
            <a:off x="301625" y="4610003"/>
            <a:ext cx="7122463" cy="400110"/>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Step4 </a:t>
            </a:r>
            <a:r>
              <a:rPr lang="ja-JP" altLang="en-US" sz="2000" dirty="0" smtClean="0">
                <a:latin typeface="+mj-ea"/>
                <a:ea typeface="+mj-ea"/>
              </a:rPr>
              <a:t>オリンピックまでの月数を計算する関数 </a:t>
            </a:r>
            <a:r>
              <a:rPr lang="en-US" altLang="ja-JP" sz="2000" dirty="0" err="1" smtClean="0">
                <a:latin typeface="+mj-ea"/>
                <a:ea typeface="+mj-ea"/>
              </a:rPr>
              <a:t>monthsToOpen</a:t>
            </a:r>
            <a:r>
              <a:rPr lang="en-US" altLang="ja-JP" sz="2000" dirty="0" smtClean="0">
                <a:latin typeface="+mj-ea"/>
                <a:ea typeface="+mj-ea"/>
              </a:rPr>
              <a:t>( ) </a:t>
            </a:r>
            <a:endParaRPr kumimoji="1" lang="ja-JP" altLang="en-US" sz="2000" dirty="0">
              <a:latin typeface="+mj-ea"/>
              <a:ea typeface="+mj-ea"/>
            </a:endParaRPr>
          </a:p>
        </p:txBody>
      </p:sp>
      <p:sp>
        <p:nvSpPr>
          <p:cNvPr id="20" name="テキスト ボックス 19"/>
          <p:cNvSpPr txBox="1"/>
          <p:nvPr/>
        </p:nvSpPr>
        <p:spPr>
          <a:xfrm>
            <a:off x="301625" y="5013476"/>
            <a:ext cx="697627" cy="400110"/>
          </a:xfrm>
          <a:prstGeom prst="rect">
            <a:avLst/>
          </a:prstGeom>
          <a:solidFill>
            <a:srgbClr val="FFFF00"/>
          </a:solidFill>
          <a:ln>
            <a:solidFill>
              <a:srgbClr val="0000FF"/>
            </a:solidFill>
          </a:ln>
        </p:spPr>
        <p:txBody>
          <a:bodyPr wrap="none" rtlCol="0">
            <a:spAutoFit/>
          </a:bodyPr>
          <a:lstStyle/>
          <a:p>
            <a:r>
              <a:rPr kumimoji="1" lang="ja-JP" altLang="en-US" sz="2000" dirty="0" smtClean="0">
                <a:latin typeface="+mj-ea"/>
                <a:ea typeface="+mj-ea"/>
              </a:rPr>
              <a:t>同上</a:t>
            </a:r>
            <a:endParaRPr kumimoji="1" lang="ja-JP" altLang="en-US" sz="2000" dirty="0">
              <a:latin typeface="+mj-ea"/>
              <a:ea typeface="+mj-ea"/>
            </a:endParaRPr>
          </a:p>
        </p:txBody>
      </p:sp>
      <p:sp>
        <p:nvSpPr>
          <p:cNvPr id="21" name="テキスト ボックス 20"/>
          <p:cNvSpPr txBox="1"/>
          <p:nvPr/>
        </p:nvSpPr>
        <p:spPr>
          <a:xfrm>
            <a:off x="301625" y="5606620"/>
            <a:ext cx="3377848" cy="400110"/>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Step5 main</a:t>
            </a:r>
            <a:r>
              <a:rPr lang="ja-JP" altLang="en-US" sz="2000" dirty="0" smtClean="0">
                <a:latin typeface="+mj-ea"/>
                <a:ea typeface="+mj-ea"/>
              </a:rPr>
              <a:t>プログラムの作成</a:t>
            </a:r>
            <a:endParaRPr kumimoji="1" lang="ja-JP" altLang="en-US" sz="2000" dirty="0">
              <a:latin typeface="+mj-ea"/>
              <a:ea typeface="+mj-ea"/>
            </a:endParaRPr>
          </a:p>
        </p:txBody>
      </p:sp>
      <p:sp>
        <p:nvSpPr>
          <p:cNvPr id="14" name="テキスト ボックス 13"/>
          <p:cNvSpPr txBox="1"/>
          <p:nvPr/>
        </p:nvSpPr>
        <p:spPr>
          <a:xfrm>
            <a:off x="301624" y="2962096"/>
            <a:ext cx="8662863" cy="400110"/>
          </a:xfrm>
          <a:prstGeom prst="rect">
            <a:avLst/>
          </a:prstGeom>
          <a:solidFill>
            <a:srgbClr val="FFFF00"/>
          </a:solidFill>
          <a:ln>
            <a:solidFill>
              <a:srgbClr val="0000FF"/>
            </a:solidFill>
          </a:ln>
        </p:spPr>
        <p:txBody>
          <a:bodyPr wrap="square" rtlCol="0">
            <a:spAutoFit/>
          </a:bodyPr>
          <a:lstStyle/>
          <a:p>
            <a:r>
              <a:rPr lang="en-US" altLang="ja-JP" sz="2000" dirty="0" smtClean="0">
                <a:latin typeface="+mj-ea"/>
                <a:ea typeface="+mj-ea"/>
              </a:rPr>
              <a:t>(1) </a:t>
            </a:r>
            <a:r>
              <a:rPr lang="ja-JP" altLang="en-US" sz="2000" dirty="0" smtClean="0">
                <a:latin typeface="+mj-ea"/>
                <a:ea typeface="+mj-ea"/>
              </a:rPr>
              <a:t>テストプログラムの作成</a:t>
            </a:r>
            <a:r>
              <a:rPr lang="en-US" altLang="ja-JP" sz="2000" dirty="0" smtClean="0">
                <a:latin typeface="+mj-ea"/>
                <a:ea typeface="+mj-ea"/>
                <a:sym typeface="Wingdings" panose="05000000000000000000" pitchFamily="2" charset="2"/>
              </a:rPr>
              <a:t> </a:t>
            </a:r>
            <a:r>
              <a:rPr lang="en-US" altLang="ja-JP" sz="2000" dirty="0" smtClean="0">
                <a:latin typeface="+mj-ea"/>
                <a:ea typeface="+mj-ea"/>
              </a:rPr>
              <a:t>(2) </a:t>
            </a:r>
            <a:r>
              <a:rPr lang="ja-JP" altLang="en-US" sz="2000" dirty="0">
                <a:latin typeface="+mj-ea"/>
              </a:rPr>
              <a:t>関数の</a:t>
            </a:r>
            <a:r>
              <a:rPr lang="ja-JP" altLang="en-US" sz="2000" dirty="0" smtClean="0">
                <a:latin typeface="+mj-ea"/>
              </a:rPr>
              <a:t>作成</a:t>
            </a:r>
            <a:r>
              <a:rPr lang="en-US" altLang="ja-JP" sz="2000" dirty="0">
                <a:latin typeface="+mj-ea"/>
                <a:sym typeface="Wingdings" panose="05000000000000000000" pitchFamily="2" charset="2"/>
              </a:rPr>
              <a:t> </a:t>
            </a:r>
            <a:r>
              <a:rPr lang="en-US" altLang="ja-JP" sz="2000" dirty="0" smtClean="0">
                <a:latin typeface="+mj-ea"/>
              </a:rPr>
              <a:t>(3) </a:t>
            </a:r>
            <a:r>
              <a:rPr lang="ja-JP" altLang="en-US" sz="2000" dirty="0" smtClean="0">
                <a:latin typeface="+mj-ea"/>
                <a:ea typeface="+mj-ea"/>
              </a:rPr>
              <a:t>テスト</a:t>
            </a:r>
            <a:r>
              <a:rPr lang="en-US" altLang="ja-JP" sz="2000" dirty="0">
                <a:latin typeface="+mj-ea"/>
                <a:sym typeface="Wingdings" panose="05000000000000000000" pitchFamily="2" charset="2"/>
              </a:rPr>
              <a:t> </a:t>
            </a:r>
            <a:r>
              <a:rPr lang="en-US" altLang="ja-JP" sz="2000" dirty="0" smtClean="0">
                <a:latin typeface="+mj-ea"/>
                <a:ea typeface="+mj-ea"/>
              </a:rPr>
              <a:t>(4) </a:t>
            </a:r>
            <a:r>
              <a:rPr lang="ja-JP" altLang="en-US" sz="2000" dirty="0" smtClean="0">
                <a:latin typeface="+mj-ea"/>
                <a:ea typeface="+mj-ea"/>
              </a:rPr>
              <a:t>リファクタリング</a:t>
            </a:r>
            <a:r>
              <a:rPr lang="en-US" altLang="ja-JP" sz="2000" dirty="0" smtClean="0">
                <a:latin typeface="+mj-ea"/>
                <a:ea typeface="+mj-ea"/>
              </a:rPr>
              <a:t> </a:t>
            </a:r>
            <a:endParaRPr kumimoji="1" lang="ja-JP" altLang="en-US" sz="2000" dirty="0">
              <a:latin typeface="+mj-ea"/>
              <a:ea typeface="+mj-ea"/>
            </a:endParaRPr>
          </a:p>
        </p:txBody>
      </p:sp>
    </p:spTree>
    <p:extLst>
      <p:ext uri="{BB962C8B-B14F-4D97-AF65-F5344CB8AC3E}">
        <p14:creationId xmlns:p14="http://schemas.microsoft.com/office/powerpoint/2010/main" val="287968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JUnit</a:t>
            </a:r>
            <a:r>
              <a:rPr lang="ja-JP" altLang="en-US" dirty="0" smtClean="0"/>
              <a:t>の準備</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latin typeface="+mn-ea"/>
              </a:rPr>
              <a:t>Java</a:t>
            </a:r>
            <a:r>
              <a:rPr lang="ja-JP" altLang="en-US" dirty="0" smtClean="0">
                <a:latin typeface="+mn-ea"/>
              </a:rPr>
              <a:t>プロジェクト</a:t>
            </a:r>
            <a:r>
              <a:rPr lang="ja-JP" altLang="en-US" dirty="0" smtClean="0">
                <a:latin typeface="+mn-ea"/>
              </a:rPr>
              <a:t>を右クリック</a:t>
            </a:r>
            <a:r>
              <a:rPr lang="ja-JP" altLang="en-US" dirty="0">
                <a:latin typeface="+mn-ea"/>
              </a:rPr>
              <a:t>→</a:t>
            </a:r>
            <a:r>
              <a:rPr lang="ja-JP" altLang="en-US" dirty="0" smtClean="0">
                <a:latin typeface="+mn-ea"/>
              </a:rPr>
              <a:t>ビルド・パス</a:t>
            </a:r>
            <a:r>
              <a:rPr lang="ja-JP" altLang="en-US" dirty="0">
                <a:latin typeface="+mn-ea"/>
              </a:rPr>
              <a:t>→</a:t>
            </a:r>
            <a:r>
              <a:rPr lang="ja-JP" altLang="en-US" dirty="0" smtClean="0">
                <a:latin typeface="+mn-ea"/>
              </a:rPr>
              <a:t>ビルド・パスの構成をクリック</a:t>
            </a:r>
            <a:endParaRPr lang="en-US" altLang="ja-JP" dirty="0" smtClean="0">
              <a:latin typeface="+mn-ea"/>
            </a:endParaRPr>
          </a:p>
          <a:p>
            <a:r>
              <a:rPr kumimoji="1" lang="ja-JP" altLang="en-US" dirty="0" smtClean="0">
                <a:latin typeface="+mn-ea"/>
              </a:rPr>
              <a:t>ライブラリータブ→ライブラリーの追加</a:t>
            </a:r>
            <a:r>
              <a:rPr lang="ja-JP" altLang="en-US" dirty="0">
                <a:latin typeface="+mn-ea"/>
              </a:rPr>
              <a:t>→ </a:t>
            </a:r>
            <a:r>
              <a:rPr kumimoji="1" lang="en-US" altLang="ja-JP" dirty="0" smtClean="0">
                <a:latin typeface="+mn-ea"/>
              </a:rPr>
              <a:t>JUnit</a:t>
            </a:r>
            <a:r>
              <a:rPr kumimoji="1" lang="ja-JP" altLang="en-US" dirty="0" smtClean="0">
                <a:latin typeface="+mn-ea"/>
              </a:rPr>
              <a:t>を選択</a:t>
            </a:r>
            <a:endParaRPr kumimoji="1" lang="en-US" altLang="ja-JP" dirty="0" smtClean="0">
              <a:latin typeface="+mn-ea"/>
            </a:endParaRPr>
          </a:p>
          <a:p>
            <a:pPr marL="0" indent="0">
              <a:buNone/>
            </a:pPr>
            <a:r>
              <a:rPr lang="ja-JP" altLang="en-US" dirty="0" smtClean="0">
                <a:latin typeface="+mn-ea"/>
              </a:rPr>
              <a:t>  「</a:t>
            </a:r>
            <a:r>
              <a:rPr lang="en-US" altLang="ja-JP" dirty="0" smtClean="0">
                <a:latin typeface="+mn-ea"/>
              </a:rPr>
              <a:t>JUnit5</a:t>
            </a:r>
            <a:r>
              <a:rPr lang="ja-JP" altLang="en-US" dirty="0" smtClean="0">
                <a:latin typeface="+mn-ea"/>
              </a:rPr>
              <a:t>」が選択されていることを確認し、完了ボタン</a:t>
            </a:r>
            <a:endParaRPr kumimoji="1" lang="en-US" altLang="ja-JP" dirty="0" smtClean="0">
              <a:latin typeface="+mn-ea"/>
            </a:endParaRPr>
          </a:p>
        </p:txBody>
      </p:sp>
      <p:sp>
        <p:nvSpPr>
          <p:cNvPr id="4" name="テキスト ボックス 3"/>
          <p:cNvSpPr txBox="1"/>
          <p:nvPr/>
        </p:nvSpPr>
        <p:spPr>
          <a:xfrm>
            <a:off x="3480453" y="3858116"/>
            <a:ext cx="5546711" cy="707886"/>
          </a:xfrm>
          <a:prstGeom prst="rect">
            <a:avLst/>
          </a:prstGeom>
          <a:noFill/>
        </p:spPr>
        <p:txBody>
          <a:bodyPr wrap="none" rtlCol="0">
            <a:spAutoFit/>
          </a:bodyPr>
          <a:lstStyle/>
          <a:p>
            <a:r>
              <a:rPr lang="ja-JP" altLang="en-US" sz="2000" dirty="0" smtClean="0">
                <a:latin typeface="+mn-ea"/>
                <a:ea typeface="+mn-ea"/>
              </a:rPr>
              <a:t>コンパイル・ビルド時に、テスト用フレームワークの</a:t>
            </a:r>
            <a:endParaRPr lang="en-US" altLang="ja-JP" sz="2000" dirty="0" smtClean="0">
              <a:latin typeface="+mn-ea"/>
              <a:ea typeface="+mn-ea"/>
            </a:endParaRPr>
          </a:p>
          <a:p>
            <a:r>
              <a:rPr lang="ja-JP" altLang="en-US" sz="2000" dirty="0" smtClean="0">
                <a:latin typeface="+mn-ea"/>
                <a:ea typeface="+mn-ea"/>
              </a:rPr>
              <a:t>「</a:t>
            </a:r>
            <a:r>
              <a:rPr lang="en-US" altLang="ja-JP" sz="2000" dirty="0" smtClean="0">
                <a:latin typeface="+mn-ea"/>
                <a:ea typeface="+mn-ea"/>
              </a:rPr>
              <a:t>junit.jar</a:t>
            </a:r>
            <a:r>
              <a:rPr lang="ja-JP" altLang="en-US" sz="2000" dirty="0" smtClean="0">
                <a:latin typeface="+mn-ea"/>
                <a:ea typeface="+mn-ea"/>
              </a:rPr>
              <a:t>」を使えるようにします。</a:t>
            </a:r>
            <a:endParaRPr kumimoji="1" lang="ja-JP" altLang="en-US" sz="2000" dirty="0">
              <a:latin typeface="+mn-ea"/>
              <a:ea typeface="+mn-ea"/>
            </a:endParaRPr>
          </a:p>
        </p:txBody>
      </p:sp>
      <p:sp>
        <p:nvSpPr>
          <p:cNvPr id="5" name="四角形吹き出し 4"/>
          <p:cNvSpPr/>
          <p:nvPr/>
        </p:nvSpPr>
        <p:spPr bwMode="auto">
          <a:xfrm>
            <a:off x="3477080" y="3789040"/>
            <a:ext cx="5328592" cy="846038"/>
          </a:xfrm>
          <a:prstGeom prst="wedgeRectCallout">
            <a:avLst>
              <a:gd name="adj1" fmla="val -34668"/>
              <a:gd name="adj2" fmla="val -96376"/>
            </a:avLst>
          </a:prstGeom>
          <a:noFill/>
          <a:ln w="31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235076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olympic</a:t>
            </a:r>
            <a:endParaRPr kumimoji="1" lang="ja-JP" altLang="en-US" dirty="0"/>
          </a:p>
        </p:txBody>
      </p:sp>
      <p:sp>
        <p:nvSpPr>
          <p:cNvPr id="3" name="コンテンツ プレースホルダー 2"/>
          <p:cNvSpPr>
            <a:spLocks noGrp="1"/>
          </p:cNvSpPr>
          <p:nvPr>
            <p:ph sz="quarter" idx="1"/>
          </p:nvPr>
        </p:nvSpPr>
        <p:spPr/>
        <p:txBody>
          <a:bodyPr/>
          <a:lstStyle/>
          <a:p>
            <a:pPr marL="0" indent="0">
              <a:buNone/>
            </a:pPr>
            <a:r>
              <a:rPr lang="ja-JP" altLang="en-US" sz="2400" dirty="0" smtClean="0">
                <a:latin typeface="+mn-ea"/>
              </a:rPr>
              <a:t>プロジェクト名を右クリック→新規→パッケージ→　「</a:t>
            </a:r>
            <a:r>
              <a:rPr lang="en-US" altLang="ja-JP" sz="2400" dirty="0" err="1" smtClean="0">
                <a:latin typeface="+mn-ea"/>
              </a:rPr>
              <a:t>olympic</a:t>
            </a:r>
            <a:r>
              <a:rPr lang="ja-JP" altLang="en-US" sz="2400" dirty="0" smtClean="0">
                <a:latin typeface="+mn-ea"/>
              </a:rPr>
              <a:t>」パッケージを作成</a:t>
            </a:r>
            <a:endParaRPr lang="en-US" altLang="ja-JP" sz="2400" dirty="0">
              <a:latin typeface="+mn-ea"/>
            </a:endParaRPr>
          </a:p>
          <a:p>
            <a:pPr marL="0" indent="0">
              <a:buNone/>
            </a:pPr>
            <a:endParaRPr lang="en-US" altLang="ja-JP" sz="2400" dirty="0" smtClean="0">
              <a:solidFill>
                <a:schemeClr val="tx1"/>
              </a:solidFill>
              <a:latin typeface="+mn-ea"/>
            </a:endParaRPr>
          </a:p>
          <a:p>
            <a:pPr marL="0" indent="0">
              <a:buNone/>
            </a:pPr>
            <a:r>
              <a:rPr lang="ja-JP" altLang="en-US" sz="2400" dirty="0" smtClean="0">
                <a:solidFill>
                  <a:schemeClr val="tx1"/>
                </a:solidFill>
                <a:latin typeface="+mn-ea"/>
              </a:rPr>
              <a:t>配布物の「</a:t>
            </a:r>
            <a:r>
              <a:rPr lang="en-US" altLang="ja-JP" sz="2400" dirty="0">
                <a:solidFill>
                  <a:schemeClr val="tx1"/>
                </a:solidFill>
                <a:latin typeface="+mn-ea"/>
              </a:rPr>
              <a:t>Olympic2.java</a:t>
            </a:r>
            <a:r>
              <a:rPr lang="ja-JP" altLang="en-US" sz="2400" dirty="0">
                <a:solidFill>
                  <a:schemeClr val="tx1"/>
                </a:solidFill>
                <a:latin typeface="+mn-ea"/>
              </a:rPr>
              <a:t>」クラスを</a:t>
            </a:r>
            <a:r>
              <a:rPr lang="ja-JP" altLang="en-US" sz="2400" dirty="0" smtClean="0">
                <a:solidFill>
                  <a:schemeClr val="tx1"/>
                </a:solidFill>
                <a:latin typeface="+mn-ea"/>
              </a:rPr>
              <a:t>コピー</a:t>
            </a:r>
            <a:endParaRPr lang="en-US" altLang="ja-JP" sz="2400" dirty="0" smtClean="0">
              <a:latin typeface="+mn-ea"/>
            </a:endParaRPr>
          </a:p>
          <a:p>
            <a:pPr marL="0" indent="0">
              <a:buNone/>
            </a:pPr>
            <a:endParaRPr lang="en-US" altLang="ja-JP" sz="2400" dirty="0">
              <a:solidFill>
                <a:schemeClr val="tx1"/>
              </a:solidFill>
              <a:latin typeface="+mn-ea"/>
            </a:endParaRPr>
          </a:p>
          <a:p>
            <a:pPr marL="0" indent="0">
              <a:buNone/>
            </a:pPr>
            <a:r>
              <a:rPr lang="ja-JP" altLang="en-US" sz="2400" dirty="0" smtClean="0">
                <a:solidFill>
                  <a:schemeClr val="tx1"/>
                </a:solidFill>
                <a:latin typeface="+mn-ea"/>
              </a:rPr>
              <a:t>パッケージを右クリック→新規→</a:t>
            </a:r>
            <a:r>
              <a:rPr lang="en-US" altLang="ja-JP" sz="2400" dirty="0" smtClean="0">
                <a:solidFill>
                  <a:schemeClr val="tx1"/>
                </a:solidFill>
                <a:latin typeface="+mn-ea"/>
              </a:rPr>
              <a:t>JUnit</a:t>
            </a:r>
            <a:r>
              <a:rPr lang="ja-JP" altLang="en-US" sz="2400" dirty="0" smtClean="0">
                <a:solidFill>
                  <a:schemeClr val="tx1"/>
                </a:solidFill>
                <a:latin typeface="+mn-ea"/>
              </a:rPr>
              <a:t>テスト・ケース</a:t>
            </a:r>
            <a:endParaRPr lang="en-US" altLang="ja-JP" sz="2400" dirty="0" smtClean="0">
              <a:latin typeface="+mn-ea"/>
            </a:endParaRPr>
          </a:p>
          <a:p>
            <a:pPr marL="0" indent="0">
              <a:buNone/>
            </a:pPr>
            <a:r>
              <a:rPr lang="ja-JP" altLang="en-US" sz="2400" dirty="0">
                <a:solidFill>
                  <a:schemeClr val="tx1"/>
                </a:solidFill>
                <a:latin typeface="+mn-ea"/>
              </a:rPr>
              <a:t>→</a:t>
            </a:r>
            <a:r>
              <a:rPr lang="ja-JP" altLang="en-US" sz="2400" dirty="0" smtClean="0">
                <a:solidFill>
                  <a:schemeClr val="tx1"/>
                </a:solidFill>
                <a:latin typeface="+mn-ea"/>
              </a:rPr>
              <a:t>名前を「</a:t>
            </a:r>
            <a:r>
              <a:rPr lang="en-US" altLang="ja-JP" sz="2400" dirty="0" smtClean="0">
                <a:solidFill>
                  <a:schemeClr val="tx1"/>
                </a:solidFill>
                <a:latin typeface="+mn-ea"/>
              </a:rPr>
              <a:t>Olympic2Test</a:t>
            </a:r>
            <a:r>
              <a:rPr lang="ja-JP" altLang="en-US" sz="2400" dirty="0" smtClean="0">
                <a:solidFill>
                  <a:schemeClr val="tx1"/>
                </a:solidFill>
                <a:latin typeface="+mn-ea"/>
              </a:rPr>
              <a:t>」→完了</a:t>
            </a:r>
            <a:r>
              <a:rPr lang="ja-JP" altLang="en-US" sz="2400" dirty="0">
                <a:latin typeface="+mn-ea"/>
              </a:rPr>
              <a:t>→</a:t>
            </a:r>
            <a:r>
              <a:rPr lang="en-US" altLang="ja-JP" sz="2400" dirty="0" smtClean="0">
                <a:solidFill>
                  <a:schemeClr val="tx1"/>
                </a:solidFill>
                <a:latin typeface="+mn-ea"/>
              </a:rPr>
              <a:t>JUnit5</a:t>
            </a:r>
            <a:r>
              <a:rPr lang="ja-JP" altLang="en-US" sz="2400" dirty="0" smtClean="0">
                <a:solidFill>
                  <a:schemeClr val="tx1"/>
                </a:solidFill>
                <a:latin typeface="+mn-ea"/>
              </a:rPr>
              <a:t>ライブラリーをビルドパスに追加を</a:t>
            </a:r>
            <a:r>
              <a:rPr lang="ja-JP" altLang="en-US" sz="2400" dirty="0">
                <a:latin typeface="+mn-ea"/>
              </a:rPr>
              <a:t>選んで</a:t>
            </a:r>
            <a:r>
              <a:rPr lang="en-US" altLang="ja-JP" sz="2400" dirty="0" smtClean="0">
                <a:solidFill>
                  <a:schemeClr val="tx1"/>
                </a:solidFill>
                <a:latin typeface="+mn-ea"/>
              </a:rPr>
              <a:t>OK</a:t>
            </a:r>
            <a:r>
              <a:rPr lang="ja-JP" altLang="en-US" sz="2400" dirty="0" smtClean="0">
                <a:solidFill>
                  <a:schemeClr val="tx1"/>
                </a:solidFill>
                <a:latin typeface="+mn-ea"/>
              </a:rPr>
              <a:t>ボタン</a:t>
            </a:r>
            <a:endParaRPr lang="en-US" altLang="ja-JP" sz="2400" dirty="0">
              <a:latin typeface="+mn-ea"/>
            </a:endParaRPr>
          </a:p>
          <a:p>
            <a:pPr marL="274638" lvl="1" indent="0">
              <a:buNone/>
            </a:pPr>
            <a:endParaRPr lang="en-US" altLang="ja-JP" sz="2400" dirty="0" smtClean="0">
              <a:solidFill>
                <a:schemeClr val="tx1"/>
              </a:solidFill>
              <a:latin typeface="+mn-ea"/>
            </a:endParaRPr>
          </a:p>
        </p:txBody>
      </p:sp>
    </p:spTree>
    <p:extLst>
      <p:ext uri="{BB962C8B-B14F-4D97-AF65-F5344CB8AC3E}">
        <p14:creationId xmlns:p14="http://schemas.microsoft.com/office/powerpoint/2010/main" val="806811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Olympic2Test.java</a:t>
            </a:r>
            <a:endParaRPr kumimoji="1" lang="ja-JP" altLang="en-US" dirty="0"/>
          </a:p>
        </p:txBody>
      </p:sp>
      <p:pic>
        <p:nvPicPr>
          <p:cNvPr id="4" name="図 3"/>
          <p:cNvPicPr>
            <a:picLocks noChangeAspect="1"/>
          </p:cNvPicPr>
          <p:nvPr/>
        </p:nvPicPr>
        <p:blipFill>
          <a:blip r:embed="rId2"/>
          <a:stretch>
            <a:fillRect/>
          </a:stretch>
        </p:blipFill>
        <p:spPr>
          <a:xfrm>
            <a:off x="539552" y="1484784"/>
            <a:ext cx="5441755" cy="3594323"/>
          </a:xfrm>
          <a:prstGeom prst="rect">
            <a:avLst/>
          </a:prstGeom>
        </p:spPr>
      </p:pic>
      <p:sp>
        <p:nvSpPr>
          <p:cNvPr id="5" name="テキスト ボックス 4"/>
          <p:cNvSpPr txBox="1"/>
          <p:nvPr/>
        </p:nvSpPr>
        <p:spPr>
          <a:xfrm>
            <a:off x="5220072" y="3645024"/>
            <a:ext cx="3607078" cy="584775"/>
          </a:xfrm>
          <a:prstGeom prst="rect">
            <a:avLst/>
          </a:prstGeom>
          <a:noFill/>
        </p:spPr>
        <p:txBody>
          <a:bodyPr wrap="none" rtlCol="0">
            <a:spAutoFit/>
          </a:bodyPr>
          <a:lstStyle/>
          <a:p>
            <a:r>
              <a:rPr lang="ja-JP" altLang="en-US" sz="3200" dirty="0" smtClean="0">
                <a:latin typeface="+mn-ea"/>
                <a:ea typeface="+mn-ea"/>
              </a:rPr>
              <a:t>テストのための関数</a:t>
            </a:r>
            <a:endParaRPr kumimoji="1" lang="ja-JP" altLang="en-US" sz="3200" dirty="0">
              <a:latin typeface="+mn-ea"/>
              <a:ea typeface="+mn-ea"/>
            </a:endParaRPr>
          </a:p>
        </p:txBody>
      </p:sp>
      <p:sp>
        <p:nvSpPr>
          <p:cNvPr id="6" name="右中かっこ 5"/>
          <p:cNvSpPr/>
          <p:nvPr/>
        </p:nvSpPr>
        <p:spPr>
          <a:xfrm>
            <a:off x="4932040" y="3361347"/>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3090932" y="4611625"/>
            <a:ext cx="5780750" cy="369332"/>
          </a:xfrm>
          <a:prstGeom prst="rect">
            <a:avLst/>
          </a:prstGeom>
          <a:noFill/>
        </p:spPr>
        <p:txBody>
          <a:bodyPr wrap="none" rtlCol="0">
            <a:spAutoFit/>
          </a:bodyPr>
          <a:lstStyle/>
          <a:p>
            <a:r>
              <a:rPr kumimoji="1" lang="ja-JP" altLang="en-US" dirty="0" smtClean="0">
                <a:latin typeface="+mn-ea"/>
                <a:ea typeface="+mn-ea"/>
              </a:rPr>
              <a:t>最初から用意されている関数</a:t>
            </a:r>
            <a:r>
              <a:rPr kumimoji="1" lang="en-US" altLang="ja-JP" dirty="0" smtClean="0">
                <a:latin typeface="+mn-ea"/>
                <a:ea typeface="+mn-ea"/>
              </a:rPr>
              <a:t>test()</a:t>
            </a:r>
            <a:r>
              <a:rPr kumimoji="1" lang="ja-JP" altLang="en-US" dirty="0" smtClean="0">
                <a:latin typeface="+mn-ea"/>
                <a:ea typeface="+mn-ea"/>
              </a:rPr>
              <a:t>は消して構いません。</a:t>
            </a:r>
            <a:endParaRPr kumimoji="1" lang="ja-JP" altLang="en-US" dirty="0">
              <a:latin typeface="+mn-ea"/>
              <a:ea typeface="+mn-ea"/>
            </a:endParaRPr>
          </a:p>
        </p:txBody>
      </p:sp>
      <p:sp>
        <p:nvSpPr>
          <p:cNvPr id="8" name="テキスト ボックス 7"/>
          <p:cNvSpPr txBox="1"/>
          <p:nvPr/>
        </p:nvSpPr>
        <p:spPr>
          <a:xfrm>
            <a:off x="1821394" y="3281945"/>
            <a:ext cx="3134063" cy="369332"/>
          </a:xfrm>
          <a:prstGeom prst="rect">
            <a:avLst/>
          </a:prstGeom>
          <a:noFill/>
        </p:spPr>
        <p:txBody>
          <a:bodyPr wrap="none" rtlCol="0">
            <a:spAutoFit/>
          </a:bodyPr>
          <a:lstStyle/>
          <a:p>
            <a:r>
              <a:rPr kumimoji="1" lang="ja-JP" altLang="en-US" dirty="0" smtClean="0">
                <a:solidFill>
                  <a:srgbClr val="FF0000"/>
                </a:solidFill>
              </a:rPr>
              <a:t>←先頭に「</a:t>
            </a:r>
            <a:r>
              <a:rPr kumimoji="1" lang="en-US" altLang="ja-JP" dirty="0" smtClean="0">
                <a:solidFill>
                  <a:srgbClr val="FF0000"/>
                </a:solidFill>
              </a:rPr>
              <a:t>@Test</a:t>
            </a:r>
            <a:r>
              <a:rPr kumimoji="1" lang="ja-JP" altLang="en-US" dirty="0" smtClean="0">
                <a:solidFill>
                  <a:srgbClr val="FF0000"/>
                </a:solidFill>
              </a:rPr>
              <a:t>」と入れます。</a:t>
            </a:r>
            <a:endParaRPr kumimoji="1" lang="en-US" altLang="ja-JP" dirty="0" smtClean="0">
              <a:solidFill>
                <a:srgbClr val="FF0000"/>
              </a:solidFill>
            </a:endParaRPr>
          </a:p>
        </p:txBody>
      </p:sp>
    </p:spTree>
    <p:extLst>
      <p:ext uri="{BB962C8B-B14F-4D97-AF65-F5344CB8AC3E}">
        <p14:creationId xmlns:p14="http://schemas.microsoft.com/office/powerpoint/2010/main" val="372210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テスト用の関数の作成</a:t>
            </a:r>
            <a:endParaRPr kumimoji="1" lang="ja-JP" altLang="en-US" dirty="0"/>
          </a:p>
        </p:txBody>
      </p:sp>
      <p:pic>
        <p:nvPicPr>
          <p:cNvPr id="4" name="図 3"/>
          <p:cNvPicPr>
            <a:picLocks noChangeAspect="1"/>
          </p:cNvPicPr>
          <p:nvPr/>
        </p:nvPicPr>
        <p:blipFill>
          <a:blip r:embed="rId2"/>
          <a:stretch>
            <a:fillRect/>
          </a:stretch>
        </p:blipFill>
        <p:spPr>
          <a:xfrm>
            <a:off x="1115616" y="2420888"/>
            <a:ext cx="6534136" cy="3402682"/>
          </a:xfrm>
          <a:prstGeom prst="rect">
            <a:avLst/>
          </a:prstGeom>
        </p:spPr>
      </p:pic>
      <p:sp>
        <p:nvSpPr>
          <p:cNvPr id="5" name="テキスト ボックス 4"/>
          <p:cNvSpPr txBox="1"/>
          <p:nvPr/>
        </p:nvSpPr>
        <p:spPr>
          <a:xfrm>
            <a:off x="971600" y="1484784"/>
            <a:ext cx="4294765" cy="646331"/>
          </a:xfrm>
          <a:prstGeom prst="rect">
            <a:avLst/>
          </a:prstGeom>
          <a:noFill/>
        </p:spPr>
        <p:txBody>
          <a:bodyPr wrap="none" rtlCol="0">
            <a:spAutoFit/>
          </a:bodyPr>
          <a:lstStyle/>
          <a:p>
            <a:r>
              <a:rPr kumimoji="1" lang="ja-JP" altLang="en-US" dirty="0" smtClean="0">
                <a:latin typeface="+mn-ea"/>
                <a:ea typeface="+mn-ea"/>
              </a:rPr>
              <a:t>テストしたい内容ごとに関数を作成します。</a:t>
            </a:r>
            <a:endParaRPr kumimoji="1" lang="en-US" altLang="ja-JP" dirty="0" smtClean="0">
              <a:latin typeface="+mn-ea"/>
              <a:ea typeface="+mn-ea"/>
            </a:endParaRPr>
          </a:p>
          <a:p>
            <a:r>
              <a:rPr lang="ja-JP" altLang="en-US" dirty="0" smtClean="0">
                <a:latin typeface="+mn-ea"/>
                <a:ea typeface="+mn-ea"/>
              </a:rPr>
              <a:t>関数名はわかりやすいものがよい。</a:t>
            </a:r>
            <a:endParaRPr kumimoji="1" lang="ja-JP" altLang="en-US" dirty="0">
              <a:latin typeface="+mn-ea"/>
              <a:ea typeface="+mn-ea"/>
            </a:endParaRPr>
          </a:p>
        </p:txBody>
      </p:sp>
      <p:sp>
        <p:nvSpPr>
          <p:cNvPr id="6" name="テキスト ボックス 5"/>
          <p:cNvSpPr txBox="1"/>
          <p:nvPr/>
        </p:nvSpPr>
        <p:spPr>
          <a:xfrm>
            <a:off x="2411760" y="4147379"/>
            <a:ext cx="3134063" cy="369332"/>
          </a:xfrm>
          <a:prstGeom prst="rect">
            <a:avLst/>
          </a:prstGeom>
          <a:noFill/>
        </p:spPr>
        <p:txBody>
          <a:bodyPr wrap="none" rtlCol="0">
            <a:spAutoFit/>
          </a:bodyPr>
          <a:lstStyle/>
          <a:p>
            <a:r>
              <a:rPr kumimoji="1" lang="ja-JP" altLang="en-US" dirty="0" smtClean="0">
                <a:solidFill>
                  <a:srgbClr val="FF0000"/>
                </a:solidFill>
              </a:rPr>
              <a:t>←先頭に「</a:t>
            </a:r>
            <a:r>
              <a:rPr kumimoji="1" lang="en-US" altLang="ja-JP" dirty="0" smtClean="0">
                <a:solidFill>
                  <a:srgbClr val="FF0000"/>
                </a:solidFill>
              </a:rPr>
              <a:t>@Test</a:t>
            </a:r>
            <a:r>
              <a:rPr kumimoji="1" lang="ja-JP" altLang="en-US" dirty="0" smtClean="0">
                <a:solidFill>
                  <a:srgbClr val="FF0000"/>
                </a:solidFill>
              </a:rPr>
              <a:t>」と入れます。</a:t>
            </a:r>
            <a:endParaRPr kumimoji="1" lang="en-US" altLang="ja-JP" dirty="0" smtClean="0">
              <a:solidFill>
                <a:srgbClr val="FF0000"/>
              </a:solidFill>
            </a:endParaRPr>
          </a:p>
        </p:txBody>
      </p:sp>
    </p:spTree>
    <p:extLst>
      <p:ext uri="{BB962C8B-B14F-4D97-AF65-F5344CB8AC3E}">
        <p14:creationId xmlns:p14="http://schemas.microsoft.com/office/powerpoint/2010/main" val="52073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テストプログラムの作成</a:t>
            </a:r>
            <a:endParaRPr kumimoji="1" lang="ja-JP" altLang="en-US" dirty="0"/>
          </a:p>
        </p:txBody>
      </p:sp>
      <p:pic>
        <p:nvPicPr>
          <p:cNvPr id="4" name="図 3"/>
          <p:cNvPicPr>
            <a:picLocks noChangeAspect="1"/>
          </p:cNvPicPr>
          <p:nvPr/>
        </p:nvPicPr>
        <p:blipFill>
          <a:blip r:embed="rId2"/>
          <a:stretch>
            <a:fillRect/>
          </a:stretch>
        </p:blipFill>
        <p:spPr>
          <a:xfrm>
            <a:off x="683568" y="3013141"/>
            <a:ext cx="6729770" cy="3168352"/>
          </a:xfrm>
          <a:prstGeom prst="rect">
            <a:avLst/>
          </a:prstGeom>
        </p:spPr>
      </p:pic>
      <p:sp>
        <p:nvSpPr>
          <p:cNvPr id="5" name="テキスト ボックス 4"/>
          <p:cNvSpPr txBox="1"/>
          <p:nvPr/>
        </p:nvSpPr>
        <p:spPr>
          <a:xfrm>
            <a:off x="395536" y="1610016"/>
            <a:ext cx="8412880" cy="646331"/>
          </a:xfrm>
          <a:prstGeom prst="rect">
            <a:avLst/>
          </a:prstGeom>
          <a:noFill/>
        </p:spPr>
        <p:txBody>
          <a:bodyPr wrap="none" rtlCol="0">
            <a:spAutoFit/>
          </a:bodyPr>
          <a:lstStyle/>
          <a:p>
            <a:r>
              <a:rPr kumimoji="1" lang="ja-JP" altLang="en-US" dirty="0" smtClean="0">
                <a:latin typeface="+mn-ea"/>
                <a:ea typeface="+mn-ea"/>
              </a:rPr>
              <a:t>本体のプログラム中</a:t>
            </a:r>
            <a:r>
              <a:rPr lang="ja-JP" altLang="en-US" dirty="0" smtClean="0">
                <a:latin typeface="+mn-ea"/>
                <a:ea typeface="+mn-ea"/>
              </a:rPr>
              <a:t>の、テスト</a:t>
            </a:r>
            <a:r>
              <a:rPr lang="ja-JP" altLang="en-US" dirty="0">
                <a:latin typeface="+mn-ea"/>
                <a:ea typeface="+mn-ea"/>
              </a:rPr>
              <a:t>したい</a:t>
            </a:r>
            <a:r>
              <a:rPr kumimoji="1" lang="ja-JP" altLang="en-US" dirty="0" smtClean="0">
                <a:latin typeface="+mn-ea"/>
                <a:ea typeface="+mn-ea"/>
              </a:rPr>
              <a:t>関数について、テスト項目を列挙していきます。</a:t>
            </a:r>
            <a:endParaRPr kumimoji="1" lang="en-US" altLang="ja-JP" dirty="0" smtClean="0">
              <a:latin typeface="+mn-ea"/>
              <a:ea typeface="+mn-ea"/>
            </a:endParaRPr>
          </a:p>
          <a:p>
            <a:r>
              <a:rPr kumimoji="1" lang="ja-JP" altLang="en-US" dirty="0" smtClean="0">
                <a:latin typeface="+mn-ea"/>
                <a:ea typeface="+mn-ea"/>
              </a:rPr>
              <a:t>つまり・・・</a:t>
            </a:r>
            <a:endParaRPr kumimoji="1" lang="en-US" altLang="ja-JP" dirty="0" smtClean="0">
              <a:latin typeface="+mn-ea"/>
              <a:ea typeface="+mn-ea"/>
            </a:endParaRPr>
          </a:p>
        </p:txBody>
      </p:sp>
      <p:cxnSp>
        <p:nvCxnSpPr>
          <p:cNvPr id="7" name="直線コネクタ 6"/>
          <p:cNvCxnSpPr/>
          <p:nvPr/>
        </p:nvCxnSpPr>
        <p:spPr>
          <a:xfrm>
            <a:off x="2843808" y="5461413"/>
            <a:ext cx="28803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09537" y="2256347"/>
            <a:ext cx="5057795" cy="64633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dirty="0" smtClean="0">
                <a:latin typeface="+mn-ea"/>
              </a:rPr>
              <a:t>その関数の引数に、</a:t>
            </a:r>
            <a:r>
              <a:rPr kumimoji="1" lang="ja-JP" altLang="en-US" dirty="0" smtClean="0">
                <a:solidFill>
                  <a:srgbClr val="FF0000"/>
                </a:solidFill>
                <a:latin typeface="+mn-ea"/>
              </a:rPr>
              <a:t>ある値を代入したとき、</a:t>
            </a:r>
            <a:endParaRPr kumimoji="1" lang="en-US" altLang="ja-JP" dirty="0" smtClean="0">
              <a:solidFill>
                <a:srgbClr val="FF0000"/>
              </a:solidFill>
              <a:latin typeface="+mn-ea"/>
            </a:endParaRPr>
          </a:p>
          <a:p>
            <a:r>
              <a:rPr lang="ja-JP" altLang="en-US" dirty="0" smtClean="0">
                <a:solidFill>
                  <a:schemeClr val="tx1"/>
                </a:solidFill>
                <a:latin typeface="+mn-ea"/>
              </a:rPr>
              <a:t>その関数が</a:t>
            </a:r>
            <a:r>
              <a:rPr lang="ja-JP" altLang="en-US" dirty="0" smtClean="0">
                <a:solidFill>
                  <a:srgbClr val="FF0000"/>
                </a:solidFill>
                <a:latin typeface="+mn-ea"/>
              </a:rPr>
              <a:t>どんな値を返してほしいか</a:t>
            </a:r>
            <a:r>
              <a:rPr lang="ja-JP" altLang="en-US" dirty="0" smtClean="0">
                <a:latin typeface="+mn-ea"/>
              </a:rPr>
              <a:t>を書きます。</a:t>
            </a:r>
            <a:endParaRPr kumimoji="1" lang="ja-JP" altLang="en-US" dirty="0">
              <a:latin typeface="+mn-ea"/>
            </a:endParaRPr>
          </a:p>
        </p:txBody>
      </p:sp>
      <p:sp>
        <p:nvSpPr>
          <p:cNvPr id="10" name="テキスト ボックス 9"/>
          <p:cNvSpPr txBox="1"/>
          <p:nvPr/>
        </p:nvSpPr>
        <p:spPr>
          <a:xfrm>
            <a:off x="2955720" y="5431041"/>
            <a:ext cx="2656496" cy="646331"/>
          </a:xfrm>
          <a:prstGeom prst="rect">
            <a:avLst/>
          </a:prstGeom>
          <a:noFill/>
        </p:spPr>
        <p:txBody>
          <a:bodyPr wrap="none" rtlCol="0">
            <a:spAutoFit/>
          </a:bodyPr>
          <a:lstStyle/>
          <a:p>
            <a:r>
              <a:rPr kumimoji="1" lang="ja-JP" altLang="en-US" dirty="0" smtClean="0">
                <a:solidFill>
                  <a:srgbClr val="FF0000"/>
                </a:solidFill>
              </a:rPr>
              <a:t>テストする関数名と、</a:t>
            </a:r>
            <a:endParaRPr kumimoji="1" lang="en-US" altLang="ja-JP" dirty="0" smtClean="0">
              <a:solidFill>
                <a:srgbClr val="FF0000"/>
              </a:solidFill>
            </a:endParaRPr>
          </a:p>
          <a:p>
            <a:r>
              <a:rPr kumimoji="1" lang="ja-JP" altLang="en-US" dirty="0" smtClean="0">
                <a:solidFill>
                  <a:srgbClr val="FF0000"/>
                </a:solidFill>
              </a:rPr>
              <a:t>引数に実際に代入する値</a:t>
            </a:r>
            <a:endParaRPr kumimoji="1" lang="ja-JP" altLang="en-US" dirty="0">
              <a:solidFill>
                <a:srgbClr val="FF0000"/>
              </a:solidFill>
            </a:endParaRPr>
          </a:p>
        </p:txBody>
      </p:sp>
      <p:sp>
        <p:nvSpPr>
          <p:cNvPr id="11" name="テキスト ボックス 10"/>
          <p:cNvSpPr txBox="1"/>
          <p:nvPr/>
        </p:nvSpPr>
        <p:spPr>
          <a:xfrm>
            <a:off x="6021107" y="5416988"/>
            <a:ext cx="2509020" cy="646331"/>
          </a:xfrm>
          <a:prstGeom prst="rect">
            <a:avLst/>
          </a:prstGeom>
          <a:noFill/>
        </p:spPr>
        <p:txBody>
          <a:bodyPr wrap="none" rtlCol="0">
            <a:spAutoFit/>
          </a:bodyPr>
          <a:lstStyle/>
          <a:p>
            <a:r>
              <a:rPr kumimoji="1" lang="ja-JP" altLang="en-US" dirty="0" smtClean="0">
                <a:solidFill>
                  <a:srgbClr val="FF0000"/>
                </a:solidFill>
              </a:rPr>
              <a:t>テストが</a:t>
            </a:r>
            <a:r>
              <a:rPr lang="ja-JP" altLang="en-US" dirty="0" smtClean="0">
                <a:solidFill>
                  <a:srgbClr val="FF0000"/>
                </a:solidFill>
              </a:rPr>
              <a:t>正常に通過した</a:t>
            </a:r>
            <a:endParaRPr lang="en-US" altLang="ja-JP" dirty="0" smtClean="0">
              <a:solidFill>
                <a:srgbClr val="FF0000"/>
              </a:solidFill>
            </a:endParaRPr>
          </a:p>
          <a:p>
            <a:r>
              <a:rPr lang="ja-JP" altLang="en-US" dirty="0" smtClean="0">
                <a:solidFill>
                  <a:srgbClr val="FF0000"/>
                </a:solidFill>
              </a:rPr>
              <a:t>場合の</a:t>
            </a:r>
            <a:r>
              <a:rPr kumimoji="1" lang="ja-JP" altLang="en-US" dirty="0" smtClean="0">
                <a:solidFill>
                  <a:srgbClr val="FF0000"/>
                </a:solidFill>
              </a:rPr>
              <a:t>戻り値</a:t>
            </a:r>
            <a:endParaRPr kumimoji="1" lang="ja-JP" altLang="en-US" dirty="0">
              <a:solidFill>
                <a:srgbClr val="FF0000"/>
              </a:solidFill>
            </a:endParaRPr>
          </a:p>
        </p:txBody>
      </p:sp>
      <p:cxnSp>
        <p:nvCxnSpPr>
          <p:cNvPr id="12" name="直線コネクタ 11"/>
          <p:cNvCxnSpPr/>
          <p:nvPr/>
        </p:nvCxnSpPr>
        <p:spPr>
          <a:xfrm>
            <a:off x="5973178" y="5461413"/>
            <a:ext cx="10470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586193" y="6385103"/>
            <a:ext cx="8128577" cy="369332"/>
          </a:xfrm>
          <a:prstGeom prst="rect">
            <a:avLst/>
          </a:prstGeom>
        </p:spPr>
        <p:txBody>
          <a:bodyPr wrap="square">
            <a:spAutoFit/>
          </a:bodyPr>
          <a:lstStyle/>
          <a:p>
            <a:r>
              <a:rPr lang="en-US" altLang="ja-JP" dirty="0" smtClean="0">
                <a:latin typeface="+mn-ea"/>
                <a:ea typeface="+mn-ea"/>
              </a:rPr>
              <a:t>※</a:t>
            </a:r>
            <a:r>
              <a:rPr lang="en-US" altLang="ja-JP" dirty="0" err="1" smtClean="0">
                <a:latin typeface="+mn-ea"/>
                <a:ea typeface="+mn-ea"/>
              </a:rPr>
              <a:t>assertThat</a:t>
            </a:r>
            <a:r>
              <a:rPr lang="en-US" altLang="ja-JP" dirty="0" smtClean="0">
                <a:latin typeface="+mn-ea"/>
                <a:ea typeface="+mn-ea"/>
              </a:rPr>
              <a:t>()</a:t>
            </a:r>
            <a:r>
              <a:rPr lang="ja-JP" altLang="en-US" dirty="0" smtClean="0">
                <a:latin typeface="+mn-ea"/>
                <a:ea typeface="+mn-ea"/>
              </a:rPr>
              <a:t>は</a:t>
            </a:r>
            <a:r>
              <a:rPr lang="en-US" altLang="ja-JP" dirty="0" smtClean="0">
                <a:latin typeface="+mn-ea"/>
                <a:ea typeface="+mn-ea"/>
              </a:rPr>
              <a:t>JUnit</a:t>
            </a:r>
            <a:r>
              <a:rPr lang="ja-JP" altLang="en-US" dirty="0" smtClean="0">
                <a:latin typeface="+mn-ea"/>
                <a:ea typeface="+mn-ea"/>
              </a:rPr>
              <a:t>のテスト用関数で、これ以外</a:t>
            </a:r>
            <a:r>
              <a:rPr lang="ja-JP" altLang="en-US" dirty="0">
                <a:latin typeface="+mn-ea"/>
                <a:ea typeface="+mn-ea"/>
              </a:rPr>
              <a:t>にもいく</a:t>
            </a:r>
            <a:r>
              <a:rPr lang="ja-JP" altLang="en-US" dirty="0" smtClean="0">
                <a:latin typeface="+mn-ea"/>
                <a:ea typeface="+mn-ea"/>
              </a:rPr>
              <a:t>つか用意されています。</a:t>
            </a:r>
            <a:endParaRPr lang="en-US" altLang="ja-JP" dirty="0">
              <a:latin typeface="+mn-ea"/>
              <a:ea typeface="+mn-ea"/>
            </a:endParaRPr>
          </a:p>
        </p:txBody>
      </p:sp>
      <p:pic>
        <p:nvPicPr>
          <p:cNvPr id="15" name="図 14"/>
          <p:cNvPicPr>
            <a:picLocks noChangeAspect="1"/>
          </p:cNvPicPr>
          <p:nvPr/>
        </p:nvPicPr>
        <p:blipFill>
          <a:blip r:embed="rId3"/>
          <a:stretch>
            <a:fillRect/>
          </a:stretch>
        </p:blipFill>
        <p:spPr>
          <a:xfrm>
            <a:off x="5426075" y="3515618"/>
            <a:ext cx="3409950" cy="1266825"/>
          </a:xfrm>
          <a:prstGeom prst="rect">
            <a:avLst/>
          </a:prstGeom>
        </p:spPr>
      </p:pic>
      <p:sp>
        <p:nvSpPr>
          <p:cNvPr id="16" name="下矢印 15"/>
          <p:cNvSpPr/>
          <p:nvPr/>
        </p:nvSpPr>
        <p:spPr bwMode="auto">
          <a:xfrm>
            <a:off x="6011567" y="4617963"/>
            <a:ext cx="288032" cy="538664"/>
          </a:xfrm>
          <a:prstGeom prst="downArrow">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7" name="テキスト ボックス 16"/>
          <p:cNvSpPr txBox="1"/>
          <p:nvPr/>
        </p:nvSpPr>
        <p:spPr>
          <a:xfrm rot="20546418">
            <a:off x="6414438" y="3581701"/>
            <a:ext cx="1119217" cy="276999"/>
          </a:xfrm>
          <a:prstGeom prst="rect">
            <a:avLst/>
          </a:prstGeom>
          <a:noFill/>
        </p:spPr>
        <p:txBody>
          <a:bodyPr wrap="none" rtlCol="0">
            <a:spAutoFit/>
          </a:bodyPr>
          <a:lstStyle/>
          <a:p>
            <a:r>
              <a:rPr lang="ja-JP" altLang="en-US" sz="1200" dirty="0" smtClean="0">
                <a:solidFill>
                  <a:srgbClr val="0000FF"/>
                </a:solidFill>
              </a:rPr>
              <a:t>インポート</a:t>
            </a:r>
            <a:r>
              <a:rPr lang="ja-JP" altLang="en-US" sz="1200" dirty="0">
                <a:solidFill>
                  <a:srgbClr val="0000FF"/>
                </a:solidFill>
              </a:rPr>
              <a:t>する</a:t>
            </a:r>
            <a:endParaRPr kumimoji="1" lang="ja-JP" altLang="en-US" sz="1200" dirty="0">
              <a:solidFill>
                <a:srgbClr val="0000FF"/>
              </a:solidFill>
            </a:endParaRPr>
          </a:p>
        </p:txBody>
      </p:sp>
    </p:spTree>
    <p:extLst>
      <p:ext uri="{BB962C8B-B14F-4D97-AF65-F5344CB8AC3E}">
        <p14:creationId xmlns:p14="http://schemas.microsoft.com/office/powerpoint/2010/main" val="2681667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テストの実行</a:t>
            </a:r>
            <a:endParaRPr kumimoji="1" lang="ja-JP" altLang="en-US" dirty="0"/>
          </a:p>
        </p:txBody>
      </p:sp>
      <p:sp>
        <p:nvSpPr>
          <p:cNvPr id="3" name="コンテンツ プレースホルダー 2"/>
          <p:cNvSpPr>
            <a:spLocks noGrp="1"/>
          </p:cNvSpPr>
          <p:nvPr>
            <p:ph sz="quarter" idx="1"/>
          </p:nvPr>
        </p:nvSpPr>
        <p:spPr>
          <a:xfrm>
            <a:off x="316865" y="1420311"/>
            <a:ext cx="8503920" cy="856561"/>
          </a:xfrm>
        </p:spPr>
        <p:txBody>
          <a:bodyPr/>
          <a:lstStyle/>
          <a:p>
            <a:pPr marL="0" indent="0">
              <a:buNone/>
            </a:pPr>
            <a:r>
              <a:rPr lang="ja-JP" altLang="en-US" sz="2000" dirty="0">
                <a:latin typeface="+mn-ea"/>
              </a:rPr>
              <a:t>「</a:t>
            </a:r>
            <a:r>
              <a:rPr lang="en-US" altLang="ja-JP" sz="2000" dirty="0">
                <a:latin typeface="+mn-ea"/>
              </a:rPr>
              <a:t>Olympic2Test.java</a:t>
            </a:r>
            <a:r>
              <a:rPr lang="ja-JP" altLang="en-US" sz="2000" dirty="0">
                <a:latin typeface="+mn-ea"/>
              </a:rPr>
              <a:t>」</a:t>
            </a:r>
            <a:r>
              <a:rPr lang="en-US" altLang="ja-JP" sz="2000" dirty="0">
                <a:solidFill>
                  <a:srgbClr val="FF0000"/>
                </a:solidFill>
                <a:latin typeface="+mn-ea"/>
              </a:rPr>
              <a:t>JUnit</a:t>
            </a:r>
            <a:r>
              <a:rPr lang="ja-JP" altLang="en-US" sz="2000" dirty="0">
                <a:solidFill>
                  <a:srgbClr val="FF0000"/>
                </a:solidFill>
                <a:latin typeface="+mn-ea"/>
              </a:rPr>
              <a:t>テストクラス</a:t>
            </a:r>
            <a:r>
              <a:rPr kumimoji="1" lang="ja-JP" altLang="en-US" sz="2000" dirty="0" smtClean="0">
                <a:solidFill>
                  <a:srgbClr val="FF0000"/>
                </a:solidFill>
                <a:latin typeface="+mn-ea"/>
              </a:rPr>
              <a:t>を右クリック→実行→</a:t>
            </a:r>
            <a:r>
              <a:rPr kumimoji="1" lang="en-US" altLang="ja-JP" sz="2000" dirty="0" smtClean="0">
                <a:solidFill>
                  <a:srgbClr val="FF0000"/>
                </a:solidFill>
                <a:latin typeface="+mn-ea"/>
              </a:rPr>
              <a:t>JUnit</a:t>
            </a:r>
            <a:r>
              <a:rPr kumimoji="1" lang="ja-JP" altLang="en-US" sz="2000" dirty="0" smtClean="0">
                <a:solidFill>
                  <a:srgbClr val="FF0000"/>
                </a:solidFill>
                <a:latin typeface="+mn-ea"/>
              </a:rPr>
              <a:t>テスト</a:t>
            </a:r>
            <a:endParaRPr kumimoji="1" lang="en-US" altLang="ja-JP" sz="2000" dirty="0" smtClean="0">
              <a:solidFill>
                <a:srgbClr val="FF0000"/>
              </a:solidFill>
              <a:latin typeface="+mn-ea"/>
            </a:endParaRPr>
          </a:p>
          <a:p>
            <a:pPr marL="0" indent="0">
              <a:buNone/>
            </a:pPr>
            <a:r>
              <a:rPr lang="ja-JP" altLang="en-US" sz="2000" dirty="0" smtClean="0">
                <a:latin typeface="+mn-ea"/>
              </a:rPr>
              <a:t>「</a:t>
            </a:r>
            <a:r>
              <a:rPr lang="en-US" altLang="ja-JP" sz="2000" dirty="0" smtClean="0">
                <a:latin typeface="+mn-ea"/>
              </a:rPr>
              <a:t>JUnit</a:t>
            </a:r>
            <a:r>
              <a:rPr lang="ja-JP" altLang="en-US" sz="2000" dirty="0" smtClean="0">
                <a:latin typeface="+mn-ea"/>
              </a:rPr>
              <a:t>」タブが表示され、実行結果が表示される</a:t>
            </a:r>
            <a:endParaRPr kumimoji="1" lang="ja-JP" altLang="en-US" sz="2000" dirty="0">
              <a:latin typeface="+mn-ea"/>
            </a:endParaRPr>
          </a:p>
        </p:txBody>
      </p:sp>
      <p:pic>
        <p:nvPicPr>
          <p:cNvPr id="10" name="図 9"/>
          <p:cNvPicPr>
            <a:picLocks noChangeAspect="1"/>
          </p:cNvPicPr>
          <p:nvPr/>
        </p:nvPicPr>
        <p:blipFill>
          <a:blip r:embed="rId2"/>
          <a:stretch>
            <a:fillRect/>
          </a:stretch>
        </p:blipFill>
        <p:spPr>
          <a:xfrm>
            <a:off x="1547664" y="2304139"/>
            <a:ext cx="3314700" cy="1524000"/>
          </a:xfrm>
          <a:prstGeom prst="rect">
            <a:avLst/>
          </a:prstGeom>
        </p:spPr>
      </p:pic>
      <p:sp>
        <p:nvSpPr>
          <p:cNvPr id="13" name="正方形/長方形 12"/>
          <p:cNvSpPr/>
          <p:nvPr/>
        </p:nvSpPr>
        <p:spPr>
          <a:xfrm>
            <a:off x="683568" y="4653136"/>
            <a:ext cx="7344816" cy="830997"/>
          </a:xfrm>
          <a:prstGeom prst="rect">
            <a:avLst/>
          </a:prstGeom>
          <a:solidFill>
            <a:schemeClr val="bg1"/>
          </a:solidFill>
        </p:spPr>
        <p:txBody>
          <a:bodyPr wrap="square">
            <a:spAutoFit/>
          </a:bodyPr>
          <a:lstStyle/>
          <a:p>
            <a:r>
              <a:rPr lang="en-US" altLang="ja-JP" sz="1600" b="1" dirty="0">
                <a:solidFill>
                  <a:srgbClr val="7F0055"/>
                </a:solidFill>
                <a:latin typeface="ＭＳ ゴシック" panose="020B0609070205080204" pitchFamily="49" charset="-128"/>
                <a:ea typeface="ＭＳ ゴシック" panose="020B0609070205080204" pitchFamily="49" charset="-128"/>
              </a:rPr>
              <a:t>public</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7F0055"/>
                </a:solidFill>
                <a:latin typeface="ＭＳ ゴシック" panose="020B0609070205080204" pitchFamily="49" charset="-128"/>
                <a:ea typeface="ＭＳ ゴシック" panose="020B0609070205080204" pitchFamily="49" charset="-128"/>
              </a:rPr>
              <a:t>static</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7F0055"/>
                </a:solidFill>
                <a:latin typeface="ＭＳ ゴシック" panose="020B0609070205080204" pitchFamily="49" charset="-128"/>
                <a:ea typeface="ＭＳ ゴシック" panose="020B0609070205080204" pitchFamily="49" charset="-128"/>
              </a:rPr>
              <a:t>boolean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eventIsOpened</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7F0055"/>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FF0000"/>
                </a:solidFill>
                <a:latin typeface="ＭＳ ゴシック" panose="020B0609070205080204" pitchFamily="49" charset="-128"/>
                <a:ea typeface="ＭＳ ゴシック" panose="020B0609070205080204" pitchFamily="49" charset="-128"/>
              </a:rPr>
              <a:t>year</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7F0055"/>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FF0000"/>
                </a:solidFill>
                <a:latin typeface="ＭＳ ゴシック" panose="020B0609070205080204" pitchFamily="49" charset="-128"/>
                <a:ea typeface="ＭＳ ゴシック" panose="020B0609070205080204" pitchFamily="49" charset="-128"/>
              </a:rPr>
              <a:t>month</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smtClean="0">
                <a:solidFill>
                  <a:srgbClr val="7F0055"/>
                </a:solidFill>
                <a:latin typeface="ＭＳ ゴシック" panose="020B0609070205080204" pitchFamily="49" charset="-128"/>
                <a:ea typeface="ＭＳ ゴシック" panose="020B0609070205080204" pitchFamily="49" charset="-128"/>
              </a:rPr>
              <a:t>	return</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7F0055"/>
                </a:solidFill>
                <a:latin typeface="ＭＳ ゴシック" panose="020B0609070205080204" pitchFamily="49" charset="-128"/>
                <a:ea typeface="ＭＳ ゴシック" panose="020B0609070205080204" pitchFamily="49" charset="-128"/>
              </a:rPr>
              <a:t>false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2400" dirty="0"/>
          </a:p>
        </p:txBody>
      </p:sp>
      <p:sp>
        <p:nvSpPr>
          <p:cNvPr id="15" name="コンテンツ プレースホルダー 2"/>
          <p:cNvSpPr txBox="1">
            <a:spLocks/>
          </p:cNvSpPr>
          <p:nvPr/>
        </p:nvSpPr>
        <p:spPr bwMode="auto">
          <a:xfrm>
            <a:off x="332105" y="4077073"/>
            <a:ext cx="8416359"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a:lstStyle>
          <a:p>
            <a:pPr marL="0" indent="0">
              <a:buNone/>
            </a:pPr>
            <a:r>
              <a:rPr lang="ja-JP" altLang="en-US" sz="2000" dirty="0" smtClean="0">
                <a:latin typeface="+mn-ea"/>
              </a:rPr>
              <a:t>当然ですが、このテストは成功します。なぜなら</a:t>
            </a:r>
            <a:r>
              <a:rPr lang="ja-JP" altLang="en-US" sz="2000" dirty="0" err="1" smtClean="0">
                <a:latin typeface="+mn-ea"/>
              </a:rPr>
              <a:t>。。。</a:t>
            </a:r>
            <a:endParaRPr lang="ja-JP" altLang="en-US" sz="2000" dirty="0">
              <a:latin typeface="+mn-ea"/>
            </a:endParaRPr>
          </a:p>
        </p:txBody>
      </p:sp>
      <p:sp>
        <p:nvSpPr>
          <p:cNvPr id="16" name="コンテンツ プレースホルダー 2"/>
          <p:cNvSpPr txBox="1">
            <a:spLocks/>
          </p:cNvSpPr>
          <p:nvPr/>
        </p:nvSpPr>
        <p:spPr bwMode="auto">
          <a:xfrm>
            <a:off x="301625" y="5858145"/>
            <a:ext cx="8416359"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a:lstStyle>
          <a:p>
            <a:pPr marL="0" indent="0">
              <a:buNone/>
            </a:pPr>
            <a:r>
              <a:rPr lang="ja-JP" altLang="en-US" sz="2000" dirty="0" smtClean="0">
                <a:latin typeface="+mn-ea"/>
              </a:rPr>
              <a:t>テストプログラムには、必要十分なテスト項目を用意する必要があります。</a:t>
            </a:r>
            <a:endParaRPr lang="ja-JP" altLang="en-US" sz="2000" dirty="0">
              <a:latin typeface="+mn-ea"/>
            </a:endParaRPr>
          </a:p>
        </p:txBody>
      </p:sp>
    </p:spTree>
    <p:extLst>
      <p:ext uri="{BB962C8B-B14F-4D97-AF65-F5344CB8AC3E}">
        <p14:creationId xmlns:p14="http://schemas.microsoft.com/office/powerpoint/2010/main" val="216059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テストプログラム</a:t>
            </a:r>
            <a:r>
              <a:rPr lang="ja-JP" altLang="en-US" dirty="0" smtClean="0"/>
              <a:t>の作成</a:t>
            </a:r>
            <a:endParaRPr kumimoji="1" lang="ja-JP" altLang="en-US" dirty="0"/>
          </a:p>
        </p:txBody>
      </p:sp>
      <p:sp>
        <p:nvSpPr>
          <p:cNvPr id="5" name="テキスト ボックス 4"/>
          <p:cNvSpPr txBox="1"/>
          <p:nvPr/>
        </p:nvSpPr>
        <p:spPr>
          <a:xfrm>
            <a:off x="2037543" y="5865931"/>
            <a:ext cx="6417344"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000" dirty="0" smtClean="0">
                <a:latin typeface="+mj-ea"/>
                <a:ea typeface="+mj-ea"/>
              </a:rPr>
              <a:t>関数「</a:t>
            </a:r>
            <a:r>
              <a:rPr lang="en-US" altLang="ja-JP" sz="2000" dirty="0" err="1" smtClean="0">
                <a:latin typeface="+mj-ea"/>
                <a:ea typeface="+mj-ea"/>
              </a:rPr>
              <a:t>eventIsOpend</a:t>
            </a:r>
            <a:r>
              <a:rPr lang="en-US" altLang="ja-JP" sz="2000" dirty="0" smtClean="0">
                <a:latin typeface="+mj-ea"/>
                <a:ea typeface="+mj-ea"/>
              </a:rPr>
              <a:t>( )</a:t>
            </a:r>
            <a:r>
              <a:rPr lang="ja-JP" altLang="en-US" sz="2000" dirty="0" smtClean="0">
                <a:latin typeface="+mj-ea"/>
                <a:ea typeface="+mj-ea"/>
              </a:rPr>
              <a:t>」に「</a:t>
            </a:r>
            <a:r>
              <a:rPr kumimoji="1" lang="en-US" altLang="ja-JP" sz="2000" dirty="0" smtClean="0">
                <a:latin typeface="+mj-ea"/>
                <a:ea typeface="+mj-ea"/>
              </a:rPr>
              <a:t>2020</a:t>
            </a:r>
            <a:r>
              <a:rPr kumimoji="1" lang="ja-JP" altLang="en-US" sz="2000" dirty="0" smtClean="0">
                <a:latin typeface="+mj-ea"/>
                <a:ea typeface="+mj-ea"/>
              </a:rPr>
              <a:t>」と「</a:t>
            </a:r>
            <a:r>
              <a:rPr kumimoji="1" lang="en-US" altLang="ja-JP" sz="2000" dirty="0" smtClean="0">
                <a:latin typeface="+mj-ea"/>
                <a:ea typeface="+mj-ea"/>
              </a:rPr>
              <a:t>7</a:t>
            </a:r>
            <a:r>
              <a:rPr kumimoji="1" lang="ja-JP" altLang="en-US" sz="2000" dirty="0" smtClean="0">
                <a:latin typeface="+mj-ea"/>
                <a:ea typeface="+mj-ea"/>
              </a:rPr>
              <a:t>」が渡されたとき、</a:t>
            </a:r>
            <a:endParaRPr kumimoji="1" lang="en-US" altLang="ja-JP" sz="2000" dirty="0" smtClean="0">
              <a:latin typeface="+mj-ea"/>
              <a:ea typeface="+mj-ea"/>
            </a:endParaRPr>
          </a:p>
          <a:p>
            <a:r>
              <a:rPr lang="ja-JP" altLang="en-US" sz="2000" dirty="0" smtClean="0">
                <a:latin typeface="+mj-ea"/>
                <a:ea typeface="+mj-ea"/>
              </a:rPr>
              <a:t>「</a:t>
            </a:r>
            <a:r>
              <a:rPr lang="en-US" altLang="ja-JP" sz="2000" dirty="0" smtClean="0">
                <a:latin typeface="+mj-ea"/>
                <a:ea typeface="+mj-ea"/>
              </a:rPr>
              <a:t>true</a:t>
            </a:r>
            <a:r>
              <a:rPr lang="ja-JP" altLang="en-US" sz="2000" dirty="0" smtClean="0">
                <a:latin typeface="+mj-ea"/>
                <a:ea typeface="+mj-ea"/>
              </a:rPr>
              <a:t>」を返すなら、「</a:t>
            </a:r>
            <a:r>
              <a:rPr lang="en-US" altLang="ja-JP" sz="2000" dirty="0" err="1" smtClean="0">
                <a:latin typeface="+mj-ea"/>
                <a:ea typeface="+mj-ea"/>
              </a:rPr>
              <a:t>eventIsOpened</a:t>
            </a:r>
            <a:r>
              <a:rPr lang="en-US" altLang="ja-JP" sz="2000" dirty="0" smtClean="0">
                <a:latin typeface="+mj-ea"/>
                <a:ea typeface="+mj-ea"/>
              </a:rPr>
              <a:t>( )</a:t>
            </a:r>
            <a:r>
              <a:rPr lang="ja-JP" altLang="en-US" sz="2000" dirty="0" smtClean="0">
                <a:latin typeface="+mj-ea"/>
                <a:ea typeface="+mj-ea"/>
              </a:rPr>
              <a:t>」のコード</a:t>
            </a:r>
            <a:r>
              <a:rPr kumimoji="1" lang="ja-JP" altLang="en-US" sz="2000" dirty="0" smtClean="0">
                <a:latin typeface="+mj-ea"/>
                <a:ea typeface="+mj-ea"/>
              </a:rPr>
              <a:t>は正しい</a:t>
            </a:r>
            <a:endParaRPr kumimoji="1" lang="ja-JP" altLang="en-US" sz="2000" dirty="0">
              <a:latin typeface="+mj-ea"/>
              <a:ea typeface="+mj-ea"/>
            </a:endParaRPr>
          </a:p>
        </p:txBody>
      </p:sp>
      <p:pic>
        <p:nvPicPr>
          <p:cNvPr id="3" name="図 2"/>
          <p:cNvPicPr>
            <a:picLocks noChangeAspect="1"/>
          </p:cNvPicPr>
          <p:nvPr/>
        </p:nvPicPr>
        <p:blipFill>
          <a:blip r:embed="rId2"/>
          <a:stretch>
            <a:fillRect/>
          </a:stretch>
        </p:blipFill>
        <p:spPr>
          <a:xfrm>
            <a:off x="741399" y="2334869"/>
            <a:ext cx="6768752" cy="3428991"/>
          </a:xfrm>
          <a:prstGeom prst="rect">
            <a:avLst/>
          </a:prstGeom>
        </p:spPr>
      </p:pic>
      <p:sp>
        <p:nvSpPr>
          <p:cNvPr id="6" name="右矢印 5"/>
          <p:cNvSpPr/>
          <p:nvPr/>
        </p:nvSpPr>
        <p:spPr bwMode="auto">
          <a:xfrm rot="15828559">
            <a:off x="6730632" y="4182088"/>
            <a:ext cx="1452007" cy="575486"/>
          </a:xfrm>
          <a:prstGeom prst="rightArrow">
            <a:avLst/>
          </a:prstGeom>
          <a:ln>
            <a:headEnd type="triangle" w="lg" len="lg"/>
            <a:tailEnd type="triangle" w="lg" len="lg"/>
          </a:ln>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8" name="テキスト ボックス 7"/>
          <p:cNvSpPr txBox="1"/>
          <p:nvPr/>
        </p:nvSpPr>
        <p:spPr>
          <a:xfrm>
            <a:off x="376812" y="1444282"/>
            <a:ext cx="6721712" cy="769441"/>
          </a:xfrm>
          <a:prstGeom prst="rect">
            <a:avLst/>
          </a:prstGeom>
          <a:noFill/>
        </p:spPr>
        <p:txBody>
          <a:bodyPr wrap="none" rtlCol="0">
            <a:spAutoFit/>
          </a:bodyPr>
          <a:lstStyle/>
          <a:p>
            <a:r>
              <a:rPr lang="en-US" altLang="ja-JP" dirty="0" err="1" smtClean="0">
                <a:latin typeface="+mn-ea"/>
                <a:ea typeface="+mn-ea"/>
              </a:rPr>
              <a:t>eventIsOpened</a:t>
            </a:r>
            <a:r>
              <a:rPr lang="en-US" altLang="ja-JP" dirty="0" smtClean="0">
                <a:latin typeface="+mn-ea"/>
                <a:ea typeface="+mn-ea"/>
              </a:rPr>
              <a:t>( )</a:t>
            </a:r>
            <a:r>
              <a:rPr lang="ja-JP" altLang="en-US" dirty="0" smtClean="0">
                <a:latin typeface="+mn-ea"/>
                <a:ea typeface="+mn-ea"/>
              </a:rPr>
              <a:t>の検証のためのテストを列挙</a:t>
            </a:r>
            <a:r>
              <a:rPr lang="ja-JP" altLang="en-US" dirty="0">
                <a:latin typeface="+mn-ea"/>
                <a:ea typeface="+mn-ea"/>
              </a:rPr>
              <a:t>します</a:t>
            </a:r>
            <a:r>
              <a:rPr lang="ja-JP" altLang="en-US" dirty="0" smtClean="0">
                <a:latin typeface="+mn-ea"/>
                <a:ea typeface="+mn-ea"/>
              </a:rPr>
              <a:t>。</a:t>
            </a:r>
            <a:endParaRPr lang="en-US" altLang="ja-JP" dirty="0" smtClean="0">
              <a:latin typeface="+mn-ea"/>
              <a:ea typeface="+mn-ea"/>
            </a:endParaRPr>
          </a:p>
          <a:p>
            <a:endParaRPr kumimoji="1" lang="en-US" altLang="ja-JP" sz="800" dirty="0">
              <a:latin typeface="+mn-ea"/>
              <a:ea typeface="+mn-ea"/>
            </a:endParaRPr>
          </a:p>
          <a:p>
            <a:r>
              <a:rPr lang="en-US" altLang="ja-JP" dirty="0" smtClean="0">
                <a:latin typeface="+mn-ea"/>
                <a:ea typeface="+mn-ea"/>
              </a:rPr>
              <a:t>※</a:t>
            </a:r>
            <a:r>
              <a:rPr lang="ja-JP" altLang="en-US" dirty="0" smtClean="0">
                <a:latin typeface="+mn-ea"/>
                <a:ea typeface="+mn-ea"/>
              </a:rPr>
              <a:t>今回は、時間の関係で、次のスライドの内容をコピーしてください。</a:t>
            </a:r>
            <a:endParaRPr kumimoji="1" lang="ja-JP" altLang="en-US" dirty="0">
              <a:latin typeface="+mn-ea"/>
              <a:ea typeface="+mn-ea"/>
            </a:endParaRPr>
          </a:p>
        </p:txBody>
      </p:sp>
    </p:spTree>
    <p:extLst>
      <p:ext uri="{BB962C8B-B14F-4D97-AF65-F5344CB8AC3E}">
        <p14:creationId xmlns:p14="http://schemas.microsoft.com/office/powerpoint/2010/main" val="3304515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テストプログラムの作成</a:t>
            </a:r>
            <a:endParaRPr kumimoji="1" lang="ja-JP" altLang="en-US" dirty="0"/>
          </a:p>
        </p:txBody>
      </p:sp>
      <p:sp>
        <p:nvSpPr>
          <p:cNvPr id="4" name="正方形/長方形 3"/>
          <p:cNvSpPr/>
          <p:nvPr/>
        </p:nvSpPr>
        <p:spPr>
          <a:xfrm>
            <a:off x="683568" y="2276872"/>
            <a:ext cx="7524328" cy="4031873"/>
          </a:xfrm>
          <a:prstGeom prst="rect">
            <a:avLst/>
          </a:prstGeom>
        </p:spPr>
        <p:txBody>
          <a:bodyPr wrap="square">
            <a:spAutoFit/>
          </a:bodyPr>
          <a:lstStyle/>
          <a:p>
            <a:r>
              <a:rPr lang="en-US" altLang="ja-JP" sz="1600" dirty="0">
                <a:solidFill>
                  <a:srgbClr val="646464"/>
                </a:solidFill>
                <a:latin typeface="ＭＳ ゴシック" panose="020B0609070205080204" pitchFamily="49" charset="-128"/>
                <a:ea typeface="ＭＳ ゴシック" panose="020B0609070205080204" pitchFamily="49" charset="-128"/>
              </a:rPr>
              <a:t>@Test</a:t>
            </a:r>
          </a:p>
          <a:p>
            <a:r>
              <a:rPr lang="en-US" altLang="ja-JP" sz="1600" b="1" dirty="0">
                <a:solidFill>
                  <a:srgbClr val="7F0055"/>
                </a:solidFill>
                <a:latin typeface="ＭＳ ゴシック" panose="020B0609070205080204" pitchFamily="49" charset="-128"/>
                <a:ea typeface="ＭＳ ゴシック" panose="020B0609070205080204" pitchFamily="49" charset="-128"/>
              </a:rPr>
              <a:t>public</a:t>
            </a:r>
            <a:r>
              <a:rPr lang="ja-JP" altLang="en-US"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7F0055"/>
                </a:solidFill>
                <a:latin typeface="ＭＳ ゴシック" panose="020B0609070205080204" pitchFamily="49" charset="-128"/>
                <a:ea typeface="ＭＳ ゴシック" panose="020B0609070205080204" pitchFamily="49" charset="-128"/>
              </a:rPr>
              <a:t>void</a:t>
            </a:r>
            <a:r>
              <a:rPr lang="ja-JP" altLang="en-US"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Step1_</a:t>
            </a:r>
            <a:r>
              <a:rPr lang="ja-JP" altLang="en-US" sz="1600" b="1" dirty="0">
                <a:solidFill>
                  <a:srgbClr val="000000"/>
                </a:solidFill>
                <a:latin typeface="ＭＳ ゴシック" panose="020B0609070205080204" pitchFamily="49" charset="-128"/>
                <a:ea typeface="ＭＳ ゴシック" panose="020B0609070205080204" pitchFamily="49" charset="-128"/>
              </a:rPr>
              <a:t>イベントが開催されたか判定する</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(Olympic2.eventIsOpened(2019</a:t>
            </a:r>
            <a:r>
              <a:rPr lang="en-US" altLang="ja-JP" sz="1600" b="1" dirty="0">
                <a:solidFill>
                  <a:srgbClr val="000000"/>
                </a:solidFill>
                <a:latin typeface="ＭＳ ゴシック" panose="020B0609070205080204" pitchFamily="49" charset="-128"/>
                <a:ea typeface="ＭＳ ゴシック" panose="020B0609070205080204" pitchFamily="49" charset="-128"/>
              </a:rPr>
              <a:t>, 1), is(</a:t>
            </a:r>
            <a:r>
              <a:rPr lang="en-US" altLang="ja-JP" sz="1600" b="1" dirty="0">
                <a:solidFill>
                  <a:srgbClr val="7F0055"/>
                </a:solidFill>
                <a:latin typeface="ＭＳ ゴシック" panose="020B0609070205080204" pitchFamily="49" charset="-128"/>
                <a:ea typeface="ＭＳ ゴシック" panose="020B0609070205080204" pitchFamily="49" charset="-128"/>
              </a:rPr>
              <a:t>false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(Olympic2.eventIsOpened(2019</a:t>
            </a:r>
            <a:r>
              <a:rPr lang="en-US" altLang="ja-JP" sz="1600" b="1" dirty="0">
                <a:solidFill>
                  <a:srgbClr val="000000"/>
                </a:solidFill>
                <a:latin typeface="ＭＳ ゴシック" panose="020B0609070205080204" pitchFamily="49" charset="-128"/>
                <a:ea typeface="ＭＳ ゴシック" panose="020B0609070205080204" pitchFamily="49" charset="-128"/>
              </a:rPr>
              <a:t>, 7), is(</a:t>
            </a:r>
            <a:r>
              <a:rPr lang="en-US" altLang="ja-JP" sz="1600" b="1" dirty="0">
                <a:solidFill>
                  <a:srgbClr val="7F0055"/>
                </a:solidFill>
                <a:latin typeface="ＭＳ ゴシック" panose="020B0609070205080204" pitchFamily="49" charset="-128"/>
                <a:ea typeface="ＭＳ ゴシック" panose="020B0609070205080204" pitchFamily="49" charset="-128"/>
              </a:rPr>
              <a:t>false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(Olympic2.eventIsOpened(2019</a:t>
            </a:r>
            <a:r>
              <a:rPr lang="en-US" altLang="ja-JP" sz="1600" b="1" dirty="0">
                <a:solidFill>
                  <a:srgbClr val="000000"/>
                </a:solidFill>
                <a:latin typeface="ＭＳ ゴシック" panose="020B0609070205080204" pitchFamily="49" charset="-128"/>
                <a:ea typeface="ＭＳ ゴシック" panose="020B0609070205080204" pitchFamily="49" charset="-128"/>
              </a:rPr>
              <a:t>, 8), is(</a:t>
            </a:r>
            <a:r>
              <a:rPr lang="en-US" altLang="ja-JP" sz="1600" b="1" dirty="0">
                <a:solidFill>
                  <a:srgbClr val="7F0055"/>
                </a:solidFill>
                <a:latin typeface="ＭＳ ゴシック" panose="020B0609070205080204" pitchFamily="49" charset="-128"/>
                <a:ea typeface="ＭＳ ゴシック" panose="020B0609070205080204" pitchFamily="49" charset="-128"/>
              </a:rPr>
              <a:t>false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(Olympic2.eventIsOpened(2019</a:t>
            </a:r>
            <a:r>
              <a:rPr lang="en-US" altLang="ja-JP" sz="1600" b="1" dirty="0">
                <a:solidFill>
                  <a:srgbClr val="000000"/>
                </a:solidFill>
                <a:latin typeface="ＭＳ ゴシック" panose="020B0609070205080204" pitchFamily="49" charset="-128"/>
                <a:ea typeface="ＭＳ ゴシック" panose="020B0609070205080204" pitchFamily="49" charset="-128"/>
              </a:rPr>
              <a:t>, 12), is(</a:t>
            </a:r>
            <a:r>
              <a:rPr lang="en-US" altLang="ja-JP" sz="1600" b="1" dirty="0">
                <a:solidFill>
                  <a:srgbClr val="7F0055"/>
                </a:solidFill>
                <a:latin typeface="ＭＳ ゴシック" panose="020B0609070205080204" pitchFamily="49" charset="-128"/>
                <a:ea typeface="ＭＳ ゴシック" panose="020B0609070205080204" pitchFamily="49" charset="-128"/>
              </a:rPr>
              <a:t>false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(Olympic2.eventIsOpened(2020</a:t>
            </a:r>
            <a:r>
              <a:rPr lang="en-US" altLang="ja-JP" sz="1600" b="1" dirty="0">
                <a:solidFill>
                  <a:srgbClr val="000000"/>
                </a:solidFill>
                <a:latin typeface="ＭＳ ゴシック" panose="020B0609070205080204" pitchFamily="49" charset="-128"/>
                <a:ea typeface="ＭＳ ゴシック" panose="020B0609070205080204" pitchFamily="49" charset="-128"/>
              </a:rPr>
              <a:t>, 1), is(</a:t>
            </a:r>
            <a:r>
              <a:rPr lang="en-US" altLang="ja-JP" sz="1600" b="1" dirty="0">
                <a:solidFill>
                  <a:srgbClr val="7F0055"/>
                </a:solidFill>
                <a:latin typeface="ＭＳ ゴシック" panose="020B0609070205080204" pitchFamily="49" charset="-128"/>
                <a:ea typeface="ＭＳ ゴシック" panose="020B0609070205080204" pitchFamily="49" charset="-128"/>
              </a:rPr>
              <a:t>false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(Olympic2.eventIsOpened(2020</a:t>
            </a:r>
            <a:r>
              <a:rPr lang="en-US" altLang="ja-JP" sz="1600" b="1" dirty="0">
                <a:solidFill>
                  <a:srgbClr val="000000"/>
                </a:solidFill>
                <a:latin typeface="ＭＳ ゴシック" panose="020B0609070205080204" pitchFamily="49" charset="-128"/>
                <a:ea typeface="ＭＳ ゴシック" panose="020B0609070205080204" pitchFamily="49" charset="-128"/>
              </a:rPr>
              <a:t>, 6), is(</a:t>
            </a:r>
            <a:r>
              <a:rPr lang="en-US" altLang="ja-JP" sz="1600" b="1" dirty="0">
                <a:solidFill>
                  <a:srgbClr val="7F0055"/>
                </a:solidFill>
                <a:latin typeface="ＭＳ ゴシック" panose="020B0609070205080204" pitchFamily="49" charset="-128"/>
                <a:ea typeface="ＭＳ ゴシック" panose="020B0609070205080204" pitchFamily="49" charset="-128"/>
              </a:rPr>
              <a:t>false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(Olympic2.eventIsOpened(2020</a:t>
            </a:r>
            <a:r>
              <a:rPr lang="en-US" altLang="ja-JP" sz="1600" b="1" dirty="0">
                <a:solidFill>
                  <a:srgbClr val="000000"/>
                </a:solidFill>
                <a:latin typeface="ＭＳ ゴシック" panose="020B0609070205080204" pitchFamily="49" charset="-128"/>
                <a:ea typeface="ＭＳ ゴシック" panose="020B0609070205080204" pitchFamily="49" charset="-128"/>
              </a:rPr>
              <a:t>, 7), is(</a:t>
            </a:r>
            <a:r>
              <a:rPr lang="en-US" altLang="ja-JP" sz="1600" b="1" dirty="0">
                <a:solidFill>
                  <a:srgbClr val="7F0055"/>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(Olympic2.eventIsOpened(2020</a:t>
            </a:r>
            <a:r>
              <a:rPr lang="en-US" altLang="ja-JP" sz="1600" b="1" dirty="0">
                <a:solidFill>
                  <a:srgbClr val="000000"/>
                </a:solidFill>
                <a:latin typeface="ＭＳ ゴシック" panose="020B0609070205080204" pitchFamily="49" charset="-128"/>
                <a:ea typeface="ＭＳ ゴシック" panose="020B0609070205080204" pitchFamily="49" charset="-128"/>
              </a:rPr>
              <a:t>, 8), is(</a:t>
            </a:r>
            <a:r>
              <a:rPr lang="en-US" altLang="ja-JP" sz="1600" b="1" dirty="0">
                <a:solidFill>
                  <a:srgbClr val="7F0055"/>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(Olympic2.eventIsOpened(2020</a:t>
            </a:r>
            <a:r>
              <a:rPr lang="en-US" altLang="ja-JP" sz="1600" b="1" dirty="0">
                <a:solidFill>
                  <a:srgbClr val="000000"/>
                </a:solidFill>
                <a:latin typeface="ＭＳ ゴシック" panose="020B0609070205080204" pitchFamily="49" charset="-128"/>
                <a:ea typeface="ＭＳ ゴシック" panose="020B0609070205080204" pitchFamily="49" charset="-128"/>
              </a:rPr>
              <a:t>, 9), is(</a:t>
            </a:r>
            <a:r>
              <a:rPr lang="en-US" altLang="ja-JP" sz="1600" b="1" dirty="0">
                <a:solidFill>
                  <a:srgbClr val="7F0055"/>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(Olympic2.eventIsOpened(2020</a:t>
            </a:r>
            <a:r>
              <a:rPr lang="en-US" altLang="ja-JP" sz="1600" b="1" dirty="0">
                <a:solidFill>
                  <a:srgbClr val="000000"/>
                </a:solidFill>
                <a:latin typeface="ＭＳ ゴシック" panose="020B0609070205080204" pitchFamily="49" charset="-128"/>
                <a:ea typeface="ＭＳ ゴシック" panose="020B0609070205080204" pitchFamily="49" charset="-128"/>
              </a:rPr>
              <a:t>, 12), is(</a:t>
            </a:r>
            <a:r>
              <a:rPr lang="en-US" altLang="ja-JP" sz="1600" b="1" dirty="0">
                <a:solidFill>
                  <a:srgbClr val="7F0055"/>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(Olympic2.eventIsOpened(2021</a:t>
            </a:r>
            <a:r>
              <a:rPr lang="en-US" altLang="ja-JP" sz="1600" b="1" dirty="0">
                <a:solidFill>
                  <a:srgbClr val="000000"/>
                </a:solidFill>
                <a:latin typeface="ＭＳ ゴシック" panose="020B0609070205080204" pitchFamily="49" charset="-128"/>
                <a:ea typeface="ＭＳ ゴシック" panose="020B0609070205080204" pitchFamily="49" charset="-128"/>
              </a:rPr>
              <a:t>, 1), is(</a:t>
            </a:r>
            <a:r>
              <a:rPr lang="en-US" altLang="ja-JP" sz="1600" b="1" dirty="0">
                <a:solidFill>
                  <a:srgbClr val="7F0055"/>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(Olympic2.eventIsOpened(2021</a:t>
            </a:r>
            <a:r>
              <a:rPr lang="en-US" altLang="ja-JP" sz="1600" b="1" dirty="0">
                <a:solidFill>
                  <a:srgbClr val="000000"/>
                </a:solidFill>
                <a:latin typeface="ＭＳ ゴシック" panose="020B0609070205080204" pitchFamily="49" charset="-128"/>
                <a:ea typeface="ＭＳ ゴシック" panose="020B0609070205080204" pitchFamily="49" charset="-128"/>
              </a:rPr>
              <a:t>, 7), is(</a:t>
            </a:r>
            <a:r>
              <a:rPr lang="en-US" altLang="ja-JP" sz="1600" b="1" dirty="0">
                <a:solidFill>
                  <a:srgbClr val="7F0055"/>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assertThat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(Olympic2.eventIsOpened(2021</a:t>
            </a:r>
            <a:r>
              <a:rPr lang="en-US" altLang="ja-JP" sz="1600" b="1" dirty="0">
                <a:solidFill>
                  <a:srgbClr val="000000"/>
                </a:solidFill>
                <a:latin typeface="ＭＳ ゴシック" panose="020B0609070205080204" pitchFamily="49" charset="-128"/>
                <a:ea typeface="ＭＳ ゴシック" panose="020B0609070205080204" pitchFamily="49" charset="-128"/>
              </a:rPr>
              <a:t>, 8), is(</a:t>
            </a:r>
            <a:r>
              <a:rPr lang="en-US" altLang="ja-JP" sz="1600" b="1" dirty="0">
                <a:solidFill>
                  <a:srgbClr val="7F0055"/>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5" name="テキスト ボックス 4"/>
          <p:cNvSpPr txBox="1"/>
          <p:nvPr/>
        </p:nvSpPr>
        <p:spPr>
          <a:xfrm>
            <a:off x="467544" y="1700808"/>
            <a:ext cx="5484194" cy="369332"/>
          </a:xfrm>
          <a:prstGeom prst="rect">
            <a:avLst/>
          </a:prstGeom>
          <a:noFill/>
        </p:spPr>
        <p:txBody>
          <a:bodyPr wrap="none" rtlCol="0">
            <a:spAutoFit/>
          </a:bodyPr>
          <a:lstStyle/>
          <a:p>
            <a:r>
              <a:rPr kumimoji="1" lang="ja-JP" altLang="en-US" dirty="0" smtClean="0">
                <a:latin typeface="+mn-ea"/>
                <a:ea typeface="+mn-ea"/>
              </a:rPr>
              <a:t>以下の関数内のコードをコピー＆ペーストしてください。</a:t>
            </a:r>
            <a:endParaRPr kumimoji="1" lang="ja-JP" altLang="en-US" dirty="0">
              <a:latin typeface="+mn-ea"/>
              <a:ea typeface="+mn-ea"/>
            </a:endParaRPr>
          </a:p>
        </p:txBody>
      </p:sp>
    </p:spTree>
    <p:extLst>
      <p:ext uri="{BB962C8B-B14F-4D97-AF65-F5344CB8AC3E}">
        <p14:creationId xmlns:p14="http://schemas.microsoft.com/office/powerpoint/2010/main" val="1425757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テストの実行</a:t>
            </a:r>
            <a:endParaRPr kumimoji="1" lang="ja-JP" altLang="en-US" dirty="0"/>
          </a:p>
        </p:txBody>
      </p:sp>
      <p:pic>
        <p:nvPicPr>
          <p:cNvPr id="4" name="図 3"/>
          <p:cNvPicPr>
            <a:picLocks noChangeAspect="1"/>
          </p:cNvPicPr>
          <p:nvPr/>
        </p:nvPicPr>
        <p:blipFill>
          <a:blip r:embed="rId2"/>
          <a:stretch>
            <a:fillRect/>
          </a:stretch>
        </p:blipFill>
        <p:spPr>
          <a:xfrm>
            <a:off x="661563" y="2286783"/>
            <a:ext cx="3724275" cy="2200275"/>
          </a:xfrm>
          <a:prstGeom prst="rect">
            <a:avLst/>
          </a:prstGeom>
        </p:spPr>
      </p:pic>
      <p:sp>
        <p:nvSpPr>
          <p:cNvPr id="5" name="テキスト ボックス 4"/>
          <p:cNvSpPr txBox="1"/>
          <p:nvPr/>
        </p:nvSpPr>
        <p:spPr>
          <a:xfrm>
            <a:off x="3960765" y="3202255"/>
            <a:ext cx="1439818" cy="369332"/>
          </a:xfrm>
          <a:prstGeom prst="rect">
            <a:avLst/>
          </a:prstGeom>
          <a:noFill/>
        </p:spPr>
        <p:txBody>
          <a:bodyPr wrap="none" rtlCol="0">
            <a:spAutoFit/>
          </a:bodyPr>
          <a:lstStyle/>
          <a:p>
            <a:r>
              <a:rPr kumimoji="1" lang="ja-JP" altLang="en-US" dirty="0" smtClean="0"/>
              <a:t>←テスト失敗</a:t>
            </a:r>
            <a:endParaRPr kumimoji="1" lang="ja-JP" altLang="en-US" dirty="0"/>
          </a:p>
        </p:txBody>
      </p:sp>
      <p:sp>
        <p:nvSpPr>
          <p:cNvPr id="7" name="テキスト ボックス 6"/>
          <p:cNvSpPr txBox="1"/>
          <p:nvPr/>
        </p:nvSpPr>
        <p:spPr>
          <a:xfrm>
            <a:off x="661563" y="4376879"/>
            <a:ext cx="3970959" cy="923330"/>
          </a:xfrm>
          <a:prstGeom prst="rect">
            <a:avLst/>
          </a:prstGeom>
          <a:noFill/>
        </p:spPr>
        <p:txBody>
          <a:bodyPr wrap="none" rtlCol="0">
            <a:spAutoFit/>
          </a:bodyPr>
          <a:lstStyle/>
          <a:p>
            <a:r>
              <a:rPr lang="ja-JP" altLang="en-US" dirty="0" smtClean="0">
                <a:latin typeface="+mn-ea"/>
                <a:ea typeface="+mn-ea"/>
              </a:rPr>
              <a:t>↑「</a:t>
            </a:r>
            <a:r>
              <a:rPr lang="en-US" altLang="ja-JP" dirty="0" smtClean="0">
                <a:latin typeface="+mn-ea"/>
                <a:ea typeface="+mn-ea"/>
              </a:rPr>
              <a:t>×</a:t>
            </a:r>
            <a:r>
              <a:rPr lang="ja-JP" altLang="en-US" dirty="0" smtClean="0">
                <a:latin typeface="+mn-ea"/>
                <a:ea typeface="+mn-ea"/>
              </a:rPr>
              <a:t>」表示されているところを</a:t>
            </a:r>
            <a:endParaRPr lang="en-US" altLang="ja-JP" dirty="0" smtClean="0">
              <a:latin typeface="+mn-ea"/>
              <a:ea typeface="+mn-ea"/>
            </a:endParaRPr>
          </a:p>
          <a:p>
            <a:r>
              <a:rPr lang="ja-JP" altLang="en-US" dirty="0" smtClean="0">
                <a:latin typeface="+mn-ea"/>
                <a:ea typeface="+mn-ea"/>
              </a:rPr>
              <a:t>ダブルクリックすると、</a:t>
            </a:r>
            <a:endParaRPr lang="en-US" altLang="ja-JP" dirty="0" smtClean="0">
              <a:latin typeface="+mn-ea"/>
              <a:ea typeface="+mn-ea"/>
            </a:endParaRPr>
          </a:p>
          <a:p>
            <a:r>
              <a:rPr kumimoji="1" lang="ja-JP" altLang="en-US" dirty="0" smtClean="0">
                <a:latin typeface="+mn-ea"/>
                <a:ea typeface="+mn-ea"/>
              </a:rPr>
              <a:t>失敗したテスト箇所が表示されます。</a:t>
            </a:r>
            <a:r>
              <a:rPr lang="ja-JP" altLang="en-US" dirty="0" smtClean="0">
                <a:latin typeface="+mn-ea"/>
                <a:ea typeface="+mn-ea"/>
              </a:rPr>
              <a:t>→</a:t>
            </a:r>
            <a:endParaRPr lang="en-US" altLang="ja-JP" dirty="0" smtClean="0">
              <a:latin typeface="+mn-ea"/>
              <a:ea typeface="+mn-ea"/>
            </a:endParaRPr>
          </a:p>
        </p:txBody>
      </p:sp>
      <p:sp>
        <p:nvSpPr>
          <p:cNvPr id="8" name="テキスト ボックス 7"/>
          <p:cNvSpPr txBox="1"/>
          <p:nvPr/>
        </p:nvSpPr>
        <p:spPr>
          <a:xfrm>
            <a:off x="199987" y="5289005"/>
            <a:ext cx="4451860" cy="923330"/>
          </a:xfrm>
          <a:prstGeom prst="rect">
            <a:avLst/>
          </a:prstGeom>
          <a:noFill/>
        </p:spPr>
        <p:txBody>
          <a:bodyPr wrap="none" rtlCol="0">
            <a:spAutoFit/>
          </a:bodyPr>
          <a:lstStyle/>
          <a:p>
            <a:r>
              <a:rPr lang="ja-JP" altLang="en-US" dirty="0" smtClean="0">
                <a:latin typeface="+mn-ea"/>
                <a:ea typeface="+mn-ea"/>
              </a:rPr>
              <a:t>「</a:t>
            </a:r>
            <a:r>
              <a:rPr lang="en-US" altLang="ja-JP" dirty="0" smtClean="0">
                <a:latin typeface="+mn-ea"/>
                <a:ea typeface="+mn-ea"/>
              </a:rPr>
              <a:t>Step1_</a:t>
            </a:r>
            <a:r>
              <a:rPr lang="ja-JP" altLang="en-US" dirty="0" smtClean="0">
                <a:latin typeface="+mn-ea"/>
                <a:ea typeface="+mn-ea"/>
              </a:rPr>
              <a:t>イベントが開催されたか判定する</a:t>
            </a:r>
            <a:r>
              <a:rPr lang="en-US" altLang="ja-JP" dirty="0" smtClean="0">
                <a:latin typeface="+mn-ea"/>
                <a:ea typeface="+mn-ea"/>
              </a:rPr>
              <a:t>(</a:t>
            </a:r>
            <a:r>
              <a:rPr lang="ja-JP" altLang="en-US" dirty="0" smtClean="0">
                <a:latin typeface="+mn-ea"/>
                <a:ea typeface="+mn-ea"/>
              </a:rPr>
              <a:t>　</a:t>
            </a:r>
            <a:r>
              <a:rPr lang="en-US" altLang="ja-JP" dirty="0" smtClean="0">
                <a:latin typeface="+mn-ea"/>
                <a:ea typeface="+mn-ea"/>
              </a:rPr>
              <a:t>)</a:t>
            </a:r>
            <a:r>
              <a:rPr lang="ja-JP" altLang="en-US" dirty="0" smtClean="0">
                <a:latin typeface="+mn-ea"/>
                <a:ea typeface="+mn-ea"/>
              </a:rPr>
              <a:t>」</a:t>
            </a:r>
            <a:endParaRPr lang="en-US" altLang="ja-JP" dirty="0" smtClean="0">
              <a:latin typeface="+mn-ea"/>
              <a:ea typeface="+mn-ea"/>
            </a:endParaRPr>
          </a:p>
          <a:p>
            <a:r>
              <a:rPr lang="ja-JP" altLang="en-US" dirty="0">
                <a:latin typeface="+mn-ea"/>
                <a:ea typeface="+mn-ea"/>
              </a:rPr>
              <a:t>と</a:t>
            </a:r>
            <a:r>
              <a:rPr lang="ja-JP" altLang="en-US" dirty="0" smtClean="0">
                <a:latin typeface="+mn-ea"/>
                <a:ea typeface="+mn-ea"/>
              </a:rPr>
              <a:t>いうテストプログラム中の、</a:t>
            </a:r>
            <a:endParaRPr lang="en-US" altLang="ja-JP" dirty="0" smtClean="0">
              <a:latin typeface="+mn-ea"/>
              <a:ea typeface="+mn-ea"/>
            </a:endParaRPr>
          </a:p>
          <a:p>
            <a:r>
              <a:rPr lang="ja-JP" altLang="en-US" dirty="0" smtClean="0">
                <a:latin typeface="+mn-ea"/>
                <a:ea typeface="+mn-ea"/>
              </a:rPr>
              <a:t>青色で表示された箇所で失敗しました。</a:t>
            </a:r>
            <a:endParaRPr lang="en-US" altLang="ja-JP" dirty="0" smtClean="0">
              <a:latin typeface="+mn-ea"/>
              <a:ea typeface="+mn-ea"/>
            </a:endParaRPr>
          </a:p>
        </p:txBody>
      </p:sp>
      <p:sp>
        <p:nvSpPr>
          <p:cNvPr id="11" name="テキスト ボックス 10"/>
          <p:cNvSpPr txBox="1"/>
          <p:nvPr/>
        </p:nvSpPr>
        <p:spPr>
          <a:xfrm>
            <a:off x="610352" y="1517318"/>
            <a:ext cx="7752828" cy="369332"/>
          </a:xfrm>
          <a:prstGeom prst="rect">
            <a:avLst/>
          </a:prstGeom>
          <a:noFill/>
        </p:spPr>
        <p:txBody>
          <a:bodyPr wrap="none" rtlCol="0">
            <a:spAutoFit/>
          </a:bodyPr>
          <a:lstStyle/>
          <a:p>
            <a:r>
              <a:rPr lang="en-US" altLang="ja-JP" dirty="0" err="1" smtClean="0">
                <a:latin typeface="+mn-ea"/>
                <a:ea typeface="+mn-ea"/>
              </a:rPr>
              <a:t>eventIsOpened</a:t>
            </a:r>
            <a:r>
              <a:rPr lang="en-US" altLang="ja-JP" dirty="0" smtClean="0">
                <a:latin typeface="+mn-ea"/>
                <a:ea typeface="+mn-ea"/>
              </a:rPr>
              <a:t>( )</a:t>
            </a:r>
            <a:r>
              <a:rPr lang="ja-JP" altLang="en-US" dirty="0" smtClean="0">
                <a:latin typeface="+mn-ea"/>
                <a:ea typeface="+mn-ea"/>
              </a:rPr>
              <a:t>のためのテストプログラムができたので、再度テストしましょう。</a:t>
            </a:r>
            <a:endParaRPr kumimoji="1" lang="ja-JP" altLang="en-US" dirty="0">
              <a:latin typeface="+mn-ea"/>
              <a:ea typeface="+mn-ea"/>
            </a:endParaRPr>
          </a:p>
        </p:txBody>
      </p:sp>
      <p:pic>
        <p:nvPicPr>
          <p:cNvPr id="12" name="図 11"/>
          <p:cNvPicPr>
            <a:picLocks noChangeAspect="1"/>
          </p:cNvPicPr>
          <p:nvPr/>
        </p:nvPicPr>
        <p:blipFill>
          <a:blip r:embed="rId3"/>
          <a:stretch>
            <a:fillRect/>
          </a:stretch>
        </p:blipFill>
        <p:spPr>
          <a:xfrm>
            <a:off x="4632522" y="4043981"/>
            <a:ext cx="4104456" cy="2079282"/>
          </a:xfrm>
          <a:prstGeom prst="rect">
            <a:avLst/>
          </a:prstGeom>
        </p:spPr>
      </p:pic>
      <p:sp>
        <p:nvSpPr>
          <p:cNvPr id="3" name="テキスト ボックス 2"/>
          <p:cNvSpPr txBox="1"/>
          <p:nvPr/>
        </p:nvSpPr>
        <p:spPr>
          <a:xfrm>
            <a:off x="1302924" y="6301406"/>
            <a:ext cx="6659195" cy="523220"/>
          </a:xfrm>
          <a:prstGeom prst="rect">
            <a:avLst/>
          </a:prstGeom>
          <a:solidFill>
            <a:schemeClr val="bg1"/>
          </a:solidFill>
          <a:ln>
            <a:solidFill>
              <a:srgbClr val="FF0000"/>
            </a:solidFill>
          </a:ln>
        </p:spPr>
        <p:txBody>
          <a:bodyPr wrap="none" rtlCol="0">
            <a:spAutoFit/>
          </a:bodyPr>
          <a:lstStyle/>
          <a:p>
            <a:r>
              <a:rPr kumimoji="1" lang="ja-JP" altLang="en-US" sz="2800" dirty="0" smtClean="0">
                <a:solidFill>
                  <a:srgbClr val="FF0000"/>
                </a:solidFill>
                <a:latin typeface="+mn-ea"/>
                <a:ea typeface="+mn-ea"/>
              </a:rPr>
              <a:t>カラーバーを緑にすべく、がんばりましょう。</a:t>
            </a:r>
            <a:endParaRPr kumimoji="1" lang="ja-JP" altLang="en-US" sz="2800" dirty="0">
              <a:solidFill>
                <a:srgbClr val="FF0000"/>
              </a:solidFill>
              <a:latin typeface="+mn-ea"/>
              <a:ea typeface="+mn-ea"/>
            </a:endParaRPr>
          </a:p>
        </p:txBody>
      </p:sp>
    </p:spTree>
    <p:extLst>
      <p:ext uri="{BB962C8B-B14F-4D97-AF65-F5344CB8AC3E}">
        <p14:creationId xmlns:p14="http://schemas.microsoft.com/office/powerpoint/2010/main" val="1331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188640"/>
            <a:ext cx="8534400" cy="758825"/>
          </a:xfrm>
        </p:spPr>
        <p:txBody>
          <a:bodyPr/>
          <a:lstStyle/>
          <a:p>
            <a:r>
              <a:rPr kumimoji="1" lang="ja-JP" altLang="en-US" smtClean="0">
                <a:latin typeface="+mj-ea"/>
              </a:rPr>
              <a:t>プログラム</a:t>
            </a:r>
            <a:r>
              <a:rPr kumimoji="1" lang="ja-JP" altLang="en-US" dirty="0" smtClean="0">
                <a:latin typeface="+mj-ea"/>
              </a:rPr>
              <a:t>の例</a:t>
            </a:r>
            <a:endParaRPr kumimoji="1" lang="ja-JP" altLang="en-US" dirty="0">
              <a:latin typeface="+mj-ea"/>
            </a:endParaRPr>
          </a:p>
        </p:txBody>
      </p:sp>
      <p:sp>
        <p:nvSpPr>
          <p:cNvPr id="8" name="テキスト ボックス 7"/>
          <p:cNvSpPr txBox="1"/>
          <p:nvPr/>
        </p:nvSpPr>
        <p:spPr>
          <a:xfrm>
            <a:off x="395536" y="1643358"/>
            <a:ext cx="1194558" cy="400110"/>
          </a:xfrm>
          <a:prstGeom prst="rect">
            <a:avLst/>
          </a:prstGeom>
          <a:solidFill>
            <a:srgbClr val="00FFFF"/>
          </a:solidFill>
          <a:ln>
            <a:solidFill>
              <a:srgbClr val="0000FF"/>
            </a:solidFill>
          </a:ln>
        </p:spPr>
        <p:txBody>
          <a:bodyPr wrap="none" rtlCol="0">
            <a:spAutoFit/>
          </a:bodyPr>
          <a:lstStyle/>
          <a:p>
            <a:r>
              <a:rPr lang="en-US" altLang="ja-JP" sz="2000" dirty="0" smtClean="0">
                <a:latin typeface="+mj-ea"/>
                <a:ea typeface="+mj-ea"/>
              </a:rPr>
              <a:t>Microsoft</a:t>
            </a:r>
            <a:endParaRPr kumimoji="1" lang="ja-JP" altLang="en-US" sz="2000" dirty="0">
              <a:latin typeface="+mj-ea"/>
              <a:ea typeface="+mj-ea"/>
            </a:endParaRPr>
          </a:p>
        </p:txBody>
      </p:sp>
      <p:sp>
        <p:nvSpPr>
          <p:cNvPr id="12" name="テキスト ボックス 11"/>
          <p:cNvSpPr txBox="1"/>
          <p:nvPr/>
        </p:nvSpPr>
        <p:spPr>
          <a:xfrm>
            <a:off x="395536" y="2041898"/>
            <a:ext cx="8390438" cy="369332"/>
          </a:xfrm>
          <a:prstGeom prst="rect">
            <a:avLst/>
          </a:prstGeom>
          <a:solidFill>
            <a:schemeClr val="bg1"/>
          </a:solidFill>
          <a:ln>
            <a:solidFill>
              <a:srgbClr val="0000FF"/>
            </a:solidFill>
          </a:ln>
        </p:spPr>
        <p:txBody>
          <a:bodyPr wrap="none" rtlCol="0">
            <a:spAutoFit/>
          </a:bodyPr>
          <a:lstStyle/>
          <a:p>
            <a:r>
              <a:rPr lang="en-US" altLang="ja-JP" dirty="0">
                <a:latin typeface="+mj-ea"/>
                <a:ea typeface="+mj-ea"/>
              </a:rPr>
              <a:t>https://</a:t>
            </a:r>
            <a:r>
              <a:rPr lang="en-US" altLang="ja-JP" dirty="0" smtClean="0">
                <a:latin typeface="+mj-ea"/>
                <a:ea typeface="+mj-ea"/>
              </a:rPr>
              <a:t>github.com/Microsoft/vscode/blob/master/src/vs/base/browser/browser.ts</a:t>
            </a:r>
            <a:endParaRPr kumimoji="1" lang="ja-JP" altLang="en-US" dirty="0">
              <a:latin typeface="+mj-ea"/>
              <a:ea typeface="+mj-ea"/>
            </a:endParaRPr>
          </a:p>
        </p:txBody>
      </p:sp>
      <p:sp>
        <p:nvSpPr>
          <p:cNvPr id="13" name="テキスト ボックス 12"/>
          <p:cNvSpPr txBox="1"/>
          <p:nvPr/>
        </p:nvSpPr>
        <p:spPr>
          <a:xfrm>
            <a:off x="395536" y="2608337"/>
            <a:ext cx="782587" cy="400110"/>
          </a:xfrm>
          <a:prstGeom prst="rect">
            <a:avLst/>
          </a:prstGeom>
          <a:solidFill>
            <a:srgbClr val="00FFFF"/>
          </a:solidFill>
          <a:ln>
            <a:solidFill>
              <a:srgbClr val="0000FF"/>
            </a:solidFill>
          </a:ln>
        </p:spPr>
        <p:txBody>
          <a:bodyPr wrap="none" rtlCol="0">
            <a:spAutoFit/>
          </a:bodyPr>
          <a:lstStyle/>
          <a:p>
            <a:r>
              <a:rPr lang="en-US" altLang="ja-JP" sz="2000" dirty="0">
                <a:latin typeface="+mj-ea"/>
                <a:ea typeface="+mj-ea"/>
              </a:rPr>
              <a:t>Apple</a:t>
            </a:r>
            <a:endParaRPr kumimoji="1" lang="ja-JP" altLang="en-US" sz="2000" dirty="0">
              <a:latin typeface="+mj-ea"/>
              <a:ea typeface="+mj-ea"/>
            </a:endParaRPr>
          </a:p>
        </p:txBody>
      </p:sp>
      <p:sp>
        <p:nvSpPr>
          <p:cNvPr id="15" name="テキスト ボックス 14"/>
          <p:cNvSpPr txBox="1"/>
          <p:nvPr/>
        </p:nvSpPr>
        <p:spPr>
          <a:xfrm>
            <a:off x="395536" y="3616449"/>
            <a:ext cx="954107" cy="400110"/>
          </a:xfrm>
          <a:prstGeom prst="rect">
            <a:avLst/>
          </a:prstGeom>
          <a:solidFill>
            <a:srgbClr val="00FFFF"/>
          </a:solidFill>
          <a:ln>
            <a:solidFill>
              <a:srgbClr val="0000FF"/>
            </a:solidFill>
          </a:ln>
        </p:spPr>
        <p:txBody>
          <a:bodyPr wrap="none" rtlCol="0">
            <a:spAutoFit/>
          </a:bodyPr>
          <a:lstStyle/>
          <a:p>
            <a:r>
              <a:rPr lang="en-US" altLang="ja-JP" sz="2000" dirty="0">
                <a:latin typeface="+mj-ea"/>
                <a:ea typeface="+mj-ea"/>
              </a:rPr>
              <a:t>Twitter</a:t>
            </a:r>
            <a:endParaRPr kumimoji="1" lang="ja-JP" altLang="en-US" sz="2000" dirty="0">
              <a:latin typeface="+mj-ea"/>
              <a:ea typeface="+mj-ea"/>
            </a:endParaRPr>
          </a:p>
        </p:txBody>
      </p:sp>
      <p:sp>
        <p:nvSpPr>
          <p:cNvPr id="17" name="テキスト ボックス 16"/>
          <p:cNvSpPr txBox="1"/>
          <p:nvPr/>
        </p:nvSpPr>
        <p:spPr>
          <a:xfrm>
            <a:off x="395536" y="3004903"/>
            <a:ext cx="6867586" cy="369332"/>
          </a:xfrm>
          <a:prstGeom prst="rect">
            <a:avLst/>
          </a:prstGeom>
          <a:solidFill>
            <a:schemeClr val="bg1"/>
          </a:solidFill>
          <a:ln>
            <a:solidFill>
              <a:srgbClr val="0000FF"/>
            </a:solidFill>
          </a:ln>
        </p:spPr>
        <p:txBody>
          <a:bodyPr wrap="none" rtlCol="0">
            <a:spAutoFit/>
          </a:bodyPr>
          <a:lstStyle/>
          <a:p>
            <a:r>
              <a:rPr lang="en-US" altLang="ja-JP" dirty="0">
                <a:latin typeface="+mj-ea"/>
                <a:ea typeface="+mj-ea"/>
              </a:rPr>
              <a:t>https://</a:t>
            </a:r>
            <a:r>
              <a:rPr lang="en-US" altLang="ja-JP" dirty="0" err="1">
                <a:latin typeface="+mj-ea"/>
                <a:ea typeface="+mj-ea"/>
              </a:rPr>
              <a:t>github.com</a:t>
            </a:r>
            <a:r>
              <a:rPr lang="en-US" altLang="ja-JP" dirty="0">
                <a:latin typeface="+mj-ea"/>
                <a:ea typeface="+mj-ea"/>
              </a:rPr>
              <a:t>/apple/swift/blob/master/lib/Basic/</a:t>
            </a:r>
            <a:r>
              <a:rPr lang="en-US" altLang="ja-JP" dirty="0" err="1">
                <a:latin typeface="+mj-ea"/>
                <a:ea typeface="+mj-ea"/>
              </a:rPr>
              <a:t>Platform.cpp</a:t>
            </a:r>
            <a:endParaRPr kumimoji="1" lang="ja-JP" altLang="en-US" dirty="0">
              <a:latin typeface="+mj-ea"/>
              <a:ea typeface="+mj-ea"/>
            </a:endParaRPr>
          </a:p>
        </p:txBody>
      </p:sp>
      <p:sp>
        <p:nvSpPr>
          <p:cNvPr id="18" name="テキスト ボックス 17"/>
          <p:cNvSpPr txBox="1"/>
          <p:nvPr/>
        </p:nvSpPr>
        <p:spPr>
          <a:xfrm>
            <a:off x="395536" y="4019922"/>
            <a:ext cx="6624736" cy="369332"/>
          </a:xfrm>
          <a:prstGeom prst="rect">
            <a:avLst/>
          </a:prstGeom>
          <a:solidFill>
            <a:schemeClr val="bg1"/>
          </a:solidFill>
          <a:ln>
            <a:solidFill>
              <a:srgbClr val="0000FF"/>
            </a:solidFill>
          </a:ln>
        </p:spPr>
        <p:txBody>
          <a:bodyPr wrap="square" rtlCol="0">
            <a:spAutoFit/>
          </a:bodyPr>
          <a:lstStyle/>
          <a:p>
            <a:r>
              <a:rPr lang="en-US" altLang="ja-JP" dirty="0">
                <a:latin typeface="+mj-ea"/>
                <a:ea typeface="+mj-ea"/>
              </a:rPr>
              <a:t>https://</a:t>
            </a:r>
            <a:r>
              <a:rPr lang="en-US" altLang="ja-JP" dirty="0" smtClean="0">
                <a:latin typeface="+mj-ea"/>
                <a:ea typeface="+mj-ea"/>
              </a:rPr>
              <a:t>github.com/twitter/twemproxy/blob/master/src/nc_array.c</a:t>
            </a:r>
            <a:endParaRPr kumimoji="1" lang="ja-JP" altLang="en-US" dirty="0">
              <a:latin typeface="+mj-ea"/>
              <a:ea typeface="+mj-ea"/>
            </a:endParaRPr>
          </a:p>
        </p:txBody>
      </p:sp>
      <p:sp>
        <p:nvSpPr>
          <p:cNvPr id="19" name="テキスト ボックス 18"/>
          <p:cNvSpPr txBox="1"/>
          <p:nvPr/>
        </p:nvSpPr>
        <p:spPr>
          <a:xfrm>
            <a:off x="395536" y="4624561"/>
            <a:ext cx="1208985" cy="400110"/>
          </a:xfrm>
          <a:prstGeom prst="rect">
            <a:avLst/>
          </a:prstGeom>
          <a:solidFill>
            <a:srgbClr val="00FFFF"/>
          </a:solidFill>
          <a:ln>
            <a:solidFill>
              <a:srgbClr val="0000FF"/>
            </a:solidFill>
          </a:ln>
        </p:spPr>
        <p:txBody>
          <a:bodyPr wrap="none" rtlCol="0">
            <a:spAutoFit/>
          </a:bodyPr>
          <a:lstStyle/>
          <a:p>
            <a:r>
              <a:rPr lang="en-US" altLang="ja-JP" sz="2000" dirty="0">
                <a:latin typeface="+mj-ea"/>
                <a:ea typeface="+mj-ea"/>
              </a:rPr>
              <a:t>Facebook</a:t>
            </a:r>
            <a:endParaRPr kumimoji="1" lang="ja-JP" altLang="en-US" sz="2000" dirty="0">
              <a:latin typeface="+mj-ea"/>
              <a:ea typeface="+mj-ea"/>
            </a:endParaRPr>
          </a:p>
        </p:txBody>
      </p:sp>
      <p:sp>
        <p:nvSpPr>
          <p:cNvPr id="20" name="テキスト ボックス 19"/>
          <p:cNvSpPr txBox="1"/>
          <p:nvPr/>
        </p:nvSpPr>
        <p:spPr>
          <a:xfrm>
            <a:off x="395536" y="5028034"/>
            <a:ext cx="8280920" cy="369332"/>
          </a:xfrm>
          <a:prstGeom prst="rect">
            <a:avLst/>
          </a:prstGeom>
          <a:solidFill>
            <a:schemeClr val="bg1"/>
          </a:solidFill>
          <a:ln>
            <a:solidFill>
              <a:srgbClr val="0000FF"/>
            </a:solidFill>
          </a:ln>
        </p:spPr>
        <p:txBody>
          <a:bodyPr wrap="square" rtlCol="0">
            <a:spAutoFit/>
          </a:bodyPr>
          <a:lstStyle/>
          <a:p>
            <a:r>
              <a:rPr lang="en-US" altLang="ja-JP" dirty="0" smtClean="0">
                <a:latin typeface="+mj-ea"/>
                <a:ea typeface="+mj-ea"/>
              </a:rPr>
              <a:t>https://</a:t>
            </a:r>
            <a:r>
              <a:rPr lang="en-US" altLang="ja-JP" dirty="0" err="1" smtClean="0">
                <a:latin typeface="+mj-ea"/>
                <a:ea typeface="+mj-ea"/>
              </a:rPr>
              <a:t>github.com</a:t>
            </a:r>
            <a:r>
              <a:rPr lang="en-US" altLang="ja-JP" dirty="0" smtClean="0">
                <a:latin typeface="+mj-ea"/>
                <a:ea typeface="+mj-ea"/>
              </a:rPr>
              <a:t>/</a:t>
            </a:r>
            <a:r>
              <a:rPr lang="en-US" altLang="ja-JP" dirty="0" err="1" smtClean="0">
                <a:latin typeface="+mj-ea"/>
                <a:ea typeface="+mj-ea"/>
              </a:rPr>
              <a:t>facebook</a:t>
            </a:r>
            <a:r>
              <a:rPr lang="en-US" altLang="ja-JP" dirty="0" smtClean="0">
                <a:latin typeface="+mj-ea"/>
                <a:ea typeface="+mj-ea"/>
              </a:rPr>
              <a:t>/</a:t>
            </a:r>
            <a:r>
              <a:rPr lang="en-US" altLang="ja-JP" dirty="0" err="1" smtClean="0">
                <a:latin typeface="+mj-ea"/>
                <a:ea typeface="+mj-ea"/>
              </a:rPr>
              <a:t>hhvm</a:t>
            </a:r>
            <a:r>
              <a:rPr lang="en-US" altLang="ja-JP" dirty="0" smtClean="0">
                <a:latin typeface="+mj-ea"/>
                <a:ea typeface="+mj-ea"/>
              </a:rPr>
              <a:t>/blob/master/</a:t>
            </a:r>
            <a:r>
              <a:rPr lang="en-US" altLang="ja-JP" dirty="0" err="1" smtClean="0">
                <a:latin typeface="+mj-ea"/>
                <a:ea typeface="+mj-ea"/>
              </a:rPr>
              <a:t>hphp</a:t>
            </a:r>
            <a:r>
              <a:rPr lang="en-US" altLang="ja-JP" dirty="0" smtClean="0">
                <a:latin typeface="+mj-ea"/>
                <a:ea typeface="+mj-ea"/>
              </a:rPr>
              <a:t>/compiler/</a:t>
            </a:r>
            <a:r>
              <a:rPr lang="en-US" altLang="ja-JP" dirty="0" err="1" smtClean="0">
                <a:latin typeface="+mj-ea"/>
                <a:ea typeface="+mj-ea"/>
              </a:rPr>
              <a:t>code_generator.cpp</a:t>
            </a:r>
            <a:endParaRPr kumimoji="1" lang="ja-JP" altLang="en-US" dirty="0">
              <a:latin typeface="+mj-ea"/>
              <a:ea typeface="+mj-ea"/>
            </a:endParaRPr>
          </a:p>
        </p:txBody>
      </p:sp>
    </p:spTree>
    <p:extLst>
      <p:ext uri="{BB962C8B-B14F-4D97-AF65-F5344CB8AC3E}">
        <p14:creationId xmlns:p14="http://schemas.microsoft.com/office/powerpoint/2010/main" val="3294267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
        <p:nvSpPr>
          <p:cNvPr id="4" name="テキスト ボックス 3"/>
          <p:cNvSpPr txBox="1"/>
          <p:nvPr/>
        </p:nvSpPr>
        <p:spPr>
          <a:xfrm>
            <a:off x="467544" y="1504526"/>
            <a:ext cx="8123325" cy="1200329"/>
          </a:xfrm>
          <a:prstGeom prst="rect">
            <a:avLst/>
          </a:prstGeom>
          <a:solidFill>
            <a:schemeClr val="bg1"/>
          </a:solidFill>
          <a:ln>
            <a:solidFill>
              <a:srgbClr val="0000FF"/>
            </a:solidFill>
          </a:ln>
        </p:spPr>
        <p:txBody>
          <a:bodyPr wrap="square" rtlCol="0">
            <a:spAutoFit/>
          </a:bodyPr>
          <a:lstStyle/>
          <a:p>
            <a:pPr marL="457200" indent="-457200">
              <a:buAutoNum type="arabicParenBoth"/>
            </a:pPr>
            <a:r>
              <a:rPr kumimoji="1" lang="ja-JP" altLang="en-US" sz="2400" dirty="0" smtClean="0">
                <a:latin typeface="+mj-ea"/>
                <a:ea typeface="+mj-ea"/>
              </a:rPr>
              <a:t>はじめにテストプログラムを作成します。</a:t>
            </a:r>
            <a:r>
              <a:rPr kumimoji="1" lang="en-US" altLang="ja-JP" sz="2400" dirty="0" smtClean="0">
                <a:latin typeface="+mj-ea"/>
                <a:ea typeface="+mj-ea"/>
              </a:rPr>
              <a:t/>
            </a:r>
            <a:br>
              <a:rPr kumimoji="1" lang="en-US" altLang="ja-JP" sz="2400" dirty="0" smtClean="0">
                <a:latin typeface="+mj-ea"/>
                <a:ea typeface="+mj-ea"/>
              </a:rPr>
            </a:br>
            <a:r>
              <a:rPr lang="ja-JP" altLang="en-US" sz="2400" dirty="0" smtClean="0">
                <a:latin typeface="+mj-ea"/>
                <a:ea typeface="+mj-ea"/>
              </a:rPr>
              <a:t>「</a:t>
            </a:r>
            <a:r>
              <a:rPr lang="en-US" altLang="ja-JP" sz="2400" dirty="0" err="1" smtClean="0">
                <a:latin typeface="+mj-ea"/>
                <a:ea typeface="+mj-ea"/>
              </a:rPr>
              <a:t>eventIsOpened</a:t>
            </a:r>
            <a:r>
              <a:rPr lang="en-US" altLang="ja-JP" sz="2400" dirty="0" smtClean="0">
                <a:latin typeface="+mj-ea"/>
                <a:ea typeface="+mj-ea"/>
              </a:rPr>
              <a:t>( )</a:t>
            </a:r>
            <a:r>
              <a:rPr lang="ja-JP" altLang="en-US" sz="2400" dirty="0" smtClean="0">
                <a:latin typeface="+mj-ea"/>
                <a:ea typeface="+mj-ea"/>
              </a:rPr>
              <a:t>」が正しく動作することをテストする関数名は、</a:t>
            </a:r>
            <a:r>
              <a:rPr lang="ja-JP" altLang="en-US" sz="2400" dirty="0" smtClean="0"/>
              <a:t>「</a:t>
            </a:r>
            <a:r>
              <a:rPr lang="en-US" altLang="ja-JP" sz="2400" dirty="0" smtClean="0"/>
              <a:t>Step1</a:t>
            </a:r>
            <a:r>
              <a:rPr lang="en-US" altLang="ja-JP" sz="2400" dirty="0"/>
              <a:t>_</a:t>
            </a:r>
            <a:r>
              <a:rPr lang="ja-JP" altLang="en-US" sz="2400" dirty="0"/>
              <a:t>イベントが開催されたか判定する</a:t>
            </a:r>
            <a:r>
              <a:rPr lang="en-US" altLang="ja-JP" sz="2400" dirty="0"/>
              <a:t>(</a:t>
            </a:r>
            <a:r>
              <a:rPr lang="ja-JP" altLang="en-US" sz="2400" dirty="0"/>
              <a:t>　</a:t>
            </a:r>
            <a:r>
              <a:rPr lang="en-US" altLang="ja-JP" sz="2400" dirty="0" smtClean="0"/>
              <a:t>)</a:t>
            </a:r>
            <a:r>
              <a:rPr lang="ja-JP" altLang="en-US" sz="2400" dirty="0" smtClean="0"/>
              <a:t>」です。</a:t>
            </a:r>
            <a:endParaRPr kumimoji="1" lang="ja-JP" altLang="en-US" sz="2400" dirty="0" smtClean="0">
              <a:latin typeface="+mj-ea"/>
              <a:ea typeface="+mj-ea"/>
            </a:endParaRPr>
          </a:p>
        </p:txBody>
      </p:sp>
      <p:sp>
        <p:nvSpPr>
          <p:cNvPr id="5" name="テキスト ボックス 4"/>
          <p:cNvSpPr txBox="1"/>
          <p:nvPr/>
        </p:nvSpPr>
        <p:spPr>
          <a:xfrm>
            <a:off x="467544" y="2890683"/>
            <a:ext cx="4697120" cy="461665"/>
          </a:xfrm>
          <a:prstGeom prst="rect">
            <a:avLst/>
          </a:prstGeom>
          <a:solidFill>
            <a:schemeClr val="bg1"/>
          </a:solidFill>
          <a:ln>
            <a:solidFill>
              <a:srgbClr val="0000FF"/>
            </a:solidFill>
          </a:ln>
        </p:spPr>
        <p:txBody>
          <a:bodyPr wrap="none" rtlCol="0">
            <a:spAutoFit/>
          </a:bodyPr>
          <a:lstStyle/>
          <a:p>
            <a:r>
              <a:rPr kumimoji="1" lang="en-US" altLang="ja-JP" sz="2400" dirty="0" smtClean="0">
                <a:latin typeface="+mj-ea"/>
                <a:ea typeface="+mj-ea"/>
              </a:rPr>
              <a:t>(</a:t>
            </a:r>
            <a:r>
              <a:rPr kumimoji="1" lang="ja-JP" altLang="en-US" sz="2400" dirty="0" smtClean="0">
                <a:latin typeface="+mj-ea"/>
                <a:ea typeface="+mj-ea"/>
              </a:rPr>
              <a:t>２</a:t>
            </a:r>
            <a:r>
              <a:rPr kumimoji="1" lang="en-US" altLang="ja-JP" sz="2400" dirty="0" smtClean="0">
                <a:latin typeface="+mj-ea"/>
                <a:ea typeface="+mj-ea"/>
              </a:rPr>
              <a:t>) </a:t>
            </a:r>
            <a:r>
              <a:rPr kumimoji="1" lang="ja-JP" altLang="en-US" sz="2400" dirty="0" smtClean="0">
                <a:latin typeface="+mj-ea"/>
                <a:ea typeface="+mj-ea"/>
              </a:rPr>
              <a:t>テストプログラムを実行します。</a:t>
            </a:r>
            <a:endParaRPr kumimoji="1" lang="ja-JP" altLang="en-US" sz="2400" dirty="0">
              <a:latin typeface="+mj-ea"/>
              <a:ea typeface="+mj-ea"/>
            </a:endParaRPr>
          </a:p>
        </p:txBody>
      </p:sp>
      <p:sp>
        <p:nvSpPr>
          <p:cNvPr id="6" name="テキスト ボックス 5"/>
          <p:cNvSpPr txBox="1"/>
          <p:nvPr/>
        </p:nvSpPr>
        <p:spPr>
          <a:xfrm>
            <a:off x="467544" y="3629926"/>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３</a:t>
            </a:r>
            <a:r>
              <a:rPr kumimoji="1" lang="en-US" altLang="ja-JP" sz="2400" dirty="0" smtClean="0">
                <a:latin typeface="+mj-ea"/>
                <a:ea typeface="+mj-ea"/>
              </a:rPr>
              <a:t>) </a:t>
            </a:r>
            <a:r>
              <a:rPr kumimoji="1" lang="ja-JP" altLang="en-US" sz="2400" dirty="0" smtClean="0">
                <a:latin typeface="+mj-ea"/>
                <a:ea typeface="+mj-ea"/>
              </a:rPr>
              <a:t>テストが失敗することを確認します。</a:t>
            </a:r>
            <a:endParaRPr kumimoji="1" lang="ja-JP" altLang="en-US" sz="2400" dirty="0">
              <a:latin typeface="+mj-ea"/>
              <a:ea typeface="+mj-ea"/>
            </a:endParaRPr>
          </a:p>
        </p:txBody>
      </p:sp>
      <p:sp>
        <p:nvSpPr>
          <p:cNvPr id="7" name="テキスト ボックス 6"/>
          <p:cNvSpPr txBox="1"/>
          <p:nvPr/>
        </p:nvSpPr>
        <p:spPr>
          <a:xfrm>
            <a:off x="467544" y="4369169"/>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４</a:t>
            </a:r>
            <a:r>
              <a:rPr kumimoji="1" lang="en-US" altLang="ja-JP" sz="2400" dirty="0" smtClean="0">
                <a:latin typeface="+mj-ea"/>
                <a:ea typeface="+mj-ea"/>
              </a:rPr>
              <a:t>) </a:t>
            </a:r>
            <a:r>
              <a:rPr kumimoji="1" lang="ja-JP" altLang="en-US" sz="2400" dirty="0" smtClean="0">
                <a:latin typeface="+mj-ea"/>
                <a:ea typeface="+mj-ea"/>
              </a:rPr>
              <a:t>プログラムを作成します。</a:t>
            </a:r>
            <a:endParaRPr kumimoji="1" lang="ja-JP" altLang="en-US" sz="2400" dirty="0">
              <a:latin typeface="+mj-ea"/>
              <a:ea typeface="+mj-ea"/>
            </a:endParaRPr>
          </a:p>
        </p:txBody>
      </p:sp>
      <p:sp>
        <p:nvSpPr>
          <p:cNvPr id="8" name="テキスト ボックス 7"/>
          <p:cNvSpPr txBox="1"/>
          <p:nvPr/>
        </p:nvSpPr>
        <p:spPr>
          <a:xfrm>
            <a:off x="467544" y="5108412"/>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５</a:t>
            </a:r>
            <a:r>
              <a:rPr kumimoji="1" lang="en-US" altLang="ja-JP" sz="2400" dirty="0" smtClean="0">
                <a:latin typeface="+mj-ea"/>
                <a:ea typeface="+mj-ea"/>
              </a:rPr>
              <a:t>) </a:t>
            </a:r>
            <a:r>
              <a:rPr kumimoji="1" lang="ja-JP" altLang="en-US" sz="2400" dirty="0" smtClean="0">
                <a:latin typeface="+mj-ea"/>
                <a:ea typeface="+mj-ea"/>
              </a:rPr>
              <a:t>テストが成功することを確認します。</a:t>
            </a:r>
            <a:endParaRPr kumimoji="1" lang="ja-JP" altLang="en-US" sz="2400" dirty="0">
              <a:latin typeface="+mj-ea"/>
              <a:ea typeface="+mj-ea"/>
            </a:endParaRPr>
          </a:p>
        </p:txBody>
      </p:sp>
      <p:sp>
        <p:nvSpPr>
          <p:cNvPr id="9" name="テキスト ボックス 8"/>
          <p:cNvSpPr txBox="1"/>
          <p:nvPr/>
        </p:nvSpPr>
        <p:spPr>
          <a:xfrm>
            <a:off x="467544" y="5847655"/>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６</a:t>
            </a:r>
            <a:r>
              <a:rPr kumimoji="1" lang="en-US" altLang="ja-JP" sz="2400" dirty="0" smtClean="0">
                <a:latin typeface="+mj-ea"/>
                <a:ea typeface="+mj-ea"/>
              </a:rPr>
              <a:t>) </a:t>
            </a:r>
            <a:r>
              <a:rPr kumimoji="1" lang="ja-JP" altLang="en-US" sz="2400" dirty="0" smtClean="0">
                <a:latin typeface="+mj-ea"/>
                <a:ea typeface="+mj-ea"/>
              </a:rPr>
              <a:t>リファクタリングを行います。</a:t>
            </a:r>
            <a:endParaRPr kumimoji="1" lang="ja-JP" altLang="en-US" sz="2400" dirty="0">
              <a:latin typeface="+mj-ea"/>
              <a:ea typeface="+mj-ea"/>
            </a:endParaRPr>
          </a:p>
        </p:txBody>
      </p:sp>
    </p:spTree>
    <p:extLst>
      <p:ext uri="{BB962C8B-B14F-4D97-AF65-F5344CB8AC3E}">
        <p14:creationId xmlns:p14="http://schemas.microsoft.com/office/powerpoint/2010/main" val="729933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olympic</a:t>
            </a:r>
            <a:r>
              <a:rPr lang="en-US" altLang="ja-JP" dirty="0" smtClean="0"/>
              <a:t>2Test.java</a:t>
            </a:r>
            <a:endParaRPr kumimoji="1" lang="ja-JP" altLang="en-US" dirty="0"/>
          </a:p>
        </p:txBody>
      </p:sp>
      <p:sp>
        <p:nvSpPr>
          <p:cNvPr id="3" name="コンテンツ プレースホルダー 2"/>
          <p:cNvSpPr>
            <a:spLocks noGrp="1"/>
          </p:cNvSpPr>
          <p:nvPr>
            <p:ph sz="quarter" idx="1"/>
          </p:nvPr>
        </p:nvSpPr>
        <p:spPr/>
        <p:txBody>
          <a:bodyPr/>
          <a:lstStyle/>
          <a:p>
            <a:pPr marL="0" indent="0">
              <a:buNone/>
            </a:pPr>
            <a:r>
              <a:rPr lang="ja-JP" altLang="en-US" sz="2000" dirty="0" smtClean="0">
                <a:latin typeface="+mn-ea"/>
              </a:rPr>
              <a:t>今回は、時間の都合上、以降のテストプログラムはあらかじめ作成したものを使用します。</a:t>
            </a:r>
            <a:endParaRPr lang="en-US" altLang="ja-JP" sz="2000" dirty="0" smtClean="0">
              <a:latin typeface="+mn-ea"/>
            </a:endParaRPr>
          </a:p>
          <a:p>
            <a:pPr marL="0" indent="0">
              <a:buNone/>
            </a:pPr>
            <a:endParaRPr lang="en-US" altLang="ja-JP" sz="2000" dirty="0">
              <a:latin typeface="+mn-ea"/>
            </a:endParaRPr>
          </a:p>
          <a:p>
            <a:pPr marL="0" indent="0">
              <a:buNone/>
            </a:pPr>
            <a:r>
              <a:rPr lang="en-US" altLang="ja-JP" sz="2000" dirty="0" err="1" smtClean="0">
                <a:latin typeface="+mn-ea"/>
              </a:rPr>
              <a:t>olympic</a:t>
            </a:r>
            <a:r>
              <a:rPr lang="ja-JP" altLang="en-US" sz="2000" dirty="0" smtClean="0">
                <a:latin typeface="+mn-ea"/>
              </a:rPr>
              <a:t>パッケージに、配布した「</a:t>
            </a:r>
            <a:r>
              <a:rPr lang="en-US" altLang="ja-JP" sz="2000" dirty="0" smtClean="0">
                <a:latin typeface="+mn-ea"/>
              </a:rPr>
              <a:t>olympic2Test.java</a:t>
            </a:r>
            <a:r>
              <a:rPr lang="ja-JP" altLang="en-US" sz="2000" dirty="0" smtClean="0">
                <a:latin typeface="+mn-ea"/>
              </a:rPr>
              <a:t>」を上書きコピーしてください。</a:t>
            </a:r>
            <a:endParaRPr lang="en-US" altLang="ja-JP" sz="2000" dirty="0">
              <a:latin typeface="+mn-ea"/>
            </a:endParaRPr>
          </a:p>
          <a:p>
            <a:pPr marL="274638" lvl="1" indent="0">
              <a:buNone/>
            </a:pPr>
            <a:endParaRPr lang="en-US" altLang="ja-JP" sz="2000" dirty="0" smtClean="0">
              <a:solidFill>
                <a:schemeClr val="tx1"/>
              </a:solidFill>
              <a:latin typeface="+mn-ea"/>
            </a:endParaRPr>
          </a:p>
        </p:txBody>
      </p:sp>
    </p:spTree>
    <p:extLst>
      <p:ext uri="{BB962C8B-B14F-4D97-AF65-F5344CB8AC3E}">
        <p14:creationId xmlns:p14="http://schemas.microsoft.com/office/powerpoint/2010/main" val="3829166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8121134" cy="4893647"/>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a:t>
            </a:r>
            <a:r>
              <a:rPr lang="en-US" altLang="ja-JP" sz="2400" dirty="0" err="1" smtClean="0">
                <a:latin typeface="+mj-ea"/>
                <a:ea typeface="+mj-ea"/>
              </a:rPr>
              <a:t>boolean</a:t>
            </a:r>
            <a:r>
              <a:rPr lang="en-US" altLang="ja-JP" sz="2400" dirty="0" smtClean="0">
                <a:latin typeface="+mj-ea"/>
                <a:ea typeface="+mj-ea"/>
              </a:rPr>
              <a:t>  </a:t>
            </a:r>
            <a:r>
              <a:rPr lang="en-US" altLang="ja-JP" sz="2400" dirty="0" err="1" smtClean="0">
                <a:latin typeface="+mj-ea"/>
                <a:ea typeface="+mj-ea"/>
              </a:rPr>
              <a:t>eventIsOpened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boolean  result = false;</a:t>
            </a:r>
          </a:p>
          <a:p>
            <a:r>
              <a:rPr lang="en-US" altLang="ja-JP" sz="2400" dirty="0">
                <a:latin typeface="+mj-ea"/>
                <a:ea typeface="+mj-ea"/>
              </a:rPr>
              <a:t> </a:t>
            </a:r>
            <a:r>
              <a:rPr lang="en-US" altLang="ja-JP" sz="2400" dirty="0" smtClean="0">
                <a:latin typeface="+mj-ea"/>
                <a:ea typeface="+mj-ea"/>
              </a:rPr>
              <a:t>   </a:t>
            </a:r>
          </a:p>
          <a:p>
            <a:r>
              <a:rPr lang="ja-JP" altLang="en-US" sz="2400" dirty="0" smtClean="0">
                <a:latin typeface="+mj-ea"/>
                <a:sym typeface="Wingdings" panose="05000000000000000000" pitchFamily="2" charset="2"/>
              </a:rPr>
              <a:t>    </a:t>
            </a:r>
            <a:r>
              <a:rPr lang="en-US" altLang="ja-JP" sz="2400" dirty="0" smtClean="0">
                <a:latin typeface="+mj-ea"/>
                <a:sym typeface="Wingdings" panose="05000000000000000000" pitchFamily="2" charset="2"/>
              </a:rPr>
              <a:t>if </a:t>
            </a:r>
            <a:r>
              <a:rPr lang="en-US" altLang="ja-JP" sz="2400" dirty="0">
                <a:latin typeface="+mj-ea"/>
                <a:sym typeface="Wingdings" panose="05000000000000000000" pitchFamily="2" charset="2"/>
              </a:rPr>
              <a:t>( year &gt; 2020 ){</a:t>
            </a:r>
          </a:p>
          <a:p>
            <a:r>
              <a:rPr lang="en-US" altLang="ja-JP" sz="2400" dirty="0">
                <a:latin typeface="+mj-ea"/>
                <a:sym typeface="Wingdings" panose="05000000000000000000" pitchFamily="2" charset="2"/>
              </a:rPr>
              <a:t>        result = true;</a:t>
            </a:r>
          </a:p>
          <a:p>
            <a:r>
              <a:rPr lang="en-US" altLang="ja-JP" sz="2400" dirty="0">
                <a:latin typeface="+mj-ea"/>
                <a:sym typeface="Wingdings" panose="05000000000000000000" pitchFamily="2" charset="2"/>
              </a:rPr>
              <a:t>    }</a:t>
            </a:r>
          </a:p>
          <a:p>
            <a:endParaRPr lang="en-US" altLang="ja-JP" sz="2400" dirty="0" smtClean="0">
              <a:latin typeface="+mj-ea"/>
              <a:ea typeface="+mj-ea"/>
            </a:endParaRPr>
          </a:p>
          <a:p>
            <a:r>
              <a:rPr lang="en-US" altLang="ja-JP" sz="2400" dirty="0">
                <a:latin typeface="+mj-ea"/>
                <a:ea typeface="+mj-ea"/>
              </a:rPr>
              <a:t> </a:t>
            </a:r>
            <a:r>
              <a:rPr lang="en-US" altLang="ja-JP" sz="2400" dirty="0" smtClean="0">
                <a:latin typeface="+mj-ea"/>
                <a:ea typeface="+mj-ea"/>
              </a:rPr>
              <a:t>   if( year  == 2020 &amp;&amp; month  </a:t>
            </a:r>
            <a:r>
              <a:rPr lang="en-US" altLang="ja-JP" sz="2400" dirty="0" smtClean="0">
                <a:latin typeface="+mj-ea"/>
                <a:ea typeface="+mj-ea"/>
                <a:sym typeface="Wingdings" panose="05000000000000000000" pitchFamily="2" charset="2"/>
              </a:rPr>
              <a:t>&gt;=7 ){</a:t>
            </a:r>
          </a:p>
          <a:p>
            <a:r>
              <a:rPr lang="en-US" altLang="ja-JP" sz="2400" dirty="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       result = true;</a:t>
            </a:r>
          </a:p>
          <a:p>
            <a:r>
              <a:rPr lang="ja-JP" altLang="en-US" sz="2400" dirty="0" smtClean="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a:t>
            </a:r>
          </a:p>
          <a:p>
            <a:endParaRPr lang="en-US" altLang="ja-JP" sz="2400" dirty="0" smtClean="0">
              <a:latin typeface="+mj-ea"/>
              <a:ea typeface="+mj-ea"/>
            </a:endParaRPr>
          </a:p>
          <a:p>
            <a:r>
              <a:rPr lang="en-US" altLang="ja-JP" sz="2400" dirty="0" smtClean="0">
                <a:latin typeface="+mj-ea"/>
                <a:ea typeface="+mj-ea"/>
              </a:rPr>
              <a:t>    return  result;</a:t>
            </a:r>
          </a:p>
          <a:p>
            <a:r>
              <a:rPr kumimoji="1" lang="en-US" altLang="ja-JP" sz="2400" dirty="0">
                <a:latin typeface="+mj-ea"/>
                <a:ea typeface="+mj-ea"/>
              </a:rPr>
              <a:t>}</a:t>
            </a:r>
            <a:endParaRPr kumimoji="1" lang="ja-JP" altLang="en-US" sz="2400" dirty="0">
              <a:latin typeface="+mj-ea"/>
              <a:ea typeface="+mj-ea"/>
            </a:endParaRPr>
          </a:p>
        </p:txBody>
      </p:sp>
      <p:sp>
        <p:nvSpPr>
          <p:cNvPr id="5" name="テキスト ボックス 4"/>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347178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50005"/>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pic>
        <p:nvPicPr>
          <p:cNvPr id="6" name="図 5"/>
          <p:cNvPicPr>
            <a:picLocks noChangeAspect="1"/>
          </p:cNvPicPr>
          <p:nvPr/>
        </p:nvPicPr>
        <p:blipFill>
          <a:blip r:embed="rId2"/>
          <a:stretch>
            <a:fillRect/>
          </a:stretch>
        </p:blipFill>
        <p:spPr>
          <a:xfrm>
            <a:off x="611560" y="1628800"/>
            <a:ext cx="5121360" cy="2596746"/>
          </a:xfrm>
          <a:prstGeom prst="rect">
            <a:avLst/>
          </a:prstGeom>
        </p:spPr>
      </p:pic>
      <p:sp>
        <p:nvSpPr>
          <p:cNvPr id="7" name="テキスト ボックス 6"/>
          <p:cNvSpPr txBox="1"/>
          <p:nvPr/>
        </p:nvSpPr>
        <p:spPr>
          <a:xfrm>
            <a:off x="5486947" y="2938796"/>
            <a:ext cx="2997937" cy="646331"/>
          </a:xfrm>
          <a:prstGeom prst="rect">
            <a:avLst/>
          </a:prstGeom>
          <a:noFill/>
        </p:spPr>
        <p:txBody>
          <a:bodyPr wrap="none" rtlCol="0">
            <a:spAutoFit/>
          </a:bodyPr>
          <a:lstStyle/>
          <a:p>
            <a:r>
              <a:rPr kumimoji="1" lang="ja-JP" altLang="en-US" sz="3600" dirty="0" smtClean="0">
                <a:solidFill>
                  <a:srgbClr val="00FF00"/>
                </a:solidFill>
                <a:effectLst>
                  <a:outerShdw blurRad="38100" dist="38100" dir="2700000" algn="tl">
                    <a:srgbClr val="000000">
                      <a:alpha val="43137"/>
                    </a:srgbClr>
                  </a:outerShdw>
                </a:effectLst>
              </a:rPr>
              <a:t>←テスト</a:t>
            </a:r>
            <a:r>
              <a:rPr lang="ja-JP" altLang="en-US" sz="3600" dirty="0" smtClean="0">
                <a:solidFill>
                  <a:srgbClr val="00FF00"/>
                </a:solidFill>
                <a:effectLst>
                  <a:outerShdw blurRad="38100" dist="38100" dir="2700000" algn="tl">
                    <a:srgbClr val="000000">
                      <a:alpha val="43137"/>
                    </a:srgbClr>
                  </a:outerShdw>
                </a:effectLst>
              </a:rPr>
              <a:t>成功</a:t>
            </a:r>
            <a:r>
              <a:rPr lang="en-US" altLang="ja-JP" sz="3600" dirty="0" smtClean="0">
                <a:solidFill>
                  <a:srgbClr val="00FF00"/>
                </a:solidFill>
                <a:effectLst>
                  <a:outerShdw blurRad="38100" dist="38100" dir="2700000" algn="tl">
                    <a:srgbClr val="000000">
                      <a:alpha val="43137"/>
                    </a:srgbClr>
                  </a:outerShdw>
                </a:effectLst>
              </a:rPr>
              <a:t>!!!</a:t>
            </a:r>
          </a:p>
        </p:txBody>
      </p:sp>
      <p:sp>
        <p:nvSpPr>
          <p:cNvPr id="8" name="テキスト ボックス 7"/>
          <p:cNvSpPr txBox="1"/>
          <p:nvPr/>
        </p:nvSpPr>
        <p:spPr>
          <a:xfrm>
            <a:off x="2866590" y="4157488"/>
            <a:ext cx="5732660" cy="400110"/>
          </a:xfrm>
          <a:prstGeom prst="rect">
            <a:avLst/>
          </a:prstGeom>
          <a:noFill/>
        </p:spPr>
        <p:txBody>
          <a:bodyPr wrap="none" rtlCol="0">
            <a:spAutoFit/>
          </a:bodyPr>
          <a:lstStyle/>
          <a:p>
            <a:r>
              <a:rPr kumimoji="1" lang="ja-JP" altLang="en-US" sz="2000" dirty="0" smtClean="0"/>
              <a:t>↑テストが通った関数は、緑の「</a:t>
            </a:r>
            <a:r>
              <a:rPr kumimoji="1" lang="en-US" altLang="ja-JP" sz="2000" dirty="0" smtClean="0"/>
              <a:t>v</a:t>
            </a:r>
            <a:r>
              <a:rPr kumimoji="1" lang="ja-JP" altLang="en-US" sz="2000" dirty="0" smtClean="0"/>
              <a:t>」アイコンになります</a:t>
            </a:r>
            <a:endParaRPr lang="en-US" altLang="ja-JP" sz="2000" dirty="0" smtClean="0"/>
          </a:p>
        </p:txBody>
      </p:sp>
      <p:sp>
        <p:nvSpPr>
          <p:cNvPr id="9" name="テキスト ボックス 8"/>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3849085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21205" y="1492404"/>
            <a:ext cx="8130752" cy="4893647"/>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a:t>
            </a:r>
            <a:r>
              <a:rPr lang="en-US" altLang="ja-JP" sz="2400" dirty="0" err="1" smtClean="0">
                <a:latin typeface="+mj-ea"/>
                <a:ea typeface="+mj-ea"/>
              </a:rPr>
              <a:t>boolean</a:t>
            </a:r>
            <a:r>
              <a:rPr lang="en-US" altLang="ja-JP" sz="2400" dirty="0" smtClean="0">
                <a:latin typeface="+mj-ea"/>
                <a:ea typeface="+mj-ea"/>
              </a:rPr>
              <a:t>  </a:t>
            </a:r>
            <a:r>
              <a:rPr lang="en-US" altLang="ja-JP" sz="2400" dirty="0" err="1">
                <a:latin typeface="+mj-ea"/>
              </a:rPr>
              <a:t>eventIs</a:t>
            </a:r>
            <a:r>
              <a:rPr lang="en-US" altLang="ja-JP" sz="2400" dirty="0" err="1" smtClean="0">
                <a:latin typeface="+mj-ea"/>
                <a:ea typeface="+mj-ea"/>
              </a:rPr>
              <a:t>Opened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boolean  result = false;</a:t>
            </a:r>
          </a:p>
          <a:p>
            <a:r>
              <a:rPr lang="en-US" altLang="ja-JP" sz="2400" dirty="0">
                <a:latin typeface="+mj-ea"/>
                <a:ea typeface="+mj-ea"/>
              </a:rPr>
              <a:t> </a:t>
            </a:r>
            <a:r>
              <a:rPr lang="en-US" altLang="ja-JP" sz="2400" dirty="0" smtClean="0">
                <a:latin typeface="+mj-ea"/>
                <a:ea typeface="+mj-ea"/>
              </a:rPr>
              <a:t>   </a:t>
            </a:r>
          </a:p>
          <a:p>
            <a:r>
              <a:rPr lang="ja-JP" altLang="en-US" sz="2400" dirty="0" smtClean="0">
                <a:latin typeface="+mj-ea"/>
                <a:sym typeface="Wingdings" panose="05000000000000000000" pitchFamily="2" charset="2"/>
              </a:rPr>
              <a:t>    </a:t>
            </a:r>
            <a:r>
              <a:rPr lang="en-US" altLang="ja-JP" sz="2400" dirty="0" smtClean="0">
                <a:latin typeface="+mj-ea"/>
                <a:sym typeface="Wingdings" panose="05000000000000000000" pitchFamily="2" charset="2"/>
              </a:rPr>
              <a:t>if </a:t>
            </a:r>
            <a:r>
              <a:rPr lang="en-US" altLang="ja-JP" sz="2400" dirty="0">
                <a:latin typeface="+mj-ea"/>
                <a:sym typeface="Wingdings" panose="05000000000000000000" pitchFamily="2" charset="2"/>
              </a:rPr>
              <a:t>( year &gt; 2020 ){</a:t>
            </a:r>
          </a:p>
          <a:p>
            <a:r>
              <a:rPr lang="en-US" altLang="ja-JP" sz="2400" dirty="0">
                <a:latin typeface="+mj-ea"/>
                <a:sym typeface="Wingdings" panose="05000000000000000000" pitchFamily="2" charset="2"/>
              </a:rPr>
              <a:t>        </a:t>
            </a:r>
            <a:r>
              <a:rPr lang="en-US" altLang="ja-JP" sz="2400" dirty="0" smtClean="0">
                <a:solidFill>
                  <a:srgbClr val="FF0000"/>
                </a:solidFill>
                <a:latin typeface="+mj-ea"/>
                <a:sym typeface="Wingdings" panose="05000000000000000000" pitchFamily="2" charset="2"/>
              </a:rPr>
              <a:t>return  </a:t>
            </a:r>
            <a:r>
              <a:rPr lang="en-US" altLang="ja-JP" sz="2400" dirty="0">
                <a:solidFill>
                  <a:srgbClr val="FF0000"/>
                </a:solidFill>
                <a:latin typeface="+mj-ea"/>
                <a:sym typeface="Wingdings" panose="05000000000000000000" pitchFamily="2" charset="2"/>
              </a:rPr>
              <a:t>true;</a:t>
            </a:r>
          </a:p>
          <a:p>
            <a:r>
              <a:rPr lang="en-US" altLang="ja-JP" sz="2400" dirty="0">
                <a:latin typeface="+mj-ea"/>
                <a:sym typeface="Wingdings" panose="05000000000000000000" pitchFamily="2" charset="2"/>
              </a:rPr>
              <a:t>    }</a:t>
            </a:r>
          </a:p>
          <a:p>
            <a:endParaRPr lang="en-US" altLang="ja-JP" sz="2400" dirty="0" smtClean="0">
              <a:latin typeface="+mj-ea"/>
              <a:ea typeface="+mj-ea"/>
            </a:endParaRPr>
          </a:p>
          <a:p>
            <a:r>
              <a:rPr lang="en-US" altLang="ja-JP" sz="2400" dirty="0">
                <a:latin typeface="+mj-ea"/>
                <a:ea typeface="+mj-ea"/>
              </a:rPr>
              <a:t> </a:t>
            </a:r>
            <a:r>
              <a:rPr lang="en-US" altLang="ja-JP" sz="2400" dirty="0" smtClean="0">
                <a:latin typeface="+mj-ea"/>
                <a:ea typeface="+mj-ea"/>
              </a:rPr>
              <a:t>   if( year  == 2020 &amp;&amp; month  </a:t>
            </a:r>
            <a:r>
              <a:rPr lang="en-US" altLang="ja-JP" sz="2400" dirty="0" smtClean="0">
                <a:latin typeface="+mj-ea"/>
                <a:ea typeface="+mj-ea"/>
                <a:sym typeface="Wingdings" panose="05000000000000000000" pitchFamily="2" charset="2"/>
              </a:rPr>
              <a:t>&gt;=7 ){</a:t>
            </a:r>
          </a:p>
          <a:p>
            <a:r>
              <a:rPr lang="en-US" altLang="ja-JP" sz="2400" dirty="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       result = true;</a:t>
            </a:r>
          </a:p>
          <a:p>
            <a:r>
              <a:rPr lang="ja-JP" altLang="en-US" sz="2400" dirty="0" smtClean="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a:t>
            </a:r>
          </a:p>
          <a:p>
            <a:endParaRPr lang="en-US" altLang="ja-JP" sz="2400" dirty="0" smtClean="0">
              <a:latin typeface="+mj-ea"/>
              <a:ea typeface="+mj-ea"/>
            </a:endParaRPr>
          </a:p>
          <a:p>
            <a:r>
              <a:rPr lang="en-US" altLang="ja-JP" sz="2400" dirty="0" smtClean="0">
                <a:latin typeface="+mj-ea"/>
                <a:ea typeface="+mj-ea"/>
              </a:rPr>
              <a:t>    return  result;</a:t>
            </a:r>
          </a:p>
          <a:p>
            <a:r>
              <a:rPr kumimoji="1" lang="en-US" altLang="ja-JP" sz="2400" dirty="0">
                <a:latin typeface="+mj-ea"/>
                <a:ea typeface="+mj-ea"/>
              </a:rPr>
              <a:t>}</a:t>
            </a:r>
            <a:endParaRPr kumimoji="1" lang="ja-JP" altLang="en-US" sz="2400" dirty="0">
              <a:latin typeface="+mj-ea"/>
              <a:ea typeface="+mj-ea"/>
            </a:endParaRPr>
          </a:p>
        </p:txBody>
      </p:sp>
      <p:sp>
        <p:nvSpPr>
          <p:cNvPr id="2" name="テキスト ボックス 1"/>
          <p:cNvSpPr txBox="1"/>
          <p:nvPr/>
        </p:nvSpPr>
        <p:spPr>
          <a:xfrm>
            <a:off x="899592" y="1071492"/>
            <a:ext cx="3986989"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リファクタリング①　（</a:t>
            </a:r>
            <a:r>
              <a:rPr lang="ja-JP" altLang="en-US" dirty="0" smtClean="0"/>
              <a:t>変数 </a:t>
            </a:r>
            <a:r>
              <a:rPr lang="en-US" altLang="ja-JP" dirty="0" smtClean="0"/>
              <a:t>result</a:t>
            </a:r>
            <a:r>
              <a:rPr lang="ja-JP" altLang="en-US" dirty="0" smtClean="0"/>
              <a:t>の除去）</a:t>
            </a:r>
            <a:endParaRPr kumimoji="1" lang="ja-JP" altLang="en-US" dirty="0"/>
          </a:p>
        </p:txBody>
      </p:sp>
      <p:sp>
        <p:nvSpPr>
          <p:cNvPr id="3" name="テキスト ボックス 2"/>
          <p:cNvSpPr txBox="1"/>
          <p:nvPr/>
        </p:nvSpPr>
        <p:spPr>
          <a:xfrm>
            <a:off x="5460039"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5" name="右矢印 4"/>
          <p:cNvSpPr/>
          <p:nvPr/>
        </p:nvSpPr>
        <p:spPr bwMode="auto">
          <a:xfrm>
            <a:off x="5004048"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pic>
        <p:nvPicPr>
          <p:cNvPr id="6" name="図 5"/>
          <p:cNvPicPr>
            <a:picLocks noChangeAspect="1"/>
          </p:cNvPicPr>
          <p:nvPr/>
        </p:nvPicPr>
        <p:blipFill>
          <a:blip r:embed="rId2"/>
          <a:stretch>
            <a:fillRect/>
          </a:stretch>
        </p:blipFill>
        <p:spPr>
          <a:xfrm>
            <a:off x="5583315" y="4653593"/>
            <a:ext cx="2171418" cy="1968753"/>
          </a:xfrm>
          <a:prstGeom prst="rect">
            <a:avLst/>
          </a:prstGeom>
        </p:spPr>
      </p:pic>
      <p:sp>
        <p:nvSpPr>
          <p:cNvPr id="7" name="楕円 6"/>
          <p:cNvSpPr/>
          <p:nvPr/>
        </p:nvSpPr>
        <p:spPr bwMode="auto">
          <a:xfrm>
            <a:off x="6263161" y="4869160"/>
            <a:ext cx="811725" cy="864096"/>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9" name="テキスト ボックス 8"/>
          <p:cNvSpPr txBox="1"/>
          <p:nvPr/>
        </p:nvSpPr>
        <p:spPr>
          <a:xfrm>
            <a:off x="6571177" y="4291481"/>
            <a:ext cx="2380780" cy="369332"/>
          </a:xfrm>
          <a:prstGeom prst="rect">
            <a:avLst/>
          </a:prstGeom>
          <a:noFill/>
        </p:spPr>
        <p:txBody>
          <a:bodyPr wrap="none" rtlCol="0">
            <a:spAutoFit/>
          </a:bodyPr>
          <a:lstStyle/>
          <a:p>
            <a:r>
              <a:rPr lang="ja-JP" altLang="en-US" dirty="0" smtClean="0"/>
              <a:t>↓「</a:t>
            </a:r>
            <a:r>
              <a:rPr kumimoji="1" lang="ja-JP" altLang="en-US" dirty="0" smtClean="0"/>
              <a:t>テスト再実行」ボタン</a:t>
            </a:r>
            <a:endParaRPr kumimoji="1" lang="en-US" altLang="ja-JP" dirty="0" smtClean="0"/>
          </a:p>
        </p:txBody>
      </p:sp>
      <p:sp>
        <p:nvSpPr>
          <p:cNvPr id="11" name="テキスト ボックス 10"/>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189034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8130752" cy="4893647"/>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a:t>
            </a:r>
            <a:r>
              <a:rPr lang="en-US" altLang="ja-JP" sz="2400" dirty="0" err="1" smtClean="0">
                <a:latin typeface="+mj-ea"/>
                <a:ea typeface="+mj-ea"/>
              </a:rPr>
              <a:t>boolean</a:t>
            </a:r>
            <a:r>
              <a:rPr lang="en-US" altLang="ja-JP" sz="2400" dirty="0" smtClean="0">
                <a:latin typeface="+mj-ea"/>
                <a:ea typeface="+mj-ea"/>
              </a:rPr>
              <a:t>  </a:t>
            </a:r>
            <a:r>
              <a:rPr lang="en-US" altLang="ja-JP" sz="2400" dirty="0" err="1">
                <a:latin typeface="+mj-ea"/>
              </a:rPr>
              <a:t>eventIs</a:t>
            </a:r>
            <a:r>
              <a:rPr lang="en-US" altLang="ja-JP" sz="2400" dirty="0" err="1" smtClean="0">
                <a:latin typeface="+mj-ea"/>
                <a:ea typeface="+mj-ea"/>
              </a:rPr>
              <a:t>Opened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boolean  result = false;</a:t>
            </a:r>
          </a:p>
          <a:p>
            <a:r>
              <a:rPr lang="en-US" altLang="ja-JP" sz="2400" dirty="0">
                <a:latin typeface="+mj-ea"/>
                <a:ea typeface="+mj-ea"/>
              </a:rPr>
              <a:t> </a:t>
            </a:r>
            <a:r>
              <a:rPr lang="en-US" altLang="ja-JP" sz="2400" dirty="0" smtClean="0">
                <a:latin typeface="+mj-ea"/>
                <a:ea typeface="+mj-ea"/>
              </a:rPr>
              <a:t>   </a:t>
            </a:r>
          </a:p>
          <a:p>
            <a:r>
              <a:rPr lang="ja-JP" altLang="en-US" sz="2400" dirty="0" smtClean="0">
                <a:latin typeface="+mj-ea"/>
                <a:sym typeface="Wingdings" panose="05000000000000000000" pitchFamily="2" charset="2"/>
              </a:rPr>
              <a:t>    </a:t>
            </a:r>
            <a:r>
              <a:rPr lang="en-US" altLang="ja-JP" sz="2400" dirty="0" smtClean="0">
                <a:latin typeface="+mj-ea"/>
                <a:sym typeface="Wingdings" panose="05000000000000000000" pitchFamily="2" charset="2"/>
              </a:rPr>
              <a:t>if </a:t>
            </a:r>
            <a:r>
              <a:rPr lang="en-US" altLang="ja-JP" sz="2400" dirty="0">
                <a:latin typeface="+mj-ea"/>
                <a:sym typeface="Wingdings" panose="05000000000000000000" pitchFamily="2" charset="2"/>
              </a:rPr>
              <a:t>( year &gt; 2020 ){</a:t>
            </a:r>
          </a:p>
          <a:p>
            <a:r>
              <a:rPr lang="en-US" altLang="ja-JP" sz="2400" dirty="0">
                <a:latin typeface="+mj-ea"/>
                <a:sym typeface="Wingdings" panose="05000000000000000000" pitchFamily="2" charset="2"/>
              </a:rPr>
              <a:t>        </a:t>
            </a:r>
            <a:r>
              <a:rPr lang="en-US" altLang="ja-JP" sz="2400" dirty="0" smtClean="0">
                <a:latin typeface="+mj-ea"/>
                <a:sym typeface="Wingdings" panose="05000000000000000000" pitchFamily="2" charset="2"/>
              </a:rPr>
              <a:t>return true</a:t>
            </a:r>
            <a:r>
              <a:rPr lang="en-US" altLang="ja-JP" sz="2400" dirty="0">
                <a:latin typeface="+mj-ea"/>
                <a:sym typeface="Wingdings" panose="05000000000000000000" pitchFamily="2" charset="2"/>
              </a:rPr>
              <a:t>;</a:t>
            </a:r>
          </a:p>
          <a:p>
            <a:r>
              <a:rPr lang="en-US" altLang="ja-JP" sz="2400" dirty="0">
                <a:latin typeface="+mj-ea"/>
                <a:sym typeface="Wingdings" panose="05000000000000000000" pitchFamily="2" charset="2"/>
              </a:rPr>
              <a:t>    }</a:t>
            </a:r>
          </a:p>
          <a:p>
            <a:endParaRPr lang="en-US" altLang="ja-JP" sz="2400" dirty="0" smtClean="0">
              <a:latin typeface="+mj-ea"/>
              <a:ea typeface="+mj-ea"/>
            </a:endParaRPr>
          </a:p>
          <a:p>
            <a:r>
              <a:rPr lang="en-US" altLang="ja-JP" sz="2400" dirty="0">
                <a:latin typeface="+mj-ea"/>
                <a:ea typeface="+mj-ea"/>
              </a:rPr>
              <a:t> </a:t>
            </a:r>
            <a:r>
              <a:rPr lang="en-US" altLang="ja-JP" sz="2400" dirty="0" smtClean="0">
                <a:latin typeface="+mj-ea"/>
                <a:ea typeface="+mj-ea"/>
              </a:rPr>
              <a:t>   if( year  == 2020 &amp;&amp; month  </a:t>
            </a:r>
            <a:r>
              <a:rPr lang="en-US" altLang="ja-JP" sz="2400" dirty="0" smtClean="0">
                <a:latin typeface="+mj-ea"/>
                <a:ea typeface="+mj-ea"/>
                <a:sym typeface="Wingdings" panose="05000000000000000000" pitchFamily="2" charset="2"/>
              </a:rPr>
              <a:t>&gt;=7 ){</a:t>
            </a:r>
          </a:p>
          <a:p>
            <a:r>
              <a:rPr lang="en-US" altLang="ja-JP" sz="2400" dirty="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       </a:t>
            </a:r>
            <a:r>
              <a:rPr lang="en-US" altLang="ja-JP" sz="2400" dirty="0" smtClean="0">
                <a:solidFill>
                  <a:srgbClr val="FF0000"/>
                </a:solidFill>
                <a:latin typeface="+mj-ea"/>
                <a:ea typeface="+mj-ea"/>
                <a:sym typeface="Wingdings" panose="05000000000000000000" pitchFamily="2" charset="2"/>
              </a:rPr>
              <a:t>return true;</a:t>
            </a:r>
          </a:p>
          <a:p>
            <a:r>
              <a:rPr lang="ja-JP" altLang="en-US" sz="2400" dirty="0" smtClean="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a:t>
            </a:r>
          </a:p>
          <a:p>
            <a:endParaRPr lang="en-US" altLang="ja-JP" sz="2400" dirty="0" smtClean="0">
              <a:latin typeface="+mj-ea"/>
              <a:ea typeface="+mj-ea"/>
            </a:endParaRPr>
          </a:p>
          <a:p>
            <a:r>
              <a:rPr lang="en-US" altLang="ja-JP" sz="2400" dirty="0" smtClean="0">
                <a:latin typeface="+mj-ea"/>
                <a:ea typeface="+mj-ea"/>
              </a:rPr>
              <a:t>    return  result;</a:t>
            </a:r>
          </a:p>
          <a:p>
            <a:r>
              <a:rPr kumimoji="1" lang="en-US" altLang="ja-JP" sz="2400" dirty="0">
                <a:latin typeface="+mj-ea"/>
                <a:ea typeface="+mj-ea"/>
              </a:rPr>
              <a:t>}</a:t>
            </a:r>
            <a:endParaRPr kumimoji="1" lang="ja-JP" altLang="en-US" sz="2400" dirty="0">
              <a:latin typeface="+mj-ea"/>
              <a:ea typeface="+mj-ea"/>
            </a:endParaRPr>
          </a:p>
        </p:txBody>
      </p:sp>
      <p:sp>
        <p:nvSpPr>
          <p:cNvPr id="2" name="テキスト ボックス 1"/>
          <p:cNvSpPr txBox="1"/>
          <p:nvPr/>
        </p:nvSpPr>
        <p:spPr>
          <a:xfrm>
            <a:off x="899592" y="1071492"/>
            <a:ext cx="3986989"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リファクタリング②　（</a:t>
            </a:r>
            <a:r>
              <a:rPr lang="ja-JP" altLang="en-US" dirty="0" smtClean="0"/>
              <a:t>変数 </a:t>
            </a:r>
            <a:r>
              <a:rPr lang="en-US" altLang="ja-JP" dirty="0" smtClean="0"/>
              <a:t>result</a:t>
            </a:r>
            <a:r>
              <a:rPr lang="ja-JP" altLang="en-US" dirty="0" smtClean="0"/>
              <a:t>の除去）</a:t>
            </a:r>
            <a:endParaRPr kumimoji="1" lang="ja-JP" altLang="en-US" dirty="0"/>
          </a:p>
        </p:txBody>
      </p:sp>
      <p:sp>
        <p:nvSpPr>
          <p:cNvPr id="3" name="テキスト ボックス 2"/>
          <p:cNvSpPr txBox="1"/>
          <p:nvPr/>
        </p:nvSpPr>
        <p:spPr>
          <a:xfrm>
            <a:off x="5460039"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5" name="右矢印 4"/>
          <p:cNvSpPr/>
          <p:nvPr/>
        </p:nvSpPr>
        <p:spPr bwMode="auto">
          <a:xfrm>
            <a:off x="5004048"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7" name="テキスト ボックス 6"/>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1420972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8130752" cy="4893647"/>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a:t>
            </a:r>
            <a:r>
              <a:rPr lang="en-US" altLang="ja-JP" sz="2400" dirty="0" err="1" smtClean="0">
                <a:latin typeface="+mj-ea"/>
                <a:ea typeface="+mj-ea"/>
              </a:rPr>
              <a:t>boolean</a:t>
            </a:r>
            <a:r>
              <a:rPr lang="en-US" altLang="ja-JP" sz="2400" dirty="0" smtClean="0">
                <a:latin typeface="+mj-ea"/>
                <a:ea typeface="+mj-ea"/>
              </a:rPr>
              <a:t>  </a:t>
            </a:r>
            <a:r>
              <a:rPr lang="en-US" altLang="ja-JP" sz="2400" dirty="0" err="1">
                <a:latin typeface="+mj-ea"/>
              </a:rPr>
              <a:t>eventIs</a:t>
            </a:r>
            <a:r>
              <a:rPr lang="en-US" altLang="ja-JP" sz="2400" dirty="0" err="1" smtClean="0">
                <a:latin typeface="+mj-ea"/>
                <a:ea typeface="+mj-ea"/>
              </a:rPr>
              <a:t>Opened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boolean  result = false;</a:t>
            </a:r>
          </a:p>
          <a:p>
            <a:r>
              <a:rPr lang="en-US" altLang="ja-JP" sz="2400" dirty="0">
                <a:latin typeface="+mj-ea"/>
                <a:ea typeface="+mj-ea"/>
              </a:rPr>
              <a:t> </a:t>
            </a:r>
            <a:r>
              <a:rPr lang="en-US" altLang="ja-JP" sz="2400" dirty="0" smtClean="0">
                <a:latin typeface="+mj-ea"/>
                <a:ea typeface="+mj-ea"/>
              </a:rPr>
              <a:t>   </a:t>
            </a:r>
          </a:p>
          <a:p>
            <a:r>
              <a:rPr lang="ja-JP" altLang="en-US" sz="2400" dirty="0" smtClean="0">
                <a:latin typeface="+mj-ea"/>
                <a:sym typeface="Wingdings" panose="05000000000000000000" pitchFamily="2" charset="2"/>
              </a:rPr>
              <a:t>    </a:t>
            </a:r>
            <a:r>
              <a:rPr lang="en-US" altLang="ja-JP" sz="2400" dirty="0" smtClean="0">
                <a:latin typeface="+mj-ea"/>
                <a:sym typeface="Wingdings" panose="05000000000000000000" pitchFamily="2" charset="2"/>
              </a:rPr>
              <a:t>if </a:t>
            </a:r>
            <a:r>
              <a:rPr lang="en-US" altLang="ja-JP" sz="2400" dirty="0">
                <a:latin typeface="+mj-ea"/>
                <a:sym typeface="Wingdings" panose="05000000000000000000" pitchFamily="2" charset="2"/>
              </a:rPr>
              <a:t>( year &gt; 2020 ){</a:t>
            </a:r>
          </a:p>
          <a:p>
            <a:r>
              <a:rPr lang="en-US" altLang="ja-JP" sz="2400" dirty="0">
                <a:latin typeface="+mj-ea"/>
                <a:sym typeface="Wingdings" panose="05000000000000000000" pitchFamily="2" charset="2"/>
              </a:rPr>
              <a:t>        </a:t>
            </a:r>
            <a:r>
              <a:rPr lang="en-US" altLang="ja-JP" sz="2400" dirty="0" smtClean="0">
                <a:latin typeface="+mj-ea"/>
                <a:sym typeface="Wingdings" panose="05000000000000000000" pitchFamily="2" charset="2"/>
              </a:rPr>
              <a:t>return true</a:t>
            </a:r>
            <a:r>
              <a:rPr lang="en-US" altLang="ja-JP" sz="2400" dirty="0">
                <a:latin typeface="+mj-ea"/>
                <a:sym typeface="Wingdings" panose="05000000000000000000" pitchFamily="2" charset="2"/>
              </a:rPr>
              <a:t>;</a:t>
            </a:r>
          </a:p>
          <a:p>
            <a:r>
              <a:rPr lang="en-US" altLang="ja-JP" sz="2400" dirty="0">
                <a:latin typeface="+mj-ea"/>
                <a:sym typeface="Wingdings" panose="05000000000000000000" pitchFamily="2" charset="2"/>
              </a:rPr>
              <a:t>    }</a:t>
            </a:r>
          </a:p>
          <a:p>
            <a:endParaRPr lang="en-US" altLang="ja-JP" sz="2400" dirty="0" smtClean="0">
              <a:latin typeface="+mj-ea"/>
              <a:ea typeface="+mj-ea"/>
            </a:endParaRPr>
          </a:p>
          <a:p>
            <a:r>
              <a:rPr lang="en-US" altLang="ja-JP" sz="2400" dirty="0">
                <a:latin typeface="+mj-ea"/>
                <a:ea typeface="+mj-ea"/>
              </a:rPr>
              <a:t> </a:t>
            </a:r>
            <a:r>
              <a:rPr lang="en-US" altLang="ja-JP" sz="2400" dirty="0" smtClean="0">
                <a:latin typeface="+mj-ea"/>
                <a:ea typeface="+mj-ea"/>
              </a:rPr>
              <a:t>   if( year  == 2020 &amp;&amp; month  </a:t>
            </a:r>
            <a:r>
              <a:rPr lang="en-US" altLang="ja-JP" sz="2400" dirty="0" smtClean="0">
                <a:latin typeface="+mj-ea"/>
                <a:ea typeface="+mj-ea"/>
                <a:sym typeface="Wingdings" panose="05000000000000000000" pitchFamily="2" charset="2"/>
              </a:rPr>
              <a:t>&gt;=7 ){</a:t>
            </a:r>
          </a:p>
          <a:p>
            <a:r>
              <a:rPr lang="en-US" altLang="ja-JP" sz="2400" dirty="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       return true;</a:t>
            </a:r>
          </a:p>
          <a:p>
            <a:r>
              <a:rPr lang="ja-JP" altLang="en-US" sz="2400" dirty="0" smtClean="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a:t>
            </a:r>
          </a:p>
          <a:p>
            <a:endParaRPr lang="en-US" altLang="ja-JP" sz="2400" dirty="0" smtClean="0">
              <a:latin typeface="+mj-ea"/>
              <a:ea typeface="+mj-ea"/>
            </a:endParaRPr>
          </a:p>
          <a:p>
            <a:r>
              <a:rPr lang="en-US" altLang="ja-JP" sz="2400" dirty="0" smtClean="0">
                <a:latin typeface="+mj-ea"/>
                <a:ea typeface="+mj-ea"/>
              </a:rPr>
              <a:t>    return  false;</a:t>
            </a:r>
          </a:p>
          <a:p>
            <a:r>
              <a:rPr kumimoji="1" lang="en-US" altLang="ja-JP" sz="2400" dirty="0">
                <a:latin typeface="+mj-ea"/>
                <a:ea typeface="+mj-ea"/>
              </a:rPr>
              <a:t>}</a:t>
            </a:r>
            <a:endParaRPr kumimoji="1" lang="ja-JP" altLang="en-US" sz="2400" dirty="0">
              <a:latin typeface="+mj-ea"/>
              <a:ea typeface="+mj-ea"/>
            </a:endParaRPr>
          </a:p>
        </p:txBody>
      </p:sp>
      <p:sp>
        <p:nvSpPr>
          <p:cNvPr id="2" name="テキスト ボックス 1"/>
          <p:cNvSpPr txBox="1"/>
          <p:nvPr/>
        </p:nvSpPr>
        <p:spPr>
          <a:xfrm>
            <a:off x="899592" y="1071492"/>
            <a:ext cx="3986989"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a:t>
            </a:r>
            <a:r>
              <a:rPr lang="ja-JP" altLang="en-US" dirty="0" smtClean="0"/>
              <a:t>③</a:t>
            </a:r>
            <a:r>
              <a:rPr kumimoji="1" lang="ja-JP" altLang="en-US" dirty="0" smtClean="0"/>
              <a:t>　（</a:t>
            </a:r>
            <a:r>
              <a:rPr lang="ja-JP" altLang="en-US" dirty="0" smtClean="0"/>
              <a:t>変数 </a:t>
            </a:r>
            <a:r>
              <a:rPr lang="en-US" altLang="ja-JP" dirty="0" smtClean="0"/>
              <a:t>result</a:t>
            </a:r>
            <a:r>
              <a:rPr lang="ja-JP" altLang="en-US" dirty="0" smtClean="0"/>
              <a:t>の除去）</a:t>
            </a:r>
            <a:endParaRPr kumimoji="1" lang="ja-JP" altLang="en-US" dirty="0"/>
          </a:p>
        </p:txBody>
      </p:sp>
      <p:sp>
        <p:nvSpPr>
          <p:cNvPr id="3" name="テキスト ボックス 2"/>
          <p:cNvSpPr txBox="1"/>
          <p:nvPr/>
        </p:nvSpPr>
        <p:spPr>
          <a:xfrm>
            <a:off x="5460039"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5" name="右矢印 4"/>
          <p:cNvSpPr/>
          <p:nvPr/>
        </p:nvSpPr>
        <p:spPr bwMode="auto">
          <a:xfrm>
            <a:off x="5004048"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7" name="テキスト ボックス 6"/>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012691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8130752" cy="4893647"/>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a:t>
            </a:r>
            <a:r>
              <a:rPr lang="en-US" altLang="ja-JP" sz="2400" dirty="0" err="1" smtClean="0">
                <a:latin typeface="+mj-ea"/>
                <a:ea typeface="+mj-ea"/>
              </a:rPr>
              <a:t>boolean</a:t>
            </a:r>
            <a:r>
              <a:rPr lang="en-US" altLang="ja-JP" sz="2400" dirty="0" smtClean="0">
                <a:latin typeface="+mj-ea"/>
                <a:ea typeface="+mj-ea"/>
              </a:rPr>
              <a:t>  </a:t>
            </a:r>
            <a:r>
              <a:rPr lang="en-US" altLang="ja-JP" sz="2400" dirty="0" err="1">
                <a:latin typeface="+mj-ea"/>
              </a:rPr>
              <a:t>eventIs</a:t>
            </a:r>
            <a:r>
              <a:rPr lang="en-US" altLang="ja-JP" sz="2400" dirty="0" err="1" smtClean="0">
                <a:latin typeface="+mj-ea"/>
                <a:ea typeface="+mj-ea"/>
              </a:rPr>
              <a:t>Opened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a:t>
            </a:r>
            <a:r>
              <a:rPr lang="en-US" altLang="ja-JP" sz="2400" strike="dblStrike" dirty="0" smtClean="0">
                <a:solidFill>
                  <a:srgbClr val="FF0000"/>
                </a:solidFill>
                <a:latin typeface="+mj-ea"/>
                <a:ea typeface="+mj-ea"/>
              </a:rPr>
              <a:t>boolean  result = false;</a:t>
            </a:r>
          </a:p>
          <a:p>
            <a:r>
              <a:rPr lang="en-US" altLang="ja-JP" sz="2400" dirty="0">
                <a:latin typeface="+mj-ea"/>
                <a:ea typeface="+mj-ea"/>
              </a:rPr>
              <a:t> </a:t>
            </a:r>
            <a:r>
              <a:rPr lang="en-US" altLang="ja-JP" sz="2400" dirty="0" smtClean="0">
                <a:latin typeface="+mj-ea"/>
                <a:ea typeface="+mj-ea"/>
              </a:rPr>
              <a:t>   </a:t>
            </a:r>
          </a:p>
          <a:p>
            <a:r>
              <a:rPr lang="ja-JP" altLang="en-US" sz="2400" dirty="0" smtClean="0">
                <a:latin typeface="+mj-ea"/>
                <a:sym typeface="Wingdings" panose="05000000000000000000" pitchFamily="2" charset="2"/>
              </a:rPr>
              <a:t>    </a:t>
            </a:r>
            <a:r>
              <a:rPr lang="en-US" altLang="ja-JP" sz="2400" dirty="0" smtClean="0">
                <a:latin typeface="+mj-ea"/>
                <a:sym typeface="Wingdings" panose="05000000000000000000" pitchFamily="2" charset="2"/>
              </a:rPr>
              <a:t>if </a:t>
            </a:r>
            <a:r>
              <a:rPr lang="en-US" altLang="ja-JP" sz="2400" dirty="0">
                <a:latin typeface="+mj-ea"/>
                <a:sym typeface="Wingdings" panose="05000000000000000000" pitchFamily="2" charset="2"/>
              </a:rPr>
              <a:t>( year &gt; 2020 ){</a:t>
            </a:r>
          </a:p>
          <a:p>
            <a:r>
              <a:rPr lang="en-US" altLang="ja-JP" sz="2400" dirty="0">
                <a:latin typeface="+mj-ea"/>
                <a:sym typeface="Wingdings" panose="05000000000000000000" pitchFamily="2" charset="2"/>
              </a:rPr>
              <a:t>        </a:t>
            </a:r>
            <a:r>
              <a:rPr lang="en-US" altLang="ja-JP" sz="2400" dirty="0" smtClean="0">
                <a:latin typeface="+mj-ea"/>
                <a:sym typeface="Wingdings" panose="05000000000000000000" pitchFamily="2" charset="2"/>
              </a:rPr>
              <a:t>return true</a:t>
            </a:r>
            <a:r>
              <a:rPr lang="en-US" altLang="ja-JP" sz="2400" dirty="0">
                <a:latin typeface="+mj-ea"/>
                <a:sym typeface="Wingdings" panose="05000000000000000000" pitchFamily="2" charset="2"/>
              </a:rPr>
              <a:t>;</a:t>
            </a:r>
          </a:p>
          <a:p>
            <a:r>
              <a:rPr lang="en-US" altLang="ja-JP" sz="2400" dirty="0">
                <a:latin typeface="+mj-ea"/>
                <a:sym typeface="Wingdings" panose="05000000000000000000" pitchFamily="2" charset="2"/>
              </a:rPr>
              <a:t>    }</a:t>
            </a:r>
          </a:p>
          <a:p>
            <a:endParaRPr lang="en-US" altLang="ja-JP" sz="2400" dirty="0" smtClean="0">
              <a:latin typeface="+mj-ea"/>
              <a:ea typeface="+mj-ea"/>
            </a:endParaRPr>
          </a:p>
          <a:p>
            <a:r>
              <a:rPr lang="en-US" altLang="ja-JP" sz="2400" dirty="0">
                <a:latin typeface="+mj-ea"/>
                <a:ea typeface="+mj-ea"/>
              </a:rPr>
              <a:t> </a:t>
            </a:r>
            <a:r>
              <a:rPr lang="en-US" altLang="ja-JP" sz="2400" dirty="0" smtClean="0">
                <a:latin typeface="+mj-ea"/>
                <a:ea typeface="+mj-ea"/>
              </a:rPr>
              <a:t>   if( year  == 2020 &amp;&amp; month  </a:t>
            </a:r>
            <a:r>
              <a:rPr lang="en-US" altLang="ja-JP" sz="2400" dirty="0" smtClean="0">
                <a:latin typeface="+mj-ea"/>
                <a:ea typeface="+mj-ea"/>
                <a:sym typeface="Wingdings" panose="05000000000000000000" pitchFamily="2" charset="2"/>
              </a:rPr>
              <a:t>&gt;=7 ){</a:t>
            </a:r>
          </a:p>
          <a:p>
            <a:r>
              <a:rPr lang="en-US" altLang="ja-JP" sz="2400" dirty="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       return true;</a:t>
            </a:r>
          </a:p>
          <a:p>
            <a:r>
              <a:rPr lang="ja-JP" altLang="en-US" sz="2400" dirty="0" smtClean="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a:t>
            </a:r>
          </a:p>
          <a:p>
            <a:endParaRPr lang="en-US" altLang="ja-JP" sz="2400" dirty="0" smtClean="0">
              <a:latin typeface="+mj-ea"/>
              <a:ea typeface="+mj-ea"/>
            </a:endParaRPr>
          </a:p>
          <a:p>
            <a:r>
              <a:rPr lang="en-US" altLang="ja-JP" sz="2400" dirty="0" smtClean="0">
                <a:latin typeface="+mj-ea"/>
                <a:ea typeface="+mj-ea"/>
              </a:rPr>
              <a:t>    return  false;</a:t>
            </a:r>
          </a:p>
          <a:p>
            <a:r>
              <a:rPr kumimoji="1" lang="en-US" altLang="ja-JP" sz="2400" dirty="0">
                <a:latin typeface="+mj-ea"/>
                <a:ea typeface="+mj-ea"/>
              </a:rPr>
              <a:t>}</a:t>
            </a:r>
            <a:endParaRPr kumimoji="1" lang="ja-JP" altLang="en-US" sz="2400" dirty="0">
              <a:latin typeface="+mj-ea"/>
              <a:ea typeface="+mj-ea"/>
            </a:endParaRPr>
          </a:p>
        </p:txBody>
      </p:sp>
      <p:sp>
        <p:nvSpPr>
          <p:cNvPr id="2" name="テキスト ボックス 1"/>
          <p:cNvSpPr txBox="1"/>
          <p:nvPr/>
        </p:nvSpPr>
        <p:spPr>
          <a:xfrm>
            <a:off x="899592" y="1071492"/>
            <a:ext cx="3986989"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リファクタリング④　（</a:t>
            </a:r>
            <a:r>
              <a:rPr lang="ja-JP" altLang="en-US" dirty="0" smtClean="0"/>
              <a:t>変数 </a:t>
            </a:r>
            <a:r>
              <a:rPr lang="en-US" altLang="ja-JP" dirty="0" smtClean="0"/>
              <a:t>result</a:t>
            </a:r>
            <a:r>
              <a:rPr lang="ja-JP" altLang="en-US" dirty="0" smtClean="0"/>
              <a:t>の除去）</a:t>
            </a:r>
            <a:endParaRPr kumimoji="1" lang="ja-JP" altLang="en-US" dirty="0"/>
          </a:p>
        </p:txBody>
      </p:sp>
      <p:sp>
        <p:nvSpPr>
          <p:cNvPr id="3" name="テキスト ボックス 2"/>
          <p:cNvSpPr txBox="1"/>
          <p:nvPr/>
        </p:nvSpPr>
        <p:spPr>
          <a:xfrm>
            <a:off x="5460039"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5" name="右矢印 4"/>
          <p:cNvSpPr/>
          <p:nvPr/>
        </p:nvSpPr>
        <p:spPr bwMode="auto">
          <a:xfrm>
            <a:off x="5004048"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7" name="テキスト ボックス 6"/>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154419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8130752" cy="4524315"/>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a:t>
            </a:r>
            <a:r>
              <a:rPr lang="en-US" altLang="ja-JP" sz="2400" dirty="0" err="1" smtClean="0">
                <a:latin typeface="+mj-ea"/>
                <a:ea typeface="+mj-ea"/>
              </a:rPr>
              <a:t>boolean</a:t>
            </a:r>
            <a:r>
              <a:rPr lang="en-US" altLang="ja-JP" sz="2400" dirty="0" smtClean="0">
                <a:latin typeface="+mj-ea"/>
                <a:ea typeface="+mj-ea"/>
              </a:rPr>
              <a:t>  </a:t>
            </a:r>
            <a:r>
              <a:rPr lang="en-US" altLang="ja-JP" sz="2400" dirty="0" err="1">
                <a:latin typeface="+mj-ea"/>
              </a:rPr>
              <a:t>eventIs</a:t>
            </a:r>
            <a:r>
              <a:rPr lang="en-US" altLang="ja-JP" sz="2400" dirty="0" err="1" smtClean="0">
                <a:latin typeface="+mj-ea"/>
                <a:ea typeface="+mj-ea"/>
              </a:rPr>
              <a:t>Opened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a:t>
            </a:r>
          </a:p>
          <a:p>
            <a:r>
              <a:rPr lang="ja-JP" altLang="en-US" sz="2400" strike="dblStrike" dirty="0" smtClean="0">
                <a:solidFill>
                  <a:srgbClr val="FF0000"/>
                </a:solidFill>
                <a:latin typeface="+mj-ea"/>
                <a:sym typeface="Wingdings" panose="05000000000000000000" pitchFamily="2" charset="2"/>
              </a:rPr>
              <a:t>    </a:t>
            </a:r>
            <a:r>
              <a:rPr lang="en-US" altLang="ja-JP" sz="2400" strike="dblStrike" dirty="0" smtClean="0">
                <a:solidFill>
                  <a:srgbClr val="FF0000"/>
                </a:solidFill>
                <a:latin typeface="+mj-ea"/>
                <a:sym typeface="Wingdings" panose="05000000000000000000" pitchFamily="2" charset="2"/>
              </a:rPr>
              <a:t>if </a:t>
            </a:r>
            <a:r>
              <a:rPr lang="en-US" altLang="ja-JP" sz="2400" strike="dblStrike" dirty="0">
                <a:solidFill>
                  <a:srgbClr val="FF0000"/>
                </a:solidFill>
                <a:latin typeface="+mj-ea"/>
                <a:sym typeface="Wingdings" panose="05000000000000000000" pitchFamily="2" charset="2"/>
              </a:rPr>
              <a:t>( year &gt; 2020 ){</a:t>
            </a:r>
          </a:p>
          <a:p>
            <a:r>
              <a:rPr lang="en-US" altLang="ja-JP" sz="2400" strike="dblStrike" dirty="0">
                <a:solidFill>
                  <a:srgbClr val="FF0000"/>
                </a:solidFill>
                <a:latin typeface="+mj-ea"/>
                <a:sym typeface="Wingdings" panose="05000000000000000000" pitchFamily="2" charset="2"/>
              </a:rPr>
              <a:t>        </a:t>
            </a:r>
            <a:r>
              <a:rPr lang="en-US" altLang="ja-JP" sz="2400" strike="dblStrike" dirty="0" smtClean="0">
                <a:solidFill>
                  <a:srgbClr val="FF0000"/>
                </a:solidFill>
                <a:latin typeface="+mj-ea"/>
                <a:sym typeface="Wingdings" panose="05000000000000000000" pitchFamily="2" charset="2"/>
              </a:rPr>
              <a:t>return true</a:t>
            </a:r>
            <a:r>
              <a:rPr lang="en-US" altLang="ja-JP" sz="2400" strike="dblStrike" dirty="0">
                <a:solidFill>
                  <a:srgbClr val="FF0000"/>
                </a:solidFill>
                <a:latin typeface="+mj-ea"/>
                <a:sym typeface="Wingdings" panose="05000000000000000000" pitchFamily="2" charset="2"/>
              </a:rPr>
              <a:t>;</a:t>
            </a:r>
          </a:p>
          <a:p>
            <a:r>
              <a:rPr lang="en-US" altLang="ja-JP" sz="2400" strike="dblStrike" dirty="0">
                <a:solidFill>
                  <a:srgbClr val="FF0000"/>
                </a:solidFill>
                <a:latin typeface="+mj-ea"/>
                <a:sym typeface="Wingdings" panose="05000000000000000000" pitchFamily="2" charset="2"/>
              </a:rPr>
              <a:t>    }</a:t>
            </a:r>
          </a:p>
          <a:p>
            <a:endParaRPr lang="en-US" altLang="ja-JP" sz="2400" dirty="0" smtClean="0">
              <a:latin typeface="+mj-ea"/>
              <a:ea typeface="+mj-ea"/>
            </a:endParaRPr>
          </a:p>
          <a:p>
            <a:r>
              <a:rPr lang="en-US" altLang="ja-JP" sz="2400" dirty="0">
                <a:latin typeface="+mj-ea"/>
                <a:ea typeface="+mj-ea"/>
              </a:rPr>
              <a:t> </a:t>
            </a:r>
            <a:r>
              <a:rPr lang="en-US" altLang="ja-JP" sz="2400" dirty="0" smtClean="0">
                <a:latin typeface="+mj-ea"/>
                <a:ea typeface="+mj-ea"/>
              </a:rPr>
              <a:t>   if( </a:t>
            </a:r>
            <a:r>
              <a:rPr lang="en-US" altLang="ja-JP" sz="2400" dirty="0" smtClean="0">
                <a:latin typeface="+mj-ea"/>
                <a:sym typeface="Wingdings" panose="05000000000000000000" pitchFamily="2" charset="2"/>
              </a:rPr>
              <a:t>year </a:t>
            </a:r>
            <a:r>
              <a:rPr lang="en-US" altLang="ja-JP" sz="2400" dirty="0">
                <a:latin typeface="+mj-ea"/>
                <a:sym typeface="Wingdings" panose="05000000000000000000" pitchFamily="2" charset="2"/>
              </a:rPr>
              <a:t>&gt; 2020 </a:t>
            </a:r>
            <a:r>
              <a:rPr lang="en-US" altLang="ja-JP" sz="2400" dirty="0" smtClean="0">
                <a:latin typeface="+mj-ea"/>
                <a:sym typeface="Wingdings" panose="05000000000000000000" pitchFamily="2" charset="2"/>
              </a:rPr>
              <a:t>|| </a:t>
            </a:r>
            <a:r>
              <a:rPr lang="en-US" altLang="ja-JP" sz="2400" dirty="0" smtClean="0">
                <a:latin typeface="+mj-ea"/>
                <a:ea typeface="+mj-ea"/>
              </a:rPr>
              <a:t>year  == 2020 &amp;&amp; month  </a:t>
            </a:r>
            <a:r>
              <a:rPr lang="en-US" altLang="ja-JP" sz="2400" dirty="0" smtClean="0">
                <a:latin typeface="+mj-ea"/>
                <a:ea typeface="+mj-ea"/>
                <a:sym typeface="Wingdings" panose="05000000000000000000" pitchFamily="2" charset="2"/>
              </a:rPr>
              <a:t>&gt;=7 ){</a:t>
            </a:r>
          </a:p>
          <a:p>
            <a:r>
              <a:rPr lang="en-US" altLang="ja-JP" sz="2400" dirty="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       return true;</a:t>
            </a:r>
          </a:p>
          <a:p>
            <a:r>
              <a:rPr lang="ja-JP" altLang="en-US" sz="2400" dirty="0" smtClean="0">
                <a:latin typeface="+mj-ea"/>
                <a:ea typeface="+mj-ea"/>
                <a:sym typeface="Wingdings" panose="05000000000000000000" pitchFamily="2" charset="2"/>
              </a:rPr>
              <a:t>    </a:t>
            </a:r>
            <a:r>
              <a:rPr lang="en-US" altLang="ja-JP" sz="2400" dirty="0" smtClean="0">
                <a:latin typeface="+mj-ea"/>
                <a:ea typeface="+mj-ea"/>
                <a:sym typeface="Wingdings" panose="05000000000000000000" pitchFamily="2" charset="2"/>
              </a:rPr>
              <a:t>}</a:t>
            </a:r>
          </a:p>
          <a:p>
            <a:endParaRPr lang="en-US" altLang="ja-JP" sz="2400" dirty="0" smtClean="0">
              <a:latin typeface="+mj-ea"/>
              <a:ea typeface="+mj-ea"/>
            </a:endParaRPr>
          </a:p>
          <a:p>
            <a:r>
              <a:rPr lang="en-US" altLang="ja-JP" sz="2400" dirty="0" smtClean="0">
                <a:latin typeface="+mj-ea"/>
                <a:ea typeface="+mj-ea"/>
              </a:rPr>
              <a:t>    return  false;</a:t>
            </a:r>
          </a:p>
          <a:p>
            <a:r>
              <a:rPr kumimoji="1" lang="en-US" altLang="ja-JP" sz="2400" dirty="0">
                <a:latin typeface="+mj-ea"/>
                <a:ea typeface="+mj-ea"/>
              </a:rPr>
              <a:t>}</a:t>
            </a:r>
            <a:endParaRPr kumimoji="1" lang="ja-JP" altLang="en-US" sz="2400" dirty="0">
              <a:latin typeface="+mj-ea"/>
              <a:ea typeface="+mj-ea"/>
            </a:endParaRPr>
          </a:p>
        </p:txBody>
      </p:sp>
      <p:sp>
        <p:nvSpPr>
          <p:cNvPr id="2" name="テキスト ボックス 1"/>
          <p:cNvSpPr txBox="1"/>
          <p:nvPr/>
        </p:nvSpPr>
        <p:spPr>
          <a:xfrm>
            <a:off x="899592" y="1071492"/>
            <a:ext cx="3332964"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リファクタリング⑤　（</a:t>
            </a:r>
            <a:r>
              <a:rPr kumimoji="1" lang="en-US" altLang="ja-JP" dirty="0" smtClean="0"/>
              <a:t>if</a:t>
            </a:r>
            <a:r>
              <a:rPr kumimoji="1" lang="ja-JP" altLang="en-US" dirty="0" smtClean="0"/>
              <a:t>文の統合</a:t>
            </a:r>
            <a:r>
              <a:rPr lang="ja-JP" altLang="en-US" dirty="0" smtClean="0"/>
              <a:t>）</a:t>
            </a:r>
            <a:endParaRPr kumimoji="1" lang="ja-JP" altLang="en-US" dirty="0"/>
          </a:p>
        </p:txBody>
      </p:sp>
      <p:sp>
        <p:nvSpPr>
          <p:cNvPr id="3" name="テキスト ボックス 2"/>
          <p:cNvSpPr txBox="1"/>
          <p:nvPr/>
        </p:nvSpPr>
        <p:spPr>
          <a:xfrm>
            <a:off x="4811967"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5" name="右矢印 4"/>
          <p:cNvSpPr/>
          <p:nvPr/>
        </p:nvSpPr>
        <p:spPr bwMode="auto">
          <a:xfrm>
            <a:off x="4355976"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16203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7863050" cy="2831544"/>
          </a:xfrm>
          <a:prstGeom prst="rect">
            <a:avLst/>
          </a:prstGeom>
          <a:solidFill>
            <a:schemeClr val="bg1"/>
          </a:solidFill>
          <a:ln>
            <a:solidFill>
              <a:srgbClr val="0000FF"/>
            </a:solidFill>
          </a:ln>
        </p:spPr>
        <p:txBody>
          <a:bodyPr wrap="none" rtlCol="0">
            <a:spAutoFit/>
          </a:bodyPr>
          <a:lstStyle/>
          <a:p>
            <a:r>
              <a:rPr lang="en-US" altLang="ja-JP" sz="2200" dirty="0" smtClean="0">
                <a:latin typeface="+mj-ea"/>
                <a:ea typeface="+mj-ea"/>
              </a:rPr>
              <a:t>public  static  </a:t>
            </a:r>
            <a:r>
              <a:rPr lang="en-US" altLang="ja-JP" sz="2200" dirty="0" err="1" smtClean="0">
                <a:latin typeface="+mj-ea"/>
                <a:ea typeface="+mj-ea"/>
              </a:rPr>
              <a:t>boolean</a:t>
            </a:r>
            <a:r>
              <a:rPr lang="en-US" altLang="ja-JP" sz="2200" dirty="0" smtClean="0">
                <a:latin typeface="+mj-ea"/>
                <a:ea typeface="+mj-ea"/>
              </a:rPr>
              <a:t>  </a:t>
            </a:r>
            <a:r>
              <a:rPr lang="en-US" altLang="ja-JP" sz="2000" dirty="0" err="1">
                <a:latin typeface="+mj-ea"/>
              </a:rPr>
              <a:t>eventIs</a:t>
            </a:r>
            <a:r>
              <a:rPr lang="en-US" altLang="ja-JP" sz="2200" dirty="0" err="1" smtClean="0">
                <a:latin typeface="+mj-ea"/>
                <a:ea typeface="+mj-ea"/>
              </a:rPr>
              <a:t>Opened</a:t>
            </a:r>
            <a:r>
              <a:rPr lang="en-US" altLang="ja-JP" sz="2200" dirty="0" smtClean="0">
                <a:latin typeface="+mj-ea"/>
                <a:ea typeface="+mj-ea"/>
              </a:rPr>
              <a:t>( </a:t>
            </a:r>
            <a:r>
              <a:rPr lang="en-US" altLang="ja-JP" sz="2200" dirty="0" err="1" smtClean="0">
                <a:latin typeface="+mj-ea"/>
                <a:ea typeface="+mj-ea"/>
              </a:rPr>
              <a:t>int</a:t>
            </a:r>
            <a:r>
              <a:rPr lang="en-US" altLang="ja-JP" sz="2200" dirty="0" smtClean="0">
                <a:latin typeface="+mj-ea"/>
                <a:ea typeface="+mj-ea"/>
              </a:rPr>
              <a:t> year , </a:t>
            </a:r>
            <a:r>
              <a:rPr lang="en-US" altLang="ja-JP" sz="2200" dirty="0" err="1" smtClean="0">
                <a:latin typeface="+mj-ea"/>
                <a:ea typeface="+mj-ea"/>
              </a:rPr>
              <a:t>int</a:t>
            </a:r>
            <a:r>
              <a:rPr lang="en-US" altLang="ja-JP" sz="2200" dirty="0" smtClean="0">
                <a:latin typeface="+mj-ea"/>
                <a:ea typeface="+mj-ea"/>
              </a:rPr>
              <a:t>  month ){</a:t>
            </a:r>
          </a:p>
          <a:p>
            <a:r>
              <a:rPr lang="ja-JP" altLang="en-US" sz="2200" dirty="0" smtClean="0">
                <a:latin typeface="+mj-ea"/>
                <a:ea typeface="+mj-ea"/>
              </a:rPr>
              <a:t>    </a:t>
            </a:r>
            <a:r>
              <a:rPr lang="en-US" altLang="ja-JP" sz="2200" dirty="0" smtClean="0">
                <a:solidFill>
                  <a:srgbClr val="FF0000"/>
                </a:solidFill>
                <a:latin typeface="+mj-ea"/>
                <a:ea typeface="+mj-ea"/>
              </a:rPr>
              <a:t>boolean </a:t>
            </a:r>
            <a:r>
              <a:rPr lang="en-US" altLang="ja-JP" sz="2200" dirty="0" err="1">
                <a:solidFill>
                  <a:srgbClr val="FF0000"/>
                </a:solidFill>
                <a:latin typeface="+mj-ea"/>
                <a:ea typeface="+mj-ea"/>
              </a:rPr>
              <a:t>isOpened</a:t>
            </a:r>
            <a:r>
              <a:rPr lang="en-US" altLang="ja-JP" sz="2200" dirty="0">
                <a:solidFill>
                  <a:srgbClr val="FF0000"/>
                </a:solidFill>
                <a:latin typeface="+mj-ea"/>
                <a:ea typeface="+mj-ea"/>
              </a:rPr>
              <a:t> = year&gt;2020 || year == 2020 &amp;&amp; month &gt;= 7;</a:t>
            </a:r>
          </a:p>
          <a:p>
            <a:r>
              <a:rPr lang="ja-JP" altLang="en-US" sz="2200" dirty="0" smtClean="0">
                <a:latin typeface="+mj-ea"/>
                <a:ea typeface="+mj-ea"/>
              </a:rPr>
              <a:t>    </a:t>
            </a:r>
            <a:r>
              <a:rPr lang="en-US" altLang="ja-JP" sz="2200" dirty="0" smtClean="0">
                <a:latin typeface="+mj-ea"/>
                <a:ea typeface="+mj-ea"/>
              </a:rPr>
              <a:t>if </a:t>
            </a:r>
            <a:r>
              <a:rPr lang="en-US" altLang="ja-JP" sz="2200" dirty="0">
                <a:latin typeface="+mj-ea"/>
                <a:ea typeface="+mj-ea"/>
              </a:rPr>
              <a:t>(</a:t>
            </a:r>
            <a:r>
              <a:rPr lang="en-US" altLang="ja-JP" sz="2200" dirty="0" err="1">
                <a:solidFill>
                  <a:srgbClr val="FF0000"/>
                </a:solidFill>
                <a:latin typeface="+mj-ea"/>
                <a:ea typeface="+mj-ea"/>
              </a:rPr>
              <a:t>isOpened</a:t>
            </a:r>
            <a:r>
              <a:rPr lang="en-US" altLang="ja-JP" sz="2200" dirty="0">
                <a:latin typeface="+mj-ea"/>
                <a:ea typeface="+mj-ea"/>
              </a:rPr>
              <a:t>) {</a:t>
            </a:r>
          </a:p>
          <a:p>
            <a:r>
              <a:rPr lang="en-US" altLang="ja-JP" sz="2200" dirty="0">
                <a:latin typeface="+mj-ea"/>
                <a:ea typeface="+mj-ea"/>
              </a:rPr>
              <a:t>	return true;</a:t>
            </a:r>
          </a:p>
          <a:p>
            <a:r>
              <a:rPr lang="ja-JP" altLang="en-US" sz="2200" dirty="0" smtClean="0">
                <a:latin typeface="+mj-ea"/>
                <a:ea typeface="+mj-ea"/>
              </a:rPr>
              <a:t>    </a:t>
            </a:r>
            <a:r>
              <a:rPr lang="en-US" altLang="ja-JP" sz="2200" dirty="0" smtClean="0">
                <a:latin typeface="+mj-ea"/>
                <a:ea typeface="+mj-ea"/>
              </a:rPr>
              <a:t>}   </a:t>
            </a:r>
          </a:p>
          <a:p>
            <a:endParaRPr lang="en-US" altLang="ja-JP" sz="2200" dirty="0" smtClean="0">
              <a:latin typeface="+mj-ea"/>
              <a:ea typeface="+mj-ea"/>
            </a:endParaRPr>
          </a:p>
          <a:p>
            <a:r>
              <a:rPr lang="en-US" altLang="ja-JP" sz="2200" dirty="0" smtClean="0">
                <a:latin typeface="+mj-ea"/>
                <a:ea typeface="+mj-ea"/>
              </a:rPr>
              <a:t>    return  false;</a:t>
            </a:r>
          </a:p>
          <a:p>
            <a:r>
              <a:rPr kumimoji="1" lang="en-US" altLang="ja-JP" sz="2200" dirty="0">
                <a:latin typeface="+mj-ea"/>
                <a:ea typeface="+mj-ea"/>
              </a:rPr>
              <a:t>}</a:t>
            </a:r>
            <a:endParaRPr kumimoji="1" lang="ja-JP" altLang="en-US" sz="2200" dirty="0">
              <a:latin typeface="+mj-ea"/>
              <a:ea typeface="+mj-ea"/>
            </a:endParaRPr>
          </a:p>
        </p:txBody>
      </p:sp>
      <p:sp>
        <p:nvSpPr>
          <p:cNvPr id="2" name="テキスト ボックス 1"/>
          <p:cNvSpPr txBox="1"/>
          <p:nvPr/>
        </p:nvSpPr>
        <p:spPr>
          <a:xfrm>
            <a:off x="899592" y="1071492"/>
            <a:ext cx="3437159"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a:t>
            </a:r>
            <a:r>
              <a:rPr lang="ja-JP" altLang="en-US" dirty="0" smtClean="0"/>
              <a:t>⑥</a:t>
            </a:r>
            <a:r>
              <a:rPr kumimoji="1" lang="ja-JP" altLang="en-US" dirty="0" smtClean="0"/>
              <a:t>　（変数の抽出</a:t>
            </a:r>
            <a:r>
              <a:rPr lang="ja-JP" altLang="en-US" dirty="0" smtClean="0"/>
              <a:t>）</a:t>
            </a:r>
            <a:endParaRPr kumimoji="1" lang="ja-JP" altLang="en-US" dirty="0"/>
          </a:p>
        </p:txBody>
      </p:sp>
      <p:sp>
        <p:nvSpPr>
          <p:cNvPr id="3" name="テキスト ボックス 2"/>
          <p:cNvSpPr txBox="1"/>
          <p:nvPr/>
        </p:nvSpPr>
        <p:spPr>
          <a:xfrm>
            <a:off x="4955983"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5" name="右矢印 4"/>
          <p:cNvSpPr/>
          <p:nvPr/>
        </p:nvSpPr>
        <p:spPr bwMode="auto">
          <a:xfrm>
            <a:off x="4499992"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6" name="テキスト ボックス 5"/>
          <p:cNvSpPr txBox="1"/>
          <p:nvPr/>
        </p:nvSpPr>
        <p:spPr>
          <a:xfrm>
            <a:off x="1137417" y="4581128"/>
            <a:ext cx="7338869" cy="203132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dirty="0" smtClean="0">
                <a:latin typeface="+mj-ea"/>
                <a:ea typeface="+mj-ea"/>
              </a:rPr>
              <a:t>条件文「</a:t>
            </a:r>
            <a:r>
              <a:rPr lang="en-US" altLang="ja-JP" dirty="0" smtClean="0">
                <a:solidFill>
                  <a:schemeClr val="tx1"/>
                </a:solidFill>
                <a:latin typeface="+mj-ea"/>
                <a:ea typeface="+mj-ea"/>
              </a:rPr>
              <a:t>year&gt;2020 </a:t>
            </a:r>
            <a:r>
              <a:rPr lang="en-US" altLang="ja-JP" dirty="0">
                <a:solidFill>
                  <a:schemeClr val="tx1"/>
                </a:solidFill>
                <a:latin typeface="+mj-ea"/>
                <a:ea typeface="+mj-ea"/>
              </a:rPr>
              <a:t>|| year == 2020 &amp;&amp; month &gt;= 7 </a:t>
            </a:r>
            <a:r>
              <a:rPr kumimoji="1" lang="ja-JP" altLang="en-US" dirty="0" smtClean="0">
                <a:latin typeface="+mj-ea"/>
                <a:ea typeface="+mj-ea"/>
              </a:rPr>
              <a:t>」は、</a:t>
            </a:r>
            <a:endParaRPr kumimoji="1" lang="en-US" altLang="ja-JP" dirty="0" smtClean="0">
              <a:latin typeface="+mj-ea"/>
              <a:ea typeface="+mj-ea"/>
            </a:endParaRPr>
          </a:p>
          <a:p>
            <a:r>
              <a:rPr kumimoji="1" lang="ja-JP" altLang="en-US" dirty="0" smtClean="0">
                <a:latin typeface="+mj-ea"/>
                <a:ea typeface="+mj-ea"/>
              </a:rPr>
              <a:t>その評価（計算）結果が必ず「</a:t>
            </a:r>
            <a:r>
              <a:rPr lang="en-US" altLang="ja-JP" dirty="0" smtClean="0">
                <a:latin typeface="+mj-ea"/>
                <a:ea typeface="+mj-ea"/>
              </a:rPr>
              <a:t>t</a:t>
            </a:r>
            <a:r>
              <a:rPr kumimoji="1" lang="en-US" altLang="ja-JP" dirty="0" smtClean="0">
                <a:latin typeface="+mj-ea"/>
                <a:ea typeface="+mj-ea"/>
              </a:rPr>
              <a:t>rue</a:t>
            </a:r>
            <a:r>
              <a:rPr kumimoji="1" lang="ja-JP" altLang="en-US" dirty="0" smtClean="0">
                <a:latin typeface="+mj-ea"/>
                <a:ea typeface="+mj-ea"/>
              </a:rPr>
              <a:t>」か「</a:t>
            </a:r>
            <a:r>
              <a:rPr kumimoji="1" lang="en-US" altLang="ja-JP" dirty="0" smtClean="0">
                <a:latin typeface="+mj-ea"/>
                <a:ea typeface="+mj-ea"/>
              </a:rPr>
              <a:t>false</a:t>
            </a:r>
            <a:r>
              <a:rPr kumimoji="1" lang="ja-JP" altLang="en-US" dirty="0" smtClean="0">
                <a:latin typeface="+mj-ea"/>
                <a:ea typeface="+mj-ea"/>
              </a:rPr>
              <a:t>」のため、</a:t>
            </a:r>
            <a:endParaRPr kumimoji="1" lang="en-US" altLang="ja-JP" dirty="0" smtClean="0">
              <a:latin typeface="+mj-ea"/>
              <a:ea typeface="+mj-ea"/>
            </a:endParaRPr>
          </a:p>
          <a:p>
            <a:r>
              <a:rPr lang="ja-JP" altLang="en-US" dirty="0" smtClean="0">
                <a:latin typeface="+mj-ea"/>
                <a:ea typeface="+mj-ea"/>
              </a:rPr>
              <a:t>このように</a:t>
            </a:r>
            <a:r>
              <a:rPr lang="en-US" altLang="ja-JP" dirty="0" err="1" smtClean="0">
                <a:latin typeface="+mj-ea"/>
                <a:ea typeface="+mj-ea"/>
              </a:rPr>
              <a:t>boolean</a:t>
            </a:r>
            <a:r>
              <a:rPr lang="ja-JP" altLang="en-US" dirty="0" smtClean="0">
                <a:latin typeface="+mj-ea"/>
                <a:ea typeface="+mj-ea"/>
              </a:rPr>
              <a:t>型の変数に代入することができます。</a:t>
            </a:r>
            <a:endParaRPr lang="en-US" altLang="ja-JP" dirty="0" smtClean="0">
              <a:latin typeface="+mj-ea"/>
              <a:ea typeface="+mj-ea"/>
            </a:endParaRPr>
          </a:p>
          <a:p>
            <a:endParaRPr kumimoji="1" lang="en-US" altLang="ja-JP" dirty="0" smtClean="0">
              <a:latin typeface="+mj-ea"/>
              <a:ea typeface="+mj-ea"/>
            </a:endParaRPr>
          </a:p>
          <a:p>
            <a:r>
              <a:rPr kumimoji="1" lang="ja-JP" altLang="en-US" dirty="0" smtClean="0">
                <a:latin typeface="+mj-ea"/>
                <a:ea typeface="+mj-ea"/>
              </a:rPr>
              <a:t>このように、</a:t>
            </a:r>
            <a:r>
              <a:rPr kumimoji="1" lang="ja-JP" altLang="en-US" dirty="0" smtClean="0">
                <a:solidFill>
                  <a:srgbClr val="FF0000"/>
                </a:solidFill>
                <a:latin typeface="+mj-ea"/>
                <a:ea typeface="+mj-ea"/>
              </a:rPr>
              <a:t>変数を「アルゴリズム」として活用することで、宣言を主体とした</a:t>
            </a:r>
            <a:endParaRPr kumimoji="1" lang="en-US" altLang="ja-JP" dirty="0" smtClean="0">
              <a:solidFill>
                <a:srgbClr val="FF0000"/>
              </a:solidFill>
              <a:latin typeface="+mj-ea"/>
              <a:ea typeface="+mj-ea"/>
            </a:endParaRPr>
          </a:p>
          <a:p>
            <a:r>
              <a:rPr lang="ja-JP" altLang="en-US" dirty="0" smtClean="0">
                <a:solidFill>
                  <a:srgbClr val="FF0000"/>
                </a:solidFill>
                <a:latin typeface="+mj-ea"/>
                <a:ea typeface="+mj-ea"/>
              </a:rPr>
              <a:t>柔軟で簡潔なプログラミングの方法が存在します。</a:t>
            </a:r>
            <a:endParaRPr lang="en-US" altLang="ja-JP" dirty="0" smtClean="0">
              <a:solidFill>
                <a:srgbClr val="FF0000"/>
              </a:solidFill>
              <a:latin typeface="+mj-ea"/>
              <a:ea typeface="+mj-ea"/>
            </a:endParaRPr>
          </a:p>
          <a:p>
            <a:r>
              <a:rPr kumimoji="1" lang="ja-JP" altLang="en-US" dirty="0" smtClean="0">
                <a:latin typeface="+mj-ea"/>
                <a:ea typeface="+mj-ea"/>
              </a:rPr>
              <a:t>次回詳しく説明します。</a:t>
            </a:r>
            <a:endParaRPr kumimoji="1" lang="ja-JP" altLang="en-US" dirty="0">
              <a:latin typeface="+mj-ea"/>
              <a:ea typeface="+mj-ea"/>
            </a:endParaRPr>
          </a:p>
        </p:txBody>
      </p:sp>
      <p:sp>
        <p:nvSpPr>
          <p:cNvPr id="8" name="テキスト ボックス 7"/>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118772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j-ea"/>
              </a:rPr>
              <a:t>Olympic2TooBadSample.java</a:t>
            </a:r>
            <a:r>
              <a:rPr kumimoji="1" lang="ja-JP" altLang="en-US" dirty="0" smtClean="0">
                <a:latin typeface="+mj-ea"/>
              </a:rPr>
              <a:t>の問題</a:t>
            </a:r>
            <a:endParaRPr kumimoji="1" lang="ja-JP" altLang="en-US" dirty="0">
              <a:latin typeface="+mj-ea"/>
            </a:endParaRPr>
          </a:p>
        </p:txBody>
      </p:sp>
      <p:sp>
        <p:nvSpPr>
          <p:cNvPr id="4" name="テキスト ボックス 3"/>
          <p:cNvSpPr txBox="1"/>
          <p:nvPr/>
        </p:nvSpPr>
        <p:spPr>
          <a:xfrm>
            <a:off x="2773045" y="2420888"/>
            <a:ext cx="3684022" cy="1200329"/>
          </a:xfrm>
          <a:prstGeom prst="rect">
            <a:avLst/>
          </a:prstGeom>
          <a:solidFill>
            <a:srgbClr val="FF66FF"/>
          </a:solidFill>
          <a:ln>
            <a:solidFill>
              <a:srgbClr val="0000FF"/>
            </a:solidFill>
          </a:ln>
        </p:spPr>
        <p:txBody>
          <a:bodyPr wrap="none" rtlCol="0">
            <a:spAutoFit/>
          </a:bodyPr>
          <a:lstStyle/>
          <a:p>
            <a:r>
              <a:rPr kumimoji="1" lang="ja-JP" altLang="en-US" sz="2400" dirty="0" smtClean="0"/>
              <a:t>（１）　変数名が意味不明</a:t>
            </a:r>
            <a:endParaRPr kumimoji="1" lang="en-US" altLang="ja-JP" sz="2400" dirty="0" smtClean="0"/>
          </a:p>
          <a:p>
            <a:r>
              <a:rPr lang="ja-JP" altLang="en-US" sz="2400" dirty="0" smtClean="0"/>
              <a:t>（２）　インデントがでたらめ</a:t>
            </a:r>
            <a:endParaRPr lang="en-US" altLang="ja-JP" sz="2400" dirty="0" smtClean="0"/>
          </a:p>
          <a:p>
            <a:r>
              <a:rPr kumimoji="1" lang="ja-JP" altLang="en-US" sz="2400" dirty="0" smtClean="0"/>
              <a:t>（３）　空行が無い</a:t>
            </a:r>
            <a:endParaRPr kumimoji="1" lang="ja-JP" altLang="en-US" sz="2400" dirty="0"/>
          </a:p>
        </p:txBody>
      </p:sp>
      <p:sp>
        <p:nvSpPr>
          <p:cNvPr id="5" name="テキスト ボックス 4"/>
          <p:cNvSpPr txBox="1"/>
          <p:nvPr/>
        </p:nvSpPr>
        <p:spPr>
          <a:xfrm>
            <a:off x="1466131" y="4653136"/>
            <a:ext cx="6211957" cy="707886"/>
          </a:xfrm>
          <a:prstGeom prst="rect">
            <a:avLst/>
          </a:prstGeom>
          <a:solidFill>
            <a:srgbClr val="FFFF00"/>
          </a:solidFill>
          <a:ln>
            <a:solidFill>
              <a:srgbClr val="0000FF"/>
            </a:solidFill>
          </a:ln>
        </p:spPr>
        <p:txBody>
          <a:bodyPr wrap="none" rtlCol="0">
            <a:spAutoFit/>
          </a:bodyPr>
          <a:lstStyle/>
          <a:p>
            <a:r>
              <a:rPr kumimoji="1" lang="ja-JP" altLang="en-US" sz="2000" dirty="0" smtClean="0"/>
              <a:t>プログラムの</a:t>
            </a:r>
            <a:r>
              <a:rPr lang="ja-JP" altLang="en-US" sz="2000" dirty="0"/>
              <a:t>「意味」 「構造」 </a:t>
            </a:r>
            <a:r>
              <a:rPr kumimoji="1" lang="ja-JP" altLang="en-US" sz="2000" dirty="0" smtClean="0"/>
              <a:t>「流れ」</a:t>
            </a:r>
            <a:r>
              <a:rPr lang="ja-JP" altLang="en-US" sz="2000" dirty="0" smtClean="0"/>
              <a:t>を理解するためには</a:t>
            </a:r>
            <a:endParaRPr lang="en-US" altLang="ja-JP" sz="2000" dirty="0" smtClean="0"/>
          </a:p>
          <a:p>
            <a:r>
              <a:rPr lang="ja-JP" altLang="en-US" sz="2000" dirty="0" smtClean="0"/>
              <a:t>解読</a:t>
            </a:r>
            <a:r>
              <a:rPr lang="ja-JP" altLang="en-US" sz="2000" dirty="0"/>
              <a:t>作業</a:t>
            </a:r>
            <a:r>
              <a:rPr lang="ja-JP" altLang="en-US" sz="2000" dirty="0" smtClean="0"/>
              <a:t>が必要</a:t>
            </a:r>
            <a:endParaRPr kumimoji="1" lang="ja-JP" altLang="en-US" sz="2000" dirty="0"/>
          </a:p>
        </p:txBody>
      </p:sp>
      <p:sp>
        <p:nvSpPr>
          <p:cNvPr id="7" name="下矢印 6"/>
          <p:cNvSpPr/>
          <p:nvPr/>
        </p:nvSpPr>
        <p:spPr bwMode="auto">
          <a:xfrm>
            <a:off x="4336926" y="3813423"/>
            <a:ext cx="484632" cy="720080"/>
          </a:xfrm>
          <a:prstGeom prst="down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Tree>
    <p:extLst>
      <p:ext uri="{BB962C8B-B14F-4D97-AF65-F5344CB8AC3E}">
        <p14:creationId xmlns:p14="http://schemas.microsoft.com/office/powerpoint/2010/main" val="101922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7863050" cy="2800767"/>
          </a:xfrm>
          <a:prstGeom prst="rect">
            <a:avLst/>
          </a:prstGeom>
          <a:solidFill>
            <a:schemeClr val="bg1"/>
          </a:solidFill>
          <a:ln>
            <a:solidFill>
              <a:srgbClr val="0000FF"/>
            </a:solidFill>
          </a:ln>
        </p:spPr>
        <p:txBody>
          <a:bodyPr wrap="none" rtlCol="0">
            <a:spAutoFit/>
          </a:bodyPr>
          <a:lstStyle/>
          <a:p>
            <a:r>
              <a:rPr lang="en-US" altLang="ja-JP" sz="2200" dirty="0" smtClean="0">
                <a:latin typeface="+mj-ea"/>
                <a:ea typeface="+mj-ea"/>
              </a:rPr>
              <a:t>public  static  </a:t>
            </a:r>
            <a:r>
              <a:rPr lang="en-US" altLang="ja-JP" sz="2200" dirty="0" err="1" smtClean="0">
                <a:latin typeface="+mj-ea"/>
                <a:ea typeface="+mj-ea"/>
              </a:rPr>
              <a:t>boolean</a:t>
            </a:r>
            <a:r>
              <a:rPr lang="en-US" altLang="ja-JP" sz="2200" dirty="0" smtClean="0">
                <a:latin typeface="+mj-ea"/>
                <a:ea typeface="+mj-ea"/>
              </a:rPr>
              <a:t>  </a:t>
            </a:r>
            <a:r>
              <a:rPr lang="en-US" altLang="ja-JP" sz="2200" dirty="0" err="1" smtClean="0">
                <a:latin typeface="+mj-ea"/>
                <a:ea typeface="+mj-ea"/>
              </a:rPr>
              <a:t>eventIsOpened</a:t>
            </a:r>
            <a:r>
              <a:rPr lang="en-US" altLang="ja-JP" sz="2200" dirty="0" smtClean="0">
                <a:latin typeface="+mj-ea"/>
                <a:ea typeface="+mj-ea"/>
              </a:rPr>
              <a:t>( </a:t>
            </a:r>
            <a:r>
              <a:rPr lang="en-US" altLang="ja-JP" sz="2200" dirty="0" err="1" smtClean="0">
                <a:latin typeface="+mj-ea"/>
                <a:ea typeface="+mj-ea"/>
              </a:rPr>
              <a:t>int</a:t>
            </a:r>
            <a:r>
              <a:rPr lang="en-US" altLang="ja-JP" sz="2200" dirty="0" smtClean="0">
                <a:latin typeface="+mj-ea"/>
                <a:ea typeface="+mj-ea"/>
              </a:rPr>
              <a:t> year , </a:t>
            </a:r>
            <a:r>
              <a:rPr lang="en-US" altLang="ja-JP" sz="2200" dirty="0" err="1" smtClean="0">
                <a:latin typeface="+mj-ea"/>
                <a:ea typeface="+mj-ea"/>
              </a:rPr>
              <a:t>int</a:t>
            </a:r>
            <a:r>
              <a:rPr lang="en-US" altLang="ja-JP" sz="2200" dirty="0" smtClean="0">
                <a:latin typeface="+mj-ea"/>
                <a:ea typeface="+mj-ea"/>
              </a:rPr>
              <a:t>  month ){</a:t>
            </a:r>
          </a:p>
          <a:p>
            <a:r>
              <a:rPr lang="ja-JP" altLang="en-US" sz="2200" dirty="0" smtClean="0">
                <a:latin typeface="+mj-ea"/>
                <a:ea typeface="+mj-ea"/>
              </a:rPr>
              <a:t>    </a:t>
            </a:r>
            <a:r>
              <a:rPr lang="en-US" altLang="ja-JP" sz="2200" dirty="0" smtClean="0">
                <a:latin typeface="+mj-ea"/>
                <a:ea typeface="+mj-ea"/>
              </a:rPr>
              <a:t>boolean </a:t>
            </a:r>
            <a:r>
              <a:rPr lang="en-US" altLang="ja-JP" sz="2200" dirty="0" err="1">
                <a:latin typeface="+mj-ea"/>
                <a:ea typeface="+mj-ea"/>
              </a:rPr>
              <a:t>isOpened</a:t>
            </a:r>
            <a:r>
              <a:rPr lang="en-US" altLang="ja-JP" sz="2200" dirty="0">
                <a:latin typeface="+mj-ea"/>
                <a:ea typeface="+mj-ea"/>
              </a:rPr>
              <a:t> = year&gt;2020 || year == 2020 &amp;&amp; month &gt;= 7;</a:t>
            </a:r>
          </a:p>
          <a:p>
            <a:r>
              <a:rPr lang="ja-JP" altLang="en-US" sz="2200" dirty="0" smtClean="0">
                <a:latin typeface="+mj-ea"/>
                <a:ea typeface="+mj-ea"/>
              </a:rPr>
              <a:t>    </a:t>
            </a:r>
            <a:r>
              <a:rPr lang="en-US" altLang="ja-JP" sz="2200" dirty="0" smtClean="0">
                <a:latin typeface="+mj-ea"/>
                <a:ea typeface="+mj-ea"/>
              </a:rPr>
              <a:t>if </a:t>
            </a:r>
            <a:r>
              <a:rPr lang="en-US" altLang="ja-JP" sz="2200" dirty="0">
                <a:latin typeface="+mj-ea"/>
                <a:ea typeface="+mj-ea"/>
              </a:rPr>
              <a:t>(</a:t>
            </a:r>
            <a:r>
              <a:rPr lang="en-US" altLang="ja-JP" sz="2200" dirty="0" err="1">
                <a:latin typeface="+mj-ea"/>
                <a:ea typeface="+mj-ea"/>
              </a:rPr>
              <a:t>isOpened</a:t>
            </a:r>
            <a:r>
              <a:rPr lang="en-US" altLang="ja-JP" sz="2200" dirty="0">
                <a:latin typeface="+mj-ea"/>
                <a:ea typeface="+mj-ea"/>
              </a:rPr>
              <a:t>) {</a:t>
            </a:r>
          </a:p>
          <a:p>
            <a:r>
              <a:rPr lang="en-US" altLang="ja-JP" sz="2200" dirty="0">
                <a:latin typeface="+mj-ea"/>
                <a:ea typeface="+mj-ea"/>
              </a:rPr>
              <a:t>	return </a:t>
            </a:r>
            <a:r>
              <a:rPr lang="en-US" altLang="ja-JP" sz="2200" dirty="0" smtClean="0">
                <a:latin typeface="+mj-ea"/>
                <a:ea typeface="+mj-ea"/>
              </a:rPr>
              <a:t>true;</a:t>
            </a:r>
            <a:endParaRPr lang="en-US" altLang="ja-JP" sz="2200" dirty="0">
              <a:latin typeface="+mj-ea"/>
              <a:ea typeface="+mj-ea"/>
            </a:endParaRPr>
          </a:p>
          <a:p>
            <a:r>
              <a:rPr lang="ja-JP" altLang="en-US" sz="2200" dirty="0" smtClean="0">
                <a:latin typeface="+mj-ea"/>
                <a:ea typeface="+mj-ea"/>
              </a:rPr>
              <a:t>    </a:t>
            </a:r>
            <a:r>
              <a:rPr lang="en-US" altLang="ja-JP" sz="2200" dirty="0" smtClean="0">
                <a:latin typeface="+mj-ea"/>
                <a:ea typeface="+mj-ea"/>
              </a:rPr>
              <a:t>} else</a:t>
            </a:r>
            <a:r>
              <a:rPr lang="en-US" altLang="ja-JP" sz="2200" dirty="0" smtClean="0">
                <a:solidFill>
                  <a:srgbClr val="FF0000"/>
                </a:solidFill>
                <a:latin typeface="+mj-ea"/>
                <a:ea typeface="+mj-ea"/>
              </a:rPr>
              <a:t>{  </a:t>
            </a:r>
          </a:p>
          <a:p>
            <a:r>
              <a:rPr lang="en-US" altLang="ja-JP" sz="2200" dirty="0" smtClean="0">
                <a:solidFill>
                  <a:srgbClr val="FF0000"/>
                </a:solidFill>
                <a:latin typeface="+mj-ea"/>
                <a:ea typeface="+mj-ea"/>
              </a:rPr>
              <a:t>          return  false;</a:t>
            </a:r>
          </a:p>
          <a:p>
            <a:r>
              <a:rPr lang="en-US" altLang="ja-JP" sz="2200" dirty="0">
                <a:solidFill>
                  <a:srgbClr val="FF0000"/>
                </a:solidFill>
                <a:latin typeface="+mj-ea"/>
                <a:ea typeface="+mj-ea"/>
              </a:rPr>
              <a:t> </a:t>
            </a:r>
            <a:r>
              <a:rPr lang="en-US" altLang="ja-JP" sz="2200" dirty="0" smtClean="0">
                <a:solidFill>
                  <a:srgbClr val="FF0000"/>
                </a:solidFill>
                <a:latin typeface="+mj-ea"/>
                <a:ea typeface="+mj-ea"/>
              </a:rPr>
              <a:t>   }</a:t>
            </a:r>
          </a:p>
          <a:p>
            <a:r>
              <a:rPr kumimoji="1" lang="en-US" altLang="ja-JP" sz="2200" dirty="0">
                <a:latin typeface="+mj-ea"/>
                <a:ea typeface="+mj-ea"/>
              </a:rPr>
              <a:t>}</a:t>
            </a:r>
            <a:endParaRPr kumimoji="1" lang="ja-JP" altLang="en-US" sz="2200" dirty="0">
              <a:latin typeface="+mj-ea"/>
              <a:ea typeface="+mj-ea"/>
            </a:endParaRPr>
          </a:p>
        </p:txBody>
      </p:sp>
      <p:sp>
        <p:nvSpPr>
          <p:cNvPr id="2" name="テキスト ボックス 1"/>
          <p:cNvSpPr txBox="1"/>
          <p:nvPr/>
        </p:nvSpPr>
        <p:spPr>
          <a:xfrm>
            <a:off x="899592" y="1071492"/>
            <a:ext cx="3759171"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リファクタリング⑦　（</a:t>
            </a:r>
            <a:r>
              <a:rPr kumimoji="1" lang="en-US" altLang="ja-JP" dirty="0" smtClean="0"/>
              <a:t>return</a:t>
            </a:r>
            <a:r>
              <a:rPr kumimoji="1" lang="ja-JP" altLang="en-US" dirty="0" smtClean="0"/>
              <a:t>文の統合</a:t>
            </a:r>
            <a:r>
              <a:rPr lang="ja-JP" altLang="en-US" dirty="0" smtClean="0"/>
              <a:t>）</a:t>
            </a:r>
            <a:endParaRPr kumimoji="1" lang="ja-JP" altLang="en-US" dirty="0"/>
          </a:p>
        </p:txBody>
      </p:sp>
      <p:sp>
        <p:nvSpPr>
          <p:cNvPr id="3" name="テキスト ボックス 2"/>
          <p:cNvSpPr txBox="1"/>
          <p:nvPr/>
        </p:nvSpPr>
        <p:spPr>
          <a:xfrm>
            <a:off x="5163215"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5" name="右矢印 4"/>
          <p:cNvSpPr/>
          <p:nvPr/>
        </p:nvSpPr>
        <p:spPr bwMode="auto">
          <a:xfrm>
            <a:off x="4707224"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7" name="テキスト ボックス 6"/>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439653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7863050" cy="1446550"/>
          </a:xfrm>
          <a:prstGeom prst="rect">
            <a:avLst/>
          </a:prstGeom>
          <a:solidFill>
            <a:schemeClr val="bg1"/>
          </a:solidFill>
          <a:ln>
            <a:solidFill>
              <a:srgbClr val="0000FF"/>
            </a:solidFill>
          </a:ln>
        </p:spPr>
        <p:txBody>
          <a:bodyPr wrap="none" rtlCol="0">
            <a:spAutoFit/>
          </a:bodyPr>
          <a:lstStyle/>
          <a:p>
            <a:r>
              <a:rPr lang="en-US" altLang="ja-JP" sz="2200" dirty="0" smtClean="0">
                <a:latin typeface="+mj-ea"/>
                <a:ea typeface="+mj-ea"/>
              </a:rPr>
              <a:t>public  static  </a:t>
            </a:r>
            <a:r>
              <a:rPr lang="en-US" altLang="ja-JP" sz="2200" dirty="0" err="1" smtClean="0">
                <a:latin typeface="+mj-ea"/>
                <a:ea typeface="+mj-ea"/>
              </a:rPr>
              <a:t>boolean</a:t>
            </a:r>
            <a:r>
              <a:rPr lang="en-US" altLang="ja-JP" sz="2200" dirty="0" smtClean="0">
                <a:latin typeface="+mj-ea"/>
                <a:ea typeface="+mj-ea"/>
              </a:rPr>
              <a:t>  </a:t>
            </a:r>
            <a:r>
              <a:rPr lang="en-US" altLang="ja-JP" sz="2200" dirty="0" err="1" smtClean="0">
                <a:latin typeface="+mj-ea"/>
                <a:ea typeface="+mj-ea"/>
              </a:rPr>
              <a:t>eventIsOpened</a:t>
            </a:r>
            <a:r>
              <a:rPr lang="en-US" altLang="ja-JP" sz="2200" dirty="0" smtClean="0">
                <a:latin typeface="+mj-ea"/>
                <a:ea typeface="+mj-ea"/>
              </a:rPr>
              <a:t>( </a:t>
            </a:r>
            <a:r>
              <a:rPr lang="en-US" altLang="ja-JP" sz="2200" dirty="0" err="1" smtClean="0">
                <a:latin typeface="+mj-ea"/>
                <a:ea typeface="+mj-ea"/>
              </a:rPr>
              <a:t>int</a:t>
            </a:r>
            <a:r>
              <a:rPr lang="en-US" altLang="ja-JP" sz="2200" dirty="0" smtClean="0">
                <a:latin typeface="+mj-ea"/>
                <a:ea typeface="+mj-ea"/>
              </a:rPr>
              <a:t> year , </a:t>
            </a:r>
            <a:r>
              <a:rPr lang="en-US" altLang="ja-JP" sz="2200" dirty="0" err="1" smtClean="0">
                <a:latin typeface="+mj-ea"/>
                <a:ea typeface="+mj-ea"/>
              </a:rPr>
              <a:t>int</a:t>
            </a:r>
            <a:r>
              <a:rPr lang="en-US" altLang="ja-JP" sz="2200" dirty="0" smtClean="0">
                <a:latin typeface="+mj-ea"/>
                <a:ea typeface="+mj-ea"/>
              </a:rPr>
              <a:t>  month ){</a:t>
            </a:r>
          </a:p>
          <a:p>
            <a:r>
              <a:rPr lang="ja-JP" altLang="en-US" sz="2200" dirty="0" smtClean="0">
                <a:latin typeface="+mj-ea"/>
                <a:ea typeface="+mj-ea"/>
              </a:rPr>
              <a:t>    </a:t>
            </a:r>
            <a:r>
              <a:rPr lang="en-US" altLang="ja-JP" sz="2200" dirty="0" smtClean="0">
                <a:latin typeface="+mj-ea"/>
                <a:ea typeface="+mj-ea"/>
              </a:rPr>
              <a:t>boolean </a:t>
            </a:r>
            <a:r>
              <a:rPr lang="en-US" altLang="ja-JP" sz="2200" dirty="0" err="1">
                <a:latin typeface="+mj-ea"/>
                <a:ea typeface="+mj-ea"/>
              </a:rPr>
              <a:t>isOpened</a:t>
            </a:r>
            <a:r>
              <a:rPr lang="en-US" altLang="ja-JP" sz="2200" dirty="0">
                <a:latin typeface="+mj-ea"/>
                <a:ea typeface="+mj-ea"/>
              </a:rPr>
              <a:t> = year&gt;2020 || year == 2020 &amp;&amp; month &gt;= 7;</a:t>
            </a:r>
          </a:p>
          <a:p>
            <a:r>
              <a:rPr lang="ja-JP" altLang="en-US" sz="2200" dirty="0" smtClean="0">
                <a:latin typeface="+mj-ea"/>
                <a:ea typeface="+mj-ea"/>
              </a:rPr>
              <a:t>    </a:t>
            </a:r>
            <a:r>
              <a:rPr lang="en-US" altLang="ja-JP" sz="2200" dirty="0" smtClean="0">
                <a:latin typeface="+mj-ea"/>
                <a:ea typeface="+mj-ea"/>
              </a:rPr>
              <a:t>return </a:t>
            </a:r>
            <a:r>
              <a:rPr lang="en-US" altLang="ja-JP" sz="2200" dirty="0" err="1" smtClean="0">
                <a:latin typeface="+mj-ea"/>
                <a:ea typeface="+mj-ea"/>
              </a:rPr>
              <a:t>isOpened</a:t>
            </a:r>
            <a:r>
              <a:rPr lang="en-US" altLang="ja-JP" sz="2200" dirty="0" smtClean="0">
                <a:latin typeface="+mj-ea"/>
                <a:ea typeface="+mj-ea"/>
              </a:rPr>
              <a:t>;</a:t>
            </a:r>
          </a:p>
          <a:p>
            <a:r>
              <a:rPr kumimoji="1" lang="en-US" altLang="ja-JP" sz="2200" dirty="0" smtClean="0">
                <a:latin typeface="+mj-ea"/>
                <a:ea typeface="+mj-ea"/>
              </a:rPr>
              <a:t>}</a:t>
            </a:r>
            <a:endParaRPr kumimoji="1" lang="ja-JP" altLang="en-US" sz="2200" dirty="0">
              <a:latin typeface="+mj-ea"/>
              <a:ea typeface="+mj-ea"/>
            </a:endParaRPr>
          </a:p>
        </p:txBody>
      </p:sp>
      <p:sp>
        <p:nvSpPr>
          <p:cNvPr id="2" name="テキスト ボックス 1"/>
          <p:cNvSpPr txBox="1"/>
          <p:nvPr/>
        </p:nvSpPr>
        <p:spPr>
          <a:xfrm>
            <a:off x="899592" y="1071492"/>
            <a:ext cx="3759171"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a:t>
            </a:r>
            <a:r>
              <a:rPr lang="ja-JP" altLang="en-US" dirty="0" smtClean="0"/>
              <a:t>⑧</a:t>
            </a:r>
            <a:r>
              <a:rPr kumimoji="1" lang="ja-JP" altLang="en-US" dirty="0" smtClean="0"/>
              <a:t>　（</a:t>
            </a:r>
            <a:r>
              <a:rPr kumimoji="1" lang="en-US" altLang="ja-JP" dirty="0" smtClean="0"/>
              <a:t>return</a:t>
            </a:r>
            <a:r>
              <a:rPr kumimoji="1" lang="ja-JP" altLang="en-US" dirty="0" smtClean="0"/>
              <a:t>文の統合</a:t>
            </a:r>
            <a:r>
              <a:rPr lang="ja-JP" altLang="en-US" dirty="0" smtClean="0"/>
              <a:t>）</a:t>
            </a:r>
            <a:endParaRPr kumimoji="1" lang="ja-JP" altLang="en-US" dirty="0"/>
          </a:p>
        </p:txBody>
      </p:sp>
      <p:sp>
        <p:nvSpPr>
          <p:cNvPr id="3" name="テキスト ボックス 2"/>
          <p:cNvSpPr txBox="1"/>
          <p:nvPr/>
        </p:nvSpPr>
        <p:spPr>
          <a:xfrm>
            <a:off x="5163215"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5" name="右矢印 4"/>
          <p:cNvSpPr/>
          <p:nvPr/>
        </p:nvSpPr>
        <p:spPr bwMode="auto">
          <a:xfrm>
            <a:off x="4707224"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7" name="テキスト ボックス 6"/>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1042684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8121134" cy="1200329"/>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a:t>
            </a:r>
            <a:r>
              <a:rPr lang="en-US" altLang="ja-JP" sz="2400" dirty="0" err="1" smtClean="0">
                <a:latin typeface="+mj-ea"/>
                <a:ea typeface="+mj-ea"/>
              </a:rPr>
              <a:t>boolean</a:t>
            </a:r>
            <a:r>
              <a:rPr lang="en-US" altLang="ja-JP" sz="2400" dirty="0" smtClean="0">
                <a:latin typeface="+mj-ea"/>
                <a:ea typeface="+mj-ea"/>
              </a:rPr>
              <a:t>  </a:t>
            </a:r>
            <a:r>
              <a:rPr lang="en-US" altLang="ja-JP" sz="2400" dirty="0" err="1" smtClean="0">
                <a:latin typeface="+mj-ea"/>
                <a:ea typeface="+mj-ea"/>
              </a:rPr>
              <a:t>eventIsOpened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ja-JP" altLang="en-US" sz="2400" dirty="0" smtClean="0">
                <a:latin typeface="+mj-ea"/>
                <a:ea typeface="+mj-ea"/>
              </a:rPr>
              <a:t>    </a:t>
            </a:r>
            <a:r>
              <a:rPr lang="en-US" altLang="ja-JP" sz="2400" dirty="0" smtClean="0">
                <a:latin typeface="+mj-ea"/>
                <a:ea typeface="+mj-ea"/>
              </a:rPr>
              <a:t>return (year&gt;2020) </a:t>
            </a:r>
            <a:r>
              <a:rPr lang="en-US" altLang="ja-JP" sz="2400" dirty="0">
                <a:latin typeface="+mj-ea"/>
                <a:ea typeface="+mj-ea"/>
              </a:rPr>
              <a:t>|| </a:t>
            </a:r>
            <a:r>
              <a:rPr lang="en-US" altLang="ja-JP" sz="2400" dirty="0" smtClean="0">
                <a:latin typeface="+mj-ea"/>
                <a:ea typeface="+mj-ea"/>
              </a:rPr>
              <a:t>(year </a:t>
            </a:r>
            <a:r>
              <a:rPr lang="en-US" altLang="ja-JP" sz="2400" dirty="0">
                <a:latin typeface="+mj-ea"/>
                <a:ea typeface="+mj-ea"/>
              </a:rPr>
              <a:t>== 2020 &amp;&amp; month &gt;= </a:t>
            </a:r>
            <a:r>
              <a:rPr lang="en-US" altLang="ja-JP" sz="2400" dirty="0" smtClean="0">
                <a:latin typeface="+mj-ea"/>
                <a:ea typeface="+mj-ea"/>
              </a:rPr>
              <a:t>7);</a:t>
            </a:r>
            <a:endParaRPr lang="en-US" altLang="ja-JP" sz="2400" dirty="0">
              <a:latin typeface="+mj-ea"/>
              <a:ea typeface="+mj-ea"/>
            </a:endParaRPr>
          </a:p>
          <a:p>
            <a:r>
              <a:rPr kumimoji="1" lang="en-US" altLang="ja-JP" sz="2400" dirty="0" smtClean="0">
                <a:latin typeface="+mj-ea"/>
                <a:ea typeface="+mj-ea"/>
              </a:rPr>
              <a:t>}</a:t>
            </a:r>
            <a:endParaRPr kumimoji="1" lang="ja-JP" altLang="en-US" sz="2400" dirty="0">
              <a:latin typeface="+mj-ea"/>
              <a:ea typeface="+mj-ea"/>
            </a:endParaRPr>
          </a:p>
        </p:txBody>
      </p:sp>
      <p:sp>
        <p:nvSpPr>
          <p:cNvPr id="2" name="テキスト ボックス 1"/>
          <p:cNvSpPr txBox="1"/>
          <p:nvPr/>
        </p:nvSpPr>
        <p:spPr>
          <a:xfrm>
            <a:off x="899592" y="1071492"/>
            <a:ext cx="3478837"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a:t>
            </a:r>
            <a:r>
              <a:rPr lang="ja-JP" altLang="en-US" dirty="0" smtClean="0"/>
              <a:t>⑨</a:t>
            </a:r>
            <a:r>
              <a:rPr kumimoji="1" lang="ja-JP" altLang="en-US" dirty="0" smtClean="0"/>
              <a:t>　（インライン化</a:t>
            </a:r>
            <a:r>
              <a:rPr lang="ja-JP" altLang="en-US" dirty="0" smtClean="0"/>
              <a:t>）</a:t>
            </a:r>
            <a:endParaRPr kumimoji="1" lang="ja-JP" altLang="en-US" dirty="0"/>
          </a:p>
        </p:txBody>
      </p:sp>
      <p:sp>
        <p:nvSpPr>
          <p:cNvPr id="3" name="テキスト ボックス 2"/>
          <p:cNvSpPr txBox="1"/>
          <p:nvPr/>
        </p:nvSpPr>
        <p:spPr>
          <a:xfrm>
            <a:off x="5163215"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5" name="右矢印 4"/>
          <p:cNvSpPr/>
          <p:nvPr/>
        </p:nvSpPr>
        <p:spPr bwMode="auto">
          <a:xfrm>
            <a:off x="4707224"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7" name="テキスト ボックス 6"/>
          <p:cNvSpPr txBox="1"/>
          <p:nvPr/>
        </p:nvSpPr>
        <p:spPr>
          <a:xfrm>
            <a:off x="875327" y="3429000"/>
            <a:ext cx="7854973"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smtClean="0">
                <a:latin typeface="+mj-ea"/>
                <a:ea typeface="+mj-ea"/>
              </a:rPr>
              <a:t>インライン化とは、プログラム</a:t>
            </a:r>
            <a:r>
              <a:rPr lang="ja-JP" altLang="en-US" dirty="0" smtClean="0">
                <a:latin typeface="+mj-ea"/>
                <a:ea typeface="+mj-ea"/>
              </a:rPr>
              <a:t>のコンパイラが複数回実行する関数を可能な限りあらかじめ宣言することで、プログラム実行の際のオーバーヘッドを軽減する手法です。</a:t>
            </a:r>
            <a:endParaRPr lang="en-US" altLang="ja-JP" dirty="0" smtClean="0">
              <a:latin typeface="+mj-ea"/>
              <a:ea typeface="+mj-ea"/>
            </a:endParaRPr>
          </a:p>
          <a:p>
            <a:r>
              <a:rPr lang="ja-JP" altLang="en-US" dirty="0" smtClean="0">
                <a:latin typeface="+mj-ea"/>
                <a:ea typeface="+mj-ea"/>
              </a:rPr>
              <a:t>今回はリファクタリングによる簡潔なコードが目的のため、本来のインライン化の趣旨とは少し異なります。</a:t>
            </a:r>
            <a:endParaRPr lang="en-US" altLang="ja-JP" dirty="0" smtClean="0">
              <a:latin typeface="+mj-ea"/>
              <a:ea typeface="+mj-ea"/>
            </a:endParaRPr>
          </a:p>
        </p:txBody>
      </p:sp>
      <p:sp>
        <p:nvSpPr>
          <p:cNvPr id="8" name="テキスト ボックス 7"/>
          <p:cNvSpPr txBox="1"/>
          <p:nvPr/>
        </p:nvSpPr>
        <p:spPr>
          <a:xfrm>
            <a:off x="907976" y="332656"/>
            <a:ext cx="6716903"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Step1 </a:t>
            </a:r>
            <a:r>
              <a:rPr lang="ja-JP" altLang="en-US" sz="2000" dirty="0" smtClean="0">
                <a:latin typeface="+mj-ea"/>
                <a:ea typeface="+mj-ea"/>
              </a:rPr>
              <a:t>オリンピックが開会されたか調べる関数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eventIsOpened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3027840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1123" y="1412776"/>
            <a:ext cx="8123325" cy="1200329"/>
          </a:xfrm>
          <a:prstGeom prst="rect">
            <a:avLst/>
          </a:prstGeom>
          <a:solidFill>
            <a:schemeClr val="bg1"/>
          </a:solidFill>
          <a:ln>
            <a:solidFill>
              <a:srgbClr val="0000FF"/>
            </a:solidFill>
          </a:ln>
        </p:spPr>
        <p:txBody>
          <a:bodyPr wrap="square" rtlCol="0">
            <a:spAutoFit/>
          </a:bodyPr>
          <a:lstStyle/>
          <a:p>
            <a:pPr marL="457200" indent="-457200">
              <a:buAutoNum type="arabicParenBoth"/>
            </a:pPr>
            <a:r>
              <a:rPr kumimoji="1" lang="ja-JP" altLang="en-US" sz="2400" dirty="0" smtClean="0">
                <a:latin typeface="+mj-ea"/>
                <a:ea typeface="+mj-ea"/>
              </a:rPr>
              <a:t>はじめにテストプログラムを作成します。</a:t>
            </a:r>
            <a:r>
              <a:rPr kumimoji="1" lang="en-US" altLang="ja-JP" sz="2400" dirty="0" smtClean="0">
                <a:latin typeface="+mj-ea"/>
                <a:ea typeface="+mj-ea"/>
              </a:rPr>
              <a:t/>
            </a:r>
            <a:br>
              <a:rPr kumimoji="1" lang="en-US" altLang="ja-JP" sz="2400" dirty="0" smtClean="0">
                <a:latin typeface="+mj-ea"/>
                <a:ea typeface="+mj-ea"/>
              </a:rPr>
            </a:br>
            <a:r>
              <a:rPr kumimoji="1" lang="en-US" altLang="ja-JP" sz="2400" dirty="0" smtClean="0">
                <a:latin typeface="+mj-ea"/>
                <a:ea typeface="+mj-ea"/>
              </a:rPr>
              <a:t>※</a:t>
            </a:r>
            <a:r>
              <a:rPr kumimoji="1" lang="ja-JP" altLang="en-US" sz="2400" dirty="0" smtClean="0">
                <a:latin typeface="+mj-ea"/>
                <a:ea typeface="+mj-ea"/>
              </a:rPr>
              <a:t>今回は、あらかじめ作成してあるので、</a:t>
            </a:r>
            <a:r>
              <a:rPr kumimoji="1" lang="en-US" altLang="ja-JP" sz="2400" dirty="0" smtClean="0">
                <a:latin typeface="+mj-ea"/>
                <a:ea typeface="+mj-ea"/>
              </a:rPr>
              <a:t/>
            </a:r>
            <a:br>
              <a:rPr kumimoji="1" lang="en-US" altLang="ja-JP" sz="2400" dirty="0" smtClean="0">
                <a:latin typeface="+mj-ea"/>
                <a:ea typeface="+mj-ea"/>
              </a:rPr>
            </a:br>
            <a:r>
              <a:rPr kumimoji="1" lang="ja-JP" altLang="en-US" sz="2400" dirty="0" smtClean="0">
                <a:latin typeface="+mj-ea"/>
                <a:ea typeface="+mj-ea"/>
              </a:rPr>
              <a:t>　 テストプログラムの</a:t>
            </a:r>
            <a:r>
              <a:rPr kumimoji="1" lang="en-US" altLang="ja-JP" sz="2400" dirty="0" smtClean="0">
                <a:solidFill>
                  <a:srgbClr val="FF0000"/>
                </a:solidFill>
                <a:latin typeface="+mj-ea"/>
                <a:ea typeface="+mj-ea"/>
              </a:rPr>
              <a:t>Step</a:t>
            </a:r>
            <a:r>
              <a:rPr kumimoji="1" lang="ja-JP" altLang="en-US" sz="2400" dirty="0" smtClean="0">
                <a:solidFill>
                  <a:srgbClr val="FF0000"/>
                </a:solidFill>
                <a:latin typeface="+mj-ea"/>
                <a:ea typeface="+mj-ea"/>
              </a:rPr>
              <a:t>２の部分のコメントをはずします</a:t>
            </a:r>
            <a:r>
              <a:rPr kumimoji="1" lang="ja-JP" altLang="en-US" sz="2400" dirty="0" smtClean="0">
                <a:latin typeface="+mj-ea"/>
                <a:ea typeface="+mj-ea"/>
              </a:rPr>
              <a:t>。</a:t>
            </a:r>
            <a:endParaRPr kumimoji="1" lang="ja-JP" altLang="en-US" sz="2400" dirty="0">
              <a:latin typeface="+mj-ea"/>
              <a:ea typeface="+mj-ea"/>
            </a:endParaRPr>
          </a:p>
        </p:txBody>
      </p:sp>
      <p:sp>
        <p:nvSpPr>
          <p:cNvPr id="5" name="テキスト ボックス 4"/>
          <p:cNvSpPr txBox="1"/>
          <p:nvPr/>
        </p:nvSpPr>
        <p:spPr>
          <a:xfrm>
            <a:off x="467544" y="2890683"/>
            <a:ext cx="4697120" cy="461665"/>
          </a:xfrm>
          <a:prstGeom prst="rect">
            <a:avLst/>
          </a:prstGeom>
          <a:solidFill>
            <a:schemeClr val="bg1"/>
          </a:solidFill>
          <a:ln>
            <a:solidFill>
              <a:srgbClr val="0000FF"/>
            </a:solidFill>
          </a:ln>
        </p:spPr>
        <p:txBody>
          <a:bodyPr wrap="none" rtlCol="0">
            <a:spAutoFit/>
          </a:bodyPr>
          <a:lstStyle/>
          <a:p>
            <a:r>
              <a:rPr kumimoji="1" lang="en-US" altLang="ja-JP" sz="2400" dirty="0" smtClean="0">
                <a:latin typeface="+mj-ea"/>
                <a:ea typeface="+mj-ea"/>
              </a:rPr>
              <a:t>(</a:t>
            </a:r>
            <a:r>
              <a:rPr kumimoji="1" lang="ja-JP" altLang="en-US" sz="2400" dirty="0" smtClean="0">
                <a:latin typeface="+mj-ea"/>
                <a:ea typeface="+mj-ea"/>
              </a:rPr>
              <a:t>２</a:t>
            </a:r>
            <a:r>
              <a:rPr kumimoji="1" lang="en-US" altLang="ja-JP" sz="2400" dirty="0" smtClean="0">
                <a:latin typeface="+mj-ea"/>
                <a:ea typeface="+mj-ea"/>
              </a:rPr>
              <a:t>) </a:t>
            </a:r>
            <a:r>
              <a:rPr kumimoji="1" lang="ja-JP" altLang="en-US" sz="2400" dirty="0" smtClean="0">
                <a:latin typeface="+mj-ea"/>
                <a:ea typeface="+mj-ea"/>
              </a:rPr>
              <a:t>テストプログラムを実行します。</a:t>
            </a:r>
            <a:endParaRPr kumimoji="1" lang="ja-JP" altLang="en-US" sz="2400" dirty="0">
              <a:latin typeface="+mj-ea"/>
              <a:ea typeface="+mj-ea"/>
            </a:endParaRPr>
          </a:p>
        </p:txBody>
      </p:sp>
      <p:sp>
        <p:nvSpPr>
          <p:cNvPr id="6" name="テキスト ボックス 5"/>
          <p:cNvSpPr txBox="1"/>
          <p:nvPr/>
        </p:nvSpPr>
        <p:spPr>
          <a:xfrm>
            <a:off x="467544" y="3629926"/>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３</a:t>
            </a:r>
            <a:r>
              <a:rPr kumimoji="1" lang="en-US" altLang="ja-JP" sz="2400" dirty="0" smtClean="0">
                <a:latin typeface="+mj-ea"/>
                <a:ea typeface="+mj-ea"/>
              </a:rPr>
              <a:t>) </a:t>
            </a:r>
            <a:r>
              <a:rPr kumimoji="1" lang="ja-JP" altLang="en-US" sz="2400" dirty="0" smtClean="0">
                <a:latin typeface="+mj-ea"/>
                <a:ea typeface="+mj-ea"/>
              </a:rPr>
              <a:t>テストが失敗することを確認します。</a:t>
            </a:r>
            <a:endParaRPr kumimoji="1" lang="ja-JP" altLang="en-US" sz="2400" dirty="0">
              <a:latin typeface="+mj-ea"/>
              <a:ea typeface="+mj-ea"/>
            </a:endParaRPr>
          </a:p>
        </p:txBody>
      </p:sp>
      <p:sp>
        <p:nvSpPr>
          <p:cNvPr id="7" name="テキスト ボックス 6"/>
          <p:cNvSpPr txBox="1"/>
          <p:nvPr/>
        </p:nvSpPr>
        <p:spPr>
          <a:xfrm>
            <a:off x="467544" y="4369169"/>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４</a:t>
            </a:r>
            <a:r>
              <a:rPr kumimoji="1" lang="en-US" altLang="ja-JP" sz="2400" dirty="0" smtClean="0">
                <a:latin typeface="+mj-ea"/>
                <a:ea typeface="+mj-ea"/>
              </a:rPr>
              <a:t>) </a:t>
            </a:r>
            <a:r>
              <a:rPr kumimoji="1" lang="ja-JP" altLang="en-US" sz="2400" dirty="0" smtClean="0">
                <a:latin typeface="+mj-ea"/>
                <a:ea typeface="+mj-ea"/>
              </a:rPr>
              <a:t>プログラムを作成します。</a:t>
            </a:r>
            <a:endParaRPr kumimoji="1" lang="ja-JP" altLang="en-US" sz="2400" dirty="0">
              <a:latin typeface="+mj-ea"/>
              <a:ea typeface="+mj-ea"/>
            </a:endParaRPr>
          </a:p>
        </p:txBody>
      </p:sp>
      <p:sp>
        <p:nvSpPr>
          <p:cNvPr id="8" name="テキスト ボックス 7"/>
          <p:cNvSpPr txBox="1"/>
          <p:nvPr/>
        </p:nvSpPr>
        <p:spPr>
          <a:xfrm>
            <a:off x="467544" y="5108412"/>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５</a:t>
            </a:r>
            <a:r>
              <a:rPr kumimoji="1" lang="en-US" altLang="ja-JP" sz="2400" dirty="0" smtClean="0">
                <a:latin typeface="+mj-ea"/>
                <a:ea typeface="+mj-ea"/>
              </a:rPr>
              <a:t>) </a:t>
            </a:r>
            <a:r>
              <a:rPr kumimoji="1" lang="ja-JP" altLang="en-US" sz="2400" dirty="0" smtClean="0">
                <a:latin typeface="+mj-ea"/>
                <a:ea typeface="+mj-ea"/>
              </a:rPr>
              <a:t>テストが成功することを確認します。</a:t>
            </a:r>
            <a:endParaRPr kumimoji="1" lang="ja-JP" altLang="en-US" sz="2400" dirty="0">
              <a:latin typeface="+mj-ea"/>
              <a:ea typeface="+mj-ea"/>
            </a:endParaRPr>
          </a:p>
        </p:txBody>
      </p:sp>
      <p:sp>
        <p:nvSpPr>
          <p:cNvPr id="9" name="テキスト ボックス 8"/>
          <p:cNvSpPr txBox="1"/>
          <p:nvPr/>
        </p:nvSpPr>
        <p:spPr>
          <a:xfrm>
            <a:off x="467544" y="5847655"/>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６</a:t>
            </a:r>
            <a:r>
              <a:rPr kumimoji="1" lang="en-US" altLang="ja-JP" sz="2400" dirty="0" smtClean="0">
                <a:latin typeface="+mj-ea"/>
                <a:ea typeface="+mj-ea"/>
              </a:rPr>
              <a:t>) </a:t>
            </a:r>
            <a:r>
              <a:rPr kumimoji="1" lang="ja-JP" altLang="en-US" sz="2400" dirty="0" smtClean="0">
                <a:latin typeface="+mj-ea"/>
                <a:ea typeface="+mj-ea"/>
              </a:rPr>
              <a:t>リファクタリングを行います。</a:t>
            </a:r>
            <a:endParaRPr kumimoji="1" lang="ja-JP" altLang="en-US" sz="2400" dirty="0">
              <a:latin typeface="+mj-ea"/>
              <a:ea typeface="+mj-ea"/>
            </a:endParaRPr>
          </a:p>
        </p:txBody>
      </p:sp>
      <p:sp>
        <p:nvSpPr>
          <p:cNvPr id="10" name="テキスト ボックス 9"/>
          <p:cNvSpPr txBox="1"/>
          <p:nvPr/>
        </p:nvSpPr>
        <p:spPr>
          <a:xfrm>
            <a:off x="907976" y="332656"/>
            <a:ext cx="6625532"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Step2 </a:t>
            </a:r>
            <a:r>
              <a:rPr lang="ja-JP" altLang="en-US" sz="2000" dirty="0" smtClean="0">
                <a:latin typeface="+mj-ea"/>
                <a:ea typeface="+mj-ea"/>
              </a:rPr>
              <a:t>オリンピックが閉会されたか調べる関数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eventIsClosed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751081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28079" y="1628800"/>
            <a:ext cx="8023350" cy="4893647"/>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a:t>
            </a:r>
            <a:r>
              <a:rPr lang="en-US" altLang="ja-JP" sz="2400" dirty="0" err="1" smtClean="0">
                <a:latin typeface="+mj-ea"/>
                <a:ea typeface="+mj-ea"/>
              </a:rPr>
              <a:t>boolean</a:t>
            </a:r>
            <a:r>
              <a:rPr lang="en-US" altLang="ja-JP" sz="2400" dirty="0" smtClean="0">
                <a:latin typeface="+mj-ea"/>
                <a:ea typeface="+mj-ea"/>
              </a:rPr>
              <a:t>  </a:t>
            </a:r>
            <a:r>
              <a:rPr lang="en-US" altLang="ja-JP" sz="2400" dirty="0" err="1" smtClean="0">
                <a:latin typeface="+mj-ea"/>
                <a:ea typeface="+mj-ea"/>
              </a:rPr>
              <a:t>eventIsClosed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a:t>
            </a:r>
            <a:r>
              <a:rPr lang="en-US" altLang="ja-JP" sz="2400" dirty="0" smtClean="0">
                <a:latin typeface="+mj-ea"/>
              </a:rPr>
              <a:t>boolean  </a:t>
            </a:r>
            <a:r>
              <a:rPr lang="en-US" altLang="ja-JP" sz="2400" dirty="0">
                <a:latin typeface="+mj-ea"/>
              </a:rPr>
              <a:t>result = false;</a:t>
            </a:r>
          </a:p>
          <a:p>
            <a:r>
              <a:rPr lang="en-US" altLang="ja-JP" sz="2400" dirty="0">
                <a:latin typeface="+mj-ea"/>
              </a:rPr>
              <a:t>    </a:t>
            </a:r>
          </a:p>
          <a:p>
            <a:r>
              <a:rPr lang="ja-JP" altLang="en-US" sz="2400" dirty="0">
                <a:latin typeface="+mj-ea"/>
                <a:sym typeface="Wingdings" panose="05000000000000000000" pitchFamily="2" charset="2"/>
              </a:rPr>
              <a:t>    </a:t>
            </a:r>
            <a:r>
              <a:rPr lang="en-US" altLang="ja-JP" sz="2400" dirty="0">
                <a:latin typeface="+mj-ea"/>
                <a:sym typeface="Wingdings" panose="05000000000000000000" pitchFamily="2" charset="2"/>
              </a:rPr>
              <a:t>if ( year &gt; 2020 ){</a:t>
            </a:r>
          </a:p>
          <a:p>
            <a:r>
              <a:rPr lang="en-US" altLang="ja-JP" sz="2400" dirty="0">
                <a:latin typeface="+mj-ea"/>
                <a:sym typeface="Wingdings" panose="05000000000000000000" pitchFamily="2" charset="2"/>
              </a:rPr>
              <a:t>        result = true;</a:t>
            </a:r>
          </a:p>
          <a:p>
            <a:r>
              <a:rPr lang="en-US" altLang="ja-JP" sz="2400" dirty="0">
                <a:latin typeface="+mj-ea"/>
                <a:sym typeface="Wingdings" panose="05000000000000000000" pitchFamily="2" charset="2"/>
              </a:rPr>
              <a:t>    }</a:t>
            </a:r>
          </a:p>
          <a:p>
            <a:endParaRPr lang="en-US" altLang="ja-JP" sz="2400" dirty="0">
              <a:latin typeface="+mj-ea"/>
            </a:endParaRPr>
          </a:p>
          <a:p>
            <a:r>
              <a:rPr lang="en-US" altLang="ja-JP" sz="2400" dirty="0">
                <a:latin typeface="+mj-ea"/>
              </a:rPr>
              <a:t>    if( year  == 2020 &amp;&amp; month  </a:t>
            </a:r>
            <a:r>
              <a:rPr lang="en-US" altLang="ja-JP" sz="2400" dirty="0" smtClean="0">
                <a:latin typeface="+mj-ea"/>
                <a:sym typeface="Wingdings" panose="05000000000000000000" pitchFamily="2" charset="2"/>
              </a:rPr>
              <a:t>&gt;= 9 </a:t>
            </a:r>
            <a:r>
              <a:rPr lang="en-US" altLang="ja-JP" sz="2400" dirty="0">
                <a:latin typeface="+mj-ea"/>
                <a:sym typeface="Wingdings" panose="05000000000000000000" pitchFamily="2" charset="2"/>
              </a:rPr>
              <a:t>){</a:t>
            </a:r>
          </a:p>
          <a:p>
            <a:r>
              <a:rPr lang="en-US" altLang="ja-JP" sz="2400" dirty="0">
                <a:latin typeface="+mj-ea"/>
                <a:sym typeface="Wingdings" panose="05000000000000000000" pitchFamily="2" charset="2"/>
              </a:rPr>
              <a:t>        result = true;</a:t>
            </a:r>
          </a:p>
          <a:p>
            <a:r>
              <a:rPr lang="ja-JP" altLang="en-US" sz="2400" dirty="0">
                <a:latin typeface="+mj-ea"/>
                <a:sym typeface="Wingdings" panose="05000000000000000000" pitchFamily="2" charset="2"/>
              </a:rPr>
              <a:t>    </a:t>
            </a:r>
            <a:r>
              <a:rPr lang="en-US" altLang="ja-JP" sz="2400" dirty="0">
                <a:latin typeface="+mj-ea"/>
                <a:sym typeface="Wingdings" panose="05000000000000000000" pitchFamily="2" charset="2"/>
              </a:rPr>
              <a:t>}</a:t>
            </a:r>
          </a:p>
          <a:p>
            <a:endParaRPr lang="en-US" altLang="ja-JP" sz="2400" dirty="0">
              <a:latin typeface="+mj-ea"/>
            </a:endParaRPr>
          </a:p>
          <a:p>
            <a:r>
              <a:rPr lang="en-US" altLang="ja-JP" sz="2400" dirty="0">
                <a:latin typeface="+mj-ea"/>
              </a:rPr>
              <a:t>    return  result</a:t>
            </a:r>
            <a:r>
              <a:rPr lang="en-US" altLang="ja-JP" sz="2400" dirty="0" smtClean="0">
                <a:latin typeface="+mj-ea"/>
              </a:rPr>
              <a:t>;</a:t>
            </a:r>
          </a:p>
          <a:p>
            <a:r>
              <a:rPr kumimoji="1" lang="en-US" altLang="ja-JP" sz="2400" dirty="0" smtClean="0">
                <a:latin typeface="+mj-ea"/>
                <a:ea typeface="+mj-ea"/>
              </a:rPr>
              <a:t>}</a:t>
            </a:r>
            <a:endParaRPr kumimoji="1" lang="ja-JP" altLang="en-US" sz="2400" dirty="0">
              <a:latin typeface="+mj-ea"/>
              <a:ea typeface="+mj-ea"/>
            </a:endParaRPr>
          </a:p>
        </p:txBody>
      </p:sp>
      <p:sp>
        <p:nvSpPr>
          <p:cNvPr id="5" name="テキスト ボックス 4"/>
          <p:cNvSpPr txBox="1"/>
          <p:nvPr/>
        </p:nvSpPr>
        <p:spPr>
          <a:xfrm>
            <a:off x="907976" y="332656"/>
            <a:ext cx="6625532"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Step2 </a:t>
            </a:r>
            <a:r>
              <a:rPr lang="ja-JP" altLang="en-US" sz="2000" dirty="0" smtClean="0">
                <a:latin typeface="+mj-ea"/>
                <a:ea typeface="+mj-ea"/>
              </a:rPr>
              <a:t>オリンピックが閉会されたか調べる関数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eventIsClosed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77985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7295587" cy="4893647"/>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boolean  </a:t>
            </a:r>
            <a:r>
              <a:rPr lang="en-US" altLang="ja-JP" sz="2400" dirty="0" err="1" smtClean="0">
                <a:latin typeface="+mj-ea"/>
                <a:ea typeface="+mj-ea"/>
              </a:rPr>
              <a:t>isClosed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boolean  result = false;</a:t>
            </a:r>
          </a:p>
          <a:p>
            <a:r>
              <a:rPr lang="en-US" altLang="ja-JP" sz="2400" dirty="0">
                <a:latin typeface="+mj-ea"/>
                <a:ea typeface="+mj-ea"/>
              </a:rPr>
              <a:t> </a:t>
            </a:r>
            <a:r>
              <a:rPr lang="en-US" altLang="ja-JP" sz="2400" dirty="0" smtClean="0">
                <a:latin typeface="+mj-ea"/>
                <a:ea typeface="+mj-ea"/>
              </a:rPr>
              <a:t>   </a:t>
            </a:r>
          </a:p>
          <a:p>
            <a:r>
              <a:rPr lang="ja-JP" altLang="en-US" sz="2400" dirty="0" smtClean="0">
                <a:latin typeface="+mj-ea"/>
                <a:sym typeface="Wingdings" panose="05000000000000000000" pitchFamily="2" charset="2"/>
              </a:rPr>
              <a:t>    </a:t>
            </a:r>
            <a:r>
              <a:rPr lang="en-US" altLang="ja-JP" sz="2400" dirty="0" smtClean="0">
                <a:latin typeface="+mj-ea"/>
                <a:sym typeface="Wingdings" panose="05000000000000000000" pitchFamily="2" charset="2"/>
              </a:rPr>
              <a:t>if </a:t>
            </a:r>
            <a:r>
              <a:rPr lang="en-US" altLang="ja-JP" sz="2400" dirty="0">
                <a:latin typeface="+mj-ea"/>
                <a:sym typeface="Wingdings" panose="05000000000000000000" pitchFamily="2" charset="2"/>
              </a:rPr>
              <a:t>( </a:t>
            </a:r>
            <a:r>
              <a:rPr lang="en-US" altLang="ja-JP" sz="2400" dirty="0" smtClean="0">
                <a:latin typeface="+mj-ea"/>
                <a:sym typeface="Wingdings" panose="05000000000000000000" pitchFamily="2" charset="2"/>
              </a:rPr>
              <a:t>year </a:t>
            </a:r>
            <a:r>
              <a:rPr lang="en-US" altLang="ja-JP" sz="2400" dirty="0">
                <a:latin typeface="+mj-ea"/>
                <a:sym typeface="Wingdings" panose="05000000000000000000" pitchFamily="2" charset="2"/>
              </a:rPr>
              <a:t>&gt; </a:t>
            </a:r>
            <a:r>
              <a:rPr lang="en-US" altLang="ja-JP" sz="2400" dirty="0" smtClean="0">
                <a:latin typeface="+mj-ea"/>
                <a:sym typeface="Wingdings" panose="05000000000000000000" pitchFamily="2" charset="2"/>
              </a:rPr>
              <a:t>2020 </a:t>
            </a:r>
            <a:r>
              <a:rPr lang="en-US" altLang="ja-JP" sz="2400" dirty="0" smtClean="0">
                <a:solidFill>
                  <a:srgbClr val="FF0000"/>
                </a:solidFill>
                <a:latin typeface="+mj-ea"/>
                <a:sym typeface="Wingdings" panose="05000000000000000000" pitchFamily="2" charset="2"/>
              </a:rPr>
              <a:t>||</a:t>
            </a:r>
            <a:r>
              <a:rPr lang="ja-JP" altLang="en-US" sz="2400" dirty="0" smtClean="0">
                <a:solidFill>
                  <a:srgbClr val="FF0000"/>
                </a:solidFill>
                <a:latin typeface="+mj-ea"/>
                <a:sym typeface="Wingdings" panose="05000000000000000000" pitchFamily="2" charset="2"/>
              </a:rPr>
              <a:t> </a:t>
            </a:r>
            <a:r>
              <a:rPr lang="en-US" altLang="ja-JP" sz="2400" dirty="0" smtClean="0">
                <a:solidFill>
                  <a:srgbClr val="FF0000"/>
                </a:solidFill>
                <a:latin typeface="+mj-ea"/>
              </a:rPr>
              <a:t>year  </a:t>
            </a:r>
            <a:r>
              <a:rPr lang="en-US" altLang="ja-JP" sz="2400" dirty="0">
                <a:solidFill>
                  <a:srgbClr val="FF0000"/>
                </a:solidFill>
                <a:latin typeface="+mj-ea"/>
              </a:rPr>
              <a:t>== 2020 &amp;&amp; month  </a:t>
            </a:r>
            <a:r>
              <a:rPr lang="en-US" altLang="ja-JP" sz="2400" dirty="0" smtClean="0">
                <a:solidFill>
                  <a:srgbClr val="FF0000"/>
                </a:solidFill>
                <a:latin typeface="+mj-ea"/>
                <a:sym typeface="Wingdings" panose="05000000000000000000" pitchFamily="2" charset="2"/>
              </a:rPr>
              <a:t>&gt;= 9</a:t>
            </a:r>
            <a:r>
              <a:rPr lang="en-US" altLang="ja-JP" sz="2400" dirty="0" smtClean="0">
                <a:latin typeface="+mj-ea"/>
                <a:sym typeface="Wingdings" panose="05000000000000000000" pitchFamily="2" charset="2"/>
              </a:rPr>
              <a:t> ){</a:t>
            </a:r>
            <a:endParaRPr lang="en-US" altLang="ja-JP" sz="2400" dirty="0">
              <a:latin typeface="+mj-ea"/>
              <a:sym typeface="Wingdings" panose="05000000000000000000" pitchFamily="2" charset="2"/>
            </a:endParaRPr>
          </a:p>
          <a:p>
            <a:r>
              <a:rPr lang="en-US" altLang="ja-JP" sz="2400" dirty="0">
                <a:latin typeface="+mj-ea"/>
                <a:sym typeface="Wingdings" panose="05000000000000000000" pitchFamily="2" charset="2"/>
              </a:rPr>
              <a:t>        result = true;</a:t>
            </a:r>
          </a:p>
          <a:p>
            <a:r>
              <a:rPr lang="en-US" altLang="ja-JP" sz="2400" dirty="0">
                <a:latin typeface="+mj-ea"/>
                <a:sym typeface="Wingdings" panose="05000000000000000000" pitchFamily="2" charset="2"/>
              </a:rPr>
              <a:t>    }</a:t>
            </a:r>
          </a:p>
          <a:p>
            <a:endParaRPr lang="en-US" altLang="ja-JP" sz="2400" dirty="0">
              <a:latin typeface="+mj-ea"/>
            </a:endParaRPr>
          </a:p>
          <a:p>
            <a:r>
              <a:rPr lang="en-US" altLang="ja-JP" sz="2400" strike="dblStrike" dirty="0">
                <a:solidFill>
                  <a:srgbClr val="FF0000"/>
                </a:solidFill>
                <a:latin typeface="+mj-ea"/>
              </a:rPr>
              <a:t>    if( year  == 2020 &amp;&amp; month  </a:t>
            </a:r>
            <a:r>
              <a:rPr lang="en-US" altLang="ja-JP" sz="2400" strike="dblStrike" dirty="0" smtClean="0">
                <a:solidFill>
                  <a:srgbClr val="FF0000"/>
                </a:solidFill>
                <a:latin typeface="+mj-ea"/>
                <a:sym typeface="Wingdings" panose="05000000000000000000" pitchFamily="2" charset="2"/>
              </a:rPr>
              <a:t>&gt;= 9 </a:t>
            </a:r>
            <a:r>
              <a:rPr lang="en-US" altLang="ja-JP" sz="2400" strike="dblStrike" dirty="0">
                <a:solidFill>
                  <a:srgbClr val="FF0000"/>
                </a:solidFill>
                <a:latin typeface="+mj-ea"/>
                <a:sym typeface="Wingdings" panose="05000000000000000000" pitchFamily="2" charset="2"/>
              </a:rPr>
              <a:t>){</a:t>
            </a:r>
          </a:p>
          <a:p>
            <a:r>
              <a:rPr lang="en-US" altLang="ja-JP" sz="2400" strike="dblStrike" dirty="0">
                <a:solidFill>
                  <a:srgbClr val="FF0000"/>
                </a:solidFill>
                <a:latin typeface="+mj-ea"/>
                <a:sym typeface="Wingdings" panose="05000000000000000000" pitchFamily="2" charset="2"/>
              </a:rPr>
              <a:t>        result = true;</a:t>
            </a:r>
          </a:p>
          <a:p>
            <a:r>
              <a:rPr lang="ja-JP" altLang="en-US" sz="2400" strike="dblStrike" dirty="0">
                <a:solidFill>
                  <a:srgbClr val="FF0000"/>
                </a:solidFill>
                <a:latin typeface="+mj-ea"/>
                <a:sym typeface="Wingdings" panose="05000000000000000000" pitchFamily="2" charset="2"/>
              </a:rPr>
              <a:t>    </a:t>
            </a:r>
            <a:r>
              <a:rPr lang="en-US" altLang="ja-JP" sz="2400" strike="dblStrike" dirty="0">
                <a:solidFill>
                  <a:srgbClr val="FF0000"/>
                </a:solidFill>
                <a:latin typeface="+mj-ea"/>
                <a:sym typeface="Wingdings" panose="05000000000000000000" pitchFamily="2" charset="2"/>
              </a:rPr>
              <a:t>}</a:t>
            </a:r>
          </a:p>
          <a:p>
            <a:endParaRPr lang="en-US" altLang="ja-JP" sz="2400" dirty="0" smtClean="0">
              <a:latin typeface="+mj-ea"/>
              <a:ea typeface="+mj-ea"/>
            </a:endParaRPr>
          </a:p>
          <a:p>
            <a:r>
              <a:rPr lang="en-US" altLang="ja-JP" sz="2400" dirty="0" smtClean="0">
                <a:latin typeface="+mj-ea"/>
                <a:ea typeface="+mj-ea"/>
              </a:rPr>
              <a:t>    return  result;</a:t>
            </a:r>
          </a:p>
          <a:p>
            <a:r>
              <a:rPr kumimoji="1" lang="en-US" altLang="ja-JP" sz="2400" dirty="0">
                <a:latin typeface="+mj-ea"/>
                <a:ea typeface="+mj-ea"/>
              </a:rPr>
              <a:t>}</a:t>
            </a:r>
            <a:endParaRPr kumimoji="1" lang="ja-JP" altLang="en-US" sz="2400" dirty="0">
              <a:latin typeface="+mj-ea"/>
              <a:ea typeface="+mj-ea"/>
            </a:endParaRPr>
          </a:p>
        </p:txBody>
      </p:sp>
      <p:sp>
        <p:nvSpPr>
          <p:cNvPr id="5" name="テキスト ボックス 4"/>
          <p:cNvSpPr txBox="1"/>
          <p:nvPr/>
        </p:nvSpPr>
        <p:spPr>
          <a:xfrm>
            <a:off x="899592" y="1071492"/>
            <a:ext cx="3332964"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a:t>
            </a:r>
            <a:r>
              <a:rPr lang="ja-JP" altLang="en-US" dirty="0" smtClean="0"/>
              <a:t>①</a:t>
            </a:r>
            <a:r>
              <a:rPr kumimoji="1" lang="ja-JP" altLang="en-US" dirty="0" smtClean="0"/>
              <a:t>　（</a:t>
            </a:r>
            <a:r>
              <a:rPr kumimoji="1" lang="en-US" altLang="ja-JP" dirty="0" smtClean="0"/>
              <a:t>if</a:t>
            </a:r>
            <a:r>
              <a:rPr kumimoji="1" lang="ja-JP" altLang="en-US" dirty="0" smtClean="0"/>
              <a:t>文の統合</a:t>
            </a:r>
            <a:r>
              <a:rPr lang="ja-JP" altLang="en-US" dirty="0" smtClean="0"/>
              <a:t>）</a:t>
            </a:r>
            <a:endParaRPr kumimoji="1" lang="ja-JP" altLang="en-US" dirty="0"/>
          </a:p>
        </p:txBody>
      </p:sp>
      <p:sp>
        <p:nvSpPr>
          <p:cNvPr id="6" name="テキスト ボックス 5"/>
          <p:cNvSpPr txBox="1"/>
          <p:nvPr/>
        </p:nvSpPr>
        <p:spPr>
          <a:xfrm>
            <a:off x="4811967"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7" name="右矢印 6"/>
          <p:cNvSpPr/>
          <p:nvPr/>
        </p:nvSpPr>
        <p:spPr bwMode="auto">
          <a:xfrm>
            <a:off x="4355976"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625532"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Step2 </a:t>
            </a:r>
            <a:r>
              <a:rPr lang="ja-JP" altLang="en-US" sz="2000" dirty="0" smtClean="0">
                <a:latin typeface="+mj-ea"/>
                <a:ea typeface="+mj-ea"/>
              </a:rPr>
              <a:t>オリンピックが閉会されたか調べる関数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eventIsClosed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1698531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7412607" cy="4154984"/>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boolean  </a:t>
            </a:r>
            <a:r>
              <a:rPr lang="en-US" altLang="ja-JP" sz="2400" dirty="0" err="1" smtClean="0">
                <a:latin typeface="+mj-ea"/>
                <a:ea typeface="+mj-ea"/>
              </a:rPr>
              <a:t>isClosed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boolean  result = false;</a:t>
            </a:r>
          </a:p>
          <a:p>
            <a:r>
              <a:rPr lang="en-US" altLang="ja-JP" sz="2400" dirty="0">
                <a:latin typeface="+mj-ea"/>
                <a:ea typeface="+mj-ea"/>
              </a:rPr>
              <a:t> </a:t>
            </a:r>
            <a:r>
              <a:rPr lang="en-US" altLang="ja-JP" sz="2400" dirty="0" smtClean="0">
                <a:latin typeface="+mj-ea"/>
                <a:ea typeface="+mj-ea"/>
              </a:rPr>
              <a:t>   </a:t>
            </a:r>
          </a:p>
          <a:p>
            <a:r>
              <a:rPr lang="en-US" altLang="ja-JP" sz="2400" dirty="0" smtClean="0">
                <a:latin typeface="+mj-ea"/>
                <a:ea typeface="+mj-ea"/>
              </a:rPr>
              <a:t>    </a:t>
            </a:r>
            <a:r>
              <a:rPr lang="en-US" altLang="ja-JP" sz="2400" dirty="0">
                <a:latin typeface="+mj-ea"/>
                <a:ea typeface="+mj-ea"/>
              </a:rPr>
              <a:t>result=(year &gt; 2020) || (year == 2020 &amp;&amp; month  &gt;=9);</a:t>
            </a:r>
          </a:p>
          <a:p>
            <a:endParaRPr lang="en-US" altLang="ja-JP" sz="2400" dirty="0" smtClean="0">
              <a:latin typeface="+mj-ea"/>
              <a:ea typeface="+mj-ea"/>
            </a:endParaRPr>
          </a:p>
          <a:p>
            <a:r>
              <a:rPr lang="ja-JP" altLang="en-US" sz="2400" strike="dblStrike" dirty="0" smtClean="0">
                <a:solidFill>
                  <a:srgbClr val="FF0000"/>
                </a:solidFill>
                <a:latin typeface="+mj-ea"/>
                <a:sym typeface="Wingdings" panose="05000000000000000000" pitchFamily="2" charset="2"/>
              </a:rPr>
              <a:t>    </a:t>
            </a:r>
            <a:r>
              <a:rPr lang="en-US" altLang="ja-JP" sz="2400" strike="dblStrike" dirty="0" smtClean="0">
                <a:solidFill>
                  <a:srgbClr val="FF0000"/>
                </a:solidFill>
                <a:latin typeface="+mj-ea"/>
                <a:sym typeface="Wingdings" panose="05000000000000000000" pitchFamily="2" charset="2"/>
              </a:rPr>
              <a:t>if ( year &gt; 2020 ||</a:t>
            </a:r>
            <a:r>
              <a:rPr lang="ja-JP" altLang="en-US" sz="2400" strike="dblStrike" dirty="0" smtClean="0">
                <a:solidFill>
                  <a:srgbClr val="FF0000"/>
                </a:solidFill>
                <a:latin typeface="+mj-ea"/>
                <a:sym typeface="Wingdings" panose="05000000000000000000" pitchFamily="2" charset="2"/>
              </a:rPr>
              <a:t> </a:t>
            </a:r>
            <a:r>
              <a:rPr lang="en-US" altLang="ja-JP" sz="2400" strike="dblStrike" dirty="0" smtClean="0">
                <a:solidFill>
                  <a:srgbClr val="FF0000"/>
                </a:solidFill>
                <a:latin typeface="+mj-ea"/>
              </a:rPr>
              <a:t>year  == 2020 &amp;&amp; month  </a:t>
            </a:r>
            <a:r>
              <a:rPr lang="en-US" altLang="ja-JP" sz="2400" strike="dblStrike" dirty="0" smtClean="0">
                <a:solidFill>
                  <a:srgbClr val="FF0000"/>
                </a:solidFill>
                <a:latin typeface="+mj-ea"/>
                <a:sym typeface="Wingdings" panose="05000000000000000000" pitchFamily="2" charset="2"/>
              </a:rPr>
              <a:t>&gt;= 9 ){</a:t>
            </a:r>
          </a:p>
          <a:p>
            <a:r>
              <a:rPr lang="en-US" altLang="ja-JP" sz="2400" strike="dblStrike" dirty="0" smtClean="0">
                <a:solidFill>
                  <a:srgbClr val="FF0000"/>
                </a:solidFill>
                <a:latin typeface="+mj-ea"/>
                <a:sym typeface="Wingdings" panose="05000000000000000000" pitchFamily="2" charset="2"/>
              </a:rPr>
              <a:t>        result = true;</a:t>
            </a:r>
          </a:p>
          <a:p>
            <a:r>
              <a:rPr lang="en-US" altLang="ja-JP" sz="2400" strike="dblStrike" dirty="0" smtClean="0">
                <a:solidFill>
                  <a:srgbClr val="FF0000"/>
                </a:solidFill>
                <a:latin typeface="+mj-ea"/>
                <a:sym typeface="Wingdings" panose="05000000000000000000" pitchFamily="2" charset="2"/>
              </a:rPr>
              <a:t>    }</a:t>
            </a:r>
          </a:p>
          <a:p>
            <a:endParaRPr lang="en-US" altLang="ja-JP" sz="2400" dirty="0">
              <a:latin typeface="+mj-ea"/>
            </a:endParaRPr>
          </a:p>
          <a:p>
            <a:r>
              <a:rPr lang="en-US" altLang="ja-JP" sz="2400" dirty="0" smtClean="0">
                <a:latin typeface="+mj-ea"/>
                <a:ea typeface="+mj-ea"/>
              </a:rPr>
              <a:t>    return  result;</a:t>
            </a:r>
          </a:p>
          <a:p>
            <a:r>
              <a:rPr kumimoji="1" lang="en-US" altLang="ja-JP" sz="2400" dirty="0">
                <a:latin typeface="+mj-ea"/>
                <a:ea typeface="+mj-ea"/>
              </a:rPr>
              <a:t>}</a:t>
            </a:r>
            <a:endParaRPr kumimoji="1" lang="ja-JP" altLang="en-US" sz="2400" dirty="0">
              <a:latin typeface="+mj-ea"/>
              <a:ea typeface="+mj-ea"/>
            </a:endParaRPr>
          </a:p>
        </p:txBody>
      </p:sp>
      <p:sp>
        <p:nvSpPr>
          <p:cNvPr id="5" name="テキスト ボックス 4"/>
          <p:cNvSpPr txBox="1"/>
          <p:nvPr/>
        </p:nvSpPr>
        <p:spPr>
          <a:xfrm>
            <a:off x="899592" y="1071492"/>
            <a:ext cx="3332964"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a:t>
            </a:r>
            <a:r>
              <a:rPr lang="ja-JP" altLang="en-US" dirty="0" smtClean="0"/>
              <a:t>②</a:t>
            </a:r>
            <a:r>
              <a:rPr kumimoji="1" lang="ja-JP" altLang="en-US" dirty="0" smtClean="0"/>
              <a:t>　（</a:t>
            </a:r>
            <a:r>
              <a:rPr kumimoji="1" lang="en-US" altLang="ja-JP" dirty="0" smtClean="0"/>
              <a:t>if</a:t>
            </a:r>
            <a:r>
              <a:rPr kumimoji="1" lang="ja-JP" altLang="en-US" dirty="0" smtClean="0"/>
              <a:t>文の除去</a:t>
            </a:r>
            <a:r>
              <a:rPr lang="ja-JP" altLang="en-US" dirty="0" smtClean="0"/>
              <a:t>）</a:t>
            </a:r>
            <a:endParaRPr kumimoji="1" lang="ja-JP" altLang="en-US" dirty="0"/>
          </a:p>
        </p:txBody>
      </p:sp>
      <p:sp>
        <p:nvSpPr>
          <p:cNvPr id="6" name="テキスト ボックス 5"/>
          <p:cNvSpPr txBox="1"/>
          <p:nvPr/>
        </p:nvSpPr>
        <p:spPr>
          <a:xfrm>
            <a:off x="4811967"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7" name="右矢印 6"/>
          <p:cNvSpPr/>
          <p:nvPr/>
        </p:nvSpPr>
        <p:spPr bwMode="auto">
          <a:xfrm>
            <a:off x="4355976"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625532"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Step2 </a:t>
            </a:r>
            <a:r>
              <a:rPr lang="ja-JP" altLang="en-US" sz="2000" dirty="0" smtClean="0">
                <a:latin typeface="+mj-ea"/>
                <a:ea typeface="+mj-ea"/>
              </a:rPr>
              <a:t>オリンピックが閉会されたか調べる関数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eventIsClosed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82361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7945145" cy="2462213"/>
          </a:xfrm>
          <a:prstGeom prst="rect">
            <a:avLst/>
          </a:prstGeom>
          <a:solidFill>
            <a:schemeClr val="bg1"/>
          </a:solidFill>
          <a:ln>
            <a:solidFill>
              <a:srgbClr val="0000FF"/>
            </a:solidFill>
          </a:ln>
        </p:spPr>
        <p:txBody>
          <a:bodyPr wrap="square" rtlCol="0">
            <a:spAutoFit/>
          </a:bodyPr>
          <a:lstStyle/>
          <a:p>
            <a:r>
              <a:rPr lang="en-US" altLang="ja-JP" sz="2200" dirty="0" smtClean="0">
                <a:latin typeface="+mj-ea"/>
                <a:ea typeface="+mj-ea"/>
              </a:rPr>
              <a:t>public  static  boolean  </a:t>
            </a:r>
            <a:r>
              <a:rPr lang="en-US" altLang="ja-JP" sz="2200" dirty="0" err="1" smtClean="0">
                <a:latin typeface="+mj-ea"/>
                <a:ea typeface="+mj-ea"/>
              </a:rPr>
              <a:t>isClosed</a:t>
            </a:r>
            <a:r>
              <a:rPr lang="en-US" altLang="ja-JP" sz="2200" dirty="0" smtClean="0">
                <a:latin typeface="+mj-ea"/>
                <a:ea typeface="+mj-ea"/>
              </a:rPr>
              <a:t>( </a:t>
            </a:r>
            <a:r>
              <a:rPr lang="en-US" altLang="ja-JP" sz="2200" dirty="0" err="1" smtClean="0">
                <a:latin typeface="+mj-ea"/>
                <a:ea typeface="+mj-ea"/>
              </a:rPr>
              <a:t>int</a:t>
            </a:r>
            <a:r>
              <a:rPr lang="en-US" altLang="ja-JP" sz="2200" dirty="0" smtClean="0">
                <a:latin typeface="+mj-ea"/>
                <a:ea typeface="+mj-ea"/>
              </a:rPr>
              <a:t> year , </a:t>
            </a:r>
            <a:r>
              <a:rPr lang="en-US" altLang="ja-JP" sz="2200" dirty="0" err="1" smtClean="0">
                <a:latin typeface="+mj-ea"/>
                <a:ea typeface="+mj-ea"/>
              </a:rPr>
              <a:t>int</a:t>
            </a:r>
            <a:r>
              <a:rPr lang="en-US" altLang="ja-JP" sz="2200" dirty="0" smtClean="0">
                <a:latin typeface="+mj-ea"/>
                <a:ea typeface="+mj-ea"/>
              </a:rPr>
              <a:t>  month ){</a:t>
            </a:r>
          </a:p>
          <a:p>
            <a:r>
              <a:rPr lang="en-US" altLang="ja-JP" sz="2200" dirty="0" smtClean="0">
                <a:latin typeface="+mj-ea"/>
                <a:ea typeface="+mj-ea"/>
              </a:rPr>
              <a:t>    boolean  result =</a:t>
            </a:r>
            <a:r>
              <a:rPr lang="en-US" altLang="ja-JP" sz="2200" dirty="0" smtClean="0">
                <a:latin typeface="+mj-ea"/>
              </a:rPr>
              <a:t>(</a:t>
            </a:r>
            <a:r>
              <a:rPr lang="en-US" altLang="ja-JP" sz="2200" dirty="0">
                <a:latin typeface="+mj-ea"/>
              </a:rPr>
              <a:t>year &gt; 2020) || (year == 2020 &amp;&amp; month  &gt;=9</a:t>
            </a:r>
            <a:r>
              <a:rPr lang="en-US" altLang="ja-JP" sz="2200" dirty="0" smtClean="0">
                <a:latin typeface="+mj-ea"/>
              </a:rPr>
              <a:t>);</a:t>
            </a:r>
            <a:endParaRPr lang="en-US" altLang="ja-JP" sz="2200" dirty="0" smtClean="0">
              <a:latin typeface="+mj-ea"/>
              <a:ea typeface="+mj-ea"/>
            </a:endParaRPr>
          </a:p>
          <a:p>
            <a:r>
              <a:rPr lang="en-US" altLang="ja-JP" sz="2200" dirty="0">
                <a:latin typeface="+mj-ea"/>
                <a:ea typeface="+mj-ea"/>
              </a:rPr>
              <a:t> </a:t>
            </a:r>
            <a:r>
              <a:rPr lang="en-US" altLang="ja-JP" sz="2200" dirty="0" smtClean="0">
                <a:latin typeface="+mj-ea"/>
                <a:ea typeface="+mj-ea"/>
              </a:rPr>
              <a:t>   </a:t>
            </a:r>
          </a:p>
          <a:p>
            <a:r>
              <a:rPr lang="en-US" altLang="ja-JP" sz="2200" dirty="0" smtClean="0">
                <a:latin typeface="+mj-ea"/>
                <a:ea typeface="+mj-ea"/>
              </a:rPr>
              <a:t>    </a:t>
            </a:r>
            <a:r>
              <a:rPr lang="en-US" altLang="ja-JP" sz="2200" strike="dblStrike" dirty="0">
                <a:solidFill>
                  <a:srgbClr val="FF0000"/>
                </a:solidFill>
                <a:latin typeface="+mj-ea"/>
                <a:ea typeface="+mj-ea"/>
              </a:rPr>
              <a:t>result=(year &gt; 2020) || (year == 2020 &amp;&amp; month  &gt;=9);</a:t>
            </a:r>
          </a:p>
          <a:p>
            <a:endParaRPr lang="en-US" altLang="ja-JP" sz="2200" dirty="0" smtClean="0">
              <a:latin typeface="+mj-ea"/>
              <a:ea typeface="+mj-ea"/>
            </a:endParaRPr>
          </a:p>
          <a:p>
            <a:r>
              <a:rPr lang="en-US" altLang="ja-JP" sz="2200" dirty="0" smtClean="0">
                <a:latin typeface="+mj-ea"/>
                <a:ea typeface="+mj-ea"/>
              </a:rPr>
              <a:t>    return  result;</a:t>
            </a:r>
          </a:p>
          <a:p>
            <a:r>
              <a:rPr kumimoji="1" lang="en-US" altLang="ja-JP" sz="2200" dirty="0">
                <a:latin typeface="+mj-ea"/>
                <a:ea typeface="+mj-ea"/>
              </a:rPr>
              <a:t>}</a:t>
            </a:r>
            <a:endParaRPr kumimoji="1" lang="ja-JP" altLang="en-US" sz="2200" dirty="0">
              <a:latin typeface="+mj-ea"/>
              <a:ea typeface="+mj-ea"/>
            </a:endParaRPr>
          </a:p>
        </p:txBody>
      </p:sp>
      <p:sp>
        <p:nvSpPr>
          <p:cNvPr id="5" name="テキスト ボックス 4"/>
          <p:cNvSpPr txBox="1"/>
          <p:nvPr/>
        </p:nvSpPr>
        <p:spPr>
          <a:xfrm>
            <a:off x="899592" y="1071492"/>
            <a:ext cx="3898824"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リファクタリング③　（変数代入の統合</a:t>
            </a:r>
            <a:r>
              <a:rPr lang="ja-JP" altLang="en-US" dirty="0" smtClean="0"/>
              <a:t>）</a:t>
            </a:r>
            <a:endParaRPr kumimoji="1" lang="ja-JP" altLang="en-US" dirty="0"/>
          </a:p>
        </p:txBody>
      </p:sp>
      <p:sp>
        <p:nvSpPr>
          <p:cNvPr id="6" name="テキスト ボックス 5"/>
          <p:cNvSpPr txBox="1"/>
          <p:nvPr/>
        </p:nvSpPr>
        <p:spPr>
          <a:xfrm>
            <a:off x="5316023"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7" name="右矢印 6"/>
          <p:cNvSpPr/>
          <p:nvPr/>
        </p:nvSpPr>
        <p:spPr bwMode="auto">
          <a:xfrm>
            <a:off x="4860032"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625532"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Step2 </a:t>
            </a:r>
            <a:r>
              <a:rPr lang="ja-JP" altLang="en-US" sz="2000" dirty="0" smtClean="0">
                <a:latin typeface="+mj-ea"/>
                <a:ea typeface="+mj-ea"/>
              </a:rPr>
              <a:t>オリンピックが閉会されたか調べる関数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eventIsClosed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833002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4784"/>
            <a:ext cx="7945145" cy="1446550"/>
          </a:xfrm>
          <a:prstGeom prst="rect">
            <a:avLst/>
          </a:prstGeom>
          <a:solidFill>
            <a:schemeClr val="bg1"/>
          </a:solidFill>
          <a:ln>
            <a:solidFill>
              <a:srgbClr val="0000FF"/>
            </a:solidFill>
          </a:ln>
        </p:spPr>
        <p:txBody>
          <a:bodyPr wrap="square" rtlCol="0">
            <a:spAutoFit/>
          </a:bodyPr>
          <a:lstStyle/>
          <a:p>
            <a:r>
              <a:rPr lang="en-US" altLang="ja-JP" sz="2200" dirty="0" smtClean="0">
                <a:latin typeface="+mj-ea"/>
                <a:ea typeface="+mj-ea"/>
              </a:rPr>
              <a:t>public  static  boolean  </a:t>
            </a:r>
            <a:r>
              <a:rPr lang="en-US" altLang="ja-JP" sz="2200" dirty="0" err="1" smtClean="0">
                <a:latin typeface="+mj-ea"/>
                <a:ea typeface="+mj-ea"/>
              </a:rPr>
              <a:t>isClosed</a:t>
            </a:r>
            <a:r>
              <a:rPr lang="en-US" altLang="ja-JP" sz="2200" dirty="0" smtClean="0">
                <a:latin typeface="+mj-ea"/>
                <a:ea typeface="+mj-ea"/>
              </a:rPr>
              <a:t>( </a:t>
            </a:r>
            <a:r>
              <a:rPr lang="en-US" altLang="ja-JP" sz="2200" dirty="0" err="1" smtClean="0">
                <a:latin typeface="+mj-ea"/>
                <a:ea typeface="+mj-ea"/>
              </a:rPr>
              <a:t>int</a:t>
            </a:r>
            <a:r>
              <a:rPr lang="en-US" altLang="ja-JP" sz="2200" dirty="0" smtClean="0">
                <a:latin typeface="+mj-ea"/>
                <a:ea typeface="+mj-ea"/>
              </a:rPr>
              <a:t> year , </a:t>
            </a:r>
            <a:r>
              <a:rPr lang="en-US" altLang="ja-JP" sz="2200" dirty="0" err="1" smtClean="0">
                <a:latin typeface="+mj-ea"/>
                <a:ea typeface="+mj-ea"/>
              </a:rPr>
              <a:t>int</a:t>
            </a:r>
            <a:r>
              <a:rPr lang="en-US" altLang="ja-JP" sz="2200" dirty="0" smtClean="0">
                <a:latin typeface="+mj-ea"/>
                <a:ea typeface="+mj-ea"/>
              </a:rPr>
              <a:t>  month ){</a:t>
            </a:r>
          </a:p>
          <a:p>
            <a:r>
              <a:rPr lang="en-US" altLang="ja-JP" sz="2200" dirty="0" smtClean="0">
                <a:latin typeface="+mj-ea"/>
                <a:ea typeface="+mj-ea"/>
              </a:rPr>
              <a:t>    </a:t>
            </a:r>
            <a:r>
              <a:rPr lang="en-US" altLang="ja-JP" sz="2200" dirty="0" smtClean="0">
                <a:solidFill>
                  <a:srgbClr val="FF0000"/>
                </a:solidFill>
                <a:latin typeface="+mj-ea"/>
                <a:ea typeface="+mj-ea"/>
              </a:rPr>
              <a:t>return</a:t>
            </a:r>
            <a:r>
              <a:rPr lang="en-US" altLang="ja-JP" sz="2200" dirty="0" smtClean="0">
                <a:latin typeface="+mj-ea"/>
                <a:ea typeface="+mj-ea"/>
              </a:rPr>
              <a:t>  result =</a:t>
            </a:r>
            <a:r>
              <a:rPr lang="en-US" altLang="ja-JP" sz="2200" dirty="0" smtClean="0">
                <a:latin typeface="+mj-ea"/>
              </a:rPr>
              <a:t>(</a:t>
            </a:r>
            <a:r>
              <a:rPr lang="en-US" altLang="ja-JP" sz="2200" dirty="0">
                <a:latin typeface="+mj-ea"/>
              </a:rPr>
              <a:t>year &gt; 2020) || (year == 2020 &amp;&amp; month  &gt;=9</a:t>
            </a:r>
            <a:r>
              <a:rPr lang="en-US" altLang="ja-JP" sz="2200" dirty="0" smtClean="0">
                <a:latin typeface="+mj-ea"/>
              </a:rPr>
              <a:t>);</a:t>
            </a:r>
            <a:r>
              <a:rPr lang="en-US" altLang="ja-JP" sz="2200" dirty="0" smtClean="0">
                <a:latin typeface="+mj-ea"/>
                <a:ea typeface="+mj-ea"/>
              </a:rPr>
              <a:t>    </a:t>
            </a:r>
          </a:p>
          <a:p>
            <a:r>
              <a:rPr lang="en-US" altLang="ja-JP" sz="2200" dirty="0" smtClean="0">
                <a:latin typeface="+mj-ea"/>
                <a:ea typeface="+mj-ea"/>
              </a:rPr>
              <a:t>    </a:t>
            </a:r>
            <a:r>
              <a:rPr lang="en-US" altLang="ja-JP" sz="2200" strike="dblStrike" dirty="0" smtClean="0">
                <a:solidFill>
                  <a:srgbClr val="FF0000"/>
                </a:solidFill>
                <a:latin typeface="+mj-ea"/>
                <a:ea typeface="+mj-ea"/>
              </a:rPr>
              <a:t>return result;</a:t>
            </a:r>
            <a:endParaRPr lang="en-US" altLang="ja-JP" sz="2200" strike="dblStrike" dirty="0">
              <a:solidFill>
                <a:srgbClr val="FF0000"/>
              </a:solidFill>
              <a:latin typeface="+mj-ea"/>
              <a:ea typeface="+mj-ea"/>
            </a:endParaRPr>
          </a:p>
          <a:p>
            <a:r>
              <a:rPr kumimoji="1" lang="en-US" altLang="ja-JP" sz="2200" dirty="0" smtClean="0">
                <a:latin typeface="+mj-ea"/>
                <a:ea typeface="+mj-ea"/>
              </a:rPr>
              <a:t>}</a:t>
            </a:r>
            <a:endParaRPr kumimoji="1" lang="ja-JP" altLang="en-US" sz="2200" dirty="0">
              <a:latin typeface="+mj-ea"/>
              <a:ea typeface="+mj-ea"/>
            </a:endParaRPr>
          </a:p>
        </p:txBody>
      </p:sp>
      <p:sp>
        <p:nvSpPr>
          <p:cNvPr id="5" name="テキスト ボックス 4"/>
          <p:cNvSpPr txBox="1"/>
          <p:nvPr/>
        </p:nvSpPr>
        <p:spPr>
          <a:xfrm>
            <a:off x="899592" y="1071492"/>
            <a:ext cx="3478837"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リファクタリング④　（インライン化</a:t>
            </a:r>
            <a:r>
              <a:rPr lang="ja-JP" altLang="en-US" dirty="0" smtClean="0"/>
              <a:t>）</a:t>
            </a:r>
            <a:endParaRPr kumimoji="1" lang="ja-JP" altLang="en-US" dirty="0"/>
          </a:p>
        </p:txBody>
      </p:sp>
      <p:sp>
        <p:nvSpPr>
          <p:cNvPr id="6" name="テキスト ボックス 5"/>
          <p:cNvSpPr txBox="1"/>
          <p:nvPr/>
        </p:nvSpPr>
        <p:spPr>
          <a:xfrm>
            <a:off x="4955983"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7" name="右矢印 6"/>
          <p:cNvSpPr/>
          <p:nvPr/>
        </p:nvSpPr>
        <p:spPr bwMode="auto">
          <a:xfrm>
            <a:off x="4499992"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625532"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Step2 </a:t>
            </a:r>
            <a:r>
              <a:rPr lang="ja-JP" altLang="en-US" sz="2000" dirty="0" smtClean="0">
                <a:latin typeface="+mj-ea"/>
                <a:ea typeface="+mj-ea"/>
              </a:rPr>
              <a:t>オリンピックが閉会されたか調べる関数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eventIsClosed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3645113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1123" y="1412776"/>
            <a:ext cx="8123325" cy="1200329"/>
          </a:xfrm>
          <a:prstGeom prst="rect">
            <a:avLst/>
          </a:prstGeom>
          <a:solidFill>
            <a:schemeClr val="bg1"/>
          </a:solidFill>
          <a:ln>
            <a:solidFill>
              <a:srgbClr val="0000FF"/>
            </a:solidFill>
          </a:ln>
        </p:spPr>
        <p:txBody>
          <a:bodyPr wrap="square" rtlCol="0">
            <a:spAutoFit/>
          </a:bodyPr>
          <a:lstStyle/>
          <a:p>
            <a:pPr marL="457200" indent="-457200">
              <a:buAutoNum type="arabicParenBoth"/>
            </a:pPr>
            <a:r>
              <a:rPr kumimoji="1" lang="ja-JP" altLang="en-US" sz="2400" dirty="0" smtClean="0">
                <a:latin typeface="+mj-ea"/>
                <a:ea typeface="+mj-ea"/>
              </a:rPr>
              <a:t>はじめにテストプログラムを作成します。</a:t>
            </a:r>
            <a:r>
              <a:rPr kumimoji="1" lang="en-US" altLang="ja-JP" sz="2400" dirty="0" smtClean="0">
                <a:latin typeface="+mj-ea"/>
                <a:ea typeface="+mj-ea"/>
              </a:rPr>
              <a:t/>
            </a:r>
            <a:br>
              <a:rPr kumimoji="1" lang="en-US" altLang="ja-JP" sz="2400" dirty="0" smtClean="0">
                <a:latin typeface="+mj-ea"/>
                <a:ea typeface="+mj-ea"/>
              </a:rPr>
            </a:br>
            <a:r>
              <a:rPr kumimoji="1" lang="en-US" altLang="ja-JP" sz="2400" dirty="0" smtClean="0">
                <a:latin typeface="+mj-ea"/>
                <a:ea typeface="+mj-ea"/>
              </a:rPr>
              <a:t>※</a:t>
            </a:r>
            <a:r>
              <a:rPr kumimoji="1" lang="ja-JP" altLang="en-US" sz="2400" dirty="0" smtClean="0">
                <a:latin typeface="+mj-ea"/>
                <a:ea typeface="+mj-ea"/>
              </a:rPr>
              <a:t>今回は、あらかじめ作成してあるので、</a:t>
            </a:r>
            <a:r>
              <a:rPr kumimoji="1" lang="en-US" altLang="ja-JP" sz="2400" dirty="0" smtClean="0">
                <a:latin typeface="+mj-ea"/>
                <a:ea typeface="+mj-ea"/>
              </a:rPr>
              <a:t/>
            </a:r>
            <a:br>
              <a:rPr kumimoji="1" lang="en-US" altLang="ja-JP" sz="2400" dirty="0" smtClean="0">
                <a:latin typeface="+mj-ea"/>
                <a:ea typeface="+mj-ea"/>
              </a:rPr>
            </a:br>
            <a:r>
              <a:rPr kumimoji="1" lang="ja-JP" altLang="en-US" sz="2400" dirty="0" smtClean="0">
                <a:latin typeface="+mj-ea"/>
                <a:ea typeface="+mj-ea"/>
              </a:rPr>
              <a:t>　 テストプログラムの</a:t>
            </a:r>
            <a:r>
              <a:rPr kumimoji="1" lang="en-US" altLang="ja-JP" sz="2400" dirty="0" smtClean="0">
                <a:latin typeface="+mj-ea"/>
                <a:ea typeface="+mj-ea"/>
              </a:rPr>
              <a:t>Step</a:t>
            </a:r>
            <a:r>
              <a:rPr kumimoji="1" lang="ja-JP" altLang="en-US" sz="2400" dirty="0" smtClean="0">
                <a:latin typeface="+mj-ea"/>
                <a:ea typeface="+mj-ea"/>
              </a:rPr>
              <a:t>３の部分のコメントをはずします。</a:t>
            </a:r>
            <a:endParaRPr kumimoji="1" lang="ja-JP" altLang="en-US" sz="2400" dirty="0">
              <a:latin typeface="+mj-ea"/>
              <a:ea typeface="+mj-ea"/>
            </a:endParaRPr>
          </a:p>
        </p:txBody>
      </p:sp>
      <p:sp>
        <p:nvSpPr>
          <p:cNvPr id="5" name="テキスト ボックス 4"/>
          <p:cNvSpPr txBox="1"/>
          <p:nvPr/>
        </p:nvSpPr>
        <p:spPr>
          <a:xfrm>
            <a:off x="467544" y="2890683"/>
            <a:ext cx="4697120" cy="461665"/>
          </a:xfrm>
          <a:prstGeom prst="rect">
            <a:avLst/>
          </a:prstGeom>
          <a:solidFill>
            <a:schemeClr val="bg1"/>
          </a:solidFill>
          <a:ln>
            <a:solidFill>
              <a:srgbClr val="0000FF"/>
            </a:solidFill>
          </a:ln>
        </p:spPr>
        <p:txBody>
          <a:bodyPr wrap="none" rtlCol="0">
            <a:spAutoFit/>
          </a:bodyPr>
          <a:lstStyle/>
          <a:p>
            <a:r>
              <a:rPr kumimoji="1" lang="en-US" altLang="ja-JP" sz="2400" dirty="0" smtClean="0">
                <a:latin typeface="+mj-ea"/>
                <a:ea typeface="+mj-ea"/>
              </a:rPr>
              <a:t>(</a:t>
            </a:r>
            <a:r>
              <a:rPr kumimoji="1" lang="ja-JP" altLang="en-US" sz="2400" dirty="0" smtClean="0">
                <a:latin typeface="+mj-ea"/>
                <a:ea typeface="+mj-ea"/>
              </a:rPr>
              <a:t>２</a:t>
            </a:r>
            <a:r>
              <a:rPr kumimoji="1" lang="en-US" altLang="ja-JP" sz="2400" dirty="0" smtClean="0">
                <a:latin typeface="+mj-ea"/>
                <a:ea typeface="+mj-ea"/>
              </a:rPr>
              <a:t>) </a:t>
            </a:r>
            <a:r>
              <a:rPr kumimoji="1" lang="ja-JP" altLang="en-US" sz="2400" dirty="0" smtClean="0">
                <a:latin typeface="+mj-ea"/>
                <a:ea typeface="+mj-ea"/>
              </a:rPr>
              <a:t>テストプログラムを実行します。</a:t>
            </a:r>
            <a:endParaRPr kumimoji="1" lang="ja-JP" altLang="en-US" sz="2400" dirty="0">
              <a:latin typeface="+mj-ea"/>
              <a:ea typeface="+mj-ea"/>
            </a:endParaRPr>
          </a:p>
        </p:txBody>
      </p:sp>
      <p:sp>
        <p:nvSpPr>
          <p:cNvPr id="6" name="テキスト ボックス 5"/>
          <p:cNvSpPr txBox="1"/>
          <p:nvPr/>
        </p:nvSpPr>
        <p:spPr>
          <a:xfrm>
            <a:off x="467544" y="3629926"/>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３</a:t>
            </a:r>
            <a:r>
              <a:rPr kumimoji="1" lang="en-US" altLang="ja-JP" sz="2400" dirty="0" smtClean="0">
                <a:latin typeface="+mj-ea"/>
                <a:ea typeface="+mj-ea"/>
              </a:rPr>
              <a:t>) </a:t>
            </a:r>
            <a:r>
              <a:rPr kumimoji="1" lang="ja-JP" altLang="en-US" sz="2400" dirty="0" smtClean="0">
                <a:latin typeface="+mj-ea"/>
                <a:ea typeface="+mj-ea"/>
              </a:rPr>
              <a:t>テストが失敗することを確認します。</a:t>
            </a:r>
            <a:endParaRPr kumimoji="1" lang="ja-JP" altLang="en-US" sz="2400" dirty="0">
              <a:latin typeface="+mj-ea"/>
              <a:ea typeface="+mj-ea"/>
            </a:endParaRPr>
          </a:p>
        </p:txBody>
      </p:sp>
      <p:sp>
        <p:nvSpPr>
          <p:cNvPr id="7" name="テキスト ボックス 6"/>
          <p:cNvSpPr txBox="1"/>
          <p:nvPr/>
        </p:nvSpPr>
        <p:spPr>
          <a:xfrm>
            <a:off x="467544" y="4369169"/>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４</a:t>
            </a:r>
            <a:r>
              <a:rPr kumimoji="1" lang="en-US" altLang="ja-JP" sz="2400" dirty="0" smtClean="0">
                <a:latin typeface="+mj-ea"/>
                <a:ea typeface="+mj-ea"/>
              </a:rPr>
              <a:t>) </a:t>
            </a:r>
            <a:r>
              <a:rPr kumimoji="1" lang="ja-JP" altLang="en-US" sz="2400" dirty="0" smtClean="0">
                <a:latin typeface="+mj-ea"/>
                <a:ea typeface="+mj-ea"/>
              </a:rPr>
              <a:t>プログラムを作成します。</a:t>
            </a:r>
            <a:endParaRPr kumimoji="1" lang="ja-JP" altLang="en-US" sz="2400" dirty="0">
              <a:latin typeface="+mj-ea"/>
              <a:ea typeface="+mj-ea"/>
            </a:endParaRPr>
          </a:p>
        </p:txBody>
      </p:sp>
      <p:sp>
        <p:nvSpPr>
          <p:cNvPr id="8" name="テキスト ボックス 7"/>
          <p:cNvSpPr txBox="1"/>
          <p:nvPr/>
        </p:nvSpPr>
        <p:spPr>
          <a:xfrm>
            <a:off x="467544" y="5108412"/>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５</a:t>
            </a:r>
            <a:r>
              <a:rPr kumimoji="1" lang="en-US" altLang="ja-JP" sz="2400" dirty="0" smtClean="0">
                <a:latin typeface="+mj-ea"/>
                <a:ea typeface="+mj-ea"/>
              </a:rPr>
              <a:t>) </a:t>
            </a:r>
            <a:r>
              <a:rPr kumimoji="1" lang="ja-JP" altLang="en-US" sz="2400" dirty="0" smtClean="0">
                <a:latin typeface="+mj-ea"/>
                <a:ea typeface="+mj-ea"/>
              </a:rPr>
              <a:t>テストが成功することを確認します。</a:t>
            </a:r>
            <a:endParaRPr kumimoji="1" lang="ja-JP" altLang="en-US" sz="2400" dirty="0">
              <a:latin typeface="+mj-ea"/>
              <a:ea typeface="+mj-ea"/>
            </a:endParaRPr>
          </a:p>
        </p:txBody>
      </p:sp>
      <p:sp>
        <p:nvSpPr>
          <p:cNvPr id="9" name="テキスト ボックス 8"/>
          <p:cNvSpPr txBox="1"/>
          <p:nvPr/>
        </p:nvSpPr>
        <p:spPr>
          <a:xfrm>
            <a:off x="467544" y="5847655"/>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６</a:t>
            </a:r>
            <a:r>
              <a:rPr kumimoji="1" lang="en-US" altLang="ja-JP" sz="2400" dirty="0" smtClean="0">
                <a:latin typeface="+mj-ea"/>
                <a:ea typeface="+mj-ea"/>
              </a:rPr>
              <a:t>) </a:t>
            </a:r>
            <a:r>
              <a:rPr kumimoji="1" lang="ja-JP" altLang="en-US" sz="2400" dirty="0" smtClean="0">
                <a:latin typeface="+mj-ea"/>
                <a:ea typeface="+mj-ea"/>
              </a:rPr>
              <a:t>リファクタリングを行います。</a:t>
            </a:r>
            <a:endParaRPr kumimoji="1" lang="ja-JP" altLang="en-US" sz="2400" dirty="0">
              <a:latin typeface="+mj-ea"/>
              <a:ea typeface="+mj-ea"/>
            </a:endParaRPr>
          </a:p>
        </p:txBody>
      </p:sp>
      <p:sp>
        <p:nvSpPr>
          <p:cNvPr id="11" name="テキスト ボックス 10"/>
          <p:cNvSpPr txBox="1"/>
          <p:nvPr/>
        </p:nvSpPr>
        <p:spPr>
          <a:xfrm>
            <a:off x="907976" y="332656"/>
            <a:ext cx="6965368"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Step3 </a:t>
            </a:r>
            <a:r>
              <a:rPr lang="ja-JP" altLang="en-US" sz="2000" dirty="0" smtClean="0">
                <a:latin typeface="+mj-ea"/>
                <a:ea typeface="+mj-ea"/>
              </a:rPr>
              <a:t>オリンピックが開催中か調べる関数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eventIsBeingHeld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76304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365919"/>
            <a:ext cx="8534400" cy="758825"/>
          </a:xfrm>
        </p:spPr>
        <p:txBody>
          <a:bodyPr/>
          <a:lstStyle/>
          <a:p>
            <a:r>
              <a:rPr kumimoji="1" lang="en-US" altLang="ja-JP" smtClean="0">
                <a:latin typeface="+mj-ea"/>
              </a:rPr>
              <a:t>Olympic2BadSample.java</a:t>
            </a:r>
            <a:r>
              <a:rPr kumimoji="1" lang="ja-JP" altLang="en-US" dirty="0" smtClean="0">
                <a:latin typeface="+mj-ea"/>
              </a:rPr>
              <a:t>の問題</a:t>
            </a:r>
            <a:endParaRPr kumimoji="1" lang="ja-JP" altLang="en-US" dirty="0">
              <a:latin typeface="+mj-ea"/>
            </a:endParaRPr>
          </a:p>
        </p:txBody>
      </p:sp>
      <p:sp>
        <p:nvSpPr>
          <p:cNvPr id="4" name="テキスト ボックス 3"/>
          <p:cNvSpPr txBox="1"/>
          <p:nvPr/>
        </p:nvSpPr>
        <p:spPr>
          <a:xfrm>
            <a:off x="458019" y="1628800"/>
            <a:ext cx="8260595" cy="3170099"/>
          </a:xfrm>
          <a:prstGeom prst="rect">
            <a:avLst/>
          </a:prstGeom>
          <a:solidFill>
            <a:srgbClr val="FF66FF"/>
          </a:solidFill>
          <a:ln>
            <a:solidFill>
              <a:srgbClr val="0000FF"/>
            </a:solidFill>
          </a:ln>
        </p:spPr>
        <p:txBody>
          <a:bodyPr wrap="none" rtlCol="0">
            <a:spAutoFit/>
          </a:bodyPr>
          <a:lstStyle/>
          <a:p>
            <a:r>
              <a:rPr kumimoji="1" lang="ja-JP" altLang="en-US" sz="2000" dirty="0" smtClean="0"/>
              <a:t>（１）　プログラムが長すぎるため、全体を把握しにくい。</a:t>
            </a:r>
            <a:endParaRPr kumimoji="1" lang="en-US" altLang="ja-JP" sz="2000" dirty="0" smtClean="0"/>
          </a:p>
          <a:p>
            <a:r>
              <a:rPr lang="ja-JP" altLang="en-US" sz="2000" dirty="0"/>
              <a:t>　</a:t>
            </a:r>
            <a:r>
              <a:rPr lang="ja-JP" altLang="en-US" sz="2000" dirty="0" smtClean="0"/>
              <a:t>　　（基本的に、３０行は長すぎです）</a:t>
            </a:r>
            <a:endParaRPr kumimoji="1" lang="en-US" altLang="ja-JP" sz="2000" dirty="0" smtClean="0"/>
          </a:p>
          <a:p>
            <a:endParaRPr kumimoji="1" lang="en-US" altLang="ja-JP" sz="2000" dirty="0" smtClean="0"/>
          </a:p>
          <a:p>
            <a:r>
              <a:rPr lang="ja-JP" altLang="en-US" sz="2000" dirty="0" smtClean="0"/>
              <a:t>（２）　プログラムの動作を理解するためには、</a:t>
            </a:r>
            <a:endParaRPr lang="en-US" altLang="ja-JP" sz="2000" dirty="0" smtClean="0"/>
          </a:p>
          <a:p>
            <a:r>
              <a:rPr lang="ja-JP" altLang="en-US" sz="2000" dirty="0" smtClean="0"/>
              <a:t> </a:t>
            </a:r>
            <a:r>
              <a:rPr lang="ja-JP" altLang="en-US" sz="2000" dirty="0"/>
              <a:t>　</a:t>
            </a:r>
            <a:r>
              <a:rPr lang="ja-JP" altLang="en-US" sz="2000" dirty="0" smtClean="0"/>
              <a:t>　　最初から最後までプログラムを読まなければならない。</a:t>
            </a:r>
            <a:endParaRPr lang="en-US" altLang="ja-JP" sz="2000" dirty="0" smtClean="0"/>
          </a:p>
          <a:p>
            <a:r>
              <a:rPr lang="ja-JP" altLang="en-US" sz="2000" dirty="0"/>
              <a:t>　</a:t>
            </a:r>
            <a:r>
              <a:rPr lang="ja-JP" altLang="en-US" sz="2000" dirty="0" smtClean="0"/>
              <a:t>　　（すなわち、最初のプログラムを最後まで覚えていなければならない）</a:t>
            </a:r>
            <a:endParaRPr lang="en-US" altLang="ja-JP" sz="2000" dirty="0" smtClean="0"/>
          </a:p>
          <a:p>
            <a:endParaRPr kumimoji="1" lang="en-US" altLang="ja-JP" sz="2000" dirty="0" smtClean="0"/>
          </a:p>
          <a:p>
            <a:r>
              <a:rPr kumimoji="1" lang="ja-JP" altLang="en-US" sz="2000" dirty="0" smtClean="0"/>
              <a:t>（３）　プログラムが正常に動作することを保証できない。</a:t>
            </a:r>
            <a:endParaRPr kumimoji="1" lang="en-US" altLang="ja-JP" sz="2000" dirty="0" smtClean="0"/>
          </a:p>
          <a:p>
            <a:r>
              <a:rPr lang="ja-JP" altLang="en-US" sz="2000" dirty="0"/>
              <a:t>　</a:t>
            </a:r>
            <a:r>
              <a:rPr lang="ja-JP" altLang="en-US" sz="2000" dirty="0" smtClean="0"/>
              <a:t>　　（「これで、たぶん合ってるはず！」</a:t>
            </a:r>
            <a:endParaRPr lang="en-US" altLang="ja-JP" sz="2000" dirty="0" smtClean="0"/>
          </a:p>
          <a:p>
            <a:r>
              <a:rPr lang="ja-JP" altLang="en-US" sz="2000" dirty="0"/>
              <a:t>　</a:t>
            </a:r>
            <a:r>
              <a:rPr lang="ja-JP" altLang="en-US" sz="2000" dirty="0" smtClean="0"/>
              <a:t>　　（「試しに何回か実行してみたらうまくいった」）</a:t>
            </a:r>
            <a:endParaRPr lang="en-US" altLang="ja-JP" sz="2000" dirty="0" smtClean="0"/>
          </a:p>
        </p:txBody>
      </p:sp>
      <p:sp>
        <p:nvSpPr>
          <p:cNvPr id="6" name="テキスト ボックス 5"/>
          <p:cNvSpPr txBox="1"/>
          <p:nvPr/>
        </p:nvSpPr>
        <p:spPr>
          <a:xfrm>
            <a:off x="1592818" y="5445224"/>
            <a:ext cx="5985934" cy="400110"/>
          </a:xfrm>
          <a:prstGeom prst="rect">
            <a:avLst/>
          </a:prstGeom>
          <a:solidFill>
            <a:srgbClr val="FFFF00"/>
          </a:solidFill>
          <a:ln>
            <a:solidFill>
              <a:srgbClr val="0000FF"/>
            </a:solidFill>
          </a:ln>
        </p:spPr>
        <p:txBody>
          <a:bodyPr wrap="none" rtlCol="0">
            <a:spAutoFit/>
          </a:bodyPr>
          <a:lstStyle/>
          <a:p>
            <a:r>
              <a:rPr kumimoji="1" lang="ja-JP" altLang="en-US" sz="2000" dirty="0" smtClean="0">
                <a:latin typeface="+mj-ea"/>
                <a:ea typeface="+mj-ea"/>
              </a:rPr>
              <a:t>自分が作成したプログラムにどれだけ自信が持てる？</a:t>
            </a:r>
            <a:endParaRPr kumimoji="1" lang="en-US" altLang="ja-JP" sz="2000" dirty="0" smtClean="0">
              <a:latin typeface="+mj-ea"/>
              <a:ea typeface="+mj-ea"/>
            </a:endParaRPr>
          </a:p>
        </p:txBody>
      </p:sp>
      <p:sp>
        <p:nvSpPr>
          <p:cNvPr id="8" name="下矢印 7"/>
          <p:cNvSpPr/>
          <p:nvPr/>
        </p:nvSpPr>
        <p:spPr bwMode="auto">
          <a:xfrm>
            <a:off x="4336926" y="4853473"/>
            <a:ext cx="484632" cy="519743"/>
          </a:xfrm>
          <a:prstGeom prst="down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Tree>
    <p:extLst>
      <p:ext uri="{BB962C8B-B14F-4D97-AF65-F5344CB8AC3E}">
        <p14:creationId xmlns:p14="http://schemas.microsoft.com/office/powerpoint/2010/main" val="3750546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95536" y="1628800"/>
            <a:ext cx="8417689" cy="4154984"/>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public  static  </a:t>
            </a:r>
            <a:r>
              <a:rPr lang="en-US" altLang="ja-JP" sz="2400" dirty="0" err="1" smtClean="0">
                <a:latin typeface="+mj-ea"/>
                <a:ea typeface="+mj-ea"/>
              </a:rPr>
              <a:t>boolean</a:t>
            </a:r>
            <a:r>
              <a:rPr lang="en-US" altLang="ja-JP" sz="2400" dirty="0" smtClean="0">
                <a:latin typeface="+mj-ea"/>
                <a:ea typeface="+mj-ea"/>
              </a:rPr>
              <a:t>  </a:t>
            </a:r>
            <a:r>
              <a:rPr lang="en-US" altLang="ja-JP" sz="2400" dirty="0" err="1" smtClean="0">
                <a:latin typeface="+mj-ea"/>
                <a:ea typeface="+mj-ea"/>
              </a:rPr>
              <a:t>eventIsBeingHeld</a:t>
            </a:r>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year , </a:t>
            </a:r>
            <a:r>
              <a:rPr lang="en-US" altLang="ja-JP" sz="2400" dirty="0" err="1" smtClean="0">
                <a:latin typeface="+mj-ea"/>
                <a:ea typeface="+mj-ea"/>
              </a:rPr>
              <a:t>int</a:t>
            </a:r>
            <a:r>
              <a:rPr lang="en-US" altLang="ja-JP" sz="2400" dirty="0" smtClean="0">
                <a:latin typeface="+mj-ea"/>
                <a:ea typeface="+mj-ea"/>
              </a:rPr>
              <a:t>  month ){</a:t>
            </a:r>
          </a:p>
          <a:p>
            <a:r>
              <a:rPr lang="en-US" altLang="ja-JP" sz="2400" dirty="0" smtClean="0">
                <a:latin typeface="+mj-ea"/>
                <a:ea typeface="+mj-ea"/>
              </a:rPr>
              <a:t>   </a:t>
            </a:r>
            <a:endParaRPr lang="en-US" altLang="ja-JP" sz="2400" dirty="0">
              <a:latin typeface="+mj-ea"/>
              <a:ea typeface="+mj-ea"/>
            </a:endParaRPr>
          </a:p>
          <a:p>
            <a:r>
              <a:rPr lang="en-US" altLang="ja-JP" sz="2400" dirty="0" smtClean="0">
                <a:latin typeface="+mj-ea"/>
                <a:ea typeface="+mj-ea"/>
              </a:rPr>
              <a:t>    if(!</a:t>
            </a:r>
            <a:r>
              <a:rPr lang="en-US" altLang="ja-JP" sz="2400" dirty="0" err="1" smtClean="0">
                <a:latin typeface="+mj-ea"/>
                <a:ea typeface="+mj-ea"/>
              </a:rPr>
              <a:t>eventIsOpened</a:t>
            </a:r>
            <a:r>
              <a:rPr lang="en-US" altLang="ja-JP" sz="2400" dirty="0" smtClean="0">
                <a:latin typeface="+mj-ea"/>
                <a:ea typeface="+mj-ea"/>
              </a:rPr>
              <a:t>(</a:t>
            </a:r>
            <a:r>
              <a:rPr lang="en-US" altLang="ja-JP" sz="2400" dirty="0" err="1" smtClean="0">
                <a:latin typeface="+mj-ea"/>
                <a:ea typeface="+mj-ea"/>
              </a:rPr>
              <a:t>year,month</a:t>
            </a:r>
            <a:r>
              <a:rPr lang="en-US" altLang="ja-JP" sz="2400" dirty="0" smtClean="0">
                <a:latin typeface="+mj-ea"/>
                <a:ea typeface="+mj-ea"/>
              </a:rPr>
              <a:t>)){</a:t>
            </a:r>
          </a:p>
          <a:p>
            <a:r>
              <a:rPr lang="en-US" altLang="ja-JP" sz="2400" dirty="0">
                <a:latin typeface="+mj-ea"/>
                <a:ea typeface="+mj-ea"/>
              </a:rPr>
              <a:t> </a:t>
            </a:r>
            <a:r>
              <a:rPr lang="en-US" altLang="ja-JP" sz="2400" dirty="0" smtClean="0">
                <a:latin typeface="+mj-ea"/>
                <a:ea typeface="+mj-ea"/>
              </a:rPr>
              <a:t>       return false;</a:t>
            </a:r>
          </a:p>
          <a:p>
            <a:r>
              <a:rPr lang="en-US" altLang="ja-JP" sz="2400" dirty="0" smtClean="0">
                <a:latin typeface="+mj-ea"/>
                <a:ea typeface="+mj-ea"/>
              </a:rPr>
              <a:t>    }</a:t>
            </a:r>
          </a:p>
          <a:p>
            <a:endParaRPr lang="en-US" altLang="ja-JP" sz="2400" dirty="0" smtClean="0">
              <a:latin typeface="+mj-ea"/>
              <a:ea typeface="+mj-ea"/>
            </a:endParaRPr>
          </a:p>
          <a:p>
            <a:r>
              <a:rPr lang="en-US" altLang="ja-JP" sz="2400" dirty="0">
                <a:latin typeface="+mj-ea"/>
                <a:ea typeface="+mj-ea"/>
              </a:rPr>
              <a:t> </a:t>
            </a:r>
            <a:r>
              <a:rPr lang="en-US" altLang="ja-JP" sz="2400" dirty="0" smtClean="0">
                <a:latin typeface="+mj-ea"/>
                <a:ea typeface="+mj-ea"/>
              </a:rPr>
              <a:t>   if(</a:t>
            </a:r>
            <a:r>
              <a:rPr lang="en-US" altLang="ja-JP" sz="2400" dirty="0" err="1" smtClean="0">
                <a:latin typeface="+mj-ea"/>
                <a:ea typeface="+mj-ea"/>
              </a:rPr>
              <a:t>eventIsClosed</a:t>
            </a:r>
            <a:r>
              <a:rPr lang="en-US" altLang="ja-JP" sz="2400" dirty="0" smtClean="0">
                <a:latin typeface="+mj-ea"/>
                <a:ea typeface="+mj-ea"/>
              </a:rPr>
              <a:t>(</a:t>
            </a:r>
            <a:r>
              <a:rPr lang="en-US" altLang="ja-JP" sz="2400" dirty="0" err="1" smtClean="0">
                <a:latin typeface="+mj-ea"/>
                <a:ea typeface="+mj-ea"/>
              </a:rPr>
              <a:t>year,month</a:t>
            </a:r>
            <a:r>
              <a:rPr lang="en-US" altLang="ja-JP" sz="2400" dirty="0" smtClean="0">
                <a:latin typeface="+mj-ea"/>
                <a:ea typeface="+mj-ea"/>
              </a:rPr>
              <a:t>)){</a:t>
            </a:r>
          </a:p>
          <a:p>
            <a:r>
              <a:rPr lang="en-US" altLang="ja-JP" sz="2400" dirty="0" smtClean="0">
                <a:latin typeface="+mj-ea"/>
                <a:ea typeface="+mj-ea"/>
              </a:rPr>
              <a:t>        return false;</a:t>
            </a:r>
          </a:p>
          <a:p>
            <a:r>
              <a:rPr lang="en-US" altLang="ja-JP" sz="2400" dirty="0" smtClean="0">
                <a:latin typeface="+mj-ea"/>
                <a:ea typeface="+mj-ea"/>
              </a:rPr>
              <a:t>    }</a:t>
            </a:r>
          </a:p>
          <a:p>
            <a:r>
              <a:rPr lang="en-US" altLang="ja-JP" sz="2400" dirty="0" smtClean="0">
                <a:latin typeface="+mj-ea"/>
                <a:ea typeface="+mj-ea"/>
              </a:rPr>
              <a:t>    return  true;</a:t>
            </a:r>
          </a:p>
          <a:p>
            <a:r>
              <a:rPr kumimoji="1" lang="en-US" altLang="ja-JP" sz="2400" dirty="0">
                <a:latin typeface="+mj-ea"/>
                <a:ea typeface="+mj-ea"/>
              </a:rPr>
              <a:t>}</a:t>
            </a:r>
            <a:endParaRPr kumimoji="1" lang="ja-JP" altLang="en-US" sz="2400" dirty="0">
              <a:latin typeface="+mj-ea"/>
              <a:ea typeface="+mj-ea"/>
            </a:endParaRPr>
          </a:p>
        </p:txBody>
      </p:sp>
      <p:sp>
        <p:nvSpPr>
          <p:cNvPr id="5" name="テキスト ボックス 4"/>
          <p:cNvSpPr txBox="1"/>
          <p:nvPr/>
        </p:nvSpPr>
        <p:spPr>
          <a:xfrm>
            <a:off x="907976" y="332656"/>
            <a:ext cx="6965368"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Step3 </a:t>
            </a:r>
            <a:r>
              <a:rPr lang="ja-JP" altLang="en-US" sz="2000" dirty="0" smtClean="0">
                <a:latin typeface="+mj-ea"/>
                <a:ea typeface="+mj-ea"/>
              </a:rPr>
              <a:t>オリンピックが開催中か調べる関数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boolean</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eventIsBeingHeld</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3086827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1123" y="1412776"/>
            <a:ext cx="8123325" cy="1200329"/>
          </a:xfrm>
          <a:prstGeom prst="rect">
            <a:avLst/>
          </a:prstGeom>
          <a:solidFill>
            <a:schemeClr val="bg1"/>
          </a:solidFill>
          <a:ln>
            <a:solidFill>
              <a:srgbClr val="0000FF"/>
            </a:solidFill>
          </a:ln>
        </p:spPr>
        <p:txBody>
          <a:bodyPr wrap="square" rtlCol="0">
            <a:spAutoFit/>
          </a:bodyPr>
          <a:lstStyle/>
          <a:p>
            <a:pPr marL="457200" indent="-457200">
              <a:buAutoNum type="arabicParenBoth"/>
            </a:pPr>
            <a:r>
              <a:rPr kumimoji="1" lang="ja-JP" altLang="en-US" sz="2400" dirty="0" smtClean="0">
                <a:latin typeface="+mj-ea"/>
                <a:ea typeface="+mj-ea"/>
              </a:rPr>
              <a:t>はじめにテストプログラムを作成します。</a:t>
            </a:r>
            <a:r>
              <a:rPr kumimoji="1" lang="en-US" altLang="ja-JP" sz="2400" dirty="0" smtClean="0">
                <a:latin typeface="+mj-ea"/>
                <a:ea typeface="+mj-ea"/>
              </a:rPr>
              <a:t/>
            </a:r>
            <a:br>
              <a:rPr kumimoji="1" lang="en-US" altLang="ja-JP" sz="2400" dirty="0" smtClean="0">
                <a:latin typeface="+mj-ea"/>
                <a:ea typeface="+mj-ea"/>
              </a:rPr>
            </a:br>
            <a:r>
              <a:rPr kumimoji="1" lang="en-US" altLang="ja-JP" sz="2400" dirty="0" smtClean="0">
                <a:latin typeface="+mj-ea"/>
                <a:ea typeface="+mj-ea"/>
              </a:rPr>
              <a:t>※</a:t>
            </a:r>
            <a:r>
              <a:rPr kumimoji="1" lang="ja-JP" altLang="en-US" sz="2400" dirty="0" smtClean="0">
                <a:latin typeface="+mj-ea"/>
                <a:ea typeface="+mj-ea"/>
              </a:rPr>
              <a:t>今回は、あらかじめ作成してあるので、</a:t>
            </a:r>
            <a:r>
              <a:rPr kumimoji="1" lang="en-US" altLang="ja-JP" sz="2400" dirty="0" smtClean="0">
                <a:latin typeface="+mj-ea"/>
                <a:ea typeface="+mj-ea"/>
              </a:rPr>
              <a:t/>
            </a:r>
            <a:br>
              <a:rPr kumimoji="1" lang="en-US" altLang="ja-JP" sz="2400" dirty="0" smtClean="0">
                <a:latin typeface="+mj-ea"/>
                <a:ea typeface="+mj-ea"/>
              </a:rPr>
            </a:br>
            <a:r>
              <a:rPr kumimoji="1" lang="ja-JP" altLang="en-US" sz="2400" dirty="0" smtClean="0">
                <a:latin typeface="+mj-ea"/>
                <a:ea typeface="+mj-ea"/>
              </a:rPr>
              <a:t>　 テストプログラムの</a:t>
            </a:r>
            <a:r>
              <a:rPr kumimoji="1" lang="en-US" altLang="ja-JP" sz="2400" dirty="0" smtClean="0">
                <a:latin typeface="+mj-ea"/>
                <a:ea typeface="+mj-ea"/>
              </a:rPr>
              <a:t>Step</a:t>
            </a:r>
            <a:r>
              <a:rPr kumimoji="1" lang="ja-JP" altLang="en-US" sz="2400" dirty="0" smtClean="0">
                <a:latin typeface="+mj-ea"/>
                <a:ea typeface="+mj-ea"/>
              </a:rPr>
              <a:t>４の部分のコメントをはずします。</a:t>
            </a:r>
            <a:endParaRPr kumimoji="1" lang="ja-JP" altLang="en-US" sz="2400" dirty="0">
              <a:latin typeface="+mj-ea"/>
              <a:ea typeface="+mj-ea"/>
            </a:endParaRPr>
          </a:p>
        </p:txBody>
      </p:sp>
      <p:sp>
        <p:nvSpPr>
          <p:cNvPr id="5" name="テキスト ボックス 4"/>
          <p:cNvSpPr txBox="1"/>
          <p:nvPr/>
        </p:nvSpPr>
        <p:spPr>
          <a:xfrm>
            <a:off x="467544" y="2890683"/>
            <a:ext cx="4697120" cy="461665"/>
          </a:xfrm>
          <a:prstGeom prst="rect">
            <a:avLst/>
          </a:prstGeom>
          <a:solidFill>
            <a:schemeClr val="bg1"/>
          </a:solidFill>
          <a:ln>
            <a:solidFill>
              <a:srgbClr val="0000FF"/>
            </a:solidFill>
          </a:ln>
        </p:spPr>
        <p:txBody>
          <a:bodyPr wrap="none" rtlCol="0">
            <a:spAutoFit/>
          </a:bodyPr>
          <a:lstStyle/>
          <a:p>
            <a:r>
              <a:rPr kumimoji="1" lang="en-US" altLang="ja-JP" sz="2400" dirty="0" smtClean="0">
                <a:latin typeface="+mj-ea"/>
                <a:ea typeface="+mj-ea"/>
              </a:rPr>
              <a:t>(</a:t>
            </a:r>
            <a:r>
              <a:rPr kumimoji="1" lang="ja-JP" altLang="en-US" sz="2400" dirty="0" smtClean="0">
                <a:latin typeface="+mj-ea"/>
                <a:ea typeface="+mj-ea"/>
              </a:rPr>
              <a:t>２</a:t>
            </a:r>
            <a:r>
              <a:rPr kumimoji="1" lang="en-US" altLang="ja-JP" sz="2400" dirty="0" smtClean="0">
                <a:latin typeface="+mj-ea"/>
                <a:ea typeface="+mj-ea"/>
              </a:rPr>
              <a:t>) </a:t>
            </a:r>
            <a:r>
              <a:rPr kumimoji="1" lang="ja-JP" altLang="en-US" sz="2400" dirty="0" smtClean="0">
                <a:latin typeface="+mj-ea"/>
                <a:ea typeface="+mj-ea"/>
              </a:rPr>
              <a:t>テストプログラムを実行します。</a:t>
            </a:r>
            <a:endParaRPr kumimoji="1" lang="ja-JP" altLang="en-US" sz="2400" dirty="0">
              <a:latin typeface="+mj-ea"/>
              <a:ea typeface="+mj-ea"/>
            </a:endParaRPr>
          </a:p>
        </p:txBody>
      </p:sp>
      <p:sp>
        <p:nvSpPr>
          <p:cNvPr id="6" name="テキスト ボックス 5"/>
          <p:cNvSpPr txBox="1"/>
          <p:nvPr/>
        </p:nvSpPr>
        <p:spPr>
          <a:xfrm>
            <a:off x="467544" y="3629926"/>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３</a:t>
            </a:r>
            <a:r>
              <a:rPr kumimoji="1" lang="en-US" altLang="ja-JP" sz="2400" dirty="0" smtClean="0">
                <a:latin typeface="+mj-ea"/>
                <a:ea typeface="+mj-ea"/>
              </a:rPr>
              <a:t>) </a:t>
            </a:r>
            <a:r>
              <a:rPr kumimoji="1" lang="ja-JP" altLang="en-US" sz="2400" dirty="0" smtClean="0">
                <a:latin typeface="+mj-ea"/>
                <a:ea typeface="+mj-ea"/>
              </a:rPr>
              <a:t>テストが失敗することを確認します。</a:t>
            </a:r>
            <a:endParaRPr kumimoji="1" lang="ja-JP" altLang="en-US" sz="2400" dirty="0">
              <a:latin typeface="+mj-ea"/>
              <a:ea typeface="+mj-ea"/>
            </a:endParaRPr>
          </a:p>
        </p:txBody>
      </p:sp>
      <p:sp>
        <p:nvSpPr>
          <p:cNvPr id="7" name="テキスト ボックス 6"/>
          <p:cNvSpPr txBox="1"/>
          <p:nvPr/>
        </p:nvSpPr>
        <p:spPr>
          <a:xfrm>
            <a:off x="467544" y="4369169"/>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４</a:t>
            </a:r>
            <a:r>
              <a:rPr kumimoji="1" lang="en-US" altLang="ja-JP" sz="2400" dirty="0" smtClean="0">
                <a:latin typeface="+mj-ea"/>
                <a:ea typeface="+mj-ea"/>
              </a:rPr>
              <a:t>) </a:t>
            </a:r>
            <a:r>
              <a:rPr kumimoji="1" lang="ja-JP" altLang="en-US" sz="2400" dirty="0" smtClean="0">
                <a:latin typeface="+mj-ea"/>
                <a:ea typeface="+mj-ea"/>
              </a:rPr>
              <a:t>プログラムを作成します。</a:t>
            </a:r>
            <a:endParaRPr kumimoji="1" lang="ja-JP" altLang="en-US" sz="2400" dirty="0">
              <a:latin typeface="+mj-ea"/>
              <a:ea typeface="+mj-ea"/>
            </a:endParaRPr>
          </a:p>
        </p:txBody>
      </p:sp>
      <p:sp>
        <p:nvSpPr>
          <p:cNvPr id="8" name="テキスト ボックス 7"/>
          <p:cNvSpPr txBox="1"/>
          <p:nvPr/>
        </p:nvSpPr>
        <p:spPr>
          <a:xfrm>
            <a:off x="467544" y="5108412"/>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５</a:t>
            </a:r>
            <a:r>
              <a:rPr kumimoji="1" lang="en-US" altLang="ja-JP" sz="2400" dirty="0" smtClean="0">
                <a:latin typeface="+mj-ea"/>
                <a:ea typeface="+mj-ea"/>
              </a:rPr>
              <a:t>) </a:t>
            </a:r>
            <a:r>
              <a:rPr kumimoji="1" lang="ja-JP" altLang="en-US" sz="2400" dirty="0" smtClean="0">
                <a:latin typeface="+mj-ea"/>
                <a:ea typeface="+mj-ea"/>
              </a:rPr>
              <a:t>テストが成功することを確認します。</a:t>
            </a:r>
            <a:endParaRPr kumimoji="1" lang="ja-JP" altLang="en-US" sz="2400" dirty="0">
              <a:latin typeface="+mj-ea"/>
              <a:ea typeface="+mj-ea"/>
            </a:endParaRPr>
          </a:p>
        </p:txBody>
      </p:sp>
      <p:sp>
        <p:nvSpPr>
          <p:cNvPr id="9" name="テキスト ボックス 8"/>
          <p:cNvSpPr txBox="1"/>
          <p:nvPr/>
        </p:nvSpPr>
        <p:spPr>
          <a:xfrm>
            <a:off x="467544" y="5847655"/>
            <a:ext cx="5256584" cy="461665"/>
          </a:xfrm>
          <a:prstGeom prst="rect">
            <a:avLst/>
          </a:prstGeom>
          <a:solidFill>
            <a:schemeClr val="bg1"/>
          </a:solidFill>
          <a:ln>
            <a:solidFill>
              <a:srgbClr val="0000FF"/>
            </a:solidFill>
          </a:ln>
        </p:spPr>
        <p:txBody>
          <a:bodyPr wrap="square" rtlCol="0">
            <a:spAutoFit/>
          </a:bodyPr>
          <a:lstStyle/>
          <a:p>
            <a:r>
              <a:rPr kumimoji="1" lang="en-US" altLang="ja-JP" sz="2400" dirty="0" smtClean="0">
                <a:latin typeface="+mj-ea"/>
                <a:ea typeface="+mj-ea"/>
              </a:rPr>
              <a:t>(</a:t>
            </a:r>
            <a:r>
              <a:rPr kumimoji="1" lang="ja-JP" altLang="en-US" sz="2400" dirty="0" smtClean="0">
                <a:latin typeface="+mj-ea"/>
                <a:ea typeface="+mj-ea"/>
              </a:rPr>
              <a:t>６</a:t>
            </a:r>
            <a:r>
              <a:rPr kumimoji="1" lang="en-US" altLang="ja-JP" sz="2400" dirty="0" smtClean="0">
                <a:latin typeface="+mj-ea"/>
                <a:ea typeface="+mj-ea"/>
              </a:rPr>
              <a:t>) </a:t>
            </a:r>
            <a:r>
              <a:rPr kumimoji="1" lang="ja-JP" altLang="en-US" sz="2400" dirty="0" smtClean="0">
                <a:latin typeface="+mj-ea"/>
                <a:ea typeface="+mj-ea"/>
              </a:rPr>
              <a:t>リファクタリングを行います。</a:t>
            </a:r>
            <a:endParaRPr kumimoji="1" lang="ja-JP" altLang="en-US" sz="2400" dirty="0">
              <a:latin typeface="+mj-ea"/>
              <a:ea typeface="+mj-ea"/>
            </a:endParaRPr>
          </a:p>
        </p:txBody>
      </p:sp>
      <p:sp>
        <p:nvSpPr>
          <p:cNvPr id="10" name="テキスト ボックス 9"/>
          <p:cNvSpPr txBox="1"/>
          <p:nvPr/>
        </p:nvSpPr>
        <p:spPr>
          <a:xfrm>
            <a:off x="907976" y="332656"/>
            <a:ext cx="6450805"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Step4 </a:t>
            </a:r>
            <a:r>
              <a:rPr lang="ja-JP" altLang="en-US" sz="2000" dirty="0" smtClean="0">
                <a:latin typeface="+mj-ea"/>
                <a:ea typeface="+mj-ea"/>
              </a:rPr>
              <a:t>オリンピックまでの月数を計算する関数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int</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22125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テストプログラム</a:t>
            </a:r>
            <a:endParaRPr kumimoji="1" lang="ja-JP" altLang="en-US" dirty="0"/>
          </a:p>
        </p:txBody>
      </p:sp>
      <p:sp>
        <p:nvSpPr>
          <p:cNvPr id="5" name="テキスト ボックス 4"/>
          <p:cNvSpPr txBox="1"/>
          <p:nvPr/>
        </p:nvSpPr>
        <p:spPr>
          <a:xfrm>
            <a:off x="1403648" y="5540532"/>
            <a:ext cx="763284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400" dirty="0" smtClean="0"/>
              <a:t>関数「</a:t>
            </a:r>
            <a:r>
              <a:rPr lang="en-US" altLang="ja-JP" sz="2400" dirty="0" err="1" smtClean="0"/>
              <a:t>monthsToOpen</a:t>
            </a:r>
            <a:r>
              <a:rPr lang="en-US" altLang="ja-JP" sz="2400" dirty="0" smtClean="0"/>
              <a:t>( )</a:t>
            </a:r>
            <a:r>
              <a:rPr lang="ja-JP" altLang="en-US" sz="2400" dirty="0" smtClean="0"/>
              <a:t>」に「</a:t>
            </a:r>
            <a:r>
              <a:rPr kumimoji="1" lang="en-US" altLang="ja-JP" sz="2400" dirty="0" smtClean="0"/>
              <a:t>2019</a:t>
            </a:r>
            <a:r>
              <a:rPr kumimoji="1" lang="ja-JP" altLang="en-US" sz="2400" dirty="0" smtClean="0"/>
              <a:t>」と「</a:t>
            </a:r>
            <a:r>
              <a:rPr kumimoji="1" lang="en-US" altLang="ja-JP" sz="2400" dirty="0" smtClean="0"/>
              <a:t>8</a:t>
            </a:r>
            <a:r>
              <a:rPr kumimoji="1" lang="ja-JP" altLang="en-US" sz="2400" dirty="0" smtClean="0"/>
              <a:t>」が渡されたとき、</a:t>
            </a:r>
            <a:endParaRPr kumimoji="1" lang="en-US" altLang="ja-JP" sz="2400" dirty="0" smtClean="0"/>
          </a:p>
          <a:p>
            <a:r>
              <a:rPr lang="ja-JP" altLang="en-US" sz="2400" dirty="0" smtClean="0"/>
              <a:t>「</a:t>
            </a:r>
            <a:r>
              <a:rPr lang="en-US" altLang="ja-JP" sz="2400" dirty="0" smtClean="0"/>
              <a:t>11</a:t>
            </a:r>
            <a:r>
              <a:rPr lang="ja-JP" altLang="en-US" sz="2400" dirty="0" smtClean="0"/>
              <a:t>」を返すなら、「</a:t>
            </a:r>
            <a:r>
              <a:rPr lang="en-US" altLang="ja-JP" sz="2400" dirty="0" err="1" smtClean="0"/>
              <a:t>monthsToOpen</a:t>
            </a:r>
            <a:r>
              <a:rPr lang="en-US" altLang="ja-JP" sz="2400" dirty="0" smtClean="0"/>
              <a:t>( )</a:t>
            </a:r>
            <a:r>
              <a:rPr lang="ja-JP" altLang="en-US" sz="2400" dirty="0" smtClean="0"/>
              <a:t>」のコード</a:t>
            </a:r>
            <a:r>
              <a:rPr kumimoji="1" lang="ja-JP" altLang="en-US" sz="2400" dirty="0" smtClean="0"/>
              <a:t>は正しい</a:t>
            </a:r>
            <a:endParaRPr kumimoji="1" lang="ja-JP" altLang="en-US" sz="2400" dirty="0"/>
          </a:p>
        </p:txBody>
      </p:sp>
      <p:pic>
        <p:nvPicPr>
          <p:cNvPr id="9" name="図 8"/>
          <p:cNvPicPr>
            <a:picLocks noChangeAspect="1"/>
          </p:cNvPicPr>
          <p:nvPr/>
        </p:nvPicPr>
        <p:blipFill>
          <a:blip r:embed="rId2"/>
          <a:stretch>
            <a:fillRect/>
          </a:stretch>
        </p:blipFill>
        <p:spPr>
          <a:xfrm>
            <a:off x="535661" y="1700808"/>
            <a:ext cx="6637259" cy="3456384"/>
          </a:xfrm>
          <a:prstGeom prst="rect">
            <a:avLst/>
          </a:prstGeom>
        </p:spPr>
      </p:pic>
      <p:sp>
        <p:nvSpPr>
          <p:cNvPr id="6" name="右矢印 5"/>
          <p:cNvSpPr/>
          <p:nvPr/>
        </p:nvSpPr>
        <p:spPr bwMode="auto">
          <a:xfrm rot="15828559">
            <a:off x="5742204" y="4224437"/>
            <a:ext cx="2066457" cy="575486"/>
          </a:xfrm>
          <a:prstGeom prst="rightArrow">
            <a:avLst/>
          </a:prstGeom>
          <a:ln>
            <a:headEnd type="triangle" w="lg" len="lg"/>
            <a:tailEnd type="triangle" w="lg" len="lg"/>
          </a:ln>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角丸四角形 9"/>
          <p:cNvSpPr/>
          <p:nvPr/>
        </p:nvSpPr>
        <p:spPr bwMode="auto">
          <a:xfrm>
            <a:off x="1115616" y="3284984"/>
            <a:ext cx="5400600" cy="216024"/>
          </a:xfrm>
          <a:prstGeom prst="roundRect">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3781279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282690"/>
            <a:ext cx="6883616" cy="3816429"/>
          </a:xfrm>
          <a:prstGeom prst="rect">
            <a:avLst/>
          </a:prstGeom>
          <a:solidFill>
            <a:schemeClr val="bg1"/>
          </a:solidFill>
          <a:ln>
            <a:solidFill>
              <a:srgbClr val="0000FF"/>
            </a:solidFill>
          </a:ln>
        </p:spPr>
        <p:txBody>
          <a:bodyPr wrap="none" rtlCol="0">
            <a:spAutoFit/>
          </a:bodyPr>
          <a:lstStyle/>
          <a:p>
            <a:r>
              <a:rPr lang="en-US" altLang="ja-JP" sz="2200" dirty="0" smtClean="0">
                <a:latin typeface="+mj-ea"/>
                <a:ea typeface="+mj-ea"/>
              </a:rPr>
              <a:t>public  static  </a:t>
            </a:r>
            <a:r>
              <a:rPr lang="en-US" altLang="ja-JP" sz="2200" b="1" dirty="0" err="1" smtClean="0">
                <a:latin typeface="+mj-ea"/>
                <a:ea typeface="+mj-ea"/>
              </a:rPr>
              <a:t>int</a:t>
            </a:r>
            <a:r>
              <a:rPr lang="en-US" altLang="ja-JP" sz="2200" dirty="0" smtClean="0">
                <a:latin typeface="+mj-ea"/>
                <a:ea typeface="+mj-ea"/>
              </a:rPr>
              <a:t>  </a:t>
            </a:r>
            <a:r>
              <a:rPr lang="en-US" altLang="ja-JP" sz="2200" dirty="0" err="1" smtClean="0">
                <a:latin typeface="+mj-ea"/>
                <a:ea typeface="+mj-ea"/>
              </a:rPr>
              <a:t>monthsToOpen</a:t>
            </a:r>
            <a:r>
              <a:rPr lang="en-US" altLang="ja-JP" sz="2200" dirty="0" smtClean="0">
                <a:latin typeface="+mj-ea"/>
                <a:ea typeface="+mj-ea"/>
              </a:rPr>
              <a:t>( </a:t>
            </a:r>
            <a:r>
              <a:rPr lang="en-US" altLang="ja-JP" sz="2200" dirty="0" err="1" smtClean="0">
                <a:latin typeface="+mj-ea"/>
                <a:ea typeface="+mj-ea"/>
              </a:rPr>
              <a:t>int</a:t>
            </a:r>
            <a:r>
              <a:rPr lang="en-US" altLang="ja-JP" sz="2200" dirty="0" smtClean="0">
                <a:latin typeface="+mj-ea"/>
                <a:ea typeface="+mj-ea"/>
              </a:rPr>
              <a:t> year , </a:t>
            </a:r>
            <a:r>
              <a:rPr lang="en-US" altLang="ja-JP" sz="2200" dirty="0" err="1" smtClean="0">
                <a:latin typeface="+mj-ea"/>
                <a:ea typeface="+mj-ea"/>
              </a:rPr>
              <a:t>int</a:t>
            </a:r>
            <a:r>
              <a:rPr lang="en-US" altLang="ja-JP" sz="2200" dirty="0" smtClean="0">
                <a:latin typeface="+mj-ea"/>
                <a:ea typeface="+mj-ea"/>
              </a:rPr>
              <a:t>  month ){</a:t>
            </a:r>
          </a:p>
          <a:p>
            <a:r>
              <a:rPr lang="en-US" altLang="ja-JP" sz="2200" dirty="0" smtClean="0">
                <a:latin typeface="+mj-ea"/>
                <a:ea typeface="+mj-ea"/>
              </a:rPr>
              <a:t>    </a:t>
            </a:r>
            <a:r>
              <a:rPr lang="en-US" altLang="ja-JP" sz="2200" dirty="0" err="1">
                <a:latin typeface="+mj-ea"/>
                <a:ea typeface="+mj-ea"/>
              </a:rPr>
              <a:t>int</a:t>
            </a:r>
            <a:r>
              <a:rPr lang="en-US" altLang="ja-JP" sz="2200" dirty="0">
                <a:latin typeface="+mj-ea"/>
                <a:ea typeface="+mj-ea"/>
              </a:rPr>
              <a:t> result = 0;</a:t>
            </a:r>
          </a:p>
          <a:p>
            <a:endParaRPr lang="en-US" altLang="ja-JP" sz="2200" dirty="0">
              <a:latin typeface="+mj-ea"/>
              <a:ea typeface="+mj-ea"/>
            </a:endParaRPr>
          </a:p>
          <a:p>
            <a:r>
              <a:rPr lang="en-US" altLang="ja-JP" sz="2200" dirty="0" smtClean="0">
                <a:latin typeface="+mj-ea"/>
                <a:ea typeface="+mj-ea"/>
              </a:rPr>
              <a:t>    </a:t>
            </a:r>
            <a:r>
              <a:rPr lang="en-US" altLang="ja-JP" sz="2200" dirty="0">
                <a:latin typeface="+mj-ea"/>
                <a:ea typeface="+mj-ea"/>
              </a:rPr>
              <a:t>if( year == 2020 ){</a:t>
            </a:r>
          </a:p>
          <a:p>
            <a:r>
              <a:rPr lang="en-US" altLang="ja-JP" sz="2200" dirty="0" smtClean="0">
                <a:latin typeface="+mj-ea"/>
                <a:ea typeface="+mj-ea"/>
              </a:rPr>
              <a:t>        result </a:t>
            </a:r>
            <a:r>
              <a:rPr lang="en-US" altLang="ja-JP" sz="2200" dirty="0">
                <a:latin typeface="+mj-ea"/>
                <a:ea typeface="+mj-ea"/>
              </a:rPr>
              <a:t>= 7-month ;</a:t>
            </a:r>
          </a:p>
          <a:p>
            <a:r>
              <a:rPr lang="en-US" altLang="ja-JP" sz="2200" dirty="0" smtClean="0">
                <a:latin typeface="+mj-ea"/>
                <a:ea typeface="+mj-ea"/>
              </a:rPr>
              <a:t>    </a:t>
            </a:r>
            <a:r>
              <a:rPr lang="en-US" altLang="ja-JP" sz="2200" dirty="0">
                <a:latin typeface="+mj-ea"/>
                <a:ea typeface="+mj-ea"/>
              </a:rPr>
              <a:t>} else if( year == 2019 ){</a:t>
            </a:r>
          </a:p>
          <a:p>
            <a:r>
              <a:rPr lang="en-US" altLang="ja-JP" sz="2200" dirty="0" smtClean="0">
                <a:latin typeface="+mj-ea"/>
                <a:ea typeface="+mj-ea"/>
              </a:rPr>
              <a:t>        </a:t>
            </a:r>
            <a:r>
              <a:rPr lang="en-US" altLang="ja-JP" sz="2200" dirty="0">
                <a:latin typeface="+mj-ea"/>
                <a:ea typeface="+mj-ea"/>
              </a:rPr>
              <a:t>result = 19-month;</a:t>
            </a:r>
          </a:p>
          <a:p>
            <a:r>
              <a:rPr lang="en-US" altLang="ja-JP" sz="2200" dirty="0" smtClean="0">
                <a:latin typeface="+mj-ea"/>
                <a:ea typeface="+mj-ea"/>
              </a:rPr>
              <a:t>    </a:t>
            </a:r>
            <a:r>
              <a:rPr lang="en-US" altLang="ja-JP" sz="2200" dirty="0">
                <a:latin typeface="+mj-ea"/>
                <a:ea typeface="+mj-ea"/>
              </a:rPr>
              <a:t>}</a:t>
            </a:r>
          </a:p>
          <a:p>
            <a:endParaRPr lang="en-US" altLang="ja-JP" sz="2200" dirty="0">
              <a:latin typeface="+mj-ea"/>
              <a:ea typeface="+mj-ea"/>
            </a:endParaRPr>
          </a:p>
          <a:p>
            <a:r>
              <a:rPr lang="en-US" altLang="ja-JP" sz="2200" dirty="0" smtClean="0">
                <a:latin typeface="+mj-ea"/>
                <a:ea typeface="+mj-ea"/>
              </a:rPr>
              <a:t>    </a:t>
            </a:r>
            <a:r>
              <a:rPr lang="en-US" altLang="ja-JP" sz="2200" dirty="0">
                <a:latin typeface="+mj-ea"/>
                <a:ea typeface="+mj-ea"/>
              </a:rPr>
              <a:t>return  result</a:t>
            </a:r>
            <a:r>
              <a:rPr lang="en-US" altLang="ja-JP" sz="2200" dirty="0" smtClean="0">
                <a:latin typeface="+mj-ea"/>
                <a:ea typeface="+mj-ea"/>
              </a:rPr>
              <a:t>;</a:t>
            </a:r>
          </a:p>
          <a:p>
            <a:r>
              <a:rPr kumimoji="1" lang="en-US" altLang="ja-JP" sz="2200" dirty="0" smtClean="0">
                <a:latin typeface="+mj-ea"/>
                <a:ea typeface="+mj-ea"/>
              </a:rPr>
              <a:t>}</a:t>
            </a:r>
            <a:endParaRPr kumimoji="1" lang="ja-JP" altLang="en-US" sz="2200" dirty="0">
              <a:latin typeface="+mj-ea"/>
              <a:ea typeface="+mj-ea"/>
            </a:endParaRPr>
          </a:p>
        </p:txBody>
      </p:sp>
      <p:sp>
        <p:nvSpPr>
          <p:cNvPr id="5" name="テキスト ボックス 4"/>
          <p:cNvSpPr txBox="1"/>
          <p:nvPr/>
        </p:nvSpPr>
        <p:spPr>
          <a:xfrm>
            <a:off x="907976" y="332656"/>
            <a:ext cx="6450805"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Step4 </a:t>
            </a:r>
            <a:r>
              <a:rPr lang="ja-JP" altLang="en-US" sz="2000" dirty="0" smtClean="0">
                <a:latin typeface="+mj-ea"/>
                <a:ea typeface="+mj-ea"/>
              </a:rPr>
              <a:t>オリンピックまでの月数を計算する関数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int</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455430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0049"/>
            <a:ext cx="6274475" cy="4093428"/>
          </a:xfrm>
          <a:prstGeom prst="rect">
            <a:avLst/>
          </a:prstGeom>
          <a:solidFill>
            <a:schemeClr val="bg1"/>
          </a:solidFill>
          <a:ln>
            <a:solidFill>
              <a:srgbClr val="0000FF"/>
            </a:solidFill>
          </a:ln>
        </p:spPr>
        <p:txBody>
          <a:bodyPr wrap="none" rtlCol="0">
            <a:spAutoFit/>
          </a:bodyPr>
          <a:lstStyle/>
          <a:p>
            <a:r>
              <a:rPr lang="en-US" altLang="ja-JP" sz="2000" dirty="0" smtClean="0">
                <a:latin typeface="+mj-ea"/>
                <a:ea typeface="+mj-ea"/>
              </a:rPr>
              <a:t>public  static  </a:t>
            </a:r>
            <a:r>
              <a:rPr lang="en-US" altLang="ja-JP" sz="2000" b="1" dirty="0" err="1" smtClean="0">
                <a:latin typeface="+mj-ea"/>
                <a:ea typeface="+mj-ea"/>
              </a:rPr>
              <a:t>int</a:t>
            </a:r>
            <a:r>
              <a:rPr lang="en-US" altLang="ja-JP"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a:t>
            </a:r>
          </a:p>
          <a:p>
            <a:r>
              <a:rPr lang="en-US" altLang="ja-JP" sz="2000" dirty="0" smtClean="0">
                <a:latin typeface="+mj-ea"/>
                <a:ea typeface="+mj-ea"/>
              </a:rPr>
              <a:t>    </a:t>
            </a:r>
            <a:r>
              <a:rPr lang="en-US" altLang="ja-JP" sz="2000" dirty="0" err="1">
                <a:latin typeface="+mj-ea"/>
                <a:ea typeface="+mj-ea"/>
              </a:rPr>
              <a:t>int</a:t>
            </a:r>
            <a:r>
              <a:rPr lang="en-US" altLang="ja-JP" sz="2000" dirty="0">
                <a:latin typeface="+mj-ea"/>
                <a:ea typeface="+mj-ea"/>
              </a:rPr>
              <a:t> result = 0;</a:t>
            </a:r>
          </a:p>
          <a:p>
            <a:endParaRPr lang="en-US" altLang="ja-JP" sz="2000" dirty="0">
              <a:latin typeface="+mj-ea"/>
              <a:ea typeface="+mj-ea"/>
            </a:endParaRPr>
          </a:p>
          <a:p>
            <a:r>
              <a:rPr lang="en-US" altLang="ja-JP" sz="2000" dirty="0" smtClean="0">
                <a:solidFill>
                  <a:srgbClr val="FF0000"/>
                </a:solidFill>
                <a:latin typeface="+mj-ea"/>
                <a:ea typeface="+mj-ea"/>
              </a:rPr>
              <a:t>    </a:t>
            </a:r>
            <a:r>
              <a:rPr lang="en-US" altLang="ja-JP" sz="2000" dirty="0" err="1">
                <a:solidFill>
                  <a:srgbClr val="FF0000"/>
                </a:solidFill>
                <a:latin typeface="+mj-ea"/>
                <a:ea typeface="+mj-ea"/>
              </a:rPr>
              <a:t>int</a:t>
            </a:r>
            <a:r>
              <a:rPr lang="en-US" altLang="ja-JP" sz="2000" dirty="0">
                <a:solidFill>
                  <a:srgbClr val="FF0000"/>
                </a:solidFill>
                <a:latin typeface="+mj-ea"/>
                <a:ea typeface="+mj-ea"/>
              </a:rPr>
              <a:t> x=0;</a:t>
            </a:r>
          </a:p>
          <a:p>
            <a:r>
              <a:rPr lang="en-US" altLang="ja-JP" sz="2000" dirty="0" smtClean="0">
                <a:latin typeface="+mj-ea"/>
                <a:ea typeface="+mj-ea"/>
              </a:rPr>
              <a:t>    </a:t>
            </a:r>
            <a:r>
              <a:rPr lang="en-US" altLang="ja-JP" sz="2000" dirty="0">
                <a:latin typeface="+mj-ea"/>
                <a:ea typeface="+mj-ea"/>
              </a:rPr>
              <a:t>if( year == 2020 ){</a:t>
            </a:r>
          </a:p>
          <a:p>
            <a:r>
              <a:rPr lang="en-US" altLang="ja-JP" sz="2000" dirty="0" smtClean="0">
                <a:latin typeface="+mj-ea"/>
                <a:ea typeface="+mj-ea"/>
              </a:rPr>
              <a:t>        </a:t>
            </a:r>
            <a:r>
              <a:rPr lang="en-US" altLang="ja-JP" sz="2000" dirty="0" smtClean="0">
                <a:solidFill>
                  <a:srgbClr val="FF0000"/>
                </a:solidFill>
                <a:latin typeface="+mj-ea"/>
                <a:ea typeface="+mj-ea"/>
              </a:rPr>
              <a:t>x </a:t>
            </a:r>
            <a:r>
              <a:rPr lang="en-US" altLang="ja-JP" sz="2000" dirty="0">
                <a:solidFill>
                  <a:srgbClr val="FF0000"/>
                </a:solidFill>
                <a:latin typeface="+mj-ea"/>
                <a:ea typeface="+mj-ea"/>
              </a:rPr>
              <a:t>= 7 ;</a:t>
            </a:r>
          </a:p>
          <a:p>
            <a:r>
              <a:rPr lang="en-US" altLang="ja-JP" sz="2000" dirty="0" smtClean="0">
                <a:latin typeface="+mj-ea"/>
                <a:ea typeface="+mj-ea"/>
              </a:rPr>
              <a:t>    </a:t>
            </a:r>
            <a:r>
              <a:rPr lang="en-US" altLang="ja-JP" sz="2000" dirty="0">
                <a:latin typeface="+mj-ea"/>
                <a:ea typeface="+mj-ea"/>
              </a:rPr>
              <a:t>} else if( year == 2019 ){</a:t>
            </a:r>
          </a:p>
          <a:p>
            <a:r>
              <a:rPr lang="en-US" altLang="ja-JP" sz="2000" dirty="0" smtClean="0">
                <a:solidFill>
                  <a:srgbClr val="FF0000"/>
                </a:solidFill>
                <a:latin typeface="+mj-ea"/>
                <a:ea typeface="+mj-ea"/>
              </a:rPr>
              <a:t>        </a:t>
            </a:r>
            <a:r>
              <a:rPr lang="en-US" altLang="ja-JP" sz="2000" dirty="0">
                <a:solidFill>
                  <a:srgbClr val="FF0000"/>
                </a:solidFill>
                <a:latin typeface="+mj-ea"/>
                <a:ea typeface="+mj-ea"/>
              </a:rPr>
              <a:t>x = </a:t>
            </a:r>
            <a:r>
              <a:rPr lang="en-US" altLang="ja-JP" sz="2000" dirty="0" smtClean="0">
                <a:solidFill>
                  <a:srgbClr val="FF0000"/>
                </a:solidFill>
                <a:latin typeface="+mj-ea"/>
                <a:ea typeface="+mj-ea"/>
              </a:rPr>
              <a:t>7+12;</a:t>
            </a:r>
            <a:endParaRPr lang="en-US" altLang="ja-JP" sz="2000" dirty="0">
              <a:solidFill>
                <a:srgbClr val="FF0000"/>
              </a:solidFill>
              <a:latin typeface="+mj-ea"/>
              <a:ea typeface="+mj-ea"/>
            </a:endParaRPr>
          </a:p>
          <a:p>
            <a:r>
              <a:rPr lang="en-US" altLang="ja-JP" sz="2000" dirty="0" smtClean="0">
                <a:latin typeface="+mj-ea"/>
                <a:ea typeface="+mj-ea"/>
              </a:rPr>
              <a:t>    </a:t>
            </a:r>
            <a:r>
              <a:rPr lang="en-US" altLang="ja-JP" sz="2000" dirty="0">
                <a:latin typeface="+mj-ea"/>
                <a:ea typeface="+mj-ea"/>
              </a:rPr>
              <a:t>}</a:t>
            </a:r>
          </a:p>
          <a:p>
            <a:r>
              <a:rPr lang="en-US" altLang="ja-JP" sz="2000" dirty="0" smtClean="0">
                <a:solidFill>
                  <a:srgbClr val="FF0000"/>
                </a:solidFill>
                <a:latin typeface="+mj-ea"/>
                <a:ea typeface="+mj-ea"/>
              </a:rPr>
              <a:t>    result=x-month</a:t>
            </a:r>
            <a:r>
              <a:rPr lang="en-US" altLang="ja-JP" sz="2000" dirty="0">
                <a:solidFill>
                  <a:srgbClr val="FF0000"/>
                </a:solidFill>
                <a:latin typeface="+mj-ea"/>
                <a:ea typeface="+mj-ea"/>
              </a:rPr>
              <a:t>;</a:t>
            </a:r>
          </a:p>
          <a:p>
            <a:endParaRPr lang="en-US" altLang="ja-JP" sz="2000" dirty="0">
              <a:latin typeface="+mj-ea"/>
              <a:ea typeface="+mj-ea"/>
            </a:endParaRPr>
          </a:p>
          <a:p>
            <a:r>
              <a:rPr lang="en-US" altLang="ja-JP" sz="2000" dirty="0" smtClean="0">
                <a:latin typeface="+mj-ea"/>
                <a:ea typeface="+mj-ea"/>
              </a:rPr>
              <a:t>    </a:t>
            </a:r>
            <a:r>
              <a:rPr lang="en-US" altLang="ja-JP" sz="2000" dirty="0">
                <a:latin typeface="+mj-ea"/>
                <a:ea typeface="+mj-ea"/>
              </a:rPr>
              <a:t>return  result</a:t>
            </a:r>
            <a:r>
              <a:rPr lang="en-US" altLang="ja-JP" sz="2000" dirty="0" smtClean="0">
                <a:latin typeface="+mj-ea"/>
                <a:ea typeface="+mj-ea"/>
              </a:rPr>
              <a:t>;</a:t>
            </a:r>
          </a:p>
          <a:p>
            <a:r>
              <a:rPr kumimoji="1" lang="en-US" altLang="ja-JP" sz="2000" dirty="0" smtClean="0">
                <a:latin typeface="+mj-ea"/>
                <a:ea typeface="+mj-ea"/>
              </a:rPr>
              <a:t>}</a:t>
            </a:r>
            <a:endParaRPr kumimoji="1" lang="ja-JP" altLang="en-US" sz="2000" dirty="0">
              <a:latin typeface="+mj-ea"/>
              <a:ea typeface="+mj-ea"/>
            </a:endParaRPr>
          </a:p>
        </p:txBody>
      </p:sp>
      <p:sp>
        <p:nvSpPr>
          <p:cNvPr id="5" name="テキスト ボックス 4"/>
          <p:cNvSpPr txBox="1"/>
          <p:nvPr/>
        </p:nvSpPr>
        <p:spPr>
          <a:xfrm>
            <a:off x="899592" y="1071492"/>
            <a:ext cx="4057521"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a:t>
            </a:r>
            <a:r>
              <a:rPr lang="ja-JP" altLang="en-US" dirty="0" smtClean="0"/>
              <a:t>①</a:t>
            </a:r>
            <a:r>
              <a:rPr kumimoji="1" lang="ja-JP" altLang="en-US" dirty="0" smtClean="0"/>
              <a:t>　（類似した式の抽出</a:t>
            </a:r>
            <a:r>
              <a:rPr lang="ja-JP" altLang="en-US" dirty="0" smtClean="0"/>
              <a:t>）</a:t>
            </a:r>
            <a:endParaRPr kumimoji="1" lang="ja-JP" altLang="en-US" dirty="0"/>
          </a:p>
        </p:txBody>
      </p:sp>
      <p:sp>
        <p:nvSpPr>
          <p:cNvPr id="6" name="テキスト ボックス 5"/>
          <p:cNvSpPr txBox="1"/>
          <p:nvPr/>
        </p:nvSpPr>
        <p:spPr>
          <a:xfrm>
            <a:off x="5523255"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7" name="右矢印 6"/>
          <p:cNvSpPr/>
          <p:nvPr/>
        </p:nvSpPr>
        <p:spPr bwMode="auto">
          <a:xfrm>
            <a:off x="5067264"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450805"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Step4 </a:t>
            </a:r>
            <a:r>
              <a:rPr lang="ja-JP" altLang="en-US" sz="2000" dirty="0" smtClean="0">
                <a:latin typeface="+mj-ea"/>
                <a:ea typeface="+mj-ea"/>
              </a:rPr>
              <a:t>オリンピックまでの月数を計算する関数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int</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875891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0049"/>
            <a:ext cx="6274475" cy="4093428"/>
          </a:xfrm>
          <a:prstGeom prst="rect">
            <a:avLst/>
          </a:prstGeom>
          <a:solidFill>
            <a:schemeClr val="bg1"/>
          </a:solidFill>
          <a:ln>
            <a:solidFill>
              <a:srgbClr val="0000FF"/>
            </a:solidFill>
          </a:ln>
        </p:spPr>
        <p:txBody>
          <a:bodyPr wrap="none" rtlCol="0">
            <a:spAutoFit/>
          </a:bodyPr>
          <a:lstStyle/>
          <a:p>
            <a:r>
              <a:rPr lang="en-US" altLang="ja-JP" sz="2000" dirty="0" smtClean="0">
                <a:latin typeface="+mj-ea"/>
                <a:ea typeface="+mj-ea"/>
              </a:rPr>
              <a:t>public  static  </a:t>
            </a:r>
            <a:r>
              <a:rPr lang="en-US" altLang="ja-JP" sz="2000" b="1" dirty="0" err="1" smtClean="0">
                <a:latin typeface="+mj-ea"/>
                <a:ea typeface="+mj-ea"/>
              </a:rPr>
              <a:t>int</a:t>
            </a:r>
            <a:r>
              <a:rPr lang="en-US" altLang="ja-JP"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a:t>
            </a:r>
          </a:p>
          <a:p>
            <a:r>
              <a:rPr lang="en-US" altLang="ja-JP" sz="2000" dirty="0" smtClean="0">
                <a:latin typeface="+mj-ea"/>
                <a:ea typeface="+mj-ea"/>
              </a:rPr>
              <a:t>    </a:t>
            </a:r>
            <a:r>
              <a:rPr lang="en-US" altLang="ja-JP" sz="2000" dirty="0" err="1">
                <a:latin typeface="+mj-ea"/>
                <a:ea typeface="+mj-ea"/>
              </a:rPr>
              <a:t>int</a:t>
            </a:r>
            <a:r>
              <a:rPr lang="en-US" altLang="ja-JP" sz="2000" dirty="0">
                <a:latin typeface="+mj-ea"/>
                <a:ea typeface="+mj-ea"/>
              </a:rPr>
              <a:t> result = 0;</a:t>
            </a:r>
          </a:p>
          <a:p>
            <a:endParaRPr lang="en-US" altLang="ja-JP" sz="2000" dirty="0">
              <a:latin typeface="+mj-ea"/>
              <a:ea typeface="+mj-ea"/>
            </a:endParaRPr>
          </a:p>
          <a:p>
            <a:r>
              <a:rPr lang="en-US" altLang="ja-JP" sz="2000" dirty="0" smtClean="0">
                <a:solidFill>
                  <a:srgbClr val="FF0000"/>
                </a:solidFill>
                <a:latin typeface="+mj-ea"/>
                <a:ea typeface="+mj-ea"/>
              </a:rPr>
              <a:t>    </a:t>
            </a:r>
            <a:r>
              <a:rPr lang="en-US" altLang="ja-JP" sz="2000" dirty="0" err="1">
                <a:latin typeface="+mj-ea"/>
                <a:ea typeface="+mj-ea"/>
              </a:rPr>
              <a:t>int</a:t>
            </a:r>
            <a:r>
              <a:rPr lang="en-US" altLang="ja-JP" sz="2000" dirty="0">
                <a:latin typeface="+mj-ea"/>
                <a:ea typeface="+mj-ea"/>
              </a:rPr>
              <a:t> </a:t>
            </a:r>
            <a:r>
              <a:rPr lang="en-US" altLang="ja-JP" sz="2000" dirty="0" smtClean="0">
                <a:latin typeface="+mj-ea"/>
                <a:ea typeface="+mj-ea"/>
              </a:rPr>
              <a:t>x</a:t>
            </a:r>
            <a:r>
              <a:rPr lang="ja-JP" altLang="en-US" sz="2000" dirty="0" smtClean="0">
                <a:latin typeface="+mj-ea"/>
                <a:ea typeface="+mj-ea"/>
              </a:rPr>
              <a:t> </a:t>
            </a:r>
            <a:r>
              <a:rPr lang="en-US" altLang="ja-JP" sz="2000" dirty="0" smtClean="0">
                <a:latin typeface="+mj-ea"/>
                <a:ea typeface="+mj-ea"/>
              </a:rPr>
              <a:t>=</a:t>
            </a:r>
            <a:r>
              <a:rPr lang="ja-JP" altLang="en-US" sz="2000" dirty="0" smtClean="0">
                <a:latin typeface="+mj-ea"/>
                <a:ea typeface="+mj-ea"/>
              </a:rPr>
              <a:t> </a:t>
            </a:r>
            <a:r>
              <a:rPr lang="en-US" altLang="ja-JP" sz="2000" dirty="0" smtClean="0">
                <a:solidFill>
                  <a:srgbClr val="FF0000"/>
                </a:solidFill>
                <a:latin typeface="+mj-ea"/>
                <a:ea typeface="+mj-ea"/>
              </a:rPr>
              <a:t>(</a:t>
            </a:r>
            <a:r>
              <a:rPr lang="en-US" altLang="ja-JP" sz="2000" dirty="0">
                <a:solidFill>
                  <a:srgbClr val="FF0000"/>
                </a:solidFill>
                <a:latin typeface="+mj-ea"/>
                <a:ea typeface="+mj-ea"/>
              </a:rPr>
              <a:t>2020-year)*12+7</a:t>
            </a:r>
            <a:r>
              <a:rPr lang="en-US" altLang="ja-JP" sz="2000" dirty="0" smtClean="0">
                <a:solidFill>
                  <a:srgbClr val="FF0000"/>
                </a:solidFill>
                <a:latin typeface="+mj-ea"/>
                <a:ea typeface="+mj-ea"/>
              </a:rPr>
              <a:t>;</a:t>
            </a:r>
            <a:endParaRPr lang="en-US" altLang="ja-JP" sz="2000" dirty="0">
              <a:solidFill>
                <a:srgbClr val="FF0000"/>
              </a:solidFill>
              <a:latin typeface="+mj-ea"/>
              <a:ea typeface="+mj-ea"/>
            </a:endParaRPr>
          </a:p>
          <a:p>
            <a:r>
              <a:rPr lang="en-US" altLang="ja-JP" sz="2000" strike="dblStrike" dirty="0" smtClean="0">
                <a:solidFill>
                  <a:srgbClr val="FF0000"/>
                </a:solidFill>
                <a:latin typeface="+mj-ea"/>
                <a:ea typeface="+mj-ea"/>
              </a:rPr>
              <a:t>    </a:t>
            </a:r>
            <a:r>
              <a:rPr lang="en-US" altLang="ja-JP" sz="2000" strike="dblStrike" dirty="0">
                <a:solidFill>
                  <a:srgbClr val="FF0000"/>
                </a:solidFill>
                <a:latin typeface="+mj-ea"/>
                <a:ea typeface="+mj-ea"/>
              </a:rPr>
              <a:t>if( year == 2020 ){</a:t>
            </a:r>
          </a:p>
          <a:p>
            <a:r>
              <a:rPr lang="en-US" altLang="ja-JP" sz="2000" strike="dblStrike" dirty="0" smtClean="0">
                <a:solidFill>
                  <a:srgbClr val="FF0000"/>
                </a:solidFill>
                <a:latin typeface="+mj-ea"/>
                <a:ea typeface="+mj-ea"/>
              </a:rPr>
              <a:t>        x </a:t>
            </a:r>
            <a:r>
              <a:rPr lang="en-US" altLang="ja-JP" sz="2000" strike="dblStrike" dirty="0">
                <a:solidFill>
                  <a:srgbClr val="FF0000"/>
                </a:solidFill>
                <a:latin typeface="+mj-ea"/>
                <a:ea typeface="+mj-ea"/>
              </a:rPr>
              <a:t>= 7 ;</a:t>
            </a:r>
          </a:p>
          <a:p>
            <a:r>
              <a:rPr lang="en-US" altLang="ja-JP" sz="2000" strike="dblStrike" dirty="0" smtClean="0">
                <a:solidFill>
                  <a:srgbClr val="FF0000"/>
                </a:solidFill>
                <a:latin typeface="+mj-ea"/>
                <a:ea typeface="+mj-ea"/>
              </a:rPr>
              <a:t>    </a:t>
            </a:r>
            <a:r>
              <a:rPr lang="en-US" altLang="ja-JP" sz="2000" strike="dblStrike" dirty="0">
                <a:solidFill>
                  <a:srgbClr val="FF0000"/>
                </a:solidFill>
                <a:latin typeface="+mj-ea"/>
                <a:ea typeface="+mj-ea"/>
              </a:rPr>
              <a:t>} else if( year == 2019 ){</a:t>
            </a:r>
          </a:p>
          <a:p>
            <a:r>
              <a:rPr lang="en-US" altLang="ja-JP" sz="2000" strike="dblStrike" dirty="0" smtClean="0">
                <a:solidFill>
                  <a:srgbClr val="FF0000"/>
                </a:solidFill>
                <a:latin typeface="+mj-ea"/>
                <a:ea typeface="+mj-ea"/>
              </a:rPr>
              <a:t>        </a:t>
            </a:r>
            <a:r>
              <a:rPr lang="en-US" altLang="ja-JP" sz="2000" strike="dblStrike" dirty="0">
                <a:solidFill>
                  <a:srgbClr val="FF0000"/>
                </a:solidFill>
                <a:latin typeface="+mj-ea"/>
                <a:ea typeface="+mj-ea"/>
              </a:rPr>
              <a:t>x = </a:t>
            </a:r>
            <a:r>
              <a:rPr lang="en-US" altLang="ja-JP" sz="2000" strike="dblStrike" dirty="0" smtClean="0">
                <a:solidFill>
                  <a:srgbClr val="FF0000"/>
                </a:solidFill>
                <a:latin typeface="+mj-ea"/>
                <a:ea typeface="+mj-ea"/>
              </a:rPr>
              <a:t>7+12;</a:t>
            </a:r>
            <a:endParaRPr lang="en-US" altLang="ja-JP" sz="2000" strike="dblStrike" dirty="0">
              <a:solidFill>
                <a:srgbClr val="FF0000"/>
              </a:solidFill>
              <a:latin typeface="+mj-ea"/>
              <a:ea typeface="+mj-ea"/>
            </a:endParaRPr>
          </a:p>
          <a:p>
            <a:r>
              <a:rPr lang="en-US" altLang="ja-JP" sz="2000" strike="dblStrike" dirty="0" smtClean="0">
                <a:solidFill>
                  <a:srgbClr val="FF0000"/>
                </a:solidFill>
                <a:latin typeface="+mj-ea"/>
                <a:ea typeface="+mj-ea"/>
              </a:rPr>
              <a:t>    </a:t>
            </a:r>
            <a:r>
              <a:rPr lang="en-US" altLang="ja-JP" sz="2000" strike="dblStrike" dirty="0">
                <a:solidFill>
                  <a:srgbClr val="FF0000"/>
                </a:solidFill>
                <a:latin typeface="+mj-ea"/>
                <a:ea typeface="+mj-ea"/>
              </a:rPr>
              <a:t>}</a:t>
            </a:r>
          </a:p>
          <a:p>
            <a:r>
              <a:rPr lang="en-US" altLang="ja-JP" sz="2000" dirty="0" smtClean="0">
                <a:latin typeface="+mj-ea"/>
                <a:ea typeface="+mj-ea"/>
              </a:rPr>
              <a:t>    result=x-month</a:t>
            </a:r>
            <a:r>
              <a:rPr lang="en-US" altLang="ja-JP" sz="2000" dirty="0">
                <a:latin typeface="+mj-ea"/>
                <a:ea typeface="+mj-ea"/>
              </a:rPr>
              <a:t>;</a:t>
            </a:r>
          </a:p>
          <a:p>
            <a:endParaRPr lang="en-US" altLang="ja-JP" sz="2000" dirty="0">
              <a:latin typeface="+mj-ea"/>
              <a:ea typeface="+mj-ea"/>
            </a:endParaRPr>
          </a:p>
          <a:p>
            <a:r>
              <a:rPr lang="en-US" altLang="ja-JP" sz="2000" dirty="0" smtClean="0">
                <a:latin typeface="+mj-ea"/>
                <a:ea typeface="+mj-ea"/>
              </a:rPr>
              <a:t>    </a:t>
            </a:r>
            <a:r>
              <a:rPr lang="en-US" altLang="ja-JP" sz="2000" dirty="0">
                <a:latin typeface="+mj-ea"/>
                <a:ea typeface="+mj-ea"/>
              </a:rPr>
              <a:t>return  result</a:t>
            </a:r>
            <a:r>
              <a:rPr lang="en-US" altLang="ja-JP" sz="2000" dirty="0" smtClean="0">
                <a:latin typeface="+mj-ea"/>
                <a:ea typeface="+mj-ea"/>
              </a:rPr>
              <a:t>;</a:t>
            </a:r>
          </a:p>
          <a:p>
            <a:r>
              <a:rPr kumimoji="1" lang="en-US" altLang="ja-JP" sz="2000" dirty="0" smtClean="0">
                <a:latin typeface="+mj-ea"/>
                <a:ea typeface="+mj-ea"/>
              </a:rPr>
              <a:t>}</a:t>
            </a:r>
            <a:endParaRPr kumimoji="1" lang="ja-JP" altLang="en-US" sz="2000" dirty="0">
              <a:latin typeface="+mj-ea"/>
              <a:ea typeface="+mj-ea"/>
            </a:endParaRPr>
          </a:p>
        </p:txBody>
      </p:sp>
      <p:sp>
        <p:nvSpPr>
          <p:cNvPr id="5" name="テキスト ボックス 4"/>
          <p:cNvSpPr txBox="1"/>
          <p:nvPr/>
        </p:nvSpPr>
        <p:spPr>
          <a:xfrm>
            <a:off x="899592" y="1071492"/>
            <a:ext cx="4129657"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a:t>
            </a:r>
            <a:r>
              <a:rPr lang="ja-JP" altLang="en-US" dirty="0" smtClean="0"/>
              <a:t>②</a:t>
            </a:r>
            <a:r>
              <a:rPr kumimoji="1" lang="ja-JP" altLang="en-US" dirty="0" smtClean="0"/>
              <a:t>　（</a:t>
            </a:r>
            <a:r>
              <a:rPr lang="ja-JP" altLang="en-US" dirty="0" smtClean="0"/>
              <a:t>条件</a:t>
            </a:r>
            <a:r>
              <a:rPr lang="ja-JP" altLang="en-US" dirty="0"/>
              <a:t>分岐</a:t>
            </a:r>
            <a:r>
              <a:rPr lang="ja-JP" altLang="en-US" dirty="0" smtClean="0"/>
              <a:t>の数式化）</a:t>
            </a:r>
            <a:endParaRPr kumimoji="1" lang="ja-JP" altLang="en-US" dirty="0"/>
          </a:p>
        </p:txBody>
      </p:sp>
      <p:sp>
        <p:nvSpPr>
          <p:cNvPr id="6" name="テキスト ボックス 5"/>
          <p:cNvSpPr txBox="1"/>
          <p:nvPr/>
        </p:nvSpPr>
        <p:spPr>
          <a:xfrm>
            <a:off x="5523255"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7" name="右矢印 6"/>
          <p:cNvSpPr/>
          <p:nvPr/>
        </p:nvSpPr>
        <p:spPr bwMode="auto">
          <a:xfrm>
            <a:off x="5067264"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450805"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Step4 </a:t>
            </a:r>
            <a:r>
              <a:rPr lang="ja-JP" altLang="en-US" sz="2000" dirty="0" smtClean="0">
                <a:latin typeface="+mj-ea"/>
                <a:ea typeface="+mj-ea"/>
              </a:rPr>
              <a:t>オリンピックまでの月数を計算する関数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int</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183594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0049"/>
            <a:ext cx="6274475" cy="2554545"/>
          </a:xfrm>
          <a:prstGeom prst="rect">
            <a:avLst/>
          </a:prstGeom>
          <a:solidFill>
            <a:schemeClr val="bg1"/>
          </a:solidFill>
          <a:ln>
            <a:solidFill>
              <a:srgbClr val="0000FF"/>
            </a:solidFill>
          </a:ln>
        </p:spPr>
        <p:txBody>
          <a:bodyPr wrap="none" rtlCol="0">
            <a:spAutoFit/>
          </a:bodyPr>
          <a:lstStyle/>
          <a:p>
            <a:r>
              <a:rPr lang="en-US" altLang="ja-JP" sz="2000" dirty="0" smtClean="0">
                <a:latin typeface="+mj-ea"/>
                <a:ea typeface="+mj-ea"/>
              </a:rPr>
              <a:t>public  static  </a:t>
            </a:r>
            <a:r>
              <a:rPr lang="en-US" altLang="ja-JP" sz="2000" b="1" dirty="0" err="1" smtClean="0">
                <a:latin typeface="+mj-ea"/>
                <a:ea typeface="+mj-ea"/>
              </a:rPr>
              <a:t>int</a:t>
            </a:r>
            <a:r>
              <a:rPr lang="en-US" altLang="ja-JP"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a:t>
            </a:r>
          </a:p>
          <a:p>
            <a:r>
              <a:rPr lang="en-US" altLang="ja-JP" sz="2000" dirty="0" smtClean="0">
                <a:latin typeface="+mj-ea"/>
                <a:ea typeface="+mj-ea"/>
              </a:rPr>
              <a:t>    </a:t>
            </a:r>
            <a:r>
              <a:rPr lang="en-US" altLang="ja-JP" sz="2000" dirty="0" err="1">
                <a:latin typeface="+mj-ea"/>
                <a:ea typeface="+mj-ea"/>
              </a:rPr>
              <a:t>int</a:t>
            </a:r>
            <a:r>
              <a:rPr lang="en-US" altLang="ja-JP" sz="2000" dirty="0">
                <a:latin typeface="+mj-ea"/>
                <a:ea typeface="+mj-ea"/>
              </a:rPr>
              <a:t> result = 0;</a:t>
            </a:r>
          </a:p>
          <a:p>
            <a:endParaRPr lang="en-US" altLang="ja-JP" sz="2000" dirty="0">
              <a:latin typeface="+mj-ea"/>
              <a:ea typeface="+mj-ea"/>
            </a:endParaRPr>
          </a:p>
          <a:p>
            <a:r>
              <a:rPr lang="en-US" altLang="ja-JP" sz="2000" strike="dblStrike" dirty="0" smtClean="0">
                <a:solidFill>
                  <a:srgbClr val="FF0000"/>
                </a:solidFill>
                <a:latin typeface="+mj-ea"/>
                <a:ea typeface="+mj-ea"/>
              </a:rPr>
              <a:t>    </a:t>
            </a:r>
            <a:r>
              <a:rPr lang="en-US" altLang="ja-JP" sz="2000" strike="dblStrike" dirty="0" err="1">
                <a:solidFill>
                  <a:srgbClr val="FF0000"/>
                </a:solidFill>
                <a:latin typeface="+mj-ea"/>
                <a:ea typeface="+mj-ea"/>
              </a:rPr>
              <a:t>int</a:t>
            </a:r>
            <a:r>
              <a:rPr lang="en-US" altLang="ja-JP" sz="2000" strike="dblStrike" dirty="0">
                <a:solidFill>
                  <a:srgbClr val="FF0000"/>
                </a:solidFill>
                <a:latin typeface="+mj-ea"/>
                <a:ea typeface="+mj-ea"/>
              </a:rPr>
              <a:t> </a:t>
            </a:r>
            <a:r>
              <a:rPr lang="en-US" altLang="ja-JP" sz="2000" strike="dblStrike" dirty="0" smtClean="0">
                <a:solidFill>
                  <a:srgbClr val="FF0000"/>
                </a:solidFill>
                <a:latin typeface="+mj-ea"/>
                <a:ea typeface="+mj-ea"/>
              </a:rPr>
              <a:t>x</a:t>
            </a:r>
            <a:r>
              <a:rPr lang="ja-JP" altLang="en-US" sz="2000" strike="dblStrike" dirty="0" smtClean="0">
                <a:solidFill>
                  <a:srgbClr val="FF0000"/>
                </a:solidFill>
                <a:latin typeface="+mj-ea"/>
                <a:ea typeface="+mj-ea"/>
              </a:rPr>
              <a:t> </a:t>
            </a:r>
            <a:r>
              <a:rPr lang="en-US" altLang="ja-JP" sz="2000" strike="dblStrike" dirty="0" smtClean="0">
                <a:solidFill>
                  <a:srgbClr val="FF0000"/>
                </a:solidFill>
                <a:latin typeface="+mj-ea"/>
                <a:ea typeface="+mj-ea"/>
              </a:rPr>
              <a:t>=</a:t>
            </a:r>
            <a:r>
              <a:rPr lang="ja-JP" altLang="en-US" sz="2000" strike="dblStrike" dirty="0" smtClean="0">
                <a:solidFill>
                  <a:srgbClr val="FF0000"/>
                </a:solidFill>
                <a:latin typeface="+mj-ea"/>
                <a:ea typeface="+mj-ea"/>
              </a:rPr>
              <a:t> </a:t>
            </a:r>
            <a:r>
              <a:rPr lang="en-US" altLang="ja-JP" sz="2000" strike="dblStrike" dirty="0" smtClean="0">
                <a:solidFill>
                  <a:srgbClr val="FF0000"/>
                </a:solidFill>
                <a:latin typeface="+mj-ea"/>
                <a:ea typeface="+mj-ea"/>
              </a:rPr>
              <a:t>(</a:t>
            </a:r>
            <a:r>
              <a:rPr lang="en-US" altLang="ja-JP" sz="2000" strike="dblStrike" dirty="0">
                <a:solidFill>
                  <a:srgbClr val="FF0000"/>
                </a:solidFill>
                <a:latin typeface="+mj-ea"/>
                <a:ea typeface="+mj-ea"/>
              </a:rPr>
              <a:t>2020-year)*12+7</a:t>
            </a:r>
            <a:r>
              <a:rPr lang="en-US" altLang="ja-JP" sz="2000" strike="dblStrike" dirty="0" smtClean="0">
                <a:solidFill>
                  <a:srgbClr val="FF0000"/>
                </a:solidFill>
                <a:latin typeface="+mj-ea"/>
                <a:ea typeface="+mj-ea"/>
              </a:rPr>
              <a:t>;</a:t>
            </a:r>
            <a:endParaRPr lang="en-US" altLang="ja-JP" sz="2000" strike="dblStrike" dirty="0">
              <a:solidFill>
                <a:srgbClr val="FF0000"/>
              </a:solidFill>
              <a:latin typeface="+mj-ea"/>
              <a:ea typeface="+mj-ea"/>
            </a:endParaRPr>
          </a:p>
          <a:p>
            <a:r>
              <a:rPr lang="ja-JP" altLang="en-US" sz="2000" dirty="0" smtClean="0">
                <a:latin typeface="+mj-ea"/>
                <a:ea typeface="+mj-ea"/>
              </a:rPr>
              <a:t>    </a:t>
            </a:r>
            <a:r>
              <a:rPr lang="en-US" altLang="ja-JP" sz="2000" dirty="0" smtClean="0">
                <a:latin typeface="+mj-ea"/>
                <a:ea typeface="+mj-ea"/>
              </a:rPr>
              <a:t>result=</a:t>
            </a:r>
            <a:r>
              <a:rPr lang="en-US" altLang="ja-JP" sz="2000" dirty="0">
                <a:latin typeface="+mj-ea"/>
              </a:rPr>
              <a:t> (2020-year)*12+7 </a:t>
            </a:r>
            <a:r>
              <a:rPr lang="en-US" altLang="ja-JP" sz="2000" dirty="0" smtClean="0">
                <a:latin typeface="+mj-ea"/>
                <a:ea typeface="+mj-ea"/>
              </a:rPr>
              <a:t>-month</a:t>
            </a:r>
            <a:r>
              <a:rPr lang="en-US" altLang="ja-JP" sz="2000" dirty="0">
                <a:latin typeface="+mj-ea"/>
                <a:ea typeface="+mj-ea"/>
              </a:rPr>
              <a:t>;</a:t>
            </a:r>
          </a:p>
          <a:p>
            <a:endParaRPr lang="en-US" altLang="ja-JP" sz="2000" dirty="0">
              <a:latin typeface="+mj-ea"/>
              <a:ea typeface="+mj-ea"/>
            </a:endParaRPr>
          </a:p>
          <a:p>
            <a:r>
              <a:rPr lang="en-US" altLang="ja-JP" sz="2000" dirty="0" smtClean="0">
                <a:latin typeface="+mj-ea"/>
                <a:ea typeface="+mj-ea"/>
              </a:rPr>
              <a:t>    </a:t>
            </a:r>
            <a:r>
              <a:rPr lang="en-US" altLang="ja-JP" sz="2000" dirty="0">
                <a:latin typeface="+mj-ea"/>
                <a:ea typeface="+mj-ea"/>
              </a:rPr>
              <a:t>return  result</a:t>
            </a:r>
            <a:r>
              <a:rPr lang="en-US" altLang="ja-JP" sz="2000" dirty="0" smtClean="0">
                <a:latin typeface="+mj-ea"/>
                <a:ea typeface="+mj-ea"/>
              </a:rPr>
              <a:t>;</a:t>
            </a:r>
          </a:p>
          <a:p>
            <a:r>
              <a:rPr kumimoji="1" lang="en-US" altLang="ja-JP" sz="2000" dirty="0" smtClean="0">
                <a:latin typeface="+mj-ea"/>
                <a:ea typeface="+mj-ea"/>
              </a:rPr>
              <a:t>}</a:t>
            </a:r>
            <a:endParaRPr kumimoji="1" lang="ja-JP" altLang="en-US" sz="2000" dirty="0">
              <a:latin typeface="+mj-ea"/>
              <a:ea typeface="+mj-ea"/>
            </a:endParaRPr>
          </a:p>
        </p:txBody>
      </p:sp>
      <p:sp>
        <p:nvSpPr>
          <p:cNvPr id="5" name="テキスト ボックス 4"/>
          <p:cNvSpPr txBox="1"/>
          <p:nvPr/>
        </p:nvSpPr>
        <p:spPr>
          <a:xfrm>
            <a:off x="899592" y="1071492"/>
            <a:ext cx="3478837"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リファクタリング③　（インライン化</a:t>
            </a:r>
            <a:r>
              <a:rPr lang="ja-JP" altLang="en-US" dirty="0" smtClean="0"/>
              <a:t>）</a:t>
            </a:r>
            <a:endParaRPr kumimoji="1" lang="ja-JP" altLang="en-US" dirty="0"/>
          </a:p>
        </p:txBody>
      </p:sp>
      <p:sp>
        <p:nvSpPr>
          <p:cNvPr id="6" name="テキスト ボックス 5"/>
          <p:cNvSpPr txBox="1"/>
          <p:nvPr/>
        </p:nvSpPr>
        <p:spPr>
          <a:xfrm>
            <a:off x="4955983"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7" name="右矢印 6"/>
          <p:cNvSpPr/>
          <p:nvPr/>
        </p:nvSpPr>
        <p:spPr bwMode="auto">
          <a:xfrm>
            <a:off x="4499992"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450805"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Step4 </a:t>
            </a:r>
            <a:r>
              <a:rPr lang="ja-JP" altLang="en-US" sz="2000" dirty="0" smtClean="0">
                <a:latin typeface="+mj-ea"/>
                <a:ea typeface="+mj-ea"/>
              </a:rPr>
              <a:t>オリンピックまでの月数を計算する関数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int</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2323944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0049"/>
            <a:ext cx="6274475" cy="2246769"/>
          </a:xfrm>
          <a:prstGeom prst="rect">
            <a:avLst/>
          </a:prstGeom>
          <a:solidFill>
            <a:schemeClr val="bg1"/>
          </a:solidFill>
          <a:ln>
            <a:solidFill>
              <a:srgbClr val="0000FF"/>
            </a:solidFill>
          </a:ln>
        </p:spPr>
        <p:txBody>
          <a:bodyPr wrap="none" rtlCol="0">
            <a:spAutoFit/>
          </a:bodyPr>
          <a:lstStyle/>
          <a:p>
            <a:r>
              <a:rPr lang="en-US" altLang="ja-JP" sz="2000" dirty="0" smtClean="0">
                <a:latin typeface="+mj-ea"/>
                <a:ea typeface="+mj-ea"/>
              </a:rPr>
              <a:t>public  static  </a:t>
            </a:r>
            <a:r>
              <a:rPr lang="en-US" altLang="ja-JP" sz="2000" b="1" dirty="0" err="1" smtClean="0">
                <a:latin typeface="+mj-ea"/>
                <a:ea typeface="+mj-ea"/>
              </a:rPr>
              <a:t>int</a:t>
            </a:r>
            <a:r>
              <a:rPr lang="en-US" altLang="ja-JP"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a:t>
            </a:r>
          </a:p>
          <a:p>
            <a:r>
              <a:rPr lang="en-US" altLang="ja-JP" sz="2000" dirty="0" smtClean="0">
                <a:latin typeface="+mj-ea"/>
                <a:ea typeface="+mj-ea"/>
              </a:rPr>
              <a:t>    </a:t>
            </a:r>
            <a:r>
              <a:rPr lang="en-US" altLang="ja-JP" sz="2000" dirty="0" err="1">
                <a:latin typeface="+mj-ea"/>
                <a:ea typeface="+mj-ea"/>
              </a:rPr>
              <a:t>int</a:t>
            </a:r>
            <a:r>
              <a:rPr lang="en-US" altLang="ja-JP" sz="2000" dirty="0">
                <a:latin typeface="+mj-ea"/>
                <a:ea typeface="+mj-ea"/>
              </a:rPr>
              <a:t> result = </a:t>
            </a:r>
            <a:r>
              <a:rPr lang="en-US" altLang="ja-JP" sz="2000" dirty="0">
                <a:latin typeface="+mj-ea"/>
              </a:rPr>
              <a:t>(2020-year)*12+7 -month</a:t>
            </a:r>
            <a:r>
              <a:rPr lang="en-US" altLang="ja-JP" sz="2000" dirty="0" smtClean="0">
                <a:latin typeface="+mj-ea"/>
                <a:ea typeface="+mj-ea"/>
              </a:rPr>
              <a:t>;</a:t>
            </a:r>
            <a:endParaRPr lang="en-US" altLang="ja-JP" sz="2000" dirty="0">
              <a:latin typeface="+mj-ea"/>
              <a:ea typeface="+mj-ea"/>
            </a:endParaRPr>
          </a:p>
          <a:p>
            <a:endParaRPr lang="en-US" altLang="ja-JP" sz="2000" dirty="0">
              <a:latin typeface="+mj-ea"/>
              <a:ea typeface="+mj-ea"/>
            </a:endParaRPr>
          </a:p>
          <a:p>
            <a:r>
              <a:rPr lang="ja-JP" altLang="en-US" sz="2000" strike="dblStrike" dirty="0" smtClean="0">
                <a:solidFill>
                  <a:srgbClr val="FF0000"/>
                </a:solidFill>
                <a:latin typeface="+mj-ea"/>
                <a:ea typeface="+mj-ea"/>
              </a:rPr>
              <a:t>    </a:t>
            </a:r>
            <a:r>
              <a:rPr lang="en-US" altLang="ja-JP" sz="2000" strike="dblStrike" dirty="0" smtClean="0">
                <a:solidFill>
                  <a:srgbClr val="FF0000"/>
                </a:solidFill>
                <a:latin typeface="+mj-ea"/>
                <a:ea typeface="+mj-ea"/>
              </a:rPr>
              <a:t>result=</a:t>
            </a:r>
            <a:r>
              <a:rPr lang="en-US" altLang="ja-JP" sz="2000" strike="dblStrike" dirty="0">
                <a:solidFill>
                  <a:srgbClr val="FF0000"/>
                </a:solidFill>
                <a:latin typeface="+mj-ea"/>
              </a:rPr>
              <a:t> (2020-year)*12+7 </a:t>
            </a:r>
            <a:r>
              <a:rPr lang="en-US" altLang="ja-JP" sz="2000" strike="dblStrike" dirty="0" smtClean="0">
                <a:solidFill>
                  <a:srgbClr val="FF0000"/>
                </a:solidFill>
                <a:latin typeface="+mj-ea"/>
                <a:ea typeface="+mj-ea"/>
              </a:rPr>
              <a:t>-month</a:t>
            </a:r>
            <a:r>
              <a:rPr lang="en-US" altLang="ja-JP" sz="2000" strike="dblStrike" dirty="0">
                <a:solidFill>
                  <a:srgbClr val="FF0000"/>
                </a:solidFill>
                <a:latin typeface="+mj-ea"/>
                <a:ea typeface="+mj-ea"/>
              </a:rPr>
              <a:t>;</a:t>
            </a:r>
          </a:p>
          <a:p>
            <a:endParaRPr lang="en-US" altLang="ja-JP" sz="2000" dirty="0">
              <a:latin typeface="+mj-ea"/>
              <a:ea typeface="+mj-ea"/>
            </a:endParaRPr>
          </a:p>
          <a:p>
            <a:r>
              <a:rPr lang="en-US" altLang="ja-JP" sz="2000" dirty="0" smtClean="0">
                <a:latin typeface="+mj-ea"/>
                <a:ea typeface="+mj-ea"/>
              </a:rPr>
              <a:t>    </a:t>
            </a:r>
            <a:r>
              <a:rPr lang="en-US" altLang="ja-JP" sz="2000" dirty="0">
                <a:latin typeface="+mj-ea"/>
                <a:ea typeface="+mj-ea"/>
              </a:rPr>
              <a:t>return  result</a:t>
            </a:r>
            <a:r>
              <a:rPr lang="en-US" altLang="ja-JP" sz="2000" dirty="0" smtClean="0">
                <a:latin typeface="+mj-ea"/>
                <a:ea typeface="+mj-ea"/>
              </a:rPr>
              <a:t>;</a:t>
            </a:r>
          </a:p>
          <a:p>
            <a:r>
              <a:rPr kumimoji="1" lang="en-US" altLang="ja-JP" sz="2000" dirty="0" smtClean="0">
                <a:latin typeface="+mj-ea"/>
                <a:ea typeface="+mj-ea"/>
              </a:rPr>
              <a:t>}</a:t>
            </a:r>
            <a:endParaRPr kumimoji="1" lang="ja-JP" altLang="en-US" sz="2000" dirty="0">
              <a:latin typeface="+mj-ea"/>
              <a:ea typeface="+mj-ea"/>
            </a:endParaRPr>
          </a:p>
        </p:txBody>
      </p:sp>
      <p:sp>
        <p:nvSpPr>
          <p:cNvPr id="5" name="テキスト ボックス 4"/>
          <p:cNvSpPr txBox="1"/>
          <p:nvPr/>
        </p:nvSpPr>
        <p:spPr>
          <a:xfrm>
            <a:off x="899592" y="1071492"/>
            <a:ext cx="3437159"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リファクタリング④　（代入の統合</a:t>
            </a:r>
            <a:r>
              <a:rPr lang="ja-JP" altLang="en-US" dirty="0" smtClean="0"/>
              <a:t>）</a:t>
            </a:r>
            <a:endParaRPr kumimoji="1" lang="ja-JP" altLang="en-US" dirty="0"/>
          </a:p>
        </p:txBody>
      </p:sp>
      <p:sp>
        <p:nvSpPr>
          <p:cNvPr id="6" name="テキスト ボックス 5"/>
          <p:cNvSpPr txBox="1"/>
          <p:nvPr/>
        </p:nvSpPr>
        <p:spPr>
          <a:xfrm>
            <a:off x="4955983"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7" name="右矢印 6"/>
          <p:cNvSpPr/>
          <p:nvPr/>
        </p:nvSpPr>
        <p:spPr bwMode="auto">
          <a:xfrm>
            <a:off x="4499992"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450805"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Step4 </a:t>
            </a:r>
            <a:r>
              <a:rPr lang="ja-JP" altLang="en-US" sz="2000" dirty="0" smtClean="0">
                <a:latin typeface="+mj-ea"/>
                <a:ea typeface="+mj-ea"/>
              </a:rPr>
              <a:t>オリンピックまでの月数を計算する関数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int</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1075058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75327" y="1480049"/>
            <a:ext cx="6274475" cy="1323439"/>
          </a:xfrm>
          <a:prstGeom prst="rect">
            <a:avLst/>
          </a:prstGeom>
          <a:solidFill>
            <a:schemeClr val="bg1"/>
          </a:solidFill>
          <a:ln>
            <a:solidFill>
              <a:srgbClr val="0000FF"/>
            </a:solidFill>
          </a:ln>
        </p:spPr>
        <p:txBody>
          <a:bodyPr wrap="none" rtlCol="0">
            <a:spAutoFit/>
          </a:bodyPr>
          <a:lstStyle/>
          <a:p>
            <a:r>
              <a:rPr lang="en-US" altLang="ja-JP" sz="2000" dirty="0" smtClean="0">
                <a:latin typeface="+mj-ea"/>
                <a:ea typeface="+mj-ea"/>
              </a:rPr>
              <a:t>public  static  </a:t>
            </a:r>
            <a:r>
              <a:rPr lang="en-US" altLang="ja-JP" sz="2000" b="1" dirty="0" err="1" smtClean="0">
                <a:latin typeface="+mj-ea"/>
                <a:ea typeface="+mj-ea"/>
              </a:rPr>
              <a:t>int</a:t>
            </a:r>
            <a:r>
              <a:rPr lang="en-US" altLang="ja-JP"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a:t>
            </a:r>
          </a:p>
          <a:p>
            <a:r>
              <a:rPr lang="en-US" altLang="ja-JP" sz="2000" strike="dblStrike" dirty="0" smtClean="0">
                <a:solidFill>
                  <a:srgbClr val="FF0000"/>
                </a:solidFill>
                <a:latin typeface="+mj-ea"/>
                <a:ea typeface="+mj-ea"/>
              </a:rPr>
              <a:t>    </a:t>
            </a:r>
            <a:r>
              <a:rPr lang="en-US" altLang="ja-JP" sz="2000" strike="dblStrike" dirty="0" err="1" smtClean="0">
                <a:solidFill>
                  <a:srgbClr val="FF0000"/>
                </a:solidFill>
                <a:latin typeface="+mj-ea"/>
                <a:ea typeface="+mj-ea"/>
              </a:rPr>
              <a:t>int</a:t>
            </a:r>
            <a:r>
              <a:rPr lang="en-US" altLang="ja-JP" sz="2000" strike="dblStrike" dirty="0" smtClean="0">
                <a:solidFill>
                  <a:srgbClr val="FF0000"/>
                </a:solidFill>
                <a:latin typeface="+mj-ea"/>
                <a:ea typeface="+mj-ea"/>
              </a:rPr>
              <a:t> </a:t>
            </a:r>
            <a:r>
              <a:rPr lang="en-US" altLang="ja-JP" sz="2000" strike="dblStrike" dirty="0">
                <a:solidFill>
                  <a:srgbClr val="FF0000"/>
                </a:solidFill>
                <a:latin typeface="+mj-ea"/>
                <a:ea typeface="+mj-ea"/>
              </a:rPr>
              <a:t>result = </a:t>
            </a:r>
            <a:r>
              <a:rPr lang="en-US" altLang="ja-JP" sz="2000" strike="dblStrike" dirty="0">
                <a:solidFill>
                  <a:srgbClr val="FF0000"/>
                </a:solidFill>
                <a:latin typeface="+mj-ea"/>
              </a:rPr>
              <a:t>(2020-year)*12+7 -month</a:t>
            </a:r>
            <a:r>
              <a:rPr lang="en-US" altLang="ja-JP" sz="2000" strike="dblStrike" dirty="0" smtClean="0">
                <a:solidFill>
                  <a:srgbClr val="FF0000"/>
                </a:solidFill>
                <a:latin typeface="+mj-ea"/>
                <a:ea typeface="+mj-ea"/>
              </a:rPr>
              <a:t>;</a:t>
            </a:r>
            <a:endParaRPr lang="en-US" altLang="ja-JP" sz="2000" strike="dblStrike" dirty="0">
              <a:solidFill>
                <a:srgbClr val="FF0000"/>
              </a:solidFill>
              <a:latin typeface="+mj-ea"/>
              <a:ea typeface="+mj-ea"/>
            </a:endParaRPr>
          </a:p>
          <a:p>
            <a:r>
              <a:rPr lang="en-US" altLang="ja-JP" sz="2000" dirty="0" smtClean="0">
                <a:latin typeface="+mj-ea"/>
                <a:ea typeface="+mj-ea"/>
              </a:rPr>
              <a:t>    </a:t>
            </a:r>
            <a:r>
              <a:rPr lang="en-US" altLang="ja-JP" sz="2000" dirty="0">
                <a:latin typeface="+mj-ea"/>
                <a:ea typeface="+mj-ea"/>
              </a:rPr>
              <a:t>return </a:t>
            </a:r>
            <a:r>
              <a:rPr lang="en-US" altLang="ja-JP" sz="2000" dirty="0" smtClean="0">
                <a:latin typeface="+mj-ea"/>
              </a:rPr>
              <a:t> </a:t>
            </a:r>
            <a:r>
              <a:rPr lang="en-US" altLang="ja-JP" sz="2000" dirty="0">
                <a:latin typeface="+mj-ea"/>
              </a:rPr>
              <a:t>(2020-year)*12+7 -month</a:t>
            </a:r>
            <a:r>
              <a:rPr lang="en-US" altLang="ja-JP" sz="2000" dirty="0" smtClean="0">
                <a:latin typeface="+mj-ea"/>
                <a:ea typeface="+mj-ea"/>
              </a:rPr>
              <a:t>;</a:t>
            </a:r>
          </a:p>
          <a:p>
            <a:r>
              <a:rPr kumimoji="1" lang="en-US" altLang="ja-JP" sz="2000" dirty="0" smtClean="0">
                <a:latin typeface="+mj-ea"/>
                <a:ea typeface="+mj-ea"/>
              </a:rPr>
              <a:t>}</a:t>
            </a:r>
            <a:endParaRPr kumimoji="1" lang="ja-JP" altLang="en-US" sz="2000" dirty="0">
              <a:latin typeface="+mj-ea"/>
              <a:ea typeface="+mj-ea"/>
            </a:endParaRPr>
          </a:p>
        </p:txBody>
      </p:sp>
      <p:sp>
        <p:nvSpPr>
          <p:cNvPr id="5" name="テキスト ボックス 4"/>
          <p:cNvSpPr txBox="1"/>
          <p:nvPr/>
        </p:nvSpPr>
        <p:spPr>
          <a:xfrm>
            <a:off x="899592" y="1071492"/>
            <a:ext cx="3478837" cy="369332"/>
          </a:xfrm>
          <a:prstGeom prst="rect">
            <a:avLst/>
          </a:prstGeom>
          <a:solidFill>
            <a:srgbClr val="FFFF00"/>
          </a:solidFill>
          <a:ln>
            <a:solidFill>
              <a:srgbClr val="FF0000"/>
            </a:solidFill>
          </a:ln>
        </p:spPr>
        <p:txBody>
          <a:bodyPr wrap="none" rtlCol="0">
            <a:spAutoFit/>
          </a:bodyPr>
          <a:lstStyle/>
          <a:p>
            <a:r>
              <a:rPr kumimoji="1" lang="ja-JP" altLang="en-US" dirty="0" smtClean="0"/>
              <a:t>リファクタリング⑤　（インライン化</a:t>
            </a:r>
            <a:r>
              <a:rPr lang="ja-JP" altLang="en-US" dirty="0" smtClean="0"/>
              <a:t>）</a:t>
            </a:r>
            <a:endParaRPr kumimoji="1" lang="ja-JP" altLang="en-US" dirty="0"/>
          </a:p>
        </p:txBody>
      </p:sp>
      <p:sp>
        <p:nvSpPr>
          <p:cNvPr id="6" name="テキスト ボックス 5"/>
          <p:cNvSpPr txBox="1"/>
          <p:nvPr/>
        </p:nvSpPr>
        <p:spPr>
          <a:xfrm>
            <a:off x="4955983" y="1075710"/>
            <a:ext cx="1208985" cy="369332"/>
          </a:xfrm>
          <a:prstGeom prst="rect">
            <a:avLst/>
          </a:prstGeom>
          <a:solidFill>
            <a:srgbClr val="FFCCFF"/>
          </a:solidFill>
          <a:ln>
            <a:solidFill>
              <a:srgbClr val="FF0000"/>
            </a:solidFill>
          </a:ln>
        </p:spPr>
        <p:txBody>
          <a:bodyPr wrap="none" rtlCol="0">
            <a:spAutoFit/>
          </a:bodyPr>
          <a:lstStyle/>
          <a:p>
            <a:r>
              <a:rPr kumimoji="1" lang="ja-JP" altLang="en-US" dirty="0" smtClean="0"/>
              <a:t>テスト実行</a:t>
            </a:r>
            <a:endParaRPr kumimoji="1" lang="ja-JP" altLang="en-US" dirty="0"/>
          </a:p>
        </p:txBody>
      </p:sp>
      <p:sp>
        <p:nvSpPr>
          <p:cNvPr id="7" name="右矢印 6"/>
          <p:cNvSpPr/>
          <p:nvPr/>
        </p:nvSpPr>
        <p:spPr bwMode="auto">
          <a:xfrm>
            <a:off x="4499992" y="1124744"/>
            <a:ext cx="360040" cy="283458"/>
          </a:xfrm>
          <a:prstGeom prst="rightArrow">
            <a:avLst/>
          </a:prstGeom>
          <a:solidFill>
            <a:srgbClr val="FFFF00"/>
          </a:solidFill>
          <a:ln w="12700">
            <a:solidFill>
              <a:srgbClr val="FF0000"/>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907976" y="332656"/>
            <a:ext cx="6450805" cy="707886"/>
          </a:xfrm>
          <a:prstGeom prst="rect">
            <a:avLst/>
          </a:prstGeom>
          <a:solidFill>
            <a:srgbClr val="00FF00"/>
          </a:solidFill>
          <a:ln>
            <a:solidFill>
              <a:srgbClr val="0000FF"/>
            </a:solidFill>
          </a:ln>
        </p:spPr>
        <p:txBody>
          <a:bodyPr wrap="none" rtlCol="0">
            <a:spAutoFit/>
          </a:bodyPr>
          <a:lstStyle/>
          <a:p>
            <a:r>
              <a:rPr lang="en-US" altLang="ja-JP" sz="2000" dirty="0" smtClean="0">
                <a:latin typeface="+mj-ea"/>
                <a:ea typeface="+mj-ea"/>
              </a:rPr>
              <a:t>Step4 </a:t>
            </a:r>
            <a:r>
              <a:rPr lang="ja-JP" altLang="en-US" sz="2000" dirty="0" smtClean="0">
                <a:latin typeface="+mj-ea"/>
                <a:ea typeface="+mj-ea"/>
              </a:rPr>
              <a:t>オリンピックまでの月数を計算する関数</a:t>
            </a:r>
            <a:endParaRPr lang="en-US" altLang="ja-JP" sz="2000" dirty="0" smtClean="0">
              <a:latin typeface="+mj-ea"/>
              <a:ea typeface="+mj-ea"/>
            </a:endParaRPr>
          </a:p>
          <a:p>
            <a:r>
              <a:rPr lang="en-US" altLang="ja-JP" sz="2000" dirty="0" smtClean="0">
                <a:latin typeface="+mj-ea"/>
                <a:ea typeface="+mj-ea"/>
              </a:rPr>
              <a:t>public  static  </a:t>
            </a:r>
            <a:r>
              <a:rPr lang="en-US" altLang="ja-JP" sz="2000" dirty="0" err="1" smtClean="0">
                <a:latin typeface="+mj-ea"/>
                <a:ea typeface="+mj-ea"/>
              </a:rPr>
              <a:t>int</a:t>
            </a:r>
            <a:r>
              <a:rPr lang="en-US" altLang="ja-JP" sz="2000" dirty="0" smtClean="0">
                <a:latin typeface="+mj-ea"/>
                <a:ea typeface="+mj-ea"/>
              </a:rPr>
              <a:t> </a:t>
            </a:r>
            <a:r>
              <a:rPr lang="ja-JP" altLang="en-US" sz="2000" dirty="0" smtClean="0">
                <a:latin typeface="+mj-ea"/>
                <a:ea typeface="+mj-ea"/>
              </a:rPr>
              <a:t> </a:t>
            </a:r>
            <a:r>
              <a:rPr lang="en-US" altLang="ja-JP" sz="2000" dirty="0" err="1" smtClean="0">
                <a:latin typeface="+mj-ea"/>
                <a:ea typeface="+mj-ea"/>
              </a:rPr>
              <a:t>monthsToOpen</a:t>
            </a:r>
            <a:r>
              <a:rPr lang="en-US" altLang="ja-JP" sz="2000" dirty="0" smtClean="0">
                <a:latin typeface="+mj-ea"/>
                <a:ea typeface="+mj-ea"/>
              </a:rPr>
              <a:t>( </a:t>
            </a:r>
            <a:r>
              <a:rPr lang="en-US" altLang="ja-JP" sz="2000" dirty="0" err="1" smtClean="0">
                <a:latin typeface="+mj-ea"/>
                <a:ea typeface="+mj-ea"/>
              </a:rPr>
              <a:t>int</a:t>
            </a:r>
            <a:r>
              <a:rPr lang="en-US" altLang="ja-JP" sz="2000" dirty="0" smtClean="0">
                <a:latin typeface="+mj-ea"/>
                <a:ea typeface="+mj-ea"/>
              </a:rPr>
              <a:t> year , </a:t>
            </a:r>
            <a:r>
              <a:rPr lang="en-US" altLang="ja-JP" sz="2000" dirty="0" err="1" smtClean="0">
                <a:latin typeface="+mj-ea"/>
                <a:ea typeface="+mj-ea"/>
              </a:rPr>
              <a:t>int</a:t>
            </a:r>
            <a:r>
              <a:rPr lang="en-US" altLang="ja-JP" sz="2000" dirty="0" smtClean="0">
                <a:latin typeface="+mj-ea"/>
                <a:ea typeface="+mj-ea"/>
              </a:rPr>
              <a:t> month ) </a:t>
            </a:r>
            <a:endParaRPr kumimoji="1" lang="ja-JP" altLang="en-US" sz="2000" dirty="0">
              <a:latin typeface="+mj-ea"/>
              <a:ea typeface="+mj-ea"/>
            </a:endParaRPr>
          </a:p>
        </p:txBody>
      </p:sp>
    </p:spTree>
    <p:extLst>
      <p:ext uri="{BB962C8B-B14F-4D97-AF65-F5344CB8AC3E}">
        <p14:creationId xmlns:p14="http://schemas.microsoft.com/office/powerpoint/2010/main" val="320852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437927"/>
            <a:ext cx="8534400" cy="758825"/>
          </a:xfrm>
        </p:spPr>
        <p:txBody>
          <a:bodyPr/>
          <a:lstStyle/>
          <a:p>
            <a:r>
              <a:rPr kumimoji="1" lang="ja-JP" altLang="en-US" dirty="0" smtClean="0">
                <a:latin typeface="+mj-ea"/>
              </a:rPr>
              <a:t>プログラミングに必要な能力</a:t>
            </a:r>
            <a:endParaRPr kumimoji="1" lang="ja-JP" altLang="en-US" dirty="0">
              <a:latin typeface="+mj-ea"/>
            </a:endParaRPr>
          </a:p>
        </p:txBody>
      </p:sp>
      <p:sp>
        <p:nvSpPr>
          <p:cNvPr id="4" name="テキスト ボックス 3"/>
          <p:cNvSpPr txBox="1"/>
          <p:nvPr/>
        </p:nvSpPr>
        <p:spPr>
          <a:xfrm>
            <a:off x="1187624" y="1988840"/>
            <a:ext cx="7717177" cy="461665"/>
          </a:xfrm>
          <a:prstGeom prst="rect">
            <a:avLst/>
          </a:prstGeom>
          <a:solidFill>
            <a:srgbClr val="FF66FF"/>
          </a:solidFill>
          <a:ln>
            <a:solidFill>
              <a:srgbClr val="0000FF"/>
            </a:solidFill>
          </a:ln>
        </p:spPr>
        <p:txBody>
          <a:bodyPr wrap="none" rtlCol="0">
            <a:spAutoFit/>
          </a:bodyPr>
          <a:lstStyle/>
          <a:p>
            <a:r>
              <a:rPr lang="ja-JP" altLang="en-US" sz="2400" dirty="0" smtClean="0"/>
              <a:t>「複雑なプログラムを書ける、読める、デバッグできる」能力</a:t>
            </a:r>
            <a:endParaRPr kumimoji="1" lang="ja-JP" altLang="en-US" sz="2400" dirty="0"/>
          </a:p>
        </p:txBody>
      </p:sp>
      <p:sp>
        <p:nvSpPr>
          <p:cNvPr id="8" name="テキスト ボックス 7"/>
          <p:cNvSpPr txBox="1"/>
          <p:nvPr/>
        </p:nvSpPr>
        <p:spPr>
          <a:xfrm>
            <a:off x="1191178" y="3453141"/>
            <a:ext cx="7306808" cy="461665"/>
          </a:xfrm>
          <a:prstGeom prst="rect">
            <a:avLst/>
          </a:prstGeom>
          <a:solidFill>
            <a:srgbClr val="00FF00"/>
          </a:solidFill>
          <a:ln>
            <a:solidFill>
              <a:srgbClr val="0000FF"/>
            </a:solidFill>
          </a:ln>
        </p:spPr>
        <p:txBody>
          <a:bodyPr wrap="none" rtlCol="0">
            <a:spAutoFit/>
          </a:bodyPr>
          <a:lstStyle/>
          <a:p>
            <a:r>
              <a:rPr lang="ja-JP" altLang="en-US" sz="2400" dirty="0" smtClean="0"/>
              <a:t>「プログラムを小さく単純明快な関数に分割できる」能力</a:t>
            </a:r>
            <a:endParaRPr lang="en-US" altLang="ja-JP" sz="2400" dirty="0" smtClean="0"/>
          </a:p>
        </p:txBody>
      </p:sp>
      <p:sp>
        <p:nvSpPr>
          <p:cNvPr id="6" name="ドーナツ 5"/>
          <p:cNvSpPr/>
          <p:nvPr/>
        </p:nvSpPr>
        <p:spPr bwMode="auto">
          <a:xfrm>
            <a:off x="251520" y="3227492"/>
            <a:ext cx="914400" cy="914400"/>
          </a:xfrm>
          <a:prstGeom prst="donut">
            <a:avLst/>
          </a:prstGeom>
          <a:solidFill>
            <a:srgbClr val="00FF00"/>
          </a:solidFill>
          <a:ln w="28575">
            <a:noFill/>
            <a:round/>
            <a:headEnd type="triangle" w="lg" len="lg"/>
            <a:tailEnd type="triangle" w="lg" len="lg"/>
          </a:ln>
          <a:extLst/>
        </p:spPr>
        <p:txBody>
          <a:bodyPr rtlCol="0" anchor="ctr"/>
          <a:lstStyle/>
          <a:p>
            <a:pPr algn="ctr"/>
            <a:endParaRPr kumimoji="1" lang="ja-JP" altLang="en-US"/>
          </a:p>
        </p:txBody>
      </p:sp>
      <p:sp>
        <p:nvSpPr>
          <p:cNvPr id="11" name="乗算 10"/>
          <p:cNvSpPr/>
          <p:nvPr/>
        </p:nvSpPr>
        <p:spPr bwMode="auto">
          <a:xfrm rot="20829597">
            <a:off x="154764" y="1381176"/>
            <a:ext cx="1147006" cy="1202432"/>
          </a:xfrm>
          <a:prstGeom prst="mathMultiply">
            <a:avLst/>
          </a:prstGeom>
          <a:solidFill>
            <a:srgbClr val="FF0000"/>
          </a:solidFill>
          <a:ln w="28575">
            <a:noFill/>
            <a:round/>
            <a:headEnd type="triangle" w="lg" len="lg"/>
            <a:tailEnd type="triangle" w="lg" len="lg"/>
          </a:ln>
          <a:extLst/>
        </p:spPr>
        <p:txBody>
          <a:bodyPr rtlCol="0" anchor="ctr"/>
          <a:lstStyle/>
          <a:p>
            <a:pPr algn="ctr"/>
            <a:endParaRPr kumimoji="1" lang="ja-JP" altLang="en-US"/>
          </a:p>
        </p:txBody>
      </p:sp>
      <p:sp>
        <p:nvSpPr>
          <p:cNvPr id="13" name="テキスト ボックス 12"/>
          <p:cNvSpPr txBox="1"/>
          <p:nvPr/>
        </p:nvSpPr>
        <p:spPr>
          <a:xfrm>
            <a:off x="1187624" y="4019580"/>
            <a:ext cx="5424883" cy="1569660"/>
          </a:xfrm>
          <a:prstGeom prst="rect">
            <a:avLst/>
          </a:prstGeom>
          <a:solidFill>
            <a:srgbClr val="00FF00"/>
          </a:solidFill>
          <a:ln>
            <a:solidFill>
              <a:srgbClr val="0000FF"/>
            </a:solidFill>
          </a:ln>
        </p:spPr>
        <p:txBody>
          <a:bodyPr wrap="none" rtlCol="0">
            <a:spAutoFit/>
          </a:bodyPr>
          <a:lstStyle/>
          <a:p>
            <a:r>
              <a:rPr lang="ja-JP" altLang="en-US" sz="2400" dirty="0" smtClean="0"/>
              <a:t>単純明快なら</a:t>
            </a:r>
            <a:endParaRPr lang="en-US" altLang="ja-JP" sz="2400" dirty="0" smtClean="0"/>
          </a:p>
          <a:p>
            <a:r>
              <a:rPr lang="ja-JP" altLang="en-US" sz="2400" dirty="0" smtClean="0"/>
              <a:t>・作成は容易</a:t>
            </a:r>
            <a:endParaRPr lang="en-US" altLang="ja-JP" sz="2400" dirty="0" smtClean="0"/>
          </a:p>
          <a:p>
            <a:r>
              <a:rPr lang="ja-JP" altLang="en-US" sz="2400" dirty="0" smtClean="0"/>
              <a:t>・一目見ただけで理解できる</a:t>
            </a:r>
            <a:endParaRPr lang="en-US" altLang="ja-JP" sz="2400" dirty="0" smtClean="0"/>
          </a:p>
          <a:p>
            <a:r>
              <a:rPr lang="ja-JP" altLang="en-US" sz="2400" dirty="0" smtClean="0"/>
              <a:t>・デバッグも簡単（というか必要ないかも）</a:t>
            </a:r>
            <a:endParaRPr lang="en-US" altLang="ja-JP" sz="2400" dirty="0" smtClean="0"/>
          </a:p>
        </p:txBody>
      </p:sp>
    </p:spTree>
    <p:extLst>
      <p:ext uri="{BB962C8B-B14F-4D97-AF65-F5344CB8AC3E}">
        <p14:creationId xmlns:p14="http://schemas.microsoft.com/office/powerpoint/2010/main" val="54804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smtClean="0">
                <a:solidFill>
                  <a:schemeClr val="tx1"/>
                </a:solidFill>
              </a:rPr>
              <a:t>“</a:t>
            </a:r>
            <a:r>
              <a:rPr lang="en-US" altLang="ja-JP" sz="4000" dirty="0" smtClean="0">
                <a:solidFill>
                  <a:schemeClr val="tx1"/>
                </a:solidFill>
              </a:rPr>
              <a:t>Simple</a:t>
            </a:r>
            <a:r>
              <a:rPr lang="ja-JP" altLang="en-US" sz="4000" dirty="0" smtClean="0">
                <a:solidFill>
                  <a:schemeClr val="tx1"/>
                </a:solidFill>
              </a:rPr>
              <a:t>” </a:t>
            </a:r>
            <a:r>
              <a:rPr lang="en-US" altLang="ja-JP" sz="4000" dirty="0" smtClean="0">
                <a:solidFill>
                  <a:schemeClr val="tx1"/>
                </a:solidFill>
              </a:rPr>
              <a:t>is “Best”</a:t>
            </a:r>
            <a:endParaRPr kumimoji="1" lang="ja-JP" altLang="en-US" sz="4000" dirty="0">
              <a:solidFill>
                <a:schemeClr val="tx1"/>
              </a:solidFill>
            </a:endParaRPr>
          </a:p>
        </p:txBody>
      </p:sp>
      <p:sp>
        <p:nvSpPr>
          <p:cNvPr id="7" name="テキスト ボックス 6"/>
          <p:cNvSpPr txBox="1"/>
          <p:nvPr/>
        </p:nvSpPr>
        <p:spPr>
          <a:xfrm>
            <a:off x="1726846" y="2598003"/>
            <a:ext cx="5689378" cy="830997"/>
          </a:xfrm>
          <a:prstGeom prst="rect">
            <a:avLst/>
          </a:prstGeom>
          <a:solidFill>
            <a:srgbClr val="00FF00"/>
          </a:solidFill>
        </p:spPr>
        <p:txBody>
          <a:bodyPr wrap="none" rtlCol="0">
            <a:spAutoFit/>
          </a:bodyPr>
          <a:lstStyle/>
          <a:p>
            <a:r>
              <a:rPr kumimoji="1" lang="ja-JP" altLang="en-US" sz="2400" dirty="0" smtClean="0"/>
              <a:t>複雑な問題を、</a:t>
            </a:r>
            <a:endParaRPr kumimoji="1" lang="en-US" altLang="ja-JP" sz="2400" dirty="0" smtClean="0"/>
          </a:p>
          <a:p>
            <a:r>
              <a:rPr kumimoji="1" lang="ja-JP" altLang="en-US" sz="2400" dirty="0" smtClean="0"/>
              <a:t>小さい問題に分割して整理しておけば</a:t>
            </a:r>
            <a:r>
              <a:rPr kumimoji="1" lang="ja-JP" altLang="en-US" sz="2400" dirty="0" err="1" smtClean="0"/>
              <a:t>。。。</a:t>
            </a:r>
            <a:endParaRPr kumimoji="1" lang="en-US" altLang="ja-JP" sz="2400" dirty="0" smtClean="0"/>
          </a:p>
        </p:txBody>
      </p:sp>
      <p:sp>
        <p:nvSpPr>
          <p:cNvPr id="5" name="テキスト ボックス 4"/>
          <p:cNvSpPr txBox="1"/>
          <p:nvPr/>
        </p:nvSpPr>
        <p:spPr>
          <a:xfrm>
            <a:off x="3484007" y="1772816"/>
            <a:ext cx="2193229" cy="461665"/>
          </a:xfrm>
          <a:prstGeom prst="rect">
            <a:avLst/>
          </a:prstGeom>
          <a:solidFill>
            <a:srgbClr val="FFFF00"/>
          </a:solidFill>
        </p:spPr>
        <p:txBody>
          <a:bodyPr wrap="none" rtlCol="0">
            <a:spAutoFit/>
          </a:bodyPr>
          <a:lstStyle/>
          <a:p>
            <a:r>
              <a:rPr kumimoji="1" lang="ja-JP" altLang="en-US" sz="2400" dirty="0" smtClean="0">
                <a:latin typeface="+mj-ea"/>
                <a:ea typeface="+mj-ea"/>
              </a:rPr>
              <a:t>「</a:t>
            </a:r>
            <a:r>
              <a:rPr kumimoji="1" lang="en-US" altLang="ja-JP" sz="2400" dirty="0" smtClean="0">
                <a:latin typeface="+mj-ea"/>
                <a:ea typeface="+mj-ea"/>
              </a:rPr>
              <a:t>Simple</a:t>
            </a:r>
            <a:r>
              <a:rPr kumimoji="1" lang="ja-JP" altLang="en-US" sz="2400" dirty="0" smtClean="0">
                <a:latin typeface="+mj-ea"/>
                <a:ea typeface="+mj-ea"/>
              </a:rPr>
              <a:t>」とは？</a:t>
            </a:r>
            <a:endParaRPr kumimoji="1" lang="ja-JP" altLang="en-US" sz="2400" dirty="0">
              <a:latin typeface="+mj-ea"/>
              <a:ea typeface="+mj-ea"/>
            </a:endParaRPr>
          </a:p>
        </p:txBody>
      </p:sp>
      <p:sp>
        <p:nvSpPr>
          <p:cNvPr id="6" name="テキスト ボックス 5"/>
          <p:cNvSpPr txBox="1"/>
          <p:nvPr/>
        </p:nvSpPr>
        <p:spPr>
          <a:xfrm>
            <a:off x="3257362" y="4233304"/>
            <a:ext cx="2646878" cy="461665"/>
          </a:xfrm>
          <a:prstGeom prst="rect">
            <a:avLst/>
          </a:prstGeom>
          <a:solidFill>
            <a:srgbClr val="00FF00"/>
          </a:solidFill>
        </p:spPr>
        <p:txBody>
          <a:bodyPr wrap="none" rtlCol="0">
            <a:spAutoFit/>
          </a:bodyPr>
          <a:lstStyle/>
          <a:p>
            <a:r>
              <a:rPr kumimoji="1" lang="ja-JP" altLang="en-US" sz="2400" dirty="0" smtClean="0"/>
              <a:t>部品の交換が容易</a:t>
            </a:r>
            <a:endParaRPr kumimoji="1" lang="en-US" altLang="ja-JP" sz="2400" dirty="0" smtClean="0"/>
          </a:p>
        </p:txBody>
      </p:sp>
      <p:sp>
        <p:nvSpPr>
          <p:cNvPr id="11" name="テキスト ボックス 10"/>
          <p:cNvSpPr txBox="1"/>
          <p:nvPr/>
        </p:nvSpPr>
        <p:spPr>
          <a:xfrm>
            <a:off x="3257362" y="4750755"/>
            <a:ext cx="4155305" cy="461665"/>
          </a:xfrm>
          <a:prstGeom prst="rect">
            <a:avLst/>
          </a:prstGeom>
          <a:solidFill>
            <a:srgbClr val="00FF00"/>
          </a:solidFill>
        </p:spPr>
        <p:txBody>
          <a:bodyPr wrap="none" rtlCol="0">
            <a:spAutoFit/>
          </a:bodyPr>
          <a:lstStyle/>
          <a:p>
            <a:r>
              <a:rPr kumimoji="1" lang="ja-JP" altLang="en-US" sz="2400" dirty="0" smtClean="0"/>
              <a:t>部品単位で動作の確認が可能</a:t>
            </a:r>
            <a:endParaRPr kumimoji="1" lang="en-US" altLang="ja-JP" sz="2400" dirty="0" smtClean="0"/>
          </a:p>
        </p:txBody>
      </p:sp>
      <p:sp>
        <p:nvSpPr>
          <p:cNvPr id="12" name="テキスト ボックス 11"/>
          <p:cNvSpPr txBox="1"/>
          <p:nvPr/>
        </p:nvSpPr>
        <p:spPr>
          <a:xfrm>
            <a:off x="3257362" y="3717032"/>
            <a:ext cx="2646878" cy="461665"/>
          </a:xfrm>
          <a:prstGeom prst="rect">
            <a:avLst/>
          </a:prstGeom>
          <a:solidFill>
            <a:srgbClr val="00FF00"/>
          </a:solidFill>
        </p:spPr>
        <p:txBody>
          <a:bodyPr wrap="none" rtlCol="0">
            <a:spAutoFit/>
          </a:bodyPr>
          <a:lstStyle/>
          <a:p>
            <a:r>
              <a:rPr kumimoji="1" lang="ja-JP" altLang="en-US" sz="2400" dirty="0" smtClean="0"/>
              <a:t>部品の精度が向上</a:t>
            </a:r>
            <a:endParaRPr kumimoji="1" lang="en-US" altLang="ja-JP" sz="2400" dirty="0" smtClean="0"/>
          </a:p>
        </p:txBody>
      </p:sp>
    </p:spTree>
    <p:extLst>
      <p:ext uri="{BB962C8B-B14F-4D97-AF65-F5344CB8AC3E}">
        <p14:creationId xmlns:p14="http://schemas.microsoft.com/office/powerpoint/2010/main" val="218198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1"/>
                </a:solidFill>
              </a:rPr>
              <a:t>テスト駆動開発</a:t>
            </a:r>
            <a:endParaRPr kumimoji="1" lang="ja-JP" altLang="en-US" dirty="0">
              <a:solidFill>
                <a:schemeClr val="tx1"/>
              </a:solidFill>
            </a:endParaRPr>
          </a:p>
        </p:txBody>
      </p:sp>
      <p:sp>
        <p:nvSpPr>
          <p:cNvPr id="3" name="コンテンツ プレースホルダー 2"/>
          <p:cNvSpPr>
            <a:spLocks noGrp="1"/>
          </p:cNvSpPr>
          <p:nvPr>
            <p:ph sz="quarter" idx="1"/>
          </p:nvPr>
        </p:nvSpPr>
        <p:spPr/>
        <p:txBody>
          <a:bodyPr/>
          <a:lstStyle/>
          <a:p>
            <a:r>
              <a:rPr lang="ja-JP" altLang="en-US" sz="2000" dirty="0" smtClean="0"/>
              <a:t>システムのコードを実装する</a:t>
            </a:r>
            <a:r>
              <a:rPr lang="ja-JP" altLang="en-US" sz="2000" b="1" dirty="0" smtClean="0">
                <a:solidFill>
                  <a:srgbClr val="FF0000"/>
                </a:solidFill>
              </a:rPr>
              <a:t>前</a:t>
            </a:r>
            <a:r>
              <a:rPr lang="ja-JP" altLang="en-US" sz="2000" b="1" dirty="0">
                <a:solidFill>
                  <a:srgbClr val="FF0000"/>
                </a:solidFill>
              </a:rPr>
              <a:t>に</a:t>
            </a:r>
            <a:r>
              <a:rPr lang="ja-JP" altLang="en-US" sz="2000" dirty="0" smtClean="0"/>
              <a:t>、要求仕様</a:t>
            </a:r>
            <a:r>
              <a:rPr lang="ja-JP" altLang="en-US" sz="2000" dirty="0"/>
              <a:t>を</a:t>
            </a:r>
            <a:r>
              <a:rPr lang="ja-JP" altLang="en-US" sz="2000" dirty="0" smtClean="0"/>
              <a:t>満たすために必要な</a:t>
            </a:r>
            <a:r>
              <a:rPr lang="ja-JP" altLang="en-US" sz="2000" dirty="0" smtClean="0">
                <a:solidFill>
                  <a:srgbClr val="FF0000"/>
                </a:solidFill>
              </a:rPr>
              <a:t>テストを用意する</a:t>
            </a:r>
            <a:endParaRPr lang="en-US" altLang="ja-JP" sz="2000" dirty="0" smtClean="0">
              <a:solidFill>
                <a:srgbClr val="FF0000"/>
              </a:solidFill>
            </a:endParaRPr>
          </a:p>
          <a:p>
            <a:pPr marL="0" indent="0">
              <a:buNone/>
            </a:pPr>
            <a:endParaRPr lang="en-US" altLang="ja-JP" sz="2000" dirty="0"/>
          </a:p>
          <a:p>
            <a:pPr marL="0" indent="0">
              <a:buNone/>
            </a:pPr>
            <a:endParaRPr lang="en-US" altLang="ja-JP" sz="2000" dirty="0" smtClean="0"/>
          </a:p>
          <a:p>
            <a:endParaRPr kumimoji="1" lang="en-US" altLang="ja-JP" sz="2000" dirty="0" smtClean="0"/>
          </a:p>
          <a:p>
            <a:pPr marL="0" indent="0">
              <a:buNone/>
            </a:pPr>
            <a:endParaRPr kumimoji="1" lang="en-US" altLang="ja-JP" sz="2000" dirty="0" smtClean="0"/>
          </a:p>
          <a:p>
            <a:pPr marL="0" indent="0">
              <a:buNone/>
            </a:pPr>
            <a:r>
              <a:rPr kumimoji="1" lang="ja-JP" altLang="en-US" sz="2000" dirty="0" smtClean="0"/>
              <a:t>テスト駆動開発のメリット</a:t>
            </a:r>
            <a:endParaRPr kumimoji="1" lang="en-US" altLang="ja-JP" sz="2000" dirty="0" smtClean="0"/>
          </a:p>
          <a:p>
            <a:r>
              <a:rPr lang="ja-JP" altLang="en-US" sz="2000" dirty="0" smtClean="0"/>
              <a:t>テスト</a:t>
            </a:r>
            <a:r>
              <a:rPr lang="ja-JP" altLang="en-US" sz="2000" dirty="0"/>
              <a:t>を知る</a:t>
            </a:r>
            <a:r>
              <a:rPr lang="ja-JP" altLang="en-US" sz="2000" dirty="0" smtClean="0"/>
              <a:t>＝プログラマーにとって、プログラミングのゴールが見える</a:t>
            </a:r>
            <a:endParaRPr lang="en-US" altLang="ja-JP" sz="2000" dirty="0"/>
          </a:p>
          <a:p>
            <a:r>
              <a:rPr lang="ja-JP" altLang="en-US" sz="2000" dirty="0" smtClean="0"/>
              <a:t>テストを目的にする＝おのずとシンプルな実装になる</a:t>
            </a:r>
            <a:endParaRPr lang="en-US" altLang="ja-JP" sz="2000" dirty="0" smtClean="0"/>
          </a:p>
          <a:p>
            <a:r>
              <a:rPr lang="ja-JP" altLang="en-US" sz="2000" dirty="0" smtClean="0"/>
              <a:t>テスト</a:t>
            </a:r>
            <a:r>
              <a:rPr lang="ja-JP" altLang="en-US" sz="2000" dirty="0"/>
              <a:t>が動作する</a:t>
            </a:r>
            <a:r>
              <a:rPr lang="ja-JP" altLang="en-US" sz="2000" dirty="0" smtClean="0"/>
              <a:t>＝テストを見れば、そのコードがどんなコードなのか分かる</a:t>
            </a:r>
            <a:endParaRPr lang="en-US" altLang="ja-JP" sz="2000" dirty="0"/>
          </a:p>
          <a:p>
            <a:r>
              <a:rPr lang="ja-JP" altLang="en-US" sz="2000" dirty="0" smtClean="0"/>
              <a:t>テストが</a:t>
            </a:r>
            <a:r>
              <a:rPr lang="ja-JP" altLang="en-US" sz="2000" dirty="0"/>
              <a:t>通って</a:t>
            </a:r>
            <a:r>
              <a:rPr lang="ja-JP" altLang="en-US" sz="2000" dirty="0" smtClean="0"/>
              <a:t>いる＝顧客が正しいコードであることを理解しやすい</a:t>
            </a:r>
            <a:endParaRPr kumimoji="1" lang="en-US" altLang="ja-JP" sz="2000" dirty="0" smtClean="0"/>
          </a:p>
          <a:p>
            <a:pPr marL="0" indent="0">
              <a:buNone/>
            </a:pPr>
            <a:endParaRPr lang="en-US" altLang="ja-JP" sz="2000" dirty="0" smtClean="0"/>
          </a:p>
          <a:p>
            <a:endParaRPr kumimoji="1" lang="ja-JP" altLang="en-US" sz="2000" dirty="0"/>
          </a:p>
        </p:txBody>
      </p:sp>
      <p:sp>
        <p:nvSpPr>
          <p:cNvPr id="4" name="正方形/長方形 3"/>
          <p:cNvSpPr/>
          <p:nvPr/>
        </p:nvSpPr>
        <p:spPr bwMode="auto">
          <a:xfrm>
            <a:off x="1058721" y="2492896"/>
            <a:ext cx="914400" cy="914400"/>
          </a:xfrm>
          <a:prstGeom prst="rect">
            <a:avLst/>
          </a:prstGeom>
          <a:ln>
            <a:headEnd type="triangle" w="lg" len="lg"/>
            <a:tailEnd type="triangle" w="lg" len="lg"/>
          </a:ln>
          <a:extLst/>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2000" dirty="0" smtClean="0">
                <a:solidFill>
                  <a:srgbClr val="FF0000"/>
                </a:solidFill>
                <a:latin typeface="+mj-ea"/>
                <a:ea typeface="+mj-ea"/>
              </a:rPr>
              <a:t>テストを書く</a:t>
            </a:r>
            <a:endParaRPr kumimoji="1" lang="ja-JP" altLang="en-US" sz="2000" dirty="0">
              <a:solidFill>
                <a:srgbClr val="FF0000"/>
              </a:solidFill>
              <a:latin typeface="+mj-ea"/>
              <a:ea typeface="+mj-ea"/>
            </a:endParaRPr>
          </a:p>
        </p:txBody>
      </p:sp>
      <p:sp>
        <p:nvSpPr>
          <p:cNvPr id="5" name="正方形/長方形 4"/>
          <p:cNvSpPr/>
          <p:nvPr/>
        </p:nvSpPr>
        <p:spPr bwMode="auto">
          <a:xfrm>
            <a:off x="2788696" y="2488243"/>
            <a:ext cx="914400" cy="914400"/>
          </a:xfrm>
          <a:prstGeom prst="rect">
            <a:avLst/>
          </a:prstGeom>
          <a:ln>
            <a:headEnd type="triangle" w="lg" len="lg"/>
            <a:tailEnd type="triangle" w="lg" len="lg"/>
          </a:ln>
          <a:extLst/>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2000" dirty="0" smtClean="0">
                <a:solidFill>
                  <a:srgbClr val="FF0000"/>
                </a:solidFill>
                <a:latin typeface="+mj-ea"/>
                <a:ea typeface="+mj-ea"/>
              </a:rPr>
              <a:t>コードを書く</a:t>
            </a:r>
            <a:endParaRPr kumimoji="1" lang="ja-JP" altLang="en-US" sz="2000" dirty="0">
              <a:solidFill>
                <a:srgbClr val="FF0000"/>
              </a:solidFill>
              <a:latin typeface="+mj-ea"/>
              <a:ea typeface="+mj-ea"/>
            </a:endParaRPr>
          </a:p>
        </p:txBody>
      </p:sp>
      <p:sp>
        <p:nvSpPr>
          <p:cNvPr id="6" name="正方形/長方形 5"/>
          <p:cNvSpPr/>
          <p:nvPr/>
        </p:nvSpPr>
        <p:spPr bwMode="auto">
          <a:xfrm>
            <a:off x="4568825" y="2509396"/>
            <a:ext cx="1602464" cy="914400"/>
          </a:xfrm>
          <a:prstGeom prst="rect">
            <a:avLst/>
          </a:prstGeom>
          <a:ln>
            <a:headEnd type="triangle" w="lg" len="lg"/>
            <a:tailEnd type="triangle" w="lg" len="lg"/>
          </a:ln>
          <a:extLst/>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2000" dirty="0" smtClean="0">
                <a:solidFill>
                  <a:srgbClr val="FF0000"/>
                </a:solidFill>
                <a:latin typeface="+mj-ea"/>
                <a:ea typeface="+mj-ea"/>
              </a:rPr>
              <a:t>コードが</a:t>
            </a:r>
            <a:endParaRPr kumimoji="1" lang="en-US" altLang="ja-JP" sz="2000" dirty="0" smtClean="0">
              <a:solidFill>
                <a:srgbClr val="FF0000"/>
              </a:solidFill>
              <a:latin typeface="+mj-ea"/>
              <a:ea typeface="+mj-ea"/>
            </a:endParaRPr>
          </a:p>
          <a:p>
            <a:pPr algn="ctr"/>
            <a:r>
              <a:rPr kumimoji="1" lang="ja-JP" altLang="en-US" sz="2000" dirty="0" smtClean="0">
                <a:solidFill>
                  <a:srgbClr val="FF0000"/>
                </a:solidFill>
                <a:latin typeface="+mj-ea"/>
                <a:ea typeface="+mj-ea"/>
              </a:rPr>
              <a:t>テストに通る</a:t>
            </a:r>
            <a:endParaRPr kumimoji="1" lang="ja-JP" altLang="en-US" sz="2000" dirty="0">
              <a:solidFill>
                <a:srgbClr val="FF0000"/>
              </a:solidFill>
              <a:latin typeface="+mj-ea"/>
              <a:ea typeface="+mj-ea"/>
            </a:endParaRPr>
          </a:p>
        </p:txBody>
      </p:sp>
      <p:sp>
        <p:nvSpPr>
          <p:cNvPr id="7" name="正方形/長方形 6"/>
          <p:cNvSpPr/>
          <p:nvPr/>
        </p:nvSpPr>
        <p:spPr bwMode="auto">
          <a:xfrm>
            <a:off x="6974415" y="2509508"/>
            <a:ext cx="1085812" cy="914400"/>
          </a:xfrm>
          <a:prstGeom prst="rect">
            <a:avLst/>
          </a:prstGeom>
          <a:ln>
            <a:headEnd type="triangle" w="lg" len="lg"/>
            <a:tailEnd type="triangle" w="lg" len="lg"/>
          </a:ln>
          <a:extLst/>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2000" dirty="0" smtClean="0">
                <a:solidFill>
                  <a:srgbClr val="FF0000"/>
                </a:solidFill>
                <a:latin typeface="+mj-ea"/>
                <a:ea typeface="+mj-ea"/>
              </a:rPr>
              <a:t>コードは正しい</a:t>
            </a:r>
            <a:endParaRPr kumimoji="1" lang="ja-JP" altLang="en-US" sz="2000" dirty="0">
              <a:solidFill>
                <a:srgbClr val="FF0000"/>
              </a:solidFill>
              <a:latin typeface="+mj-ea"/>
              <a:ea typeface="+mj-ea"/>
            </a:endParaRPr>
          </a:p>
        </p:txBody>
      </p:sp>
      <p:cxnSp>
        <p:nvCxnSpPr>
          <p:cNvPr id="9" name="カギ線コネクタ 8"/>
          <p:cNvCxnSpPr>
            <a:stCxn id="4" idx="3"/>
            <a:endCxn id="5" idx="1"/>
          </p:cNvCxnSpPr>
          <p:nvPr/>
        </p:nvCxnSpPr>
        <p:spPr>
          <a:xfrm flipV="1">
            <a:off x="1973121" y="2945443"/>
            <a:ext cx="815575" cy="4653"/>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カギ線コネクタ 11"/>
          <p:cNvCxnSpPr/>
          <p:nvPr/>
        </p:nvCxnSpPr>
        <p:spPr>
          <a:xfrm flipV="1">
            <a:off x="3718188" y="2961943"/>
            <a:ext cx="815575" cy="4653"/>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カギ線コネクタ 12"/>
          <p:cNvCxnSpPr/>
          <p:nvPr/>
        </p:nvCxnSpPr>
        <p:spPr>
          <a:xfrm flipV="1">
            <a:off x="6158840" y="2955674"/>
            <a:ext cx="815575" cy="4653"/>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4" name="カギ線コネクタ 13"/>
          <p:cNvCxnSpPr>
            <a:stCxn id="7" idx="3"/>
            <a:endCxn id="4" idx="1"/>
          </p:cNvCxnSpPr>
          <p:nvPr/>
        </p:nvCxnSpPr>
        <p:spPr>
          <a:xfrm flipH="1" flipV="1">
            <a:off x="1058721" y="2950096"/>
            <a:ext cx="7001506" cy="16612"/>
          </a:xfrm>
          <a:prstGeom prst="bentConnector5">
            <a:avLst>
              <a:gd name="adj1" fmla="val -3265"/>
              <a:gd name="adj2" fmla="val -3964333"/>
              <a:gd name="adj3" fmla="val 103265"/>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正方形/長方形 7"/>
          <p:cNvSpPr/>
          <p:nvPr/>
        </p:nvSpPr>
        <p:spPr>
          <a:xfrm>
            <a:off x="798057" y="5958260"/>
            <a:ext cx="7262170" cy="400110"/>
          </a:xfrm>
          <a:prstGeom prst="rect">
            <a:avLst/>
          </a:prstGeom>
        </p:spPr>
        <p:txBody>
          <a:bodyPr wrap="square">
            <a:spAutoFit/>
          </a:bodyPr>
          <a:lstStyle/>
          <a:p>
            <a:pPr marL="0" indent="0" algn="ctr">
              <a:buNone/>
            </a:pPr>
            <a:r>
              <a:rPr lang="en-US" altLang="ja-JP" sz="2000" dirty="0">
                <a:latin typeface="+mn-ea"/>
                <a:ea typeface="+mn-ea"/>
              </a:rPr>
              <a:t>JUnit</a:t>
            </a:r>
            <a:r>
              <a:rPr lang="ja-JP" altLang="en-US" sz="2000" dirty="0">
                <a:latin typeface="+mn-ea"/>
                <a:ea typeface="+mn-ea"/>
              </a:rPr>
              <a:t>：</a:t>
            </a:r>
            <a:r>
              <a:rPr lang="en-US" altLang="ja-JP" sz="2000" dirty="0">
                <a:latin typeface="+mn-ea"/>
                <a:ea typeface="+mn-ea"/>
              </a:rPr>
              <a:t>eclipse</a:t>
            </a:r>
            <a:r>
              <a:rPr lang="ja-JP" altLang="en-US" sz="2000" dirty="0">
                <a:latin typeface="+mn-ea"/>
                <a:ea typeface="+mn-ea"/>
              </a:rPr>
              <a:t>で用意されているテスティングのフレームワーク</a:t>
            </a:r>
            <a:endParaRPr lang="en-US" altLang="ja-JP" sz="2000" dirty="0">
              <a:latin typeface="+mn-ea"/>
              <a:ea typeface="+mn-ea"/>
            </a:endParaRPr>
          </a:p>
        </p:txBody>
      </p:sp>
    </p:spTree>
    <p:extLst>
      <p:ext uri="{BB962C8B-B14F-4D97-AF65-F5344CB8AC3E}">
        <p14:creationId xmlns:p14="http://schemas.microsoft.com/office/powerpoint/2010/main" val="375334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572007" y="250216"/>
            <a:ext cx="7772400" cy="1275269"/>
          </a:xfrm>
        </p:spPr>
        <p:txBody>
          <a:bodyPr/>
          <a:lstStyle/>
          <a:p>
            <a:r>
              <a:rPr lang="ja-JP" altLang="en-US" dirty="0" smtClean="0"/>
              <a:t>オリンピックプログラムの</a:t>
            </a:r>
            <a:r>
              <a:rPr lang="en-US" altLang="ja-JP" dirty="0" smtClean="0"/>
              <a:t/>
            </a:r>
            <a:br>
              <a:rPr lang="en-US" altLang="ja-JP" dirty="0" smtClean="0"/>
            </a:br>
            <a:r>
              <a:rPr lang="ja-JP" altLang="en-US" dirty="0"/>
              <a:t>テスト</a:t>
            </a:r>
            <a:r>
              <a:rPr lang="ja-JP" altLang="en-US" dirty="0" smtClean="0"/>
              <a:t>駆動</a:t>
            </a:r>
            <a:r>
              <a:rPr lang="ja-JP" altLang="en-US" dirty="0"/>
              <a:t>開発</a:t>
            </a:r>
            <a:endParaRPr kumimoji="1" lang="ja-JP" altLang="en-US" dirty="0"/>
          </a:p>
        </p:txBody>
      </p:sp>
      <p:sp>
        <p:nvSpPr>
          <p:cNvPr id="9" name="テキスト ボックス 8"/>
          <p:cNvSpPr txBox="1"/>
          <p:nvPr/>
        </p:nvSpPr>
        <p:spPr>
          <a:xfrm>
            <a:off x="539552" y="1879675"/>
            <a:ext cx="8135938" cy="1938992"/>
          </a:xfrm>
          <a:prstGeom prst="rect">
            <a:avLst/>
          </a:prstGeom>
          <a:solidFill>
            <a:schemeClr val="accent1">
              <a:lumMod val="40000"/>
              <a:lumOff val="60000"/>
            </a:schemeClr>
          </a:solidFill>
        </p:spPr>
        <p:txBody>
          <a:bodyPr>
            <a:spAutoFit/>
          </a:bodyPr>
          <a:lstStyle/>
          <a:p>
            <a:pPr>
              <a:defRPr/>
            </a:pPr>
            <a:r>
              <a:rPr lang="ja-JP" altLang="en-US" sz="2000" b="1" dirty="0" smtClean="0">
                <a:latin typeface="+mn-ea"/>
                <a:ea typeface="+mn-ea"/>
              </a:rPr>
              <a:t>西暦で年と月を入力して、</a:t>
            </a:r>
            <a:endParaRPr lang="en-US" altLang="ja-JP" sz="2000" b="1" dirty="0" smtClean="0">
              <a:latin typeface="+mn-ea"/>
              <a:ea typeface="+mn-ea"/>
            </a:endParaRPr>
          </a:p>
          <a:p>
            <a:pPr>
              <a:defRPr/>
            </a:pPr>
            <a:r>
              <a:rPr lang="ja-JP" altLang="en-US" sz="2000" b="1" dirty="0" smtClean="0">
                <a:latin typeface="+mn-ea"/>
                <a:ea typeface="+mn-ea"/>
              </a:rPr>
              <a:t>東京オリンピック開催までの月数を表示するプログラムを作成しなさい。</a:t>
            </a:r>
          </a:p>
          <a:p>
            <a:pPr>
              <a:defRPr/>
            </a:pPr>
            <a:r>
              <a:rPr lang="ja-JP" altLang="en-US" sz="2000" b="1" dirty="0" smtClean="0">
                <a:latin typeface="+mn-ea"/>
                <a:ea typeface="+mn-ea"/>
              </a:rPr>
              <a:t>ただし、入力された年、月が</a:t>
            </a:r>
            <a:endParaRPr lang="en-US" altLang="ja-JP" sz="2000" b="1" dirty="0" smtClean="0">
              <a:latin typeface="+mn-ea"/>
              <a:ea typeface="+mn-ea"/>
            </a:endParaRPr>
          </a:p>
          <a:p>
            <a:pPr>
              <a:defRPr/>
            </a:pPr>
            <a:r>
              <a:rPr lang="en-US" altLang="ja-JP" sz="2000" b="1" dirty="0" smtClean="0">
                <a:latin typeface="+mn-ea"/>
                <a:ea typeface="+mn-ea"/>
              </a:rPr>
              <a:t>2020</a:t>
            </a:r>
            <a:r>
              <a:rPr lang="ja-JP" altLang="en-US" sz="2000" b="1" dirty="0" smtClean="0">
                <a:latin typeface="+mn-ea"/>
                <a:ea typeface="+mn-ea"/>
              </a:rPr>
              <a:t>年</a:t>
            </a:r>
            <a:r>
              <a:rPr lang="en-US" altLang="ja-JP" sz="2000" b="1" dirty="0" smtClean="0">
                <a:latin typeface="+mn-ea"/>
                <a:ea typeface="+mn-ea"/>
              </a:rPr>
              <a:t>7</a:t>
            </a:r>
            <a:r>
              <a:rPr lang="ja-JP" altLang="en-US" sz="2000" b="1" dirty="0" smtClean="0">
                <a:latin typeface="+mn-ea"/>
                <a:ea typeface="+mn-ea"/>
              </a:rPr>
              <a:t>月または</a:t>
            </a:r>
            <a:r>
              <a:rPr lang="en-US" altLang="ja-JP" sz="2000" b="1" dirty="0" smtClean="0">
                <a:latin typeface="+mn-ea"/>
                <a:ea typeface="+mn-ea"/>
              </a:rPr>
              <a:t>8</a:t>
            </a:r>
            <a:r>
              <a:rPr lang="ja-JP" altLang="en-US" sz="2000" b="1" dirty="0" smtClean="0">
                <a:latin typeface="+mn-ea"/>
                <a:ea typeface="+mn-ea"/>
              </a:rPr>
              <a:t>月なら、「東京オリンピックは今月です。」</a:t>
            </a:r>
            <a:endParaRPr lang="en-US" altLang="ja-JP" sz="2000" b="1" dirty="0" smtClean="0">
              <a:latin typeface="+mn-ea"/>
              <a:ea typeface="+mn-ea"/>
            </a:endParaRPr>
          </a:p>
          <a:p>
            <a:pPr>
              <a:defRPr/>
            </a:pPr>
            <a:r>
              <a:rPr lang="en-US" altLang="ja-JP" sz="2000" b="1" dirty="0" smtClean="0">
                <a:latin typeface="+mn-ea"/>
                <a:ea typeface="+mn-ea"/>
              </a:rPr>
              <a:t>2020</a:t>
            </a:r>
            <a:r>
              <a:rPr lang="ja-JP" altLang="en-US" sz="2000" b="1" dirty="0" smtClean="0">
                <a:latin typeface="+mn-ea"/>
                <a:ea typeface="+mn-ea"/>
              </a:rPr>
              <a:t>年</a:t>
            </a:r>
            <a:r>
              <a:rPr lang="en-US" altLang="ja-JP" sz="2000" b="1" dirty="0" smtClean="0">
                <a:latin typeface="+mn-ea"/>
                <a:ea typeface="+mn-ea"/>
              </a:rPr>
              <a:t>9</a:t>
            </a:r>
            <a:r>
              <a:rPr lang="ja-JP" altLang="en-US" sz="2000" b="1" dirty="0" smtClean="0">
                <a:latin typeface="+mn-ea"/>
                <a:ea typeface="+mn-ea"/>
              </a:rPr>
              <a:t>月以降なら、</a:t>
            </a:r>
            <a:r>
              <a:rPr lang="ja-JP" altLang="en-US" sz="2000" b="1" dirty="0">
                <a:latin typeface="+mn-ea"/>
                <a:ea typeface="+mn-ea"/>
              </a:rPr>
              <a:t>「東京オリンピック</a:t>
            </a:r>
            <a:r>
              <a:rPr lang="ja-JP" altLang="en-US" sz="2000" b="1" dirty="0" smtClean="0">
                <a:latin typeface="+mn-ea"/>
                <a:ea typeface="+mn-ea"/>
              </a:rPr>
              <a:t>は終わりました」</a:t>
            </a:r>
            <a:endParaRPr lang="ja-JP" altLang="en-US" sz="2000" b="1" dirty="0">
              <a:latin typeface="+mn-ea"/>
              <a:ea typeface="+mn-ea"/>
            </a:endParaRPr>
          </a:p>
          <a:p>
            <a:pPr>
              <a:defRPr/>
            </a:pPr>
            <a:r>
              <a:rPr lang="ja-JP" altLang="en-US" sz="2000" b="1" dirty="0" smtClean="0">
                <a:latin typeface="+mn-ea"/>
                <a:ea typeface="+mn-ea"/>
              </a:rPr>
              <a:t>と表示すること。</a:t>
            </a:r>
            <a:endParaRPr lang="en-US" altLang="ja-JP" sz="2000" b="1" dirty="0" smtClean="0">
              <a:latin typeface="+mn-ea"/>
              <a:ea typeface="+mn-ea"/>
            </a:endParaRPr>
          </a:p>
        </p:txBody>
      </p:sp>
      <p:sp>
        <p:nvSpPr>
          <p:cNvPr id="11" name="Text Box 3"/>
          <p:cNvSpPr txBox="1">
            <a:spLocks noChangeArrowheads="1"/>
          </p:cNvSpPr>
          <p:nvPr/>
        </p:nvSpPr>
        <p:spPr bwMode="auto">
          <a:xfrm>
            <a:off x="539552" y="3861048"/>
            <a:ext cx="8128000" cy="338554"/>
          </a:xfrm>
          <a:prstGeom prst="rect">
            <a:avLst/>
          </a:prstGeom>
          <a:solidFill>
            <a:schemeClr val="bg1"/>
          </a:solidFill>
          <a:ln w="9525">
            <a:solidFill>
              <a:schemeClr val="accent1"/>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1600" dirty="0">
                <a:latin typeface="+mn-ea"/>
                <a:ea typeface="+mn-ea"/>
              </a:rPr>
              <a:t>※</a:t>
            </a:r>
            <a:r>
              <a:rPr lang="ja-JP" altLang="en-US" sz="1600" b="1" dirty="0">
                <a:solidFill>
                  <a:srgbClr val="00B050"/>
                </a:solidFill>
                <a:latin typeface="+mn-ea"/>
                <a:ea typeface="+mn-ea"/>
              </a:rPr>
              <a:t>緑色</a:t>
            </a:r>
            <a:r>
              <a:rPr lang="ja-JP" altLang="en-US" sz="1600" dirty="0">
                <a:latin typeface="+mn-ea"/>
                <a:ea typeface="+mn-ea"/>
              </a:rPr>
              <a:t>の部分は利用者が入力した文字列を表しています。</a:t>
            </a:r>
          </a:p>
        </p:txBody>
      </p:sp>
      <p:sp>
        <p:nvSpPr>
          <p:cNvPr id="12" name="Text Box 2"/>
          <p:cNvSpPr txBox="1">
            <a:spLocks noChangeArrowheads="1"/>
          </p:cNvSpPr>
          <p:nvPr/>
        </p:nvSpPr>
        <p:spPr bwMode="auto">
          <a:xfrm>
            <a:off x="537964" y="4295998"/>
            <a:ext cx="8129588" cy="1077218"/>
          </a:xfrm>
          <a:prstGeom prst="rect">
            <a:avLst/>
          </a:prstGeom>
          <a:solidFill>
            <a:schemeClr val="bg1"/>
          </a:solid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出力例１）</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2020</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a:solidFill>
                  <a:srgbClr val="00B050"/>
                </a:solidFill>
                <a:latin typeface="+mn-ea"/>
                <a:ea typeface="+mn-ea"/>
              </a:rPr>
              <a:t>8</a:t>
            </a:r>
          </a:p>
          <a:p>
            <a:pPr>
              <a:defRPr/>
            </a:pPr>
            <a:r>
              <a:rPr lang="ja-JP" altLang="en-US" sz="1600" b="1" dirty="0" smtClean="0">
                <a:latin typeface="+mn-ea"/>
                <a:ea typeface="+mn-ea"/>
              </a:rPr>
              <a:t>東京オリンピックは今月です。</a:t>
            </a:r>
            <a:endParaRPr lang="ja-JP" altLang="en-US" sz="1600" b="1" dirty="0">
              <a:latin typeface="+mn-ea"/>
              <a:ea typeface="+mn-ea"/>
            </a:endParaRPr>
          </a:p>
        </p:txBody>
      </p:sp>
      <p:sp>
        <p:nvSpPr>
          <p:cNvPr id="13" name="Text Box 2"/>
          <p:cNvSpPr txBox="1">
            <a:spLocks noChangeArrowheads="1"/>
          </p:cNvSpPr>
          <p:nvPr/>
        </p:nvSpPr>
        <p:spPr bwMode="auto">
          <a:xfrm>
            <a:off x="545902" y="5448126"/>
            <a:ext cx="8129588" cy="1077218"/>
          </a:xfrm>
          <a:prstGeom prst="rect">
            <a:avLst/>
          </a:prstGeom>
          <a:solidFill>
            <a:schemeClr val="bg1"/>
          </a:solid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出力例２）</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2020</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smtClean="0">
                <a:solidFill>
                  <a:srgbClr val="00B050"/>
                </a:solidFill>
                <a:latin typeface="+mn-ea"/>
                <a:ea typeface="+mn-ea"/>
              </a:rPr>
              <a:t>10</a:t>
            </a:r>
            <a:endParaRPr lang="en-US" altLang="ja-JP" sz="1600" b="1" dirty="0">
              <a:solidFill>
                <a:srgbClr val="00B050"/>
              </a:solidFill>
              <a:latin typeface="+mn-ea"/>
              <a:ea typeface="+mn-ea"/>
            </a:endParaRPr>
          </a:p>
          <a:p>
            <a:pPr>
              <a:defRPr/>
            </a:pPr>
            <a:r>
              <a:rPr lang="ja-JP" altLang="en-US" sz="1600" b="1" dirty="0" smtClean="0">
                <a:latin typeface="+mn-ea"/>
                <a:ea typeface="+mn-ea"/>
              </a:rPr>
              <a:t>東京オリンピックは終わりました。</a:t>
            </a:r>
            <a:endParaRPr lang="ja-JP" altLang="en-US" sz="1600" b="1" dirty="0">
              <a:latin typeface="+mn-ea"/>
              <a:ea typeface="+mn-ea"/>
            </a:endParaRPr>
          </a:p>
        </p:txBody>
      </p:sp>
    </p:spTree>
    <p:extLst>
      <p:ext uri="{BB962C8B-B14F-4D97-AF65-F5344CB8AC3E}">
        <p14:creationId xmlns:p14="http://schemas.microsoft.com/office/powerpoint/2010/main" val="348566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Olympic2.java</a:t>
            </a:r>
            <a:endParaRPr kumimoji="1" lang="ja-JP" altLang="en-US" dirty="0"/>
          </a:p>
        </p:txBody>
      </p:sp>
      <p:pic>
        <p:nvPicPr>
          <p:cNvPr id="7" name="図 6"/>
          <p:cNvPicPr>
            <a:picLocks noChangeAspect="1"/>
          </p:cNvPicPr>
          <p:nvPr/>
        </p:nvPicPr>
        <p:blipFill>
          <a:blip r:embed="rId2"/>
          <a:stretch>
            <a:fillRect/>
          </a:stretch>
        </p:blipFill>
        <p:spPr>
          <a:xfrm>
            <a:off x="107504" y="987425"/>
            <a:ext cx="8001000" cy="5705475"/>
          </a:xfrm>
          <a:prstGeom prst="rect">
            <a:avLst/>
          </a:prstGeom>
        </p:spPr>
      </p:pic>
      <p:sp>
        <p:nvSpPr>
          <p:cNvPr id="5" name="テキスト ボックス 4"/>
          <p:cNvSpPr txBox="1"/>
          <p:nvPr/>
        </p:nvSpPr>
        <p:spPr>
          <a:xfrm>
            <a:off x="4662120" y="1628800"/>
            <a:ext cx="4171335"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関数を利用</a:t>
            </a:r>
            <a:r>
              <a:rPr lang="ja-JP" altLang="en-US" dirty="0" smtClean="0"/>
              <a:t>し、</a:t>
            </a:r>
            <a:endParaRPr lang="en-US" altLang="ja-JP" dirty="0" smtClean="0"/>
          </a:p>
          <a:p>
            <a:r>
              <a:rPr lang="ja-JP" altLang="en-US" dirty="0" smtClean="0"/>
              <a:t>・入出力と各処理を分けた。</a:t>
            </a:r>
            <a:endParaRPr lang="en-US" altLang="ja-JP" dirty="0" smtClean="0"/>
          </a:p>
          <a:p>
            <a:r>
              <a:rPr lang="ja-JP" altLang="en-US" dirty="0" smtClean="0"/>
              <a:t>・処理を、それぞれの機能単位</a:t>
            </a:r>
            <a:r>
              <a:rPr lang="ja-JP" altLang="en-US" dirty="0"/>
              <a:t>に</a:t>
            </a:r>
            <a:r>
              <a:rPr lang="ja-JP" altLang="en-US" dirty="0" smtClean="0"/>
              <a:t>分けた。</a:t>
            </a:r>
            <a:endParaRPr lang="en-US" altLang="ja-JP" dirty="0" smtClean="0"/>
          </a:p>
          <a:p>
            <a:r>
              <a:rPr lang="ja-JP" altLang="en-US" dirty="0" smtClean="0"/>
              <a:t>・それぞれの処理はこれから実装する。</a:t>
            </a:r>
            <a:endParaRPr lang="ja-JP" altLang="en-US" dirty="0"/>
          </a:p>
        </p:txBody>
      </p:sp>
    </p:spTree>
    <p:extLst>
      <p:ext uri="{BB962C8B-B14F-4D97-AF65-F5344CB8AC3E}">
        <p14:creationId xmlns:p14="http://schemas.microsoft.com/office/powerpoint/2010/main" val="38700789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bwMode="auto">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a:spPr>
      <a:bodyPr/>
      <a:lstStyle>
        <a:defPPr>
          <a:defRPr/>
        </a:defPPr>
      </a:lstStyle>
    </a:spDef>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1923</TotalTime>
  <Words>3088</Words>
  <Application>Microsoft Office PowerPoint</Application>
  <PresentationFormat>画面に合わせる (4:3)</PresentationFormat>
  <Paragraphs>517</Paragraphs>
  <Slides>48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48</vt:i4>
      </vt:variant>
    </vt:vector>
  </HeadingPairs>
  <TitlesOfParts>
    <vt:vector size="56" baseType="lpstr">
      <vt:lpstr>ＭＳ Ｐゴシック</vt:lpstr>
      <vt:lpstr>ＭＳ Ｐ明朝</vt:lpstr>
      <vt:lpstr>ＭＳ ゴシック</vt:lpstr>
      <vt:lpstr>Garamond</vt:lpstr>
      <vt:lpstr>Georgia</vt:lpstr>
      <vt:lpstr>Wingdings</vt:lpstr>
      <vt:lpstr>Wingdings 2</vt:lpstr>
      <vt:lpstr>クール</vt:lpstr>
      <vt:lpstr>Ｊａｖａ  関数 ＋テスト駆動開発 ＋リファクタリング</vt:lpstr>
      <vt:lpstr>プログラムの例</vt:lpstr>
      <vt:lpstr>Olympic2TooBadSample.javaの問題</vt:lpstr>
      <vt:lpstr>Olympic2BadSample.javaの問題</vt:lpstr>
      <vt:lpstr>プログラミングに必要な能力</vt:lpstr>
      <vt:lpstr>“Simple” is “Best”</vt:lpstr>
      <vt:lpstr>テスト駆動開発</vt:lpstr>
      <vt:lpstr>オリンピックプログラムの テスト駆動開発</vt:lpstr>
      <vt:lpstr>Olympic2.java</vt:lpstr>
      <vt:lpstr>関数（とテスト）を使ったプログラミングスタイル</vt:lpstr>
      <vt:lpstr>JUnitの準備</vt:lpstr>
      <vt:lpstr>olympic</vt:lpstr>
      <vt:lpstr>Olympic2Test.java</vt:lpstr>
      <vt:lpstr>テスト用の関数の作成</vt:lpstr>
      <vt:lpstr>テストプログラムの作成</vt:lpstr>
      <vt:lpstr>テストの実行</vt:lpstr>
      <vt:lpstr>テストプログラムの作成</vt:lpstr>
      <vt:lpstr>テストプログラムの作成</vt:lpstr>
      <vt:lpstr>テストの実行</vt:lpstr>
      <vt:lpstr>PowerPoint プレゼンテーション</vt:lpstr>
      <vt:lpstr>olympic2Test.java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テストプログラム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畦原 宗之</cp:lastModifiedBy>
  <cp:revision>207</cp:revision>
  <dcterms:created xsi:type="dcterms:W3CDTF">2005-04-17T07:16:32Z</dcterms:created>
  <dcterms:modified xsi:type="dcterms:W3CDTF">2019-05-13T03:36:12Z</dcterms:modified>
</cp:coreProperties>
</file>