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00" r:id="rId3"/>
    <p:sldId id="302" r:id="rId4"/>
    <p:sldId id="304" r:id="rId5"/>
    <p:sldId id="292" r:id="rId6"/>
    <p:sldId id="305" r:id="rId7"/>
    <p:sldId id="303" r:id="rId8"/>
    <p:sldId id="306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3" autoAdjust="0"/>
  </p:normalViewPr>
  <p:slideViewPr>
    <p:cSldViewPr>
      <p:cViewPr varScale="1">
        <p:scale>
          <a:sx n="103" d="100"/>
          <a:sy n="103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400" dirty="0"/>
              <a:t>令和１年５月１６日（木）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吉田、畦原</a:t>
            </a:r>
            <a:endParaRPr lang="ja-JP" altLang="en-US" sz="2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Ｊａｖａ練習問題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（反復処理）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14350" y="1988840"/>
            <a:ext cx="8129588" cy="40934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dirty="0" smtClean="0">
                <a:solidFill>
                  <a:srgbClr val="00B0F0"/>
                </a:solidFill>
                <a:latin typeface="+mn-ea"/>
                <a:ea typeface="+mn-ea"/>
              </a:rPr>
              <a:t>実行例）</a:t>
            </a:r>
            <a:endParaRPr lang="ja-JP" altLang="en-US" sz="20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>
              <a:defRPr/>
            </a:pPr>
            <a:endParaRPr lang="ja-JP" altLang="en-US" sz="20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逃げてもいいですか？（</a:t>
            </a:r>
            <a:r>
              <a:rPr lang="en-US" altLang="ja-JP" sz="2000" b="1" dirty="0" smtClean="0">
                <a:latin typeface="+mn-ea"/>
                <a:ea typeface="+mn-ea"/>
              </a:rPr>
              <a:t>Y or N</a:t>
            </a:r>
            <a:r>
              <a:rPr lang="ja-JP" altLang="en-US" sz="2000" b="1" dirty="0" smtClean="0">
                <a:latin typeface="+mn-ea"/>
                <a:ea typeface="+mn-ea"/>
              </a:rPr>
              <a:t>）：</a:t>
            </a:r>
            <a:r>
              <a:rPr lang="en-US" altLang="ja-JP" sz="2000" b="1" dirty="0" smtClean="0">
                <a:solidFill>
                  <a:srgbClr val="00B050"/>
                </a:solidFill>
                <a:latin typeface="+mn-ea"/>
                <a:ea typeface="+mn-ea"/>
              </a:rPr>
              <a:t>Y</a:t>
            </a:r>
            <a:endParaRPr lang="en-US" altLang="ja-JP" sz="20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逃げちゃだめだ！</a:t>
            </a:r>
            <a:endParaRPr lang="en-US" altLang="ja-JP" sz="2000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逃げてもいいですか？（</a:t>
            </a:r>
            <a:r>
              <a:rPr lang="en-US" altLang="ja-JP" sz="2000" b="1" dirty="0">
                <a:latin typeface="+mn-ea"/>
                <a:ea typeface="+mn-ea"/>
              </a:rPr>
              <a:t>Y or N</a:t>
            </a:r>
            <a:r>
              <a:rPr lang="ja-JP" altLang="en-US" sz="2000" b="1" dirty="0">
                <a:latin typeface="+mn-ea"/>
                <a:ea typeface="+mn-ea"/>
              </a:rPr>
              <a:t>）：</a:t>
            </a:r>
            <a:r>
              <a:rPr lang="en-US" altLang="ja-JP" sz="2000" b="1" dirty="0">
                <a:solidFill>
                  <a:srgbClr val="00B050"/>
                </a:solidFill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逃げちゃだめだ！</a:t>
            </a:r>
            <a:endParaRPr lang="en-US" altLang="ja-JP" sz="20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　・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　・ （省略）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　</a:t>
            </a:r>
            <a:r>
              <a:rPr lang="ja-JP" altLang="en-US" sz="2000" b="1" dirty="0" smtClean="0">
                <a:latin typeface="+mn-ea"/>
                <a:ea typeface="+mn-ea"/>
              </a:rPr>
              <a:t>・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逃げてもいいですか？（</a:t>
            </a:r>
            <a:r>
              <a:rPr lang="en-US" altLang="ja-JP" sz="2000" b="1" dirty="0">
                <a:latin typeface="+mn-ea"/>
                <a:ea typeface="+mn-ea"/>
              </a:rPr>
              <a:t>Y or N</a:t>
            </a:r>
            <a:r>
              <a:rPr lang="ja-JP" altLang="en-US" sz="2000" b="1" dirty="0">
                <a:latin typeface="+mn-ea"/>
                <a:ea typeface="+mn-ea"/>
              </a:rPr>
              <a:t>）：</a:t>
            </a:r>
            <a:r>
              <a:rPr lang="en-US" altLang="ja-JP" sz="2000" b="1" dirty="0">
                <a:solidFill>
                  <a:srgbClr val="00B050"/>
                </a:solidFill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ja-JP" altLang="en-US" sz="2000" b="1" dirty="0">
                <a:latin typeface="+mn-ea"/>
                <a:ea typeface="+mn-ea"/>
              </a:rPr>
              <a:t>逃げちゃだめだ！</a:t>
            </a:r>
            <a:endParaRPr lang="en-US" altLang="ja-JP" sz="20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逃げて</a:t>
            </a:r>
            <a:r>
              <a:rPr lang="ja-JP" altLang="en-US" sz="2000" b="1" dirty="0">
                <a:latin typeface="+mn-ea"/>
                <a:ea typeface="+mn-ea"/>
              </a:rPr>
              <a:t>もいいですか？（</a:t>
            </a:r>
            <a:r>
              <a:rPr lang="en-US" altLang="ja-JP" sz="2000" b="1" dirty="0">
                <a:latin typeface="+mn-ea"/>
                <a:ea typeface="+mn-ea"/>
              </a:rPr>
              <a:t>Y or N</a:t>
            </a:r>
            <a:r>
              <a:rPr lang="ja-JP" altLang="en-US" sz="2000" b="1" dirty="0">
                <a:latin typeface="+mn-ea"/>
                <a:ea typeface="+mn-ea"/>
              </a:rPr>
              <a:t>）</a:t>
            </a:r>
            <a:r>
              <a:rPr lang="ja-JP" altLang="en-US" sz="2000" b="1" dirty="0" smtClean="0">
                <a:latin typeface="+mn-ea"/>
                <a:ea typeface="+mn-ea"/>
              </a:rPr>
              <a:t>：</a:t>
            </a:r>
            <a:r>
              <a:rPr lang="en-US" altLang="ja-JP" sz="2000" b="1" dirty="0" smtClean="0">
                <a:solidFill>
                  <a:srgbClr val="00B050"/>
                </a:solidFill>
                <a:latin typeface="+mn-ea"/>
                <a:ea typeface="+mn-ea"/>
              </a:rPr>
              <a:t>N</a:t>
            </a:r>
            <a:endParaRPr lang="en-US" altLang="ja-JP" sz="20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あなたは死なないわ</a:t>
            </a:r>
            <a:r>
              <a:rPr lang="ja-JP" altLang="en-US" sz="2000" b="1" dirty="0" err="1" smtClean="0">
                <a:latin typeface="+mn-ea"/>
                <a:ea typeface="+mn-ea"/>
              </a:rPr>
              <a:t>。。。</a:t>
            </a:r>
            <a:r>
              <a:rPr lang="ja-JP" altLang="en-US" sz="2000" b="1" dirty="0" smtClean="0">
                <a:latin typeface="+mn-ea"/>
                <a:ea typeface="+mn-ea"/>
              </a:rPr>
              <a:t>私が守るもの。</a:t>
            </a:r>
            <a:endParaRPr lang="en-US" altLang="ja-JP" sz="20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400" b="1" dirty="0" smtClean="0">
                <a:latin typeface="+mn-ea"/>
                <a:ea typeface="+mn-ea"/>
              </a:rPr>
              <a:t>Q</a:t>
            </a:r>
            <a:r>
              <a:rPr lang="ja-JP" altLang="en-US" sz="2400" b="1" dirty="0" smtClean="0">
                <a:latin typeface="+mn-ea"/>
                <a:ea typeface="+mn-ea"/>
              </a:rPr>
              <a:t>１</a:t>
            </a:r>
            <a:r>
              <a:rPr lang="en-US" altLang="ja-JP" sz="2400" b="1" dirty="0" smtClean="0">
                <a:latin typeface="+mn-ea"/>
                <a:ea typeface="+mn-ea"/>
              </a:rPr>
              <a:t>.</a:t>
            </a:r>
            <a:r>
              <a:rPr lang="ja-JP" altLang="en-US" sz="2400" b="1" dirty="0" smtClean="0">
                <a:latin typeface="+mn-ea"/>
                <a:ea typeface="+mn-ea"/>
              </a:rPr>
              <a:t>以下</a:t>
            </a:r>
            <a:r>
              <a:rPr lang="ja-JP" altLang="en-US" sz="2400" b="1" dirty="0">
                <a:latin typeface="+mn-ea"/>
                <a:ea typeface="+mn-ea"/>
              </a:rPr>
              <a:t>の</a:t>
            </a:r>
            <a:r>
              <a:rPr lang="ja-JP" altLang="en-US" sz="2400" b="1" dirty="0" smtClean="0">
                <a:latin typeface="+mn-ea"/>
                <a:ea typeface="+mn-ea"/>
              </a:rPr>
              <a:t>ように、</a:t>
            </a:r>
            <a:r>
              <a:rPr lang="en-US" altLang="ja-JP" sz="2400" b="1" dirty="0" smtClean="0">
                <a:latin typeface="+mn-ea"/>
                <a:ea typeface="+mn-ea"/>
              </a:rPr>
              <a:t>”</a:t>
            </a:r>
            <a:r>
              <a:rPr lang="ja-JP" altLang="en-US" sz="2400" b="1" dirty="0" smtClean="0">
                <a:latin typeface="+mn-ea"/>
                <a:ea typeface="+mn-ea"/>
              </a:rPr>
              <a:t>Ｎ</a:t>
            </a:r>
            <a:r>
              <a:rPr lang="en-US" altLang="ja-JP" sz="2400" b="1" dirty="0" smtClean="0">
                <a:latin typeface="+mn-ea"/>
                <a:ea typeface="+mn-ea"/>
              </a:rPr>
              <a:t>”</a:t>
            </a:r>
            <a:r>
              <a:rPr lang="ja-JP" altLang="en-US" sz="2400" b="1" dirty="0" smtClean="0">
                <a:latin typeface="+mn-ea"/>
                <a:ea typeface="+mn-ea"/>
              </a:rPr>
              <a:t>が入力されるまで、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400" b="1" dirty="0" smtClean="0">
                <a:latin typeface="+mn-ea"/>
                <a:ea typeface="+mn-ea"/>
              </a:rPr>
              <a:t>　　 同じメッセージを表示するプログラムを作成しなさい。</a:t>
            </a:r>
            <a:endParaRPr lang="en-US" altLang="ja-JP" sz="2400" b="1" dirty="0" smtClean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5938" y="1268760"/>
            <a:ext cx="8128000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b="1" dirty="0">
                <a:latin typeface="+mn-ea"/>
                <a:ea typeface="+mn-ea"/>
              </a:rPr>
              <a:t>※</a:t>
            </a:r>
            <a:r>
              <a:rPr lang="ja-JP" altLang="en-US" sz="20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000" b="1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5950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08000" y="260648"/>
            <a:ext cx="81359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２</a:t>
            </a:r>
            <a:r>
              <a:rPr lang="en-US" altLang="ja-JP" sz="2800" b="1" dirty="0" smtClean="0"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正の整数Ｎを入力し、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１から</a:t>
            </a:r>
            <a:r>
              <a:rPr lang="en-US" altLang="ja-JP" sz="2800" b="1" dirty="0" smtClean="0">
                <a:latin typeface="+mn-ea"/>
                <a:ea typeface="+mn-ea"/>
              </a:rPr>
              <a:t>N</a:t>
            </a:r>
            <a:r>
              <a:rPr lang="ja-JP" altLang="en-US" sz="2800" b="1" dirty="0" err="1" smtClean="0">
                <a:latin typeface="+mn-ea"/>
                <a:ea typeface="+mn-ea"/>
              </a:rPr>
              <a:t>までの</a:t>
            </a:r>
            <a:r>
              <a:rPr lang="ja-JP" altLang="en-US" sz="2800" b="1" dirty="0" smtClean="0">
                <a:latin typeface="+mn-ea"/>
                <a:ea typeface="+mn-ea"/>
              </a:rPr>
              <a:t>偶数の和と奇数の和を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求めるプログラムを作成しなさい。</a:t>
            </a:r>
            <a:endParaRPr lang="ja-JP" altLang="en-US" sz="2800" b="1" dirty="0">
              <a:latin typeface="+mn-ea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4350" y="2714620"/>
            <a:ext cx="84978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出力例）</a:t>
            </a:r>
          </a:p>
          <a:p>
            <a:pPr>
              <a:defRPr/>
            </a:pPr>
            <a:endParaRPr lang="ja-JP" altLang="en-US" sz="2800" b="1" dirty="0">
              <a:solidFill>
                <a:srgbClr val="66FF66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>
                <a:latin typeface="+mn-ea"/>
                <a:ea typeface="+mn-ea"/>
              </a:rPr>
              <a:t>正</a:t>
            </a:r>
            <a:r>
              <a:rPr lang="ja-JP" altLang="en-US" sz="2800" b="1" dirty="0" smtClean="0">
                <a:latin typeface="+mn-ea"/>
                <a:ea typeface="+mn-ea"/>
              </a:rPr>
              <a:t>の整数</a:t>
            </a:r>
            <a:r>
              <a:rPr lang="en-US" altLang="ja-JP" sz="2800" b="1" dirty="0" smtClean="0">
                <a:latin typeface="+mn-ea"/>
                <a:ea typeface="+mn-ea"/>
              </a:rPr>
              <a:t>N</a:t>
            </a:r>
            <a:r>
              <a:rPr lang="ja-JP" altLang="en-US" sz="2800" b="1" dirty="0" smtClean="0">
                <a:latin typeface="+mn-ea"/>
                <a:ea typeface="+mn-ea"/>
              </a:rPr>
              <a:t>を</a:t>
            </a:r>
            <a:r>
              <a:rPr lang="ja-JP" altLang="en-US" sz="2800" b="1" dirty="0">
                <a:latin typeface="+mn-ea"/>
                <a:ea typeface="+mn-ea"/>
              </a:rPr>
              <a:t>入力してください</a:t>
            </a:r>
            <a:r>
              <a:rPr lang="ja-JP" altLang="en-US" sz="2800" b="1" dirty="0" smtClean="0">
                <a:latin typeface="+mn-ea"/>
                <a:ea typeface="+mn-ea"/>
              </a:rPr>
              <a:t>。</a:t>
            </a:r>
            <a:r>
              <a:rPr lang="en-US" altLang="ja-JP" sz="2800" b="1" dirty="0" smtClean="0">
                <a:solidFill>
                  <a:srgbClr val="008000"/>
                </a:solidFill>
                <a:latin typeface="+mn-ea"/>
                <a:ea typeface="+mn-ea"/>
              </a:rPr>
              <a:t>5</a:t>
            </a:r>
          </a:p>
          <a:p>
            <a:pPr>
              <a:defRPr/>
            </a:pPr>
            <a:r>
              <a:rPr lang="ja-JP" altLang="en-US" sz="2800" b="1" dirty="0">
                <a:latin typeface="+mn-ea"/>
                <a:ea typeface="+mn-ea"/>
              </a:rPr>
              <a:t>１から５まで</a:t>
            </a:r>
            <a:r>
              <a:rPr lang="ja-JP" altLang="en-US" sz="2800" b="1" dirty="0" smtClean="0">
                <a:latin typeface="+mn-ea"/>
                <a:ea typeface="+mn-ea"/>
              </a:rPr>
              <a:t>の偶数の</a:t>
            </a:r>
            <a:r>
              <a:rPr lang="ja-JP" altLang="en-US" sz="2800" b="1" dirty="0">
                <a:latin typeface="+mn-ea"/>
                <a:ea typeface="+mn-ea"/>
              </a:rPr>
              <a:t>和</a:t>
            </a:r>
            <a:r>
              <a:rPr lang="ja-JP" altLang="en-US" sz="2800" b="1" dirty="0" smtClean="0">
                <a:latin typeface="+mn-ea"/>
                <a:ea typeface="+mn-ea"/>
              </a:rPr>
              <a:t>＝６</a:t>
            </a:r>
            <a:endParaRPr lang="ja-JP" altLang="en-US" sz="28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１から５までの奇数の和＝９</a:t>
            </a:r>
            <a:endParaRPr lang="en-US" altLang="ja-JP" sz="2800" b="1" dirty="0" smtClean="0">
              <a:latin typeface="+mn-ea"/>
              <a:ea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5938" y="2132856"/>
            <a:ext cx="81280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b="1" dirty="0">
                <a:latin typeface="+mn-ea"/>
                <a:ea typeface="+mn-ea"/>
              </a:rPr>
              <a:t>※</a:t>
            </a:r>
            <a:r>
              <a:rPr lang="ja-JP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 b="1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5386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08000" y="260648"/>
            <a:ext cx="8135938" cy="1384995"/>
          </a:xfrm>
          <a:prstGeom prst="rect">
            <a:avLst/>
          </a:prstGeom>
          <a:solidFill>
            <a:srgbClr val="00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２</a:t>
            </a:r>
            <a:r>
              <a:rPr lang="en-US" altLang="ja-JP" sz="2800" b="1" dirty="0" smtClean="0">
                <a:latin typeface="+mn-ea"/>
                <a:ea typeface="+mn-ea"/>
              </a:rPr>
              <a:t>’.</a:t>
            </a:r>
          </a:p>
          <a:p>
            <a:pPr>
              <a:defRPr/>
            </a:pP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Stream</a:t>
            </a:r>
            <a:r>
              <a:rPr lang="ja-JP" altLang="en-US" sz="2800" b="1" dirty="0" smtClean="0">
                <a:latin typeface="+mn-ea"/>
                <a:ea typeface="+mn-ea"/>
              </a:rPr>
              <a:t>を使って</a:t>
            </a: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２のプログラムを作成せよ。</a:t>
            </a:r>
            <a:endParaRPr lang="en-US" altLang="ja-JP" sz="2800" b="1" dirty="0" smtClean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1968" y="2727140"/>
            <a:ext cx="8135938" cy="400110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ヒント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9906" y="3134086"/>
            <a:ext cx="8128000" cy="317009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(1) </a:t>
            </a:r>
            <a:r>
              <a:rPr lang="ja-JP" altLang="en-US" sz="2000" b="1" dirty="0" smtClean="0">
                <a:latin typeface="+mn-ea"/>
                <a:ea typeface="+mn-ea"/>
              </a:rPr>
              <a:t>整数</a:t>
            </a:r>
            <a:r>
              <a:rPr lang="en-US" altLang="ja-JP" sz="2000" b="1" dirty="0" smtClean="0">
                <a:latin typeface="+mn-ea"/>
                <a:ea typeface="+mn-ea"/>
              </a:rPr>
              <a:t>n</a:t>
            </a:r>
            <a:r>
              <a:rPr lang="ja-JP" altLang="en-US" sz="2000" b="1" dirty="0" smtClean="0">
                <a:latin typeface="+mn-ea"/>
                <a:ea typeface="+mn-ea"/>
              </a:rPr>
              <a:t>を受け取り、</a:t>
            </a:r>
            <a:r>
              <a:rPr lang="en-US" altLang="ja-JP" sz="2000" b="1" dirty="0" smtClean="0">
                <a:latin typeface="+mn-ea"/>
                <a:ea typeface="+mn-ea"/>
              </a:rPr>
              <a:t>n</a:t>
            </a:r>
            <a:r>
              <a:rPr lang="ja-JP" altLang="en-US" sz="2000" b="1" dirty="0" smtClean="0">
                <a:latin typeface="+mn-ea"/>
                <a:ea typeface="+mn-ea"/>
              </a:rPr>
              <a:t>が偶数なら</a:t>
            </a:r>
            <a:r>
              <a:rPr lang="en-US" altLang="ja-JP" sz="2000" b="1" dirty="0" smtClean="0">
                <a:latin typeface="+mn-ea"/>
                <a:ea typeface="+mn-ea"/>
              </a:rPr>
              <a:t>true</a:t>
            </a:r>
            <a:r>
              <a:rPr lang="ja-JP" altLang="en-US" sz="2000" b="1" dirty="0" smtClean="0">
                <a:latin typeface="+mn-ea"/>
                <a:ea typeface="+mn-ea"/>
              </a:rPr>
              <a:t>を返すラムダ式を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　　関数型変数</a:t>
            </a:r>
            <a:r>
              <a:rPr lang="en-US" altLang="ja-JP" sz="2000" b="1" dirty="0" err="1" smtClean="0">
                <a:latin typeface="+mn-ea"/>
                <a:ea typeface="+mn-ea"/>
              </a:rPr>
              <a:t>isEven</a:t>
            </a:r>
            <a:r>
              <a:rPr lang="ja-JP" altLang="en-US" sz="2000" b="1" dirty="0" smtClean="0">
                <a:latin typeface="+mn-ea"/>
                <a:ea typeface="+mn-ea"/>
              </a:rPr>
              <a:t>に代入する。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en-US" altLang="ja-JP" sz="2000" b="1" dirty="0" smtClean="0">
                <a:latin typeface="+mn-ea"/>
                <a:ea typeface="+mn-ea"/>
              </a:rPr>
              <a:t>(2) </a:t>
            </a:r>
            <a:r>
              <a:rPr lang="ja-JP" altLang="en-US" sz="2000" b="1" dirty="0">
                <a:latin typeface="+mn-ea"/>
                <a:ea typeface="+mn-ea"/>
              </a:rPr>
              <a:t>整数</a:t>
            </a:r>
            <a:r>
              <a:rPr lang="en-US" altLang="ja-JP" sz="2000" b="1" dirty="0">
                <a:latin typeface="+mn-ea"/>
                <a:ea typeface="+mn-ea"/>
              </a:rPr>
              <a:t>n</a:t>
            </a:r>
            <a:r>
              <a:rPr lang="ja-JP" altLang="en-US" sz="2000" b="1" dirty="0">
                <a:latin typeface="+mn-ea"/>
                <a:ea typeface="+mn-ea"/>
              </a:rPr>
              <a:t>を受け取り、</a:t>
            </a:r>
            <a:r>
              <a:rPr lang="en-US" altLang="ja-JP" sz="2000" b="1" dirty="0">
                <a:latin typeface="+mn-ea"/>
                <a:ea typeface="+mn-ea"/>
              </a:rPr>
              <a:t>n</a:t>
            </a:r>
            <a:r>
              <a:rPr lang="ja-JP" altLang="en-US" sz="2000" b="1" dirty="0" smtClean="0">
                <a:latin typeface="+mn-ea"/>
                <a:ea typeface="+mn-ea"/>
              </a:rPr>
              <a:t>が奇数なら</a:t>
            </a:r>
            <a:r>
              <a:rPr lang="en-US" altLang="ja-JP" sz="2000" b="1" dirty="0">
                <a:latin typeface="+mn-ea"/>
                <a:ea typeface="+mn-ea"/>
              </a:rPr>
              <a:t>true</a:t>
            </a:r>
            <a:r>
              <a:rPr lang="ja-JP" altLang="en-US" sz="2000" b="1" dirty="0">
                <a:latin typeface="+mn-ea"/>
                <a:ea typeface="+mn-ea"/>
              </a:rPr>
              <a:t>を返すラムダ式を</a:t>
            </a:r>
            <a:r>
              <a:rPr lang="en-US" altLang="ja-JP" sz="2000" b="1" dirty="0">
                <a:latin typeface="+mn-ea"/>
                <a:ea typeface="+mn-ea"/>
              </a:rPr>
              <a:t/>
            </a:r>
            <a:br>
              <a:rPr lang="en-US" altLang="ja-JP" sz="2000" b="1" dirty="0">
                <a:latin typeface="+mn-ea"/>
                <a:ea typeface="+mn-ea"/>
              </a:rPr>
            </a:br>
            <a:r>
              <a:rPr lang="ja-JP" altLang="en-US" sz="2000" b="1" dirty="0">
                <a:latin typeface="+mn-ea"/>
                <a:ea typeface="+mn-ea"/>
              </a:rPr>
              <a:t>　　関数型変数</a:t>
            </a:r>
            <a:r>
              <a:rPr lang="en-US" altLang="ja-JP" sz="2000" b="1" dirty="0" err="1" smtClean="0">
                <a:latin typeface="+mn-ea"/>
                <a:ea typeface="+mn-ea"/>
              </a:rPr>
              <a:t>isOdd</a:t>
            </a:r>
            <a:r>
              <a:rPr lang="ja-JP" altLang="en-US" sz="2000" b="1" dirty="0" smtClean="0">
                <a:latin typeface="+mn-ea"/>
                <a:ea typeface="+mn-ea"/>
              </a:rPr>
              <a:t>に</a:t>
            </a:r>
            <a:r>
              <a:rPr lang="ja-JP" altLang="en-US" sz="2000" b="1" dirty="0">
                <a:latin typeface="+mn-ea"/>
                <a:ea typeface="+mn-ea"/>
              </a:rPr>
              <a:t>代入する</a:t>
            </a:r>
            <a:r>
              <a:rPr lang="ja-JP" altLang="en-US" sz="2000" b="1" dirty="0" smtClean="0">
                <a:latin typeface="+mn-ea"/>
                <a:ea typeface="+mn-ea"/>
              </a:rPr>
              <a:t>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(3)</a:t>
            </a:r>
            <a:r>
              <a:rPr lang="ja-JP" altLang="en-US" sz="2000" b="1" dirty="0" smtClean="0">
                <a:latin typeface="+mn-ea"/>
                <a:ea typeface="+mn-ea"/>
              </a:rPr>
              <a:t> </a:t>
            </a:r>
            <a:r>
              <a:rPr lang="en-US" altLang="ja-JP" sz="2000" b="1" dirty="0" smtClean="0">
                <a:latin typeface="+mn-ea"/>
                <a:ea typeface="+mn-ea"/>
              </a:rPr>
              <a:t>1</a:t>
            </a:r>
            <a:r>
              <a:rPr lang="ja-JP" altLang="en-US" sz="2000" b="1" dirty="0" smtClean="0">
                <a:latin typeface="+mn-ea"/>
                <a:ea typeface="+mn-ea"/>
              </a:rPr>
              <a:t>からｎまでの</a:t>
            </a:r>
            <a:r>
              <a:rPr lang="en-US" altLang="ja-JP" sz="2000" b="1" dirty="0" smtClean="0">
                <a:latin typeface="+mn-ea"/>
                <a:ea typeface="+mn-ea"/>
              </a:rPr>
              <a:t>stream</a:t>
            </a:r>
            <a:r>
              <a:rPr lang="ja-JP" altLang="en-US" sz="2000" b="1" dirty="0" smtClean="0">
                <a:latin typeface="+mn-ea"/>
                <a:ea typeface="+mn-ea"/>
              </a:rPr>
              <a:t>を生成し、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　　</a:t>
            </a:r>
            <a:r>
              <a:rPr lang="en-US" altLang="ja-JP" sz="2000" b="1" dirty="0" err="1" smtClean="0">
                <a:latin typeface="+mn-ea"/>
                <a:ea typeface="+mn-ea"/>
              </a:rPr>
              <a:t>isEven</a:t>
            </a:r>
            <a:r>
              <a:rPr lang="ja-JP" altLang="en-US" sz="2000" b="1" dirty="0" smtClean="0">
                <a:latin typeface="+mn-ea"/>
                <a:ea typeface="+mn-ea"/>
              </a:rPr>
              <a:t>に一致する要素を抽出して、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　  その和を求める。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(4)</a:t>
            </a:r>
            <a:r>
              <a:rPr lang="ja-JP" altLang="en-US" sz="2000" b="1" dirty="0" smtClean="0">
                <a:latin typeface="+mn-ea"/>
                <a:ea typeface="+mn-ea"/>
              </a:rPr>
              <a:t> </a:t>
            </a:r>
            <a:r>
              <a:rPr lang="en-US" altLang="ja-JP" sz="2000" b="1" dirty="0">
                <a:latin typeface="+mn-ea"/>
                <a:ea typeface="+mn-ea"/>
              </a:rPr>
              <a:t>1</a:t>
            </a:r>
            <a:r>
              <a:rPr lang="ja-JP" altLang="en-US" sz="2000" b="1" dirty="0">
                <a:latin typeface="+mn-ea"/>
                <a:ea typeface="+mn-ea"/>
              </a:rPr>
              <a:t>からｎまでの</a:t>
            </a:r>
            <a:r>
              <a:rPr lang="en-US" altLang="ja-JP" sz="2000" b="1" dirty="0">
                <a:latin typeface="+mn-ea"/>
                <a:ea typeface="+mn-ea"/>
              </a:rPr>
              <a:t>stream</a:t>
            </a:r>
            <a:r>
              <a:rPr lang="ja-JP" altLang="en-US" sz="2000" b="1" dirty="0">
                <a:latin typeface="+mn-ea"/>
                <a:ea typeface="+mn-ea"/>
              </a:rPr>
              <a:t>を生成し、</a:t>
            </a:r>
            <a:r>
              <a:rPr lang="en-US" altLang="ja-JP" sz="2000" b="1" dirty="0">
                <a:latin typeface="+mn-ea"/>
                <a:ea typeface="+mn-ea"/>
              </a:rPr>
              <a:t/>
            </a:r>
            <a:br>
              <a:rPr lang="en-US" altLang="ja-JP" sz="2000" b="1" dirty="0">
                <a:latin typeface="+mn-ea"/>
                <a:ea typeface="+mn-ea"/>
              </a:rPr>
            </a:br>
            <a:r>
              <a:rPr lang="ja-JP" altLang="en-US" sz="2000" b="1" dirty="0">
                <a:latin typeface="+mn-ea"/>
                <a:ea typeface="+mn-ea"/>
              </a:rPr>
              <a:t>　　</a:t>
            </a:r>
            <a:r>
              <a:rPr lang="en-US" altLang="ja-JP" sz="2000" b="1" dirty="0" err="1" smtClean="0">
                <a:latin typeface="+mn-ea"/>
                <a:ea typeface="+mn-ea"/>
              </a:rPr>
              <a:t>isOdd</a:t>
            </a:r>
            <a:r>
              <a:rPr lang="ja-JP" altLang="en-US" sz="2000" b="1" dirty="0" smtClean="0">
                <a:latin typeface="+mn-ea"/>
                <a:ea typeface="+mn-ea"/>
              </a:rPr>
              <a:t>に</a:t>
            </a:r>
            <a:r>
              <a:rPr lang="ja-JP" altLang="en-US" sz="2000" b="1" dirty="0">
                <a:latin typeface="+mn-ea"/>
                <a:ea typeface="+mn-ea"/>
              </a:rPr>
              <a:t>一致する要素を抽出して、</a:t>
            </a:r>
            <a:r>
              <a:rPr lang="en-US" altLang="ja-JP" sz="2000" b="1" dirty="0">
                <a:latin typeface="+mn-ea"/>
                <a:ea typeface="+mn-ea"/>
              </a:rPr>
              <a:t/>
            </a:r>
            <a:br>
              <a:rPr lang="en-US" altLang="ja-JP" sz="2000" b="1" dirty="0">
                <a:latin typeface="+mn-ea"/>
                <a:ea typeface="+mn-ea"/>
              </a:rPr>
            </a:br>
            <a:r>
              <a:rPr lang="ja-JP" altLang="en-US" sz="2000" b="1" dirty="0">
                <a:latin typeface="+mn-ea"/>
                <a:ea typeface="+mn-ea"/>
              </a:rPr>
              <a:t>　  その和を求める</a:t>
            </a:r>
            <a:r>
              <a:rPr lang="ja-JP" altLang="en-US" sz="2000" b="1" dirty="0" smtClean="0">
                <a:latin typeface="+mn-ea"/>
                <a:ea typeface="+mn-ea"/>
              </a:rPr>
              <a:t>。</a:t>
            </a:r>
            <a:endParaRPr lang="en-US" altLang="ja-JP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6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14350" y="3414479"/>
            <a:ext cx="805817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b="1" dirty="0" smtClean="0">
                <a:solidFill>
                  <a:srgbClr val="00B0F0"/>
                </a:solidFill>
                <a:latin typeface="+mn-ea"/>
                <a:ea typeface="+mn-ea"/>
              </a:rPr>
              <a:t>実行例</a:t>
            </a:r>
            <a:r>
              <a:rPr lang="ja-JP" altLang="en-US" sz="2800" b="1" dirty="0">
                <a:solidFill>
                  <a:srgbClr val="00B0F0"/>
                </a:solidFill>
                <a:latin typeface="+mn-ea"/>
                <a:ea typeface="+mn-ea"/>
              </a:rPr>
              <a:t>）</a:t>
            </a:r>
          </a:p>
          <a:p>
            <a:pPr>
              <a:defRPr/>
            </a:pPr>
            <a:endParaRPr lang="ja-JP" altLang="en-US" sz="28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正の整数</a:t>
            </a:r>
            <a:r>
              <a:rPr lang="en-US" altLang="ja-JP" sz="2800" b="1" dirty="0" smtClean="0">
                <a:latin typeface="+mn-ea"/>
                <a:ea typeface="+mn-ea"/>
              </a:rPr>
              <a:t>N</a:t>
            </a:r>
            <a:r>
              <a:rPr lang="ja-JP" altLang="en-US" sz="2800" b="1" dirty="0" smtClean="0">
                <a:latin typeface="+mn-ea"/>
                <a:ea typeface="+mn-ea"/>
              </a:rPr>
              <a:t>を入力してください。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800" b="1" dirty="0" smtClean="0">
                <a:solidFill>
                  <a:srgbClr val="00B050"/>
                </a:solidFill>
                <a:latin typeface="+mn-ea"/>
                <a:ea typeface="+mn-ea"/>
              </a:rPr>
              <a:t>3</a:t>
            </a:r>
          </a:p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1</a:t>
            </a:r>
            <a:r>
              <a:rPr lang="ja-JP" altLang="en-US" sz="2800" b="1" dirty="0" smtClean="0">
                <a:latin typeface="+mn-ea"/>
                <a:ea typeface="+mn-ea"/>
              </a:rPr>
              <a:t>から</a:t>
            </a:r>
            <a:r>
              <a:rPr lang="en-US" altLang="ja-JP" sz="2800" b="1" dirty="0" smtClean="0">
                <a:latin typeface="+mn-ea"/>
                <a:ea typeface="+mn-ea"/>
              </a:rPr>
              <a:t>3</a:t>
            </a:r>
            <a:r>
              <a:rPr lang="ja-JP" altLang="en-US" sz="2800" b="1" dirty="0" err="1" smtClean="0">
                <a:latin typeface="+mn-ea"/>
                <a:ea typeface="+mn-ea"/>
              </a:rPr>
              <a:t>までの</a:t>
            </a:r>
            <a:r>
              <a:rPr lang="ja-JP" altLang="en-US" sz="2800" b="1" dirty="0" smtClean="0">
                <a:latin typeface="+mn-ea"/>
                <a:ea typeface="+mn-ea"/>
              </a:rPr>
              <a:t>二乗の和</a:t>
            </a:r>
            <a:r>
              <a:rPr lang="en-US" altLang="ja-JP" sz="2800" b="1" dirty="0" smtClean="0">
                <a:latin typeface="+mn-ea"/>
                <a:ea typeface="+mn-ea"/>
              </a:rPr>
              <a:t>=14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３</a:t>
            </a:r>
            <a:r>
              <a:rPr lang="en-US" altLang="ja-JP" sz="2800" b="1" dirty="0" smtClean="0"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ja-JP" altLang="en-US" sz="2800" b="1" dirty="0">
                <a:latin typeface="+mn-ea"/>
                <a:ea typeface="+mn-ea"/>
              </a:rPr>
              <a:t>正の整数Ｎを入力し、</a:t>
            </a:r>
          </a:p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1</a:t>
            </a:r>
            <a:r>
              <a:rPr lang="ja-JP" altLang="en-US" sz="2800" b="1" dirty="0" smtClean="0">
                <a:latin typeface="+mn-ea"/>
                <a:ea typeface="+mn-ea"/>
              </a:rPr>
              <a:t>から</a:t>
            </a:r>
            <a:r>
              <a:rPr lang="en-US" altLang="ja-JP" sz="2800" b="1" dirty="0" smtClean="0">
                <a:latin typeface="+mn-ea"/>
                <a:ea typeface="+mn-ea"/>
              </a:rPr>
              <a:t>N</a:t>
            </a:r>
            <a:r>
              <a:rPr lang="ja-JP" altLang="en-US" sz="2800" b="1" dirty="0" err="1" smtClean="0">
                <a:latin typeface="+mn-ea"/>
                <a:ea typeface="+mn-ea"/>
              </a:rPr>
              <a:t>までの</a:t>
            </a:r>
            <a:r>
              <a:rPr lang="ja-JP" altLang="en-US" sz="2800" b="1" dirty="0" smtClean="0">
                <a:latin typeface="+mn-ea"/>
                <a:ea typeface="+mn-ea"/>
              </a:rPr>
              <a:t>二乗の和を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求めるプログラムを作成しなさい。</a:t>
            </a:r>
            <a:endParaRPr lang="ja-JP" altLang="en-US" sz="2800" b="1" dirty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5938" y="2175247"/>
            <a:ext cx="81280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+mn-ea"/>
                <a:ea typeface="+mn-ea"/>
              </a:rPr>
              <a:t>※</a:t>
            </a:r>
            <a:r>
              <a:rPr lang="ja-JP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8341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08000" y="260648"/>
            <a:ext cx="8135938" cy="1384995"/>
          </a:xfrm>
          <a:prstGeom prst="rect">
            <a:avLst/>
          </a:prstGeom>
          <a:solidFill>
            <a:srgbClr val="00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３</a:t>
            </a:r>
            <a:r>
              <a:rPr lang="en-US" altLang="ja-JP" sz="2800" b="1" dirty="0" smtClean="0">
                <a:latin typeface="+mn-ea"/>
                <a:ea typeface="+mn-ea"/>
              </a:rPr>
              <a:t>’.</a:t>
            </a:r>
          </a:p>
          <a:p>
            <a:pPr>
              <a:defRPr/>
            </a:pP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Stream</a:t>
            </a:r>
            <a:r>
              <a:rPr lang="ja-JP" altLang="en-US" sz="2800" b="1" dirty="0" smtClean="0">
                <a:latin typeface="+mn-ea"/>
                <a:ea typeface="+mn-ea"/>
              </a:rPr>
              <a:t>を使って</a:t>
            </a: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３のプログラムを作成せよ。</a:t>
            </a:r>
            <a:endParaRPr lang="en-US" altLang="ja-JP" sz="2800" b="1" dirty="0" smtClean="0"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1968" y="4886711"/>
            <a:ext cx="8135938" cy="400110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ヒント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9906" y="5293657"/>
            <a:ext cx="8128000" cy="10156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(1) </a:t>
            </a:r>
            <a:r>
              <a:rPr lang="ja-JP" altLang="en-US" sz="2000" b="1" dirty="0" smtClean="0">
                <a:latin typeface="+mn-ea"/>
                <a:ea typeface="+mn-ea"/>
              </a:rPr>
              <a:t>整数</a:t>
            </a:r>
            <a:r>
              <a:rPr lang="en-US" altLang="ja-JP" sz="2000" b="1" dirty="0" smtClean="0">
                <a:latin typeface="+mn-ea"/>
                <a:ea typeface="+mn-ea"/>
              </a:rPr>
              <a:t>n</a:t>
            </a:r>
            <a:r>
              <a:rPr lang="ja-JP" altLang="en-US" sz="2000" b="1" dirty="0" smtClean="0">
                <a:latin typeface="+mn-ea"/>
                <a:ea typeface="+mn-ea"/>
              </a:rPr>
              <a:t>を受け取り、</a:t>
            </a:r>
            <a:r>
              <a:rPr lang="en-US" altLang="ja-JP" sz="2000" b="1" dirty="0" smtClean="0">
                <a:latin typeface="+mn-ea"/>
                <a:ea typeface="+mn-ea"/>
              </a:rPr>
              <a:t>n</a:t>
            </a:r>
            <a:r>
              <a:rPr lang="ja-JP" altLang="en-US" sz="2000" b="1" dirty="0" smtClean="0">
                <a:latin typeface="+mn-ea"/>
                <a:ea typeface="+mn-ea"/>
              </a:rPr>
              <a:t>の２乗を返すラムダ式を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　　関数型変数</a:t>
            </a:r>
            <a:r>
              <a:rPr lang="en-US" altLang="ja-JP" sz="2000" b="1" dirty="0" err="1" smtClean="0">
                <a:latin typeface="+mn-ea"/>
                <a:ea typeface="+mn-ea"/>
              </a:rPr>
              <a:t>pow2</a:t>
            </a:r>
            <a:r>
              <a:rPr lang="ja-JP" altLang="en-US" sz="2000" b="1" dirty="0" smtClean="0">
                <a:latin typeface="+mn-ea"/>
                <a:ea typeface="+mn-ea"/>
              </a:rPr>
              <a:t>に代入する。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en-US" altLang="ja-JP" sz="2000" b="1" dirty="0" smtClean="0">
                <a:latin typeface="+mn-ea"/>
                <a:ea typeface="+mn-ea"/>
              </a:rPr>
              <a:t>(2)</a:t>
            </a:r>
            <a:r>
              <a:rPr lang="ja-JP" altLang="en-US" sz="2000" b="1" dirty="0" smtClean="0">
                <a:latin typeface="+mn-ea"/>
                <a:ea typeface="+mn-ea"/>
              </a:rPr>
              <a:t> </a:t>
            </a:r>
            <a:r>
              <a:rPr lang="ja-JP" altLang="en-US" sz="2000" b="1" dirty="0" err="1" smtClean="0">
                <a:latin typeface="+mn-ea"/>
                <a:ea typeface="+mn-ea"/>
              </a:rPr>
              <a:t>。。。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99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14350" y="2708920"/>
            <a:ext cx="80581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b="1" dirty="0" smtClean="0">
                <a:solidFill>
                  <a:srgbClr val="00B0F0"/>
                </a:solidFill>
                <a:latin typeface="+mn-ea"/>
                <a:ea typeface="+mn-ea"/>
              </a:rPr>
              <a:t>実行例</a:t>
            </a:r>
            <a:r>
              <a:rPr lang="ja-JP" altLang="en-US" sz="2400" b="1" dirty="0">
                <a:solidFill>
                  <a:srgbClr val="00B0F0"/>
                </a:solidFill>
                <a:latin typeface="+mn-ea"/>
                <a:ea typeface="+mn-ea"/>
              </a:rPr>
              <a:t>）</a:t>
            </a:r>
          </a:p>
          <a:p>
            <a:pPr>
              <a:defRPr/>
            </a:pPr>
            <a:endParaRPr lang="ja-JP" altLang="en-US" sz="24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400" b="1" smtClean="0">
                <a:latin typeface="+mn-ea"/>
                <a:ea typeface="+mn-ea"/>
              </a:rPr>
              <a:t>2019</a:t>
            </a:r>
            <a:r>
              <a:rPr lang="ja-JP" altLang="en-US" sz="2400" b="1" smtClean="0">
                <a:latin typeface="+mn-ea"/>
                <a:ea typeface="+mn-ea"/>
              </a:rPr>
              <a:t>年</a:t>
            </a:r>
            <a:r>
              <a:rPr lang="en-US" altLang="ja-JP" sz="2400" b="1" dirty="0">
                <a:latin typeface="+mn-ea"/>
                <a:ea typeface="+mn-ea"/>
              </a:rPr>
              <a:t>N</a:t>
            </a:r>
            <a:r>
              <a:rPr lang="ja-JP" altLang="en-US" sz="2400" b="1" dirty="0">
                <a:latin typeface="+mn-ea"/>
                <a:ea typeface="+mn-ea"/>
              </a:rPr>
              <a:t>月から</a:t>
            </a:r>
            <a:r>
              <a:rPr lang="en-US" altLang="ja-JP" sz="2400" b="1" dirty="0">
                <a:latin typeface="+mn-ea"/>
                <a:ea typeface="+mn-ea"/>
              </a:rPr>
              <a:t>M</a:t>
            </a:r>
            <a:r>
              <a:rPr lang="ja-JP" altLang="en-US" sz="2400" b="1" dirty="0">
                <a:latin typeface="+mn-ea"/>
                <a:ea typeface="+mn-ea"/>
              </a:rPr>
              <a:t>月までの日数を求めます。</a:t>
            </a:r>
          </a:p>
          <a:p>
            <a:pPr>
              <a:defRPr/>
            </a:pPr>
            <a:r>
              <a:rPr lang="ja-JP" altLang="en-US" sz="2400" b="1" dirty="0">
                <a:latin typeface="+mn-ea"/>
                <a:ea typeface="+mn-ea"/>
              </a:rPr>
              <a:t>正の整数</a:t>
            </a:r>
            <a:r>
              <a:rPr lang="en-US" altLang="ja-JP" sz="2400" b="1" dirty="0">
                <a:latin typeface="+mn-ea"/>
                <a:ea typeface="+mn-ea"/>
              </a:rPr>
              <a:t>N</a:t>
            </a:r>
            <a:r>
              <a:rPr lang="ja-JP" altLang="en-US" sz="2400" b="1" dirty="0">
                <a:latin typeface="+mn-ea"/>
                <a:ea typeface="+mn-ea"/>
              </a:rPr>
              <a:t>を入力してください。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B050"/>
                </a:solidFill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ja-JP" altLang="en-US" sz="2400" b="1" dirty="0">
                <a:latin typeface="+mn-ea"/>
                <a:ea typeface="+mn-ea"/>
              </a:rPr>
              <a:t>正の整数</a:t>
            </a:r>
            <a:r>
              <a:rPr lang="en-US" altLang="ja-JP" sz="2400" b="1" dirty="0">
                <a:latin typeface="+mn-ea"/>
                <a:ea typeface="+mn-ea"/>
              </a:rPr>
              <a:t>M</a:t>
            </a:r>
            <a:r>
              <a:rPr lang="ja-JP" altLang="en-US" sz="2400" b="1" dirty="0">
                <a:latin typeface="+mn-ea"/>
                <a:ea typeface="+mn-ea"/>
              </a:rPr>
              <a:t>を入力してください。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B050"/>
                </a:solidFill>
                <a:latin typeface="+mn-ea"/>
                <a:ea typeface="+mn-ea"/>
              </a:rPr>
              <a:t>12</a:t>
            </a:r>
          </a:p>
          <a:p>
            <a:pPr>
              <a:defRPr/>
            </a:pPr>
            <a:r>
              <a:rPr lang="en-US" altLang="ja-JP" sz="2400" b="1" smtClean="0">
                <a:latin typeface="+mn-ea"/>
                <a:ea typeface="+mn-ea"/>
              </a:rPr>
              <a:t>2019</a:t>
            </a:r>
            <a:r>
              <a:rPr lang="ja-JP" altLang="en-US" sz="2400" b="1" smtClean="0">
                <a:latin typeface="+mn-ea"/>
                <a:ea typeface="+mn-ea"/>
              </a:rPr>
              <a:t>年</a:t>
            </a:r>
            <a:r>
              <a:rPr lang="en-US" altLang="ja-JP" sz="2400" b="1" dirty="0">
                <a:latin typeface="+mn-ea"/>
                <a:ea typeface="+mn-ea"/>
              </a:rPr>
              <a:t>1</a:t>
            </a:r>
            <a:r>
              <a:rPr lang="ja-JP" altLang="en-US" sz="2400" b="1" dirty="0">
                <a:latin typeface="+mn-ea"/>
                <a:ea typeface="+mn-ea"/>
              </a:rPr>
              <a:t>月から</a:t>
            </a:r>
            <a:r>
              <a:rPr lang="en-US" altLang="ja-JP" sz="2400" b="1" dirty="0">
                <a:latin typeface="+mn-ea"/>
                <a:ea typeface="+mn-ea"/>
              </a:rPr>
              <a:t>12</a:t>
            </a:r>
            <a:r>
              <a:rPr lang="ja-JP" altLang="en-US" sz="2400" b="1" dirty="0">
                <a:latin typeface="+mn-ea"/>
                <a:ea typeface="+mn-ea"/>
              </a:rPr>
              <a:t>月まで</a:t>
            </a:r>
            <a:r>
              <a:rPr lang="ja-JP" altLang="en-US" sz="2400" b="1" dirty="0" smtClean="0">
                <a:latin typeface="+mn-ea"/>
                <a:ea typeface="+mn-ea"/>
              </a:rPr>
              <a:t>は</a:t>
            </a:r>
            <a:r>
              <a:rPr lang="en-US" altLang="ja-JP" sz="2400" b="1" dirty="0" smtClean="0">
                <a:latin typeface="+mn-ea"/>
                <a:ea typeface="+mn-ea"/>
              </a:rPr>
              <a:t>365</a:t>
            </a:r>
            <a:r>
              <a:rPr lang="ja-JP" altLang="en-US" sz="2400" b="1" dirty="0" smtClean="0">
                <a:latin typeface="+mn-ea"/>
                <a:ea typeface="+mn-ea"/>
              </a:rPr>
              <a:t>日</a:t>
            </a:r>
            <a:r>
              <a:rPr lang="ja-JP" altLang="en-US" sz="2400" b="1" dirty="0">
                <a:latin typeface="+mn-ea"/>
                <a:ea typeface="+mn-ea"/>
              </a:rPr>
              <a:t>です</a:t>
            </a:r>
            <a:r>
              <a:rPr lang="ja-JP" altLang="en-US" sz="2400" b="1" dirty="0" smtClean="0">
                <a:latin typeface="+mn-ea"/>
                <a:ea typeface="+mn-ea"/>
              </a:rPr>
              <a:t>。</a:t>
            </a:r>
            <a:endParaRPr lang="en-US" altLang="ja-JP" sz="2400" b="1" dirty="0" smtClean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４</a:t>
            </a:r>
            <a:r>
              <a:rPr lang="en-US" altLang="ja-JP" sz="2800" b="1" dirty="0" smtClean="0"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以下のように、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800" b="1" smtClean="0">
                <a:latin typeface="+mn-ea"/>
                <a:ea typeface="+mn-ea"/>
              </a:rPr>
              <a:t>2019</a:t>
            </a:r>
            <a:r>
              <a:rPr lang="ja-JP" altLang="en-US" sz="2800" b="1" smtClean="0">
                <a:latin typeface="+mn-ea"/>
                <a:ea typeface="+mn-ea"/>
              </a:rPr>
              <a:t>年</a:t>
            </a:r>
            <a:r>
              <a:rPr lang="en-US" altLang="ja-JP" sz="2800" b="1" dirty="0" smtClean="0">
                <a:latin typeface="+mn-ea"/>
                <a:ea typeface="+mn-ea"/>
              </a:rPr>
              <a:t>N</a:t>
            </a:r>
            <a:r>
              <a:rPr lang="ja-JP" altLang="en-US" sz="2800" b="1" dirty="0" smtClean="0">
                <a:latin typeface="+mn-ea"/>
                <a:ea typeface="+mn-ea"/>
              </a:rPr>
              <a:t>月</a:t>
            </a:r>
            <a:r>
              <a:rPr lang="ja-JP" altLang="en-US" sz="2800" b="1" smtClean="0">
                <a:latin typeface="+mn-ea"/>
                <a:ea typeface="+mn-ea"/>
              </a:rPr>
              <a:t>から</a:t>
            </a:r>
            <a:r>
              <a:rPr lang="en-US" altLang="ja-JP" sz="2800" b="1" smtClean="0">
                <a:latin typeface="+mn-ea"/>
                <a:ea typeface="+mn-ea"/>
              </a:rPr>
              <a:t>2019</a:t>
            </a:r>
            <a:r>
              <a:rPr lang="ja-JP" altLang="en-US" sz="2800" b="1" smtClean="0">
                <a:latin typeface="+mn-ea"/>
                <a:ea typeface="+mn-ea"/>
              </a:rPr>
              <a:t>年</a:t>
            </a:r>
            <a:r>
              <a:rPr lang="en-US" altLang="ja-JP" sz="2800" b="1" dirty="0" smtClean="0">
                <a:latin typeface="+mn-ea"/>
                <a:ea typeface="+mn-ea"/>
              </a:rPr>
              <a:t>M</a:t>
            </a:r>
            <a:r>
              <a:rPr lang="ja-JP" altLang="en-US" sz="2800" b="1" dirty="0" smtClean="0">
                <a:latin typeface="+mn-ea"/>
                <a:ea typeface="+mn-ea"/>
              </a:rPr>
              <a:t>月までの日数を</a:t>
            </a: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b="1" dirty="0" smtClean="0">
                <a:latin typeface="+mn-ea"/>
                <a:ea typeface="+mn-ea"/>
              </a:rPr>
              <a:t>求めるプログラムを作成しなさい。</a:t>
            </a:r>
            <a:endParaRPr lang="ja-JP" altLang="en-US" sz="2800" b="1" dirty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5938" y="2175247"/>
            <a:ext cx="81280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+mn-ea"/>
                <a:ea typeface="+mn-ea"/>
              </a:rPr>
              <a:t>※</a:t>
            </a:r>
            <a:r>
              <a:rPr lang="ja-JP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1483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08000" y="260648"/>
            <a:ext cx="8135938" cy="1384995"/>
          </a:xfrm>
          <a:prstGeom prst="rect">
            <a:avLst/>
          </a:prstGeom>
          <a:solidFill>
            <a:srgbClr val="00FF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dirty="0" smtClean="0">
                <a:latin typeface="+mn-ea"/>
                <a:ea typeface="+mn-ea"/>
              </a:rPr>
              <a:t>４</a:t>
            </a:r>
            <a:r>
              <a:rPr lang="en-US" altLang="ja-JP" sz="2800" b="1" dirty="0" smtClean="0">
                <a:latin typeface="+mn-ea"/>
                <a:ea typeface="+mn-ea"/>
              </a:rPr>
              <a:t>’.</a:t>
            </a:r>
          </a:p>
          <a:p>
            <a:pPr>
              <a:defRPr/>
            </a:pPr>
            <a:endParaRPr lang="en-US" altLang="ja-JP" sz="28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800" b="1" dirty="0" smtClean="0">
                <a:latin typeface="+mn-ea"/>
                <a:ea typeface="+mn-ea"/>
              </a:rPr>
              <a:t>Stream</a:t>
            </a:r>
            <a:r>
              <a:rPr lang="ja-JP" altLang="en-US" sz="2800" b="1" dirty="0" smtClean="0">
                <a:latin typeface="+mn-ea"/>
                <a:ea typeface="+mn-ea"/>
              </a:rPr>
              <a:t>を使って</a:t>
            </a:r>
            <a:r>
              <a:rPr lang="en-US" altLang="ja-JP" sz="2800" b="1" dirty="0" smtClean="0">
                <a:latin typeface="+mn-ea"/>
                <a:ea typeface="+mn-ea"/>
              </a:rPr>
              <a:t>Q</a:t>
            </a:r>
            <a:r>
              <a:rPr lang="ja-JP" altLang="en-US" sz="2800" b="1" smtClean="0">
                <a:latin typeface="+mn-ea"/>
                <a:ea typeface="+mn-ea"/>
              </a:rPr>
              <a:t>４の</a:t>
            </a:r>
            <a:r>
              <a:rPr lang="ja-JP" altLang="en-US" sz="2800" b="1" dirty="0" smtClean="0">
                <a:latin typeface="+mn-ea"/>
                <a:ea typeface="+mn-ea"/>
              </a:rPr>
              <a:t>プログラムを作成せよ。</a:t>
            </a:r>
            <a:endParaRPr lang="en-US" altLang="ja-JP" sz="2800" b="1" dirty="0" smtClean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1968" y="4886711"/>
            <a:ext cx="8135938" cy="400110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ヒント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9906" y="5293657"/>
            <a:ext cx="8128000" cy="10156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b="1" dirty="0" smtClean="0">
                <a:latin typeface="+mn-ea"/>
                <a:ea typeface="+mn-ea"/>
              </a:rPr>
              <a:t>(1) </a:t>
            </a:r>
            <a:r>
              <a:rPr lang="ja-JP" altLang="en-US" sz="2000" b="1" dirty="0" smtClean="0">
                <a:latin typeface="+mn-ea"/>
                <a:ea typeface="+mn-ea"/>
              </a:rPr>
              <a:t>整数</a:t>
            </a:r>
            <a:r>
              <a:rPr lang="en-US" altLang="ja-JP" sz="2000" b="1" dirty="0" smtClean="0">
                <a:latin typeface="+mn-ea"/>
                <a:ea typeface="+mn-ea"/>
              </a:rPr>
              <a:t>month</a:t>
            </a:r>
            <a:r>
              <a:rPr lang="ja-JP" altLang="en-US" sz="2000" b="1" dirty="0" smtClean="0">
                <a:latin typeface="+mn-ea"/>
                <a:ea typeface="+mn-ea"/>
              </a:rPr>
              <a:t>を受け取り、</a:t>
            </a:r>
            <a:r>
              <a:rPr lang="en-US" altLang="ja-JP" sz="2000" b="1" dirty="0" smtClean="0">
                <a:latin typeface="+mn-ea"/>
                <a:ea typeface="+mn-ea"/>
              </a:rPr>
              <a:t>month</a:t>
            </a:r>
            <a:r>
              <a:rPr lang="ja-JP" altLang="en-US" sz="2000" b="1" dirty="0" smtClean="0">
                <a:latin typeface="+mn-ea"/>
                <a:ea typeface="+mn-ea"/>
              </a:rPr>
              <a:t>月の日数を返すラムダ式を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ja-JP" altLang="en-US" sz="2000" b="1" dirty="0" smtClean="0">
                <a:latin typeface="+mn-ea"/>
                <a:ea typeface="+mn-ea"/>
              </a:rPr>
              <a:t>　　関数型変数</a:t>
            </a:r>
            <a:r>
              <a:rPr lang="en-US" altLang="ja-JP" sz="2000" b="1" dirty="0" err="1" smtClean="0">
                <a:latin typeface="+mn-ea"/>
                <a:ea typeface="+mn-ea"/>
              </a:rPr>
              <a:t>daysOfMonth</a:t>
            </a:r>
            <a:r>
              <a:rPr lang="ja-JP" altLang="en-US" sz="2000" b="1" dirty="0" smtClean="0">
                <a:latin typeface="+mn-ea"/>
                <a:ea typeface="+mn-ea"/>
              </a:rPr>
              <a:t>に代入する。</a:t>
            </a:r>
            <a:r>
              <a:rPr lang="en-US" altLang="ja-JP" sz="2000" b="1" dirty="0" smtClean="0">
                <a:latin typeface="+mn-ea"/>
                <a:ea typeface="+mn-ea"/>
              </a:rPr>
              <a:t/>
            </a:r>
            <a:br>
              <a:rPr lang="en-US" altLang="ja-JP" sz="2000" b="1" dirty="0" smtClean="0">
                <a:latin typeface="+mn-ea"/>
                <a:ea typeface="+mn-ea"/>
              </a:rPr>
            </a:br>
            <a:r>
              <a:rPr lang="en-US" altLang="ja-JP" sz="2000" b="1" dirty="0" smtClean="0">
                <a:latin typeface="+mn-ea"/>
                <a:ea typeface="+mn-ea"/>
              </a:rPr>
              <a:t>(2)</a:t>
            </a:r>
            <a:r>
              <a:rPr lang="ja-JP" altLang="en-US" sz="2000" b="1" dirty="0" smtClean="0">
                <a:latin typeface="+mn-ea"/>
                <a:ea typeface="+mn-ea"/>
              </a:rPr>
              <a:t> </a:t>
            </a:r>
            <a:r>
              <a:rPr lang="ja-JP" altLang="en-US" sz="2000" b="1" dirty="0" err="1" smtClean="0">
                <a:latin typeface="+mn-ea"/>
                <a:ea typeface="+mn-ea"/>
              </a:rPr>
              <a:t>。。。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13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1849</TotalTime>
  <Words>403</Words>
  <Application>Microsoft Office PowerPoint</Application>
  <PresentationFormat>画面に合わせる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Ｊａｖａ練習問題  （反復処理）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吉田 富美男</cp:lastModifiedBy>
  <cp:revision>136</cp:revision>
  <dcterms:created xsi:type="dcterms:W3CDTF">2005-04-17T07:16:32Z</dcterms:created>
  <dcterms:modified xsi:type="dcterms:W3CDTF">2019-05-15T10:24:17Z</dcterms:modified>
</cp:coreProperties>
</file>