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67" r:id="rId2"/>
    <p:sldId id="394" r:id="rId3"/>
    <p:sldId id="416" r:id="rId4"/>
    <p:sldId id="396" r:id="rId5"/>
    <p:sldId id="395" r:id="rId6"/>
    <p:sldId id="400" r:id="rId7"/>
    <p:sldId id="401" r:id="rId8"/>
    <p:sldId id="399" r:id="rId9"/>
    <p:sldId id="402" r:id="rId10"/>
    <p:sldId id="405" r:id="rId11"/>
    <p:sldId id="415" r:id="rId12"/>
    <p:sldId id="403" r:id="rId13"/>
    <p:sldId id="417" r:id="rId14"/>
    <p:sldId id="412" r:id="rId15"/>
    <p:sldId id="413" r:id="rId16"/>
    <p:sldId id="414" r:id="rId17"/>
    <p:sldId id="407" r:id="rId18"/>
    <p:sldId id="408" r:id="rId19"/>
    <p:sldId id="397" r:id="rId20"/>
    <p:sldId id="411" r:id="rId21"/>
    <p:sldId id="393" r:id="rId22"/>
    <p:sldId id="404" r:id="rId23"/>
    <p:sldId id="373" r:id="rId24"/>
    <p:sldId id="375" r:id="rId25"/>
    <p:sldId id="374" r:id="rId26"/>
    <p:sldId id="409" r:id="rId27"/>
    <p:sldId id="376" r:id="rId28"/>
    <p:sldId id="392" r:id="rId29"/>
    <p:sldId id="381" r:id="rId30"/>
    <p:sldId id="379" r:id="rId31"/>
    <p:sldId id="389" r:id="rId32"/>
    <p:sldId id="380" r:id="rId33"/>
    <p:sldId id="384" r:id="rId34"/>
    <p:sldId id="386" r:id="rId35"/>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FFCC"/>
    <a:srgbClr val="FFFF00"/>
    <a:srgbClr val="FFFFCC"/>
    <a:srgbClr val="0000FF"/>
    <a:srgbClr val="00FF00"/>
    <a:srgbClr val="00FFFF"/>
    <a:srgbClr val="FFCC99"/>
    <a:srgbClr val="66FF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60"/>
  </p:normalViewPr>
  <p:slideViewPr>
    <p:cSldViewPr>
      <p:cViewPr varScale="1">
        <p:scale>
          <a:sx n="120" d="100"/>
          <a:sy n="120" d="100"/>
        </p:scale>
        <p:origin x="160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9880DED8-8FCF-4E3A-BE5E-566BBD93738F}" type="slidenum">
              <a:rPr lang="en-US" altLang="ja-JP"/>
              <a:pPr>
                <a:defRPr/>
              </a:pPr>
              <a:t>‹#›</a:t>
            </a:fld>
            <a:endParaRPr lang="en-US" altLang="ja-JP"/>
          </a:p>
        </p:txBody>
      </p:sp>
    </p:spTree>
    <p:extLst>
      <p:ext uri="{BB962C8B-B14F-4D97-AF65-F5344CB8AC3E}">
        <p14:creationId xmlns:p14="http://schemas.microsoft.com/office/powerpoint/2010/main" val="19460565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30756BCA-FEB8-4E9C-BC01-254D7C959869}" type="slidenum">
              <a:rPr lang="en-US" altLang="ja-JP"/>
              <a:pPr>
                <a:defRPr/>
              </a:pPr>
              <a:t>‹#›</a:t>
            </a:fld>
            <a:endParaRPr lang="en-US" altLang="ja-JP"/>
          </a:p>
        </p:txBody>
      </p:sp>
    </p:spTree>
    <p:extLst>
      <p:ext uri="{BB962C8B-B14F-4D97-AF65-F5344CB8AC3E}">
        <p14:creationId xmlns:p14="http://schemas.microsoft.com/office/powerpoint/2010/main" val="78643558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EE843363-EF30-4B6B-B13D-DE7D0B642C75}"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858387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24F6BF4D-141C-4847-A172-A48869BF10A6}" type="slidenum">
              <a:rPr lang="en-US" altLang="ja-JP"/>
              <a:pPr>
                <a:defRPr/>
              </a:pPr>
              <a:t>‹#›</a:t>
            </a:fld>
            <a:endParaRPr lang="en-US" altLang="ja-JP"/>
          </a:p>
        </p:txBody>
      </p:sp>
    </p:spTree>
    <p:extLst>
      <p:ext uri="{BB962C8B-B14F-4D97-AF65-F5344CB8AC3E}">
        <p14:creationId xmlns:p14="http://schemas.microsoft.com/office/powerpoint/2010/main" val="2557567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C720E15-D2F6-433B-B9BE-22F566D5109E}" type="slidenum">
              <a:rPr lang="en-US" altLang="ja-JP"/>
              <a:pPr>
                <a:defRPr/>
              </a:pPr>
              <a:t>‹#›</a:t>
            </a:fld>
            <a:endParaRPr lang="en-US" altLang="ja-JP"/>
          </a:p>
        </p:txBody>
      </p:sp>
    </p:spTree>
    <p:extLst>
      <p:ext uri="{BB962C8B-B14F-4D97-AF65-F5344CB8AC3E}">
        <p14:creationId xmlns:p14="http://schemas.microsoft.com/office/powerpoint/2010/main" val="36558978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BE86A5C-06D9-4094-83E9-4BABC9207D1C}" type="slidenum">
              <a:rPr lang="en-US" altLang="ja-JP"/>
              <a:pPr>
                <a:defRPr/>
              </a:pPr>
              <a:t>‹#›</a:t>
            </a:fld>
            <a:endParaRPr lang="en-US" altLang="ja-JP"/>
          </a:p>
        </p:txBody>
      </p:sp>
    </p:spTree>
    <p:extLst>
      <p:ext uri="{BB962C8B-B14F-4D97-AF65-F5344CB8AC3E}">
        <p14:creationId xmlns:p14="http://schemas.microsoft.com/office/powerpoint/2010/main" val="30897030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D1CEF12C-9E88-4972-98DF-D1BE2A2911B0}" type="slidenum">
              <a:rPr lang="en-US" altLang="ja-JP"/>
              <a:pPr>
                <a:defRPr/>
              </a:pPr>
              <a:t>‹#›</a:t>
            </a:fld>
            <a:endParaRPr lang="en-US" altLang="ja-JP"/>
          </a:p>
        </p:txBody>
      </p:sp>
    </p:spTree>
    <p:extLst>
      <p:ext uri="{BB962C8B-B14F-4D97-AF65-F5344CB8AC3E}">
        <p14:creationId xmlns:p14="http://schemas.microsoft.com/office/powerpoint/2010/main" val="426230869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50308A31-2FF3-4499-A0DC-415FA207571D}" type="slidenum">
              <a:rPr lang="en-US" altLang="ja-JP"/>
              <a:pPr>
                <a:defRPr/>
              </a:pPr>
              <a:t>‹#›</a:t>
            </a:fld>
            <a:endParaRPr lang="en-US" altLang="ja-JP"/>
          </a:p>
        </p:txBody>
      </p:sp>
    </p:spTree>
    <p:extLst>
      <p:ext uri="{BB962C8B-B14F-4D97-AF65-F5344CB8AC3E}">
        <p14:creationId xmlns:p14="http://schemas.microsoft.com/office/powerpoint/2010/main" val="171717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2D6F23D-3F14-470E-996A-524A1C9DDFA4}" type="slidenum">
              <a:rPr lang="en-US" altLang="ja-JP"/>
              <a:pPr>
                <a:defRPr/>
              </a:pPr>
              <a:t>‹#›</a:t>
            </a:fld>
            <a:endParaRPr lang="en-US" altLang="ja-JP"/>
          </a:p>
        </p:txBody>
      </p:sp>
    </p:spTree>
    <p:extLst>
      <p:ext uri="{BB962C8B-B14F-4D97-AF65-F5344CB8AC3E}">
        <p14:creationId xmlns:p14="http://schemas.microsoft.com/office/powerpoint/2010/main" val="39719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710C67D-1DF5-49DC-80E0-48CD57150C6B}"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2929990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6BB4536D-7908-4F3E-A13A-0300BA0E8586}"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4660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2BB83B54-21EC-459D-B847-D274109D18EC}"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defRPr/>
            </a:pPr>
            <a:r>
              <a:rPr lang="ja-JP" altLang="en-US" sz="2400" dirty="0"/>
              <a:t>令和</a:t>
            </a:r>
            <a:r>
              <a:rPr lang="ja-JP" altLang="en-US" sz="2400"/>
              <a:t>１年</a:t>
            </a:r>
            <a:r>
              <a:rPr lang="ja-JP" altLang="en-US" sz="2400" smtClean="0"/>
              <a:t>５月１６日</a:t>
            </a:r>
            <a:r>
              <a:rPr lang="ja-JP" altLang="en-US" sz="2400" dirty="0"/>
              <a:t>（木）</a:t>
            </a:r>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a:t>
            </a:r>
            <a:r>
              <a:rPr lang="ja-JP" altLang="en-US" sz="2400" dirty="0" smtClean="0"/>
              <a:t>吉田、畦原</a:t>
            </a:r>
            <a:endParaRPr lang="ja-JP" altLang="en-US" sz="2400" dirty="0"/>
          </a:p>
        </p:txBody>
      </p:sp>
      <p:sp>
        <p:nvSpPr>
          <p:cNvPr id="13315" name="Rectangle 2"/>
          <p:cNvSpPr>
            <a:spLocks noGrp="1" noChangeArrowheads="1"/>
          </p:cNvSpPr>
          <p:nvPr>
            <p:ph type="ctrTitle"/>
          </p:nvPr>
        </p:nvSpPr>
        <p:spPr>
          <a:xfrm>
            <a:off x="685800" y="1196975"/>
            <a:ext cx="7772400" cy="2339975"/>
          </a:xfrm>
        </p:spPr>
        <p:txBody>
          <a:bodyPr/>
          <a:lstStyle/>
          <a:p>
            <a:pPr eaLnBrk="1" hangingPunct="1"/>
            <a:r>
              <a:rPr lang="ja-JP" altLang="en-US" sz="4800" dirty="0" smtClean="0"/>
              <a:t>Ｊａｖａ</a:t>
            </a:r>
            <a:br>
              <a:rPr lang="ja-JP" altLang="en-US" sz="4800" dirty="0" smtClean="0"/>
            </a:br>
            <a:r>
              <a:rPr lang="ja-JP" altLang="en-US" sz="4800" dirty="0" smtClean="0"/>
              <a:t/>
            </a:r>
            <a:br>
              <a:rPr lang="ja-JP" altLang="en-US" sz="4800" dirty="0" smtClean="0"/>
            </a:br>
            <a:r>
              <a:rPr lang="ja-JP" altLang="en-US" sz="4800" dirty="0" smtClean="0"/>
              <a:t>関数型プログラミング</a:t>
            </a:r>
          </a:p>
        </p:txBody>
      </p:sp>
      <p:sp>
        <p:nvSpPr>
          <p:cNvPr id="13316" name="テキスト ボックス 3"/>
          <p:cNvSpPr txBox="1">
            <a:spLocks noChangeArrowheads="1"/>
          </p:cNvSpPr>
          <p:nvPr/>
        </p:nvSpPr>
        <p:spPr bwMode="auto">
          <a:xfrm>
            <a:off x="3368367"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smtClean="0"/>
              <a:t>情報</a:t>
            </a:r>
            <a:r>
              <a:rPr lang="ja-JP" altLang="en-US"/>
              <a:t>システム工学</a:t>
            </a:r>
            <a:r>
              <a:rPr lang="ja-JP" altLang="en-US" smtClean="0"/>
              <a:t>実験</a:t>
            </a:r>
            <a:endParaRPr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smtClean="0"/>
              <a:t>純粋ではない関数の</a:t>
            </a:r>
            <a:r>
              <a:rPr kumimoji="1" lang="ja-JP" altLang="en-US" sz="3600" dirty="0" smtClean="0"/>
              <a:t>例</a:t>
            </a:r>
            <a:endParaRPr kumimoji="1" lang="ja-JP" altLang="en-US" sz="3600" dirty="0"/>
          </a:p>
        </p:txBody>
      </p:sp>
      <p:sp>
        <p:nvSpPr>
          <p:cNvPr id="6" name="テキスト ボックス 5"/>
          <p:cNvSpPr txBox="1"/>
          <p:nvPr/>
        </p:nvSpPr>
        <p:spPr>
          <a:xfrm>
            <a:off x="1053475" y="3822760"/>
            <a:ext cx="2794355" cy="830997"/>
          </a:xfrm>
          <a:prstGeom prst="rect">
            <a:avLst/>
          </a:prstGeom>
          <a:solidFill>
            <a:schemeClr val="bg1"/>
          </a:solidFill>
          <a:ln>
            <a:solidFill>
              <a:srgbClr val="0000FF"/>
            </a:solidFill>
          </a:ln>
        </p:spPr>
        <p:txBody>
          <a:bodyPr wrap="none" rtlCol="0">
            <a:spAutoFit/>
          </a:bodyPr>
          <a:lstStyle/>
          <a:p>
            <a:r>
              <a:rPr lang="en-US" altLang="ja-JP" sz="1600" dirty="0" smtClean="0">
                <a:solidFill>
                  <a:schemeClr val="accent4">
                    <a:lumMod val="10000"/>
                  </a:schemeClr>
                </a:solidFill>
                <a:latin typeface="+mj-ea"/>
                <a:ea typeface="+mj-ea"/>
                <a:cs typeface="Verdana" pitchFamily="34" charset="0"/>
              </a:rPr>
              <a:t>public void output(String </a:t>
            </a:r>
            <a:r>
              <a:rPr lang="en-US" altLang="ja-JP" sz="1600" dirty="0" err="1" smtClean="0">
                <a:solidFill>
                  <a:schemeClr val="accent4">
                    <a:lumMod val="10000"/>
                  </a:schemeClr>
                </a:solidFill>
                <a:latin typeface="+mj-ea"/>
                <a:ea typeface="+mj-ea"/>
                <a:cs typeface="Verdana" pitchFamily="34" charset="0"/>
              </a:rPr>
              <a:t>msg</a:t>
            </a:r>
            <a:r>
              <a:rPr lang="en-US" altLang="ja-JP" sz="1600" dirty="0" smtClean="0">
                <a:solidFill>
                  <a:schemeClr val="accent4">
                    <a:lumMod val="10000"/>
                  </a:schemeClr>
                </a:solidFill>
                <a:latin typeface="+mj-ea"/>
                <a:ea typeface="+mj-ea"/>
                <a:cs typeface="Verdana" pitchFamily="34" charset="0"/>
              </a:rPr>
              <a:t>){</a:t>
            </a:r>
          </a:p>
          <a:p>
            <a:r>
              <a:rPr lang="en-US" altLang="ja-JP" sz="1600" dirty="0" smtClean="0">
                <a:solidFill>
                  <a:schemeClr val="accent4">
                    <a:lumMod val="10000"/>
                  </a:schemeClr>
                </a:solidFill>
                <a:latin typeface="+mj-ea"/>
                <a:ea typeface="+mj-ea"/>
                <a:cs typeface="Verdana" pitchFamily="34" charset="0"/>
              </a:rPr>
              <a:t>   </a:t>
            </a:r>
            <a:r>
              <a:rPr lang="en-US" altLang="ja-JP" sz="1600" dirty="0" err="1" smtClean="0">
                <a:solidFill>
                  <a:schemeClr val="accent4">
                    <a:lumMod val="10000"/>
                  </a:schemeClr>
                </a:solidFill>
                <a:latin typeface="+mj-ea"/>
                <a:ea typeface="+mj-ea"/>
                <a:cs typeface="Verdana" pitchFamily="34" charset="0"/>
              </a:rPr>
              <a:t>System.out.println</a:t>
            </a:r>
            <a:r>
              <a:rPr lang="en-US" altLang="ja-JP" sz="1600" dirty="0" smtClean="0">
                <a:solidFill>
                  <a:schemeClr val="accent4">
                    <a:lumMod val="10000"/>
                  </a:schemeClr>
                </a:solidFill>
                <a:latin typeface="+mj-ea"/>
                <a:ea typeface="+mj-ea"/>
                <a:cs typeface="Verdana" pitchFamily="34" charset="0"/>
              </a:rPr>
              <a:t>( </a:t>
            </a:r>
            <a:r>
              <a:rPr lang="en-US" altLang="ja-JP" sz="1600" dirty="0" err="1" smtClean="0">
                <a:solidFill>
                  <a:schemeClr val="accent4">
                    <a:lumMod val="10000"/>
                  </a:schemeClr>
                </a:solidFill>
                <a:latin typeface="+mj-ea"/>
                <a:ea typeface="+mj-ea"/>
                <a:cs typeface="Verdana" pitchFamily="34" charset="0"/>
              </a:rPr>
              <a:t>msg</a:t>
            </a:r>
            <a:r>
              <a:rPr lang="en-US" altLang="ja-JP" sz="1600" dirty="0" smtClean="0">
                <a:solidFill>
                  <a:schemeClr val="accent4">
                    <a:lumMod val="10000"/>
                  </a:schemeClr>
                </a:solidFill>
                <a:latin typeface="+mj-ea"/>
                <a:ea typeface="+mj-ea"/>
                <a:cs typeface="Verdana" pitchFamily="34" charset="0"/>
              </a:rPr>
              <a:t> );</a:t>
            </a:r>
          </a:p>
          <a:p>
            <a:r>
              <a:rPr lang="en-US" altLang="ja-JP" sz="1600" dirty="0" smtClean="0">
                <a:solidFill>
                  <a:schemeClr val="accent4">
                    <a:lumMod val="10000"/>
                  </a:schemeClr>
                </a:solidFill>
                <a:latin typeface="+mj-ea"/>
                <a:ea typeface="+mj-ea"/>
                <a:cs typeface="Verdana" pitchFamily="34" charset="0"/>
              </a:rPr>
              <a:t>}</a:t>
            </a:r>
            <a:endParaRPr lang="en-US" altLang="ja-JP" sz="1600" dirty="0">
              <a:solidFill>
                <a:schemeClr val="accent4">
                  <a:lumMod val="10000"/>
                </a:schemeClr>
              </a:solidFill>
              <a:latin typeface="+mj-ea"/>
              <a:ea typeface="+mj-ea"/>
              <a:cs typeface="Verdana" pitchFamily="34" charset="0"/>
            </a:endParaRPr>
          </a:p>
        </p:txBody>
      </p:sp>
      <p:sp>
        <p:nvSpPr>
          <p:cNvPr id="7" name="テキスト ボックス 6"/>
          <p:cNvSpPr txBox="1"/>
          <p:nvPr/>
        </p:nvSpPr>
        <p:spPr>
          <a:xfrm>
            <a:off x="1053475" y="3422650"/>
            <a:ext cx="3871573" cy="400110"/>
          </a:xfrm>
          <a:prstGeom prst="rect">
            <a:avLst/>
          </a:prstGeom>
          <a:solidFill>
            <a:srgbClr val="FFFF00"/>
          </a:solidFill>
        </p:spPr>
        <p:txBody>
          <a:bodyPr wrap="none" rtlCol="0">
            <a:spAutoFit/>
          </a:bodyPr>
          <a:lstStyle/>
          <a:p>
            <a:r>
              <a:rPr lang="ja-JP" altLang="en-US" sz="2000" smtClean="0">
                <a:solidFill>
                  <a:schemeClr val="accent4">
                    <a:lumMod val="10000"/>
                  </a:schemeClr>
                </a:solidFill>
              </a:rPr>
              <a:t>関数内部</a:t>
            </a:r>
            <a:r>
              <a:rPr lang="ja-JP" altLang="en-US" sz="2000" dirty="0" smtClean="0">
                <a:solidFill>
                  <a:schemeClr val="accent4">
                    <a:lumMod val="10000"/>
                  </a:schemeClr>
                </a:solidFill>
              </a:rPr>
              <a:t>で（勝手</a:t>
            </a:r>
            <a:r>
              <a:rPr lang="ja-JP" altLang="en-US" sz="2000" smtClean="0">
                <a:solidFill>
                  <a:schemeClr val="accent4">
                    <a:lumMod val="10000"/>
                  </a:schemeClr>
                </a:solidFill>
              </a:rPr>
              <a:t>に）出力してる！</a:t>
            </a:r>
            <a:endParaRPr kumimoji="1" lang="ja-JP" altLang="en-US" sz="2000" dirty="0">
              <a:solidFill>
                <a:schemeClr val="accent4">
                  <a:lumMod val="10000"/>
                </a:schemeClr>
              </a:solidFill>
            </a:endParaRPr>
          </a:p>
        </p:txBody>
      </p:sp>
      <p:sp>
        <p:nvSpPr>
          <p:cNvPr id="10" name="テキスト ボックス 9"/>
          <p:cNvSpPr txBox="1"/>
          <p:nvPr/>
        </p:nvSpPr>
        <p:spPr>
          <a:xfrm>
            <a:off x="1053475" y="5218122"/>
            <a:ext cx="2132315" cy="1477328"/>
          </a:xfrm>
          <a:prstGeom prst="rect">
            <a:avLst/>
          </a:prstGeom>
          <a:solidFill>
            <a:schemeClr val="bg1"/>
          </a:solidFill>
          <a:ln>
            <a:solidFill>
              <a:srgbClr val="0000FF"/>
            </a:solidFill>
          </a:ln>
        </p:spPr>
        <p:txBody>
          <a:bodyPr wrap="none" rtlCol="0">
            <a:spAutoFit/>
          </a:bodyPr>
          <a:lstStyle/>
          <a:p>
            <a:r>
              <a:rPr lang="en-US" altLang="ja-JP" smtClean="0">
                <a:solidFill>
                  <a:schemeClr val="accent4">
                    <a:lumMod val="10000"/>
                  </a:schemeClr>
                </a:solidFill>
                <a:latin typeface="+mj-ea"/>
                <a:ea typeface="+mj-ea"/>
                <a:cs typeface="Verdana" pitchFamily="34" charset="0"/>
              </a:rPr>
              <a:t>int count;</a:t>
            </a:r>
          </a:p>
          <a:p>
            <a:r>
              <a:rPr lang="en-US" altLang="ja-JP" smtClean="0">
                <a:solidFill>
                  <a:schemeClr val="accent4">
                    <a:lumMod val="10000"/>
                  </a:schemeClr>
                </a:solidFill>
                <a:latin typeface="+mj-ea"/>
                <a:ea typeface="+mj-ea"/>
                <a:cs typeface="Verdana" pitchFamily="34" charset="0"/>
              </a:rPr>
              <a:t>public int counter( </a:t>
            </a:r>
            <a:r>
              <a:rPr lang="en-US" altLang="ja-JP" dirty="0" smtClean="0">
                <a:solidFill>
                  <a:schemeClr val="accent4">
                    <a:lumMod val="10000"/>
                  </a:schemeClr>
                </a:solidFill>
                <a:latin typeface="+mj-ea"/>
                <a:ea typeface="+mj-ea"/>
                <a:cs typeface="Verdana" pitchFamily="34" charset="0"/>
              </a:rPr>
              <a:t>){</a:t>
            </a:r>
          </a:p>
          <a:p>
            <a:r>
              <a:rPr lang="en-US" altLang="ja-JP" smtClean="0">
                <a:solidFill>
                  <a:schemeClr val="accent4">
                    <a:lumMod val="10000"/>
                  </a:schemeClr>
                </a:solidFill>
                <a:latin typeface="+mj-ea"/>
                <a:ea typeface="+mj-ea"/>
                <a:cs typeface="Verdana" pitchFamily="34" charset="0"/>
              </a:rPr>
              <a:t>   count = count +1</a:t>
            </a:r>
          </a:p>
          <a:p>
            <a:r>
              <a:rPr lang="en-US" altLang="ja-JP">
                <a:solidFill>
                  <a:schemeClr val="accent4">
                    <a:lumMod val="10000"/>
                  </a:schemeClr>
                </a:solidFill>
                <a:latin typeface="+mj-ea"/>
                <a:ea typeface="+mj-ea"/>
                <a:cs typeface="Verdana" pitchFamily="34" charset="0"/>
              </a:rPr>
              <a:t> </a:t>
            </a:r>
            <a:r>
              <a:rPr lang="en-US" altLang="ja-JP" smtClean="0">
                <a:solidFill>
                  <a:schemeClr val="accent4">
                    <a:lumMod val="10000"/>
                  </a:schemeClr>
                </a:solidFill>
                <a:latin typeface="+mj-ea"/>
                <a:ea typeface="+mj-ea"/>
                <a:cs typeface="Verdana" pitchFamily="34" charset="0"/>
              </a:rPr>
              <a:t>  return count;</a:t>
            </a:r>
          </a:p>
          <a:p>
            <a:r>
              <a:rPr lang="en-US" altLang="ja-JP">
                <a:solidFill>
                  <a:schemeClr val="accent4">
                    <a:lumMod val="10000"/>
                  </a:schemeClr>
                </a:solidFill>
                <a:latin typeface="+mj-ea"/>
                <a:ea typeface="+mj-ea"/>
                <a:cs typeface="Verdana" pitchFamily="34" charset="0"/>
              </a:rPr>
              <a:t>}</a:t>
            </a:r>
            <a:endParaRPr lang="en-US" altLang="ja-JP" dirty="0">
              <a:solidFill>
                <a:schemeClr val="accent4">
                  <a:lumMod val="10000"/>
                </a:schemeClr>
              </a:solidFill>
              <a:latin typeface="+mj-ea"/>
              <a:ea typeface="+mj-ea"/>
              <a:cs typeface="Verdana" pitchFamily="34" charset="0"/>
            </a:endParaRPr>
          </a:p>
        </p:txBody>
      </p:sp>
      <p:sp>
        <p:nvSpPr>
          <p:cNvPr id="13" name="テキスト ボックス 12"/>
          <p:cNvSpPr txBox="1"/>
          <p:nvPr/>
        </p:nvSpPr>
        <p:spPr>
          <a:xfrm>
            <a:off x="1053475" y="2033553"/>
            <a:ext cx="7042312" cy="1323439"/>
          </a:xfrm>
          <a:prstGeom prst="rect">
            <a:avLst/>
          </a:prstGeom>
          <a:solidFill>
            <a:schemeClr val="bg1"/>
          </a:solidFill>
          <a:ln>
            <a:solidFill>
              <a:srgbClr val="0000FF"/>
            </a:solidFill>
          </a:ln>
        </p:spPr>
        <p:txBody>
          <a:bodyPr wrap="none" rtlCol="0">
            <a:spAutoFit/>
          </a:bodyPr>
          <a:lstStyle/>
          <a:p>
            <a:r>
              <a:rPr lang="en-US" altLang="ja-JP" sz="1600" dirty="0" smtClean="0">
                <a:solidFill>
                  <a:schemeClr val="accent4">
                    <a:lumMod val="10000"/>
                  </a:schemeClr>
                </a:solidFill>
                <a:latin typeface="+mj-ea"/>
                <a:ea typeface="+mj-ea"/>
              </a:rPr>
              <a:t>public </a:t>
            </a:r>
            <a:r>
              <a:rPr lang="en-US" altLang="ja-JP" sz="1600" dirty="0" err="1" smtClean="0">
                <a:solidFill>
                  <a:schemeClr val="accent4">
                    <a:lumMod val="10000"/>
                  </a:schemeClr>
                </a:solidFill>
                <a:latin typeface="+mj-ea"/>
                <a:ea typeface="+mj-ea"/>
              </a:rPr>
              <a:t>int</a:t>
            </a:r>
            <a:r>
              <a:rPr lang="en-US" altLang="ja-JP" sz="1600" dirty="0" smtClean="0">
                <a:solidFill>
                  <a:schemeClr val="accent4">
                    <a:lumMod val="10000"/>
                  </a:schemeClr>
                </a:solidFill>
                <a:latin typeface="+mj-ea"/>
                <a:ea typeface="+mj-ea"/>
              </a:rPr>
              <a:t>  input(){ </a:t>
            </a:r>
            <a:endParaRPr lang="en-US" altLang="ja-JP" sz="1600" dirty="0">
              <a:solidFill>
                <a:schemeClr val="accent4">
                  <a:lumMod val="10000"/>
                </a:schemeClr>
              </a:solidFill>
              <a:latin typeface="+mj-ea"/>
              <a:ea typeface="+mj-ea"/>
            </a:endParaRPr>
          </a:p>
          <a:p>
            <a:r>
              <a:rPr lang="en-US" altLang="ja-JP" sz="1600" dirty="0" smtClean="0">
                <a:solidFill>
                  <a:schemeClr val="accent4">
                    <a:lumMod val="10000"/>
                  </a:schemeClr>
                </a:solidFill>
                <a:latin typeface="+mj-ea"/>
                <a:ea typeface="+mj-ea"/>
              </a:rPr>
              <a:t>  </a:t>
            </a:r>
            <a:r>
              <a:rPr lang="en-US" altLang="ja-JP" sz="1600" dirty="0" err="1" smtClean="0">
                <a:solidFill>
                  <a:schemeClr val="accent4">
                    <a:lumMod val="10000"/>
                  </a:schemeClr>
                </a:solidFill>
                <a:latin typeface="+mj-ea"/>
                <a:ea typeface="+mj-ea"/>
              </a:rPr>
              <a:t>BufferedReader</a:t>
            </a:r>
            <a:r>
              <a:rPr lang="en-US" altLang="ja-JP" sz="1600" dirty="0" smtClean="0">
                <a:solidFill>
                  <a:schemeClr val="accent4">
                    <a:lumMod val="10000"/>
                  </a:schemeClr>
                </a:solidFill>
                <a:latin typeface="+mj-ea"/>
                <a:ea typeface="+mj-ea"/>
              </a:rPr>
              <a:t> </a:t>
            </a:r>
            <a:r>
              <a:rPr lang="en-US" altLang="ja-JP" sz="1600" dirty="0" err="1">
                <a:solidFill>
                  <a:schemeClr val="accent4">
                    <a:lumMod val="10000"/>
                  </a:schemeClr>
                </a:solidFill>
                <a:latin typeface="+mj-ea"/>
                <a:ea typeface="+mj-ea"/>
              </a:rPr>
              <a:t>br</a:t>
            </a:r>
            <a:r>
              <a:rPr lang="en-US" altLang="ja-JP" sz="1600" dirty="0">
                <a:solidFill>
                  <a:schemeClr val="accent4">
                    <a:lumMod val="10000"/>
                  </a:schemeClr>
                </a:solidFill>
                <a:latin typeface="+mj-ea"/>
                <a:ea typeface="+mj-ea"/>
              </a:rPr>
              <a:t> = new </a:t>
            </a:r>
            <a:r>
              <a:rPr lang="en-US" altLang="ja-JP" sz="1600" dirty="0" err="1">
                <a:solidFill>
                  <a:schemeClr val="accent4">
                    <a:lumMod val="10000"/>
                  </a:schemeClr>
                </a:solidFill>
                <a:latin typeface="+mj-ea"/>
                <a:ea typeface="+mj-ea"/>
              </a:rPr>
              <a:t>BufferedReader</a:t>
            </a:r>
            <a:r>
              <a:rPr lang="en-US" altLang="ja-JP" sz="1600" dirty="0">
                <a:solidFill>
                  <a:schemeClr val="accent4">
                    <a:lumMod val="10000"/>
                  </a:schemeClr>
                </a:solidFill>
                <a:latin typeface="+mj-ea"/>
                <a:ea typeface="+mj-ea"/>
              </a:rPr>
              <a:t>(new </a:t>
            </a:r>
            <a:r>
              <a:rPr lang="en-US" altLang="ja-JP" sz="1600" err="1">
                <a:solidFill>
                  <a:schemeClr val="accent4">
                    <a:lumMod val="10000"/>
                  </a:schemeClr>
                </a:solidFill>
                <a:latin typeface="+mj-ea"/>
                <a:ea typeface="+mj-ea"/>
              </a:rPr>
              <a:t>InputStreamReader</a:t>
            </a:r>
            <a:r>
              <a:rPr lang="en-US" altLang="ja-JP" sz="1600">
                <a:solidFill>
                  <a:schemeClr val="accent4">
                    <a:lumMod val="10000"/>
                  </a:schemeClr>
                </a:solidFill>
                <a:latin typeface="+mj-ea"/>
                <a:ea typeface="+mj-ea"/>
              </a:rPr>
              <a:t>(System.in</a:t>
            </a:r>
            <a:r>
              <a:rPr lang="en-US" altLang="ja-JP" sz="1600" smtClean="0">
                <a:solidFill>
                  <a:schemeClr val="accent4">
                    <a:lumMod val="10000"/>
                  </a:schemeClr>
                </a:solidFill>
                <a:latin typeface="+mj-ea"/>
                <a:ea typeface="+mj-ea"/>
              </a:rPr>
              <a:t>));</a:t>
            </a:r>
          </a:p>
          <a:p>
            <a:r>
              <a:rPr lang="en-US" altLang="ja-JP" sz="1600">
                <a:solidFill>
                  <a:schemeClr val="accent4">
                    <a:lumMod val="10000"/>
                  </a:schemeClr>
                </a:solidFill>
                <a:latin typeface="+mj-ea"/>
                <a:ea typeface="+mj-ea"/>
              </a:rPr>
              <a:t> </a:t>
            </a:r>
            <a:r>
              <a:rPr lang="en-US" altLang="ja-JP" sz="1600" smtClean="0">
                <a:solidFill>
                  <a:schemeClr val="accent4">
                    <a:lumMod val="10000"/>
                  </a:schemeClr>
                </a:solidFill>
                <a:latin typeface="+mj-ea"/>
                <a:ea typeface="+mj-ea"/>
              </a:rPr>
              <a:t> String str = br.readLine();</a:t>
            </a:r>
          </a:p>
          <a:p>
            <a:r>
              <a:rPr lang="en-US" altLang="ja-JP" sz="1600">
                <a:solidFill>
                  <a:schemeClr val="accent4">
                    <a:lumMod val="10000"/>
                  </a:schemeClr>
                </a:solidFill>
                <a:latin typeface="+mj-ea"/>
                <a:ea typeface="+mj-ea"/>
              </a:rPr>
              <a:t> </a:t>
            </a:r>
            <a:r>
              <a:rPr lang="en-US" altLang="ja-JP" sz="1600" smtClean="0">
                <a:solidFill>
                  <a:schemeClr val="accent4">
                    <a:lumMod val="10000"/>
                  </a:schemeClr>
                </a:solidFill>
                <a:latin typeface="+mj-ea"/>
                <a:ea typeface="+mj-ea"/>
              </a:rPr>
              <a:t> return  Integer.parseInt( str ) ;</a:t>
            </a:r>
            <a:endParaRPr lang="en-US" altLang="ja-JP" sz="1600" dirty="0" smtClean="0">
              <a:solidFill>
                <a:schemeClr val="accent4">
                  <a:lumMod val="10000"/>
                </a:schemeClr>
              </a:solidFill>
              <a:latin typeface="+mj-ea"/>
              <a:ea typeface="+mj-ea"/>
            </a:endParaRPr>
          </a:p>
          <a:p>
            <a:r>
              <a:rPr lang="en-US" altLang="ja-JP" sz="1600" dirty="0" smtClean="0">
                <a:solidFill>
                  <a:schemeClr val="accent4">
                    <a:lumMod val="10000"/>
                  </a:schemeClr>
                </a:solidFill>
                <a:latin typeface="+mj-ea"/>
                <a:ea typeface="+mj-ea"/>
                <a:cs typeface="Verdana" pitchFamily="34" charset="0"/>
              </a:rPr>
              <a:t>}</a:t>
            </a:r>
            <a:endParaRPr lang="en-US" altLang="ja-JP" sz="1600" dirty="0">
              <a:solidFill>
                <a:schemeClr val="accent4">
                  <a:lumMod val="10000"/>
                </a:schemeClr>
              </a:solidFill>
              <a:latin typeface="+mj-ea"/>
              <a:ea typeface="+mj-ea"/>
              <a:cs typeface="Verdana" pitchFamily="34" charset="0"/>
            </a:endParaRPr>
          </a:p>
        </p:txBody>
      </p:sp>
      <p:sp>
        <p:nvSpPr>
          <p:cNvPr id="14" name="テキスト ボックス 13"/>
          <p:cNvSpPr txBox="1"/>
          <p:nvPr/>
        </p:nvSpPr>
        <p:spPr>
          <a:xfrm>
            <a:off x="1053475" y="1215688"/>
            <a:ext cx="3871573" cy="400110"/>
          </a:xfrm>
          <a:prstGeom prst="rect">
            <a:avLst/>
          </a:prstGeom>
          <a:solidFill>
            <a:srgbClr val="FFFF00"/>
          </a:solidFill>
        </p:spPr>
        <p:txBody>
          <a:bodyPr wrap="none" rtlCol="0">
            <a:spAutoFit/>
          </a:bodyPr>
          <a:lstStyle/>
          <a:p>
            <a:r>
              <a:rPr lang="ja-JP" altLang="en-US" sz="2000" smtClean="0">
                <a:solidFill>
                  <a:schemeClr val="accent4">
                    <a:lumMod val="10000"/>
                  </a:schemeClr>
                </a:solidFill>
              </a:rPr>
              <a:t>関数</a:t>
            </a:r>
            <a:r>
              <a:rPr lang="ja-JP" altLang="en-US" sz="2000" dirty="0">
                <a:solidFill>
                  <a:schemeClr val="accent4">
                    <a:lumMod val="10000"/>
                  </a:schemeClr>
                </a:solidFill>
              </a:rPr>
              <a:t>内部</a:t>
            </a:r>
            <a:r>
              <a:rPr lang="ja-JP" altLang="en-US" sz="2000" dirty="0" smtClean="0">
                <a:solidFill>
                  <a:schemeClr val="accent4">
                    <a:lumMod val="10000"/>
                  </a:schemeClr>
                </a:solidFill>
              </a:rPr>
              <a:t>で（勝手に）入力してる！</a:t>
            </a:r>
            <a:endParaRPr kumimoji="1" lang="ja-JP" altLang="en-US" sz="2000" dirty="0">
              <a:solidFill>
                <a:schemeClr val="accent4">
                  <a:lumMod val="10000"/>
                </a:schemeClr>
              </a:solidFill>
            </a:endParaRPr>
          </a:p>
        </p:txBody>
      </p:sp>
      <p:sp>
        <p:nvSpPr>
          <p:cNvPr id="15" name="テキスト ボックス 14"/>
          <p:cNvSpPr txBox="1"/>
          <p:nvPr/>
        </p:nvSpPr>
        <p:spPr>
          <a:xfrm>
            <a:off x="1057345" y="4809852"/>
            <a:ext cx="5440913" cy="400110"/>
          </a:xfrm>
          <a:prstGeom prst="rect">
            <a:avLst/>
          </a:prstGeom>
          <a:solidFill>
            <a:srgbClr val="FFFF00"/>
          </a:solidFill>
        </p:spPr>
        <p:txBody>
          <a:bodyPr wrap="none" rtlCol="0">
            <a:spAutoFit/>
          </a:bodyPr>
          <a:lstStyle/>
          <a:p>
            <a:r>
              <a:rPr lang="ja-JP" altLang="en-US" sz="2000" dirty="0" smtClean="0">
                <a:solidFill>
                  <a:schemeClr val="accent4">
                    <a:lumMod val="10000"/>
                  </a:schemeClr>
                </a:solidFill>
              </a:rPr>
              <a:t>（同じ入力でも）実行する</a:t>
            </a:r>
            <a:r>
              <a:rPr lang="ja-JP" altLang="en-US" sz="2000" smtClean="0">
                <a:solidFill>
                  <a:schemeClr val="accent4">
                    <a:lumMod val="10000"/>
                  </a:schemeClr>
                </a:solidFill>
              </a:rPr>
              <a:t>たびに結果が変わる</a:t>
            </a:r>
            <a:r>
              <a:rPr lang="ja-JP" altLang="en-US" sz="2000" dirty="0" smtClean="0">
                <a:solidFill>
                  <a:schemeClr val="accent4">
                    <a:lumMod val="10000"/>
                  </a:schemeClr>
                </a:solidFill>
              </a:rPr>
              <a:t>！</a:t>
            </a:r>
            <a:endParaRPr kumimoji="1" lang="ja-JP" altLang="en-US" sz="2000" dirty="0">
              <a:solidFill>
                <a:schemeClr val="accent4">
                  <a:lumMod val="10000"/>
                </a:schemeClr>
              </a:solidFill>
            </a:endParaRPr>
          </a:p>
        </p:txBody>
      </p:sp>
      <p:sp>
        <p:nvSpPr>
          <p:cNvPr id="3" name="乗算記号 2"/>
          <p:cNvSpPr/>
          <p:nvPr/>
        </p:nvSpPr>
        <p:spPr>
          <a:xfrm rot="798825">
            <a:off x="7545318" y="2750815"/>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記号 15"/>
          <p:cNvSpPr/>
          <p:nvPr/>
        </p:nvSpPr>
        <p:spPr>
          <a:xfrm rot="798825">
            <a:off x="3564162" y="4023063"/>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乗算記号 16"/>
          <p:cNvSpPr/>
          <p:nvPr/>
        </p:nvSpPr>
        <p:spPr>
          <a:xfrm rot="798825">
            <a:off x="2996274" y="5868734"/>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053475" y="1628686"/>
            <a:ext cx="5312673" cy="400110"/>
          </a:xfrm>
          <a:prstGeom prst="rect">
            <a:avLst/>
          </a:prstGeom>
          <a:solidFill>
            <a:srgbClr val="FFFF00"/>
          </a:solidFill>
        </p:spPr>
        <p:txBody>
          <a:bodyPr wrap="none" rtlCol="0">
            <a:spAutoFit/>
          </a:bodyPr>
          <a:lstStyle/>
          <a:p>
            <a:r>
              <a:rPr lang="ja-JP" altLang="en-US" sz="2000" smtClean="0">
                <a:solidFill>
                  <a:schemeClr val="accent4">
                    <a:lumMod val="10000"/>
                  </a:schemeClr>
                </a:solidFill>
              </a:rPr>
              <a:t>（同じ入力でも）実行するたびに結果が変わる！</a:t>
            </a:r>
            <a:endParaRPr kumimoji="1" lang="ja-JP" altLang="en-US" sz="2000" dirty="0">
              <a:solidFill>
                <a:schemeClr val="accent4">
                  <a:lumMod val="10000"/>
                </a:schemeClr>
              </a:solidFill>
            </a:endParaRPr>
          </a:p>
        </p:txBody>
      </p:sp>
      <p:sp>
        <p:nvSpPr>
          <p:cNvPr id="20" name="正方形/長方形 19"/>
          <p:cNvSpPr/>
          <p:nvPr/>
        </p:nvSpPr>
        <p:spPr bwMode="auto">
          <a:xfrm>
            <a:off x="323528" y="2044277"/>
            <a:ext cx="720080" cy="613541"/>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入力</a:t>
            </a:r>
            <a:endParaRPr kumimoji="1" lang="en-US" altLang="ja-JP" smtClean="0"/>
          </a:p>
          <a:p>
            <a:pPr algn="ctr"/>
            <a:r>
              <a:rPr kumimoji="1" lang="ja-JP" altLang="en-US" smtClean="0"/>
              <a:t>関数</a:t>
            </a:r>
            <a:endParaRPr kumimoji="1" lang="ja-JP" altLang="en-US"/>
          </a:p>
        </p:txBody>
      </p:sp>
      <p:sp>
        <p:nvSpPr>
          <p:cNvPr id="21" name="正方形/長方形 20"/>
          <p:cNvSpPr/>
          <p:nvPr/>
        </p:nvSpPr>
        <p:spPr bwMode="auto">
          <a:xfrm>
            <a:off x="288589" y="3844773"/>
            <a:ext cx="755019" cy="550475"/>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出力</a:t>
            </a:r>
            <a:endParaRPr kumimoji="1" lang="en-US" altLang="ja-JP" smtClean="0"/>
          </a:p>
          <a:p>
            <a:pPr algn="ctr"/>
            <a:r>
              <a:rPr kumimoji="1" lang="ja-JP" altLang="en-US" smtClean="0"/>
              <a:t>関数</a:t>
            </a:r>
            <a:endParaRPr kumimoji="1" lang="ja-JP" altLang="en-US"/>
          </a:p>
        </p:txBody>
      </p:sp>
      <p:sp>
        <p:nvSpPr>
          <p:cNvPr id="22" name="正方形/長方形 21"/>
          <p:cNvSpPr/>
          <p:nvPr/>
        </p:nvSpPr>
        <p:spPr bwMode="auto">
          <a:xfrm>
            <a:off x="207864" y="5231759"/>
            <a:ext cx="836023" cy="901805"/>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状態</a:t>
            </a:r>
            <a:endParaRPr kumimoji="1" lang="en-US" altLang="ja-JP" smtClean="0"/>
          </a:p>
          <a:p>
            <a:pPr algn="ctr"/>
            <a:r>
              <a:rPr kumimoji="1" lang="ja-JP" altLang="en-US" smtClean="0"/>
              <a:t>関数</a:t>
            </a:r>
            <a:endParaRPr kumimoji="1" lang="ja-JP" altLang="en-US"/>
          </a:p>
        </p:txBody>
      </p:sp>
    </p:spTree>
    <p:extLst>
      <p:ext uri="{BB962C8B-B14F-4D97-AF65-F5344CB8AC3E}">
        <p14:creationId xmlns:p14="http://schemas.microsoft.com/office/powerpoint/2010/main" val="59673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純粋な関数のメリット①　　プログラムしやすい</a:t>
            </a:r>
            <a:endParaRPr kumimoji="1" lang="ja-JP" altLang="en-US"/>
          </a:p>
        </p:txBody>
      </p:sp>
      <p:pic>
        <p:nvPicPr>
          <p:cNvPr id="5" name="Picture 12" descr="OL-PUR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27583" y="3011128"/>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bwMode="auto">
          <a:xfrm>
            <a:off x="611560" y="1534049"/>
            <a:ext cx="2232247" cy="1030855"/>
          </a:xfrm>
          <a:prstGeom prst="wedgeRoundRectCallout">
            <a:avLst>
              <a:gd name="adj1" fmla="val -50065"/>
              <a:gd name="adj2" fmla="val -22953"/>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r>
              <a:rPr kumimoji="1" lang="ja-JP" altLang="en-US" smtClean="0"/>
              <a:t>入力</a:t>
            </a:r>
            <a:endParaRPr kumimoji="1" lang="ja-JP" altLang="en-US"/>
          </a:p>
        </p:txBody>
      </p:sp>
      <p:sp>
        <p:nvSpPr>
          <p:cNvPr id="8" name="下矢印 7"/>
          <p:cNvSpPr/>
          <p:nvPr/>
        </p:nvSpPr>
        <p:spPr bwMode="auto">
          <a:xfrm>
            <a:off x="1533128" y="28251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9" name="下矢印 8"/>
          <p:cNvSpPr/>
          <p:nvPr/>
        </p:nvSpPr>
        <p:spPr bwMode="auto">
          <a:xfrm>
            <a:off x="1561839" y="47377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10" name="角丸四角形吹き出し 9"/>
          <p:cNvSpPr/>
          <p:nvPr/>
        </p:nvSpPr>
        <p:spPr bwMode="auto">
          <a:xfrm>
            <a:off x="655004" y="5350473"/>
            <a:ext cx="2232247" cy="1030855"/>
          </a:xfrm>
          <a:prstGeom prst="wedgeRoundRectCallout">
            <a:avLst>
              <a:gd name="adj1" fmla="val -49870"/>
              <a:gd name="adj2" fmla="val -26969"/>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r>
              <a:rPr kumimoji="1" lang="ja-JP" altLang="en-US" smtClean="0"/>
              <a:t>出力</a:t>
            </a:r>
            <a:endParaRPr kumimoji="1" lang="ja-JP" altLang="en-US"/>
          </a:p>
        </p:txBody>
      </p:sp>
      <p:sp>
        <p:nvSpPr>
          <p:cNvPr id="11" name="角丸四角形 10"/>
          <p:cNvSpPr/>
          <p:nvPr/>
        </p:nvSpPr>
        <p:spPr bwMode="auto">
          <a:xfrm>
            <a:off x="1737183" y="4268716"/>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12" name="テキスト ボックス 11"/>
          <p:cNvSpPr txBox="1"/>
          <p:nvPr/>
        </p:nvSpPr>
        <p:spPr>
          <a:xfrm>
            <a:off x="4860032" y="3633409"/>
            <a:ext cx="3441968" cy="369332"/>
          </a:xfrm>
          <a:prstGeom prst="rect">
            <a:avLst/>
          </a:prstGeom>
          <a:solidFill>
            <a:srgbClr val="00FF00"/>
          </a:solidFill>
          <a:ln>
            <a:solidFill>
              <a:srgbClr val="0000FF"/>
            </a:solidFill>
          </a:ln>
        </p:spPr>
        <p:txBody>
          <a:bodyPr wrap="none" rtlCol="0">
            <a:spAutoFit/>
          </a:bodyPr>
          <a:lstStyle/>
          <a:p>
            <a:r>
              <a:rPr kumimoji="1" lang="ja-JP" altLang="en-US" smtClean="0"/>
              <a:t>（２）出力は、入力にのみ依存する</a:t>
            </a:r>
            <a:endParaRPr kumimoji="1" lang="ja-JP" altLang="en-US"/>
          </a:p>
        </p:txBody>
      </p:sp>
      <p:sp>
        <p:nvSpPr>
          <p:cNvPr id="13" name="テキスト ボックス 12"/>
          <p:cNvSpPr txBox="1"/>
          <p:nvPr/>
        </p:nvSpPr>
        <p:spPr>
          <a:xfrm>
            <a:off x="4860032" y="2924944"/>
            <a:ext cx="3857146" cy="369332"/>
          </a:xfrm>
          <a:prstGeom prst="rect">
            <a:avLst/>
          </a:prstGeom>
          <a:solidFill>
            <a:srgbClr val="00FF00"/>
          </a:solidFill>
          <a:ln>
            <a:solidFill>
              <a:srgbClr val="0000FF"/>
            </a:solidFill>
          </a:ln>
        </p:spPr>
        <p:txBody>
          <a:bodyPr wrap="none" rtlCol="0">
            <a:spAutoFit/>
          </a:bodyPr>
          <a:lstStyle/>
          <a:p>
            <a:r>
              <a:rPr kumimoji="1" lang="ja-JP" altLang="en-US" smtClean="0"/>
              <a:t>（１）関数は、出力にのみ影響を与える</a:t>
            </a:r>
            <a:endParaRPr kumimoji="1" lang="ja-JP" altLang="en-US"/>
          </a:p>
        </p:txBody>
      </p:sp>
      <p:sp>
        <p:nvSpPr>
          <p:cNvPr id="14" name="テキスト ボックス 13"/>
          <p:cNvSpPr txBox="1"/>
          <p:nvPr/>
        </p:nvSpPr>
        <p:spPr>
          <a:xfrm>
            <a:off x="4860032" y="4341874"/>
            <a:ext cx="3106941" cy="646331"/>
          </a:xfrm>
          <a:prstGeom prst="rect">
            <a:avLst/>
          </a:prstGeom>
          <a:solidFill>
            <a:srgbClr val="00FF00"/>
          </a:solidFill>
          <a:ln>
            <a:solidFill>
              <a:srgbClr val="0000FF"/>
            </a:solidFill>
          </a:ln>
        </p:spPr>
        <p:txBody>
          <a:bodyPr wrap="none" rtlCol="0">
            <a:spAutoFit/>
          </a:bodyPr>
          <a:lstStyle/>
          <a:p>
            <a:r>
              <a:rPr lang="ja-JP" altLang="en-US" smtClean="0"/>
              <a:t>（３）同じ入力を与えれば、</a:t>
            </a:r>
            <a:endParaRPr lang="en-US" altLang="ja-JP" smtClean="0"/>
          </a:p>
          <a:p>
            <a:r>
              <a:rPr lang="ja-JP" altLang="en-US" smtClean="0"/>
              <a:t>　　 必ず同じ出力が得られる。</a:t>
            </a:r>
            <a:endParaRPr kumimoji="1" lang="ja-JP" altLang="en-US"/>
          </a:p>
        </p:txBody>
      </p:sp>
      <p:cxnSp>
        <p:nvCxnSpPr>
          <p:cNvPr id="16" name="直線コネクタ 15"/>
          <p:cNvCxnSpPr/>
          <p:nvPr/>
        </p:nvCxnSpPr>
        <p:spPr>
          <a:xfrm>
            <a:off x="888329" y="2636912"/>
            <a:ext cx="0" cy="25922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771799" y="2636912"/>
            <a:ext cx="0" cy="25922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2324558" y="3429000"/>
            <a:ext cx="1125386" cy="0"/>
          </a:xfrm>
          <a:prstGeom prst="straightConnector1">
            <a:avLst/>
          </a:prstGeom>
          <a:ln w="444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2324558" y="4077072"/>
            <a:ext cx="1125386" cy="0"/>
          </a:xfrm>
          <a:prstGeom prst="straightConnector1">
            <a:avLst/>
          </a:prstGeom>
          <a:ln w="444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2" name="乗算 21"/>
          <p:cNvSpPr/>
          <p:nvPr/>
        </p:nvSpPr>
        <p:spPr bwMode="auto">
          <a:xfrm rot="1224615">
            <a:off x="3115220" y="2969111"/>
            <a:ext cx="518555" cy="487730"/>
          </a:xfrm>
          <a:prstGeom prst="mathMultiply">
            <a:avLst/>
          </a:prstGeom>
          <a:solidFill>
            <a:schemeClr val="bg1"/>
          </a:solidFill>
          <a:ln w="28575">
            <a:solidFill>
              <a:srgbClr val="FF0000"/>
            </a:solidFill>
            <a:round/>
            <a:headEnd type="triangle" w="lg" len="lg"/>
            <a:tailEnd type="triangle" w="lg" len="lg"/>
          </a:ln>
          <a:extLst/>
        </p:spPr>
        <p:txBody>
          <a:bodyPr rtlCol="0" anchor="ctr"/>
          <a:lstStyle/>
          <a:p>
            <a:pPr algn="ctr"/>
            <a:endParaRPr kumimoji="1" lang="ja-JP" altLang="en-US"/>
          </a:p>
        </p:txBody>
      </p:sp>
      <p:sp>
        <p:nvSpPr>
          <p:cNvPr id="23" name="乗算 22"/>
          <p:cNvSpPr/>
          <p:nvPr/>
        </p:nvSpPr>
        <p:spPr bwMode="auto">
          <a:xfrm rot="1224615">
            <a:off x="3159120" y="3672119"/>
            <a:ext cx="518555" cy="487730"/>
          </a:xfrm>
          <a:prstGeom prst="mathMultiply">
            <a:avLst/>
          </a:prstGeom>
          <a:solidFill>
            <a:schemeClr val="bg1"/>
          </a:solidFill>
          <a:ln w="28575">
            <a:solidFill>
              <a:srgbClr val="FF0000"/>
            </a:solidFill>
            <a:round/>
            <a:headEnd type="triangle" w="lg" len="lg"/>
            <a:tailEnd type="triangle" w="lg" len="lg"/>
          </a:ln>
          <a:extLst/>
        </p:spPr>
        <p:txBody>
          <a:bodyPr rtlCol="0" anchor="ctr"/>
          <a:lstStyle/>
          <a:p>
            <a:pPr algn="ctr"/>
            <a:endParaRPr kumimoji="1" lang="ja-JP" altLang="en-US"/>
          </a:p>
        </p:txBody>
      </p:sp>
      <p:sp>
        <p:nvSpPr>
          <p:cNvPr id="18" name="テキスト ボックス 17"/>
          <p:cNvSpPr txBox="1"/>
          <p:nvPr/>
        </p:nvSpPr>
        <p:spPr>
          <a:xfrm>
            <a:off x="3419872" y="5373216"/>
            <a:ext cx="5521063" cy="1015663"/>
          </a:xfrm>
          <a:prstGeom prst="rect">
            <a:avLst/>
          </a:prstGeom>
          <a:solidFill>
            <a:srgbClr val="FFCCFF"/>
          </a:solidFill>
          <a:ln>
            <a:solidFill>
              <a:srgbClr val="0000FF"/>
            </a:solidFill>
          </a:ln>
        </p:spPr>
        <p:txBody>
          <a:bodyPr wrap="none" rtlCol="0">
            <a:spAutoFit/>
          </a:bodyPr>
          <a:lstStyle/>
          <a:p>
            <a:r>
              <a:rPr kumimoji="1" lang="ja-JP" altLang="en-US" sz="2000" smtClean="0"/>
              <a:t>純粋な</a:t>
            </a:r>
            <a:r>
              <a:rPr kumimoji="1" lang="ja-JP" altLang="en-US" sz="2000" smtClean="0"/>
              <a:t>関数は、</a:t>
            </a:r>
            <a:endParaRPr kumimoji="1" lang="en-US" altLang="ja-JP" sz="2000" smtClean="0"/>
          </a:p>
          <a:p>
            <a:r>
              <a:rPr lang="ja-JP" altLang="en-US" sz="2000" smtClean="0"/>
              <a:t>・外部の変数の状態を考慮する必要がない。</a:t>
            </a:r>
            <a:endParaRPr lang="en-US" altLang="ja-JP" sz="2000" smtClean="0"/>
          </a:p>
          <a:p>
            <a:r>
              <a:rPr kumimoji="1" lang="ja-JP" altLang="en-US" sz="2000" smtClean="0"/>
              <a:t>・入力から出力を求めることだけを考えれば良い。</a:t>
            </a:r>
            <a:endParaRPr kumimoji="1" lang="ja-JP" altLang="en-US" sz="2000"/>
          </a:p>
        </p:txBody>
      </p:sp>
    </p:spTree>
    <p:extLst>
      <p:ext uri="{BB962C8B-B14F-4D97-AF65-F5344CB8AC3E}">
        <p14:creationId xmlns:p14="http://schemas.microsoft.com/office/powerpoint/2010/main" val="48337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純粋な</a:t>
            </a:r>
            <a:r>
              <a:rPr lang="ja-JP" altLang="en-US" smtClean="0"/>
              <a:t>関数のメリット②　　接続</a:t>
            </a:r>
            <a:r>
              <a:rPr lang="ja-JP" altLang="en-US" smtClean="0"/>
              <a:t>できる</a:t>
            </a:r>
            <a:endParaRPr kumimoji="1" lang="ja-JP" altLang="en-US"/>
          </a:p>
        </p:txBody>
      </p:sp>
      <p:sp>
        <p:nvSpPr>
          <p:cNvPr id="3" name="正方形/長方形 2"/>
          <p:cNvSpPr>
            <a:spLocks noChangeAspect="1"/>
          </p:cNvSpPr>
          <p:nvPr/>
        </p:nvSpPr>
        <p:spPr bwMode="auto">
          <a:xfrm>
            <a:off x="683568"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１</a:t>
            </a:r>
            <a:endParaRPr kumimoji="1" lang="ja-JP" altLang="en-US"/>
          </a:p>
        </p:txBody>
      </p:sp>
      <p:sp>
        <p:nvSpPr>
          <p:cNvPr id="4" name="正方形/長方形 3"/>
          <p:cNvSpPr>
            <a:spLocks noChangeAspect="1"/>
          </p:cNvSpPr>
          <p:nvPr/>
        </p:nvSpPr>
        <p:spPr bwMode="auto">
          <a:xfrm>
            <a:off x="1115616"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a:t>
            </a:r>
            <a:endParaRPr kumimoji="1" lang="ja-JP" altLang="en-US"/>
          </a:p>
        </p:txBody>
      </p:sp>
      <p:sp>
        <p:nvSpPr>
          <p:cNvPr id="5" name="正方形/長方形 4"/>
          <p:cNvSpPr>
            <a:spLocks noChangeAspect="1"/>
          </p:cNvSpPr>
          <p:nvPr/>
        </p:nvSpPr>
        <p:spPr bwMode="auto">
          <a:xfrm>
            <a:off x="1547664"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３</a:t>
            </a:r>
            <a:endParaRPr kumimoji="1" lang="ja-JP" altLang="en-US"/>
          </a:p>
        </p:txBody>
      </p:sp>
      <p:sp>
        <p:nvSpPr>
          <p:cNvPr id="6" name="正方形/長方形 5"/>
          <p:cNvSpPr>
            <a:spLocks noChangeAspect="1"/>
          </p:cNvSpPr>
          <p:nvPr/>
        </p:nvSpPr>
        <p:spPr bwMode="auto">
          <a:xfrm>
            <a:off x="1979712"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４</a:t>
            </a:r>
            <a:endParaRPr kumimoji="1" lang="ja-JP" altLang="en-US"/>
          </a:p>
        </p:txBody>
      </p:sp>
      <p:sp>
        <p:nvSpPr>
          <p:cNvPr id="9" name="正方形/長方形 8"/>
          <p:cNvSpPr/>
          <p:nvPr/>
        </p:nvSpPr>
        <p:spPr bwMode="auto">
          <a:xfrm>
            <a:off x="3491880" y="1703736"/>
            <a:ext cx="1512168" cy="504056"/>
          </a:xfrm>
          <a:prstGeom prst="rect">
            <a:avLst/>
          </a:prstGeom>
          <a:solidFill>
            <a:srgbClr val="00FF00"/>
          </a:solidFill>
          <a:ln w="28575">
            <a:solidFill>
              <a:srgbClr val="0000FF"/>
            </a:solidFill>
            <a:round/>
            <a:headEnd type="triangle" w="lg" len="lg"/>
            <a:tailEnd type="triangle" w="lg" len="lg"/>
          </a:ln>
          <a:extLst/>
        </p:spPr>
        <p:txBody>
          <a:bodyPr rtlCol="0" anchor="ctr"/>
          <a:lstStyle/>
          <a:p>
            <a:pPr algn="ctr"/>
            <a:r>
              <a:rPr kumimoji="1" lang="ja-JP" altLang="en-US" smtClean="0"/>
              <a:t>２倍する関数</a:t>
            </a:r>
            <a:endParaRPr kumimoji="1" lang="ja-JP" altLang="en-US"/>
          </a:p>
        </p:txBody>
      </p:sp>
      <p:sp>
        <p:nvSpPr>
          <p:cNvPr id="10" name="正方形/長方形 9"/>
          <p:cNvSpPr>
            <a:spLocks noChangeAspect="1"/>
          </p:cNvSpPr>
          <p:nvPr/>
        </p:nvSpPr>
        <p:spPr bwMode="auto">
          <a:xfrm>
            <a:off x="6156176"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a:t>
            </a:r>
            <a:endParaRPr kumimoji="1" lang="ja-JP" altLang="en-US"/>
          </a:p>
        </p:txBody>
      </p:sp>
      <p:sp>
        <p:nvSpPr>
          <p:cNvPr id="11" name="正方形/長方形 10"/>
          <p:cNvSpPr>
            <a:spLocks noChangeAspect="1"/>
          </p:cNvSpPr>
          <p:nvPr/>
        </p:nvSpPr>
        <p:spPr bwMode="auto">
          <a:xfrm>
            <a:off x="6588224"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４</a:t>
            </a:r>
            <a:endParaRPr kumimoji="1" lang="ja-JP" altLang="en-US"/>
          </a:p>
        </p:txBody>
      </p:sp>
      <p:sp>
        <p:nvSpPr>
          <p:cNvPr id="12" name="正方形/長方形 11"/>
          <p:cNvSpPr>
            <a:spLocks noChangeAspect="1"/>
          </p:cNvSpPr>
          <p:nvPr/>
        </p:nvSpPr>
        <p:spPr bwMode="auto">
          <a:xfrm>
            <a:off x="7020272"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６</a:t>
            </a:r>
            <a:endParaRPr kumimoji="1" lang="ja-JP" altLang="en-US"/>
          </a:p>
        </p:txBody>
      </p:sp>
      <p:sp>
        <p:nvSpPr>
          <p:cNvPr id="13" name="正方形/長方形 12"/>
          <p:cNvSpPr>
            <a:spLocks noChangeAspect="1"/>
          </p:cNvSpPr>
          <p:nvPr/>
        </p:nvSpPr>
        <p:spPr bwMode="auto">
          <a:xfrm>
            <a:off x="7452320" y="17397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８</a:t>
            </a:r>
            <a:endParaRPr kumimoji="1" lang="ja-JP" altLang="en-US"/>
          </a:p>
        </p:txBody>
      </p:sp>
      <p:sp>
        <p:nvSpPr>
          <p:cNvPr id="15" name="正方形/長方形 14"/>
          <p:cNvSpPr/>
          <p:nvPr/>
        </p:nvSpPr>
        <p:spPr bwMode="auto">
          <a:xfrm>
            <a:off x="3500090" y="2531828"/>
            <a:ext cx="1512168" cy="504056"/>
          </a:xfrm>
          <a:prstGeom prst="rect">
            <a:avLst/>
          </a:prstGeom>
          <a:solidFill>
            <a:srgbClr val="00FF00"/>
          </a:solidFill>
          <a:ln w="28575">
            <a:solidFill>
              <a:schemeClr val="tx1"/>
            </a:solidFill>
            <a:round/>
            <a:headEnd type="triangle" w="lg" len="lg"/>
            <a:tailEnd type="triangle" w="lg" len="lg"/>
          </a:ln>
          <a:extLst/>
        </p:spPr>
        <p:txBody>
          <a:bodyPr rtlCol="0" anchor="ctr"/>
          <a:lstStyle/>
          <a:p>
            <a:pPr algn="ctr"/>
            <a:r>
              <a:rPr lang="ja-JP" altLang="en-US" smtClean="0"/>
              <a:t>１を足す関数</a:t>
            </a:r>
            <a:endParaRPr kumimoji="1" lang="ja-JP" altLang="en-US"/>
          </a:p>
        </p:txBody>
      </p:sp>
      <p:sp>
        <p:nvSpPr>
          <p:cNvPr id="16" name="右矢印 15"/>
          <p:cNvSpPr/>
          <p:nvPr/>
        </p:nvSpPr>
        <p:spPr bwMode="auto">
          <a:xfrm>
            <a:off x="2842588" y="1700808"/>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17" name="右矢印 16"/>
          <p:cNvSpPr/>
          <p:nvPr/>
        </p:nvSpPr>
        <p:spPr bwMode="auto">
          <a:xfrm>
            <a:off x="5392159" y="1713448"/>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18" name="正方形/長方形 17"/>
          <p:cNvSpPr>
            <a:spLocks noChangeAspect="1"/>
          </p:cNvSpPr>
          <p:nvPr/>
        </p:nvSpPr>
        <p:spPr bwMode="auto">
          <a:xfrm>
            <a:off x="683568" y="259018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１</a:t>
            </a:r>
            <a:endParaRPr kumimoji="1" lang="ja-JP" altLang="en-US"/>
          </a:p>
        </p:txBody>
      </p:sp>
      <p:sp>
        <p:nvSpPr>
          <p:cNvPr id="19" name="正方形/長方形 18"/>
          <p:cNvSpPr>
            <a:spLocks noChangeAspect="1"/>
          </p:cNvSpPr>
          <p:nvPr/>
        </p:nvSpPr>
        <p:spPr bwMode="auto">
          <a:xfrm>
            <a:off x="1115616" y="259018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a:t>
            </a:r>
            <a:endParaRPr kumimoji="1" lang="ja-JP" altLang="en-US"/>
          </a:p>
        </p:txBody>
      </p:sp>
      <p:sp>
        <p:nvSpPr>
          <p:cNvPr id="20" name="正方形/長方形 19"/>
          <p:cNvSpPr>
            <a:spLocks noChangeAspect="1"/>
          </p:cNvSpPr>
          <p:nvPr/>
        </p:nvSpPr>
        <p:spPr bwMode="auto">
          <a:xfrm>
            <a:off x="1547664" y="259018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３</a:t>
            </a:r>
            <a:endParaRPr kumimoji="1" lang="ja-JP" altLang="en-US"/>
          </a:p>
        </p:txBody>
      </p:sp>
      <p:sp>
        <p:nvSpPr>
          <p:cNvPr id="21" name="正方形/長方形 20"/>
          <p:cNvSpPr>
            <a:spLocks noChangeAspect="1"/>
          </p:cNvSpPr>
          <p:nvPr/>
        </p:nvSpPr>
        <p:spPr bwMode="auto">
          <a:xfrm>
            <a:off x="1979712" y="259018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４</a:t>
            </a:r>
            <a:endParaRPr kumimoji="1" lang="ja-JP" altLang="en-US"/>
          </a:p>
        </p:txBody>
      </p:sp>
      <p:sp>
        <p:nvSpPr>
          <p:cNvPr id="22" name="右矢印 21"/>
          <p:cNvSpPr/>
          <p:nvPr/>
        </p:nvSpPr>
        <p:spPr bwMode="auto">
          <a:xfrm>
            <a:off x="2842588" y="2551252"/>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3" name="正方形/長方形 22"/>
          <p:cNvSpPr>
            <a:spLocks noChangeAspect="1"/>
          </p:cNvSpPr>
          <p:nvPr/>
        </p:nvSpPr>
        <p:spPr bwMode="auto">
          <a:xfrm>
            <a:off x="6128105" y="257754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a:t>
            </a:r>
            <a:endParaRPr kumimoji="1" lang="ja-JP" altLang="en-US"/>
          </a:p>
        </p:txBody>
      </p:sp>
      <p:sp>
        <p:nvSpPr>
          <p:cNvPr id="24" name="正方形/長方形 23"/>
          <p:cNvSpPr>
            <a:spLocks noChangeAspect="1"/>
          </p:cNvSpPr>
          <p:nvPr/>
        </p:nvSpPr>
        <p:spPr bwMode="auto">
          <a:xfrm>
            <a:off x="6560153" y="257754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３</a:t>
            </a:r>
            <a:endParaRPr kumimoji="1" lang="ja-JP" altLang="en-US"/>
          </a:p>
        </p:txBody>
      </p:sp>
      <p:sp>
        <p:nvSpPr>
          <p:cNvPr id="25" name="正方形/長方形 24"/>
          <p:cNvSpPr>
            <a:spLocks noChangeAspect="1"/>
          </p:cNvSpPr>
          <p:nvPr/>
        </p:nvSpPr>
        <p:spPr bwMode="auto">
          <a:xfrm>
            <a:off x="6992201" y="257754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４</a:t>
            </a:r>
            <a:endParaRPr kumimoji="1" lang="ja-JP" altLang="en-US"/>
          </a:p>
        </p:txBody>
      </p:sp>
      <p:sp>
        <p:nvSpPr>
          <p:cNvPr id="26" name="正方形/長方形 25"/>
          <p:cNvSpPr>
            <a:spLocks noChangeAspect="1"/>
          </p:cNvSpPr>
          <p:nvPr/>
        </p:nvSpPr>
        <p:spPr bwMode="auto">
          <a:xfrm>
            <a:off x="7424249" y="257754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５</a:t>
            </a:r>
            <a:endParaRPr kumimoji="1" lang="ja-JP" altLang="en-US"/>
          </a:p>
        </p:txBody>
      </p:sp>
      <p:sp>
        <p:nvSpPr>
          <p:cNvPr id="27" name="右矢印 26"/>
          <p:cNvSpPr/>
          <p:nvPr/>
        </p:nvSpPr>
        <p:spPr bwMode="auto">
          <a:xfrm>
            <a:off x="5364088" y="2551252"/>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8" name="正方形/長方形 27"/>
          <p:cNvSpPr/>
          <p:nvPr/>
        </p:nvSpPr>
        <p:spPr bwMode="auto">
          <a:xfrm>
            <a:off x="3500090" y="3372695"/>
            <a:ext cx="1727070" cy="504056"/>
          </a:xfrm>
          <a:prstGeom prst="rect">
            <a:avLst/>
          </a:prstGeom>
          <a:solidFill>
            <a:srgbClr val="00FF00"/>
          </a:solidFill>
          <a:ln w="28575">
            <a:solidFill>
              <a:schemeClr val="tx1"/>
            </a:solidFill>
            <a:round/>
            <a:headEnd type="triangle" w="lg" len="lg"/>
            <a:tailEnd type="triangle" w="lg" len="lg"/>
          </a:ln>
          <a:extLst/>
        </p:spPr>
        <p:txBody>
          <a:bodyPr rtlCol="0" anchor="ctr"/>
          <a:lstStyle/>
          <a:p>
            <a:pPr algn="ctr"/>
            <a:r>
              <a:rPr lang="ja-JP" altLang="en-US" smtClean="0"/>
              <a:t>和を求める関数</a:t>
            </a:r>
            <a:endParaRPr kumimoji="1" lang="ja-JP" altLang="en-US"/>
          </a:p>
        </p:txBody>
      </p:sp>
      <p:sp>
        <p:nvSpPr>
          <p:cNvPr id="29" name="正方形/長方形 28"/>
          <p:cNvSpPr>
            <a:spLocks noChangeAspect="1"/>
          </p:cNvSpPr>
          <p:nvPr/>
        </p:nvSpPr>
        <p:spPr bwMode="auto">
          <a:xfrm>
            <a:off x="683568" y="3431051"/>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１</a:t>
            </a:r>
            <a:endParaRPr kumimoji="1" lang="ja-JP" altLang="en-US"/>
          </a:p>
        </p:txBody>
      </p:sp>
      <p:sp>
        <p:nvSpPr>
          <p:cNvPr id="30" name="正方形/長方形 29"/>
          <p:cNvSpPr>
            <a:spLocks noChangeAspect="1"/>
          </p:cNvSpPr>
          <p:nvPr/>
        </p:nvSpPr>
        <p:spPr bwMode="auto">
          <a:xfrm>
            <a:off x="1115616" y="3431051"/>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a:t>
            </a:r>
            <a:endParaRPr kumimoji="1" lang="ja-JP" altLang="en-US"/>
          </a:p>
        </p:txBody>
      </p:sp>
      <p:sp>
        <p:nvSpPr>
          <p:cNvPr id="31" name="正方形/長方形 30"/>
          <p:cNvSpPr>
            <a:spLocks noChangeAspect="1"/>
          </p:cNvSpPr>
          <p:nvPr/>
        </p:nvSpPr>
        <p:spPr bwMode="auto">
          <a:xfrm>
            <a:off x="1547664" y="3431051"/>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３</a:t>
            </a:r>
            <a:endParaRPr kumimoji="1" lang="ja-JP" altLang="en-US"/>
          </a:p>
        </p:txBody>
      </p:sp>
      <p:sp>
        <p:nvSpPr>
          <p:cNvPr id="32" name="正方形/長方形 31"/>
          <p:cNvSpPr>
            <a:spLocks noChangeAspect="1"/>
          </p:cNvSpPr>
          <p:nvPr/>
        </p:nvSpPr>
        <p:spPr bwMode="auto">
          <a:xfrm>
            <a:off x="1979712" y="3431051"/>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４</a:t>
            </a:r>
            <a:endParaRPr kumimoji="1" lang="ja-JP" altLang="en-US"/>
          </a:p>
        </p:txBody>
      </p:sp>
      <p:sp>
        <p:nvSpPr>
          <p:cNvPr id="33" name="右矢印 32"/>
          <p:cNvSpPr/>
          <p:nvPr/>
        </p:nvSpPr>
        <p:spPr bwMode="auto">
          <a:xfrm>
            <a:off x="2842588" y="3392119"/>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34" name="正方形/長方形 33"/>
          <p:cNvSpPr>
            <a:spLocks noChangeAspect="1"/>
          </p:cNvSpPr>
          <p:nvPr/>
        </p:nvSpPr>
        <p:spPr bwMode="auto">
          <a:xfrm>
            <a:off x="6128104" y="3418411"/>
            <a:ext cx="535505"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１０</a:t>
            </a:r>
            <a:endParaRPr kumimoji="1" lang="ja-JP" altLang="en-US"/>
          </a:p>
        </p:txBody>
      </p:sp>
      <p:sp>
        <p:nvSpPr>
          <p:cNvPr id="38" name="右矢印 37"/>
          <p:cNvSpPr/>
          <p:nvPr/>
        </p:nvSpPr>
        <p:spPr bwMode="auto">
          <a:xfrm>
            <a:off x="5365777" y="3392119"/>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39" name="正方形/長方形 38"/>
          <p:cNvSpPr>
            <a:spLocks noChangeAspect="1"/>
          </p:cNvSpPr>
          <p:nvPr/>
        </p:nvSpPr>
        <p:spPr bwMode="auto">
          <a:xfrm>
            <a:off x="323528" y="4548052"/>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１</a:t>
            </a:r>
            <a:endParaRPr kumimoji="1" lang="ja-JP" altLang="en-US"/>
          </a:p>
        </p:txBody>
      </p:sp>
      <p:sp>
        <p:nvSpPr>
          <p:cNvPr id="40" name="正方形/長方形 39"/>
          <p:cNvSpPr>
            <a:spLocks noChangeAspect="1"/>
          </p:cNvSpPr>
          <p:nvPr/>
        </p:nvSpPr>
        <p:spPr bwMode="auto">
          <a:xfrm>
            <a:off x="755576" y="4548052"/>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a:t>
            </a:r>
            <a:endParaRPr kumimoji="1" lang="ja-JP" altLang="en-US"/>
          </a:p>
        </p:txBody>
      </p:sp>
      <p:sp>
        <p:nvSpPr>
          <p:cNvPr id="41" name="正方形/長方形 40"/>
          <p:cNvSpPr>
            <a:spLocks noChangeAspect="1"/>
          </p:cNvSpPr>
          <p:nvPr/>
        </p:nvSpPr>
        <p:spPr bwMode="auto">
          <a:xfrm>
            <a:off x="1187624" y="4548052"/>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３</a:t>
            </a:r>
            <a:endParaRPr kumimoji="1" lang="ja-JP" altLang="en-US"/>
          </a:p>
        </p:txBody>
      </p:sp>
      <p:sp>
        <p:nvSpPr>
          <p:cNvPr id="42" name="正方形/長方形 41"/>
          <p:cNvSpPr>
            <a:spLocks noChangeAspect="1"/>
          </p:cNvSpPr>
          <p:nvPr/>
        </p:nvSpPr>
        <p:spPr bwMode="auto">
          <a:xfrm>
            <a:off x="1619672" y="4548052"/>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４</a:t>
            </a:r>
            <a:endParaRPr kumimoji="1" lang="ja-JP" altLang="en-US"/>
          </a:p>
        </p:txBody>
      </p:sp>
      <p:sp>
        <p:nvSpPr>
          <p:cNvPr id="43" name="正方形/長方形 42"/>
          <p:cNvSpPr/>
          <p:nvPr/>
        </p:nvSpPr>
        <p:spPr bwMode="auto">
          <a:xfrm>
            <a:off x="2845028" y="4512048"/>
            <a:ext cx="1512168" cy="504056"/>
          </a:xfrm>
          <a:prstGeom prst="rect">
            <a:avLst/>
          </a:prstGeom>
          <a:solidFill>
            <a:srgbClr val="00FF00"/>
          </a:solidFill>
          <a:ln w="28575">
            <a:solidFill>
              <a:srgbClr val="0000FF"/>
            </a:solidFill>
            <a:round/>
            <a:headEnd type="triangle" w="lg" len="lg"/>
            <a:tailEnd type="triangle" w="lg" len="lg"/>
          </a:ln>
          <a:extLst/>
        </p:spPr>
        <p:txBody>
          <a:bodyPr rtlCol="0" anchor="ctr"/>
          <a:lstStyle/>
          <a:p>
            <a:pPr algn="ctr"/>
            <a:r>
              <a:rPr kumimoji="1" lang="ja-JP" altLang="en-US" smtClean="0"/>
              <a:t>２倍する関数</a:t>
            </a:r>
            <a:endParaRPr kumimoji="1" lang="ja-JP" altLang="en-US"/>
          </a:p>
        </p:txBody>
      </p:sp>
      <p:sp>
        <p:nvSpPr>
          <p:cNvPr id="44" name="右矢印 43"/>
          <p:cNvSpPr/>
          <p:nvPr/>
        </p:nvSpPr>
        <p:spPr bwMode="auto">
          <a:xfrm>
            <a:off x="2195736" y="4509120"/>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46" name="正方形/長方形 45"/>
          <p:cNvSpPr/>
          <p:nvPr/>
        </p:nvSpPr>
        <p:spPr bwMode="auto">
          <a:xfrm>
            <a:off x="4357196" y="4515530"/>
            <a:ext cx="1727070" cy="504056"/>
          </a:xfrm>
          <a:prstGeom prst="rect">
            <a:avLst/>
          </a:prstGeom>
          <a:solidFill>
            <a:srgbClr val="00FF00"/>
          </a:solidFill>
          <a:ln w="28575">
            <a:solidFill>
              <a:schemeClr val="tx1"/>
            </a:solidFill>
            <a:round/>
            <a:headEnd type="triangle" w="lg" len="lg"/>
            <a:tailEnd type="triangle" w="lg" len="lg"/>
          </a:ln>
          <a:extLst/>
        </p:spPr>
        <p:txBody>
          <a:bodyPr rtlCol="0" anchor="ctr"/>
          <a:lstStyle/>
          <a:p>
            <a:pPr algn="ctr"/>
            <a:r>
              <a:rPr lang="ja-JP" altLang="en-US" smtClean="0"/>
              <a:t>和を求める関数</a:t>
            </a:r>
            <a:endParaRPr kumimoji="1" lang="ja-JP" altLang="en-US"/>
          </a:p>
        </p:txBody>
      </p:sp>
      <p:sp>
        <p:nvSpPr>
          <p:cNvPr id="47" name="右矢印 46"/>
          <p:cNvSpPr/>
          <p:nvPr/>
        </p:nvSpPr>
        <p:spPr bwMode="auto">
          <a:xfrm>
            <a:off x="6248940" y="4554210"/>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48" name="正方形/長方形 47"/>
          <p:cNvSpPr>
            <a:spLocks noChangeAspect="1"/>
          </p:cNvSpPr>
          <p:nvPr/>
        </p:nvSpPr>
        <p:spPr bwMode="auto">
          <a:xfrm>
            <a:off x="6948264" y="4561704"/>
            <a:ext cx="535505"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２０</a:t>
            </a:r>
            <a:endParaRPr kumimoji="1" lang="ja-JP" altLang="en-US"/>
          </a:p>
        </p:txBody>
      </p:sp>
      <p:sp>
        <p:nvSpPr>
          <p:cNvPr id="49" name="正方形/長方形 48"/>
          <p:cNvSpPr>
            <a:spLocks noChangeAspect="1"/>
          </p:cNvSpPr>
          <p:nvPr/>
        </p:nvSpPr>
        <p:spPr bwMode="auto">
          <a:xfrm>
            <a:off x="323528" y="531447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１</a:t>
            </a:r>
            <a:endParaRPr kumimoji="1" lang="ja-JP" altLang="en-US"/>
          </a:p>
        </p:txBody>
      </p:sp>
      <p:sp>
        <p:nvSpPr>
          <p:cNvPr id="50" name="正方形/長方形 49"/>
          <p:cNvSpPr>
            <a:spLocks noChangeAspect="1"/>
          </p:cNvSpPr>
          <p:nvPr/>
        </p:nvSpPr>
        <p:spPr bwMode="auto">
          <a:xfrm>
            <a:off x="755576" y="531447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２</a:t>
            </a:r>
            <a:endParaRPr kumimoji="1" lang="ja-JP" altLang="en-US"/>
          </a:p>
        </p:txBody>
      </p:sp>
      <p:sp>
        <p:nvSpPr>
          <p:cNvPr id="51" name="正方形/長方形 50"/>
          <p:cNvSpPr>
            <a:spLocks noChangeAspect="1"/>
          </p:cNvSpPr>
          <p:nvPr/>
        </p:nvSpPr>
        <p:spPr bwMode="auto">
          <a:xfrm>
            <a:off x="1187624" y="531447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３</a:t>
            </a:r>
            <a:endParaRPr kumimoji="1" lang="ja-JP" altLang="en-US"/>
          </a:p>
        </p:txBody>
      </p:sp>
      <p:sp>
        <p:nvSpPr>
          <p:cNvPr id="52" name="正方形/長方形 51"/>
          <p:cNvSpPr>
            <a:spLocks noChangeAspect="1"/>
          </p:cNvSpPr>
          <p:nvPr/>
        </p:nvSpPr>
        <p:spPr bwMode="auto">
          <a:xfrm>
            <a:off x="1619672" y="5314474"/>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４</a:t>
            </a:r>
            <a:endParaRPr kumimoji="1" lang="ja-JP" altLang="en-US"/>
          </a:p>
        </p:txBody>
      </p:sp>
      <p:sp>
        <p:nvSpPr>
          <p:cNvPr id="53" name="正方形/長方形 52"/>
          <p:cNvSpPr/>
          <p:nvPr/>
        </p:nvSpPr>
        <p:spPr bwMode="auto">
          <a:xfrm>
            <a:off x="2845028" y="5278470"/>
            <a:ext cx="1512168" cy="504056"/>
          </a:xfrm>
          <a:prstGeom prst="rect">
            <a:avLst/>
          </a:prstGeom>
          <a:solidFill>
            <a:srgbClr val="00FF00"/>
          </a:solidFill>
          <a:ln w="28575">
            <a:solidFill>
              <a:srgbClr val="0000FF"/>
            </a:solidFill>
            <a:round/>
            <a:headEnd type="triangle" w="lg" len="lg"/>
            <a:tailEnd type="triangle" w="lg" len="lg"/>
          </a:ln>
          <a:extLst/>
        </p:spPr>
        <p:txBody>
          <a:bodyPr rtlCol="0" anchor="ctr"/>
          <a:lstStyle/>
          <a:p>
            <a:pPr algn="ctr"/>
            <a:r>
              <a:rPr kumimoji="1" lang="ja-JP" altLang="en-US" smtClean="0"/>
              <a:t>２倍する関数</a:t>
            </a:r>
            <a:endParaRPr kumimoji="1" lang="ja-JP" altLang="en-US"/>
          </a:p>
        </p:txBody>
      </p:sp>
      <p:sp>
        <p:nvSpPr>
          <p:cNvPr id="54" name="右矢印 53"/>
          <p:cNvSpPr/>
          <p:nvPr/>
        </p:nvSpPr>
        <p:spPr bwMode="auto">
          <a:xfrm>
            <a:off x="2195736" y="5275542"/>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55" name="正方形/長方形 54"/>
          <p:cNvSpPr/>
          <p:nvPr/>
        </p:nvSpPr>
        <p:spPr bwMode="auto">
          <a:xfrm>
            <a:off x="4357196" y="5281952"/>
            <a:ext cx="1727070" cy="504056"/>
          </a:xfrm>
          <a:prstGeom prst="rect">
            <a:avLst/>
          </a:prstGeom>
          <a:solidFill>
            <a:srgbClr val="00FF00"/>
          </a:solidFill>
          <a:ln w="28575">
            <a:solidFill>
              <a:schemeClr val="tx1"/>
            </a:solidFill>
            <a:round/>
            <a:headEnd type="triangle" w="lg" len="lg"/>
            <a:tailEnd type="triangle" w="lg" len="lg"/>
          </a:ln>
          <a:extLst/>
        </p:spPr>
        <p:txBody>
          <a:bodyPr rtlCol="0" anchor="ctr"/>
          <a:lstStyle/>
          <a:p>
            <a:pPr algn="ctr"/>
            <a:r>
              <a:rPr lang="ja-JP" altLang="en-US" smtClean="0"/>
              <a:t>１を足す関数</a:t>
            </a:r>
            <a:endParaRPr kumimoji="1" lang="ja-JP" altLang="en-US"/>
          </a:p>
        </p:txBody>
      </p:sp>
      <p:sp>
        <p:nvSpPr>
          <p:cNvPr id="56" name="右矢印 55"/>
          <p:cNvSpPr/>
          <p:nvPr/>
        </p:nvSpPr>
        <p:spPr bwMode="auto">
          <a:xfrm>
            <a:off x="6248940" y="5320632"/>
            <a:ext cx="502367" cy="484632"/>
          </a:xfrm>
          <a:prstGeom prst="right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58" name="正方形/長方形 57"/>
          <p:cNvSpPr>
            <a:spLocks noChangeAspect="1"/>
          </p:cNvSpPr>
          <p:nvPr/>
        </p:nvSpPr>
        <p:spPr bwMode="auto">
          <a:xfrm>
            <a:off x="6948264" y="53590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３</a:t>
            </a:r>
            <a:endParaRPr kumimoji="1" lang="ja-JP" altLang="en-US"/>
          </a:p>
        </p:txBody>
      </p:sp>
      <p:sp>
        <p:nvSpPr>
          <p:cNvPr id="59" name="正方形/長方形 58"/>
          <p:cNvSpPr>
            <a:spLocks noChangeAspect="1"/>
          </p:cNvSpPr>
          <p:nvPr/>
        </p:nvSpPr>
        <p:spPr bwMode="auto">
          <a:xfrm>
            <a:off x="7380312" y="53590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５</a:t>
            </a:r>
            <a:endParaRPr kumimoji="1" lang="ja-JP" altLang="en-US"/>
          </a:p>
        </p:txBody>
      </p:sp>
      <p:sp>
        <p:nvSpPr>
          <p:cNvPr id="60" name="正方形/長方形 59"/>
          <p:cNvSpPr>
            <a:spLocks noChangeAspect="1"/>
          </p:cNvSpPr>
          <p:nvPr/>
        </p:nvSpPr>
        <p:spPr bwMode="auto">
          <a:xfrm>
            <a:off x="7812360" y="53590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７</a:t>
            </a:r>
            <a:endParaRPr kumimoji="1" lang="ja-JP" altLang="en-US"/>
          </a:p>
        </p:txBody>
      </p:sp>
      <p:sp>
        <p:nvSpPr>
          <p:cNvPr id="61" name="正方形/長方形 60"/>
          <p:cNvSpPr>
            <a:spLocks noChangeAspect="1"/>
          </p:cNvSpPr>
          <p:nvPr/>
        </p:nvSpPr>
        <p:spPr bwMode="auto">
          <a:xfrm>
            <a:off x="8244408" y="5359040"/>
            <a:ext cx="432048" cy="432048"/>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９</a:t>
            </a:r>
            <a:endParaRPr kumimoji="1" lang="ja-JP" altLang="en-US"/>
          </a:p>
        </p:txBody>
      </p:sp>
      <p:sp>
        <p:nvSpPr>
          <p:cNvPr id="63" name="テキスト ボックス 62"/>
          <p:cNvSpPr txBox="1"/>
          <p:nvPr/>
        </p:nvSpPr>
        <p:spPr>
          <a:xfrm>
            <a:off x="1979712" y="6165304"/>
            <a:ext cx="5160387" cy="400110"/>
          </a:xfrm>
          <a:prstGeom prst="rect">
            <a:avLst/>
          </a:prstGeom>
          <a:solidFill>
            <a:srgbClr val="FFCCFF"/>
          </a:solidFill>
          <a:ln>
            <a:solidFill>
              <a:srgbClr val="0000FF"/>
            </a:solidFill>
          </a:ln>
        </p:spPr>
        <p:txBody>
          <a:bodyPr wrap="none" rtlCol="0">
            <a:spAutoFit/>
          </a:bodyPr>
          <a:lstStyle/>
          <a:p>
            <a:r>
              <a:rPr kumimoji="1" lang="ja-JP" altLang="en-US" sz="2000" smtClean="0"/>
              <a:t>純粋な関数をつなげるだけでプログラムになる</a:t>
            </a:r>
            <a:endParaRPr kumimoji="1" lang="ja-JP" altLang="en-US" sz="2000"/>
          </a:p>
        </p:txBody>
      </p:sp>
    </p:spTree>
    <p:extLst>
      <p:ext uri="{BB962C8B-B14F-4D97-AF65-F5344CB8AC3E}">
        <p14:creationId xmlns:p14="http://schemas.microsoft.com/office/powerpoint/2010/main" val="286791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2718445"/>
            <a:ext cx="8534400" cy="758825"/>
          </a:xfrm>
        </p:spPr>
        <p:txBody>
          <a:bodyPr/>
          <a:lstStyle/>
          <a:p>
            <a:r>
              <a:rPr lang="ja-JP" altLang="en-US" smtClean="0"/>
              <a:t>関数型プログラミング</a:t>
            </a:r>
            <a:endParaRPr kumimoji="1" lang="ja-JP" altLang="en-US" dirty="0"/>
          </a:p>
        </p:txBody>
      </p:sp>
    </p:spTree>
    <p:extLst>
      <p:ext uri="{BB962C8B-B14F-4D97-AF65-F5344CB8AC3E}">
        <p14:creationId xmlns:p14="http://schemas.microsoft.com/office/powerpoint/2010/main" val="216374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bwMode="auto">
          <a:xfrm>
            <a:off x="267843" y="1916701"/>
            <a:ext cx="8624637" cy="3960440"/>
          </a:xfrm>
          <a:prstGeom prst="rect">
            <a:avLst/>
          </a:prstGeom>
          <a:solidFill>
            <a:srgbClr val="FFFFCC"/>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78" name="角丸四角形 77"/>
          <p:cNvSpPr/>
          <p:nvPr/>
        </p:nvSpPr>
        <p:spPr bwMode="auto">
          <a:xfrm>
            <a:off x="3131840" y="1700808"/>
            <a:ext cx="2873672" cy="576064"/>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r>
              <a:rPr kumimoji="1" lang="ja-JP" altLang="en-US" smtClean="0"/>
              <a:t>構造化プログラミング</a:t>
            </a:r>
            <a:endParaRPr kumimoji="1" lang="ja-JP" altLang="en-US"/>
          </a:p>
        </p:txBody>
      </p:sp>
      <p:sp>
        <p:nvSpPr>
          <p:cNvPr id="2" name="タイトル 1"/>
          <p:cNvSpPr>
            <a:spLocks noGrp="1"/>
          </p:cNvSpPr>
          <p:nvPr>
            <p:ph type="title"/>
          </p:nvPr>
        </p:nvSpPr>
        <p:spPr/>
        <p:txBody>
          <a:bodyPr/>
          <a:lstStyle/>
          <a:p>
            <a:r>
              <a:rPr lang="ja-JP" altLang="en-US" smtClean="0"/>
              <a:t>構造化プログラミング</a:t>
            </a:r>
            <a:endParaRPr kumimoji="1" lang="ja-JP" altLang="en-US"/>
          </a:p>
        </p:txBody>
      </p:sp>
      <p:grpSp>
        <p:nvGrpSpPr>
          <p:cNvPr id="79" name="グループ化 78"/>
          <p:cNvGrpSpPr/>
          <p:nvPr/>
        </p:nvGrpSpPr>
        <p:grpSpPr>
          <a:xfrm>
            <a:off x="971600" y="4221088"/>
            <a:ext cx="2537797" cy="369867"/>
            <a:chOff x="1199320" y="1802456"/>
            <a:chExt cx="2537797" cy="369867"/>
          </a:xfrm>
        </p:grpSpPr>
        <p:sp>
          <p:nvSpPr>
            <p:cNvPr id="80" name="テキスト ボックス 79"/>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81" name="テキスト ボックス 80"/>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82" name="テキスト ボックス 81"/>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84" name="テキスト ボックス 83"/>
          <p:cNvSpPr txBox="1"/>
          <p:nvPr/>
        </p:nvSpPr>
        <p:spPr>
          <a:xfrm>
            <a:off x="2138547" y="3822591"/>
            <a:ext cx="300082" cy="369332"/>
          </a:xfrm>
          <a:prstGeom prst="rect">
            <a:avLst/>
          </a:prstGeom>
          <a:noFill/>
        </p:spPr>
        <p:txBody>
          <a:bodyPr wrap="none" rtlCol="0">
            <a:spAutoFit/>
          </a:bodyPr>
          <a:lstStyle/>
          <a:p>
            <a:r>
              <a:rPr kumimoji="1" lang="ja-JP" altLang="en-US" smtClean="0"/>
              <a:t>↓</a:t>
            </a:r>
            <a:endParaRPr kumimoji="1" lang="ja-JP" altLang="en-US"/>
          </a:p>
        </p:txBody>
      </p:sp>
      <p:sp>
        <p:nvSpPr>
          <p:cNvPr id="6" name="角丸四角形 5"/>
          <p:cNvSpPr/>
          <p:nvPr/>
        </p:nvSpPr>
        <p:spPr bwMode="auto">
          <a:xfrm>
            <a:off x="539552" y="3356992"/>
            <a:ext cx="8064896" cy="504056"/>
          </a:xfrm>
          <a:prstGeom prst="roundRect">
            <a:avLst/>
          </a:prstGeom>
          <a:solidFill>
            <a:srgbClr val="FFCCFF"/>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8" name="テキスト ボックス 7"/>
          <p:cNvSpPr txBox="1"/>
          <p:nvPr/>
        </p:nvSpPr>
        <p:spPr>
          <a:xfrm>
            <a:off x="6732240" y="3419708"/>
            <a:ext cx="1745991" cy="369332"/>
          </a:xfrm>
          <a:prstGeom prst="rect">
            <a:avLst/>
          </a:prstGeom>
          <a:solidFill>
            <a:srgbClr val="FFCCFF"/>
          </a:solidFill>
          <a:ln>
            <a:noFill/>
          </a:ln>
        </p:spPr>
        <p:txBody>
          <a:bodyPr wrap="none" rtlCol="0">
            <a:spAutoFit/>
          </a:bodyPr>
          <a:lstStyle/>
          <a:p>
            <a:r>
              <a:rPr kumimoji="1" lang="ja-JP" altLang="en-US" smtClean="0"/>
              <a:t>グローバル変数</a:t>
            </a:r>
            <a:endParaRPr kumimoji="1" lang="ja-JP" altLang="en-US"/>
          </a:p>
        </p:txBody>
      </p:sp>
      <p:grpSp>
        <p:nvGrpSpPr>
          <p:cNvPr id="19" name="グループ化 18"/>
          <p:cNvGrpSpPr/>
          <p:nvPr/>
        </p:nvGrpSpPr>
        <p:grpSpPr>
          <a:xfrm>
            <a:off x="971600" y="2640939"/>
            <a:ext cx="2537797" cy="369867"/>
            <a:chOff x="1199320" y="1802456"/>
            <a:chExt cx="2537797" cy="369867"/>
          </a:xfrm>
        </p:grpSpPr>
        <p:sp>
          <p:nvSpPr>
            <p:cNvPr id="20" name="テキスト ボックス 19"/>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21" name="テキスト ボックス 20"/>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22" name="テキスト ボックス 21"/>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23" name="テキスト ボックス 22"/>
          <p:cNvSpPr txBox="1"/>
          <p:nvPr/>
        </p:nvSpPr>
        <p:spPr>
          <a:xfrm>
            <a:off x="2137582" y="2996952"/>
            <a:ext cx="300082" cy="369332"/>
          </a:xfrm>
          <a:prstGeom prst="rect">
            <a:avLst/>
          </a:prstGeom>
          <a:noFill/>
        </p:spPr>
        <p:txBody>
          <a:bodyPr wrap="none" rtlCol="0">
            <a:spAutoFit/>
          </a:bodyPr>
          <a:lstStyle/>
          <a:p>
            <a:r>
              <a:rPr kumimoji="1" lang="ja-JP" altLang="en-US" smtClean="0"/>
              <a:t>↓</a:t>
            </a:r>
            <a:endParaRPr kumimoji="1" lang="ja-JP" altLang="en-US"/>
          </a:p>
        </p:txBody>
      </p:sp>
      <p:grpSp>
        <p:nvGrpSpPr>
          <p:cNvPr id="24" name="グループ化 23"/>
          <p:cNvGrpSpPr/>
          <p:nvPr/>
        </p:nvGrpSpPr>
        <p:grpSpPr>
          <a:xfrm>
            <a:off x="3978419" y="4217061"/>
            <a:ext cx="2537797" cy="369867"/>
            <a:chOff x="1199320" y="1802456"/>
            <a:chExt cx="2537797" cy="369867"/>
          </a:xfrm>
        </p:grpSpPr>
        <p:sp>
          <p:nvSpPr>
            <p:cNvPr id="25" name="テキスト ボックス 24"/>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26" name="テキスト ボックス 25"/>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27" name="テキスト ボックス 26"/>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28" name="テキスト ボックス 27"/>
          <p:cNvSpPr txBox="1"/>
          <p:nvPr/>
        </p:nvSpPr>
        <p:spPr>
          <a:xfrm>
            <a:off x="4974834" y="3424973"/>
            <a:ext cx="646331" cy="369332"/>
          </a:xfrm>
          <a:prstGeom prst="rect">
            <a:avLst/>
          </a:prstGeom>
          <a:solidFill>
            <a:srgbClr val="FFFF00"/>
          </a:solidFill>
        </p:spPr>
        <p:txBody>
          <a:bodyPr wrap="none" rtlCol="0">
            <a:spAutoFit/>
          </a:bodyPr>
          <a:lstStyle/>
          <a:p>
            <a:r>
              <a:rPr kumimoji="1" lang="ja-JP" altLang="en-US" smtClean="0"/>
              <a:t>変数</a:t>
            </a:r>
            <a:endParaRPr kumimoji="1" lang="ja-JP" altLang="en-US"/>
          </a:p>
        </p:txBody>
      </p:sp>
      <p:sp>
        <p:nvSpPr>
          <p:cNvPr id="29" name="テキスト ボックス 28"/>
          <p:cNvSpPr txBox="1"/>
          <p:nvPr/>
        </p:nvSpPr>
        <p:spPr>
          <a:xfrm>
            <a:off x="5145366" y="3818564"/>
            <a:ext cx="300082" cy="369332"/>
          </a:xfrm>
          <a:prstGeom prst="rect">
            <a:avLst/>
          </a:prstGeom>
          <a:noFill/>
        </p:spPr>
        <p:txBody>
          <a:bodyPr wrap="none" rtlCol="0">
            <a:spAutoFit/>
          </a:bodyPr>
          <a:lstStyle/>
          <a:p>
            <a:r>
              <a:rPr kumimoji="1" lang="ja-JP" altLang="en-US" smtClean="0"/>
              <a:t>↓</a:t>
            </a:r>
            <a:endParaRPr kumimoji="1" lang="ja-JP" altLang="en-US"/>
          </a:p>
        </p:txBody>
      </p:sp>
      <p:grpSp>
        <p:nvGrpSpPr>
          <p:cNvPr id="30" name="グループ化 29"/>
          <p:cNvGrpSpPr/>
          <p:nvPr/>
        </p:nvGrpSpPr>
        <p:grpSpPr>
          <a:xfrm>
            <a:off x="3978419" y="2636912"/>
            <a:ext cx="2537797" cy="369867"/>
            <a:chOff x="1199320" y="1802456"/>
            <a:chExt cx="2537797" cy="369867"/>
          </a:xfrm>
        </p:grpSpPr>
        <p:sp>
          <p:nvSpPr>
            <p:cNvPr id="31" name="テキスト ボックス 30"/>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32" name="テキスト ボックス 31"/>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33" name="テキスト ボックス 32"/>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34" name="テキスト ボックス 33"/>
          <p:cNvSpPr txBox="1"/>
          <p:nvPr/>
        </p:nvSpPr>
        <p:spPr>
          <a:xfrm>
            <a:off x="5144401" y="2992925"/>
            <a:ext cx="300082" cy="369332"/>
          </a:xfrm>
          <a:prstGeom prst="rect">
            <a:avLst/>
          </a:prstGeom>
          <a:noFill/>
        </p:spPr>
        <p:txBody>
          <a:bodyPr wrap="none" rtlCol="0">
            <a:spAutoFit/>
          </a:bodyPr>
          <a:lstStyle/>
          <a:p>
            <a:r>
              <a:rPr kumimoji="1" lang="ja-JP" altLang="en-US" smtClean="0"/>
              <a:t>↓</a:t>
            </a:r>
            <a:endParaRPr kumimoji="1" lang="ja-JP" altLang="en-US"/>
          </a:p>
        </p:txBody>
      </p:sp>
      <p:cxnSp>
        <p:nvCxnSpPr>
          <p:cNvPr id="11" name="直線矢印コネクタ 10"/>
          <p:cNvCxnSpPr/>
          <p:nvPr/>
        </p:nvCxnSpPr>
        <p:spPr>
          <a:xfrm flipH="1">
            <a:off x="2614346" y="3006244"/>
            <a:ext cx="2395124" cy="418729"/>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2614347" y="3731054"/>
            <a:ext cx="2324485" cy="45684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0" name="グループ化 39"/>
          <p:cNvGrpSpPr/>
          <p:nvPr/>
        </p:nvGrpSpPr>
        <p:grpSpPr>
          <a:xfrm>
            <a:off x="5490587" y="5291381"/>
            <a:ext cx="2537797" cy="369867"/>
            <a:chOff x="1199320" y="1802456"/>
            <a:chExt cx="2537797" cy="369867"/>
          </a:xfrm>
        </p:grpSpPr>
        <p:sp>
          <p:nvSpPr>
            <p:cNvPr id="41" name="テキスト ボックス 40"/>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42" name="テキスト ボックス 41"/>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43" name="テキスト ボックス 42"/>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44" name="角丸四角形 43"/>
          <p:cNvSpPr/>
          <p:nvPr/>
        </p:nvSpPr>
        <p:spPr bwMode="auto">
          <a:xfrm>
            <a:off x="6344937" y="4977393"/>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grpSp>
        <p:nvGrpSpPr>
          <p:cNvPr id="45" name="グループ化 44"/>
          <p:cNvGrpSpPr/>
          <p:nvPr/>
        </p:nvGrpSpPr>
        <p:grpSpPr>
          <a:xfrm>
            <a:off x="1547664" y="5363389"/>
            <a:ext cx="2537797" cy="369867"/>
            <a:chOff x="1199320" y="1802456"/>
            <a:chExt cx="2537797" cy="369867"/>
          </a:xfrm>
        </p:grpSpPr>
        <p:sp>
          <p:nvSpPr>
            <p:cNvPr id="46" name="テキスト ボックス 45"/>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47" name="テキスト ボックス 46"/>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48" name="テキスト ボックス 47"/>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49" name="角丸四角形 48"/>
          <p:cNvSpPr/>
          <p:nvPr/>
        </p:nvSpPr>
        <p:spPr bwMode="auto">
          <a:xfrm>
            <a:off x="2402014" y="5049401"/>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83" name="テキスト ボックス 82"/>
          <p:cNvSpPr txBox="1"/>
          <p:nvPr/>
        </p:nvSpPr>
        <p:spPr>
          <a:xfrm>
            <a:off x="1968015" y="3429000"/>
            <a:ext cx="646331" cy="369332"/>
          </a:xfrm>
          <a:prstGeom prst="rect">
            <a:avLst/>
          </a:prstGeom>
          <a:solidFill>
            <a:srgbClr val="FFFF00"/>
          </a:solidFill>
        </p:spPr>
        <p:txBody>
          <a:bodyPr wrap="none" rtlCol="0">
            <a:spAutoFit/>
          </a:bodyPr>
          <a:lstStyle/>
          <a:p>
            <a:r>
              <a:rPr kumimoji="1" lang="ja-JP" altLang="en-US" smtClean="0"/>
              <a:t>変数</a:t>
            </a:r>
            <a:endParaRPr kumimoji="1" lang="ja-JP" altLang="en-US"/>
          </a:p>
        </p:txBody>
      </p:sp>
    </p:spTree>
    <p:extLst>
      <p:ext uri="{BB962C8B-B14F-4D97-AF65-F5344CB8AC3E}">
        <p14:creationId xmlns:p14="http://schemas.microsoft.com/office/powerpoint/2010/main" val="360100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bwMode="auto">
          <a:xfrm>
            <a:off x="267843" y="1916701"/>
            <a:ext cx="8624637" cy="3960440"/>
          </a:xfrm>
          <a:prstGeom prst="rect">
            <a:avLst/>
          </a:prstGeom>
          <a:solidFill>
            <a:srgbClr val="FFFFCC"/>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78" name="角丸四角形 77"/>
          <p:cNvSpPr/>
          <p:nvPr/>
        </p:nvSpPr>
        <p:spPr bwMode="auto">
          <a:xfrm>
            <a:off x="2922464" y="1700808"/>
            <a:ext cx="3305720" cy="576064"/>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r>
              <a:rPr kumimoji="1" lang="ja-JP" altLang="en-US" smtClean="0"/>
              <a:t>オブジェクト指向プログラミング</a:t>
            </a:r>
            <a:endParaRPr kumimoji="1" lang="ja-JP" altLang="en-US"/>
          </a:p>
        </p:txBody>
      </p:sp>
      <p:sp>
        <p:nvSpPr>
          <p:cNvPr id="2" name="タイトル 1"/>
          <p:cNvSpPr>
            <a:spLocks noGrp="1"/>
          </p:cNvSpPr>
          <p:nvPr>
            <p:ph type="title"/>
          </p:nvPr>
        </p:nvSpPr>
        <p:spPr/>
        <p:txBody>
          <a:bodyPr/>
          <a:lstStyle/>
          <a:p>
            <a:r>
              <a:rPr lang="ja-JP" altLang="en-US" smtClean="0"/>
              <a:t>オブジェクト指向プログラミング</a:t>
            </a:r>
            <a:endParaRPr kumimoji="1" lang="ja-JP" altLang="en-US"/>
          </a:p>
        </p:txBody>
      </p:sp>
      <p:grpSp>
        <p:nvGrpSpPr>
          <p:cNvPr id="79" name="グループ化 78"/>
          <p:cNvGrpSpPr/>
          <p:nvPr/>
        </p:nvGrpSpPr>
        <p:grpSpPr>
          <a:xfrm>
            <a:off x="1242115" y="4797152"/>
            <a:ext cx="2537797" cy="369867"/>
            <a:chOff x="1199320" y="1802456"/>
            <a:chExt cx="2537797" cy="369867"/>
          </a:xfrm>
        </p:grpSpPr>
        <p:sp>
          <p:nvSpPr>
            <p:cNvPr id="80" name="テキスト ボックス 79"/>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81" name="テキスト ボックス 80"/>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82" name="テキスト ボックス 81"/>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83" name="テキスト ボックス 82"/>
          <p:cNvSpPr txBox="1"/>
          <p:nvPr/>
        </p:nvSpPr>
        <p:spPr>
          <a:xfrm>
            <a:off x="2238530" y="4005064"/>
            <a:ext cx="646331" cy="369332"/>
          </a:xfrm>
          <a:prstGeom prst="rect">
            <a:avLst/>
          </a:prstGeom>
          <a:solidFill>
            <a:srgbClr val="FFFF00"/>
          </a:solidFill>
        </p:spPr>
        <p:txBody>
          <a:bodyPr wrap="none" rtlCol="0">
            <a:spAutoFit/>
          </a:bodyPr>
          <a:lstStyle/>
          <a:p>
            <a:r>
              <a:rPr kumimoji="1" lang="ja-JP" altLang="en-US" smtClean="0"/>
              <a:t>変数</a:t>
            </a:r>
            <a:endParaRPr kumimoji="1" lang="ja-JP" altLang="en-US"/>
          </a:p>
        </p:txBody>
      </p:sp>
      <p:sp>
        <p:nvSpPr>
          <p:cNvPr id="84" name="テキスト ボックス 83"/>
          <p:cNvSpPr txBox="1"/>
          <p:nvPr/>
        </p:nvSpPr>
        <p:spPr>
          <a:xfrm>
            <a:off x="2409062" y="4398655"/>
            <a:ext cx="300082" cy="369332"/>
          </a:xfrm>
          <a:prstGeom prst="rect">
            <a:avLst/>
          </a:prstGeom>
          <a:noFill/>
        </p:spPr>
        <p:txBody>
          <a:bodyPr wrap="none" rtlCol="0">
            <a:spAutoFit/>
          </a:bodyPr>
          <a:lstStyle/>
          <a:p>
            <a:r>
              <a:rPr kumimoji="1" lang="ja-JP" altLang="en-US" smtClean="0"/>
              <a:t>↓</a:t>
            </a:r>
            <a:endParaRPr kumimoji="1" lang="ja-JP" altLang="en-US"/>
          </a:p>
        </p:txBody>
      </p:sp>
      <p:sp>
        <p:nvSpPr>
          <p:cNvPr id="6" name="角丸四角形 5"/>
          <p:cNvSpPr/>
          <p:nvPr/>
        </p:nvSpPr>
        <p:spPr bwMode="auto">
          <a:xfrm>
            <a:off x="2051629" y="3068960"/>
            <a:ext cx="972000" cy="2160240"/>
          </a:xfrm>
          <a:prstGeom prst="roundRect">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grpSp>
        <p:nvGrpSpPr>
          <p:cNvPr id="19" name="グループ化 18"/>
          <p:cNvGrpSpPr/>
          <p:nvPr/>
        </p:nvGrpSpPr>
        <p:grpSpPr>
          <a:xfrm>
            <a:off x="1242115" y="3217003"/>
            <a:ext cx="2537797" cy="369867"/>
            <a:chOff x="1199320" y="1802456"/>
            <a:chExt cx="2537797" cy="369867"/>
          </a:xfrm>
        </p:grpSpPr>
        <p:sp>
          <p:nvSpPr>
            <p:cNvPr id="20" name="テキスト ボックス 19"/>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21" name="テキスト ボックス 20"/>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22" name="テキスト ボックス 21"/>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23" name="テキスト ボックス 22"/>
          <p:cNvSpPr txBox="1"/>
          <p:nvPr/>
        </p:nvSpPr>
        <p:spPr>
          <a:xfrm>
            <a:off x="2408097" y="3573016"/>
            <a:ext cx="300082" cy="369332"/>
          </a:xfrm>
          <a:prstGeom prst="rect">
            <a:avLst/>
          </a:prstGeom>
          <a:noFill/>
        </p:spPr>
        <p:txBody>
          <a:bodyPr wrap="none" rtlCol="0">
            <a:spAutoFit/>
          </a:bodyPr>
          <a:lstStyle/>
          <a:p>
            <a:r>
              <a:rPr kumimoji="1" lang="ja-JP" altLang="en-US" smtClean="0"/>
              <a:t>↓</a:t>
            </a:r>
            <a:endParaRPr kumimoji="1" lang="ja-JP" altLang="en-US"/>
          </a:p>
        </p:txBody>
      </p:sp>
      <p:grpSp>
        <p:nvGrpSpPr>
          <p:cNvPr id="24" name="グループ化 23"/>
          <p:cNvGrpSpPr/>
          <p:nvPr/>
        </p:nvGrpSpPr>
        <p:grpSpPr>
          <a:xfrm>
            <a:off x="5220072" y="4793125"/>
            <a:ext cx="2537797" cy="369867"/>
            <a:chOff x="1199320" y="1802456"/>
            <a:chExt cx="2537797" cy="369867"/>
          </a:xfrm>
        </p:grpSpPr>
        <p:sp>
          <p:nvSpPr>
            <p:cNvPr id="25" name="テキスト ボックス 24"/>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26" name="テキスト ボックス 25"/>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27" name="テキスト ボックス 26"/>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28" name="テキスト ボックス 27"/>
          <p:cNvSpPr txBox="1"/>
          <p:nvPr/>
        </p:nvSpPr>
        <p:spPr>
          <a:xfrm>
            <a:off x="6216487" y="4001037"/>
            <a:ext cx="646331" cy="369332"/>
          </a:xfrm>
          <a:prstGeom prst="rect">
            <a:avLst/>
          </a:prstGeom>
          <a:solidFill>
            <a:srgbClr val="FFFF00"/>
          </a:solidFill>
        </p:spPr>
        <p:txBody>
          <a:bodyPr wrap="none" rtlCol="0">
            <a:spAutoFit/>
          </a:bodyPr>
          <a:lstStyle/>
          <a:p>
            <a:r>
              <a:rPr kumimoji="1" lang="ja-JP" altLang="en-US" smtClean="0"/>
              <a:t>変数</a:t>
            </a:r>
            <a:endParaRPr kumimoji="1" lang="ja-JP" altLang="en-US"/>
          </a:p>
        </p:txBody>
      </p:sp>
      <p:sp>
        <p:nvSpPr>
          <p:cNvPr id="29" name="テキスト ボックス 28"/>
          <p:cNvSpPr txBox="1"/>
          <p:nvPr/>
        </p:nvSpPr>
        <p:spPr>
          <a:xfrm>
            <a:off x="6387019" y="4394628"/>
            <a:ext cx="300082" cy="369332"/>
          </a:xfrm>
          <a:prstGeom prst="rect">
            <a:avLst/>
          </a:prstGeom>
          <a:noFill/>
        </p:spPr>
        <p:txBody>
          <a:bodyPr wrap="none" rtlCol="0">
            <a:spAutoFit/>
          </a:bodyPr>
          <a:lstStyle/>
          <a:p>
            <a:r>
              <a:rPr kumimoji="1" lang="ja-JP" altLang="en-US" smtClean="0"/>
              <a:t>↓</a:t>
            </a:r>
            <a:endParaRPr kumimoji="1" lang="ja-JP" altLang="en-US"/>
          </a:p>
        </p:txBody>
      </p:sp>
      <p:grpSp>
        <p:nvGrpSpPr>
          <p:cNvPr id="30" name="グループ化 29"/>
          <p:cNvGrpSpPr/>
          <p:nvPr/>
        </p:nvGrpSpPr>
        <p:grpSpPr>
          <a:xfrm>
            <a:off x="5220072" y="3212976"/>
            <a:ext cx="2537797" cy="369867"/>
            <a:chOff x="1199320" y="1802456"/>
            <a:chExt cx="2537797" cy="369867"/>
          </a:xfrm>
        </p:grpSpPr>
        <p:sp>
          <p:nvSpPr>
            <p:cNvPr id="31" name="テキスト ボックス 30"/>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32" name="テキスト ボックス 31"/>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33" name="テキスト ボックス 32"/>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34" name="テキスト ボックス 33"/>
          <p:cNvSpPr txBox="1"/>
          <p:nvPr/>
        </p:nvSpPr>
        <p:spPr>
          <a:xfrm>
            <a:off x="6386054" y="3568989"/>
            <a:ext cx="300082" cy="369332"/>
          </a:xfrm>
          <a:prstGeom prst="rect">
            <a:avLst/>
          </a:prstGeom>
          <a:noFill/>
        </p:spPr>
        <p:txBody>
          <a:bodyPr wrap="none" rtlCol="0">
            <a:spAutoFit/>
          </a:bodyPr>
          <a:lstStyle/>
          <a:p>
            <a:r>
              <a:rPr kumimoji="1" lang="ja-JP" altLang="en-US" smtClean="0"/>
              <a:t>↓</a:t>
            </a:r>
            <a:endParaRPr kumimoji="1" lang="ja-JP" altLang="en-US"/>
          </a:p>
        </p:txBody>
      </p:sp>
      <p:sp>
        <p:nvSpPr>
          <p:cNvPr id="35" name="角丸四角形 34"/>
          <p:cNvSpPr/>
          <p:nvPr/>
        </p:nvSpPr>
        <p:spPr bwMode="auto">
          <a:xfrm>
            <a:off x="6045008" y="3068960"/>
            <a:ext cx="972000" cy="2160240"/>
          </a:xfrm>
          <a:prstGeom prst="roundRect">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36" name="角丸四角形 35"/>
          <p:cNvSpPr/>
          <p:nvPr/>
        </p:nvSpPr>
        <p:spPr bwMode="auto">
          <a:xfrm>
            <a:off x="2072398" y="2753023"/>
            <a:ext cx="934038" cy="315937"/>
          </a:xfrm>
          <a:prstGeom prst="roundRect">
            <a:avLst/>
          </a:prstGeom>
          <a:solidFill>
            <a:srgbClr val="CCFFCC"/>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38" name="角丸四角形 37"/>
          <p:cNvSpPr/>
          <p:nvPr/>
        </p:nvSpPr>
        <p:spPr bwMode="auto">
          <a:xfrm>
            <a:off x="6045008" y="2751752"/>
            <a:ext cx="934038" cy="315937"/>
          </a:xfrm>
          <a:prstGeom prst="roundRect">
            <a:avLst/>
          </a:prstGeom>
          <a:solidFill>
            <a:srgbClr val="CCFFCC"/>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Tree>
    <p:extLst>
      <p:ext uri="{BB962C8B-B14F-4D97-AF65-F5344CB8AC3E}">
        <p14:creationId xmlns:p14="http://schemas.microsoft.com/office/powerpoint/2010/main" val="117583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bwMode="auto">
          <a:xfrm>
            <a:off x="267843" y="1916701"/>
            <a:ext cx="8624637" cy="3960440"/>
          </a:xfrm>
          <a:prstGeom prst="rect">
            <a:avLst/>
          </a:prstGeom>
          <a:solidFill>
            <a:srgbClr val="FFFFCC"/>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78" name="角丸四角形 77"/>
          <p:cNvSpPr/>
          <p:nvPr/>
        </p:nvSpPr>
        <p:spPr bwMode="auto">
          <a:xfrm>
            <a:off x="2922464" y="1700808"/>
            <a:ext cx="3305720" cy="576064"/>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r>
              <a:rPr kumimoji="1" lang="ja-JP" altLang="en-US" smtClean="0"/>
              <a:t>関数型プログラミング</a:t>
            </a:r>
            <a:endParaRPr kumimoji="1" lang="ja-JP" altLang="en-US"/>
          </a:p>
        </p:txBody>
      </p:sp>
      <p:sp>
        <p:nvSpPr>
          <p:cNvPr id="2" name="タイトル 1"/>
          <p:cNvSpPr>
            <a:spLocks noGrp="1"/>
          </p:cNvSpPr>
          <p:nvPr>
            <p:ph type="title"/>
          </p:nvPr>
        </p:nvSpPr>
        <p:spPr/>
        <p:txBody>
          <a:bodyPr/>
          <a:lstStyle/>
          <a:p>
            <a:r>
              <a:rPr lang="ja-JP" altLang="en-US" smtClean="0"/>
              <a:t>関数型プログラミング</a:t>
            </a:r>
            <a:endParaRPr kumimoji="1" lang="ja-JP" altLang="en-US"/>
          </a:p>
        </p:txBody>
      </p:sp>
      <p:grpSp>
        <p:nvGrpSpPr>
          <p:cNvPr id="79" name="グループ化 78"/>
          <p:cNvGrpSpPr/>
          <p:nvPr/>
        </p:nvGrpSpPr>
        <p:grpSpPr>
          <a:xfrm>
            <a:off x="1242115" y="4715317"/>
            <a:ext cx="2537797" cy="369867"/>
            <a:chOff x="1199320" y="1802456"/>
            <a:chExt cx="2537797" cy="369867"/>
          </a:xfrm>
        </p:grpSpPr>
        <p:sp>
          <p:nvSpPr>
            <p:cNvPr id="80" name="テキスト ボックス 79"/>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81" name="テキスト ボックス 80"/>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82" name="テキスト ボックス 81"/>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grpSp>
        <p:nvGrpSpPr>
          <p:cNvPr id="19" name="グループ化 18"/>
          <p:cNvGrpSpPr/>
          <p:nvPr/>
        </p:nvGrpSpPr>
        <p:grpSpPr>
          <a:xfrm>
            <a:off x="1242115" y="3135168"/>
            <a:ext cx="2537797" cy="369867"/>
            <a:chOff x="1199320" y="1802456"/>
            <a:chExt cx="2537797" cy="369867"/>
          </a:xfrm>
        </p:grpSpPr>
        <p:sp>
          <p:nvSpPr>
            <p:cNvPr id="20" name="テキスト ボックス 19"/>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21" name="テキスト ボックス 20"/>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22" name="テキスト ボックス 21"/>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grpSp>
        <p:nvGrpSpPr>
          <p:cNvPr id="24" name="グループ化 23"/>
          <p:cNvGrpSpPr/>
          <p:nvPr/>
        </p:nvGrpSpPr>
        <p:grpSpPr>
          <a:xfrm>
            <a:off x="5220072" y="4711290"/>
            <a:ext cx="2537797" cy="369867"/>
            <a:chOff x="1199320" y="1802456"/>
            <a:chExt cx="2537797" cy="369867"/>
          </a:xfrm>
        </p:grpSpPr>
        <p:sp>
          <p:nvSpPr>
            <p:cNvPr id="25" name="テキスト ボックス 24"/>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26" name="テキスト ボックス 25"/>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27" name="テキスト ボックス 26"/>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grpSp>
        <p:nvGrpSpPr>
          <p:cNvPr id="30" name="グループ化 29"/>
          <p:cNvGrpSpPr/>
          <p:nvPr/>
        </p:nvGrpSpPr>
        <p:grpSpPr>
          <a:xfrm>
            <a:off x="5220072" y="3131141"/>
            <a:ext cx="2537797" cy="369867"/>
            <a:chOff x="1199320" y="1802456"/>
            <a:chExt cx="2537797" cy="369867"/>
          </a:xfrm>
        </p:grpSpPr>
        <p:sp>
          <p:nvSpPr>
            <p:cNvPr id="31" name="テキスト ボックス 30"/>
            <p:cNvSpPr txBox="1"/>
            <p:nvPr/>
          </p:nvSpPr>
          <p:spPr>
            <a:xfrm>
              <a:off x="2195736" y="1802456"/>
              <a:ext cx="646331" cy="369332"/>
            </a:xfrm>
            <a:prstGeom prst="rect">
              <a:avLst/>
            </a:prstGeom>
            <a:solidFill>
              <a:srgbClr val="00FF00"/>
            </a:solidFill>
            <a:ln>
              <a:solidFill>
                <a:srgbClr val="0000FF"/>
              </a:solidFill>
            </a:ln>
          </p:spPr>
          <p:txBody>
            <a:bodyPr wrap="none" rtlCol="0">
              <a:spAutoFit/>
            </a:bodyPr>
            <a:lstStyle/>
            <a:p>
              <a:r>
                <a:rPr lang="ja-JP" altLang="en-US"/>
                <a:t>関数</a:t>
              </a:r>
              <a:endParaRPr kumimoji="1" lang="ja-JP" altLang="en-US"/>
            </a:p>
          </p:txBody>
        </p:sp>
        <p:sp>
          <p:nvSpPr>
            <p:cNvPr id="32" name="テキスト ボックス 31"/>
            <p:cNvSpPr txBox="1"/>
            <p:nvPr/>
          </p:nvSpPr>
          <p:spPr>
            <a:xfrm>
              <a:off x="1199320" y="1802456"/>
              <a:ext cx="1031051" cy="369332"/>
            </a:xfrm>
            <a:prstGeom prst="rect">
              <a:avLst/>
            </a:prstGeom>
            <a:noFill/>
          </p:spPr>
          <p:txBody>
            <a:bodyPr wrap="none" rtlCol="0">
              <a:spAutoFit/>
            </a:bodyPr>
            <a:lstStyle/>
            <a:p>
              <a:r>
                <a:rPr kumimoji="1" lang="ja-JP" altLang="en-US" smtClean="0"/>
                <a:t>入力　→</a:t>
              </a:r>
              <a:endParaRPr kumimoji="1" lang="ja-JP" altLang="en-US"/>
            </a:p>
          </p:txBody>
        </p:sp>
        <p:sp>
          <p:nvSpPr>
            <p:cNvPr id="33" name="テキスト ボックス 32"/>
            <p:cNvSpPr txBox="1"/>
            <p:nvPr/>
          </p:nvSpPr>
          <p:spPr>
            <a:xfrm>
              <a:off x="2802246" y="1802991"/>
              <a:ext cx="934871" cy="369332"/>
            </a:xfrm>
            <a:prstGeom prst="rect">
              <a:avLst/>
            </a:prstGeom>
            <a:noFill/>
          </p:spPr>
          <p:txBody>
            <a:bodyPr wrap="none" rtlCol="0">
              <a:spAutoFit/>
            </a:bodyPr>
            <a:lstStyle/>
            <a:p>
              <a:r>
                <a:rPr kumimoji="1" lang="ja-JP" altLang="en-US" smtClean="0"/>
                <a:t>→ 出力</a:t>
              </a:r>
              <a:endParaRPr kumimoji="1" lang="ja-JP" altLang="en-US"/>
            </a:p>
          </p:txBody>
        </p:sp>
      </p:grpSp>
      <p:sp>
        <p:nvSpPr>
          <p:cNvPr id="36" name="角丸四角形 35"/>
          <p:cNvSpPr/>
          <p:nvPr/>
        </p:nvSpPr>
        <p:spPr bwMode="auto">
          <a:xfrm>
            <a:off x="2058121" y="2855469"/>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37" name="角丸四角形 36"/>
          <p:cNvSpPr/>
          <p:nvPr/>
        </p:nvSpPr>
        <p:spPr bwMode="auto">
          <a:xfrm>
            <a:off x="2079837" y="4410902"/>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38" name="角丸四角形 37"/>
          <p:cNvSpPr/>
          <p:nvPr/>
        </p:nvSpPr>
        <p:spPr bwMode="auto">
          <a:xfrm>
            <a:off x="6074422" y="2833178"/>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39" name="角丸四角形 38"/>
          <p:cNvSpPr/>
          <p:nvPr/>
        </p:nvSpPr>
        <p:spPr bwMode="auto">
          <a:xfrm>
            <a:off x="6074422" y="4449795"/>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Tree>
    <p:extLst>
      <p:ext uri="{BB962C8B-B14F-4D97-AF65-F5344CB8AC3E}">
        <p14:creationId xmlns:p14="http://schemas.microsoft.com/office/powerpoint/2010/main" val="203362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267843" y="2420888"/>
            <a:ext cx="8624637" cy="3960440"/>
          </a:xfrm>
          <a:prstGeom prst="rect">
            <a:avLst/>
          </a:prstGeom>
          <a:solidFill>
            <a:srgbClr val="FFFFCC"/>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smtClean="0"/>
              <a:t>関数型プログラムの世界</a:t>
            </a:r>
            <a:r>
              <a:rPr lang="ja-JP" altLang="en-US" smtClean="0"/>
              <a:t>（</a:t>
            </a:r>
            <a:r>
              <a:rPr lang="en-US" altLang="ja-JP" smtClean="0"/>
              <a:t>Before</a:t>
            </a:r>
            <a:r>
              <a:rPr lang="ja-JP" altLang="en-US" smtClean="0"/>
              <a:t>）</a:t>
            </a:r>
            <a:endParaRPr kumimoji="1" lang="ja-JP" altLang="en-US"/>
          </a:p>
        </p:txBody>
      </p:sp>
      <p:sp>
        <p:nvSpPr>
          <p:cNvPr id="4" name="角丸四角形 3"/>
          <p:cNvSpPr/>
          <p:nvPr/>
        </p:nvSpPr>
        <p:spPr bwMode="auto">
          <a:xfrm>
            <a:off x="3282504" y="2204995"/>
            <a:ext cx="2572641" cy="576064"/>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r>
              <a:rPr kumimoji="1" lang="ja-JP" altLang="en-US" smtClean="0"/>
              <a:t>関数プログラミング王国</a:t>
            </a:r>
            <a:endParaRPr kumimoji="1" lang="ja-JP" altLang="en-US"/>
          </a:p>
        </p:txBody>
      </p:sp>
      <p:sp>
        <p:nvSpPr>
          <p:cNvPr id="6" name="正方形/長方形 5"/>
          <p:cNvSpPr/>
          <p:nvPr/>
        </p:nvSpPr>
        <p:spPr bwMode="auto">
          <a:xfrm>
            <a:off x="1187624" y="2990063"/>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7" name="角丸四角形 6"/>
          <p:cNvSpPr/>
          <p:nvPr/>
        </p:nvSpPr>
        <p:spPr bwMode="auto">
          <a:xfrm>
            <a:off x="1907704" y="2832094"/>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8" name="正方形/長方形 7"/>
          <p:cNvSpPr/>
          <p:nvPr/>
        </p:nvSpPr>
        <p:spPr bwMode="auto">
          <a:xfrm>
            <a:off x="827584" y="3940120"/>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9" name="角丸四角形 8"/>
          <p:cNvSpPr/>
          <p:nvPr/>
        </p:nvSpPr>
        <p:spPr bwMode="auto">
          <a:xfrm>
            <a:off x="1547664" y="3782151"/>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10" name="正方形/長方形 9"/>
          <p:cNvSpPr/>
          <p:nvPr/>
        </p:nvSpPr>
        <p:spPr bwMode="auto">
          <a:xfrm>
            <a:off x="1340024" y="4790263"/>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11" name="角丸四角形 10"/>
          <p:cNvSpPr/>
          <p:nvPr/>
        </p:nvSpPr>
        <p:spPr bwMode="auto">
          <a:xfrm>
            <a:off x="2060104" y="4632294"/>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12" name="正方形/長方形 11"/>
          <p:cNvSpPr/>
          <p:nvPr/>
        </p:nvSpPr>
        <p:spPr bwMode="auto">
          <a:xfrm>
            <a:off x="1619672" y="5582351"/>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13" name="角丸四角形 12"/>
          <p:cNvSpPr/>
          <p:nvPr/>
        </p:nvSpPr>
        <p:spPr bwMode="auto">
          <a:xfrm>
            <a:off x="2339752" y="5424382"/>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14" name="正方形/長方形 13"/>
          <p:cNvSpPr/>
          <p:nvPr/>
        </p:nvSpPr>
        <p:spPr bwMode="auto">
          <a:xfrm>
            <a:off x="2910174" y="4084136"/>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15" name="角丸四角形 14"/>
          <p:cNvSpPr/>
          <p:nvPr/>
        </p:nvSpPr>
        <p:spPr bwMode="auto">
          <a:xfrm>
            <a:off x="3630254" y="3926167"/>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16" name="正方形/長方形 15"/>
          <p:cNvSpPr/>
          <p:nvPr/>
        </p:nvSpPr>
        <p:spPr bwMode="auto">
          <a:xfrm>
            <a:off x="3062574" y="3220040"/>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17" name="角丸四角形 16"/>
          <p:cNvSpPr/>
          <p:nvPr/>
        </p:nvSpPr>
        <p:spPr bwMode="auto">
          <a:xfrm>
            <a:off x="3782654" y="3062071"/>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18" name="正方形/長方形 17"/>
          <p:cNvSpPr/>
          <p:nvPr/>
        </p:nvSpPr>
        <p:spPr bwMode="auto">
          <a:xfrm>
            <a:off x="3214974" y="4790263"/>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19" name="角丸四角形 18"/>
          <p:cNvSpPr/>
          <p:nvPr/>
        </p:nvSpPr>
        <p:spPr bwMode="auto">
          <a:xfrm>
            <a:off x="3935054" y="4632294"/>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24" name="正方形/長方形 23"/>
          <p:cNvSpPr/>
          <p:nvPr/>
        </p:nvSpPr>
        <p:spPr bwMode="auto">
          <a:xfrm>
            <a:off x="3528158" y="5733256"/>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25" name="角丸四角形 24"/>
          <p:cNvSpPr/>
          <p:nvPr/>
        </p:nvSpPr>
        <p:spPr bwMode="auto">
          <a:xfrm>
            <a:off x="4248238" y="5575287"/>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45" name="円形吹き出し 44"/>
          <p:cNvSpPr/>
          <p:nvPr/>
        </p:nvSpPr>
        <p:spPr bwMode="auto">
          <a:xfrm>
            <a:off x="1763688" y="1254615"/>
            <a:ext cx="2448272" cy="914427"/>
          </a:xfrm>
          <a:prstGeom prst="wedgeEllipseCallout">
            <a:avLst>
              <a:gd name="adj1" fmla="val -63785"/>
              <a:gd name="adj2" fmla="val -8436"/>
            </a:avLst>
          </a:prstGeom>
          <a:solidFill>
            <a:srgbClr val="FFCC99"/>
          </a:solidFill>
          <a:ln w="28575">
            <a:solidFill>
              <a:schemeClr val="tx1"/>
            </a:solidFill>
            <a:round/>
            <a:headEnd type="triangle" w="lg" len="lg"/>
            <a:tailEnd type="triangle" w="lg" len="lg"/>
          </a:ln>
          <a:extLst/>
        </p:spPr>
        <p:txBody>
          <a:bodyPr rtlCol="0" anchor="ctr"/>
          <a:lstStyle/>
          <a:p>
            <a:pPr algn="ctr"/>
            <a:r>
              <a:rPr kumimoji="1" lang="ja-JP" altLang="en-US" smtClean="0"/>
              <a:t>わが国民が皆純粋だったら良いのになぁ</a:t>
            </a:r>
            <a:endParaRPr kumimoji="1" lang="ja-JP" altLang="en-US"/>
          </a:p>
        </p:txBody>
      </p:sp>
      <p:pic>
        <p:nvPicPr>
          <p:cNvPr id="9218" name="Picture 2" descr="ãçæ§ ã¢ã¤ã³ã³ãããªã¼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43" y="756522"/>
            <a:ext cx="1529381" cy="184819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ãã«ã¼ã­ã¼ãºãã®ç»åæ¤ç´¢çµæ"/>
          <p:cNvPicPr>
            <a:picLocks noChangeAspect="1" noChangeArrowheads="1"/>
          </p:cNvPicPr>
          <p:nvPr/>
        </p:nvPicPr>
        <p:blipFill rotWithShape="1">
          <a:blip r:embed="rId3">
            <a:extLst>
              <a:ext uri="{28A0092B-C50C-407E-A947-70E740481C1C}">
                <a14:useLocalDpi xmlns:a14="http://schemas.microsoft.com/office/drawing/2010/main" val="0"/>
              </a:ext>
            </a:extLst>
          </a:blip>
          <a:srcRect l="1894" t="11698" r="4363" b="28670"/>
          <a:stretch/>
        </p:blipFill>
        <p:spPr bwMode="auto">
          <a:xfrm>
            <a:off x="5433195" y="3065956"/>
            <a:ext cx="3402829" cy="1701415"/>
          </a:xfrm>
          <a:prstGeom prst="rect">
            <a:avLst/>
          </a:prstGeom>
          <a:noFill/>
          <a:extLst>
            <a:ext uri="{909E8E84-426E-40DD-AFC4-6F175D3DCCD1}">
              <a14:hiddenFill xmlns:a14="http://schemas.microsoft.com/office/drawing/2010/main">
                <a:solidFill>
                  <a:srgbClr val="FFFFFF"/>
                </a:solidFill>
              </a14:hiddenFill>
            </a:ext>
          </a:extLst>
        </p:spPr>
      </p:pic>
      <p:sp>
        <p:nvSpPr>
          <p:cNvPr id="20" name="正方形/長方形 19"/>
          <p:cNvSpPr/>
          <p:nvPr/>
        </p:nvSpPr>
        <p:spPr bwMode="auto">
          <a:xfrm>
            <a:off x="6184074" y="5176003"/>
            <a:ext cx="1124230" cy="360040"/>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入力関数</a:t>
            </a:r>
            <a:endParaRPr kumimoji="1" lang="ja-JP" altLang="en-US"/>
          </a:p>
        </p:txBody>
      </p:sp>
      <p:sp>
        <p:nvSpPr>
          <p:cNvPr id="21" name="正方形/長方形 20"/>
          <p:cNvSpPr/>
          <p:nvPr/>
        </p:nvSpPr>
        <p:spPr bwMode="auto">
          <a:xfrm>
            <a:off x="7454183" y="5171046"/>
            <a:ext cx="1222273" cy="360040"/>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出力関数</a:t>
            </a:r>
            <a:endParaRPr kumimoji="1" lang="ja-JP" altLang="en-US"/>
          </a:p>
        </p:txBody>
      </p:sp>
      <p:sp>
        <p:nvSpPr>
          <p:cNvPr id="22" name="正方形/長方形 21"/>
          <p:cNvSpPr/>
          <p:nvPr/>
        </p:nvSpPr>
        <p:spPr bwMode="auto">
          <a:xfrm>
            <a:off x="5530125" y="5698957"/>
            <a:ext cx="1202115" cy="360040"/>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lang="ja-JP" altLang="en-US" smtClean="0"/>
              <a:t>状態</a:t>
            </a:r>
            <a:r>
              <a:rPr kumimoji="1" lang="ja-JP" altLang="en-US" smtClean="0"/>
              <a:t>関数</a:t>
            </a:r>
            <a:endParaRPr kumimoji="1" lang="ja-JP" altLang="en-US"/>
          </a:p>
        </p:txBody>
      </p:sp>
      <p:cxnSp>
        <p:nvCxnSpPr>
          <p:cNvPr id="36" name="直線矢印コネクタ 35"/>
          <p:cNvCxnSpPr/>
          <p:nvPr/>
        </p:nvCxnSpPr>
        <p:spPr>
          <a:xfrm flipV="1">
            <a:off x="7236296" y="4437112"/>
            <a:ext cx="0" cy="720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8172400" y="4543755"/>
            <a:ext cx="0" cy="612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V="1">
            <a:off x="6012160" y="4581128"/>
            <a:ext cx="0" cy="1116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雲形吹き出し 39"/>
          <p:cNvSpPr/>
          <p:nvPr/>
        </p:nvSpPr>
        <p:spPr bwMode="auto">
          <a:xfrm>
            <a:off x="6300192" y="1988840"/>
            <a:ext cx="2376264" cy="814546"/>
          </a:xfrm>
          <a:prstGeom prst="cloudCallout">
            <a:avLst>
              <a:gd name="adj1" fmla="val 57947"/>
              <a:gd name="adj2" fmla="val -43787"/>
            </a:avLst>
          </a:prstGeom>
          <a:solidFill>
            <a:srgbClr val="FFCCFF"/>
          </a:solidFill>
          <a:ln w="28575">
            <a:solidFill>
              <a:schemeClr val="tx1"/>
            </a:solidFill>
            <a:round/>
            <a:headEnd type="none" w="lg" len="lg"/>
            <a:tailEnd type="none" w="lg" len="lg"/>
          </a:ln>
          <a:extLst/>
        </p:spPr>
        <p:txBody>
          <a:bodyPr rtlCol="0" anchor="ctr"/>
          <a:lstStyle/>
          <a:p>
            <a:pPr algn="ctr"/>
            <a:endParaRPr kumimoji="1" lang="ja-JP" altLang="en-US"/>
          </a:p>
        </p:txBody>
      </p:sp>
      <p:sp>
        <p:nvSpPr>
          <p:cNvPr id="41" name="テキスト ボックス 40"/>
          <p:cNvSpPr txBox="1"/>
          <p:nvPr/>
        </p:nvSpPr>
        <p:spPr>
          <a:xfrm>
            <a:off x="6578440" y="2062589"/>
            <a:ext cx="1737976" cy="646331"/>
          </a:xfrm>
          <a:prstGeom prst="rect">
            <a:avLst/>
          </a:prstGeom>
          <a:noFill/>
        </p:spPr>
        <p:txBody>
          <a:bodyPr wrap="none" rtlCol="0">
            <a:spAutoFit/>
          </a:bodyPr>
          <a:lstStyle/>
          <a:p>
            <a:r>
              <a:rPr kumimoji="1" lang="ja-JP" altLang="en-US" smtClean="0"/>
              <a:t>あいつらが純粋</a:t>
            </a:r>
            <a:endParaRPr kumimoji="1" lang="en-US" altLang="ja-JP" smtClean="0"/>
          </a:p>
          <a:p>
            <a:r>
              <a:rPr kumimoji="1" lang="ja-JP" altLang="en-US" smtClean="0"/>
              <a:t>なはずがない！</a:t>
            </a:r>
            <a:endParaRPr kumimoji="1" lang="ja-JP" altLang="en-US"/>
          </a:p>
        </p:txBody>
      </p:sp>
      <p:sp>
        <p:nvSpPr>
          <p:cNvPr id="52" name="雲形吹き出し 51"/>
          <p:cNvSpPr/>
          <p:nvPr/>
        </p:nvSpPr>
        <p:spPr bwMode="auto">
          <a:xfrm>
            <a:off x="6184074" y="1102286"/>
            <a:ext cx="2564390" cy="814546"/>
          </a:xfrm>
          <a:prstGeom prst="cloudCallout">
            <a:avLst>
              <a:gd name="adj1" fmla="val 57947"/>
              <a:gd name="adj2" fmla="val -43787"/>
            </a:avLst>
          </a:prstGeom>
          <a:solidFill>
            <a:srgbClr val="FFCCFF"/>
          </a:solidFill>
          <a:ln w="28575">
            <a:solidFill>
              <a:schemeClr val="tx1"/>
            </a:solidFill>
            <a:round/>
            <a:headEnd type="none" w="lg" len="lg"/>
            <a:tailEnd type="none" w="lg" len="lg"/>
          </a:ln>
          <a:extLst/>
        </p:spPr>
        <p:txBody>
          <a:bodyPr rtlCol="0" anchor="ctr"/>
          <a:lstStyle/>
          <a:p>
            <a:pPr algn="ctr"/>
            <a:endParaRPr kumimoji="1" lang="ja-JP" altLang="en-US"/>
          </a:p>
        </p:txBody>
      </p:sp>
      <p:sp>
        <p:nvSpPr>
          <p:cNvPr id="53" name="テキスト ボックス 52"/>
          <p:cNvSpPr txBox="1"/>
          <p:nvPr/>
        </p:nvSpPr>
        <p:spPr>
          <a:xfrm>
            <a:off x="6516216" y="1190211"/>
            <a:ext cx="1933543" cy="646331"/>
          </a:xfrm>
          <a:prstGeom prst="rect">
            <a:avLst/>
          </a:prstGeom>
          <a:noFill/>
        </p:spPr>
        <p:txBody>
          <a:bodyPr wrap="none" rtlCol="0">
            <a:spAutoFit/>
          </a:bodyPr>
          <a:lstStyle/>
          <a:p>
            <a:r>
              <a:rPr kumimoji="1" lang="ja-JP" altLang="en-US" smtClean="0"/>
              <a:t>あいつらだけは</a:t>
            </a:r>
            <a:endParaRPr kumimoji="1" lang="en-US" altLang="ja-JP" smtClean="0"/>
          </a:p>
          <a:p>
            <a:r>
              <a:rPr kumimoji="1" lang="ja-JP" altLang="en-US" smtClean="0"/>
              <a:t>どうしようもない！</a:t>
            </a:r>
            <a:endParaRPr kumimoji="1" lang="ja-JP" altLang="en-US"/>
          </a:p>
        </p:txBody>
      </p:sp>
    </p:spTree>
    <p:extLst>
      <p:ext uri="{BB962C8B-B14F-4D97-AF65-F5344CB8AC3E}">
        <p14:creationId xmlns:p14="http://schemas.microsoft.com/office/powerpoint/2010/main" val="110602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bwMode="auto">
          <a:xfrm>
            <a:off x="267843" y="2420888"/>
            <a:ext cx="8624637" cy="3960440"/>
          </a:xfrm>
          <a:prstGeom prst="rect">
            <a:avLst/>
          </a:prstGeom>
          <a:solidFill>
            <a:srgbClr val="FFFFCC"/>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3" name="正方形/長方形 2"/>
          <p:cNvSpPr/>
          <p:nvPr/>
        </p:nvSpPr>
        <p:spPr bwMode="auto">
          <a:xfrm>
            <a:off x="5364088" y="2398670"/>
            <a:ext cx="3528392" cy="3982658"/>
          </a:xfrm>
          <a:prstGeom prst="rect">
            <a:avLst/>
          </a:prstGeom>
          <a:solidFill>
            <a:srgbClr val="CCFFCC"/>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smtClean="0"/>
              <a:t>関数型プログラムの世界</a:t>
            </a:r>
            <a:r>
              <a:rPr lang="ja-JP" altLang="en-US" smtClean="0"/>
              <a:t>（</a:t>
            </a:r>
            <a:r>
              <a:rPr lang="en-US" altLang="ja-JP" smtClean="0"/>
              <a:t>After</a:t>
            </a:r>
            <a:r>
              <a:rPr lang="ja-JP" altLang="en-US" smtClean="0"/>
              <a:t>）</a:t>
            </a:r>
            <a:endParaRPr kumimoji="1" lang="ja-JP" altLang="en-US"/>
          </a:p>
        </p:txBody>
      </p:sp>
      <p:sp>
        <p:nvSpPr>
          <p:cNvPr id="4" name="角丸四角形 3"/>
          <p:cNvSpPr/>
          <p:nvPr/>
        </p:nvSpPr>
        <p:spPr bwMode="auto">
          <a:xfrm>
            <a:off x="3282504" y="2204995"/>
            <a:ext cx="2572641" cy="576064"/>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r>
              <a:rPr kumimoji="1" lang="ja-JP" altLang="en-US" smtClean="0"/>
              <a:t>関数プログラミング王国</a:t>
            </a:r>
            <a:endParaRPr kumimoji="1" lang="ja-JP" altLang="en-US"/>
          </a:p>
        </p:txBody>
      </p:sp>
      <p:sp>
        <p:nvSpPr>
          <p:cNvPr id="45" name="円形吹き出し 44"/>
          <p:cNvSpPr/>
          <p:nvPr/>
        </p:nvSpPr>
        <p:spPr bwMode="auto">
          <a:xfrm>
            <a:off x="1763688" y="1254615"/>
            <a:ext cx="2448272" cy="914427"/>
          </a:xfrm>
          <a:prstGeom prst="wedgeEllipseCallout">
            <a:avLst>
              <a:gd name="adj1" fmla="val -63785"/>
              <a:gd name="adj2" fmla="val -8436"/>
            </a:avLst>
          </a:prstGeom>
          <a:solidFill>
            <a:srgbClr val="FFCC99"/>
          </a:solidFill>
          <a:ln w="28575">
            <a:solidFill>
              <a:schemeClr val="tx1"/>
            </a:solidFill>
            <a:round/>
            <a:headEnd type="triangle" w="lg" len="lg"/>
            <a:tailEnd type="triangle" w="lg" len="lg"/>
          </a:ln>
          <a:extLst/>
        </p:spPr>
        <p:txBody>
          <a:bodyPr rtlCol="0" anchor="ctr"/>
          <a:lstStyle/>
          <a:p>
            <a:pPr algn="ctr"/>
            <a:r>
              <a:rPr kumimoji="1" lang="ja-JP" altLang="en-US" smtClean="0"/>
              <a:t>わが国民は</a:t>
            </a:r>
            <a:endParaRPr kumimoji="1" lang="en-US" altLang="ja-JP" smtClean="0"/>
          </a:p>
          <a:p>
            <a:pPr algn="ctr"/>
            <a:r>
              <a:rPr kumimoji="1" lang="ja-JP" altLang="en-US" smtClean="0"/>
              <a:t>やはり皆、純粋であった！</a:t>
            </a:r>
            <a:endParaRPr kumimoji="1" lang="ja-JP" altLang="en-US"/>
          </a:p>
        </p:txBody>
      </p:sp>
      <p:pic>
        <p:nvPicPr>
          <p:cNvPr id="9218" name="Picture 2" descr="ãçæ§ ã¢ã¤ã³ã³ãããªã¼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43" y="756522"/>
            <a:ext cx="1529381" cy="184819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ãã«ã¼ã­ã¼ãº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596" y="2897320"/>
            <a:ext cx="3034914" cy="2016532"/>
          </a:xfrm>
          <a:prstGeom prst="rect">
            <a:avLst/>
          </a:prstGeom>
          <a:noFill/>
          <a:extLst>
            <a:ext uri="{909E8E84-426E-40DD-AFC4-6F175D3DCCD1}">
              <a14:hiddenFill xmlns:a14="http://schemas.microsoft.com/office/drawing/2010/main">
                <a:solidFill>
                  <a:srgbClr val="FFFFFF"/>
                </a:solidFill>
              </a14:hiddenFill>
            </a:ext>
          </a:extLst>
        </p:spPr>
      </p:pic>
      <p:sp>
        <p:nvSpPr>
          <p:cNvPr id="21" name="正方形/長方形 20"/>
          <p:cNvSpPr/>
          <p:nvPr/>
        </p:nvSpPr>
        <p:spPr bwMode="auto">
          <a:xfrm>
            <a:off x="7151701" y="2669930"/>
            <a:ext cx="1222273" cy="360040"/>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出力関数</a:t>
            </a:r>
            <a:endParaRPr kumimoji="1" lang="ja-JP" altLang="en-US"/>
          </a:p>
        </p:txBody>
      </p:sp>
      <p:cxnSp>
        <p:nvCxnSpPr>
          <p:cNvPr id="36" name="直線矢印コネクタ 35"/>
          <p:cNvCxnSpPr/>
          <p:nvPr/>
        </p:nvCxnSpPr>
        <p:spPr>
          <a:xfrm flipV="1">
            <a:off x="6804248" y="4538265"/>
            <a:ext cx="0" cy="612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7182938" y="3029970"/>
            <a:ext cx="191732" cy="915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7596336" y="4522974"/>
            <a:ext cx="0" cy="612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1187624" y="2990063"/>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34" name="角丸四角形 33"/>
          <p:cNvSpPr/>
          <p:nvPr/>
        </p:nvSpPr>
        <p:spPr bwMode="auto">
          <a:xfrm>
            <a:off x="1907704" y="2832094"/>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35" name="正方形/長方形 34"/>
          <p:cNvSpPr/>
          <p:nvPr/>
        </p:nvSpPr>
        <p:spPr bwMode="auto">
          <a:xfrm>
            <a:off x="827584" y="3940120"/>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38" name="角丸四角形 37"/>
          <p:cNvSpPr/>
          <p:nvPr/>
        </p:nvSpPr>
        <p:spPr bwMode="auto">
          <a:xfrm>
            <a:off x="1547664" y="3782151"/>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40" name="正方形/長方形 39"/>
          <p:cNvSpPr/>
          <p:nvPr/>
        </p:nvSpPr>
        <p:spPr bwMode="auto">
          <a:xfrm>
            <a:off x="1340024" y="4790263"/>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41" name="角丸四角形 40"/>
          <p:cNvSpPr/>
          <p:nvPr/>
        </p:nvSpPr>
        <p:spPr bwMode="auto">
          <a:xfrm>
            <a:off x="2060104" y="4632294"/>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42" name="正方形/長方形 41"/>
          <p:cNvSpPr/>
          <p:nvPr/>
        </p:nvSpPr>
        <p:spPr bwMode="auto">
          <a:xfrm>
            <a:off x="1619672" y="5582351"/>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43" name="角丸四角形 42"/>
          <p:cNvSpPr/>
          <p:nvPr/>
        </p:nvSpPr>
        <p:spPr bwMode="auto">
          <a:xfrm>
            <a:off x="2339752" y="5424382"/>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44" name="正方形/長方形 43"/>
          <p:cNvSpPr/>
          <p:nvPr/>
        </p:nvSpPr>
        <p:spPr bwMode="auto">
          <a:xfrm>
            <a:off x="2910174" y="4084136"/>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47" name="角丸四角形 46"/>
          <p:cNvSpPr/>
          <p:nvPr/>
        </p:nvSpPr>
        <p:spPr bwMode="auto">
          <a:xfrm>
            <a:off x="3630254" y="3926167"/>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48" name="正方形/長方形 47"/>
          <p:cNvSpPr/>
          <p:nvPr/>
        </p:nvSpPr>
        <p:spPr bwMode="auto">
          <a:xfrm>
            <a:off x="3062574" y="3220040"/>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49" name="角丸四角形 48"/>
          <p:cNvSpPr/>
          <p:nvPr/>
        </p:nvSpPr>
        <p:spPr bwMode="auto">
          <a:xfrm>
            <a:off x="3782654" y="3062071"/>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50" name="正方形/長方形 49"/>
          <p:cNvSpPr/>
          <p:nvPr/>
        </p:nvSpPr>
        <p:spPr bwMode="auto">
          <a:xfrm>
            <a:off x="3214974" y="4790263"/>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51" name="角丸四角形 50"/>
          <p:cNvSpPr/>
          <p:nvPr/>
        </p:nvSpPr>
        <p:spPr bwMode="auto">
          <a:xfrm>
            <a:off x="3935054" y="4632294"/>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52" name="正方形/長方形 51"/>
          <p:cNvSpPr/>
          <p:nvPr/>
        </p:nvSpPr>
        <p:spPr bwMode="auto">
          <a:xfrm>
            <a:off x="3528158" y="5733256"/>
            <a:ext cx="914400" cy="360040"/>
          </a:xfrm>
          <a:prstGeom prst="rect">
            <a:avLst/>
          </a:prstGeom>
          <a:solidFill>
            <a:schemeClr val="bg1"/>
          </a:solidFill>
          <a:ln w="28575">
            <a:solidFill>
              <a:schemeClr val="tx1"/>
            </a:solidFill>
            <a:round/>
            <a:headEnd type="triangle" w="lg" len="lg"/>
            <a:tailEnd type="triangle" w="lg" len="lg"/>
          </a:ln>
          <a:extLst/>
        </p:spPr>
        <p:txBody>
          <a:bodyPr rtlCol="0" anchor="ctr"/>
          <a:lstStyle/>
          <a:p>
            <a:pPr algn="ctr"/>
            <a:r>
              <a:rPr kumimoji="1" lang="ja-JP" altLang="en-US" smtClean="0"/>
              <a:t>関数</a:t>
            </a:r>
            <a:endParaRPr kumimoji="1" lang="ja-JP" altLang="en-US"/>
          </a:p>
        </p:txBody>
      </p:sp>
      <p:sp>
        <p:nvSpPr>
          <p:cNvPr id="53" name="角丸四角形 52"/>
          <p:cNvSpPr/>
          <p:nvPr/>
        </p:nvSpPr>
        <p:spPr bwMode="auto">
          <a:xfrm>
            <a:off x="4248238" y="5575287"/>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23" name="楕円 22"/>
          <p:cNvSpPr/>
          <p:nvPr/>
        </p:nvSpPr>
        <p:spPr bwMode="auto">
          <a:xfrm>
            <a:off x="6358250" y="5782518"/>
            <a:ext cx="1598125" cy="554360"/>
          </a:xfrm>
          <a:prstGeom prst="ellipse">
            <a:avLst/>
          </a:prstGeom>
          <a:solidFill>
            <a:srgbClr val="00FF00"/>
          </a:solidFill>
          <a:ln w="28575">
            <a:noFill/>
            <a:round/>
            <a:headEnd type="triangle" w="lg" len="lg"/>
            <a:tailEnd type="triangle" w="lg" len="lg"/>
          </a:ln>
          <a:extLst/>
        </p:spPr>
        <p:txBody>
          <a:bodyPr rtlCol="0" anchor="ctr"/>
          <a:lstStyle/>
          <a:p>
            <a:pPr algn="ctr"/>
            <a:r>
              <a:rPr kumimoji="1" lang="ja-JP" altLang="en-US" smtClean="0"/>
              <a:t>モナド界</a:t>
            </a:r>
            <a:endParaRPr kumimoji="1" lang="ja-JP" altLang="en-US"/>
          </a:p>
        </p:txBody>
      </p:sp>
      <p:sp>
        <p:nvSpPr>
          <p:cNvPr id="20" name="正方形/長方形 19"/>
          <p:cNvSpPr/>
          <p:nvPr/>
        </p:nvSpPr>
        <p:spPr bwMode="auto">
          <a:xfrm>
            <a:off x="5968050" y="5143154"/>
            <a:ext cx="1124230" cy="360040"/>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入力関数</a:t>
            </a:r>
            <a:endParaRPr kumimoji="1" lang="ja-JP" altLang="en-US"/>
          </a:p>
        </p:txBody>
      </p:sp>
      <p:sp>
        <p:nvSpPr>
          <p:cNvPr id="22" name="正方形/長方形 21"/>
          <p:cNvSpPr/>
          <p:nvPr/>
        </p:nvSpPr>
        <p:spPr bwMode="auto">
          <a:xfrm>
            <a:off x="7406238" y="5144492"/>
            <a:ext cx="1177126" cy="360040"/>
          </a:xfrm>
          <a:prstGeom prst="rect">
            <a:avLst/>
          </a:prstGeom>
          <a:solidFill>
            <a:srgbClr val="FFCCFF"/>
          </a:solidFill>
          <a:ln w="28575">
            <a:solidFill>
              <a:schemeClr val="tx1"/>
            </a:solidFill>
            <a:round/>
            <a:headEnd type="triangle" w="lg" len="lg"/>
            <a:tailEnd type="triangle" w="lg" len="lg"/>
          </a:ln>
          <a:extLst/>
        </p:spPr>
        <p:txBody>
          <a:bodyPr rtlCol="0" anchor="ctr"/>
          <a:lstStyle/>
          <a:p>
            <a:pPr algn="ctr"/>
            <a:r>
              <a:rPr kumimoji="1" lang="ja-JP" altLang="en-US" smtClean="0"/>
              <a:t>状態関数</a:t>
            </a:r>
            <a:endParaRPr kumimoji="1" lang="ja-JP" altLang="en-US"/>
          </a:p>
        </p:txBody>
      </p:sp>
      <p:sp>
        <p:nvSpPr>
          <p:cNvPr id="54" name="角丸四角形 53"/>
          <p:cNvSpPr/>
          <p:nvPr/>
        </p:nvSpPr>
        <p:spPr bwMode="auto">
          <a:xfrm>
            <a:off x="7905563" y="2443327"/>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55" name="角丸四角形 54"/>
          <p:cNvSpPr/>
          <p:nvPr/>
        </p:nvSpPr>
        <p:spPr bwMode="auto">
          <a:xfrm>
            <a:off x="5654092" y="5478450"/>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56" name="角丸四角形 55"/>
          <p:cNvSpPr/>
          <p:nvPr/>
        </p:nvSpPr>
        <p:spPr bwMode="auto">
          <a:xfrm>
            <a:off x="7864858" y="5449365"/>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Tree>
    <p:extLst>
      <p:ext uri="{BB962C8B-B14F-4D97-AF65-F5344CB8AC3E}">
        <p14:creationId xmlns:p14="http://schemas.microsoft.com/office/powerpoint/2010/main" val="251388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関数型プログラミング言語の特徴</a:t>
            </a:r>
            <a:endParaRPr kumimoji="1" lang="ja-JP" altLang="en-US"/>
          </a:p>
        </p:txBody>
      </p:sp>
      <p:sp>
        <p:nvSpPr>
          <p:cNvPr id="4" name="テキスト ボックス 3"/>
          <p:cNvSpPr txBox="1"/>
          <p:nvPr/>
        </p:nvSpPr>
        <p:spPr>
          <a:xfrm>
            <a:off x="449428" y="1556792"/>
            <a:ext cx="3879588" cy="400110"/>
          </a:xfrm>
          <a:prstGeom prst="rect">
            <a:avLst/>
          </a:prstGeom>
          <a:solidFill>
            <a:srgbClr val="00FFFF"/>
          </a:solidFill>
        </p:spPr>
        <p:txBody>
          <a:bodyPr wrap="none" rtlCol="0">
            <a:spAutoFit/>
          </a:bodyPr>
          <a:lstStyle/>
          <a:p>
            <a:r>
              <a:rPr kumimoji="1" lang="ja-JP" altLang="en-US" sz="2000" smtClean="0">
                <a:solidFill>
                  <a:schemeClr val="accent4">
                    <a:lumMod val="10000"/>
                  </a:schemeClr>
                </a:solidFill>
              </a:rPr>
              <a:t>（１）関数を</a:t>
            </a:r>
            <a:r>
              <a:rPr kumimoji="1" lang="ja-JP" altLang="en-US" sz="2000" dirty="0" smtClean="0">
                <a:solidFill>
                  <a:schemeClr val="accent4">
                    <a:lumMod val="10000"/>
                  </a:schemeClr>
                </a:solidFill>
              </a:rPr>
              <a:t>、変数に</a:t>
            </a:r>
            <a:r>
              <a:rPr kumimoji="1" lang="ja-JP" altLang="en-US" sz="2000" smtClean="0">
                <a:solidFill>
                  <a:schemeClr val="accent4">
                    <a:lumMod val="10000"/>
                  </a:schemeClr>
                </a:solidFill>
              </a:rPr>
              <a:t>代入できます。</a:t>
            </a:r>
            <a:endParaRPr kumimoji="1" lang="ja-JP" altLang="en-US" sz="2000" dirty="0">
              <a:solidFill>
                <a:schemeClr val="accent4">
                  <a:lumMod val="10000"/>
                </a:schemeClr>
              </a:solidFill>
            </a:endParaRPr>
          </a:p>
        </p:txBody>
      </p:sp>
      <p:sp>
        <p:nvSpPr>
          <p:cNvPr id="5" name="テキスト ボックス 4"/>
          <p:cNvSpPr txBox="1"/>
          <p:nvPr/>
        </p:nvSpPr>
        <p:spPr>
          <a:xfrm>
            <a:off x="398132" y="3417812"/>
            <a:ext cx="3930884" cy="400110"/>
          </a:xfrm>
          <a:prstGeom prst="rect">
            <a:avLst/>
          </a:prstGeom>
          <a:solidFill>
            <a:srgbClr val="00FFFF"/>
          </a:solidFill>
        </p:spPr>
        <p:txBody>
          <a:bodyPr wrap="none" rtlCol="0">
            <a:spAutoFit/>
          </a:bodyPr>
          <a:lstStyle/>
          <a:p>
            <a:r>
              <a:rPr kumimoji="1" lang="ja-JP" altLang="en-US" sz="2000" smtClean="0">
                <a:solidFill>
                  <a:schemeClr val="accent4">
                    <a:lumMod val="10000"/>
                  </a:schemeClr>
                </a:solidFill>
              </a:rPr>
              <a:t>（２）</a:t>
            </a:r>
            <a:r>
              <a:rPr kumimoji="1" lang="ja-JP" altLang="en-US" sz="2000" dirty="0" smtClean="0">
                <a:solidFill>
                  <a:schemeClr val="accent4">
                    <a:lumMod val="10000"/>
                  </a:schemeClr>
                </a:solidFill>
              </a:rPr>
              <a:t>変数</a:t>
            </a:r>
            <a:r>
              <a:rPr kumimoji="1" lang="ja-JP" altLang="en-US" sz="2000" smtClean="0">
                <a:solidFill>
                  <a:schemeClr val="accent4">
                    <a:lumMod val="10000"/>
                  </a:schemeClr>
                </a:solidFill>
              </a:rPr>
              <a:t>の値は、変更できません。</a:t>
            </a:r>
            <a:endParaRPr kumimoji="1" lang="ja-JP" altLang="en-US" sz="2000" dirty="0">
              <a:solidFill>
                <a:schemeClr val="accent4">
                  <a:lumMod val="10000"/>
                </a:schemeClr>
              </a:solidFill>
            </a:endParaRPr>
          </a:p>
        </p:txBody>
      </p:sp>
      <p:sp>
        <p:nvSpPr>
          <p:cNvPr id="6" name="テキスト ボックス 5"/>
          <p:cNvSpPr txBox="1"/>
          <p:nvPr/>
        </p:nvSpPr>
        <p:spPr>
          <a:xfrm>
            <a:off x="361434" y="5261138"/>
            <a:ext cx="2933816" cy="400110"/>
          </a:xfrm>
          <a:prstGeom prst="rect">
            <a:avLst/>
          </a:prstGeom>
          <a:solidFill>
            <a:srgbClr val="00FFFF"/>
          </a:solidFill>
        </p:spPr>
        <p:txBody>
          <a:bodyPr wrap="none" rtlCol="0">
            <a:spAutoFit/>
          </a:bodyPr>
          <a:lstStyle/>
          <a:p>
            <a:r>
              <a:rPr kumimoji="1" lang="ja-JP" altLang="en-US" sz="2000" smtClean="0">
                <a:solidFill>
                  <a:schemeClr val="accent4">
                    <a:lumMod val="10000"/>
                  </a:schemeClr>
                </a:solidFill>
              </a:rPr>
              <a:t>（３）</a:t>
            </a:r>
            <a:r>
              <a:rPr kumimoji="1" lang="en-US" altLang="ja-JP" sz="2000" smtClean="0">
                <a:solidFill>
                  <a:schemeClr val="accent4">
                    <a:lumMod val="10000"/>
                  </a:schemeClr>
                </a:solidFill>
              </a:rPr>
              <a:t>for</a:t>
            </a:r>
            <a:r>
              <a:rPr kumimoji="1" lang="ja-JP" altLang="en-US" sz="2000" smtClean="0">
                <a:solidFill>
                  <a:schemeClr val="accent4">
                    <a:lumMod val="10000"/>
                  </a:schemeClr>
                </a:solidFill>
              </a:rPr>
              <a:t>文は、ありません。</a:t>
            </a:r>
            <a:endParaRPr kumimoji="1" lang="ja-JP" altLang="en-US" sz="2000" dirty="0">
              <a:solidFill>
                <a:schemeClr val="accent4">
                  <a:lumMod val="10000"/>
                </a:schemeClr>
              </a:solidFill>
            </a:endParaRPr>
          </a:p>
        </p:txBody>
      </p:sp>
      <p:sp>
        <p:nvSpPr>
          <p:cNvPr id="7" name="テキスト ボックス 6"/>
          <p:cNvSpPr txBox="1"/>
          <p:nvPr/>
        </p:nvSpPr>
        <p:spPr>
          <a:xfrm>
            <a:off x="4440796" y="4418489"/>
            <a:ext cx="646331" cy="369332"/>
          </a:xfrm>
          <a:prstGeom prst="rect">
            <a:avLst/>
          </a:prstGeom>
          <a:solidFill>
            <a:srgbClr val="00FF00"/>
          </a:solidFill>
          <a:ln w="6350" cmpd="sng">
            <a:solidFill>
              <a:srgbClr val="0000FF"/>
            </a:solidFill>
          </a:ln>
        </p:spPr>
        <p:txBody>
          <a:bodyPr wrap="none" rtlCol="0">
            <a:spAutoFit/>
          </a:bodyPr>
          <a:lstStyle/>
          <a:p>
            <a:r>
              <a:rPr lang="ja-JP" altLang="en-US" smtClean="0">
                <a:solidFill>
                  <a:schemeClr val="accent4">
                    <a:lumMod val="10000"/>
                  </a:schemeClr>
                </a:solidFill>
              </a:rPr>
              <a:t>関数</a:t>
            </a:r>
            <a:endParaRPr lang="en-US" altLang="ja-JP" dirty="0" smtClean="0">
              <a:solidFill>
                <a:schemeClr val="accent4">
                  <a:lumMod val="10000"/>
                </a:schemeClr>
              </a:solidFill>
            </a:endParaRPr>
          </a:p>
        </p:txBody>
      </p:sp>
      <p:sp>
        <p:nvSpPr>
          <p:cNvPr id="8" name="テキスト ボックス 7"/>
          <p:cNvSpPr txBox="1"/>
          <p:nvPr/>
        </p:nvSpPr>
        <p:spPr>
          <a:xfrm>
            <a:off x="973341" y="4396540"/>
            <a:ext cx="646331" cy="369332"/>
          </a:xfrm>
          <a:prstGeom prst="rect">
            <a:avLst/>
          </a:prstGeom>
          <a:solidFill>
            <a:schemeClr val="bg1"/>
          </a:solidFill>
          <a:ln w="6350" cmpd="sng">
            <a:solidFill>
              <a:srgbClr val="0000FF"/>
            </a:solidFill>
          </a:ln>
        </p:spPr>
        <p:txBody>
          <a:bodyPr wrap="none" rtlCol="0">
            <a:spAutoFit/>
          </a:bodyPr>
          <a:lstStyle/>
          <a:p>
            <a:r>
              <a:rPr kumimoji="1" lang="ja-JP" altLang="en-US" dirty="0" smtClean="0">
                <a:solidFill>
                  <a:schemeClr val="accent4">
                    <a:lumMod val="10000"/>
                  </a:schemeClr>
                </a:solidFill>
              </a:rPr>
              <a:t>入力</a:t>
            </a:r>
            <a:endParaRPr kumimoji="1" lang="ja-JP" altLang="en-US" dirty="0">
              <a:solidFill>
                <a:schemeClr val="accent4">
                  <a:lumMod val="10000"/>
                </a:schemeClr>
              </a:solidFill>
            </a:endParaRPr>
          </a:p>
        </p:txBody>
      </p:sp>
      <p:sp>
        <p:nvSpPr>
          <p:cNvPr id="9" name="テキスト ボックス 8"/>
          <p:cNvSpPr txBox="1"/>
          <p:nvPr/>
        </p:nvSpPr>
        <p:spPr>
          <a:xfrm>
            <a:off x="7958117" y="4433864"/>
            <a:ext cx="646331" cy="369332"/>
          </a:xfrm>
          <a:prstGeom prst="rect">
            <a:avLst/>
          </a:prstGeom>
          <a:solidFill>
            <a:schemeClr val="bg1"/>
          </a:solidFill>
          <a:ln w="6350" cmpd="sng">
            <a:solidFill>
              <a:srgbClr val="0000FF"/>
            </a:solidFill>
          </a:ln>
        </p:spPr>
        <p:txBody>
          <a:bodyPr wrap="none" rtlCol="0">
            <a:spAutoFit/>
          </a:bodyPr>
          <a:lstStyle/>
          <a:p>
            <a:r>
              <a:rPr kumimoji="1" lang="ja-JP" altLang="en-US" dirty="0" smtClean="0">
                <a:solidFill>
                  <a:schemeClr val="accent4">
                    <a:lumMod val="10000"/>
                  </a:schemeClr>
                </a:solidFill>
              </a:rPr>
              <a:t>出力</a:t>
            </a:r>
            <a:endParaRPr kumimoji="1" lang="ja-JP" altLang="en-US" dirty="0">
              <a:solidFill>
                <a:schemeClr val="accent4">
                  <a:lumMod val="10000"/>
                </a:schemeClr>
              </a:solidFill>
            </a:endParaRPr>
          </a:p>
        </p:txBody>
      </p:sp>
      <p:sp>
        <p:nvSpPr>
          <p:cNvPr id="10" name="下矢印 9"/>
          <p:cNvSpPr/>
          <p:nvPr/>
        </p:nvSpPr>
        <p:spPr>
          <a:xfrm rot="16200000">
            <a:off x="1726271" y="4403846"/>
            <a:ext cx="329176" cy="394876"/>
          </a:xfrm>
          <a:prstGeom prst="downArrow">
            <a:avLst/>
          </a:prstGeom>
          <a:solidFill>
            <a:schemeClr val="bg1"/>
          </a:solidFill>
          <a:ln w="635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rot="16200000">
            <a:off x="7526591" y="4454237"/>
            <a:ext cx="329176" cy="330219"/>
          </a:xfrm>
          <a:prstGeom prst="downArrow">
            <a:avLst/>
          </a:prstGeom>
          <a:solidFill>
            <a:schemeClr val="bg1"/>
          </a:solidFill>
          <a:ln w="635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125469" y="4423647"/>
            <a:ext cx="646331" cy="369332"/>
          </a:xfrm>
          <a:prstGeom prst="rect">
            <a:avLst/>
          </a:prstGeom>
          <a:solidFill>
            <a:srgbClr val="00FF00"/>
          </a:solidFill>
          <a:ln w="6350" cmpd="sng">
            <a:solidFill>
              <a:srgbClr val="0000FF"/>
            </a:solidFill>
          </a:ln>
        </p:spPr>
        <p:txBody>
          <a:bodyPr wrap="none" rtlCol="0">
            <a:spAutoFit/>
          </a:bodyPr>
          <a:lstStyle/>
          <a:p>
            <a:r>
              <a:rPr lang="ja-JP" altLang="en-US" smtClean="0">
                <a:solidFill>
                  <a:schemeClr val="accent4">
                    <a:lumMod val="10000"/>
                  </a:schemeClr>
                </a:solidFill>
              </a:rPr>
              <a:t>関数</a:t>
            </a:r>
            <a:endParaRPr lang="en-US" altLang="ja-JP" dirty="0" smtClean="0">
              <a:solidFill>
                <a:schemeClr val="accent4">
                  <a:lumMod val="10000"/>
                </a:schemeClr>
              </a:solidFill>
            </a:endParaRPr>
          </a:p>
        </p:txBody>
      </p:sp>
      <p:sp>
        <p:nvSpPr>
          <p:cNvPr id="13" name="下矢印 12"/>
          <p:cNvSpPr/>
          <p:nvPr/>
        </p:nvSpPr>
        <p:spPr>
          <a:xfrm rot="16200000">
            <a:off x="4039858" y="4407706"/>
            <a:ext cx="329176" cy="394876"/>
          </a:xfrm>
          <a:prstGeom prst="downArrow">
            <a:avLst/>
          </a:prstGeom>
          <a:solidFill>
            <a:schemeClr val="bg1"/>
          </a:solidFill>
          <a:ln w="635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rot="16200000">
            <a:off x="6334783" y="4408019"/>
            <a:ext cx="329176" cy="394876"/>
          </a:xfrm>
          <a:prstGeom prst="downArrow">
            <a:avLst/>
          </a:prstGeom>
          <a:solidFill>
            <a:schemeClr val="bg1"/>
          </a:solidFill>
          <a:ln w="635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805989" y="4427820"/>
            <a:ext cx="646331" cy="369332"/>
          </a:xfrm>
          <a:prstGeom prst="rect">
            <a:avLst/>
          </a:prstGeom>
          <a:solidFill>
            <a:srgbClr val="00FF00"/>
          </a:solidFill>
          <a:ln w="6350" cmpd="sng">
            <a:solidFill>
              <a:srgbClr val="0000FF"/>
            </a:solidFill>
          </a:ln>
        </p:spPr>
        <p:txBody>
          <a:bodyPr wrap="none" rtlCol="0">
            <a:spAutoFit/>
          </a:bodyPr>
          <a:lstStyle/>
          <a:p>
            <a:r>
              <a:rPr lang="ja-JP" altLang="en-US" smtClean="0">
                <a:solidFill>
                  <a:schemeClr val="accent4">
                    <a:lumMod val="10000"/>
                  </a:schemeClr>
                </a:solidFill>
              </a:rPr>
              <a:t>関数</a:t>
            </a:r>
            <a:endParaRPr lang="en-US" altLang="ja-JP" dirty="0" smtClean="0">
              <a:solidFill>
                <a:schemeClr val="accent4">
                  <a:lumMod val="10000"/>
                </a:schemeClr>
              </a:solidFill>
            </a:endParaRPr>
          </a:p>
        </p:txBody>
      </p:sp>
      <p:sp>
        <p:nvSpPr>
          <p:cNvPr id="16" name="下矢印 15"/>
          <p:cNvSpPr/>
          <p:nvPr/>
        </p:nvSpPr>
        <p:spPr>
          <a:xfrm rot="16200000">
            <a:off x="2878399" y="4407706"/>
            <a:ext cx="329176" cy="394876"/>
          </a:xfrm>
          <a:prstGeom prst="downArrow">
            <a:avLst/>
          </a:prstGeom>
          <a:solidFill>
            <a:schemeClr val="bg1"/>
          </a:solidFill>
          <a:ln w="635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277597" y="4431224"/>
            <a:ext cx="646331" cy="369332"/>
          </a:xfrm>
          <a:prstGeom prst="rect">
            <a:avLst/>
          </a:prstGeom>
          <a:solidFill>
            <a:schemeClr val="bg1"/>
          </a:solidFill>
          <a:ln w="6350" cmpd="sng">
            <a:solidFill>
              <a:srgbClr val="0000FF"/>
            </a:solidFill>
          </a:ln>
        </p:spPr>
        <p:txBody>
          <a:bodyPr wrap="none" rtlCol="0">
            <a:spAutoFit/>
          </a:bodyPr>
          <a:lstStyle/>
          <a:p>
            <a:r>
              <a:rPr kumimoji="1" lang="ja-JP" altLang="en-US" dirty="0" smtClean="0">
                <a:solidFill>
                  <a:schemeClr val="accent4">
                    <a:lumMod val="10000"/>
                  </a:schemeClr>
                </a:solidFill>
              </a:rPr>
              <a:t>変数</a:t>
            </a:r>
            <a:endParaRPr kumimoji="1" lang="ja-JP" altLang="en-US" dirty="0">
              <a:solidFill>
                <a:schemeClr val="accent4">
                  <a:lumMod val="10000"/>
                </a:schemeClr>
              </a:solidFill>
            </a:endParaRPr>
          </a:p>
        </p:txBody>
      </p:sp>
      <p:sp>
        <p:nvSpPr>
          <p:cNvPr id="18" name="下矢印 17"/>
          <p:cNvSpPr/>
          <p:nvPr/>
        </p:nvSpPr>
        <p:spPr>
          <a:xfrm rot="16200000">
            <a:off x="5184396" y="4417037"/>
            <a:ext cx="329176" cy="394876"/>
          </a:xfrm>
          <a:prstGeom prst="downArrow">
            <a:avLst/>
          </a:prstGeom>
          <a:solidFill>
            <a:schemeClr val="bg1"/>
          </a:solidFill>
          <a:ln w="635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581853" y="4440555"/>
            <a:ext cx="646331" cy="369332"/>
          </a:xfrm>
          <a:prstGeom prst="rect">
            <a:avLst/>
          </a:prstGeom>
          <a:solidFill>
            <a:schemeClr val="bg1"/>
          </a:solidFill>
          <a:ln w="6350" cmpd="sng">
            <a:solidFill>
              <a:srgbClr val="0000FF"/>
            </a:solidFill>
          </a:ln>
        </p:spPr>
        <p:txBody>
          <a:bodyPr wrap="none" rtlCol="0">
            <a:spAutoFit/>
          </a:bodyPr>
          <a:lstStyle/>
          <a:p>
            <a:r>
              <a:rPr kumimoji="1" lang="ja-JP" altLang="en-US" dirty="0" smtClean="0">
                <a:solidFill>
                  <a:schemeClr val="accent4">
                    <a:lumMod val="10000"/>
                  </a:schemeClr>
                </a:solidFill>
              </a:rPr>
              <a:t>変数</a:t>
            </a:r>
            <a:endParaRPr kumimoji="1" lang="ja-JP" altLang="en-US" dirty="0">
              <a:solidFill>
                <a:schemeClr val="accent4">
                  <a:lumMod val="10000"/>
                </a:schemeClr>
              </a:solidFill>
            </a:endParaRPr>
          </a:p>
        </p:txBody>
      </p:sp>
      <p:sp>
        <p:nvSpPr>
          <p:cNvPr id="20" name="テキスト ボックス 19"/>
          <p:cNvSpPr txBox="1"/>
          <p:nvPr/>
        </p:nvSpPr>
        <p:spPr>
          <a:xfrm>
            <a:off x="1798524" y="2623646"/>
            <a:ext cx="646331" cy="369332"/>
          </a:xfrm>
          <a:prstGeom prst="rect">
            <a:avLst/>
          </a:prstGeom>
          <a:solidFill>
            <a:schemeClr val="bg1"/>
          </a:solidFill>
          <a:ln w="6350" cmpd="sng">
            <a:solidFill>
              <a:srgbClr val="0000FF"/>
            </a:solidFill>
          </a:ln>
        </p:spPr>
        <p:txBody>
          <a:bodyPr wrap="none" rtlCol="0">
            <a:spAutoFit/>
          </a:bodyPr>
          <a:lstStyle/>
          <a:p>
            <a:r>
              <a:rPr kumimoji="1" lang="ja-JP" altLang="en-US" dirty="0" smtClean="0">
                <a:solidFill>
                  <a:schemeClr val="accent4">
                    <a:lumMod val="10000"/>
                  </a:schemeClr>
                </a:solidFill>
              </a:rPr>
              <a:t>変数</a:t>
            </a:r>
            <a:endParaRPr kumimoji="1" lang="ja-JP" altLang="en-US" dirty="0">
              <a:solidFill>
                <a:schemeClr val="accent4">
                  <a:lumMod val="10000"/>
                </a:schemeClr>
              </a:solidFill>
            </a:endParaRPr>
          </a:p>
        </p:txBody>
      </p:sp>
      <p:sp>
        <p:nvSpPr>
          <p:cNvPr id="21" name="正方形/長方形 20"/>
          <p:cNvSpPr/>
          <p:nvPr/>
        </p:nvSpPr>
        <p:spPr bwMode="auto">
          <a:xfrm>
            <a:off x="3384348" y="2564904"/>
            <a:ext cx="1512168" cy="504056"/>
          </a:xfrm>
          <a:prstGeom prst="rect">
            <a:avLst/>
          </a:prstGeom>
          <a:solidFill>
            <a:srgbClr val="00FF00"/>
          </a:solidFill>
          <a:ln w="9525">
            <a:solidFill>
              <a:srgbClr val="0000FF"/>
            </a:solidFill>
            <a:round/>
            <a:headEnd type="triangle" w="lg" len="lg"/>
            <a:tailEnd type="triangle" w="lg" len="lg"/>
          </a:ln>
          <a:extLst/>
        </p:spPr>
        <p:txBody>
          <a:bodyPr rtlCol="0" anchor="ctr"/>
          <a:lstStyle/>
          <a:p>
            <a:pPr algn="ctr"/>
            <a:r>
              <a:rPr kumimoji="1" lang="ja-JP" altLang="en-US" smtClean="0"/>
              <a:t>２倍する関数</a:t>
            </a:r>
            <a:endParaRPr kumimoji="1" lang="ja-JP" altLang="en-US"/>
          </a:p>
        </p:txBody>
      </p:sp>
      <p:cxnSp>
        <p:nvCxnSpPr>
          <p:cNvPr id="24" name="直線矢印コネクタ 23"/>
          <p:cNvCxnSpPr/>
          <p:nvPr/>
        </p:nvCxnSpPr>
        <p:spPr>
          <a:xfrm flipH="1" flipV="1">
            <a:off x="2555776" y="2808312"/>
            <a:ext cx="739474" cy="8620"/>
          </a:xfrm>
          <a:prstGeom prst="straightConnector1">
            <a:avLst/>
          </a:prstGeom>
          <a:ln w="22225">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971600" y="2060848"/>
            <a:ext cx="7465505" cy="369332"/>
          </a:xfrm>
          <a:prstGeom prst="rect">
            <a:avLst/>
          </a:prstGeom>
          <a:solidFill>
            <a:srgbClr val="FFCCFF"/>
          </a:solidFill>
          <a:ln>
            <a:solidFill>
              <a:srgbClr val="0000FF"/>
            </a:solidFill>
          </a:ln>
        </p:spPr>
        <p:txBody>
          <a:bodyPr wrap="none" rtlCol="0">
            <a:spAutoFit/>
          </a:bodyPr>
          <a:lstStyle/>
          <a:p>
            <a:r>
              <a:rPr kumimoji="1" lang="ja-JP" altLang="en-US" smtClean="0"/>
              <a:t>整数や文字列と同じように、</a:t>
            </a:r>
            <a:r>
              <a:rPr lang="ja-JP" altLang="en-US" smtClean="0"/>
              <a:t>関数も変数に代入したり加工したりできます。</a:t>
            </a:r>
            <a:endParaRPr kumimoji="1" lang="ja-JP" altLang="en-US"/>
          </a:p>
        </p:txBody>
      </p:sp>
      <p:sp>
        <p:nvSpPr>
          <p:cNvPr id="26" name="テキスト ボックス 25"/>
          <p:cNvSpPr txBox="1"/>
          <p:nvPr/>
        </p:nvSpPr>
        <p:spPr>
          <a:xfrm>
            <a:off x="971600" y="3904754"/>
            <a:ext cx="7290778" cy="369332"/>
          </a:xfrm>
          <a:prstGeom prst="rect">
            <a:avLst/>
          </a:prstGeom>
          <a:solidFill>
            <a:srgbClr val="FFCCFF"/>
          </a:solidFill>
          <a:ln>
            <a:solidFill>
              <a:srgbClr val="0000FF"/>
            </a:solidFill>
          </a:ln>
        </p:spPr>
        <p:txBody>
          <a:bodyPr wrap="none" rtlCol="0">
            <a:spAutoFit/>
          </a:bodyPr>
          <a:lstStyle/>
          <a:p>
            <a:r>
              <a:rPr kumimoji="1" lang="ja-JP" altLang="en-US" smtClean="0"/>
              <a:t>変数は、中間の結果を入れておく場所なので変更する必要がありません。</a:t>
            </a:r>
            <a:endParaRPr kumimoji="1" lang="ja-JP" altLang="en-US"/>
          </a:p>
        </p:txBody>
      </p:sp>
      <p:sp>
        <p:nvSpPr>
          <p:cNvPr id="27" name="テキスト ボックス 26"/>
          <p:cNvSpPr txBox="1"/>
          <p:nvPr/>
        </p:nvSpPr>
        <p:spPr>
          <a:xfrm>
            <a:off x="971600" y="5723964"/>
            <a:ext cx="5981959" cy="369332"/>
          </a:xfrm>
          <a:prstGeom prst="rect">
            <a:avLst/>
          </a:prstGeom>
          <a:solidFill>
            <a:srgbClr val="FFCCFF"/>
          </a:solidFill>
          <a:ln>
            <a:solidFill>
              <a:srgbClr val="0000FF"/>
            </a:solidFill>
          </a:ln>
        </p:spPr>
        <p:txBody>
          <a:bodyPr wrap="none" rtlCol="0">
            <a:spAutoFit/>
          </a:bodyPr>
          <a:lstStyle/>
          <a:p>
            <a:r>
              <a:rPr kumimoji="1" lang="en-US" altLang="ja-JP" smtClean="0"/>
              <a:t>For</a:t>
            </a:r>
            <a:r>
              <a:rPr kumimoji="1" lang="ja-JP" altLang="en-US" smtClean="0"/>
              <a:t>文を使う代わりに、リスト（≒配列）をまるごと変換します。</a:t>
            </a:r>
            <a:endParaRPr kumimoji="1" lang="ja-JP" altLang="en-US"/>
          </a:p>
        </p:txBody>
      </p:sp>
    </p:spTree>
    <p:extLst>
      <p:ext uri="{BB962C8B-B14F-4D97-AF65-F5344CB8AC3E}">
        <p14:creationId xmlns:p14="http://schemas.microsoft.com/office/powerpoint/2010/main" val="419226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9" name="角丸四角形 14348"/>
          <p:cNvSpPr/>
          <p:nvPr/>
        </p:nvSpPr>
        <p:spPr>
          <a:xfrm>
            <a:off x="755650" y="3860800"/>
            <a:ext cx="8137525" cy="1008063"/>
          </a:xfrm>
          <a:prstGeom prst="roundRect">
            <a:avLst/>
          </a:prstGeom>
          <a:solidFill>
            <a:srgbClr val="CCFFCC"/>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200"/>
              </a:lnSpc>
              <a:defRPr/>
            </a:pPr>
            <a:endParaRPr lang="ja-JP" altLang="en-US">
              <a:solidFill>
                <a:srgbClr val="CCFFCC"/>
              </a:solidFill>
              <a:latin typeface="ＭＳ Ｐゴシック" panose="020B0600070205080204" pitchFamily="50" charset="-128"/>
              <a:ea typeface="ＭＳ Ｐゴシック" panose="020B0600070205080204" pitchFamily="50" charset="-128"/>
            </a:endParaRPr>
          </a:p>
        </p:txBody>
      </p:sp>
      <p:cxnSp>
        <p:nvCxnSpPr>
          <p:cNvPr id="56" name="直線矢印コネクタ 55"/>
          <p:cNvCxnSpPr>
            <a:stCxn id="10285" idx="6"/>
          </p:cNvCxnSpPr>
          <p:nvPr/>
        </p:nvCxnSpPr>
        <p:spPr>
          <a:xfrm>
            <a:off x="5580063" y="3932238"/>
            <a:ext cx="280828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1763713" y="4756150"/>
            <a:ext cx="66960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44" name="AutoShape 58"/>
          <p:cNvSpPr>
            <a:spLocks noChangeArrowheads="1"/>
          </p:cNvSpPr>
          <p:nvPr/>
        </p:nvSpPr>
        <p:spPr bwMode="auto">
          <a:xfrm>
            <a:off x="1835149" y="5372100"/>
            <a:ext cx="7058025" cy="1296988"/>
          </a:xfrm>
          <a:prstGeom prst="roundRect">
            <a:avLst>
              <a:gd name="adj" fmla="val 16667"/>
            </a:avLst>
          </a:prstGeom>
          <a:solidFill>
            <a:srgbClr val="CCFFCC"/>
          </a:solidFill>
          <a:ln w="9525">
            <a:solidFill>
              <a:schemeClr val="tx1"/>
            </a:solidFill>
            <a:prstDash val="dash"/>
            <a:round/>
            <a:headEnd/>
            <a:tailEnd/>
          </a:ln>
          <a:effectLst/>
          <a:extLst/>
        </p:spPr>
        <p:txBody>
          <a:bodyPr wrap="none" anchor="ctr"/>
          <a:lstStyle/>
          <a:p>
            <a:pPr algn="r">
              <a:lnSpc>
                <a:spcPts val="1200"/>
              </a:lnSpc>
            </a:pPr>
            <a:endParaRPr lang="ja-JP" altLang="en-US" sz="1200">
              <a:latin typeface="ＭＳ Ｐゴシック" panose="020B0600070205080204" pitchFamily="50" charset="-128"/>
            </a:endParaRPr>
          </a:p>
          <a:p>
            <a:pPr algn="r">
              <a:lnSpc>
                <a:spcPts val="1200"/>
              </a:lnSpc>
            </a:pPr>
            <a:endParaRPr lang="ja-JP" altLang="en-US" sz="1200">
              <a:latin typeface="ＭＳ Ｐゴシック" panose="020B0600070205080204" pitchFamily="50" charset="-128"/>
            </a:endParaRPr>
          </a:p>
          <a:p>
            <a:pPr algn="r">
              <a:lnSpc>
                <a:spcPts val="1200"/>
              </a:lnSpc>
            </a:pPr>
            <a:endParaRPr lang="ja-JP" altLang="en-US" sz="1200">
              <a:latin typeface="ＭＳ Ｐゴシック" panose="020B0600070205080204" pitchFamily="50" charset="-128"/>
            </a:endParaRPr>
          </a:p>
          <a:p>
            <a:pPr algn="r">
              <a:lnSpc>
                <a:spcPts val="1200"/>
              </a:lnSpc>
            </a:pPr>
            <a:endParaRPr lang="ja-JP" altLang="en-US" sz="1200">
              <a:latin typeface="ＭＳ Ｐゴシック" panose="020B0600070205080204" pitchFamily="50" charset="-128"/>
            </a:endParaRPr>
          </a:p>
          <a:p>
            <a:pPr algn="r">
              <a:lnSpc>
                <a:spcPts val="1200"/>
              </a:lnSpc>
            </a:pPr>
            <a:endParaRPr lang="ja-JP" altLang="en-US" sz="1200">
              <a:latin typeface="ＭＳ Ｐゴシック" panose="020B0600070205080204" pitchFamily="50" charset="-128"/>
            </a:endParaRPr>
          </a:p>
          <a:p>
            <a:pPr algn="r">
              <a:lnSpc>
                <a:spcPts val="1200"/>
              </a:lnSpc>
            </a:pPr>
            <a:endParaRPr lang="ja-JP" altLang="en-US" sz="1200">
              <a:latin typeface="ＭＳ Ｐゴシック" panose="020B0600070205080204" pitchFamily="50" charset="-128"/>
            </a:endParaRPr>
          </a:p>
          <a:p>
            <a:pPr algn="r">
              <a:lnSpc>
                <a:spcPts val="1200"/>
              </a:lnSpc>
            </a:pPr>
            <a:endParaRPr lang="en-US" altLang="ja-JP" sz="1200">
              <a:latin typeface="ＭＳ Ｐゴシック" panose="020B0600070205080204" pitchFamily="50" charset="-128"/>
            </a:endParaRPr>
          </a:p>
          <a:p>
            <a:pPr algn="r">
              <a:lnSpc>
                <a:spcPts val="1200"/>
              </a:lnSpc>
            </a:pPr>
            <a:endParaRPr lang="ja-JP" altLang="en-US" sz="1200">
              <a:latin typeface="ＭＳ Ｐゴシック" panose="020B0600070205080204" pitchFamily="50" charset="-128"/>
            </a:endParaRPr>
          </a:p>
        </p:txBody>
      </p:sp>
      <p:sp>
        <p:nvSpPr>
          <p:cNvPr id="10245" name="タイトル 1"/>
          <p:cNvSpPr>
            <a:spLocks noGrp="1"/>
          </p:cNvSpPr>
          <p:nvPr>
            <p:ph type="title"/>
          </p:nvPr>
        </p:nvSpPr>
        <p:spPr>
          <a:xfrm>
            <a:off x="457200" y="189384"/>
            <a:ext cx="8002588" cy="647229"/>
          </a:xfrm>
        </p:spPr>
        <p:txBody>
          <a:bodyPr/>
          <a:lstStyle/>
          <a:p>
            <a:pPr eaLnBrk="1" hangingPunct="1"/>
            <a:r>
              <a:rPr lang="ja-JP" altLang="en-US" dirty="0" smtClean="0"/>
              <a:t>プログラミング言語の進化図</a:t>
            </a:r>
          </a:p>
        </p:txBody>
      </p:sp>
      <p:graphicFrame>
        <p:nvGraphicFramePr>
          <p:cNvPr id="14380" name="Group 44"/>
          <p:cNvGraphicFramePr>
            <a:graphicFrameLocks noGrp="1"/>
          </p:cNvGraphicFramePr>
          <p:nvPr>
            <p:extLst/>
          </p:nvPr>
        </p:nvGraphicFramePr>
        <p:xfrm>
          <a:off x="539750" y="1484313"/>
          <a:ext cx="7920038" cy="304800"/>
        </p:xfrm>
        <a:graphic>
          <a:graphicData uri="http://schemas.openxmlformats.org/drawingml/2006/table">
            <a:tbl>
              <a:tblPr/>
              <a:tblGrid>
                <a:gridCol w="1320692">
                  <a:extLst>
                    <a:ext uri="{9D8B030D-6E8A-4147-A177-3AD203B41FA5}">
                      <a16:colId xmlns:a16="http://schemas.microsoft.com/office/drawing/2014/main" val="20000"/>
                    </a:ext>
                  </a:extLst>
                </a:gridCol>
                <a:gridCol w="1320694">
                  <a:extLst>
                    <a:ext uri="{9D8B030D-6E8A-4147-A177-3AD203B41FA5}">
                      <a16:colId xmlns:a16="http://schemas.microsoft.com/office/drawing/2014/main" val="20001"/>
                    </a:ext>
                  </a:extLst>
                </a:gridCol>
                <a:gridCol w="1318633">
                  <a:extLst>
                    <a:ext uri="{9D8B030D-6E8A-4147-A177-3AD203B41FA5}">
                      <a16:colId xmlns:a16="http://schemas.microsoft.com/office/drawing/2014/main" val="20002"/>
                    </a:ext>
                  </a:extLst>
                </a:gridCol>
                <a:gridCol w="1320692">
                  <a:extLst>
                    <a:ext uri="{9D8B030D-6E8A-4147-A177-3AD203B41FA5}">
                      <a16:colId xmlns:a16="http://schemas.microsoft.com/office/drawing/2014/main" val="20003"/>
                    </a:ext>
                  </a:extLst>
                </a:gridCol>
                <a:gridCol w="1318633">
                  <a:extLst>
                    <a:ext uri="{9D8B030D-6E8A-4147-A177-3AD203B41FA5}">
                      <a16:colId xmlns:a16="http://schemas.microsoft.com/office/drawing/2014/main" val="20004"/>
                    </a:ext>
                  </a:extLst>
                </a:gridCol>
                <a:gridCol w="1320694">
                  <a:extLst>
                    <a:ext uri="{9D8B030D-6E8A-4147-A177-3AD203B41FA5}">
                      <a16:colId xmlns:a16="http://schemas.microsoft.com/office/drawing/2014/main" val="20005"/>
                    </a:ext>
                  </a:extLst>
                </a:gridCol>
              </a:tblGrid>
              <a:tr h="30321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1950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1960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1970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1980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1990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2000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0262" name="Oval 47"/>
          <p:cNvSpPr>
            <a:spLocks noChangeArrowheads="1"/>
          </p:cNvSpPr>
          <p:nvPr/>
        </p:nvSpPr>
        <p:spPr bwMode="auto">
          <a:xfrm>
            <a:off x="1042988" y="22780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1957</a:t>
            </a:r>
          </a:p>
          <a:p>
            <a:pPr algn="ctr">
              <a:lnSpc>
                <a:spcPts val="1200"/>
              </a:lnSpc>
            </a:pPr>
            <a:r>
              <a:rPr lang="en-US" altLang="ja-JP" sz="1200" b="1">
                <a:latin typeface="ＭＳ Ｐゴシック" panose="020B0600070205080204" pitchFamily="50" charset="-128"/>
              </a:rPr>
              <a:t>FORTRAN</a:t>
            </a:r>
            <a:endParaRPr lang="ja-JP" altLang="en-US" sz="1200" b="1">
              <a:latin typeface="ＭＳ Ｐゴシック" panose="020B0600070205080204" pitchFamily="50" charset="-128"/>
            </a:endParaRPr>
          </a:p>
        </p:txBody>
      </p:sp>
      <p:sp>
        <p:nvSpPr>
          <p:cNvPr id="10263" name="Oval 48"/>
          <p:cNvSpPr>
            <a:spLocks noChangeArrowheads="1"/>
          </p:cNvSpPr>
          <p:nvPr/>
        </p:nvSpPr>
        <p:spPr bwMode="auto">
          <a:xfrm>
            <a:off x="1763713" y="2924175"/>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1960</a:t>
            </a:r>
          </a:p>
          <a:p>
            <a:pPr algn="ctr">
              <a:lnSpc>
                <a:spcPts val="1200"/>
              </a:lnSpc>
            </a:pPr>
            <a:r>
              <a:rPr lang="en-US" altLang="ja-JP" sz="1200" b="1">
                <a:latin typeface="ＭＳ Ｐゴシック" panose="020B0600070205080204" pitchFamily="50" charset="-128"/>
              </a:rPr>
              <a:t>ALGOL</a:t>
            </a:r>
            <a:endParaRPr lang="ja-JP" altLang="en-US" sz="1200" b="1">
              <a:latin typeface="ＭＳ Ｐゴシック" panose="020B0600070205080204" pitchFamily="50" charset="-128"/>
            </a:endParaRPr>
          </a:p>
        </p:txBody>
      </p:sp>
      <p:sp>
        <p:nvSpPr>
          <p:cNvPr id="10264" name="Oval 50"/>
          <p:cNvSpPr>
            <a:spLocks noChangeArrowheads="1"/>
          </p:cNvSpPr>
          <p:nvPr/>
        </p:nvSpPr>
        <p:spPr bwMode="auto">
          <a:xfrm>
            <a:off x="1042988" y="1844675"/>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1957</a:t>
            </a:r>
          </a:p>
          <a:p>
            <a:pPr algn="ctr">
              <a:lnSpc>
                <a:spcPts val="1200"/>
              </a:lnSpc>
            </a:pPr>
            <a:r>
              <a:rPr lang="en-US" altLang="ja-JP" sz="1200" b="1">
                <a:latin typeface="ＭＳ Ｐゴシック" panose="020B0600070205080204" pitchFamily="50" charset="-128"/>
              </a:rPr>
              <a:t>COBOL</a:t>
            </a:r>
          </a:p>
        </p:txBody>
      </p:sp>
      <p:sp>
        <p:nvSpPr>
          <p:cNvPr id="10265" name="Oval 51"/>
          <p:cNvSpPr>
            <a:spLocks noChangeArrowheads="1"/>
          </p:cNvSpPr>
          <p:nvPr/>
        </p:nvSpPr>
        <p:spPr bwMode="auto">
          <a:xfrm>
            <a:off x="3924300" y="5805488"/>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1976</a:t>
            </a:r>
          </a:p>
          <a:p>
            <a:pPr algn="ctr">
              <a:lnSpc>
                <a:spcPts val="1200"/>
              </a:lnSpc>
            </a:pPr>
            <a:r>
              <a:rPr lang="en-US" altLang="ja-JP" sz="1200" b="1">
                <a:latin typeface="ＭＳ Ｐゴシック" panose="020B0600070205080204" pitchFamily="50" charset="-128"/>
              </a:rPr>
              <a:t>Smalltalk</a:t>
            </a:r>
          </a:p>
        </p:txBody>
      </p:sp>
      <p:sp>
        <p:nvSpPr>
          <p:cNvPr id="10266" name="Oval 52"/>
          <p:cNvSpPr>
            <a:spLocks noChangeArrowheads="1"/>
          </p:cNvSpPr>
          <p:nvPr/>
        </p:nvSpPr>
        <p:spPr bwMode="auto">
          <a:xfrm>
            <a:off x="2051050" y="5805488"/>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1961</a:t>
            </a:r>
          </a:p>
          <a:p>
            <a:pPr algn="ctr">
              <a:lnSpc>
                <a:spcPts val="1200"/>
              </a:lnSpc>
            </a:pPr>
            <a:r>
              <a:rPr lang="en-US" altLang="ja-JP" sz="1200" b="1">
                <a:latin typeface="ＭＳ Ｐゴシック" panose="020B0600070205080204" pitchFamily="50" charset="-128"/>
              </a:rPr>
              <a:t>Simula 1</a:t>
            </a:r>
          </a:p>
        </p:txBody>
      </p:sp>
      <p:sp>
        <p:nvSpPr>
          <p:cNvPr id="10267" name="Oval 53"/>
          <p:cNvSpPr>
            <a:spLocks noChangeArrowheads="1"/>
          </p:cNvSpPr>
          <p:nvPr/>
        </p:nvSpPr>
        <p:spPr bwMode="auto">
          <a:xfrm>
            <a:off x="2700338" y="61642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1967</a:t>
            </a:r>
          </a:p>
          <a:p>
            <a:pPr algn="ctr">
              <a:lnSpc>
                <a:spcPts val="1200"/>
              </a:lnSpc>
            </a:pPr>
            <a:r>
              <a:rPr lang="en-US" altLang="ja-JP" sz="1200" b="1">
                <a:latin typeface="ＭＳ Ｐゴシック" panose="020B0600070205080204" pitchFamily="50" charset="-128"/>
              </a:rPr>
              <a:t>LOGO</a:t>
            </a:r>
          </a:p>
        </p:txBody>
      </p:sp>
      <p:sp>
        <p:nvSpPr>
          <p:cNvPr id="10268" name="Oval 54"/>
          <p:cNvSpPr>
            <a:spLocks noChangeArrowheads="1"/>
          </p:cNvSpPr>
          <p:nvPr/>
        </p:nvSpPr>
        <p:spPr bwMode="auto">
          <a:xfrm>
            <a:off x="3132138" y="48688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1967</a:t>
            </a:r>
          </a:p>
          <a:p>
            <a:pPr algn="ctr">
              <a:lnSpc>
                <a:spcPts val="1200"/>
              </a:lnSpc>
            </a:pPr>
            <a:r>
              <a:rPr lang="en-US" altLang="ja-JP" sz="1200" b="1">
                <a:latin typeface="ＭＳ Ｐゴシック" panose="020B0600070205080204" pitchFamily="50" charset="-128"/>
              </a:rPr>
              <a:t>C</a:t>
            </a:r>
          </a:p>
        </p:txBody>
      </p:sp>
      <p:sp>
        <p:nvSpPr>
          <p:cNvPr id="10269" name="Oval 55"/>
          <p:cNvSpPr>
            <a:spLocks noChangeArrowheads="1"/>
          </p:cNvSpPr>
          <p:nvPr/>
        </p:nvSpPr>
        <p:spPr bwMode="auto">
          <a:xfrm>
            <a:off x="2051050" y="48688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1964</a:t>
            </a:r>
          </a:p>
          <a:p>
            <a:pPr algn="ctr">
              <a:lnSpc>
                <a:spcPts val="1200"/>
              </a:lnSpc>
            </a:pPr>
            <a:r>
              <a:rPr lang="en-US" altLang="ja-JP" sz="1200" b="1">
                <a:latin typeface="ＭＳ Ｐゴシック" panose="020B0600070205080204" pitchFamily="50" charset="-128"/>
              </a:rPr>
              <a:t>BASIC</a:t>
            </a:r>
          </a:p>
        </p:txBody>
      </p:sp>
      <p:sp>
        <p:nvSpPr>
          <p:cNvPr id="10270" name="Oval 57"/>
          <p:cNvSpPr>
            <a:spLocks noChangeArrowheads="1"/>
          </p:cNvSpPr>
          <p:nvPr/>
        </p:nvSpPr>
        <p:spPr bwMode="auto">
          <a:xfrm>
            <a:off x="2843213" y="2563813"/>
            <a:ext cx="1122362" cy="433387"/>
          </a:xfrm>
          <a:prstGeom prst="ellipse">
            <a:avLst/>
          </a:prstGeom>
          <a:solidFill>
            <a:srgbClr val="FFFF00"/>
          </a:solidFill>
          <a:ln>
            <a:noFill/>
          </a:ln>
        </p:spPr>
        <p:txBody>
          <a:bodyPr wrap="none" anchor="ctr"/>
          <a:lstStyle/>
          <a:p>
            <a:pPr algn="ctr">
              <a:lnSpc>
                <a:spcPts val="1200"/>
              </a:lnSpc>
            </a:pPr>
            <a:r>
              <a:rPr lang="ja-JP" altLang="en-US" sz="1200" b="1">
                <a:solidFill>
                  <a:srgbClr val="FF0000"/>
                </a:solidFill>
                <a:latin typeface="ＭＳ Ｐゴシック" panose="020B0600070205080204" pitchFamily="50" charset="-128"/>
              </a:rPr>
              <a:t>構造化</a:t>
            </a:r>
            <a:endParaRPr lang="en-US" altLang="ja-JP" sz="1200" b="1">
              <a:solidFill>
                <a:srgbClr val="FF0000"/>
              </a:solidFill>
              <a:latin typeface="ＭＳ Ｐゴシック" panose="020B0600070205080204" pitchFamily="50" charset="-128"/>
            </a:endParaRPr>
          </a:p>
          <a:p>
            <a:pPr algn="ctr">
              <a:lnSpc>
                <a:spcPts val="1200"/>
              </a:lnSpc>
            </a:pPr>
            <a:r>
              <a:rPr lang="ja-JP" altLang="en-US" sz="1200" b="1">
                <a:solidFill>
                  <a:srgbClr val="FF0000"/>
                </a:solidFill>
                <a:latin typeface="ＭＳ Ｐゴシック" panose="020B0600070205080204" pitchFamily="50" charset="-128"/>
              </a:rPr>
              <a:t>プログラミング</a:t>
            </a:r>
          </a:p>
        </p:txBody>
      </p:sp>
      <p:sp>
        <p:nvSpPr>
          <p:cNvPr id="10271" name="Oval 59"/>
          <p:cNvSpPr>
            <a:spLocks noChangeArrowheads="1"/>
          </p:cNvSpPr>
          <p:nvPr/>
        </p:nvSpPr>
        <p:spPr bwMode="auto">
          <a:xfrm>
            <a:off x="6156325" y="55165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1994</a:t>
            </a:r>
          </a:p>
          <a:p>
            <a:pPr algn="ctr">
              <a:lnSpc>
                <a:spcPts val="1200"/>
              </a:lnSpc>
            </a:pPr>
            <a:r>
              <a:rPr lang="en-US" altLang="ja-JP" sz="1200" b="1">
                <a:latin typeface="ＭＳ Ｐゴシック" panose="020B0600070205080204" pitchFamily="50" charset="-128"/>
              </a:rPr>
              <a:t>JAVA</a:t>
            </a:r>
          </a:p>
        </p:txBody>
      </p:sp>
      <p:sp>
        <p:nvSpPr>
          <p:cNvPr id="10272" name="Oval 60"/>
          <p:cNvSpPr>
            <a:spLocks noChangeArrowheads="1"/>
          </p:cNvSpPr>
          <p:nvPr/>
        </p:nvSpPr>
        <p:spPr bwMode="auto">
          <a:xfrm>
            <a:off x="1116013" y="4529138"/>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1958</a:t>
            </a:r>
          </a:p>
          <a:p>
            <a:pPr algn="ctr">
              <a:lnSpc>
                <a:spcPts val="1200"/>
              </a:lnSpc>
            </a:pPr>
            <a:r>
              <a:rPr lang="en-US" altLang="ja-JP" sz="1200" b="1">
                <a:latin typeface="ＭＳ Ｐゴシック" panose="020B0600070205080204" pitchFamily="50" charset="-128"/>
              </a:rPr>
              <a:t>LISP</a:t>
            </a:r>
          </a:p>
        </p:txBody>
      </p:sp>
      <p:sp>
        <p:nvSpPr>
          <p:cNvPr id="10273" name="Oval 64"/>
          <p:cNvSpPr>
            <a:spLocks noChangeArrowheads="1"/>
          </p:cNvSpPr>
          <p:nvPr/>
        </p:nvSpPr>
        <p:spPr bwMode="auto">
          <a:xfrm>
            <a:off x="3132138" y="33575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1972</a:t>
            </a:r>
          </a:p>
          <a:p>
            <a:pPr algn="ctr">
              <a:lnSpc>
                <a:spcPts val="1200"/>
              </a:lnSpc>
            </a:pPr>
            <a:r>
              <a:rPr lang="en-US" altLang="ja-JP" sz="1200" b="1">
                <a:latin typeface="ＭＳ Ｐゴシック" panose="020B0600070205080204" pitchFamily="50" charset="-128"/>
              </a:rPr>
              <a:t>Prolog</a:t>
            </a:r>
          </a:p>
        </p:txBody>
      </p:sp>
      <p:sp>
        <p:nvSpPr>
          <p:cNvPr id="10274" name="Oval 67"/>
          <p:cNvSpPr>
            <a:spLocks noChangeArrowheads="1"/>
          </p:cNvSpPr>
          <p:nvPr/>
        </p:nvSpPr>
        <p:spPr bwMode="auto">
          <a:xfrm>
            <a:off x="4716463" y="55165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1983</a:t>
            </a:r>
          </a:p>
          <a:p>
            <a:pPr algn="ctr">
              <a:lnSpc>
                <a:spcPts val="1200"/>
              </a:lnSpc>
            </a:pPr>
            <a:r>
              <a:rPr lang="en-US" altLang="ja-JP" sz="1200" b="1">
                <a:latin typeface="ＭＳ Ｐゴシック" panose="020B0600070205080204" pitchFamily="50" charset="-128"/>
              </a:rPr>
              <a:t>C++</a:t>
            </a:r>
          </a:p>
        </p:txBody>
      </p:sp>
      <p:cxnSp>
        <p:nvCxnSpPr>
          <p:cNvPr id="4" name="直線矢印コネクタ 3"/>
          <p:cNvCxnSpPr>
            <a:stCxn id="10263" idx="6"/>
          </p:cNvCxnSpPr>
          <p:nvPr/>
        </p:nvCxnSpPr>
        <p:spPr>
          <a:xfrm>
            <a:off x="2627313" y="3140075"/>
            <a:ext cx="58324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76" name="Oval 49"/>
          <p:cNvSpPr>
            <a:spLocks noChangeArrowheads="1"/>
          </p:cNvSpPr>
          <p:nvPr/>
        </p:nvSpPr>
        <p:spPr bwMode="auto">
          <a:xfrm>
            <a:off x="3132138" y="2924175"/>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1971</a:t>
            </a:r>
          </a:p>
          <a:p>
            <a:pPr algn="ctr">
              <a:lnSpc>
                <a:spcPts val="1200"/>
              </a:lnSpc>
            </a:pPr>
            <a:r>
              <a:rPr lang="en-US" altLang="ja-JP" sz="1200" b="1">
                <a:latin typeface="ＭＳ Ｐゴシック" panose="020B0600070205080204" pitchFamily="50" charset="-128"/>
              </a:rPr>
              <a:t>PASCAL</a:t>
            </a:r>
          </a:p>
        </p:txBody>
      </p:sp>
      <p:cxnSp>
        <p:nvCxnSpPr>
          <p:cNvPr id="11" name="カギ線コネクタ 10"/>
          <p:cNvCxnSpPr>
            <a:stCxn id="10268" idx="6"/>
            <a:endCxn id="10274" idx="0"/>
          </p:cNvCxnSpPr>
          <p:nvPr/>
        </p:nvCxnSpPr>
        <p:spPr>
          <a:xfrm>
            <a:off x="3995738" y="5084763"/>
            <a:ext cx="1152525" cy="4318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a:stCxn id="10265" idx="6"/>
            <a:endCxn id="10271" idx="2"/>
          </p:cNvCxnSpPr>
          <p:nvPr/>
        </p:nvCxnSpPr>
        <p:spPr>
          <a:xfrm flipV="1">
            <a:off x="4787900" y="5732463"/>
            <a:ext cx="1368425" cy="288925"/>
          </a:xfrm>
          <a:prstGeom prst="bentConnector3">
            <a:avLst>
              <a:gd name="adj1" fmla="val 767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10274" idx="6"/>
            <a:endCxn id="10271" idx="2"/>
          </p:cNvCxnSpPr>
          <p:nvPr/>
        </p:nvCxnSpPr>
        <p:spPr>
          <a:xfrm flipV="1">
            <a:off x="5580063" y="5732463"/>
            <a:ext cx="576262" cy="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0" name="Oval 59"/>
          <p:cNvSpPr>
            <a:spLocks noChangeArrowheads="1"/>
          </p:cNvSpPr>
          <p:nvPr/>
        </p:nvSpPr>
        <p:spPr bwMode="auto">
          <a:xfrm>
            <a:off x="6588125" y="61642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1995</a:t>
            </a:r>
          </a:p>
          <a:p>
            <a:pPr algn="ctr">
              <a:lnSpc>
                <a:spcPts val="1200"/>
              </a:lnSpc>
            </a:pPr>
            <a:r>
              <a:rPr lang="en-US" altLang="ja-JP" sz="1200" b="1">
                <a:latin typeface="ＭＳ Ｐゴシック" panose="020B0600070205080204" pitchFamily="50" charset="-128"/>
              </a:rPr>
              <a:t>Squeak</a:t>
            </a:r>
          </a:p>
        </p:txBody>
      </p:sp>
      <p:sp>
        <p:nvSpPr>
          <p:cNvPr id="10281" name="Oval 57"/>
          <p:cNvSpPr>
            <a:spLocks noChangeArrowheads="1"/>
          </p:cNvSpPr>
          <p:nvPr/>
        </p:nvSpPr>
        <p:spPr bwMode="auto">
          <a:xfrm>
            <a:off x="971600" y="5445125"/>
            <a:ext cx="1152525" cy="431800"/>
          </a:xfrm>
          <a:prstGeom prst="ellipse">
            <a:avLst/>
          </a:prstGeom>
          <a:solidFill>
            <a:srgbClr val="FFFF00"/>
          </a:solidFill>
          <a:ln>
            <a:noFill/>
          </a:ln>
        </p:spPr>
        <p:txBody>
          <a:bodyPr wrap="none" anchor="ctr"/>
          <a:lstStyle/>
          <a:p>
            <a:pPr algn="ctr">
              <a:lnSpc>
                <a:spcPts val="1200"/>
              </a:lnSpc>
            </a:pPr>
            <a:r>
              <a:rPr lang="ja-JP" altLang="en-US" sz="1200" b="1">
                <a:solidFill>
                  <a:srgbClr val="FF0000"/>
                </a:solidFill>
                <a:latin typeface="ＭＳ Ｐゴシック" panose="020B0600070205080204" pitchFamily="50" charset="-128"/>
              </a:rPr>
              <a:t>オブジェクト</a:t>
            </a:r>
            <a:endParaRPr lang="en-US" altLang="ja-JP" sz="1200" b="1">
              <a:solidFill>
                <a:srgbClr val="FF0000"/>
              </a:solidFill>
              <a:latin typeface="ＭＳ Ｐゴシック" panose="020B0600070205080204" pitchFamily="50" charset="-128"/>
            </a:endParaRPr>
          </a:p>
          <a:p>
            <a:pPr algn="ctr">
              <a:lnSpc>
                <a:spcPts val="1200"/>
              </a:lnSpc>
            </a:pPr>
            <a:r>
              <a:rPr lang="ja-JP" altLang="en-US" sz="1200" b="1">
                <a:solidFill>
                  <a:srgbClr val="FF0000"/>
                </a:solidFill>
                <a:latin typeface="ＭＳ Ｐゴシック" panose="020B0600070205080204" pitchFamily="50" charset="-128"/>
              </a:rPr>
              <a:t>指向</a:t>
            </a:r>
            <a:endParaRPr lang="en-US" altLang="ja-JP" sz="1200" b="1">
              <a:solidFill>
                <a:srgbClr val="FF0000"/>
              </a:solidFill>
              <a:latin typeface="ＭＳ Ｐゴシック" panose="020B0600070205080204" pitchFamily="50" charset="-128"/>
            </a:endParaRPr>
          </a:p>
        </p:txBody>
      </p:sp>
      <p:cxnSp>
        <p:nvCxnSpPr>
          <p:cNvPr id="65" name="カギ線コネクタ 64"/>
          <p:cNvCxnSpPr>
            <a:stCxn id="10272" idx="6"/>
            <a:endCxn id="10265" idx="2"/>
          </p:cNvCxnSpPr>
          <p:nvPr/>
        </p:nvCxnSpPr>
        <p:spPr>
          <a:xfrm>
            <a:off x="1979613" y="4745038"/>
            <a:ext cx="1944687" cy="12763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10266" idx="6"/>
            <a:endCxn id="10265" idx="2"/>
          </p:cNvCxnSpPr>
          <p:nvPr/>
        </p:nvCxnSpPr>
        <p:spPr>
          <a:xfrm>
            <a:off x="2914650" y="6021388"/>
            <a:ext cx="1009650" cy="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カギ線コネクタ 70"/>
          <p:cNvCxnSpPr>
            <a:stCxn id="10267" idx="6"/>
            <a:endCxn id="10265" idx="2"/>
          </p:cNvCxnSpPr>
          <p:nvPr/>
        </p:nvCxnSpPr>
        <p:spPr>
          <a:xfrm flipV="1">
            <a:off x="3563938" y="6021388"/>
            <a:ext cx="360362" cy="3587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5" name="Oval 49"/>
          <p:cNvSpPr>
            <a:spLocks noChangeArrowheads="1"/>
          </p:cNvSpPr>
          <p:nvPr/>
        </p:nvSpPr>
        <p:spPr bwMode="auto">
          <a:xfrm>
            <a:off x="4716463" y="3716338"/>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1985</a:t>
            </a:r>
          </a:p>
          <a:p>
            <a:pPr algn="ctr">
              <a:lnSpc>
                <a:spcPts val="1200"/>
              </a:lnSpc>
            </a:pPr>
            <a:r>
              <a:rPr lang="en-US" altLang="ja-JP" sz="1200" b="1">
                <a:latin typeface="ＭＳ Ｐゴシック" panose="020B0600070205080204" pitchFamily="50" charset="-128"/>
              </a:rPr>
              <a:t>Miranda</a:t>
            </a:r>
          </a:p>
        </p:txBody>
      </p:sp>
      <p:sp>
        <p:nvSpPr>
          <p:cNvPr id="10286" name="Oval 49"/>
          <p:cNvSpPr>
            <a:spLocks noChangeArrowheads="1"/>
          </p:cNvSpPr>
          <p:nvPr/>
        </p:nvSpPr>
        <p:spPr bwMode="auto">
          <a:xfrm>
            <a:off x="5724525" y="3717925"/>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1990</a:t>
            </a:r>
          </a:p>
          <a:p>
            <a:pPr algn="ctr">
              <a:lnSpc>
                <a:spcPts val="1200"/>
              </a:lnSpc>
            </a:pPr>
            <a:r>
              <a:rPr lang="en-US" altLang="ja-JP" sz="1200" b="1">
                <a:latin typeface="ＭＳ Ｐゴシック" panose="020B0600070205080204" pitchFamily="50" charset="-128"/>
              </a:rPr>
              <a:t>Haskell</a:t>
            </a:r>
          </a:p>
        </p:txBody>
      </p:sp>
      <p:sp>
        <p:nvSpPr>
          <p:cNvPr id="10288" name="Oval 57"/>
          <p:cNvSpPr>
            <a:spLocks noChangeArrowheads="1"/>
          </p:cNvSpPr>
          <p:nvPr/>
        </p:nvSpPr>
        <p:spPr bwMode="auto">
          <a:xfrm>
            <a:off x="34925" y="4149725"/>
            <a:ext cx="1152525" cy="431800"/>
          </a:xfrm>
          <a:prstGeom prst="ellipse">
            <a:avLst/>
          </a:prstGeom>
          <a:solidFill>
            <a:srgbClr val="FFFF00"/>
          </a:solidFill>
          <a:ln>
            <a:noFill/>
          </a:ln>
        </p:spPr>
        <p:txBody>
          <a:bodyPr wrap="none" anchor="ctr"/>
          <a:lstStyle/>
          <a:p>
            <a:pPr algn="ctr">
              <a:lnSpc>
                <a:spcPts val="1200"/>
              </a:lnSpc>
            </a:pPr>
            <a:r>
              <a:rPr lang="ja-JP" altLang="en-US" sz="1200" b="1">
                <a:solidFill>
                  <a:srgbClr val="FF0000"/>
                </a:solidFill>
                <a:latin typeface="ＭＳ Ｐゴシック" panose="020B0600070205080204" pitchFamily="50" charset="-128"/>
              </a:rPr>
              <a:t>関数型</a:t>
            </a:r>
            <a:endParaRPr lang="en-US" altLang="ja-JP" sz="1200" b="1">
              <a:solidFill>
                <a:srgbClr val="FF0000"/>
              </a:solidFill>
              <a:latin typeface="ＭＳ Ｐゴシック" panose="020B0600070205080204" pitchFamily="50" charset="-128"/>
            </a:endParaRPr>
          </a:p>
          <a:p>
            <a:pPr algn="ctr">
              <a:lnSpc>
                <a:spcPts val="1200"/>
              </a:lnSpc>
            </a:pPr>
            <a:r>
              <a:rPr lang="ja-JP" altLang="en-US" sz="1200" b="1">
                <a:solidFill>
                  <a:srgbClr val="FF0000"/>
                </a:solidFill>
                <a:latin typeface="ＭＳ Ｐゴシック" panose="020B0600070205080204" pitchFamily="50" charset="-128"/>
              </a:rPr>
              <a:t>プログラミング</a:t>
            </a:r>
            <a:endParaRPr lang="en-US" altLang="ja-JP" sz="1200" b="1">
              <a:solidFill>
                <a:srgbClr val="FF0000"/>
              </a:solidFill>
              <a:latin typeface="ＭＳ Ｐゴシック" panose="020B0600070205080204" pitchFamily="50" charset="-128"/>
            </a:endParaRPr>
          </a:p>
        </p:txBody>
      </p:sp>
      <p:sp>
        <p:nvSpPr>
          <p:cNvPr id="10289" name="Oval 59"/>
          <p:cNvSpPr>
            <a:spLocks noChangeArrowheads="1"/>
          </p:cNvSpPr>
          <p:nvPr/>
        </p:nvSpPr>
        <p:spPr bwMode="auto">
          <a:xfrm>
            <a:off x="5867400" y="6021388"/>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1993</a:t>
            </a:r>
          </a:p>
          <a:p>
            <a:pPr algn="ctr">
              <a:lnSpc>
                <a:spcPts val="1200"/>
              </a:lnSpc>
            </a:pPr>
            <a:r>
              <a:rPr lang="en-US" altLang="ja-JP" sz="1200" b="1">
                <a:latin typeface="ＭＳ Ｐゴシック" panose="020B0600070205080204" pitchFamily="50" charset="-128"/>
              </a:rPr>
              <a:t>Ruby</a:t>
            </a:r>
          </a:p>
        </p:txBody>
      </p:sp>
      <p:cxnSp>
        <p:nvCxnSpPr>
          <p:cNvPr id="87" name="直線矢印コネクタ 86"/>
          <p:cNvCxnSpPr>
            <a:stCxn id="10264" idx="6"/>
          </p:cNvCxnSpPr>
          <p:nvPr/>
        </p:nvCxnSpPr>
        <p:spPr>
          <a:xfrm>
            <a:off x="1906588" y="2060575"/>
            <a:ext cx="6553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262" idx="6"/>
          </p:cNvCxnSpPr>
          <p:nvPr/>
        </p:nvCxnSpPr>
        <p:spPr>
          <a:xfrm flipV="1">
            <a:off x="1906588" y="2492375"/>
            <a:ext cx="6553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92" name="Oval 69"/>
          <p:cNvSpPr>
            <a:spLocks noChangeArrowheads="1"/>
          </p:cNvSpPr>
          <p:nvPr/>
        </p:nvSpPr>
        <p:spPr bwMode="auto">
          <a:xfrm>
            <a:off x="2051050" y="2276475"/>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1964</a:t>
            </a:r>
          </a:p>
          <a:p>
            <a:pPr algn="ctr">
              <a:lnSpc>
                <a:spcPts val="1200"/>
              </a:lnSpc>
            </a:pPr>
            <a:r>
              <a:rPr lang="en-US" altLang="ja-JP" sz="1200" b="1">
                <a:latin typeface="ＭＳ Ｐゴシック" panose="020B0600070205080204" pitchFamily="50" charset="-128"/>
              </a:rPr>
              <a:t>PL/I</a:t>
            </a:r>
            <a:endParaRPr lang="ja-JP" altLang="en-US" sz="1200" b="1">
              <a:latin typeface="ＭＳ Ｐゴシック" panose="020B0600070205080204" pitchFamily="50" charset="-128"/>
            </a:endParaRPr>
          </a:p>
        </p:txBody>
      </p:sp>
      <p:cxnSp>
        <p:nvCxnSpPr>
          <p:cNvPr id="93" name="直線矢印コネクタ 92"/>
          <p:cNvCxnSpPr>
            <a:stCxn id="10271" idx="6"/>
          </p:cNvCxnSpPr>
          <p:nvPr/>
        </p:nvCxnSpPr>
        <p:spPr>
          <a:xfrm>
            <a:off x="7019925" y="5732463"/>
            <a:ext cx="14398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94" name="Oval 49"/>
          <p:cNvSpPr>
            <a:spLocks noChangeArrowheads="1"/>
          </p:cNvSpPr>
          <p:nvPr/>
        </p:nvSpPr>
        <p:spPr bwMode="auto">
          <a:xfrm>
            <a:off x="3924300" y="4540250"/>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1978</a:t>
            </a:r>
          </a:p>
          <a:p>
            <a:pPr algn="ctr">
              <a:lnSpc>
                <a:spcPts val="1200"/>
              </a:lnSpc>
            </a:pPr>
            <a:r>
              <a:rPr lang="en-US" altLang="ja-JP" sz="1200" b="1">
                <a:latin typeface="ＭＳ Ｐゴシック" panose="020B0600070205080204" pitchFamily="50" charset="-128"/>
              </a:rPr>
              <a:t>Scheme</a:t>
            </a:r>
          </a:p>
        </p:txBody>
      </p:sp>
      <p:sp>
        <p:nvSpPr>
          <p:cNvPr id="10295" name="Oval 49"/>
          <p:cNvSpPr>
            <a:spLocks noChangeArrowheads="1"/>
          </p:cNvSpPr>
          <p:nvPr/>
        </p:nvSpPr>
        <p:spPr bwMode="auto">
          <a:xfrm>
            <a:off x="8172450" y="4005263"/>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2010</a:t>
            </a:r>
          </a:p>
          <a:p>
            <a:pPr algn="ctr">
              <a:lnSpc>
                <a:spcPts val="1200"/>
              </a:lnSpc>
            </a:pPr>
            <a:r>
              <a:rPr lang="en-US" altLang="ja-JP" sz="1200" b="1">
                <a:latin typeface="ＭＳ Ｐゴシック" panose="020B0600070205080204" pitchFamily="50" charset="-128"/>
              </a:rPr>
              <a:t>F#</a:t>
            </a:r>
          </a:p>
        </p:txBody>
      </p:sp>
      <p:sp>
        <p:nvSpPr>
          <p:cNvPr id="10296" name="Oval 49"/>
          <p:cNvSpPr>
            <a:spLocks noChangeArrowheads="1"/>
          </p:cNvSpPr>
          <p:nvPr/>
        </p:nvSpPr>
        <p:spPr bwMode="auto">
          <a:xfrm>
            <a:off x="7380288" y="4279900"/>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2003</a:t>
            </a:r>
          </a:p>
          <a:p>
            <a:pPr algn="ctr">
              <a:lnSpc>
                <a:spcPts val="1200"/>
              </a:lnSpc>
            </a:pPr>
            <a:r>
              <a:rPr lang="en-US" altLang="ja-JP" sz="1200" b="1">
                <a:latin typeface="ＭＳ Ｐゴシック" panose="020B0600070205080204" pitchFamily="50" charset="-128"/>
              </a:rPr>
              <a:t>Scala</a:t>
            </a:r>
          </a:p>
        </p:txBody>
      </p:sp>
      <p:cxnSp>
        <p:nvCxnSpPr>
          <p:cNvPr id="45" name="カギ線コネクタ 44"/>
          <p:cNvCxnSpPr>
            <a:stCxn id="10272" idx="6"/>
          </p:cNvCxnSpPr>
          <p:nvPr/>
        </p:nvCxnSpPr>
        <p:spPr>
          <a:xfrm flipV="1">
            <a:off x="1979613" y="4384675"/>
            <a:ext cx="1223962" cy="36036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カギ線コネクタ 52"/>
          <p:cNvCxnSpPr>
            <a:stCxn id="10299" idx="6"/>
            <a:endCxn id="10285" idx="2"/>
          </p:cNvCxnSpPr>
          <p:nvPr/>
        </p:nvCxnSpPr>
        <p:spPr>
          <a:xfrm flipV="1">
            <a:off x="4067175" y="3932238"/>
            <a:ext cx="649288" cy="43338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99" name="Oval 49"/>
          <p:cNvSpPr>
            <a:spLocks noChangeArrowheads="1"/>
          </p:cNvSpPr>
          <p:nvPr/>
        </p:nvSpPr>
        <p:spPr bwMode="auto">
          <a:xfrm>
            <a:off x="3203575" y="4149725"/>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1974</a:t>
            </a:r>
          </a:p>
          <a:p>
            <a:pPr algn="ctr">
              <a:lnSpc>
                <a:spcPts val="1200"/>
              </a:lnSpc>
            </a:pPr>
            <a:r>
              <a:rPr lang="en-US" altLang="ja-JP" sz="1200" b="1">
                <a:latin typeface="ＭＳ Ｐゴシック" panose="020B0600070205080204" pitchFamily="50" charset="-128"/>
              </a:rPr>
              <a:t>ML</a:t>
            </a:r>
          </a:p>
        </p:txBody>
      </p:sp>
      <p:cxnSp>
        <p:nvCxnSpPr>
          <p:cNvPr id="64" name="カギ線コネクタ 63"/>
          <p:cNvCxnSpPr>
            <a:stCxn id="10271" idx="6"/>
            <a:endCxn id="10296" idx="4"/>
          </p:cNvCxnSpPr>
          <p:nvPr/>
        </p:nvCxnSpPr>
        <p:spPr>
          <a:xfrm flipV="1">
            <a:off x="7019925" y="4711700"/>
            <a:ext cx="792163" cy="10207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カギ線コネクタ 68"/>
          <p:cNvCxnSpPr>
            <a:stCxn id="10299" idx="6"/>
            <a:endCxn id="10296" idx="2"/>
          </p:cNvCxnSpPr>
          <p:nvPr/>
        </p:nvCxnSpPr>
        <p:spPr>
          <a:xfrm>
            <a:off x="4067175" y="4365625"/>
            <a:ext cx="3313113" cy="130175"/>
          </a:xfrm>
          <a:prstGeom prst="bentConnector3">
            <a:avLst>
              <a:gd name="adj1" fmla="val 802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カギ線コネクタ 71"/>
          <p:cNvCxnSpPr>
            <a:stCxn id="10299" idx="6"/>
            <a:endCxn id="10295" idx="2"/>
          </p:cNvCxnSpPr>
          <p:nvPr/>
        </p:nvCxnSpPr>
        <p:spPr>
          <a:xfrm flipV="1">
            <a:off x="4067175" y="4221163"/>
            <a:ext cx="4105275" cy="144462"/>
          </a:xfrm>
          <a:prstGeom prst="bentConnector3">
            <a:avLst>
              <a:gd name="adj1" fmla="val 6460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03" name="Oval 49"/>
          <p:cNvSpPr>
            <a:spLocks noChangeArrowheads="1"/>
          </p:cNvSpPr>
          <p:nvPr/>
        </p:nvSpPr>
        <p:spPr bwMode="auto">
          <a:xfrm>
            <a:off x="5076825" y="4541838"/>
            <a:ext cx="863600" cy="431800"/>
          </a:xfrm>
          <a:prstGeom prst="ellipse">
            <a:avLst/>
          </a:prstGeom>
          <a:solidFill>
            <a:srgbClr val="00CCFF"/>
          </a:solidFill>
          <a:ln>
            <a:noFill/>
          </a:ln>
          <a:effectLst/>
        </p:spPr>
        <p:txBody>
          <a:bodyPr wrap="none" anchor="ctr"/>
          <a:lstStyle/>
          <a:p>
            <a:pPr algn="ctr">
              <a:lnSpc>
                <a:spcPts val="1200"/>
              </a:lnSpc>
            </a:pPr>
            <a:r>
              <a:rPr lang="en-US" altLang="ja-JP" sz="1200" b="1">
                <a:latin typeface="ＭＳ Ｐゴシック" panose="020B0600070205080204" pitchFamily="50" charset="-128"/>
              </a:rPr>
              <a:t>1986</a:t>
            </a:r>
          </a:p>
          <a:p>
            <a:pPr algn="ctr">
              <a:lnSpc>
                <a:spcPts val="1200"/>
              </a:lnSpc>
            </a:pPr>
            <a:r>
              <a:rPr lang="en-US" altLang="ja-JP" sz="1200" b="1">
                <a:latin typeface="ＭＳ Ｐゴシック" panose="020B0600070205080204" pitchFamily="50" charset="-128"/>
              </a:rPr>
              <a:t>Erlang</a:t>
            </a:r>
          </a:p>
        </p:txBody>
      </p:sp>
      <p:cxnSp>
        <p:nvCxnSpPr>
          <p:cNvPr id="49" name="カギ線コネクタ 48"/>
          <p:cNvCxnSpPr>
            <a:stCxn id="10303" idx="6"/>
            <a:endCxn id="10296" idx="3"/>
          </p:cNvCxnSpPr>
          <p:nvPr/>
        </p:nvCxnSpPr>
        <p:spPr>
          <a:xfrm flipV="1">
            <a:off x="5940425" y="4648200"/>
            <a:ext cx="1566863" cy="1095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stCxn id="10286" idx="6"/>
            <a:endCxn id="10296" idx="1"/>
          </p:cNvCxnSpPr>
          <p:nvPr/>
        </p:nvCxnSpPr>
        <p:spPr>
          <a:xfrm>
            <a:off x="6588125" y="3933825"/>
            <a:ext cx="919163" cy="40957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カギ線コネクタ 56"/>
          <p:cNvCxnSpPr>
            <a:stCxn id="10276" idx="6"/>
            <a:endCxn id="10296" idx="0"/>
          </p:cNvCxnSpPr>
          <p:nvPr/>
        </p:nvCxnSpPr>
        <p:spPr>
          <a:xfrm>
            <a:off x="3995738" y="3140075"/>
            <a:ext cx="3816350" cy="11398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10289" idx="7"/>
            <a:endCxn id="10296" idx="5"/>
          </p:cNvCxnSpPr>
          <p:nvPr/>
        </p:nvCxnSpPr>
        <p:spPr>
          <a:xfrm rot="5400000" flipH="1" flipV="1">
            <a:off x="6642100" y="4610100"/>
            <a:ext cx="1436688" cy="1512888"/>
          </a:xfrm>
          <a:prstGeom prst="bentConnector3">
            <a:avLst>
              <a:gd name="adj1" fmla="val 686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699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44624"/>
            <a:ext cx="8534400" cy="758825"/>
          </a:xfrm>
        </p:spPr>
        <p:txBody>
          <a:bodyPr/>
          <a:lstStyle/>
          <a:p>
            <a:r>
              <a:rPr lang="ja-JP" altLang="en-US" dirty="0" smtClean="0"/>
              <a:t>通常のプログラミングと関数型プログラミング</a:t>
            </a:r>
            <a:endParaRPr kumimoji="1" lang="ja-JP" altLang="en-US" dirty="0"/>
          </a:p>
        </p:txBody>
      </p:sp>
      <p:sp>
        <p:nvSpPr>
          <p:cNvPr id="30" name="テキスト ボックス 29"/>
          <p:cNvSpPr txBox="1"/>
          <p:nvPr/>
        </p:nvSpPr>
        <p:spPr>
          <a:xfrm>
            <a:off x="2938779" y="1624732"/>
            <a:ext cx="5139548" cy="1815882"/>
          </a:xfrm>
          <a:prstGeom prst="rect">
            <a:avLst/>
          </a:prstGeom>
          <a:solidFill>
            <a:schemeClr val="bg1"/>
          </a:solidFill>
          <a:ln>
            <a:solidFill>
              <a:srgbClr val="0000FF"/>
            </a:solidFill>
          </a:ln>
        </p:spPr>
        <p:txBody>
          <a:bodyPr wrap="none" rtlCol="0">
            <a:spAutoFit/>
          </a:bodyPr>
          <a:lstStyle/>
          <a:p>
            <a:r>
              <a:rPr lang="en-US" altLang="ja-JP" sz="1600" smtClean="0">
                <a:latin typeface="+mj-ea"/>
                <a:ea typeface="+mj-ea"/>
              </a:rPr>
              <a:t>public </a:t>
            </a:r>
            <a:r>
              <a:rPr lang="en-US" altLang="ja-JP" sz="1600" dirty="0">
                <a:latin typeface="+mj-ea"/>
                <a:ea typeface="+mj-ea"/>
              </a:rPr>
              <a:t>static void main(String[] </a:t>
            </a:r>
            <a:r>
              <a:rPr lang="en-US" altLang="ja-JP" sz="1600" dirty="0" err="1">
                <a:latin typeface="+mj-ea"/>
                <a:ea typeface="+mj-ea"/>
              </a:rPr>
              <a:t>args</a:t>
            </a:r>
            <a:r>
              <a:rPr lang="en-US" altLang="ja-JP" sz="1600" dirty="0">
                <a:latin typeface="+mj-ea"/>
                <a:ea typeface="+mj-ea"/>
              </a:rPr>
              <a:t>) throws </a:t>
            </a:r>
            <a:r>
              <a:rPr lang="en-US" altLang="ja-JP" sz="1600" dirty="0" err="1">
                <a:latin typeface="+mj-ea"/>
                <a:ea typeface="+mj-ea"/>
              </a:rPr>
              <a:t>IOException</a:t>
            </a:r>
            <a:r>
              <a:rPr lang="en-US" altLang="ja-JP" sz="1600" dirty="0">
                <a:latin typeface="+mj-ea"/>
                <a:ea typeface="+mj-ea"/>
              </a:rPr>
              <a:t> {</a:t>
            </a:r>
          </a:p>
          <a:p>
            <a:r>
              <a:rPr lang="en-US" altLang="ja-JP" sz="1600" dirty="0" smtClean="0">
                <a:latin typeface="+mj-ea"/>
                <a:ea typeface="+mj-ea"/>
              </a:rPr>
              <a:t>        </a:t>
            </a:r>
            <a:r>
              <a:rPr lang="en-US" altLang="ja-JP" sz="1600" dirty="0" err="1" smtClean="0">
                <a:latin typeface="+mj-ea"/>
                <a:ea typeface="+mj-ea"/>
              </a:rPr>
              <a:t>int</a:t>
            </a:r>
            <a:r>
              <a:rPr lang="en-US" altLang="ja-JP" sz="1600" dirty="0" smtClean="0">
                <a:latin typeface="+mj-ea"/>
                <a:ea typeface="+mj-ea"/>
              </a:rPr>
              <a:t> answer=0;</a:t>
            </a:r>
          </a:p>
          <a:p>
            <a:r>
              <a:rPr lang="en-US" altLang="ja-JP" sz="1600" dirty="0" smtClean="0">
                <a:latin typeface="+mj-ea"/>
                <a:ea typeface="+mj-ea"/>
              </a:rPr>
              <a:t>        for( </a:t>
            </a:r>
            <a:r>
              <a:rPr lang="en-US" altLang="ja-JP" sz="1600" dirty="0" err="1" smtClean="0">
                <a:latin typeface="+mj-ea"/>
                <a:ea typeface="+mj-ea"/>
              </a:rPr>
              <a:t>int</a:t>
            </a:r>
            <a:r>
              <a:rPr lang="en-US" altLang="ja-JP" sz="1600" dirty="0" smtClean="0">
                <a:latin typeface="+mj-ea"/>
                <a:ea typeface="+mj-ea"/>
              </a:rPr>
              <a:t> </a:t>
            </a:r>
            <a:r>
              <a:rPr lang="en-US" altLang="ja-JP" sz="1600" dirty="0" err="1" smtClean="0">
                <a:latin typeface="+mj-ea"/>
                <a:ea typeface="+mj-ea"/>
              </a:rPr>
              <a:t>i</a:t>
            </a:r>
            <a:r>
              <a:rPr lang="en-US" altLang="ja-JP" sz="1600" dirty="0" smtClean="0">
                <a:latin typeface="+mj-ea"/>
                <a:ea typeface="+mj-ea"/>
              </a:rPr>
              <a:t>=0; </a:t>
            </a:r>
            <a:r>
              <a:rPr lang="en-US" altLang="ja-JP" sz="1600" dirty="0" err="1" smtClean="0">
                <a:latin typeface="+mj-ea"/>
                <a:ea typeface="+mj-ea"/>
              </a:rPr>
              <a:t>i</a:t>
            </a:r>
            <a:r>
              <a:rPr lang="en-US" altLang="ja-JP" sz="1600" dirty="0" smtClean="0">
                <a:latin typeface="+mj-ea"/>
                <a:ea typeface="+mj-ea"/>
              </a:rPr>
              <a:t>&lt; 10; </a:t>
            </a:r>
            <a:r>
              <a:rPr lang="en-US" altLang="ja-JP" sz="1600" dirty="0" err="1" smtClean="0">
                <a:latin typeface="+mj-ea"/>
                <a:ea typeface="+mj-ea"/>
              </a:rPr>
              <a:t>i</a:t>
            </a:r>
            <a:r>
              <a:rPr lang="en-US" altLang="ja-JP" sz="1600" dirty="0" smtClean="0">
                <a:latin typeface="+mj-ea"/>
                <a:ea typeface="+mj-ea"/>
              </a:rPr>
              <a:t>++ ){</a:t>
            </a:r>
          </a:p>
          <a:p>
            <a:r>
              <a:rPr lang="ja-JP" altLang="en-US" sz="1600" smtClean="0">
                <a:latin typeface="+mj-ea"/>
                <a:ea typeface="+mj-ea"/>
              </a:rPr>
              <a:t>　　　　　</a:t>
            </a:r>
            <a:r>
              <a:rPr lang="en-US" altLang="ja-JP" sz="1600" smtClean="0">
                <a:latin typeface="+mj-ea"/>
                <a:ea typeface="+mj-ea"/>
              </a:rPr>
              <a:t>answer </a:t>
            </a:r>
            <a:r>
              <a:rPr lang="en-US" altLang="ja-JP" sz="1600" dirty="0" smtClean="0">
                <a:latin typeface="+mj-ea"/>
                <a:ea typeface="+mj-ea"/>
              </a:rPr>
              <a:t>+= </a:t>
            </a:r>
            <a:r>
              <a:rPr lang="en-US" altLang="ja-JP" sz="1600" err="1" smtClean="0">
                <a:latin typeface="+mj-ea"/>
                <a:ea typeface="+mj-ea"/>
              </a:rPr>
              <a:t>i</a:t>
            </a:r>
            <a:r>
              <a:rPr lang="en-US" altLang="ja-JP" sz="1600" smtClean="0">
                <a:latin typeface="+mj-ea"/>
                <a:ea typeface="+mj-ea"/>
              </a:rPr>
              <a:t>;</a:t>
            </a:r>
            <a:endParaRPr lang="en-US" altLang="ja-JP" sz="1600" dirty="0" smtClean="0">
              <a:latin typeface="+mj-ea"/>
              <a:ea typeface="+mj-ea"/>
            </a:endParaRPr>
          </a:p>
          <a:p>
            <a:r>
              <a:rPr lang="en-US" altLang="ja-JP" sz="1600" dirty="0" smtClean="0">
                <a:latin typeface="+mj-ea"/>
                <a:ea typeface="+mj-ea"/>
              </a:rPr>
              <a:t>        }</a:t>
            </a:r>
          </a:p>
          <a:p>
            <a:r>
              <a:rPr lang="en-US" altLang="ja-JP" sz="1600" dirty="0" smtClean="0">
                <a:latin typeface="+mj-ea"/>
                <a:ea typeface="+mj-ea"/>
              </a:rPr>
              <a:t>        </a:t>
            </a:r>
            <a:r>
              <a:rPr lang="en-US" altLang="ja-JP" sz="1600" dirty="0" err="1" smtClean="0">
                <a:latin typeface="+mj-ea"/>
                <a:ea typeface="+mj-ea"/>
              </a:rPr>
              <a:t>System.out.println</a:t>
            </a:r>
            <a:r>
              <a:rPr lang="en-US" altLang="ja-JP" sz="1600" dirty="0" smtClean="0">
                <a:latin typeface="+mj-ea"/>
                <a:ea typeface="+mj-ea"/>
              </a:rPr>
              <a:t>( answer );</a:t>
            </a:r>
          </a:p>
          <a:p>
            <a:r>
              <a:rPr lang="en-US" altLang="ja-JP" sz="1600" dirty="0" smtClean="0">
                <a:latin typeface="+mj-ea"/>
                <a:ea typeface="+mj-ea"/>
              </a:rPr>
              <a:t>}</a:t>
            </a:r>
            <a:endParaRPr lang="en-US" altLang="ja-JP" sz="1600" dirty="0">
              <a:latin typeface="+mj-ea"/>
              <a:ea typeface="+mj-ea"/>
            </a:endParaRPr>
          </a:p>
        </p:txBody>
      </p:sp>
      <p:sp>
        <p:nvSpPr>
          <p:cNvPr id="37" name="テキスト ボックス 36"/>
          <p:cNvSpPr txBox="1"/>
          <p:nvPr/>
        </p:nvSpPr>
        <p:spPr>
          <a:xfrm>
            <a:off x="684636" y="1624732"/>
            <a:ext cx="2254143" cy="369332"/>
          </a:xfrm>
          <a:prstGeom prst="rect">
            <a:avLst/>
          </a:prstGeom>
          <a:solidFill>
            <a:srgbClr val="00FFFF"/>
          </a:solidFill>
          <a:ln>
            <a:solidFill>
              <a:srgbClr val="0000FF"/>
            </a:solidFill>
          </a:ln>
        </p:spPr>
        <p:txBody>
          <a:bodyPr wrap="none" rtlCol="0">
            <a:spAutoFit/>
          </a:bodyPr>
          <a:lstStyle/>
          <a:p>
            <a:r>
              <a:rPr lang="ja-JP" altLang="en-US" dirty="0" smtClean="0">
                <a:latin typeface="+mj-ea"/>
                <a:ea typeface="+mj-ea"/>
              </a:rPr>
              <a:t>通常のプログラミング</a:t>
            </a:r>
            <a:endParaRPr kumimoji="1" lang="ja-JP" altLang="en-US" dirty="0">
              <a:latin typeface="+mj-ea"/>
              <a:ea typeface="+mj-ea"/>
            </a:endParaRPr>
          </a:p>
        </p:txBody>
      </p:sp>
      <p:sp>
        <p:nvSpPr>
          <p:cNvPr id="38" name="テキスト ボックス 37"/>
          <p:cNvSpPr txBox="1"/>
          <p:nvPr/>
        </p:nvSpPr>
        <p:spPr>
          <a:xfrm>
            <a:off x="1093552" y="2077846"/>
            <a:ext cx="1645001" cy="646331"/>
          </a:xfrm>
          <a:prstGeom prst="rect">
            <a:avLst/>
          </a:prstGeom>
          <a:solidFill>
            <a:schemeClr val="bg1"/>
          </a:solidFill>
          <a:ln>
            <a:solidFill>
              <a:srgbClr val="0000FF"/>
            </a:solidFill>
          </a:ln>
        </p:spPr>
        <p:txBody>
          <a:bodyPr wrap="none" rtlCol="0">
            <a:spAutoFit/>
          </a:bodyPr>
          <a:lstStyle/>
          <a:p>
            <a:pPr algn="ctr"/>
            <a:r>
              <a:rPr kumimoji="1" lang="ja-JP" altLang="en-US" dirty="0" smtClean="0"/>
              <a:t>「処理の内容」</a:t>
            </a:r>
            <a:endParaRPr kumimoji="1" lang="en-US" altLang="ja-JP" dirty="0" smtClean="0"/>
          </a:p>
          <a:p>
            <a:pPr algn="ctr"/>
            <a:r>
              <a:rPr kumimoji="1" lang="ja-JP" altLang="en-US" dirty="0" smtClean="0"/>
              <a:t>を記述している</a:t>
            </a:r>
            <a:endParaRPr kumimoji="1" lang="ja-JP" altLang="en-US" dirty="0"/>
          </a:p>
        </p:txBody>
      </p:sp>
      <p:sp>
        <p:nvSpPr>
          <p:cNvPr id="39" name="テキスト ボックス 38"/>
          <p:cNvSpPr txBox="1"/>
          <p:nvPr/>
        </p:nvSpPr>
        <p:spPr>
          <a:xfrm>
            <a:off x="1135230" y="3084217"/>
            <a:ext cx="1561646" cy="646331"/>
          </a:xfrm>
          <a:prstGeom prst="rect">
            <a:avLst/>
          </a:prstGeom>
          <a:solidFill>
            <a:srgbClr val="FFFF00"/>
          </a:solidFill>
          <a:ln>
            <a:solidFill>
              <a:srgbClr val="0000FF"/>
            </a:solidFill>
          </a:ln>
        </p:spPr>
        <p:txBody>
          <a:bodyPr wrap="none" rtlCol="0">
            <a:spAutoFit/>
          </a:bodyPr>
          <a:lstStyle/>
          <a:p>
            <a:pPr algn="ctr"/>
            <a:r>
              <a:rPr kumimoji="1" lang="ja-JP" altLang="en-US" dirty="0" smtClean="0"/>
              <a:t>手続き的な</a:t>
            </a:r>
            <a:endParaRPr kumimoji="1" lang="en-US" altLang="ja-JP" dirty="0" smtClean="0"/>
          </a:p>
          <a:p>
            <a:pPr algn="ctr"/>
            <a:r>
              <a:rPr kumimoji="1" lang="ja-JP" altLang="en-US" dirty="0" smtClean="0"/>
              <a:t>プログラミング</a:t>
            </a:r>
            <a:endParaRPr kumimoji="1" lang="ja-JP" altLang="en-US" dirty="0"/>
          </a:p>
        </p:txBody>
      </p:sp>
      <p:sp>
        <p:nvSpPr>
          <p:cNvPr id="40" name="下矢印 39"/>
          <p:cNvSpPr/>
          <p:nvPr/>
        </p:nvSpPr>
        <p:spPr bwMode="auto">
          <a:xfrm>
            <a:off x="1745744" y="2796185"/>
            <a:ext cx="340616" cy="258328"/>
          </a:xfrm>
          <a:prstGeom prst="down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41" name="テキスト ボックス 40"/>
          <p:cNvSpPr txBox="1"/>
          <p:nvPr/>
        </p:nvSpPr>
        <p:spPr>
          <a:xfrm>
            <a:off x="2195736" y="799872"/>
            <a:ext cx="4751275" cy="369332"/>
          </a:xfrm>
          <a:prstGeom prst="rect">
            <a:avLst/>
          </a:prstGeom>
          <a:solidFill>
            <a:srgbClr val="66FF99"/>
          </a:solidFill>
          <a:ln>
            <a:solidFill>
              <a:srgbClr val="0000FF"/>
            </a:solidFill>
          </a:ln>
        </p:spPr>
        <p:txBody>
          <a:bodyPr wrap="square" rtlCol="0">
            <a:spAutoFit/>
          </a:bodyPr>
          <a:lstStyle/>
          <a:p>
            <a:r>
              <a:rPr lang="ja-JP" altLang="en-US" dirty="0" smtClean="0">
                <a:latin typeface="+mj-ea"/>
                <a:ea typeface="+mj-ea"/>
              </a:rPr>
              <a:t>例）１～１０</a:t>
            </a:r>
            <a:r>
              <a:rPr lang="ja-JP" altLang="en-US" smtClean="0">
                <a:latin typeface="+mj-ea"/>
                <a:ea typeface="+mj-ea"/>
              </a:rPr>
              <a:t>までの和</a:t>
            </a:r>
            <a:r>
              <a:rPr lang="ja-JP" altLang="en-US" dirty="0" smtClean="0">
                <a:latin typeface="+mj-ea"/>
                <a:ea typeface="+mj-ea"/>
              </a:rPr>
              <a:t>を求めるプログラム</a:t>
            </a:r>
            <a:endParaRPr kumimoji="1" lang="ja-JP" altLang="en-US" dirty="0">
              <a:latin typeface="+mj-ea"/>
              <a:ea typeface="+mj-ea"/>
            </a:endParaRPr>
          </a:p>
        </p:txBody>
      </p:sp>
      <p:sp>
        <p:nvSpPr>
          <p:cNvPr id="14" name="テキスト ボックス 13"/>
          <p:cNvSpPr txBox="1"/>
          <p:nvPr/>
        </p:nvSpPr>
        <p:spPr>
          <a:xfrm>
            <a:off x="683568" y="4278494"/>
            <a:ext cx="2254143" cy="369332"/>
          </a:xfrm>
          <a:prstGeom prst="rect">
            <a:avLst/>
          </a:prstGeom>
          <a:solidFill>
            <a:srgbClr val="00FFFF"/>
          </a:solidFill>
          <a:ln>
            <a:solidFill>
              <a:srgbClr val="0000FF"/>
            </a:solidFill>
          </a:ln>
        </p:spPr>
        <p:txBody>
          <a:bodyPr wrap="none" rtlCol="0">
            <a:spAutoFit/>
          </a:bodyPr>
          <a:lstStyle/>
          <a:p>
            <a:r>
              <a:rPr lang="ja-JP" altLang="en-US" dirty="0" smtClean="0">
                <a:latin typeface="+mj-ea"/>
                <a:ea typeface="+mj-ea"/>
              </a:rPr>
              <a:t>関数型プログラミング</a:t>
            </a:r>
            <a:endParaRPr kumimoji="1" lang="ja-JP" altLang="en-US" dirty="0">
              <a:latin typeface="+mj-ea"/>
              <a:ea typeface="+mj-ea"/>
            </a:endParaRPr>
          </a:p>
        </p:txBody>
      </p:sp>
      <p:sp>
        <p:nvSpPr>
          <p:cNvPr id="15" name="テキスト ボックス 14"/>
          <p:cNvSpPr txBox="1"/>
          <p:nvPr/>
        </p:nvSpPr>
        <p:spPr>
          <a:xfrm>
            <a:off x="2938779" y="4270202"/>
            <a:ext cx="5282215" cy="1569660"/>
          </a:xfrm>
          <a:prstGeom prst="rect">
            <a:avLst/>
          </a:prstGeom>
          <a:solidFill>
            <a:schemeClr val="bg1"/>
          </a:solidFill>
          <a:ln>
            <a:solidFill>
              <a:srgbClr val="0000FF"/>
            </a:solidFill>
          </a:ln>
        </p:spPr>
        <p:txBody>
          <a:bodyPr wrap="none" rtlCol="0">
            <a:spAutoFit/>
          </a:bodyPr>
          <a:lstStyle/>
          <a:p>
            <a:r>
              <a:rPr lang="en-US" altLang="ja-JP" sz="1600" dirty="0" smtClean="0">
                <a:latin typeface="+mj-ea"/>
                <a:ea typeface="+mj-ea"/>
              </a:rPr>
              <a:t>public </a:t>
            </a:r>
            <a:r>
              <a:rPr lang="en-US" altLang="ja-JP" sz="1600" dirty="0">
                <a:latin typeface="+mj-ea"/>
                <a:ea typeface="+mj-ea"/>
              </a:rPr>
              <a:t>static void main(String[] </a:t>
            </a:r>
            <a:r>
              <a:rPr lang="en-US" altLang="ja-JP" sz="1600" dirty="0" err="1">
                <a:latin typeface="+mj-ea"/>
                <a:ea typeface="+mj-ea"/>
              </a:rPr>
              <a:t>args</a:t>
            </a:r>
            <a:r>
              <a:rPr lang="en-US" altLang="ja-JP" sz="1600" dirty="0">
                <a:latin typeface="+mj-ea"/>
                <a:ea typeface="+mj-ea"/>
              </a:rPr>
              <a:t>) throws </a:t>
            </a:r>
            <a:r>
              <a:rPr lang="en-US" altLang="ja-JP" sz="1600" dirty="0" err="1">
                <a:latin typeface="+mj-ea"/>
                <a:ea typeface="+mj-ea"/>
              </a:rPr>
              <a:t>IOException</a:t>
            </a:r>
            <a:r>
              <a:rPr lang="en-US" altLang="ja-JP" sz="1600" dirty="0">
                <a:latin typeface="+mj-ea"/>
                <a:ea typeface="+mj-ea"/>
              </a:rPr>
              <a:t> {</a:t>
            </a:r>
          </a:p>
          <a:p>
            <a:endParaRPr lang="en-US" altLang="ja-JP" sz="1600" dirty="0" smtClean="0">
              <a:latin typeface="+mj-ea"/>
              <a:ea typeface="+mj-ea"/>
            </a:endParaRPr>
          </a:p>
          <a:p>
            <a:r>
              <a:rPr lang="ja-JP" altLang="en-US" sz="1600" dirty="0" smtClean="0">
                <a:latin typeface="+mj-ea"/>
                <a:ea typeface="+mj-ea"/>
              </a:rPr>
              <a:t>　　</a:t>
            </a:r>
            <a:r>
              <a:rPr lang="en-US" altLang="ja-JP" sz="1600" dirty="0" err="1" smtClean="0">
                <a:latin typeface="+mj-ea"/>
                <a:ea typeface="+mj-ea"/>
              </a:rPr>
              <a:t>int</a:t>
            </a:r>
            <a:r>
              <a:rPr lang="en-US" altLang="ja-JP" sz="1600" dirty="0" smtClean="0">
                <a:latin typeface="+mj-ea"/>
                <a:ea typeface="+mj-ea"/>
              </a:rPr>
              <a:t> answer = </a:t>
            </a:r>
            <a:r>
              <a:rPr lang="en-US" altLang="ja-JP" sz="1600" err="1" smtClean="0">
                <a:latin typeface="+mj-ea"/>
                <a:ea typeface="+mj-ea"/>
              </a:rPr>
              <a:t>IntStream.rangeClosed</a:t>
            </a:r>
            <a:r>
              <a:rPr lang="en-US" altLang="ja-JP" sz="1600" smtClean="0">
                <a:latin typeface="+mj-ea"/>
                <a:ea typeface="+mj-ea"/>
              </a:rPr>
              <a:t>(1,10).sum</a:t>
            </a:r>
            <a:r>
              <a:rPr lang="en-US" altLang="ja-JP" sz="1600" dirty="0">
                <a:latin typeface="+mj-ea"/>
                <a:ea typeface="+mj-ea"/>
              </a:rPr>
              <a:t>( </a:t>
            </a:r>
            <a:r>
              <a:rPr lang="en-US" altLang="ja-JP" sz="1600" dirty="0" smtClean="0">
                <a:latin typeface="+mj-ea"/>
                <a:ea typeface="+mj-ea"/>
              </a:rPr>
              <a:t>);</a:t>
            </a:r>
          </a:p>
          <a:p>
            <a:endParaRPr lang="en-US" altLang="ja-JP" sz="1600" dirty="0">
              <a:latin typeface="+mj-ea"/>
              <a:ea typeface="+mj-ea"/>
            </a:endParaRPr>
          </a:p>
          <a:p>
            <a:r>
              <a:rPr lang="en-US" altLang="ja-JP" sz="1600" dirty="0">
                <a:latin typeface="+mj-ea"/>
                <a:ea typeface="+mj-ea"/>
              </a:rPr>
              <a:t> </a:t>
            </a:r>
            <a:r>
              <a:rPr lang="en-US" altLang="ja-JP" sz="1600" dirty="0" smtClean="0">
                <a:latin typeface="+mj-ea"/>
                <a:ea typeface="+mj-ea"/>
              </a:rPr>
              <a:t>   </a:t>
            </a:r>
            <a:r>
              <a:rPr lang="en-US" altLang="ja-JP" sz="1600" dirty="0" err="1" smtClean="0">
                <a:latin typeface="+mj-ea"/>
                <a:ea typeface="+mj-ea"/>
              </a:rPr>
              <a:t>System.out.println</a:t>
            </a:r>
            <a:r>
              <a:rPr lang="en-US" altLang="ja-JP" sz="1600" dirty="0">
                <a:latin typeface="+mj-ea"/>
                <a:ea typeface="+mj-ea"/>
              </a:rPr>
              <a:t>( </a:t>
            </a:r>
            <a:r>
              <a:rPr lang="en-US" altLang="ja-JP" sz="1600" dirty="0" smtClean="0">
                <a:latin typeface="+mj-ea"/>
                <a:ea typeface="+mj-ea"/>
              </a:rPr>
              <a:t>answer </a:t>
            </a:r>
            <a:r>
              <a:rPr lang="en-US" altLang="ja-JP" sz="1600" dirty="0">
                <a:latin typeface="+mj-ea"/>
                <a:ea typeface="+mj-ea"/>
              </a:rPr>
              <a:t>);</a:t>
            </a:r>
          </a:p>
          <a:p>
            <a:r>
              <a:rPr lang="en-US" altLang="ja-JP" sz="1600" dirty="0" smtClean="0">
                <a:latin typeface="+mj-ea"/>
                <a:ea typeface="+mj-ea"/>
              </a:rPr>
              <a:t>}</a:t>
            </a:r>
            <a:endParaRPr lang="en-US" altLang="ja-JP" sz="1600" dirty="0">
              <a:latin typeface="+mj-ea"/>
              <a:ea typeface="+mj-ea"/>
            </a:endParaRPr>
          </a:p>
        </p:txBody>
      </p:sp>
      <p:sp>
        <p:nvSpPr>
          <p:cNvPr id="16" name="テキスト ボックス 15"/>
          <p:cNvSpPr txBox="1"/>
          <p:nvPr/>
        </p:nvSpPr>
        <p:spPr>
          <a:xfrm>
            <a:off x="1099142" y="4728626"/>
            <a:ext cx="1645002" cy="646331"/>
          </a:xfrm>
          <a:prstGeom prst="rect">
            <a:avLst/>
          </a:prstGeom>
          <a:solidFill>
            <a:schemeClr val="bg1"/>
          </a:solidFill>
          <a:ln>
            <a:solidFill>
              <a:srgbClr val="0000FF"/>
            </a:solidFill>
          </a:ln>
        </p:spPr>
        <p:txBody>
          <a:bodyPr wrap="none" rtlCol="0">
            <a:spAutoFit/>
          </a:bodyPr>
          <a:lstStyle/>
          <a:p>
            <a:pPr algn="ctr"/>
            <a:r>
              <a:rPr kumimoji="1" lang="ja-JP" altLang="en-US" dirty="0" smtClean="0"/>
              <a:t>「処理の意味」</a:t>
            </a:r>
            <a:endParaRPr kumimoji="1" lang="en-US" altLang="ja-JP" dirty="0" smtClean="0"/>
          </a:p>
          <a:p>
            <a:pPr algn="ctr"/>
            <a:r>
              <a:rPr kumimoji="1" lang="ja-JP" altLang="en-US" dirty="0" smtClean="0"/>
              <a:t>を記述している</a:t>
            </a:r>
            <a:endParaRPr kumimoji="1" lang="ja-JP" altLang="en-US" dirty="0"/>
          </a:p>
        </p:txBody>
      </p:sp>
      <p:sp>
        <p:nvSpPr>
          <p:cNvPr id="17" name="テキスト ボックス 16"/>
          <p:cNvSpPr txBox="1"/>
          <p:nvPr/>
        </p:nvSpPr>
        <p:spPr>
          <a:xfrm>
            <a:off x="1140820" y="5734997"/>
            <a:ext cx="1561646" cy="646331"/>
          </a:xfrm>
          <a:prstGeom prst="rect">
            <a:avLst/>
          </a:prstGeom>
          <a:solidFill>
            <a:srgbClr val="FFFF00"/>
          </a:solidFill>
          <a:ln>
            <a:solidFill>
              <a:srgbClr val="0000FF"/>
            </a:solidFill>
          </a:ln>
        </p:spPr>
        <p:txBody>
          <a:bodyPr wrap="none" rtlCol="0">
            <a:spAutoFit/>
          </a:bodyPr>
          <a:lstStyle/>
          <a:p>
            <a:pPr algn="ctr"/>
            <a:r>
              <a:rPr kumimoji="1" lang="ja-JP" altLang="en-US" dirty="0" smtClean="0"/>
              <a:t>宣言的な</a:t>
            </a:r>
            <a:endParaRPr kumimoji="1" lang="en-US" altLang="ja-JP" dirty="0" smtClean="0"/>
          </a:p>
          <a:p>
            <a:pPr algn="ctr"/>
            <a:r>
              <a:rPr kumimoji="1" lang="ja-JP" altLang="en-US" dirty="0" smtClean="0"/>
              <a:t>プログラミング</a:t>
            </a:r>
            <a:endParaRPr kumimoji="1" lang="ja-JP" altLang="en-US" dirty="0"/>
          </a:p>
        </p:txBody>
      </p:sp>
      <p:sp>
        <p:nvSpPr>
          <p:cNvPr id="18" name="下矢印 17"/>
          <p:cNvSpPr/>
          <p:nvPr/>
        </p:nvSpPr>
        <p:spPr bwMode="auto">
          <a:xfrm>
            <a:off x="1751335" y="5446965"/>
            <a:ext cx="340616" cy="258328"/>
          </a:xfrm>
          <a:prstGeom prst="down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63988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404664"/>
            <a:ext cx="8534400" cy="758825"/>
          </a:xfrm>
        </p:spPr>
        <p:txBody>
          <a:bodyPr/>
          <a:lstStyle/>
          <a:p>
            <a:r>
              <a:rPr kumimoji="1" lang="ja-JP" altLang="en-US" dirty="0" smtClean="0"/>
              <a:t>命令型（手続き型）プログラミングと</a:t>
            </a:r>
            <a:r>
              <a:rPr kumimoji="1" lang="en-US" altLang="ja-JP" dirty="0" smtClean="0"/>
              <a:t/>
            </a:r>
            <a:br>
              <a:rPr kumimoji="1" lang="en-US" altLang="ja-JP" dirty="0" smtClean="0"/>
            </a:br>
            <a:r>
              <a:rPr kumimoji="1" lang="ja-JP" altLang="en-US" dirty="0" smtClean="0"/>
              <a:t>関数型プログラミング</a:t>
            </a:r>
            <a:endParaRPr kumimoji="1" lang="ja-JP" altLang="en-US" dirty="0"/>
          </a:p>
        </p:txBody>
      </p:sp>
      <p:sp>
        <p:nvSpPr>
          <p:cNvPr id="3" name="コンテンツ プレースホルダー 2"/>
          <p:cNvSpPr>
            <a:spLocks noGrp="1"/>
          </p:cNvSpPr>
          <p:nvPr>
            <p:ph sz="quarter" idx="1"/>
          </p:nvPr>
        </p:nvSpPr>
        <p:spPr>
          <a:xfrm>
            <a:off x="176337" y="1484784"/>
            <a:ext cx="8784976" cy="4998296"/>
          </a:xfrm>
        </p:spPr>
        <p:txBody>
          <a:bodyPr/>
          <a:lstStyle/>
          <a:p>
            <a:r>
              <a:rPr kumimoji="1" lang="ja-JP" altLang="en-US" dirty="0" smtClean="0"/>
              <a:t>命令型（手続き型）プログラミング：実行の手順を記述</a:t>
            </a:r>
            <a:endParaRPr kumimoji="1" lang="en-US" altLang="ja-JP" dirty="0" smtClean="0"/>
          </a:p>
          <a:p>
            <a:pPr lvl="1"/>
            <a:r>
              <a:rPr lang="ja-JP" altLang="en-US" dirty="0" smtClean="0">
                <a:solidFill>
                  <a:schemeClr val="tx1"/>
                </a:solidFill>
              </a:rPr>
              <a:t>プログラム内で「状態」の変化が起こり、状態の変化によって手順を変える</a:t>
            </a:r>
            <a:endParaRPr lang="en-US" altLang="ja-JP" dirty="0" smtClean="0">
              <a:solidFill>
                <a:schemeClr val="tx1"/>
              </a:solidFill>
            </a:endParaRPr>
          </a:p>
          <a:p>
            <a:r>
              <a:rPr lang="ja-JP" altLang="en-US" dirty="0" smtClean="0"/>
              <a:t>関数型プログラミング：問題の性質を関数の組み合わせで記述</a:t>
            </a:r>
            <a:endParaRPr lang="en-US" altLang="ja-JP" dirty="0" smtClean="0"/>
          </a:p>
          <a:p>
            <a:pPr lvl="1"/>
            <a:r>
              <a:rPr kumimoji="1" lang="ja-JP" altLang="en-US" dirty="0" smtClean="0">
                <a:solidFill>
                  <a:schemeClr val="tx1"/>
                </a:solidFill>
              </a:rPr>
              <a:t>関数は、入力が定まれば出力が定まる</a:t>
            </a:r>
            <a:r>
              <a:rPr lang="ja-JP" altLang="en-US" dirty="0">
                <a:solidFill>
                  <a:schemeClr val="tx1"/>
                </a:solidFill>
              </a:rPr>
              <a:t>ため、</a:t>
            </a:r>
            <a:r>
              <a:rPr kumimoji="1" lang="ja-JP" altLang="en-US" dirty="0" smtClean="0">
                <a:solidFill>
                  <a:schemeClr val="tx1"/>
                </a:solidFill>
              </a:rPr>
              <a:t>状態の変化が起こらない</a:t>
            </a:r>
            <a:endParaRPr kumimoji="1" lang="en-US" altLang="ja-JP" dirty="0" smtClean="0">
              <a:solidFill>
                <a:schemeClr val="tx1"/>
              </a:solidFill>
            </a:endParaRPr>
          </a:p>
          <a:p>
            <a:r>
              <a:rPr lang="ja-JP" altLang="en-US" dirty="0" smtClean="0"/>
              <a:t>何で使う？</a:t>
            </a:r>
            <a:endParaRPr lang="en-US" altLang="ja-JP" dirty="0" smtClean="0"/>
          </a:p>
          <a:p>
            <a:pPr lvl="1"/>
            <a:r>
              <a:rPr lang="ja-JP" altLang="en-US" dirty="0" smtClean="0">
                <a:solidFill>
                  <a:schemeClr val="tx1"/>
                </a:solidFill>
              </a:rPr>
              <a:t>近年</a:t>
            </a:r>
            <a:r>
              <a:rPr lang="ja-JP" altLang="en-US" dirty="0">
                <a:solidFill>
                  <a:schemeClr val="tx1"/>
                </a:solidFill>
              </a:rPr>
              <a:t>、クラウドコンピューティング</a:t>
            </a:r>
            <a:r>
              <a:rPr lang="ja-JP" altLang="en-US" dirty="0" smtClean="0">
                <a:solidFill>
                  <a:schemeClr val="tx1"/>
                </a:solidFill>
              </a:rPr>
              <a:t>等でデータの同期が問題になると、状態の変化によって挙動が変化する命令型プログラミングでは結果が予測できない事で弊害が増えてきた</a:t>
            </a:r>
            <a:endParaRPr lang="en-US" altLang="ja-JP" dirty="0" smtClean="0">
              <a:solidFill>
                <a:schemeClr val="tx1"/>
              </a:solidFill>
            </a:endParaRPr>
          </a:p>
          <a:p>
            <a:pPr lvl="1"/>
            <a:r>
              <a:rPr lang="ja-JP" altLang="en-US" dirty="0" smtClean="0">
                <a:solidFill>
                  <a:schemeClr val="tx1"/>
                </a:solidFill>
              </a:rPr>
              <a:t>関数型プログラミングを用いることで解決しやすくなる</a:t>
            </a:r>
            <a:endParaRPr lang="en-US" altLang="ja-JP" dirty="0" smtClean="0">
              <a:solidFill>
                <a:schemeClr val="tx1"/>
              </a:solidFill>
            </a:endParaRPr>
          </a:p>
          <a:p>
            <a:pPr lvl="1"/>
            <a:r>
              <a:rPr lang="ja-JP" altLang="en-US" dirty="0" smtClean="0">
                <a:solidFill>
                  <a:schemeClr val="tx1"/>
                </a:solidFill>
              </a:rPr>
              <a:t>プログラミングの基本的技術・知識として無視できなくなっている</a:t>
            </a:r>
            <a:endParaRPr lang="en-US" altLang="ja-JP" dirty="0" smtClean="0">
              <a:solidFill>
                <a:schemeClr val="tx1"/>
              </a:solidFill>
            </a:endParaRPr>
          </a:p>
          <a:p>
            <a:pPr lvl="1"/>
            <a:endParaRPr lang="en-US" altLang="ja-JP" dirty="0">
              <a:solidFill>
                <a:schemeClr val="tx1"/>
              </a:solidFill>
            </a:endParaRPr>
          </a:p>
          <a:p>
            <a:pPr lvl="1"/>
            <a:endParaRPr kumimoji="1" lang="ja-JP" altLang="en-US" dirty="0">
              <a:solidFill>
                <a:schemeClr val="tx1"/>
              </a:solidFill>
            </a:endParaRPr>
          </a:p>
        </p:txBody>
      </p:sp>
    </p:spTree>
    <p:extLst>
      <p:ext uri="{BB962C8B-B14F-4D97-AF65-F5344CB8AC3E}">
        <p14:creationId xmlns:p14="http://schemas.microsoft.com/office/powerpoint/2010/main" val="3016793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右矢印 12"/>
          <p:cNvSpPr/>
          <p:nvPr/>
        </p:nvSpPr>
        <p:spPr>
          <a:xfrm rot="5400000">
            <a:off x="4003771" y="3599816"/>
            <a:ext cx="1145914" cy="516250"/>
          </a:xfrm>
          <a:prstGeom prst="rightArrow">
            <a:avLst/>
          </a:prstGeom>
          <a:solidFill>
            <a:srgbClr val="FFFF00"/>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01625" y="365919"/>
            <a:ext cx="8534400" cy="758825"/>
          </a:xfrm>
        </p:spPr>
        <p:txBody>
          <a:bodyPr/>
          <a:lstStyle/>
          <a:p>
            <a:r>
              <a:rPr kumimoji="1" lang="ja-JP" altLang="en-US" sz="3200" dirty="0" smtClean="0"/>
              <a:t>オブジェクト指向プログラミング</a:t>
            </a:r>
            <a:r>
              <a:rPr kumimoji="1" lang="en-US" altLang="ja-JP" sz="3200" dirty="0" smtClean="0"/>
              <a:t/>
            </a:r>
            <a:br>
              <a:rPr kumimoji="1" lang="en-US" altLang="ja-JP" sz="3200" dirty="0" smtClean="0"/>
            </a:br>
            <a:r>
              <a:rPr kumimoji="1" lang="ja-JP" altLang="en-US" sz="3200" dirty="0" smtClean="0"/>
              <a:t>と関数型プログラミングの融合</a:t>
            </a:r>
            <a:endParaRPr kumimoji="1" lang="ja-JP" altLang="en-US" sz="3200" dirty="0"/>
          </a:p>
        </p:txBody>
      </p:sp>
      <p:sp>
        <p:nvSpPr>
          <p:cNvPr id="5" name="テキスト ボックス 4"/>
          <p:cNvSpPr txBox="1"/>
          <p:nvPr/>
        </p:nvSpPr>
        <p:spPr>
          <a:xfrm>
            <a:off x="395536" y="1656790"/>
            <a:ext cx="4153701" cy="461665"/>
          </a:xfrm>
          <a:prstGeom prst="rect">
            <a:avLst/>
          </a:prstGeom>
          <a:solidFill>
            <a:srgbClr val="FF99FF"/>
          </a:solidFill>
        </p:spPr>
        <p:txBody>
          <a:bodyPr wrap="none" rtlCol="0">
            <a:spAutoFit/>
          </a:bodyPr>
          <a:lstStyle/>
          <a:p>
            <a:r>
              <a:rPr kumimoji="1" lang="ja-JP" altLang="en-US" sz="2400" dirty="0" smtClean="0">
                <a:solidFill>
                  <a:schemeClr val="accent4">
                    <a:lumMod val="10000"/>
                  </a:schemeClr>
                </a:solidFill>
              </a:rPr>
              <a:t>オブジェクト指向プログラミング</a:t>
            </a:r>
            <a:endParaRPr kumimoji="1" lang="ja-JP" altLang="en-US" sz="2400" dirty="0">
              <a:solidFill>
                <a:schemeClr val="accent4">
                  <a:lumMod val="10000"/>
                </a:schemeClr>
              </a:solidFill>
            </a:endParaRPr>
          </a:p>
        </p:txBody>
      </p:sp>
      <p:sp>
        <p:nvSpPr>
          <p:cNvPr id="6" name="テキスト ボックス 5"/>
          <p:cNvSpPr txBox="1"/>
          <p:nvPr/>
        </p:nvSpPr>
        <p:spPr>
          <a:xfrm>
            <a:off x="395536" y="3823721"/>
            <a:ext cx="2946640" cy="461665"/>
          </a:xfrm>
          <a:prstGeom prst="rect">
            <a:avLst/>
          </a:prstGeom>
          <a:solidFill>
            <a:srgbClr val="FF99FF"/>
          </a:solidFill>
        </p:spPr>
        <p:txBody>
          <a:bodyPr wrap="none" rtlCol="0">
            <a:spAutoFit/>
          </a:bodyPr>
          <a:lstStyle/>
          <a:p>
            <a:r>
              <a:rPr kumimoji="1" lang="ja-JP" altLang="en-US" sz="2400" dirty="0" smtClean="0">
                <a:solidFill>
                  <a:schemeClr val="accent4">
                    <a:lumMod val="10000"/>
                  </a:schemeClr>
                </a:solidFill>
              </a:rPr>
              <a:t>関数型プログラミング</a:t>
            </a:r>
            <a:endParaRPr kumimoji="1" lang="ja-JP" altLang="en-US" sz="2400" dirty="0">
              <a:solidFill>
                <a:schemeClr val="accent4">
                  <a:lumMod val="10000"/>
                </a:schemeClr>
              </a:solidFill>
            </a:endParaRPr>
          </a:p>
        </p:txBody>
      </p:sp>
      <p:sp>
        <p:nvSpPr>
          <p:cNvPr id="9" name="テキスト ボックス 8"/>
          <p:cNvSpPr txBox="1"/>
          <p:nvPr/>
        </p:nvSpPr>
        <p:spPr>
          <a:xfrm>
            <a:off x="1763689" y="2295531"/>
            <a:ext cx="4876508" cy="707886"/>
          </a:xfrm>
          <a:prstGeom prst="rect">
            <a:avLst/>
          </a:prstGeom>
          <a:solidFill>
            <a:schemeClr val="bg1"/>
          </a:solidFill>
          <a:ln>
            <a:solidFill>
              <a:srgbClr val="0000FF"/>
            </a:solidFill>
          </a:ln>
        </p:spPr>
        <p:txBody>
          <a:bodyPr wrap="square" rtlCol="0">
            <a:spAutoFit/>
          </a:bodyPr>
          <a:lstStyle/>
          <a:p>
            <a:r>
              <a:rPr lang="ja-JP" altLang="en-US" sz="2000" dirty="0" smtClean="0">
                <a:solidFill>
                  <a:schemeClr val="accent4">
                    <a:lumMod val="10000"/>
                  </a:schemeClr>
                </a:solidFill>
              </a:rPr>
              <a:t>オブジェクト指向プログラミング</a:t>
            </a:r>
            <a:endParaRPr lang="en-US" altLang="ja-JP" sz="2000" dirty="0" smtClean="0">
              <a:solidFill>
                <a:schemeClr val="accent4">
                  <a:lumMod val="10000"/>
                </a:schemeClr>
              </a:solidFill>
            </a:endParaRPr>
          </a:p>
          <a:p>
            <a:r>
              <a:rPr lang="ja-JP" altLang="en-US" sz="2000" smtClean="0">
                <a:solidFill>
                  <a:schemeClr val="accent4">
                    <a:lumMod val="10000"/>
                  </a:schemeClr>
                </a:solidFill>
              </a:rPr>
              <a:t>でシステムを構築する。</a:t>
            </a:r>
            <a:endParaRPr kumimoji="1" lang="ja-JP" altLang="en-US" sz="2000" dirty="0">
              <a:solidFill>
                <a:schemeClr val="accent4">
                  <a:lumMod val="10000"/>
                </a:schemeClr>
              </a:solidFill>
            </a:endParaRPr>
          </a:p>
        </p:txBody>
      </p:sp>
      <p:sp>
        <p:nvSpPr>
          <p:cNvPr id="10" name="テキスト ボックス 9"/>
          <p:cNvSpPr txBox="1"/>
          <p:nvPr/>
        </p:nvSpPr>
        <p:spPr>
          <a:xfrm>
            <a:off x="1691680" y="4509120"/>
            <a:ext cx="5400600" cy="707886"/>
          </a:xfrm>
          <a:prstGeom prst="rect">
            <a:avLst/>
          </a:prstGeom>
          <a:solidFill>
            <a:schemeClr val="bg1"/>
          </a:solidFill>
          <a:ln>
            <a:solidFill>
              <a:srgbClr val="0000FF"/>
            </a:solidFill>
          </a:ln>
        </p:spPr>
        <p:txBody>
          <a:bodyPr wrap="square" rtlCol="0">
            <a:spAutoFit/>
          </a:bodyPr>
          <a:lstStyle/>
          <a:p>
            <a:r>
              <a:rPr lang="ja-JP" altLang="en-US" sz="2000" smtClean="0">
                <a:solidFill>
                  <a:schemeClr val="accent4">
                    <a:lumMod val="10000"/>
                  </a:schemeClr>
                </a:solidFill>
              </a:rPr>
              <a:t>（可能な範囲で）</a:t>
            </a:r>
            <a:endParaRPr lang="en-US" altLang="ja-JP" sz="2000" smtClean="0">
              <a:solidFill>
                <a:schemeClr val="accent4">
                  <a:lumMod val="10000"/>
                </a:schemeClr>
              </a:solidFill>
            </a:endParaRPr>
          </a:p>
          <a:p>
            <a:r>
              <a:rPr lang="ja-JP" altLang="en-US" sz="2000" smtClean="0">
                <a:solidFill>
                  <a:schemeClr val="accent4">
                    <a:lumMod val="10000"/>
                  </a:schemeClr>
                </a:solidFill>
              </a:rPr>
              <a:t>関数型プログラミングで具体的</a:t>
            </a:r>
            <a:r>
              <a:rPr lang="ja-JP" altLang="en-US" sz="2000" dirty="0" smtClean="0">
                <a:solidFill>
                  <a:schemeClr val="accent4">
                    <a:lumMod val="10000"/>
                  </a:schemeClr>
                </a:solidFill>
              </a:rPr>
              <a:t>な処理を記述</a:t>
            </a:r>
            <a:r>
              <a:rPr lang="ja-JP" altLang="en-US" sz="2000" smtClean="0">
                <a:solidFill>
                  <a:schemeClr val="accent4">
                    <a:lumMod val="10000"/>
                  </a:schemeClr>
                </a:solidFill>
              </a:rPr>
              <a:t>する。</a:t>
            </a:r>
            <a:endParaRPr kumimoji="1" lang="ja-JP" altLang="en-US" sz="2000" dirty="0">
              <a:solidFill>
                <a:schemeClr val="accent4">
                  <a:lumMod val="10000"/>
                </a:schemeClr>
              </a:solidFill>
            </a:endParaRPr>
          </a:p>
        </p:txBody>
      </p:sp>
    </p:spTree>
    <p:extLst>
      <p:ext uri="{BB962C8B-B14F-4D97-AF65-F5344CB8AC3E}">
        <p14:creationId xmlns:p14="http://schemas.microsoft.com/office/powerpoint/2010/main" val="3778911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2718445"/>
            <a:ext cx="8534400" cy="758825"/>
          </a:xfrm>
        </p:spPr>
        <p:txBody>
          <a:bodyPr/>
          <a:lstStyle/>
          <a:p>
            <a:r>
              <a:rPr lang="ja-JP" altLang="en-US" smtClean="0"/>
              <a:t>ラムダ式</a:t>
            </a:r>
            <a:endParaRPr kumimoji="1" lang="ja-JP" altLang="en-US" dirty="0"/>
          </a:p>
        </p:txBody>
      </p:sp>
    </p:spTree>
    <p:extLst>
      <p:ext uri="{BB962C8B-B14F-4D97-AF65-F5344CB8AC3E}">
        <p14:creationId xmlns:p14="http://schemas.microsoft.com/office/powerpoint/2010/main" val="316772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関数とラムダ式</a:t>
            </a:r>
            <a:endParaRPr kumimoji="1" lang="ja-JP" altLang="en-US" dirty="0"/>
          </a:p>
        </p:txBody>
      </p:sp>
      <p:sp>
        <p:nvSpPr>
          <p:cNvPr id="5" name="テキスト ボックス 4"/>
          <p:cNvSpPr txBox="1"/>
          <p:nvPr/>
        </p:nvSpPr>
        <p:spPr>
          <a:xfrm>
            <a:off x="1496284" y="1988840"/>
            <a:ext cx="697627" cy="400110"/>
          </a:xfrm>
          <a:prstGeom prst="rect">
            <a:avLst/>
          </a:prstGeom>
          <a:solidFill>
            <a:srgbClr val="00FFFF"/>
          </a:solidFill>
          <a:ln>
            <a:solidFill>
              <a:srgbClr val="0000FF"/>
            </a:solidFill>
          </a:ln>
        </p:spPr>
        <p:txBody>
          <a:bodyPr wrap="none" rtlCol="0">
            <a:spAutoFit/>
          </a:bodyPr>
          <a:lstStyle/>
          <a:p>
            <a:r>
              <a:rPr lang="ja-JP" altLang="en-US" sz="2000" smtClean="0">
                <a:latin typeface="+mj-ea"/>
                <a:ea typeface="+mj-ea"/>
              </a:rPr>
              <a:t>関数</a:t>
            </a:r>
            <a:endParaRPr kumimoji="1" lang="ja-JP" altLang="en-US" sz="2000" dirty="0">
              <a:latin typeface="+mj-ea"/>
              <a:ea typeface="+mj-ea"/>
            </a:endParaRPr>
          </a:p>
        </p:txBody>
      </p:sp>
      <p:sp>
        <p:nvSpPr>
          <p:cNvPr id="6" name="テキスト ボックス 5"/>
          <p:cNvSpPr txBox="1"/>
          <p:nvPr/>
        </p:nvSpPr>
        <p:spPr>
          <a:xfrm>
            <a:off x="2539939" y="2516703"/>
            <a:ext cx="4264309" cy="1200329"/>
          </a:xfrm>
          <a:prstGeom prst="rect">
            <a:avLst/>
          </a:prstGeom>
          <a:solidFill>
            <a:schemeClr val="bg1"/>
          </a:solidFill>
          <a:ln>
            <a:solidFill>
              <a:srgbClr val="0000FF"/>
            </a:solidFill>
          </a:ln>
        </p:spPr>
        <p:txBody>
          <a:bodyPr wrap="none" rtlCol="0">
            <a:spAutoFit/>
          </a:bodyPr>
          <a:lstStyle/>
          <a:p>
            <a:r>
              <a:rPr lang="en-US" altLang="ja-JP" sz="2400">
                <a:latin typeface="+mj-ea"/>
                <a:ea typeface="+mj-ea"/>
              </a:rPr>
              <a:t>p</a:t>
            </a:r>
            <a:r>
              <a:rPr lang="en-US" altLang="ja-JP" sz="2400" smtClean="0">
                <a:latin typeface="+mj-ea"/>
                <a:ea typeface="+mj-ea"/>
              </a:rPr>
              <a:t>ublic  int  add</a:t>
            </a:r>
            <a:r>
              <a:rPr lang="ja-JP" altLang="en-US" sz="2400" smtClean="0">
                <a:latin typeface="+mj-ea"/>
                <a:ea typeface="+mj-ea"/>
              </a:rPr>
              <a:t>（ </a:t>
            </a:r>
            <a:r>
              <a:rPr lang="en-US" altLang="ja-JP" sz="2400" smtClean="0">
                <a:latin typeface="+mj-ea"/>
                <a:ea typeface="+mj-ea"/>
              </a:rPr>
              <a:t>int  n , int  m ){</a:t>
            </a:r>
          </a:p>
          <a:p>
            <a:r>
              <a:rPr kumimoji="1" lang="en-US" altLang="ja-JP" sz="2400">
                <a:latin typeface="+mj-ea"/>
                <a:ea typeface="+mj-ea"/>
              </a:rPr>
              <a:t> </a:t>
            </a:r>
            <a:r>
              <a:rPr kumimoji="1" lang="en-US" altLang="ja-JP" sz="2400" smtClean="0">
                <a:latin typeface="+mj-ea"/>
                <a:ea typeface="+mj-ea"/>
              </a:rPr>
              <a:t>  return n+ + m ;</a:t>
            </a:r>
          </a:p>
          <a:p>
            <a:r>
              <a:rPr lang="en-US" altLang="ja-JP" sz="2400">
                <a:latin typeface="+mj-ea"/>
                <a:ea typeface="+mj-ea"/>
              </a:rPr>
              <a:t>}</a:t>
            </a:r>
            <a:endParaRPr kumimoji="1" lang="ja-JP" altLang="en-US" sz="2400" dirty="0">
              <a:latin typeface="+mj-ea"/>
              <a:ea typeface="+mj-ea"/>
            </a:endParaRPr>
          </a:p>
        </p:txBody>
      </p:sp>
      <p:sp>
        <p:nvSpPr>
          <p:cNvPr id="8" name="テキスト ボックス 7"/>
          <p:cNvSpPr txBox="1"/>
          <p:nvPr/>
        </p:nvSpPr>
        <p:spPr>
          <a:xfrm>
            <a:off x="2539939" y="4858808"/>
            <a:ext cx="4596130" cy="461665"/>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 </a:t>
            </a:r>
            <a:r>
              <a:rPr lang="en-US" altLang="ja-JP" sz="2400" dirty="0" err="1" smtClean="0">
                <a:latin typeface="+mj-ea"/>
                <a:ea typeface="+mj-ea"/>
              </a:rPr>
              <a:t>int</a:t>
            </a:r>
            <a:r>
              <a:rPr lang="en-US" altLang="ja-JP" sz="2400" dirty="0" smtClean="0">
                <a:latin typeface="+mj-ea"/>
                <a:ea typeface="+mj-ea"/>
              </a:rPr>
              <a:t> n , </a:t>
            </a:r>
            <a:r>
              <a:rPr lang="en-US" altLang="ja-JP" sz="2400" dirty="0" err="1" smtClean="0">
                <a:latin typeface="+mj-ea"/>
                <a:ea typeface="+mj-ea"/>
              </a:rPr>
              <a:t>int</a:t>
            </a:r>
            <a:r>
              <a:rPr lang="en-US" altLang="ja-JP" sz="2400" dirty="0" smtClean="0">
                <a:latin typeface="+mj-ea"/>
                <a:ea typeface="+mj-ea"/>
              </a:rPr>
              <a:t> m ) -&gt; { return </a:t>
            </a:r>
            <a:r>
              <a:rPr lang="en-US" altLang="ja-JP" sz="2400" dirty="0" err="1" smtClean="0">
                <a:latin typeface="+mj-ea"/>
                <a:ea typeface="+mj-ea"/>
              </a:rPr>
              <a:t>n+m</a:t>
            </a:r>
            <a:r>
              <a:rPr lang="en-US" altLang="ja-JP" sz="2400" smtClean="0">
                <a:latin typeface="+mj-ea"/>
                <a:ea typeface="+mj-ea"/>
              </a:rPr>
              <a:t>; }</a:t>
            </a:r>
            <a:r>
              <a:rPr lang="ja-JP" altLang="en-US" sz="2400" smtClean="0">
                <a:latin typeface="+mj-ea"/>
                <a:ea typeface="+mj-ea"/>
              </a:rPr>
              <a:t> ；</a:t>
            </a:r>
            <a:endParaRPr kumimoji="1" lang="ja-JP" altLang="en-US" sz="2400" dirty="0">
              <a:latin typeface="+mj-ea"/>
              <a:ea typeface="+mj-ea"/>
            </a:endParaRPr>
          </a:p>
        </p:txBody>
      </p:sp>
      <p:sp>
        <p:nvSpPr>
          <p:cNvPr id="10" name="テキスト ボックス 9"/>
          <p:cNvSpPr txBox="1"/>
          <p:nvPr/>
        </p:nvSpPr>
        <p:spPr>
          <a:xfrm>
            <a:off x="1053171" y="4293096"/>
            <a:ext cx="1135247" cy="400110"/>
          </a:xfrm>
          <a:prstGeom prst="rect">
            <a:avLst/>
          </a:prstGeom>
          <a:solidFill>
            <a:srgbClr val="00FFFF"/>
          </a:solidFill>
          <a:ln>
            <a:solidFill>
              <a:srgbClr val="0000FF"/>
            </a:solidFill>
          </a:ln>
        </p:spPr>
        <p:txBody>
          <a:bodyPr wrap="none" rtlCol="0">
            <a:spAutoFit/>
          </a:bodyPr>
          <a:lstStyle/>
          <a:p>
            <a:r>
              <a:rPr lang="ja-JP" altLang="en-US" sz="2000" dirty="0" smtClean="0">
                <a:latin typeface="+mj-ea"/>
                <a:ea typeface="+mj-ea"/>
              </a:rPr>
              <a:t>ラムダ式</a:t>
            </a:r>
            <a:endParaRPr kumimoji="1" lang="ja-JP" altLang="en-US" sz="2000" dirty="0">
              <a:latin typeface="+mj-ea"/>
              <a:ea typeface="+mj-ea"/>
            </a:endParaRPr>
          </a:p>
        </p:txBody>
      </p:sp>
      <p:sp>
        <p:nvSpPr>
          <p:cNvPr id="3" name="テキスト ボックス 2"/>
          <p:cNvSpPr txBox="1"/>
          <p:nvPr/>
        </p:nvSpPr>
        <p:spPr>
          <a:xfrm>
            <a:off x="5868144" y="5949280"/>
            <a:ext cx="3009157" cy="369332"/>
          </a:xfrm>
          <a:prstGeom prst="rect">
            <a:avLst/>
          </a:prstGeom>
          <a:solidFill>
            <a:srgbClr val="FFFF00"/>
          </a:solidFill>
          <a:ln>
            <a:solidFill>
              <a:srgbClr val="0000FF"/>
            </a:solidFill>
          </a:ln>
        </p:spPr>
        <p:txBody>
          <a:bodyPr wrap="none" rtlCol="0">
            <a:spAutoFit/>
          </a:bodyPr>
          <a:lstStyle/>
          <a:p>
            <a:r>
              <a:rPr kumimoji="1" lang="ja-JP" altLang="en-US" smtClean="0"/>
              <a:t>「ラムダ式」は</a:t>
            </a:r>
            <a:r>
              <a:rPr kumimoji="1" lang="ja-JP" altLang="en-US" dirty="0" smtClean="0"/>
              <a:t>「関数」と同じ！</a:t>
            </a:r>
            <a:endParaRPr kumimoji="1" lang="ja-JP" altLang="en-US" dirty="0"/>
          </a:p>
        </p:txBody>
      </p:sp>
      <p:sp>
        <p:nvSpPr>
          <p:cNvPr id="20" name="テキスト ボックス 19"/>
          <p:cNvSpPr txBox="1"/>
          <p:nvPr/>
        </p:nvSpPr>
        <p:spPr>
          <a:xfrm>
            <a:off x="2546289" y="1988840"/>
            <a:ext cx="3087705" cy="400110"/>
          </a:xfrm>
          <a:prstGeom prst="rect">
            <a:avLst/>
          </a:prstGeom>
          <a:solidFill>
            <a:srgbClr val="66FF99"/>
          </a:solidFill>
          <a:ln>
            <a:solidFill>
              <a:srgbClr val="0000FF"/>
            </a:solidFill>
          </a:ln>
        </p:spPr>
        <p:txBody>
          <a:bodyPr wrap="none" rtlCol="0">
            <a:spAutoFit/>
          </a:bodyPr>
          <a:lstStyle/>
          <a:p>
            <a:r>
              <a:rPr lang="ja-JP" altLang="en-US" sz="2000" smtClean="0">
                <a:latin typeface="+mj-ea"/>
                <a:ea typeface="+mj-ea"/>
              </a:rPr>
              <a:t>２つの整数を加算する関数</a:t>
            </a:r>
            <a:endParaRPr kumimoji="1" lang="ja-JP" altLang="en-US" sz="2000" dirty="0">
              <a:latin typeface="+mj-ea"/>
              <a:ea typeface="+mj-ea"/>
            </a:endParaRPr>
          </a:p>
        </p:txBody>
      </p:sp>
      <p:sp>
        <p:nvSpPr>
          <p:cNvPr id="21" name="テキスト ボックス 20"/>
          <p:cNvSpPr txBox="1"/>
          <p:nvPr/>
        </p:nvSpPr>
        <p:spPr>
          <a:xfrm>
            <a:off x="2539939" y="4300638"/>
            <a:ext cx="3525324" cy="400110"/>
          </a:xfrm>
          <a:prstGeom prst="rect">
            <a:avLst/>
          </a:prstGeom>
          <a:solidFill>
            <a:srgbClr val="66FF99"/>
          </a:solidFill>
          <a:ln>
            <a:solidFill>
              <a:srgbClr val="0000FF"/>
            </a:solidFill>
          </a:ln>
        </p:spPr>
        <p:txBody>
          <a:bodyPr wrap="none" rtlCol="0">
            <a:spAutoFit/>
          </a:bodyPr>
          <a:lstStyle/>
          <a:p>
            <a:r>
              <a:rPr lang="ja-JP" altLang="en-US" sz="2000" smtClean="0">
                <a:latin typeface="+mj-ea"/>
                <a:ea typeface="+mj-ea"/>
              </a:rPr>
              <a:t>２つの整数を加算するラムダ式</a:t>
            </a:r>
            <a:endParaRPr kumimoji="1" lang="ja-JP" altLang="en-US" sz="2000" dirty="0">
              <a:latin typeface="+mj-ea"/>
              <a:ea typeface="+mj-ea"/>
            </a:endParaRPr>
          </a:p>
        </p:txBody>
      </p:sp>
    </p:spTree>
    <p:extLst>
      <p:ext uri="{BB962C8B-B14F-4D97-AF65-F5344CB8AC3E}">
        <p14:creationId xmlns:p14="http://schemas.microsoft.com/office/powerpoint/2010/main" val="385416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ラムダ式の例</a:t>
            </a:r>
            <a:endParaRPr kumimoji="1" lang="ja-JP" altLang="en-US" dirty="0"/>
          </a:p>
        </p:txBody>
      </p:sp>
      <p:sp>
        <p:nvSpPr>
          <p:cNvPr id="5" name="テキスト ボックス 4"/>
          <p:cNvSpPr txBox="1"/>
          <p:nvPr/>
        </p:nvSpPr>
        <p:spPr>
          <a:xfrm>
            <a:off x="251520" y="1772816"/>
            <a:ext cx="5197257" cy="400110"/>
          </a:xfrm>
          <a:prstGeom prst="rect">
            <a:avLst/>
          </a:prstGeom>
          <a:solidFill>
            <a:srgbClr val="66FF99"/>
          </a:solidFill>
          <a:ln>
            <a:solidFill>
              <a:srgbClr val="0000FF"/>
            </a:solidFill>
          </a:ln>
        </p:spPr>
        <p:txBody>
          <a:bodyPr wrap="none" rtlCol="0">
            <a:spAutoFit/>
          </a:bodyPr>
          <a:lstStyle/>
          <a:p>
            <a:r>
              <a:rPr lang="ja-JP" altLang="en-US" sz="2000" smtClean="0">
                <a:latin typeface="+mj-ea"/>
                <a:ea typeface="+mj-ea"/>
              </a:rPr>
              <a:t>２つの整数の最小値を求める</a:t>
            </a:r>
            <a:r>
              <a:rPr lang="ja-JP" altLang="en-US" sz="2000" smtClean="0">
                <a:latin typeface="+mj-ea"/>
                <a:ea typeface="+mj-ea"/>
              </a:rPr>
              <a:t>ラムダ式</a:t>
            </a:r>
            <a:r>
              <a:rPr lang="ja-JP" altLang="en-US" sz="2000" dirty="0" smtClean="0">
                <a:latin typeface="+mj-ea"/>
                <a:ea typeface="+mj-ea"/>
              </a:rPr>
              <a:t>（</a:t>
            </a:r>
            <a:r>
              <a:rPr lang="en-US" altLang="ja-JP" sz="2000" dirty="0" smtClean="0">
                <a:latin typeface="+mj-ea"/>
                <a:ea typeface="+mj-ea"/>
              </a:rPr>
              <a:t>=</a:t>
            </a:r>
            <a:r>
              <a:rPr lang="ja-JP" altLang="en-US" sz="2000" dirty="0" smtClean="0">
                <a:latin typeface="+mj-ea"/>
                <a:ea typeface="+mj-ea"/>
              </a:rPr>
              <a:t>関数）</a:t>
            </a:r>
            <a:endParaRPr kumimoji="1" lang="ja-JP" altLang="en-US" sz="2000" dirty="0">
              <a:latin typeface="+mj-ea"/>
              <a:ea typeface="+mj-ea"/>
            </a:endParaRPr>
          </a:p>
        </p:txBody>
      </p:sp>
      <p:sp>
        <p:nvSpPr>
          <p:cNvPr id="20" name="テキスト ボックス 19"/>
          <p:cNvSpPr txBox="1"/>
          <p:nvPr/>
        </p:nvSpPr>
        <p:spPr>
          <a:xfrm>
            <a:off x="5571754" y="1757715"/>
            <a:ext cx="2744662" cy="2031325"/>
          </a:xfrm>
          <a:prstGeom prst="rect">
            <a:avLst/>
          </a:prstGeom>
          <a:solidFill>
            <a:schemeClr val="bg1"/>
          </a:solidFill>
          <a:ln>
            <a:solidFill>
              <a:srgbClr val="0000FF"/>
            </a:solidFill>
          </a:ln>
        </p:spPr>
        <p:txBody>
          <a:bodyPr wrap="none" rtlCol="0">
            <a:spAutoFit/>
          </a:bodyPr>
          <a:lstStyle/>
          <a:p>
            <a:r>
              <a:rPr lang="en-US" altLang="ja-JP" dirty="0" smtClean="0">
                <a:latin typeface="+mj-ea"/>
                <a:ea typeface="+mj-ea"/>
              </a:rPr>
              <a:t>( </a:t>
            </a:r>
            <a:r>
              <a:rPr lang="en-US" altLang="ja-JP" err="1" smtClean="0">
                <a:latin typeface="+mj-ea"/>
                <a:ea typeface="+mj-ea"/>
              </a:rPr>
              <a:t>int</a:t>
            </a:r>
            <a:r>
              <a:rPr lang="en-US" altLang="ja-JP" smtClean="0">
                <a:latin typeface="+mj-ea"/>
                <a:ea typeface="+mj-ea"/>
              </a:rPr>
              <a:t> </a:t>
            </a:r>
            <a:r>
              <a:rPr lang="en-US" altLang="ja-JP" smtClean="0">
                <a:latin typeface="+mj-ea"/>
                <a:ea typeface="+mj-ea"/>
              </a:rPr>
              <a:t>num1 </a:t>
            </a:r>
            <a:r>
              <a:rPr lang="en-US" altLang="ja-JP" dirty="0" smtClean="0">
                <a:latin typeface="+mj-ea"/>
                <a:ea typeface="+mj-ea"/>
              </a:rPr>
              <a:t>, </a:t>
            </a:r>
            <a:r>
              <a:rPr lang="en-US" altLang="ja-JP" err="1" smtClean="0">
                <a:latin typeface="+mj-ea"/>
                <a:ea typeface="+mj-ea"/>
              </a:rPr>
              <a:t>int</a:t>
            </a:r>
            <a:r>
              <a:rPr lang="en-US" altLang="ja-JP" smtClean="0">
                <a:latin typeface="+mj-ea"/>
                <a:ea typeface="+mj-ea"/>
              </a:rPr>
              <a:t> </a:t>
            </a:r>
            <a:r>
              <a:rPr lang="en-US" altLang="ja-JP" smtClean="0">
                <a:latin typeface="+mj-ea"/>
                <a:ea typeface="+mj-ea"/>
              </a:rPr>
              <a:t>num2 </a:t>
            </a:r>
            <a:r>
              <a:rPr lang="en-US" altLang="ja-JP" dirty="0" smtClean="0">
                <a:latin typeface="+mj-ea"/>
                <a:ea typeface="+mj-ea"/>
              </a:rPr>
              <a:t>) -&gt; {</a:t>
            </a:r>
          </a:p>
          <a:p>
            <a:r>
              <a:rPr lang="en-US" altLang="ja-JP">
                <a:latin typeface="+mj-ea"/>
                <a:ea typeface="+mj-ea"/>
              </a:rPr>
              <a:t> </a:t>
            </a:r>
            <a:r>
              <a:rPr lang="en-US" altLang="ja-JP" smtClean="0">
                <a:latin typeface="+mj-ea"/>
                <a:ea typeface="+mj-ea"/>
              </a:rPr>
              <a:t>   </a:t>
            </a:r>
            <a:r>
              <a:rPr lang="en-US" altLang="ja-JP" smtClean="0">
                <a:latin typeface="+mj-ea"/>
                <a:ea typeface="+mj-ea"/>
              </a:rPr>
              <a:t>if (num1 &lt; num2 ){</a:t>
            </a:r>
          </a:p>
          <a:p>
            <a:r>
              <a:rPr lang="en-US" altLang="ja-JP">
                <a:latin typeface="+mj-ea"/>
                <a:ea typeface="+mj-ea"/>
              </a:rPr>
              <a:t> </a:t>
            </a:r>
            <a:r>
              <a:rPr lang="en-US" altLang="ja-JP" smtClean="0">
                <a:latin typeface="+mj-ea"/>
                <a:ea typeface="+mj-ea"/>
              </a:rPr>
              <a:t>     return num1</a:t>
            </a:r>
            <a:r>
              <a:rPr lang="en-US" altLang="ja-JP" smtClean="0">
                <a:latin typeface="+mj-ea"/>
                <a:ea typeface="+mj-ea"/>
              </a:rPr>
              <a:t>;</a:t>
            </a:r>
            <a:endParaRPr lang="en-US" altLang="ja-JP" dirty="0" smtClean="0">
              <a:latin typeface="+mj-ea"/>
              <a:ea typeface="+mj-ea"/>
            </a:endParaRPr>
          </a:p>
          <a:p>
            <a:r>
              <a:rPr lang="en-US" altLang="ja-JP">
                <a:latin typeface="+mj-ea"/>
                <a:ea typeface="+mj-ea"/>
              </a:rPr>
              <a:t> </a:t>
            </a:r>
            <a:r>
              <a:rPr lang="en-US" altLang="ja-JP" smtClean="0">
                <a:latin typeface="+mj-ea"/>
                <a:ea typeface="+mj-ea"/>
              </a:rPr>
              <a:t>   </a:t>
            </a:r>
            <a:r>
              <a:rPr lang="en-US" altLang="ja-JP" smtClean="0">
                <a:latin typeface="+mj-ea"/>
                <a:ea typeface="+mj-ea"/>
              </a:rPr>
              <a:t>} else {</a:t>
            </a:r>
          </a:p>
          <a:p>
            <a:r>
              <a:rPr lang="en-US" altLang="ja-JP">
                <a:latin typeface="+mj-ea"/>
                <a:ea typeface="+mj-ea"/>
              </a:rPr>
              <a:t> </a:t>
            </a:r>
            <a:r>
              <a:rPr lang="en-US" altLang="ja-JP" smtClean="0">
                <a:latin typeface="+mj-ea"/>
                <a:ea typeface="+mj-ea"/>
              </a:rPr>
              <a:t>     </a:t>
            </a:r>
            <a:r>
              <a:rPr lang="en-US" altLang="ja-JP" smtClean="0">
                <a:latin typeface="+mj-ea"/>
                <a:ea typeface="+mj-ea"/>
              </a:rPr>
              <a:t>return num2;</a:t>
            </a:r>
          </a:p>
          <a:p>
            <a:r>
              <a:rPr lang="en-US" altLang="ja-JP">
                <a:latin typeface="+mj-ea"/>
                <a:ea typeface="+mj-ea"/>
              </a:rPr>
              <a:t> </a:t>
            </a:r>
            <a:r>
              <a:rPr lang="en-US" altLang="ja-JP" smtClean="0">
                <a:latin typeface="+mj-ea"/>
                <a:ea typeface="+mj-ea"/>
              </a:rPr>
              <a:t>   }</a:t>
            </a:r>
            <a:endParaRPr lang="en-US" altLang="ja-JP" dirty="0" smtClean="0">
              <a:latin typeface="+mj-ea"/>
              <a:ea typeface="+mj-ea"/>
            </a:endParaRPr>
          </a:p>
          <a:p>
            <a:r>
              <a:rPr lang="en-US" altLang="ja-JP" dirty="0" smtClean="0">
                <a:latin typeface="+mj-ea"/>
                <a:ea typeface="+mj-ea"/>
              </a:rPr>
              <a:t> }</a:t>
            </a:r>
            <a:endParaRPr kumimoji="1" lang="ja-JP" altLang="en-US" dirty="0">
              <a:latin typeface="+mj-ea"/>
              <a:ea typeface="+mj-ea"/>
            </a:endParaRPr>
          </a:p>
        </p:txBody>
      </p:sp>
      <p:sp>
        <p:nvSpPr>
          <p:cNvPr id="21" name="テキスト ボックス 20"/>
          <p:cNvSpPr txBox="1"/>
          <p:nvPr/>
        </p:nvSpPr>
        <p:spPr>
          <a:xfrm>
            <a:off x="253746" y="3898278"/>
            <a:ext cx="4007828" cy="400110"/>
          </a:xfrm>
          <a:prstGeom prst="rect">
            <a:avLst/>
          </a:prstGeom>
          <a:solidFill>
            <a:srgbClr val="66FF99"/>
          </a:solidFill>
          <a:ln>
            <a:solidFill>
              <a:srgbClr val="0000FF"/>
            </a:solidFill>
          </a:ln>
        </p:spPr>
        <p:txBody>
          <a:bodyPr wrap="none" rtlCol="0">
            <a:spAutoFit/>
          </a:bodyPr>
          <a:lstStyle/>
          <a:p>
            <a:r>
              <a:rPr lang="ja-JP" altLang="en-US" sz="2000" dirty="0" smtClean="0">
                <a:latin typeface="+mj-ea"/>
                <a:ea typeface="+mj-ea"/>
              </a:rPr>
              <a:t>月の日数を求めるラムダ式（</a:t>
            </a:r>
            <a:r>
              <a:rPr lang="en-US" altLang="ja-JP" sz="2000" dirty="0" smtClean="0">
                <a:latin typeface="+mj-ea"/>
                <a:ea typeface="+mj-ea"/>
              </a:rPr>
              <a:t>=</a:t>
            </a:r>
            <a:r>
              <a:rPr lang="ja-JP" altLang="en-US" sz="2000" dirty="0" smtClean="0">
                <a:latin typeface="+mj-ea"/>
                <a:ea typeface="+mj-ea"/>
              </a:rPr>
              <a:t>関数）</a:t>
            </a:r>
            <a:endParaRPr kumimoji="1" lang="ja-JP" altLang="en-US" sz="2000" dirty="0">
              <a:latin typeface="+mj-ea"/>
              <a:ea typeface="+mj-ea"/>
            </a:endParaRPr>
          </a:p>
        </p:txBody>
      </p:sp>
      <p:sp>
        <p:nvSpPr>
          <p:cNvPr id="23" name="テキスト ボックス 22"/>
          <p:cNvSpPr txBox="1"/>
          <p:nvPr/>
        </p:nvSpPr>
        <p:spPr>
          <a:xfrm>
            <a:off x="5573980" y="3906680"/>
            <a:ext cx="2294218" cy="2308324"/>
          </a:xfrm>
          <a:prstGeom prst="rect">
            <a:avLst/>
          </a:prstGeom>
          <a:solidFill>
            <a:schemeClr val="bg1"/>
          </a:solidFill>
          <a:ln>
            <a:solidFill>
              <a:srgbClr val="0000FF"/>
            </a:solidFill>
          </a:ln>
        </p:spPr>
        <p:txBody>
          <a:bodyPr wrap="none" rtlCol="0">
            <a:spAutoFit/>
          </a:bodyPr>
          <a:lstStyle/>
          <a:p>
            <a:r>
              <a:rPr lang="en-US" altLang="ja-JP" dirty="0" smtClean="0">
                <a:latin typeface="+mj-ea"/>
                <a:ea typeface="+mj-ea"/>
              </a:rPr>
              <a:t>( </a:t>
            </a:r>
            <a:r>
              <a:rPr lang="en-US" altLang="ja-JP" dirty="0" err="1" smtClean="0">
                <a:latin typeface="+mj-ea"/>
                <a:ea typeface="+mj-ea"/>
              </a:rPr>
              <a:t>int</a:t>
            </a:r>
            <a:r>
              <a:rPr lang="en-US" altLang="ja-JP" dirty="0" smtClean="0">
                <a:latin typeface="+mj-ea"/>
                <a:ea typeface="+mj-ea"/>
              </a:rPr>
              <a:t> month ) -&gt; {</a:t>
            </a:r>
          </a:p>
          <a:p>
            <a:r>
              <a:rPr lang="en-US" altLang="ja-JP" dirty="0">
                <a:latin typeface="+mj-ea"/>
                <a:ea typeface="+mj-ea"/>
              </a:rPr>
              <a:t> </a:t>
            </a:r>
            <a:r>
              <a:rPr lang="en-US" altLang="ja-JP" dirty="0" smtClean="0">
                <a:latin typeface="+mj-ea"/>
                <a:ea typeface="+mj-ea"/>
              </a:rPr>
              <a:t>   switch( month ){</a:t>
            </a:r>
          </a:p>
          <a:p>
            <a:r>
              <a:rPr lang="en-US" altLang="ja-JP">
                <a:latin typeface="+mj-ea"/>
                <a:ea typeface="+mj-ea"/>
              </a:rPr>
              <a:t> </a:t>
            </a:r>
            <a:r>
              <a:rPr lang="en-US" altLang="ja-JP" smtClean="0">
                <a:latin typeface="+mj-ea"/>
                <a:ea typeface="+mj-ea"/>
              </a:rPr>
              <a:t>     case </a:t>
            </a:r>
            <a:r>
              <a:rPr lang="en-US" altLang="ja-JP" dirty="0" smtClean="0">
                <a:latin typeface="+mj-ea"/>
                <a:ea typeface="+mj-ea"/>
              </a:rPr>
              <a:t>1: return 31;</a:t>
            </a:r>
          </a:p>
          <a:p>
            <a:r>
              <a:rPr lang="ja-JP" altLang="en-US">
                <a:latin typeface="+mj-ea"/>
              </a:rPr>
              <a:t> </a:t>
            </a:r>
            <a:r>
              <a:rPr lang="ja-JP" altLang="en-US" smtClean="0">
                <a:latin typeface="+mj-ea"/>
              </a:rPr>
              <a:t>     </a:t>
            </a:r>
            <a:r>
              <a:rPr lang="en-US" altLang="ja-JP" smtClean="0">
                <a:latin typeface="+mj-ea"/>
              </a:rPr>
              <a:t>case </a:t>
            </a:r>
            <a:r>
              <a:rPr lang="en-US" altLang="ja-JP" dirty="0" smtClean="0">
                <a:latin typeface="+mj-ea"/>
              </a:rPr>
              <a:t>2: </a:t>
            </a:r>
            <a:r>
              <a:rPr lang="en-US" altLang="ja-JP" dirty="0">
                <a:latin typeface="+mj-ea"/>
              </a:rPr>
              <a:t>return </a:t>
            </a:r>
            <a:r>
              <a:rPr lang="en-US" altLang="ja-JP" dirty="0" smtClean="0">
                <a:latin typeface="+mj-ea"/>
              </a:rPr>
              <a:t>28;</a:t>
            </a:r>
          </a:p>
          <a:p>
            <a:r>
              <a:rPr lang="en-US" altLang="ja-JP" smtClean="0">
                <a:latin typeface="+mj-ea"/>
                <a:ea typeface="+mj-ea"/>
              </a:rPr>
              <a:t>      </a:t>
            </a:r>
            <a:r>
              <a:rPr lang="ja-JP" altLang="en-US" smtClean="0">
                <a:latin typeface="+mj-ea"/>
                <a:ea typeface="+mj-ea"/>
              </a:rPr>
              <a:t>（</a:t>
            </a:r>
            <a:r>
              <a:rPr lang="ja-JP" altLang="en-US" dirty="0" smtClean="0">
                <a:latin typeface="+mj-ea"/>
                <a:ea typeface="+mj-ea"/>
              </a:rPr>
              <a:t>省略）</a:t>
            </a:r>
            <a:endParaRPr lang="en-US" altLang="ja-JP" dirty="0" smtClean="0">
              <a:latin typeface="+mj-ea"/>
              <a:ea typeface="+mj-ea"/>
            </a:endParaRPr>
          </a:p>
          <a:p>
            <a:r>
              <a:rPr lang="en-US" altLang="ja-JP">
                <a:latin typeface="+mj-ea"/>
                <a:ea typeface="+mj-ea"/>
              </a:rPr>
              <a:t> </a:t>
            </a:r>
            <a:r>
              <a:rPr lang="en-US" altLang="ja-JP" smtClean="0">
                <a:latin typeface="+mj-ea"/>
                <a:ea typeface="+mj-ea"/>
              </a:rPr>
              <a:t>     default: return 0;</a:t>
            </a:r>
          </a:p>
          <a:p>
            <a:r>
              <a:rPr lang="ja-JP" altLang="en-US">
                <a:latin typeface="+mj-ea"/>
                <a:ea typeface="+mj-ea"/>
              </a:rPr>
              <a:t>　</a:t>
            </a:r>
            <a:r>
              <a:rPr lang="ja-JP" altLang="en-US" smtClean="0">
                <a:latin typeface="+mj-ea"/>
                <a:ea typeface="+mj-ea"/>
              </a:rPr>
              <a:t>　｝</a:t>
            </a:r>
            <a:endParaRPr lang="en-US" altLang="ja-JP" dirty="0" smtClean="0">
              <a:latin typeface="+mj-ea"/>
              <a:ea typeface="+mj-ea"/>
            </a:endParaRPr>
          </a:p>
          <a:p>
            <a:r>
              <a:rPr lang="en-US" altLang="ja-JP" dirty="0" smtClean="0">
                <a:latin typeface="+mj-ea"/>
                <a:ea typeface="+mj-ea"/>
              </a:rPr>
              <a:t> }</a:t>
            </a:r>
            <a:endParaRPr kumimoji="1" lang="ja-JP" altLang="en-US" dirty="0">
              <a:latin typeface="+mj-ea"/>
              <a:ea typeface="+mj-ea"/>
            </a:endParaRPr>
          </a:p>
        </p:txBody>
      </p:sp>
    </p:spTree>
    <p:extLst>
      <p:ext uri="{BB962C8B-B14F-4D97-AF65-F5344CB8AC3E}">
        <p14:creationId xmlns:p14="http://schemas.microsoft.com/office/powerpoint/2010/main" val="2953133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（普通の）式 と ラムダ式</a:t>
            </a:r>
            <a:endParaRPr kumimoji="1" lang="ja-JP" altLang="en-US" dirty="0"/>
          </a:p>
        </p:txBody>
      </p:sp>
      <p:sp>
        <p:nvSpPr>
          <p:cNvPr id="4" name="テキスト ボックス 3"/>
          <p:cNvSpPr txBox="1"/>
          <p:nvPr/>
        </p:nvSpPr>
        <p:spPr>
          <a:xfrm>
            <a:off x="1889863" y="1556792"/>
            <a:ext cx="5381601" cy="461665"/>
          </a:xfrm>
          <a:prstGeom prst="rect">
            <a:avLst/>
          </a:prstGeom>
          <a:solidFill>
            <a:srgbClr val="FFCCFF"/>
          </a:solidFill>
          <a:ln>
            <a:solidFill>
              <a:srgbClr val="0000FF"/>
            </a:solidFill>
          </a:ln>
        </p:spPr>
        <p:txBody>
          <a:bodyPr wrap="none" rtlCol="0">
            <a:spAutoFit/>
          </a:bodyPr>
          <a:lstStyle/>
          <a:p>
            <a:r>
              <a:rPr kumimoji="1" lang="ja-JP" altLang="en-US" sz="2400" dirty="0" smtClean="0">
                <a:solidFill>
                  <a:schemeClr val="accent4">
                    <a:lumMod val="10000"/>
                  </a:schemeClr>
                </a:solidFill>
              </a:rPr>
              <a:t>関数（アルゴリズム）を変数に代入できる</a:t>
            </a:r>
            <a:endParaRPr kumimoji="1" lang="ja-JP" altLang="en-US" sz="2400" dirty="0">
              <a:solidFill>
                <a:schemeClr val="accent4">
                  <a:lumMod val="10000"/>
                </a:schemeClr>
              </a:solidFill>
            </a:endParaRPr>
          </a:p>
        </p:txBody>
      </p:sp>
      <p:sp>
        <p:nvSpPr>
          <p:cNvPr id="5" name="テキスト ボックス 4"/>
          <p:cNvSpPr txBox="1"/>
          <p:nvPr/>
        </p:nvSpPr>
        <p:spPr>
          <a:xfrm>
            <a:off x="546118" y="2132856"/>
            <a:ext cx="3373039" cy="400110"/>
          </a:xfrm>
          <a:prstGeom prst="rect">
            <a:avLst/>
          </a:prstGeom>
          <a:solidFill>
            <a:srgbClr val="00FFFF"/>
          </a:solidFill>
          <a:ln>
            <a:solidFill>
              <a:srgbClr val="0000FF"/>
            </a:solidFill>
          </a:ln>
        </p:spPr>
        <p:txBody>
          <a:bodyPr wrap="none" rtlCol="0">
            <a:spAutoFit/>
          </a:bodyPr>
          <a:lstStyle/>
          <a:p>
            <a:r>
              <a:rPr lang="ja-JP" altLang="en-US" sz="2000" dirty="0" smtClean="0">
                <a:latin typeface="+mj-ea"/>
                <a:ea typeface="+mj-ea"/>
              </a:rPr>
              <a:t>（普通の）式と、変数への代入</a:t>
            </a:r>
            <a:endParaRPr kumimoji="1" lang="ja-JP" altLang="en-US" sz="2000" dirty="0">
              <a:latin typeface="+mj-ea"/>
              <a:ea typeface="+mj-ea"/>
            </a:endParaRPr>
          </a:p>
        </p:txBody>
      </p:sp>
      <p:sp>
        <p:nvSpPr>
          <p:cNvPr id="6" name="テキスト ボックス 5"/>
          <p:cNvSpPr txBox="1"/>
          <p:nvPr/>
        </p:nvSpPr>
        <p:spPr>
          <a:xfrm>
            <a:off x="4240359" y="3182100"/>
            <a:ext cx="1903085" cy="461665"/>
          </a:xfrm>
          <a:prstGeom prst="rect">
            <a:avLst/>
          </a:prstGeom>
          <a:solidFill>
            <a:schemeClr val="bg1"/>
          </a:solidFill>
          <a:ln>
            <a:solidFill>
              <a:srgbClr val="0000FF"/>
            </a:solidFill>
          </a:ln>
        </p:spPr>
        <p:txBody>
          <a:bodyPr wrap="none" rtlCol="0">
            <a:spAutoFit/>
          </a:bodyPr>
          <a:lstStyle/>
          <a:p>
            <a:r>
              <a:rPr lang="en-US" altLang="ja-JP" sz="2400" dirty="0" smtClean="0">
                <a:latin typeface="+mj-ea"/>
                <a:ea typeface="+mj-ea"/>
              </a:rPr>
              <a:t>num1 + num2</a:t>
            </a:r>
            <a:endParaRPr kumimoji="1" lang="ja-JP" altLang="en-US" sz="2400" dirty="0">
              <a:latin typeface="+mj-ea"/>
              <a:ea typeface="+mj-ea"/>
            </a:endParaRPr>
          </a:p>
        </p:txBody>
      </p:sp>
      <p:sp>
        <p:nvSpPr>
          <p:cNvPr id="7" name="テキスト ボックス 6"/>
          <p:cNvSpPr txBox="1"/>
          <p:nvPr/>
        </p:nvSpPr>
        <p:spPr>
          <a:xfrm>
            <a:off x="539552" y="4103012"/>
            <a:ext cx="4580100" cy="400110"/>
          </a:xfrm>
          <a:prstGeom prst="rect">
            <a:avLst/>
          </a:prstGeom>
          <a:solidFill>
            <a:srgbClr val="00FFFF"/>
          </a:solidFill>
          <a:ln>
            <a:solidFill>
              <a:srgbClr val="0000FF"/>
            </a:solidFill>
          </a:ln>
        </p:spPr>
        <p:txBody>
          <a:bodyPr wrap="none" rtlCol="0">
            <a:spAutoFit/>
          </a:bodyPr>
          <a:lstStyle/>
          <a:p>
            <a:r>
              <a:rPr lang="ja-JP" altLang="en-US" sz="2000" dirty="0" smtClean="0">
                <a:latin typeface="+mj-ea"/>
                <a:ea typeface="+mj-ea"/>
              </a:rPr>
              <a:t>ラムダ式と、（関数専用の）変数への代入</a:t>
            </a:r>
            <a:endParaRPr kumimoji="1" lang="ja-JP" altLang="en-US" sz="2000" dirty="0">
              <a:latin typeface="+mj-ea"/>
              <a:ea typeface="+mj-ea"/>
            </a:endParaRPr>
          </a:p>
        </p:txBody>
      </p:sp>
      <p:sp>
        <p:nvSpPr>
          <p:cNvPr id="8" name="テキスト ボックス 7"/>
          <p:cNvSpPr txBox="1"/>
          <p:nvPr/>
        </p:nvSpPr>
        <p:spPr>
          <a:xfrm>
            <a:off x="4230272" y="5232757"/>
            <a:ext cx="3413114" cy="369332"/>
          </a:xfrm>
          <a:prstGeom prst="rect">
            <a:avLst/>
          </a:prstGeom>
          <a:solidFill>
            <a:schemeClr val="bg1"/>
          </a:solidFill>
          <a:ln>
            <a:solidFill>
              <a:srgbClr val="0000FF"/>
            </a:solidFill>
          </a:ln>
        </p:spPr>
        <p:txBody>
          <a:bodyPr wrap="none" rtlCol="0">
            <a:spAutoFit/>
          </a:bodyPr>
          <a:lstStyle/>
          <a:p>
            <a:r>
              <a:rPr lang="en-US" altLang="ja-JP" dirty="0" smtClean="0">
                <a:latin typeface="+mj-ea"/>
                <a:ea typeface="+mj-ea"/>
              </a:rPr>
              <a:t>( </a:t>
            </a:r>
            <a:r>
              <a:rPr lang="en-US" altLang="ja-JP" dirty="0" err="1" smtClean="0">
                <a:latin typeface="+mj-ea"/>
                <a:ea typeface="+mj-ea"/>
              </a:rPr>
              <a:t>int</a:t>
            </a:r>
            <a:r>
              <a:rPr lang="en-US" altLang="ja-JP" dirty="0" smtClean="0">
                <a:latin typeface="+mj-ea"/>
                <a:ea typeface="+mj-ea"/>
              </a:rPr>
              <a:t> n , </a:t>
            </a:r>
            <a:r>
              <a:rPr lang="en-US" altLang="ja-JP" dirty="0" err="1" smtClean="0">
                <a:latin typeface="+mj-ea"/>
                <a:ea typeface="+mj-ea"/>
              </a:rPr>
              <a:t>int</a:t>
            </a:r>
            <a:r>
              <a:rPr lang="en-US" altLang="ja-JP" dirty="0" smtClean="0">
                <a:latin typeface="+mj-ea"/>
                <a:ea typeface="+mj-ea"/>
              </a:rPr>
              <a:t> m ) -&gt; { return </a:t>
            </a:r>
            <a:r>
              <a:rPr lang="en-US" altLang="ja-JP" dirty="0" err="1" smtClean="0">
                <a:latin typeface="+mj-ea"/>
                <a:ea typeface="+mj-ea"/>
              </a:rPr>
              <a:t>n+m</a:t>
            </a:r>
            <a:r>
              <a:rPr lang="en-US" altLang="ja-JP" dirty="0" smtClean="0">
                <a:latin typeface="+mj-ea"/>
                <a:ea typeface="+mj-ea"/>
              </a:rPr>
              <a:t>; }</a:t>
            </a:r>
            <a:endParaRPr kumimoji="1" lang="ja-JP" altLang="en-US" dirty="0">
              <a:latin typeface="+mj-ea"/>
              <a:ea typeface="+mj-ea"/>
            </a:endParaRPr>
          </a:p>
        </p:txBody>
      </p:sp>
      <p:sp>
        <p:nvSpPr>
          <p:cNvPr id="9" name="テキスト ボックス 8"/>
          <p:cNvSpPr txBox="1"/>
          <p:nvPr/>
        </p:nvSpPr>
        <p:spPr>
          <a:xfrm>
            <a:off x="4932040" y="2681934"/>
            <a:ext cx="1210588" cy="400110"/>
          </a:xfrm>
          <a:prstGeom prst="rect">
            <a:avLst/>
          </a:prstGeom>
          <a:solidFill>
            <a:srgbClr val="66FF99"/>
          </a:solidFill>
          <a:ln>
            <a:solidFill>
              <a:srgbClr val="0000FF"/>
            </a:solidFill>
          </a:ln>
        </p:spPr>
        <p:txBody>
          <a:bodyPr wrap="none" rtlCol="0">
            <a:spAutoFit/>
          </a:bodyPr>
          <a:lstStyle/>
          <a:p>
            <a:r>
              <a:rPr lang="ja-JP" altLang="en-US" sz="2000" dirty="0" smtClean="0">
                <a:latin typeface="+mj-ea"/>
                <a:ea typeface="+mj-ea"/>
              </a:rPr>
              <a:t>普通の式</a:t>
            </a:r>
            <a:endParaRPr kumimoji="1" lang="ja-JP" altLang="en-US" sz="2000" dirty="0">
              <a:latin typeface="+mj-ea"/>
              <a:ea typeface="+mj-ea"/>
            </a:endParaRPr>
          </a:p>
        </p:txBody>
      </p:sp>
      <p:sp>
        <p:nvSpPr>
          <p:cNvPr id="10" name="テキスト ボックス 9"/>
          <p:cNvSpPr txBox="1"/>
          <p:nvPr/>
        </p:nvSpPr>
        <p:spPr>
          <a:xfrm>
            <a:off x="6508947" y="4752882"/>
            <a:ext cx="1135247" cy="400110"/>
          </a:xfrm>
          <a:prstGeom prst="rect">
            <a:avLst/>
          </a:prstGeom>
          <a:solidFill>
            <a:srgbClr val="66FF99"/>
          </a:solidFill>
          <a:ln>
            <a:solidFill>
              <a:srgbClr val="0000FF"/>
            </a:solidFill>
          </a:ln>
        </p:spPr>
        <p:txBody>
          <a:bodyPr wrap="none" rtlCol="0">
            <a:spAutoFit/>
          </a:bodyPr>
          <a:lstStyle/>
          <a:p>
            <a:r>
              <a:rPr lang="ja-JP" altLang="en-US" sz="2000" dirty="0" smtClean="0">
                <a:latin typeface="+mj-ea"/>
                <a:ea typeface="+mj-ea"/>
              </a:rPr>
              <a:t>ラムダ式</a:t>
            </a:r>
            <a:endParaRPr kumimoji="1" lang="ja-JP" altLang="en-US" sz="2000" dirty="0">
              <a:latin typeface="+mj-ea"/>
              <a:ea typeface="+mj-ea"/>
            </a:endParaRPr>
          </a:p>
        </p:txBody>
      </p:sp>
      <p:sp>
        <p:nvSpPr>
          <p:cNvPr id="11" name="テキスト ボックス 10"/>
          <p:cNvSpPr txBox="1"/>
          <p:nvPr/>
        </p:nvSpPr>
        <p:spPr>
          <a:xfrm>
            <a:off x="2826224" y="3182100"/>
            <a:ext cx="955711" cy="461665"/>
          </a:xfrm>
          <a:prstGeom prst="rect">
            <a:avLst/>
          </a:prstGeom>
          <a:solidFill>
            <a:schemeClr val="bg1"/>
          </a:solidFill>
          <a:ln>
            <a:solidFill>
              <a:srgbClr val="0000FF"/>
            </a:solidFill>
          </a:ln>
        </p:spPr>
        <p:txBody>
          <a:bodyPr wrap="none" rtlCol="0">
            <a:spAutoFit/>
          </a:bodyPr>
          <a:lstStyle/>
          <a:p>
            <a:r>
              <a:rPr lang="en-US" altLang="ja-JP" sz="2400" dirty="0" err="1">
                <a:latin typeface="+mj-ea"/>
                <a:ea typeface="+mj-ea"/>
              </a:rPr>
              <a:t>i</a:t>
            </a:r>
            <a:r>
              <a:rPr kumimoji="1" lang="en-US" altLang="ja-JP" sz="2400" dirty="0" err="1" smtClean="0">
                <a:latin typeface="+mj-ea"/>
                <a:ea typeface="+mj-ea"/>
              </a:rPr>
              <a:t>nt</a:t>
            </a:r>
            <a:r>
              <a:rPr kumimoji="1" lang="en-US" altLang="ja-JP" sz="2400" dirty="0" smtClean="0">
                <a:latin typeface="+mj-ea"/>
                <a:ea typeface="+mj-ea"/>
              </a:rPr>
              <a:t> </a:t>
            </a:r>
            <a:r>
              <a:rPr kumimoji="1" lang="en-US" altLang="ja-JP" sz="2400" dirty="0" err="1" smtClean="0">
                <a:latin typeface="+mj-ea"/>
                <a:ea typeface="+mj-ea"/>
              </a:rPr>
              <a:t>wa</a:t>
            </a:r>
            <a:endParaRPr kumimoji="1" lang="ja-JP" altLang="en-US" sz="2400" dirty="0">
              <a:latin typeface="+mj-ea"/>
              <a:ea typeface="+mj-ea"/>
            </a:endParaRPr>
          </a:p>
        </p:txBody>
      </p:sp>
      <p:sp>
        <p:nvSpPr>
          <p:cNvPr id="12" name="テキスト ボックス 11"/>
          <p:cNvSpPr txBox="1"/>
          <p:nvPr/>
        </p:nvSpPr>
        <p:spPr>
          <a:xfrm>
            <a:off x="3853943" y="3228266"/>
            <a:ext cx="300082" cy="369332"/>
          </a:xfrm>
          <a:prstGeom prst="rect">
            <a:avLst/>
          </a:prstGeom>
          <a:solidFill>
            <a:schemeClr val="bg1"/>
          </a:solidFill>
          <a:ln>
            <a:solidFill>
              <a:srgbClr val="0000FF"/>
            </a:solidFill>
          </a:ln>
        </p:spPr>
        <p:txBody>
          <a:bodyPr wrap="none" rtlCol="0">
            <a:spAutoFit/>
          </a:bodyPr>
          <a:lstStyle/>
          <a:p>
            <a:r>
              <a:rPr kumimoji="1" lang="en-US" altLang="ja-JP" dirty="0" smtClean="0">
                <a:latin typeface="+mj-ea"/>
                <a:ea typeface="+mj-ea"/>
              </a:rPr>
              <a:t>=</a:t>
            </a:r>
            <a:endParaRPr kumimoji="1" lang="ja-JP" altLang="en-US" dirty="0">
              <a:latin typeface="+mj-ea"/>
              <a:ea typeface="+mj-ea"/>
            </a:endParaRPr>
          </a:p>
        </p:txBody>
      </p:sp>
      <p:sp>
        <p:nvSpPr>
          <p:cNvPr id="13" name="テキスト ボックス 12"/>
          <p:cNvSpPr txBox="1"/>
          <p:nvPr/>
        </p:nvSpPr>
        <p:spPr>
          <a:xfrm>
            <a:off x="6328591" y="3228266"/>
            <a:ext cx="231154" cy="369332"/>
          </a:xfrm>
          <a:prstGeom prst="rect">
            <a:avLst/>
          </a:prstGeom>
          <a:solidFill>
            <a:schemeClr val="bg1"/>
          </a:solidFill>
          <a:ln>
            <a:solidFill>
              <a:srgbClr val="0000FF"/>
            </a:solidFill>
          </a:ln>
        </p:spPr>
        <p:txBody>
          <a:bodyPr wrap="none" rtlCol="0">
            <a:spAutoFit/>
          </a:bodyPr>
          <a:lstStyle/>
          <a:p>
            <a:r>
              <a:rPr kumimoji="1" lang="en-US" altLang="ja-JP" dirty="0" smtClean="0">
                <a:latin typeface="+mj-ea"/>
                <a:ea typeface="+mj-ea"/>
              </a:rPr>
              <a:t>;</a:t>
            </a:r>
            <a:endParaRPr kumimoji="1" lang="ja-JP" altLang="en-US" dirty="0">
              <a:latin typeface="+mj-ea"/>
              <a:ea typeface="+mj-ea"/>
            </a:endParaRPr>
          </a:p>
        </p:txBody>
      </p:sp>
      <p:sp>
        <p:nvSpPr>
          <p:cNvPr id="14" name="テキスト ボックス 13"/>
          <p:cNvSpPr txBox="1"/>
          <p:nvPr/>
        </p:nvSpPr>
        <p:spPr>
          <a:xfrm>
            <a:off x="7718656" y="5232757"/>
            <a:ext cx="231154" cy="369332"/>
          </a:xfrm>
          <a:prstGeom prst="rect">
            <a:avLst/>
          </a:prstGeom>
          <a:solidFill>
            <a:schemeClr val="bg1"/>
          </a:solidFill>
          <a:ln>
            <a:solidFill>
              <a:srgbClr val="0000FF"/>
            </a:solidFill>
          </a:ln>
        </p:spPr>
        <p:txBody>
          <a:bodyPr wrap="none" rtlCol="0">
            <a:spAutoFit/>
          </a:bodyPr>
          <a:lstStyle/>
          <a:p>
            <a:r>
              <a:rPr kumimoji="1" lang="en-US" altLang="ja-JP" dirty="0" smtClean="0">
                <a:latin typeface="+mj-ea"/>
                <a:ea typeface="+mj-ea"/>
              </a:rPr>
              <a:t>;</a:t>
            </a:r>
            <a:endParaRPr kumimoji="1" lang="ja-JP" altLang="en-US" dirty="0">
              <a:latin typeface="+mj-ea"/>
              <a:ea typeface="+mj-ea"/>
            </a:endParaRPr>
          </a:p>
        </p:txBody>
      </p:sp>
      <p:sp>
        <p:nvSpPr>
          <p:cNvPr id="15" name="テキスト ボックス 14"/>
          <p:cNvSpPr txBox="1"/>
          <p:nvPr/>
        </p:nvSpPr>
        <p:spPr>
          <a:xfrm>
            <a:off x="1155145" y="5186591"/>
            <a:ext cx="2597186" cy="461665"/>
          </a:xfrm>
          <a:prstGeom prst="rect">
            <a:avLst/>
          </a:prstGeom>
          <a:solidFill>
            <a:schemeClr val="bg1"/>
          </a:solidFill>
          <a:ln>
            <a:solidFill>
              <a:srgbClr val="0000FF"/>
            </a:solidFill>
          </a:ln>
        </p:spPr>
        <p:txBody>
          <a:bodyPr wrap="none" rtlCol="0">
            <a:spAutoFit/>
          </a:bodyPr>
          <a:lstStyle/>
          <a:p>
            <a:r>
              <a:rPr lang="en-US" altLang="ja-JP" sz="2400" dirty="0" err="1" smtClean="0">
                <a:latin typeface="+mj-ea"/>
                <a:ea typeface="+mj-ea"/>
              </a:rPr>
              <a:t>BinaryOperator</a:t>
            </a:r>
            <a:r>
              <a:rPr kumimoji="1" lang="en-US" altLang="ja-JP" sz="2400" dirty="0" smtClean="0">
                <a:latin typeface="+mj-ea"/>
                <a:ea typeface="+mj-ea"/>
              </a:rPr>
              <a:t> </a:t>
            </a:r>
            <a:r>
              <a:rPr kumimoji="1" lang="en-US" altLang="ja-JP" sz="2400" dirty="0" err="1" smtClean="0">
                <a:latin typeface="+mj-ea"/>
                <a:ea typeface="+mj-ea"/>
              </a:rPr>
              <a:t>wa</a:t>
            </a:r>
            <a:endParaRPr kumimoji="1" lang="ja-JP" altLang="en-US" sz="2400" dirty="0">
              <a:latin typeface="+mj-ea"/>
              <a:ea typeface="+mj-ea"/>
            </a:endParaRPr>
          </a:p>
        </p:txBody>
      </p:sp>
      <p:sp>
        <p:nvSpPr>
          <p:cNvPr id="16" name="テキスト ボックス 15"/>
          <p:cNvSpPr txBox="1"/>
          <p:nvPr/>
        </p:nvSpPr>
        <p:spPr>
          <a:xfrm>
            <a:off x="3845354" y="5232757"/>
            <a:ext cx="300082" cy="369332"/>
          </a:xfrm>
          <a:prstGeom prst="rect">
            <a:avLst/>
          </a:prstGeom>
          <a:solidFill>
            <a:schemeClr val="bg1"/>
          </a:solidFill>
          <a:ln>
            <a:solidFill>
              <a:srgbClr val="0000FF"/>
            </a:solidFill>
          </a:ln>
        </p:spPr>
        <p:txBody>
          <a:bodyPr wrap="none" rtlCol="0">
            <a:spAutoFit/>
          </a:bodyPr>
          <a:lstStyle/>
          <a:p>
            <a:r>
              <a:rPr kumimoji="1" lang="en-US" altLang="ja-JP" dirty="0" smtClean="0">
                <a:latin typeface="+mj-ea"/>
                <a:ea typeface="+mj-ea"/>
              </a:rPr>
              <a:t>=</a:t>
            </a:r>
            <a:endParaRPr kumimoji="1" lang="ja-JP" altLang="en-US" dirty="0">
              <a:latin typeface="+mj-ea"/>
              <a:ea typeface="+mj-ea"/>
            </a:endParaRPr>
          </a:p>
        </p:txBody>
      </p:sp>
      <p:sp>
        <p:nvSpPr>
          <p:cNvPr id="17" name="テキスト ボックス 16"/>
          <p:cNvSpPr txBox="1"/>
          <p:nvPr/>
        </p:nvSpPr>
        <p:spPr>
          <a:xfrm>
            <a:off x="2056363" y="2680561"/>
            <a:ext cx="1723549" cy="400110"/>
          </a:xfrm>
          <a:prstGeom prst="rect">
            <a:avLst/>
          </a:prstGeom>
          <a:solidFill>
            <a:srgbClr val="66FF99"/>
          </a:solidFill>
          <a:ln>
            <a:solidFill>
              <a:srgbClr val="0000FF"/>
            </a:solidFill>
          </a:ln>
        </p:spPr>
        <p:txBody>
          <a:bodyPr wrap="none" rtlCol="0">
            <a:spAutoFit/>
          </a:bodyPr>
          <a:lstStyle/>
          <a:p>
            <a:r>
              <a:rPr lang="ja-JP" altLang="en-US" sz="2000" dirty="0" smtClean="0">
                <a:latin typeface="+mj-ea"/>
                <a:ea typeface="+mj-ea"/>
              </a:rPr>
              <a:t>整数型の変数</a:t>
            </a:r>
            <a:endParaRPr kumimoji="1" lang="ja-JP" altLang="en-US" sz="2000" dirty="0">
              <a:latin typeface="+mj-ea"/>
              <a:ea typeface="+mj-ea"/>
            </a:endParaRPr>
          </a:p>
        </p:txBody>
      </p:sp>
      <p:sp>
        <p:nvSpPr>
          <p:cNvPr id="18" name="テキスト ボックス 17"/>
          <p:cNvSpPr txBox="1"/>
          <p:nvPr/>
        </p:nvSpPr>
        <p:spPr>
          <a:xfrm>
            <a:off x="910610" y="4689666"/>
            <a:ext cx="2847254" cy="400110"/>
          </a:xfrm>
          <a:prstGeom prst="rect">
            <a:avLst/>
          </a:prstGeom>
          <a:solidFill>
            <a:srgbClr val="66FF99"/>
          </a:solidFill>
          <a:ln>
            <a:solidFill>
              <a:srgbClr val="0000FF"/>
            </a:solidFill>
          </a:ln>
        </p:spPr>
        <p:txBody>
          <a:bodyPr wrap="none" rtlCol="0">
            <a:spAutoFit/>
          </a:bodyPr>
          <a:lstStyle/>
          <a:p>
            <a:r>
              <a:rPr lang="en-US" altLang="ja-JP" sz="2000" dirty="0" err="1" smtClean="0">
                <a:latin typeface="+mj-ea"/>
                <a:ea typeface="+mj-ea"/>
              </a:rPr>
              <a:t>BinaryOperator</a:t>
            </a:r>
            <a:r>
              <a:rPr lang="ja-JP" altLang="en-US" sz="2000" dirty="0" smtClean="0">
                <a:latin typeface="+mj-ea"/>
                <a:ea typeface="+mj-ea"/>
              </a:rPr>
              <a:t>型の変数</a:t>
            </a:r>
            <a:endParaRPr kumimoji="1" lang="ja-JP" altLang="en-US" sz="2000" dirty="0">
              <a:latin typeface="+mj-ea"/>
              <a:ea typeface="+mj-ea"/>
            </a:endParaRPr>
          </a:p>
        </p:txBody>
      </p:sp>
      <p:sp>
        <p:nvSpPr>
          <p:cNvPr id="3" name="テキスト ボックス 2"/>
          <p:cNvSpPr txBox="1"/>
          <p:nvPr/>
        </p:nvSpPr>
        <p:spPr>
          <a:xfrm>
            <a:off x="5149100" y="5669568"/>
            <a:ext cx="3246402" cy="369332"/>
          </a:xfrm>
          <a:prstGeom prst="rect">
            <a:avLst/>
          </a:prstGeom>
          <a:solidFill>
            <a:srgbClr val="FFFF00"/>
          </a:solidFill>
          <a:ln>
            <a:solidFill>
              <a:srgbClr val="0000FF"/>
            </a:solidFill>
          </a:ln>
        </p:spPr>
        <p:txBody>
          <a:bodyPr wrap="none" rtlCol="0">
            <a:spAutoFit/>
          </a:bodyPr>
          <a:lstStyle/>
          <a:p>
            <a:r>
              <a:rPr kumimoji="1" lang="ja-JP" altLang="en-US" smtClean="0"/>
              <a:t>ラムダ式は変数に代入できる！</a:t>
            </a:r>
            <a:endParaRPr kumimoji="1" lang="ja-JP" altLang="en-US" dirty="0"/>
          </a:p>
        </p:txBody>
      </p:sp>
    </p:spTree>
    <p:extLst>
      <p:ext uri="{BB962C8B-B14F-4D97-AF65-F5344CB8AC3E}">
        <p14:creationId xmlns:p14="http://schemas.microsoft.com/office/powerpoint/2010/main" val="2518778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（関数専用の）型の例</a:t>
            </a:r>
            <a:endParaRPr kumimoji="1" lang="ja-JP" altLang="en-US" dirty="0"/>
          </a:p>
        </p:txBody>
      </p:sp>
      <p:sp>
        <p:nvSpPr>
          <p:cNvPr id="5" name="テキスト ボックス 4"/>
          <p:cNvSpPr txBox="1"/>
          <p:nvPr/>
        </p:nvSpPr>
        <p:spPr>
          <a:xfrm>
            <a:off x="251520" y="1295655"/>
            <a:ext cx="1864613" cy="369332"/>
          </a:xfrm>
          <a:prstGeom prst="rect">
            <a:avLst/>
          </a:prstGeom>
          <a:solidFill>
            <a:srgbClr val="66FF99"/>
          </a:solidFill>
          <a:ln>
            <a:solidFill>
              <a:srgbClr val="0000FF"/>
            </a:solidFill>
          </a:ln>
        </p:spPr>
        <p:txBody>
          <a:bodyPr wrap="none" rtlCol="0">
            <a:spAutoFit/>
          </a:bodyPr>
          <a:lstStyle/>
          <a:p>
            <a:r>
              <a:rPr lang="en-US" altLang="ja-JP" dirty="0" err="1" smtClean="0">
                <a:latin typeface="+mj-ea"/>
                <a:ea typeface="+mj-ea"/>
              </a:rPr>
              <a:t>IntUnaryOperator</a:t>
            </a:r>
            <a:endParaRPr kumimoji="1" lang="ja-JP" altLang="en-US" dirty="0">
              <a:latin typeface="+mj-ea"/>
              <a:ea typeface="+mj-ea"/>
            </a:endParaRPr>
          </a:p>
        </p:txBody>
      </p:sp>
      <p:sp>
        <p:nvSpPr>
          <p:cNvPr id="8" name="テキスト ボックス 7"/>
          <p:cNvSpPr txBox="1"/>
          <p:nvPr/>
        </p:nvSpPr>
        <p:spPr>
          <a:xfrm>
            <a:off x="2123728" y="1295655"/>
            <a:ext cx="6699270" cy="369332"/>
          </a:xfrm>
          <a:prstGeom prst="rect">
            <a:avLst/>
          </a:prstGeom>
          <a:solidFill>
            <a:srgbClr val="FFFFCC"/>
          </a:solidFill>
          <a:ln>
            <a:solidFill>
              <a:srgbClr val="0000FF"/>
            </a:solidFill>
          </a:ln>
        </p:spPr>
        <p:txBody>
          <a:bodyPr wrap="none" rtlCol="0">
            <a:spAutoFit/>
          </a:bodyPr>
          <a:lstStyle/>
          <a:p>
            <a:r>
              <a:rPr lang="ja-JP" altLang="en-US" dirty="0">
                <a:latin typeface="+mj-ea"/>
                <a:ea typeface="+mj-ea"/>
              </a:rPr>
              <a:t>「</a:t>
            </a:r>
            <a:r>
              <a:rPr lang="ja-JP" altLang="en-US" dirty="0" smtClean="0">
                <a:latin typeface="+mj-ea"/>
                <a:ea typeface="+mj-ea"/>
              </a:rPr>
              <a:t>引数」として整数１つを受け取って、「戻り値」として整数を返す関数</a:t>
            </a:r>
            <a:endParaRPr kumimoji="1" lang="ja-JP" altLang="en-US" dirty="0">
              <a:latin typeface="+mj-ea"/>
              <a:ea typeface="+mj-ea"/>
            </a:endParaRPr>
          </a:p>
        </p:txBody>
      </p:sp>
      <p:sp>
        <p:nvSpPr>
          <p:cNvPr id="20" name="テキスト ボックス 19"/>
          <p:cNvSpPr txBox="1"/>
          <p:nvPr/>
        </p:nvSpPr>
        <p:spPr>
          <a:xfrm>
            <a:off x="2114992" y="1700520"/>
            <a:ext cx="5355258" cy="369332"/>
          </a:xfrm>
          <a:prstGeom prst="rect">
            <a:avLst/>
          </a:prstGeom>
          <a:solidFill>
            <a:schemeClr val="bg1"/>
          </a:solidFill>
          <a:ln>
            <a:solidFill>
              <a:srgbClr val="0000FF"/>
            </a:solidFill>
          </a:ln>
        </p:spPr>
        <p:txBody>
          <a:bodyPr wrap="square" rtlCol="0">
            <a:spAutoFit/>
          </a:bodyPr>
          <a:lstStyle/>
          <a:p>
            <a:r>
              <a:rPr lang="en-US" altLang="ja-JP" dirty="0" err="1" smtClean="0">
                <a:latin typeface="+mj-ea"/>
                <a:ea typeface="+mj-ea"/>
              </a:rPr>
              <a:t>IntUnaryOperator</a:t>
            </a:r>
            <a:r>
              <a:rPr lang="en-US" altLang="ja-JP" dirty="0" smtClean="0">
                <a:latin typeface="+mj-ea"/>
                <a:ea typeface="+mj-ea"/>
              </a:rPr>
              <a:t> </a:t>
            </a:r>
            <a:r>
              <a:rPr lang="en-US" altLang="ja-JP" dirty="0" err="1" smtClean="0">
                <a:latin typeface="+mj-ea"/>
                <a:ea typeface="+mj-ea"/>
              </a:rPr>
              <a:t>dbl</a:t>
            </a:r>
            <a:r>
              <a:rPr lang="en-US" altLang="ja-JP" dirty="0" smtClean="0">
                <a:latin typeface="+mj-ea"/>
                <a:ea typeface="+mj-ea"/>
              </a:rPr>
              <a:t> = ( </a:t>
            </a:r>
            <a:r>
              <a:rPr lang="en-US" altLang="ja-JP" dirty="0" err="1" smtClean="0">
                <a:latin typeface="+mj-ea"/>
                <a:ea typeface="+mj-ea"/>
              </a:rPr>
              <a:t>int</a:t>
            </a:r>
            <a:r>
              <a:rPr lang="en-US" altLang="ja-JP" dirty="0" smtClean="0">
                <a:latin typeface="+mj-ea"/>
                <a:ea typeface="+mj-ea"/>
              </a:rPr>
              <a:t> n ) -&gt;</a:t>
            </a:r>
            <a:r>
              <a:rPr lang="ja-JP" altLang="en-US" dirty="0" smtClean="0">
                <a:latin typeface="+mj-ea"/>
                <a:ea typeface="+mj-ea"/>
              </a:rPr>
              <a:t>｛</a:t>
            </a:r>
            <a:r>
              <a:rPr lang="en-US" altLang="ja-JP" dirty="0" smtClean="0">
                <a:latin typeface="+mj-ea"/>
                <a:ea typeface="+mj-ea"/>
              </a:rPr>
              <a:t> return 2 *n; };</a:t>
            </a:r>
            <a:endParaRPr kumimoji="1" lang="ja-JP" altLang="en-US" dirty="0">
              <a:latin typeface="+mj-ea"/>
              <a:ea typeface="+mj-ea"/>
            </a:endParaRPr>
          </a:p>
        </p:txBody>
      </p:sp>
      <p:sp>
        <p:nvSpPr>
          <p:cNvPr id="9" name="テキスト ボックス 8"/>
          <p:cNvSpPr txBox="1"/>
          <p:nvPr/>
        </p:nvSpPr>
        <p:spPr>
          <a:xfrm>
            <a:off x="1205554" y="1704978"/>
            <a:ext cx="877163"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使用例</a:t>
            </a:r>
            <a:endParaRPr kumimoji="1" lang="ja-JP" altLang="en-US" dirty="0">
              <a:latin typeface="+mj-ea"/>
              <a:ea typeface="+mj-ea"/>
            </a:endParaRPr>
          </a:p>
        </p:txBody>
      </p:sp>
      <p:sp>
        <p:nvSpPr>
          <p:cNvPr id="10" name="テキスト ボックス 9"/>
          <p:cNvSpPr txBox="1"/>
          <p:nvPr/>
        </p:nvSpPr>
        <p:spPr>
          <a:xfrm>
            <a:off x="2114992" y="2073983"/>
            <a:ext cx="5355258" cy="369332"/>
          </a:xfrm>
          <a:prstGeom prst="rect">
            <a:avLst/>
          </a:prstGeom>
          <a:solidFill>
            <a:schemeClr val="bg1"/>
          </a:solidFill>
          <a:ln>
            <a:solidFill>
              <a:srgbClr val="0000FF"/>
            </a:solidFill>
          </a:ln>
        </p:spPr>
        <p:txBody>
          <a:bodyPr wrap="square" rtlCol="0">
            <a:spAutoFit/>
          </a:bodyPr>
          <a:lstStyle/>
          <a:p>
            <a:r>
              <a:rPr lang="en-US" altLang="ja-JP" dirty="0" err="1" smtClean="0">
                <a:latin typeface="+mj-ea"/>
                <a:ea typeface="+mj-ea"/>
              </a:rPr>
              <a:t>IntUnaryOperator</a:t>
            </a:r>
            <a:r>
              <a:rPr lang="en-US" altLang="ja-JP" dirty="0" smtClean="0">
                <a:latin typeface="+mj-ea"/>
                <a:ea typeface="+mj-ea"/>
              </a:rPr>
              <a:t> </a:t>
            </a:r>
            <a:r>
              <a:rPr lang="en-US" altLang="ja-JP" dirty="0" err="1" smtClean="0">
                <a:latin typeface="+mj-ea"/>
                <a:ea typeface="+mj-ea"/>
              </a:rPr>
              <a:t>dbl</a:t>
            </a:r>
            <a:r>
              <a:rPr lang="en-US" altLang="ja-JP" dirty="0" smtClean="0">
                <a:latin typeface="+mj-ea"/>
                <a:ea typeface="+mj-ea"/>
              </a:rPr>
              <a:t> = n -&gt; 2 * n;</a:t>
            </a:r>
            <a:endParaRPr kumimoji="1" lang="ja-JP" altLang="en-US" dirty="0">
              <a:latin typeface="+mj-ea"/>
              <a:ea typeface="+mj-ea"/>
            </a:endParaRPr>
          </a:p>
        </p:txBody>
      </p:sp>
      <p:sp>
        <p:nvSpPr>
          <p:cNvPr id="11" name="テキスト ボックス 10"/>
          <p:cNvSpPr txBox="1"/>
          <p:nvPr/>
        </p:nvSpPr>
        <p:spPr>
          <a:xfrm>
            <a:off x="1205554" y="2069476"/>
            <a:ext cx="877163"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省略形</a:t>
            </a:r>
            <a:endParaRPr kumimoji="1" lang="ja-JP" altLang="en-US" dirty="0">
              <a:latin typeface="+mj-ea"/>
              <a:ea typeface="+mj-ea"/>
            </a:endParaRPr>
          </a:p>
        </p:txBody>
      </p:sp>
      <p:sp>
        <p:nvSpPr>
          <p:cNvPr id="12" name="テキスト ボックス 11"/>
          <p:cNvSpPr txBox="1"/>
          <p:nvPr/>
        </p:nvSpPr>
        <p:spPr>
          <a:xfrm>
            <a:off x="251520" y="2596267"/>
            <a:ext cx="1912703" cy="369332"/>
          </a:xfrm>
          <a:prstGeom prst="rect">
            <a:avLst/>
          </a:prstGeom>
          <a:solidFill>
            <a:srgbClr val="66FF99"/>
          </a:solidFill>
          <a:ln>
            <a:solidFill>
              <a:srgbClr val="0000FF"/>
            </a:solidFill>
          </a:ln>
        </p:spPr>
        <p:txBody>
          <a:bodyPr wrap="none" rtlCol="0">
            <a:spAutoFit/>
          </a:bodyPr>
          <a:lstStyle/>
          <a:p>
            <a:r>
              <a:rPr lang="en-US" altLang="ja-JP" dirty="0" err="1" smtClean="0">
                <a:latin typeface="+mj-ea"/>
                <a:ea typeface="+mj-ea"/>
              </a:rPr>
              <a:t>IntBinaryOperator</a:t>
            </a:r>
            <a:endParaRPr kumimoji="1" lang="ja-JP" altLang="en-US" dirty="0">
              <a:latin typeface="+mj-ea"/>
              <a:ea typeface="+mj-ea"/>
            </a:endParaRPr>
          </a:p>
        </p:txBody>
      </p:sp>
      <p:sp>
        <p:nvSpPr>
          <p:cNvPr id="13" name="テキスト ボックス 12"/>
          <p:cNvSpPr txBox="1"/>
          <p:nvPr/>
        </p:nvSpPr>
        <p:spPr>
          <a:xfrm>
            <a:off x="2123728" y="2596267"/>
            <a:ext cx="6856364" cy="369332"/>
          </a:xfrm>
          <a:prstGeom prst="rect">
            <a:avLst/>
          </a:prstGeom>
          <a:solidFill>
            <a:srgbClr val="FFFFCC"/>
          </a:solidFill>
          <a:ln>
            <a:solidFill>
              <a:srgbClr val="0000FF"/>
            </a:solidFill>
          </a:ln>
        </p:spPr>
        <p:txBody>
          <a:bodyPr wrap="none" rtlCol="0">
            <a:spAutoFit/>
          </a:bodyPr>
          <a:lstStyle/>
          <a:p>
            <a:r>
              <a:rPr lang="ja-JP" altLang="en-US" dirty="0">
                <a:latin typeface="+mj-ea"/>
                <a:ea typeface="+mj-ea"/>
              </a:rPr>
              <a:t>「</a:t>
            </a:r>
            <a:r>
              <a:rPr lang="ja-JP" altLang="en-US" dirty="0" smtClean="0">
                <a:latin typeface="+mj-ea"/>
                <a:ea typeface="+mj-ea"/>
              </a:rPr>
              <a:t>引数」として整数２つを受け取って、「戻り値」として整数を返す関数</a:t>
            </a:r>
            <a:endParaRPr kumimoji="1" lang="ja-JP" altLang="en-US" dirty="0">
              <a:latin typeface="+mj-ea"/>
              <a:ea typeface="+mj-ea"/>
            </a:endParaRPr>
          </a:p>
        </p:txBody>
      </p:sp>
      <p:sp>
        <p:nvSpPr>
          <p:cNvPr id="14" name="テキスト ボックス 13"/>
          <p:cNvSpPr txBox="1"/>
          <p:nvPr/>
        </p:nvSpPr>
        <p:spPr>
          <a:xfrm>
            <a:off x="2114992" y="3001132"/>
            <a:ext cx="5769376" cy="369332"/>
          </a:xfrm>
          <a:prstGeom prst="rect">
            <a:avLst/>
          </a:prstGeom>
          <a:solidFill>
            <a:schemeClr val="bg1"/>
          </a:solidFill>
          <a:ln>
            <a:solidFill>
              <a:srgbClr val="0000FF"/>
            </a:solidFill>
          </a:ln>
        </p:spPr>
        <p:txBody>
          <a:bodyPr wrap="square" rtlCol="0">
            <a:spAutoFit/>
          </a:bodyPr>
          <a:lstStyle/>
          <a:p>
            <a:r>
              <a:rPr lang="en-US" altLang="ja-JP" dirty="0" err="1" smtClean="0">
                <a:latin typeface="+mj-ea"/>
                <a:ea typeface="+mj-ea"/>
              </a:rPr>
              <a:t>IntBinaryOperator</a:t>
            </a:r>
            <a:r>
              <a:rPr lang="en-US" altLang="ja-JP" dirty="0" smtClean="0">
                <a:latin typeface="+mj-ea"/>
                <a:ea typeface="+mj-ea"/>
              </a:rPr>
              <a:t> </a:t>
            </a:r>
            <a:r>
              <a:rPr lang="en-US" altLang="ja-JP" dirty="0" err="1" smtClean="0">
                <a:latin typeface="+mj-ea"/>
                <a:ea typeface="+mj-ea"/>
              </a:rPr>
              <a:t>wa</a:t>
            </a:r>
            <a:r>
              <a:rPr lang="en-US" altLang="ja-JP" dirty="0" smtClean="0">
                <a:latin typeface="+mj-ea"/>
                <a:ea typeface="+mj-ea"/>
              </a:rPr>
              <a:t> = ( </a:t>
            </a:r>
            <a:r>
              <a:rPr lang="en-US" altLang="ja-JP" dirty="0" err="1" smtClean="0">
                <a:latin typeface="+mj-ea"/>
                <a:ea typeface="+mj-ea"/>
              </a:rPr>
              <a:t>int</a:t>
            </a:r>
            <a:r>
              <a:rPr lang="en-US" altLang="ja-JP" dirty="0" smtClean="0">
                <a:latin typeface="+mj-ea"/>
                <a:ea typeface="+mj-ea"/>
              </a:rPr>
              <a:t> n , </a:t>
            </a:r>
            <a:r>
              <a:rPr lang="en-US" altLang="ja-JP" dirty="0" err="1" smtClean="0">
                <a:latin typeface="+mj-ea"/>
                <a:ea typeface="+mj-ea"/>
              </a:rPr>
              <a:t>int</a:t>
            </a:r>
            <a:r>
              <a:rPr lang="en-US" altLang="ja-JP" dirty="0" smtClean="0">
                <a:latin typeface="+mj-ea"/>
                <a:ea typeface="+mj-ea"/>
              </a:rPr>
              <a:t> m ) -&gt;</a:t>
            </a:r>
            <a:r>
              <a:rPr lang="ja-JP" altLang="en-US" dirty="0" smtClean="0">
                <a:latin typeface="+mj-ea"/>
                <a:ea typeface="+mj-ea"/>
              </a:rPr>
              <a:t>｛</a:t>
            </a:r>
            <a:r>
              <a:rPr lang="en-US" altLang="ja-JP" dirty="0" smtClean="0">
                <a:latin typeface="+mj-ea"/>
                <a:ea typeface="+mj-ea"/>
              </a:rPr>
              <a:t> return n + m; };</a:t>
            </a:r>
            <a:endParaRPr kumimoji="1" lang="ja-JP" altLang="en-US" dirty="0">
              <a:latin typeface="+mj-ea"/>
              <a:ea typeface="+mj-ea"/>
            </a:endParaRPr>
          </a:p>
        </p:txBody>
      </p:sp>
      <p:sp>
        <p:nvSpPr>
          <p:cNvPr id="15" name="テキスト ボックス 14"/>
          <p:cNvSpPr txBox="1"/>
          <p:nvPr/>
        </p:nvSpPr>
        <p:spPr>
          <a:xfrm>
            <a:off x="1205554" y="3005590"/>
            <a:ext cx="877163"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使用例</a:t>
            </a:r>
            <a:endParaRPr kumimoji="1" lang="ja-JP" altLang="en-US" dirty="0">
              <a:latin typeface="+mj-ea"/>
              <a:ea typeface="+mj-ea"/>
            </a:endParaRPr>
          </a:p>
        </p:txBody>
      </p:sp>
      <p:sp>
        <p:nvSpPr>
          <p:cNvPr id="16" name="テキスト ボックス 15"/>
          <p:cNvSpPr txBox="1"/>
          <p:nvPr/>
        </p:nvSpPr>
        <p:spPr>
          <a:xfrm>
            <a:off x="2114992" y="3374595"/>
            <a:ext cx="5355258" cy="369332"/>
          </a:xfrm>
          <a:prstGeom prst="rect">
            <a:avLst/>
          </a:prstGeom>
          <a:solidFill>
            <a:schemeClr val="bg1"/>
          </a:solidFill>
          <a:ln>
            <a:solidFill>
              <a:srgbClr val="0000FF"/>
            </a:solidFill>
          </a:ln>
        </p:spPr>
        <p:txBody>
          <a:bodyPr wrap="square" rtlCol="0">
            <a:spAutoFit/>
          </a:bodyPr>
          <a:lstStyle/>
          <a:p>
            <a:r>
              <a:rPr lang="en-US" altLang="ja-JP" dirty="0" err="1" smtClean="0">
                <a:latin typeface="+mj-ea"/>
                <a:ea typeface="+mj-ea"/>
              </a:rPr>
              <a:t>IntBinaryOperator</a:t>
            </a:r>
            <a:r>
              <a:rPr lang="en-US" altLang="ja-JP" dirty="0" smtClean="0">
                <a:latin typeface="+mj-ea"/>
                <a:ea typeface="+mj-ea"/>
              </a:rPr>
              <a:t> </a:t>
            </a:r>
            <a:r>
              <a:rPr lang="en-US" altLang="ja-JP" dirty="0" err="1" smtClean="0">
                <a:latin typeface="+mj-ea"/>
                <a:ea typeface="+mj-ea"/>
              </a:rPr>
              <a:t>wa</a:t>
            </a:r>
            <a:r>
              <a:rPr lang="en-US" altLang="ja-JP" dirty="0" smtClean="0">
                <a:latin typeface="+mj-ea"/>
                <a:ea typeface="+mj-ea"/>
              </a:rPr>
              <a:t> = ( n , m )  -&gt; n + m;</a:t>
            </a:r>
            <a:endParaRPr kumimoji="1" lang="ja-JP" altLang="en-US" dirty="0">
              <a:latin typeface="+mj-ea"/>
              <a:ea typeface="+mj-ea"/>
            </a:endParaRPr>
          </a:p>
        </p:txBody>
      </p:sp>
      <p:sp>
        <p:nvSpPr>
          <p:cNvPr id="17" name="テキスト ボックス 16"/>
          <p:cNvSpPr txBox="1"/>
          <p:nvPr/>
        </p:nvSpPr>
        <p:spPr>
          <a:xfrm>
            <a:off x="1205554" y="3370088"/>
            <a:ext cx="877163"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省略形</a:t>
            </a:r>
            <a:endParaRPr kumimoji="1" lang="ja-JP" altLang="en-US" dirty="0">
              <a:latin typeface="+mj-ea"/>
              <a:ea typeface="+mj-ea"/>
            </a:endParaRPr>
          </a:p>
        </p:txBody>
      </p:sp>
      <p:sp>
        <p:nvSpPr>
          <p:cNvPr id="18" name="テキスト ボックス 17"/>
          <p:cNvSpPr txBox="1"/>
          <p:nvPr/>
        </p:nvSpPr>
        <p:spPr>
          <a:xfrm>
            <a:off x="717345" y="3892411"/>
            <a:ext cx="1361270" cy="369332"/>
          </a:xfrm>
          <a:prstGeom prst="rect">
            <a:avLst/>
          </a:prstGeom>
          <a:solidFill>
            <a:srgbClr val="66FF99"/>
          </a:solidFill>
          <a:ln>
            <a:solidFill>
              <a:srgbClr val="0000FF"/>
            </a:solidFill>
          </a:ln>
        </p:spPr>
        <p:txBody>
          <a:bodyPr wrap="none" rtlCol="0">
            <a:spAutoFit/>
          </a:bodyPr>
          <a:lstStyle/>
          <a:p>
            <a:r>
              <a:rPr lang="en-US" altLang="ja-JP" dirty="0" err="1" smtClean="0">
                <a:latin typeface="+mj-ea"/>
                <a:ea typeface="+mj-ea"/>
              </a:rPr>
              <a:t>IntPredicate</a:t>
            </a:r>
            <a:endParaRPr kumimoji="1" lang="ja-JP" altLang="en-US" dirty="0">
              <a:latin typeface="+mj-ea"/>
              <a:ea typeface="+mj-ea"/>
            </a:endParaRPr>
          </a:p>
        </p:txBody>
      </p:sp>
      <p:sp>
        <p:nvSpPr>
          <p:cNvPr id="19" name="テキスト ボックス 18"/>
          <p:cNvSpPr txBox="1"/>
          <p:nvPr/>
        </p:nvSpPr>
        <p:spPr>
          <a:xfrm>
            <a:off x="2123728" y="3892411"/>
            <a:ext cx="6974986" cy="369332"/>
          </a:xfrm>
          <a:prstGeom prst="rect">
            <a:avLst/>
          </a:prstGeom>
          <a:solidFill>
            <a:srgbClr val="FFFFCC"/>
          </a:solidFill>
          <a:ln>
            <a:solidFill>
              <a:srgbClr val="0000FF"/>
            </a:solidFill>
          </a:ln>
        </p:spPr>
        <p:txBody>
          <a:bodyPr wrap="none" rtlCol="0">
            <a:spAutoFit/>
          </a:bodyPr>
          <a:lstStyle/>
          <a:p>
            <a:r>
              <a:rPr lang="ja-JP" altLang="en-US" dirty="0">
                <a:latin typeface="+mj-ea"/>
                <a:ea typeface="+mj-ea"/>
              </a:rPr>
              <a:t>「</a:t>
            </a:r>
            <a:r>
              <a:rPr lang="ja-JP" altLang="en-US" dirty="0" smtClean="0">
                <a:latin typeface="+mj-ea"/>
                <a:ea typeface="+mj-ea"/>
              </a:rPr>
              <a:t>引数」として整数１つを受け取って、「戻り値」として</a:t>
            </a:r>
            <a:r>
              <a:rPr lang="en-US" altLang="ja-JP" dirty="0" err="1" smtClean="0">
                <a:latin typeface="+mj-ea"/>
                <a:ea typeface="+mj-ea"/>
              </a:rPr>
              <a:t>boolean</a:t>
            </a:r>
            <a:r>
              <a:rPr lang="ja-JP" altLang="en-US" dirty="0" smtClean="0">
                <a:latin typeface="+mj-ea"/>
                <a:ea typeface="+mj-ea"/>
              </a:rPr>
              <a:t>を返す関数</a:t>
            </a:r>
            <a:endParaRPr kumimoji="1" lang="ja-JP" altLang="en-US" dirty="0">
              <a:latin typeface="+mj-ea"/>
              <a:ea typeface="+mj-ea"/>
            </a:endParaRPr>
          </a:p>
        </p:txBody>
      </p:sp>
      <p:sp>
        <p:nvSpPr>
          <p:cNvPr id="22" name="テキスト ボックス 21"/>
          <p:cNvSpPr txBox="1"/>
          <p:nvPr/>
        </p:nvSpPr>
        <p:spPr>
          <a:xfrm>
            <a:off x="2114992" y="4297276"/>
            <a:ext cx="5769376" cy="2031325"/>
          </a:xfrm>
          <a:prstGeom prst="rect">
            <a:avLst/>
          </a:prstGeom>
          <a:solidFill>
            <a:schemeClr val="bg1"/>
          </a:solidFill>
          <a:ln>
            <a:solidFill>
              <a:srgbClr val="0000FF"/>
            </a:solidFill>
          </a:ln>
        </p:spPr>
        <p:txBody>
          <a:bodyPr wrap="square" rtlCol="0">
            <a:spAutoFit/>
          </a:bodyPr>
          <a:lstStyle/>
          <a:p>
            <a:r>
              <a:rPr lang="en-US" altLang="ja-JP" dirty="0" err="1" smtClean="0">
                <a:latin typeface="+mj-ea"/>
                <a:ea typeface="+mj-ea"/>
              </a:rPr>
              <a:t>IntPredicate</a:t>
            </a:r>
            <a:r>
              <a:rPr lang="en-US" altLang="ja-JP" dirty="0" smtClean="0">
                <a:latin typeface="+mj-ea"/>
                <a:ea typeface="+mj-ea"/>
              </a:rPr>
              <a:t> </a:t>
            </a:r>
            <a:r>
              <a:rPr lang="en-US" altLang="ja-JP" dirty="0" err="1" smtClean="0">
                <a:latin typeface="+mj-ea"/>
                <a:ea typeface="+mj-ea"/>
              </a:rPr>
              <a:t>isEven</a:t>
            </a:r>
            <a:r>
              <a:rPr lang="en-US" altLang="ja-JP" dirty="0" smtClean="0">
                <a:latin typeface="+mj-ea"/>
                <a:ea typeface="+mj-ea"/>
              </a:rPr>
              <a:t> = ( </a:t>
            </a:r>
            <a:r>
              <a:rPr lang="en-US" altLang="ja-JP" dirty="0" err="1" smtClean="0">
                <a:latin typeface="+mj-ea"/>
                <a:ea typeface="+mj-ea"/>
              </a:rPr>
              <a:t>int</a:t>
            </a:r>
            <a:r>
              <a:rPr lang="en-US" altLang="ja-JP" dirty="0" smtClean="0">
                <a:latin typeface="+mj-ea"/>
                <a:ea typeface="+mj-ea"/>
              </a:rPr>
              <a:t> n ) -&gt;</a:t>
            </a:r>
            <a:r>
              <a:rPr lang="ja-JP" altLang="en-US" dirty="0" smtClean="0">
                <a:latin typeface="+mj-ea"/>
                <a:ea typeface="+mj-ea"/>
              </a:rPr>
              <a:t>｛</a:t>
            </a:r>
            <a:endParaRPr lang="en-US" altLang="ja-JP" dirty="0" smtClean="0">
              <a:latin typeface="+mj-ea"/>
              <a:ea typeface="+mj-ea"/>
            </a:endParaRPr>
          </a:p>
          <a:p>
            <a:r>
              <a:rPr lang="en-US" altLang="ja-JP" dirty="0">
                <a:latin typeface="+mj-ea"/>
                <a:ea typeface="+mj-ea"/>
              </a:rPr>
              <a:t> </a:t>
            </a:r>
            <a:r>
              <a:rPr lang="en-US" altLang="ja-JP" dirty="0" smtClean="0">
                <a:latin typeface="+mj-ea"/>
                <a:ea typeface="+mj-ea"/>
              </a:rPr>
              <a:t>                                 if( n % 2 == 0 ){</a:t>
            </a:r>
          </a:p>
          <a:p>
            <a:r>
              <a:rPr lang="en-US" altLang="ja-JP" dirty="0">
                <a:latin typeface="+mj-ea"/>
                <a:ea typeface="+mj-ea"/>
              </a:rPr>
              <a:t> </a:t>
            </a:r>
            <a:r>
              <a:rPr lang="en-US" altLang="ja-JP" dirty="0" smtClean="0">
                <a:latin typeface="+mj-ea"/>
                <a:ea typeface="+mj-ea"/>
              </a:rPr>
              <a:t>                                     return true;</a:t>
            </a:r>
          </a:p>
          <a:p>
            <a:r>
              <a:rPr lang="en-US" altLang="ja-JP" dirty="0">
                <a:latin typeface="+mj-ea"/>
                <a:ea typeface="+mj-ea"/>
              </a:rPr>
              <a:t> </a:t>
            </a:r>
            <a:r>
              <a:rPr lang="en-US" altLang="ja-JP" dirty="0" smtClean="0">
                <a:latin typeface="+mj-ea"/>
                <a:ea typeface="+mj-ea"/>
              </a:rPr>
              <a:t>                                 }else{</a:t>
            </a:r>
          </a:p>
          <a:p>
            <a:r>
              <a:rPr lang="en-US" altLang="ja-JP" dirty="0">
                <a:latin typeface="+mj-ea"/>
                <a:ea typeface="+mj-ea"/>
              </a:rPr>
              <a:t> </a:t>
            </a:r>
            <a:r>
              <a:rPr lang="en-US" altLang="ja-JP" dirty="0" smtClean="0">
                <a:latin typeface="+mj-ea"/>
                <a:ea typeface="+mj-ea"/>
              </a:rPr>
              <a:t>                                     return false;</a:t>
            </a:r>
          </a:p>
          <a:p>
            <a:r>
              <a:rPr lang="en-US" altLang="ja-JP" dirty="0" smtClean="0">
                <a:latin typeface="+mj-ea"/>
                <a:ea typeface="+mj-ea"/>
              </a:rPr>
              <a:t>                                  }</a:t>
            </a:r>
          </a:p>
          <a:p>
            <a:r>
              <a:rPr lang="ja-JP" altLang="en-US" dirty="0">
                <a:latin typeface="+mj-ea"/>
                <a:ea typeface="+mj-ea"/>
              </a:rPr>
              <a:t> </a:t>
            </a:r>
            <a:r>
              <a:rPr lang="ja-JP" altLang="en-US" dirty="0" smtClean="0">
                <a:latin typeface="+mj-ea"/>
                <a:ea typeface="+mj-ea"/>
              </a:rPr>
              <a:t>                             </a:t>
            </a:r>
            <a:r>
              <a:rPr kumimoji="1" lang="en-US" altLang="ja-JP" dirty="0" smtClean="0">
                <a:latin typeface="+mj-ea"/>
                <a:ea typeface="+mj-ea"/>
              </a:rPr>
              <a:t>}</a:t>
            </a:r>
            <a:r>
              <a:rPr kumimoji="1" lang="ja-JP" altLang="en-US" dirty="0" smtClean="0">
                <a:latin typeface="+mj-ea"/>
                <a:ea typeface="+mj-ea"/>
              </a:rPr>
              <a:t>；</a:t>
            </a:r>
            <a:endParaRPr kumimoji="1" lang="ja-JP" altLang="en-US" dirty="0">
              <a:latin typeface="+mj-ea"/>
              <a:ea typeface="+mj-ea"/>
            </a:endParaRPr>
          </a:p>
        </p:txBody>
      </p:sp>
      <p:sp>
        <p:nvSpPr>
          <p:cNvPr id="24" name="テキスト ボックス 23"/>
          <p:cNvSpPr txBox="1"/>
          <p:nvPr/>
        </p:nvSpPr>
        <p:spPr>
          <a:xfrm>
            <a:off x="1205554" y="4301734"/>
            <a:ext cx="877163"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使用例</a:t>
            </a:r>
            <a:endParaRPr kumimoji="1" lang="ja-JP" altLang="en-US" dirty="0">
              <a:latin typeface="+mj-ea"/>
              <a:ea typeface="+mj-ea"/>
            </a:endParaRPr>
          </a:p>
        </p:txBody>
      </p:sp>
      <p:sp>
        <p:nvSpPr>
          <p:cNvPr id="25" name="テキスト ボックス 24"/>
          <p:cNvSpPr txBox="1"/>
          <p:nvPr/>
        </p:nvSpPr>
        <p:spPr>
          <a:xfrm>
            <a:off x="2114992" y="6313827"/>
            <a:ext cx="5355258" cy="369332"/>
          </a:xfrm>
          <a:prstGeom prst="rect">
            <a:avLst/>
          </a:prstGeom>
          <a:solidFill>
            <a:schemeClr val="bg1"/>
          </a:solidFill>
          <a:ln>
            <a:solidFill>
              <a:srgbClr val="0000FF"/>
            </a:solidFill>
          </a:ln>
        </p:spPr>
        <p:txBody>
          <a:bodyPr wrap="square" rtlCol="0">
            <a:spAutoFit/>
          </a:bodyPr>
          <a:lstStyle/>
          <a:p>
            <a:r>
              <a:rPr lang="en-US" altLang="ja-JP" dirty="0" err="1" smtClean="0">
                <a:latin typeface="+mj-ea"/>
                <a:ea typeface="+mj-ea"/>
              </a:rPr>
              <a:t>IntPredicate</a:t>
            </a:r>
            <a:r>
              <a:rPr lang="en-US" altLang="ja-JP" dirty="0" smtClean="0">
                <a:latin typeface="+mj-ea"/>
                <a:ea typeface="+mj-ea"/>
              </a:rPr>
              <a:t> </a:t>
            </a:r>
            <a:r>
              <a:rPr lang="en-US" altLang="ja-JP" dirty="0" err="1" smtClean="0">
                <a:latin typeface="+mj-ea"/>
                <a:ea typeface="+mj-ea"/>
              </a:rPr>
              <a:t>isEven</a:t>
            </a:r>
            <a:r>
              <a:rPr lang="en-US" altLang="ja-JP" dirty="0" smtClean="0">
                <a:latin typeface="+mj-ea"/>
                <a:ea typeface="+mj-ea"/>
              </a:rPr>
              <a:t> =  n  -&gt; n % 2 ==0;</a:t>
            </a:r>
            <a:endParaRPr kumimoji="1" lang="ja-JP" altLang="en-US" dirty="0">
              <a:latin typeface="+mj-ea"/>
              <a:ea typeface="+mj-ea"/>
            </a:endParaRPr>
          </a:p>
        </p:txBody>
      </p:sp>
      <p:sp>
        <p:nvSpPr>
          <p:cNvPr id="26" name="テキスト ボックス 25"/>
          <p:cNvSpPr txBox="1"/>
          <p:nvPr/>
        </p:nvSpPr>
        <p:spPr>
          <a:xfrm>
            <a:off x="1205554" y="6309320"/>
            <a:ext cx="877163"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省略形</a:t>
            </a:r>
            <a:endParaRPr kumimoji="1" lang="ja-JP" altLang="en-US" dirty="0">
              <a:latin typeface="+mj-ea"/>
              <a:ea typeface="+mj-ea"/>
            </a:endParaRPr>
          </a:p>
        </p:txBody>
      </p:sp>
    </p:spTree>
    <p:extLst>
      <p:ext uri="{BB962C8B-B14F-4D97-AF65-F5344CB8AC3E}">
        <p14:creationId xmlns:p14="http://schemas.microsoft.com/office/powerpoint/2010/main" val="203884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ラムダ式</a:t>
            </a:r>
            <a:r>
              <a:rPr lang="ja-JP" altLang="en-US" dirty="0" smtClean="0"/>
              <a:t>と関数型</a:t>
            </a:r>
            <a:endParaRPr kumimoji="1" lang="ja-JP" altLang="en-US" dirty="0"/>
          </a:p>
        </p:txBody>
      </p:sp>
      <p:sp>
        <p:nvSpPr>
          <p:cNvPr id="4" name="コンテンツ プレースホルダー 3"/>
          <p:cNvSpPr txBox="1">
            <a:spLocks noGrp="1"/>
          </p:cNvSpPr>
          <p:nvPr>
            <p:ph sz="quarter" idx="1"/>
          </p:nvPr>
        </p:nvSpPr>
        <p:spPr>
          <a:xfrm>
            <a:off x="301625" y="1556792"/>
            <a:ext cx="8043855" cy="3416320"/>
          </a:xfrm>
          <a:prstGeom prst="rect">
            <a:avLst/>
          </a:prstGeom>
          <a:noFill/>
        </p:spPr>
        <p:txBody>
          <a:bodyPr wrap="square" rtlCol="0">
            <a:spAutoFit/>
          </a:bodyPr>
          <a:lstStyle/>
          <a:p>
            <a:r>
              <a:rPr kumimoji="1" lang="en-US" altLang="ja-JP" sz="2000" dirty="0" smtClean="0"/>
              <a:t>Java</a:t>
            </a:r>
            <a:r>
              <a:rPr kumimoji="1" lang="ja-JP" altLang="en-US" sz="2000" dirty="0" smtClean="0"/>
              <a:t>バージョン</a:t>
            </a:r>
            <a:r>
              <a:rPr kumimoji="1" lang="en-US" altLang="ja-JP" sz="2000" dirty="0" smtClean="0"/>
              <a:t>8</a:t>
            </a:r>
            <a:r>
              <a:rPr kumimoji="1" lang="ja-JP" altLang="en-US" sz="2000" dirty="0" smtClean="0"/>
              <a:t>より、プログラム内で</a:t>
            </a:r>
            <a:r>
              <a:rPr kumimoji="1" lang="ja-JP" altLang="en-US" sz="2000" u="sng" dirty="0" smtClean="0"/>
              <a:t>「ラムダ式」を利用する＝関数的な記述を行う</a:t>
            </a:r>
            <a:r>
              <a:rPr kumimoji="1" lang="ja-JP" altLang="en-US" sz="2000" dirty="0" smtClean="0"/>
              <a:t>しくみが追加された</a:t>
            </a:r>
            <a:endParaRPr kumimoji="1" lang="en-US" altLang="ja-JP" sz="2000" dirty="0" smtClean="0"/>
          </a:p>
          <a:p>
            <a:r>
              <a:rPr lang="ja-JP" altLang="en-US" sz="2000" dirty="0" smtClean="0"/>
              <a:t>数学で、数式内</a:t>
            </a:r>
            <a:r>
              <a:rPr lang="ja-JP" altLang="en-US" sz="2000" dirty="0"/>
              <a:t>で関数をラムダ</a:t>
            </a:r>
            <a:r>
              <a:rPr lang="en-US" altLang="ja-JP" sz="2000" dirty="0"/>
              <a:t>(λ)</a:t>
            </a:r>
            <a:r>
              <a:rPr lang="ja-JP" altLang="en-US" sz="2000" dirty="0"/>
              <a:t>で</a:t>
            </a:r>
            <a:r>
              <a:rPr lang="ja-JP" altLang="en-US" sz="2000" dirty="0" smtClean="0"/>
              <a:t>用いることに由来</a:t>
            </a:r>
            <a:endParaRPr lang="en-US" altLang="ja-JP" sz="2000" dirty="0"/>
          </a:p>
          <a:p>
            <a:r>
              <a:rPr kumimoji="1" lang="ja-JP" altLang="en-US" sz="2000" dirty="0" smtClean="0"/>
              <a:t>ラムダ式を変数の型（関数型）として定義することで、式の中で効果的に組み合わせることができる</a:t>
            </a:r>
            <a:endParaRPr kumimoji="1" lang="en-US" altLang="ja-JP" sz="2000" dirty="0" smtClean="0"/>
          </a:p>
          <a:p>
            <a:r>
              <a:rPr kumimoji="1" lang="ja-JP" altLang="en-US" sz="2000" dirty="0" smtClean="0"/>
              <a:t>動作・機能・挙動を関数（入力・出力）の形式で表現し、変数として取り扱える→簡潔で頑健なプログラミングを行える</a:t>
            </a:r>
            <a:endParaRPr kumimoji="1" lang="en-US" altLang="ja-JP" sz="2000" dirty="0" smtClean="0"/>
          </a:p>
          <a:p>
            <a:r>
              <a:rPr lang="ja-JP" altLang="en-US" sz="2000" dirty="0" smtClean="0"/>
              <a:t>プログラマーが利用しやすいよう、定形的な関数専用型があらかじめ用意されている。</a:t>
            </a:r>
            <a:r>
              <a:rPr lang="en-US" altLang="ja-JP" sz="2000" dirty="0" smtClean="0"/>
              <a:t>(UnaryOperator, BiaryOperator</a:t>
            </a:r>
            <a:r>
              <a:rPr lang="ja-JP" altLang="en-US" sz="2000" dirty="0" smtClean="0"/>
              <a:t>など</a:t>
            </a:r>
            <a:r>
              <a:rPr lang="en-US" altLang="ja-JP" sz="2000" dirty="0" smtClean="0"/>
              <a:t>)</a:t>
            </a:r>
            <a:r>
              <a:rPr lang="ja-JP" altLang="en-US" sz="2000" dirty="0" smtClean="0"/>
              <a:t>また、関数型をプログラマーが</a:t>
            </a:r>
            <a:r>
              <a:rPr kumimoji="1" lang="ja-JP" altLang="en-US" sz="2000" dirty="0" smtClean="0"/>
              <a:t>独自に定義することも可能</a:t>
            </a:r>
            <a:endParaRPr kumimoji="1" lang="en-US" altLang="ja-JP" sz="2000" dirty="0" smtClean="0"/>
          </a:p>
        </p:txBody>
      </p:sp>
      <p:sp>
        <p:nvSpPr>
          <p:cNvPr id="5" name="テキスト ボックス 4"/>
          <p:cNvSpPr txBox="1"/>
          <p:nvPr/>
        </p:nvSpPr>
        <p:spPr>
          <a:xfrm>
            <a:off x="323528" y="5301208"/>
            <a:ext cx="8568952" cy="76944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sz="2200" smtClean="0"/>
              <a:t>まず</a:t>
            </a:r>
            <a:r>
              <a:rPr kumimoji="1" lang="ja-JP" altLang="en-US" sz="2200" dirty="0" smtClean="0"/>
              <a:t>はラムダ式に慣れて、「オブジェクト指向プログラミング」と比較することで、その利点や特長を徐々に把握しましょう。</a:t>
            </a:r>
            <a:endParaRPr kumimoji="1" lang="ja-JP" altLang="en-US" sz="2200" dirty="0"/>
          </a:p>
        </p:txBody>
      </p:sp>
    </p:spTree>
    <p:extLst>
      <p:ext uri="{BB962C8B-B14F-4D97-AF65-F5344CB8AC3E}">
        <p14:creationId xmlns:p14="http://schemas.microsoft.com/office/powerpoint/2010/main" val="164387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2718445"/>
            <a:ext cx="8534400" cy="758825"/>
          </a:xfrm>
        </p:spPr>
        <p:txBody>
          <a:bodyPr/>
          <a:lstStyle/>
          <a:p>
            <a:r>
              <a:rPr lang="en-US" altLang="ja-JP" dirty="0" smtClean="0"/>
              <a:t>Stream</a:t>
            </a:r>
            <a:r>
              <a:rPr lang="ja-JP" altLang="en-US" dirty="0" smtClean="0"/>
              <a:t>を利用したプログラミング</a:t>
            </a:r>
            <a:endParaRPr kumimoji="1" lang="ja-JP" altLang="en-US" dirty="0"/>
          </a:p>
        </p:txBody>
      </p:sp>
    </p:spTree>
    <p:extLst>
      <p:ext uri="{BB962C8B-B14F-4D97-AF65-F5344CB8AC3E}">
        <p14:creationId xmlns:p14="http://schemas.microsoft.com/office/powerpoint/2010/main" val="107055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2718445"/>
            <a:ext cx="8534400" cy="758825"/>
          </a:xfrm>
        </p:spPr>
        <p:txBody>
          <a:bodyPr/>
          <a:lstStyle/>
          <a:p>
            <a:r>
              <a:rPr lang="ja-JP" altLang="en-US" smtClean="0"/>
              <a:t>純粋な関数</a:t>
            </a:r>
            <a:endParaRPr kumimoji="1" lang="ja-JP" altLang="en-US" dirty="0"/>
          </a:p>
        </p:txBody>
      </p:sp>
    </p:spTree>
    <p:extLst>
      <p:ext uri="{BB962C8B-B14F-4D97-AF65-F5344CB8AC3E}">
        <p14:creationId xmlns:p14="http://schemas.microsoft.com/office/powerpoint/2010/main" val="595711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矢印 3"/>
          <p:cNvSpPr/>
          <p:nvPr/>
        </p:nvSpPr>
        <p:spPr bwMode="auto">
          <a:xfrm>
            <a:off x="2123728" y="1630515"/>
            <a:ext cx="3600400" cy="251547"/>
          </a:xfrm>
          <a:prstGeom prst="right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Stream</a:t>
            </a:r>
            <a:r>
              <a:rPr lang="ja-JP" altLang="en-US" dirty="0" smtClean="0"/>
              <a:t>を使った基本パターン</a:t>
            </a:r>
            <a:endParaRPr kumimoji="1" lang="ja-JP" altLang="en-US" dirty="0"/>
          </a:p>
        </p:txBody>
      </p:sp>
      <p:sp>
        <p:nvSpPr>
          <p:cNvPr id="12" name="テキスト ボックス 11"/>
          <p:cNvSpPr txBox="1"/>
          <p:nvPr/>
        </p:nvSpPr>
        <p:spPr>
          <a:xfrm>
            <a:off x="261045" y="2420888"/>
            <a:ext cx="7431843" cy="369332"/>
          </a:xfrm>
          <a:prstGeom prst="rect">
            <a:avLst/>
          </a:prstGeom>
          <a:solidFill>
            <a:srgbClr val="66FF99"/>
          </a:solidFill>
          <a:ln>
            <a:solidFill>
              <a:srgbClr val="0000FF"/>
            </a:solidFill>
          </a:ln>
        </p:spPr>
        <p:txBody>
          <a:bodyPr wrap="none" rtlCol="0">
            <a:spAutoFit/>
          </a:bodyPr>
          <a:lstStyle/>
          <a:p>
            <a:r>
              <a:rPr lang="ja-JP" altLang="en-US" dirty="0" smtClean="0">
                <a:latin typeface="+mj-ea"/>
                <a:ea typeface="+mj-ea"/>
              </a:rPr>
              <a:t>例）１から１０までの整数を生成して、偶数のみを抽出し、その和を求める。</a:t>
            </a:r>
            <a:endParaRPr kumimoji="1" lang="ja-JP" altLang="en-US" dirty="0">
              <a:latin typeface="+mj-ea"/>
              <a:ea typeface="+mj-ea"/>
            </a:endParaRPr>
          </a:p>
        </p:txBody>
      </p:sp>
      <p:sp>
        <p:nvSpPr>
          <p:cNvPr id="21" name="テキスト ボックス 20"/>
          <p:cNvSpPr txBox="1"/>
          <p:nvPr/>
        </p:nvSpPr>
        <p:spPr>
          <a:xfrm>
            <a:off x="251520" y="1378868"/>
            <a:ext cx="2199641" cy="707886"/>
          </a:xfrm>
          <a:prstGeom prst="rect">
            <a:avLst/>
          </a:prstGeom>
          <a:solidFill>
            <a:srgbClr val="00FFFF"/>
          </a:solidFill>
          <a:ln>
            <a:solidFill>
              <a:srgbClr val="0000FF"/>
            </a:solidFill>
          </a:ln>
        </p:spPr>
        <p:txBody>
          <a:bodyPr wrap="none" rtlCol="0">
            <a:spAutoFit/>
          </a:bodyPr>
          <a:lstStyle/>
          <a:p>
            <a:r>
              <a:rPr lang="ja-JP" altLang="en-US" sz="2000" dirty="0" smtClean="0">
                <a:latin typeface="+mj-ea"/>
                <a:ea typeface="+mj-ea"/>
              </a:rPr>
              <a:t>生成操作</a:t>
            </a:r>
            <a:endParaRPr lang="en-US" altLang="ja-JP" sz="2000" dirty="0" smtClean="0">
              <a:latin typeface="+mj-ea"/>
              <a:ea typeface="+mj-ea"/>
            </a:endParaRPr>
          </a:p>
          <a:p>
            <a:r>
              <a:rPr lang="ja-JP" altLang="en-US" sz="2000" dirty="0">
                <a:latin typeface="+mj-ea"/>
                <a:ea typeface="+mj-ea"/>
              </a:rPr>
              <a:t>（</a:t>
            </a:r>
            <a:r>
              <a:rPr lang="ja-JP" altLang="en-US" sz="2000" dirty="0" smtClean="0">
                <a:latin typeface="+mj-ea"/>
                <a:ea typeface="+mj-ea"/>
              </a:rPr>
              <a:t>複数の値を生成）</a:t>
            </a:r>
            <a:endParaRPr kumimoji="1" lang="ja-JP" altLang="en-US" sz="2000" dirty="0">
              <a:latin typeface="+mj-ea"/>
              <a:ea typeface="+mj-ea"/>
            </a:endParaRPr>
          </a:p>
        </p:txBody>
      </p:sp>
      <p:sp>
        <p:nvSpPr>
          <p:cNvPr id="23" name="テキスト ボックス 22"/>
          <p:cNvSpPr txBox="1"/>
          <p:nvPr/>
        </p:nvSpPr>
        <p:spPr>
          <a:xfrm>
            <a:off x="5724128" y="1390482"/>
            <a:ext cx="3175869" cy="707886"/>
          </a:xfrm>
          <a:prstGeom prst="rect">
            <a:avLst/>
          </a:prstGeom>
          <a:solidFill>
            <a:srgbClr val="00FFFF"/>
          </a:solidFill>
          <a:ln>
            <a:solidFill>
              <a:srgbClr val="0000FF"/>
            </a:solidFill>
          </a:ln>
        </p:spPr>
        <p:txBody>
          <a:bodyPr wrap="none" rtlCol="0">
            <a:spAutoFit/>
          </a:bodyPr>
          <a:lstStyle/>
          <a:p>
            <a:r>
              <a:rPr lang="ja-JP" altLang="en-US" sz="2000" dirty="0" smtClean="0">
                <a:latin typeface="+mj-ea"/>
                <a:ea typeface="+mj-ea"/>
              </a:rPr>
              <a:t>終端操作</a:t>
            </a:r>
            <a:endParaRPr lang="en-US" altLang="ja-JP" sz="2000" dirty="0" smtClean="0">
              <a:latin typeface="+mj-ea"/>
              <a:ea typeface="+mj-ea"/>
            </a:endParaRPr>
          </a:p>
          <a:p>
            <a:r>
              <a:rPr lang="ja-JP" altLang="en-US" sz="2000" dirty="0" smtClean="0">
                <a:latin typeface="+mj-ea"/>
                <a:ea typeface="+mj-ea"/>
              </a:rPr>
              <a:t>（複数の値から結果を生成）</a:t>
            </a:r>
            <a:endParaRPr kumimoji="1" lang="ja-JP" altLang="en-US" sz="2000" dirty="0">
              <a:latin typeface="+mj-ea"/>
              <a:ea typeface="+mj-ea"/>
            </a:endParaRPr>
          </a:p>
        </p:txBody>
      </p:sp>
      <p:sp>
        <p:nvSpPr>
          <p:cNvPr id="27" name="テキスト ボックス 26"/>
          <p:cNvSpPr txBox="1"/>
          <p:nvPr/>
        </p:nvSpPr>
        <p:spPr>
          <a:xfrm>
            <a:off x="2699792" y="1388160"/>
            <a:ext cx="2840842" cy="707886"/>
          </a:xfrm>
          <a:prstGeom prst="rect">
            <a:avLst/>
          </a:prstGeom>
          <a:solidFill>
            <a:srgbClr val="00FFFF"/>
          </a:solidFill>
          <a:ln>
            <a:solidFill>
              <a:srgbClr val="0000FF"/>
            </a:solidFill>
          </a:ln>
        </p:spPr>
        <p:txBody>
          <a:bodyPr wrap="none" rtlCol="0">
            <a:spAutoFit/>
          </a:bodyPr>
          <a:lstStyle/>
          <a:p>
            <a:r>
              <a:rPr lang="ja-JP" altLang="en-US" sz="2000" dirty="0" smtClean="0">
                <a:latin typeface="+mj-ea"/>
                <a:ea typeface="+mj-ea"/>
              </a:rPr>
              <a:t>中間操作</a:t>
            </a:r>
            <a:endParaRPr lang="en-US" altLang="ja-JP" sz="2000" dirty="0" smtClean="0">
              <a:latin typeface="+mj-ea"/>
              <a:ea typeface="+mj-ea"/>
            </a:endParaRPr>
          </a:p>
          <a:p>
            <a:r>
              <a:rPr kumimoji="1" lang="ja-JP" altLang="en-US" sz="2000" dirty="0" smtClean="0">
                <a:latin typeface="+mj-ea"/>
                <a:ea typeface="+mj-ea"/>
              </a:rPr>
              <a:t>（複数の値を抽出・変換）</a:t>
            </a:r>
            <a:endParaRPr kumimoji="1" lang="ja-JP" altLang="en-US" sz="2000" dirty="0">
              <a:latin typeface="+mj-ea"/>
              <a:ea typeface="+mj-ea"/>
            </a:endParaRPr>
          </a:p>
        </p:txBody>
      </p:sp>
      <p:sp>
        <p:nvSpPr>
          <p:cNvPr id="28" name="テキスト ボックス 27"/>
          <p:cNvSpPr txBox="1"/>
          <p:nvPr/>
        </p:nvSpPr>
        <p:spPr>
          <a:xfrm>
            <a:off x="243793" y="3347700"/>
            <a:ext cx="5545108" cy="369332"/>
          </a:xfrm>
          <a:prstGeom prst="rect">
            <a:avLst/>
          </a:prstGeom>
          <a:solidFill>
            <a:schemeClr val="bg1"/>
          </a:solidFill>
          <a:ln>
            <a:solidFill>
              <a:srgbClr val="0000FF"/>
            </a:solidFill>
          </a:ln>
        </p:spPr>
        <p:txBody>
          <a:bodyPr wrap="none" rtlCol="0">
            <a:spAutoFit/>
          </a:bodyPr>
          <a:lstStyle/>
          <a:p>
            <a:r>
              <a:rPr lang="en-US" altLang="ja-JP" dirty="0" err="1" smtClean="0">
                <a:latin typeface="+mj-ea"/>
                <a:ea typeface="+mj-ea"/>
              </a:rPr>
              <a:t>IntStream.rangeClosed</a:t>
            </a:r>
            <a:r>
              <a:rPr lang="en-US" altLang="ja-JP" dirty="0" smtClean="0">
                <a:latin typeface="+mj-ea"/>
                <a:ea typeface="+mj-ea"/>
              </a:rPr>
              <a:t>(1,10).filter( n -&gt; n%2==0 ).sum( );</a:t>
            </a:r>
            <a:endParaRPr kumimoji="1" lang="ja-JP" altLang="en-US" dirty="0">
              <a:latin typeface="+mj-ea"/>
              <a:ea typeface="+mj-ea"/>
            </a:endParaRPr>
          </a:p>
        </p:txBody>
      </p:sp>
      <p:sp>
        <p:nvSpPr>
          <p:cNvPr id="29" name="テキスト ボックス 28"/>
          <p:cNvSpPr txBox="1"/>
          <p:nvPr/>
        </p:nvSpPr>
        <p:spPr>
          <a:xfrm>
            <a:off x="243793" y="2924944"/>
            <a:ext cx="688009"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例１）</a:t>
            </a:r>
            <a:endParaRPr kumimoji="1" lang="ja-JP" altLang="en-US" dirty="0">
              <a:latin typeface="+mj-ea"/>
              <a:ea typeface="+mj-ea"/>
            </a:endParaRPr>
          </a:p>
        </p:txBody>
      </p:sp>
      <p:sp>
        <p:nvSpPr>
          <p:cNvPr id="30" name="テキスト ボックス 29"/>
          <p:cNvSpPr txBox="1"/>
          <p:nvPr/>
        </p:nvSpPr>
        <p:spPr>
          <a:xfrm>
            <a:off x="234655" y="4770318"/>
            <a:ext cx="4992072" cy="923330"/>
          </a:xfrm>
          <a:prstGeom prst="rect">
            <a:avLst/>
          </a:prstGeom>
          <a:solidFill>
            <a:schemeClr val="bg1"/>
          </a:solidFill>
          <a:ln>
            <a:solidFill>
              <a:srgbClr val="0000FF"/>
            </a:solidFill>
          </a:ln>
        </p:spPr>
        <p:txBody>
          <a:bodyPr wrap="none" rtlCol="0">
            <a:spAutoFit/>
          </a:bodyPr>
          <a:lstStyle/>
          <a:p>
            <a:r>
              <a:rPr lang="en-US" altLang="ja-JP" dirty="0" err="1" smtClean="0">
                <a:latin typeface="+mj-ea"/>
                <a:ea typeface="+mj-ea"/>
              </a:rPr>
              <a:t>IntPredicate</a:t>
            </a:r>
            <a:r>
              <a:rPr lang="en-US" altLang="ja-JP" dirty="0" smtClean="0">
                <a:latin typeface="+mj-ea"/>
                <a:ea typeface="+mj-ea"/>
              </a:rPr>
              <a:t> </a:t>
            </a:r>
            <a:r>
              <a:rPr lang="en-US" altLang="ja-JP" dirty="0" err="1" smtClean="0">
                <a:latin typeface="+mj-ea"/>
                <a:ea typeface="+mj-ea"/>
              </a:rPr>
              <a:t>isEven</a:t>
            </a:r>
            <a:r>
              <a:rPr lang="en-US" altLang="ja-JP" dirty="0" smtClean="0">
                <a:latin typeface="+mj-ea"/>
                <a:ea typeface="+mj-ea"/>
              </a:rPr>
              <a:t> = n -&gt; n%2==0;</a:t>
            </a:r>
          </a:p>
          <a:p>
            <a:endParaRPr lang="en-US" altLang="ja-JP" dirty="0" smtClean="0">
              <a:latin typeface="+mj-ea"/>
              <a:ea typeface="+mj-ea"/>
            </a:endParaRPr>
          </a:p>
          <a:p>
            <a:r>
              <a:rPr lang="en-US" altLang="ja-JP" dirty="0" err="1" smtClean="0">
                <a:latin typeface="+mj-ea"/>
                <a:ea typeface="+mj-ea"/>
              </a:rPr>
              <a:t>IntStream.rangeClosed</a:t>
            </a:r>
            <a:r>
              <a:rPr lang="en-US" altLang="ja-JP" dirty="0" smtClean="0">
                <a:latin typeface="+mj-ea"/>
                <a:ea typeface="+mj-ea"/>
              </a:rPr>
              <a:t>(1,10).filter( </a:t>
            </a:r>
            <a:r>
              <a:rPr lang="en-US" altLang="ja-JP" dirty="0" err="1" smtClean="0">
                <a:latin typeface="+mj-ea"/>
                <a:ea typeface="+mj-ea"/>
              </a:rPr>
              <a:t>isEven</a:t>
            </a:r>
            <a:r>
              <a:rPr lang="en-US" altLang="ja-JP" dirty="0" smtClean="0">
                <a:latin typeface="+mj-ea"/>
                <a:ea typeface="+mj-ea"/>
              </a:rPr>
              <a:t> ).sum( );</a:t>
            </a:r>
            <a:endParaRPr kumimoji="1" lang="ja-JP" altLang="en-US" dirty="0">
              <a:latin typeface="+mj-ea"/>
              <a:ea typeface="+mj-ea"/>
            </a:endParaRPr>
          </a:p>
        </p:txBody>
      </p:sp>
      <p:sp>
        <p:nvSpPr>
          <p:cNvPr id="31" name="テキスト ボックス 30"/>
          <p:cNvSpPr txBox="1"/>
          <p:nvPr/>
        </p:nvSpPr>
        <p:spPr>
          <a:xfrm>
            <a:off x="234655" y="4365104"/>
            <a:ext cx="688009" cy="369332"/>
          </a:xfrm>
          <a:prstGeom prst="rect">
            <a:avLst/>
          </a:prstGeom>
          <a:solidFill>
            <a:schemeClr val="bg1"/>
          </a:solidFill>
          <a:ln>
            <a:solidFill>
              <a:srgbClr val="0000FF"/>
            </a:solidFill>
          </a:ln>
        </p:spPr>
        <p:txBody>
          <a:bodyPr wrap="none" rtlCol="0">
            <a:spAutoFit/>
          </a:bodyPr>
          <a:lstStyle/>
          <a:p>
            <a:r>
              <a:rPr kumimoji="1" lang="ja-JP" altLang="en-US" dirty="0" smtClean="0">
                <a:latin typeface="+mj-ea"/>
                <a:ea typeface="+mj-ea"/>
              </a:rPr>
              <a:t>例２）</a:t>
            </a:r>
            <a:endParaRPr kumimoji="1" lang="ja-JP" altLang="en-US" dirty="0">
              <a:latin typeface="+mj-ea"/>
              <a:ea typeface="+mj-ea"/>
            </a:endParaRPr>
          </a:p>
        </p:txBody>
      </p:sp>
      <p:sp>
        <p:nvSpPr>
          <p:cNvPr id="22" name="テキスト ボックス 21"/>
          <p:cNvSpPr txBox="1"/>
          <p:nvPr/>
        </p:nvSpPr>
        <p:spPr>
          <a:xfrm>
            <a:off x="1190333" y="3796272"/>
            <a:ext cx="1005403" cy="338554"/>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生成操作</a:t>
            </a:r>
            <a:endParaRPr lang="en-US" altLang="ja-JP" sz="1600" dirty="0" smtClean="0">
              <a:latin typeface="+mj-ea"/>
              <a:ea typeface="+mj-ea"/>
            </a:endParaRPr>
          </a:p>
        </p:txBody>
      </p:sp>
      <p:cxnSp>
        <p:nvCxnSpPr>
          <p:cNvPr id="6" name="直線コネクタ 5"/>
          <p:cNvCxnSpPr/>
          <p:nvPr/>
        </p:nvCxnSpPr>
        <p:spPr>
          <a:xfrm>
            <a:off x="292100" y="3790706"/>
            <a:ext cx="2700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3047670" y="3790939"/>
            <a:ext cx="1872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498768" y="3800464"/>
            <a:ext cx="1005403" cy="338554"/>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中間操作</a:t>
            </a:r>
            <a:endParaRPr lang="en-US" altLang="ja-JP" sz="1600" dirty="0" smtClean="0">
              <a:latin typeface="+mj-ea"/>
              <a:ea typeface="+mj-ea"/>
            </a:endParaRPr>
          </a:p>
        </p:txBody>
      </p:sp>
      <p:cxnSp>
        <p:nvCxnSpPr>
          <p:cNvPr id="38" name="直線コネクタ 37"/>
          <p:cNvCxnSpPr/>
          <p:nvPr/>
        </p:nvCxnSpPr>
        <p:spPr>
          <a:xfrm>
            <a:off x="4960687" y="3789040"/>
            <a:ext cx="648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4982361" y="3798565"/>
            <a:ext cx="595035"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終端</a:t>
            </a:r>
            <a:endParaRPr lang="en-US" altLang="ja-JP" sz="1600" dirty="0" smtClean="0">
              <a:latin typeface="+mj-ea"/>
              <a:ea typeface="+mj-ea"/>
            </a:endParaRPr>
          </a:p>
          <a:p>
            <a:r>
              <a:rPr lang="ja-JP" altLang="en-US" sz="1600" dirty="0" smtClean="0">
                <a:latin typeface="+mj-ea"/>
                <a:ea typeface="+mj-ea"/>
              </a:rPr>
              <a:t>操作</a:t>
            </a:r>
            <a:endParaRPr lang="en-US" altLang="ja-JP" sz="1600" dirty="0" smtClean="0">
              <a:latin typeface="+mj-ea"/>
              <a:ea typeface="+mj-ea"/>
            </a:endParaRPr>
          </a:p>
        </p:txBody>
      </p:sp>
      <p:sp>
        <p:nvSpPr>
          <p:cNvPr id="40" name="テキスト ボックス 39"/>
          <p:cNvSpPr txBox="1"/>
          <p:nvPr/>
        </p:nvSpPr>
        <p:spPr>
          <a:xfrm>
            <a:off x="861721" y="5737110"/>
            <a:ext cx="1005403" cy="338554"/>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生成操作</a:t>
            </a:r>
            <a:endParaRPr lang="en-US" altLang="ja-JP" sz="1600" dirty="0" smtClean="0">
              <a:latin typeface="+mj-ea"/>
              <a:ea typeface="+mj-ea"/>
            </a:endParaRPr>
          </a:p>
        </p:txBody>
      </p:sp>
      <p:cxnSp>
        <p:nvCxnSpPr>
          <p:cNvPr id="41" name="直線コネクタ 40"/>
          <p:cNvCxnSpPr/>
          <p:nvPr/>
        </p:nvCxnSpPr>
        <p:spPr>
          <a:xfrm>
            <a:off x="280095" y="5731544"/>
            <a:ext cx="2700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3019324" y="5731777"/>
            <a:ext cx="1368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222970" y="5741302"/>
            <a:ext cx="1005403" cy="338554"/>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中間操作</a:t>
            </a:r>
            <a:endParaRPr lang="en-US" altLang="ja-JP" sz="1600" dirty="0" smtClean="0">
              <a:latin typeface="+mj-ea"/>
              <a:ea typeface="+mj-ea"/>
            </a:endParaRPr>
          </a:p>
        </p:txBody>
      </p:sp>
      <p:cxnSp>
        <p:nvCxnSpPr>
          <p:cNvPr id="44" name="直線コネクタ 43"/>
          <p:cNvCxnSpPr/>
          <p:nvPr/>
        </p:nvCxnSpPr>
        <p:spPr>
          <a:xfrm>
            <a:off x="4428056" y="5739403"/>
            <a:ext cx="648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449730" y="5748928"/>
            <a:ext cx="595035"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終端</a:t>
            </a:r>
            <a:endParaRPr lang="en-US" altLang="ja-JP" sz="1600" dirty="0" smtClean="0">
              <a:latin typeface="+mj-ea"/>
              <a:ea typeface="+mj-ea"/>
            </a:endParaRPr>
          </a:p>
          <a:p>
            <a:r>
              <a:rPr lang="ja-JP" altLang="en-US" sz="1600" dirty="0" smtClean="0">
                <a:latin typeface="+mj-ea"/>
                <a:ea typeface="+mj-ea"/>
              </a:rPr>
              <a:t>操作</a:t>
            </a:r>
            <a:endParaRPr lang="en-US" altLang="ja-JP" sz="1600" dirty="0" smtClean="0">
              <a:latin typeface="+mj-ea"/>
              <a:ea typeface="+mj-ea"/>
            </a:endParaRPr>
          </a:p>
        </p:txBody>
      </p:sp>
    </p:spTree>
    <p:extLst>
      <p:ext uri="{BB962C8B-B14F-4D97-AF65-F5344CB8AC3E}">
        <p14:creationId xmlns:p14="http://schemas.microsoft.com/office/powerpoint/2010/main" val="1101663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44624"/>
            <a:ext cx="8534400" cy="758825"/>
          </a:xfrm>
        </p:spPr>
        <p:txBody>
          <a:bodyPr/>
          <a:lstStyle/>
          <a:p>
            <a:r>
              <a:rPr lang="ja-JP" altLang="en-US" dirty="0" smtClean="0"/>
              <a:t>通常のプログラミングと関数型プログラミング</a:t>
            </a:r>
            <a:endParaRPr kumimoji="1" lang="ja-JP" altLang="en-US" dirty="0"/>
          </a:p>
        </p:txBody>
      </p:sp>
      <p:sp>
        <p:nvSpPr>
          <p:cNvPr id="30" name="テキスト ボックス 29"/>
          <p:cNvSpPr txBox="1"/>
          <p:nvPr/>
        </p:nvSpPr>
        <p:spPr>
          <a:xfrm>
            <a:off x="2938779" y="1696740"/>
            <a:ext cx="5139548" cy="2308324"/>
          </a:xfrm>
          <a:prstGeom prst="rect">
            <a:avLst/>
          </a:prstGeom>
          <a:solidFill>
            <a:schemeClr val="bg1"/>
          </a:solidFill>
          <a:ln>
            <a:solidFill>
              <a:srgbClr val="0000FF"/>
            </a:solidFill>
          </a:ln>
        </p:spPr>
        <p:txBody>
          <a:bodyPr wrap="none" rtlCol="0">
            <a:spAutoFit/>
          </a:bodyPr>
          <a:lstStyle/>
          <a:p>
            <a:r>
              <a:rPr lang="en-US" altLang="ja-JP" sz="1600" smtClean="0">
                <a:latin typeface="+mj-ea"/>
                <a:ea typeface="+mj-ea"/>
              </a:rPr>
              <a:t>public </a:t>
            </a:r>
            <a:r>
              <a:rPr lang="en-US" altLang="ja-JP" sz="1600" dirty="0">
                <a:latin typeface="+mj-ea"/>
                <a:ea typeface="+mj-ea"/>
              </a:rPr>
              <a:t>static void main(String[] </a:t>
            </a:r>
            <a:r>
              <a:rPr lang="en-US" altLang="ja-JP" sz="1600" dirty="0" err="1">
                <a:latin typeface="+mj-ea"/>
                <a:ea typeface="+mj-ea"/>
              </a:rPr>
              <a:t>args</a:t>
            </a:r>
            <a:r>
              <a:rPr lang="en-US" altLang="ja-JP" sz="1600" dirty="0">
                <a:latin typeface="+mj-ea"/>
                <a:ea typeface="+mj-ea"/>
              </a:rPr>
              <a:t>) throws </a:t>
            </a:r>
            <a:r>
              <a:rPr lang="en-US" altLang="ja-JP" sz="1600" dirty="0" err="1">
                <a:latin typeface="+mj-ea"/>
                <a:ea typeface="+mj-ea"/>
              </a:rPr>
              <a:t>IOException</a:t>
            </a:r>
            <a:r>
              <a:rPr lang="en-US" altLang="ja-JP" sz="1600" dirty="0">
                <a:latin typeface="+mj-ea"/>
                <a:ea typeface="+mj-ea"/>
              </a:rPr>
              <a:t> {</a:t>
            </a:r>
          </a:p>
          <a:p>
            <a:r>
              <a:rPr lang="en-US" altLang="ja-JP" sz="1600" dirty="0" smtClean="0">
                <a:latin typeface="+mj-ea"/>
                <a:ea typeface="+mj-ea"/>
              </a:rPr>
              <a:t>        </a:t>
            </a:r>
            <a:r>
              <a:rPr lang="en-US" altLang="ja-JP" sz="1600" dirty="0" err="1" smtClean="0">
                <a:latin typeface="+mj-ea"/>
                <a:ea typeface="+mj-ea"/>
              </a:rPr>
              <a:t>int</a:t>
            </a:r>
            <a:r>
              <a:rPr lang="en-US" altLang="ja-JP" sz="1600" dirty="0" smtClean="0">
                <a:latin typeface="+mj-ea"/>
                <a:ea typeface="+mj-ea"/>
              </a:rPr>
              <a:t> answer=0;</a:t>
            </a:r>
          </a:p>
          <a:p>
            <a:r>
              <a:rPr lang="en-US" altLang="ja-JP" sz="1600" dirty="0" smtClean="0">
                <a:latin typeface="+mj-ea"/>
                <a:ea typeface="+mj-ea"/>
              </a:rPr>
              <a:t>        for( </a:t>
            </a:r>
            <a:r>
              <a:rPr lang="en-US" altLang="ja-JP" sz="1600" dirty="0" err="1" smtClean="0">
                <a:latin typeface="+mj-ea"/>
                <a:ea typeface="+mj-ea"/>
              </a:rPr>
              <a:t>int</a:t>
            </a:r>
            <a:r>
              <a:rPr lang="en-US" altLang="ja-JP" sz="1600" dirty="0" smtClean="0">
                <a:latin typeface="+mj-ea"/>
                <a:ea typeface="+mj-ea"/>
              </a:rPr>
              <a:t> </a:t>
            </a:r>
            <a:r>
              <a:rPr lang="en-US" altLang="ja-JP" sz="1600" dirty="0" err="1" smtClean="0">
                <a:latin typeface="+mj-ea"/>
                <a:ea typeface="+mj-ea"/>
              </a:rPr>
              <a:t>i</a:t>
            </a:r>
            <a:r>
              <a:rPr lang="en-US" altLang="ja-JP" sz="1600" dirty="0" smtClean="0">
                <a:latin typeface="+mj-ea"/>
                <a:ea typeface="+mj-ea"/>
              </a:rPr>
              <a:t>=0; </a:t>
            </a:r>
            <a:r>
              <a:rPr lang="en-US" altLang="ja-JP" sz="1600" dirty="0" err="1" smtClean="0">
                <a:latin typeface="+mj-ea"/>
                <a:ea typeface="+mj-ea"/>
              </a:rPr>
              <a:t>i</a:t>
            </a:r>
            <a:r>
              <a:rPr lang="en-US" altLang="ja-JP" sz="1600" dirty="0" smtClean="0">
                <a:latin typeface="+mj-ea"/>
                <a:ea typeface="+mj-ea"/>
              </a:rPr>
              <a:t>&lt; 10; </a:t>
            </a:r>
            <a:r>
              <a:rPr lang="en-US" altLang="ja-JP" sz="1600" dirty="0" err="1" smtClean="0">
                <a:latin typeface="+mj-ea"/>
                <a:ea typeface="+mj-ea"/>
              </a:rPr>
              <a:t>i</a:t>
            </a:r>
            <a:r>
              <a:rPr lang="en-US" altLang="ja-JP" sz="1600" dirty="0" smtClean="0">
                <a:latin typeface="+mj-ea"/>
                <a:ea typeface="+mj-ea"/>
              </a:rPr>
              <a:t>++ ){</a:t>
            </a:r>
          </a:p>
          <a:p>
            <a:r>
              <a:rPr lang="en-US" altLang="ja-JP" sz="1600" dirty="0" smtClean="0">
                <a:latin typeface="+mj-ea"/>
                <a:ea typeface="+mj-ea"/>
              </a:rPr>
              <a:t>            if( </a:t>
            </a:r>
            <a:r>
              <a:rPr lang="en-US" altLang="ja-JP" sz="1600" dirty="0" err="1" smtClean="0">
                <a:latin typeface="+mj-ea"/>
                <a:ea typeface="+mj-ea"/>
              </a:rPr>
              <a:t>i</a:t>
            </a:r>
            <a:r>
              <a:rPr lang="en-US" altLang="ja-JP" sz="1600" dirty="0" smtClean="0">
                <a:latin typeface="+mj-ea"/>
                <a:ea typeface="+mj-ea"/>
              </a:rPr>
              <a:t> % 2 ==0 ){</a:t>
            </a:r>
          </a:p>
          <a:p>
            <a:r>
              <a:rPr lang="en-US" altLang="ja-JP" sz="1600" dirty="0">
                <a:latin typeface="+mj-ea"/>
                <a:ea typeface="+mj-ea"/>
              </a:rPr>
              <a:t> </a:t>
            </a:r>
            <a:r>
              <a:rPr lang="en-US" altLang="ja-JP" sz="1600" dirty="0" smtClean="0">
                <a:latin typeface="+mj-ea"/>
                <a:ea typeface="+mj-ea"/>
              </a:rPr>
              <a:t>             answer += </a:t>
            </a:r>
            <a:r>
              <a:rPr lang="en-US" altLang="ja-JP" sz="1600" dirty="0" err="1" smtClean="0">
                <a:latin typeface="+mj-ea"/>
                <a:ea typeface="+mj-ea"/>
              </a:rPr>
              <a:t>i</a:t>
            </a:r>
            <a:r>
              <a:rPr lang="en-US" altLang="ja-JP" sz="1600" dirty="0" smtClean="0">
                <a:latin typeface="+mj-ea"/>
                <a:ea typeface="+mj-ea"/>
              </a:rPr>
              <a:t>;</a:t>
            </a:r>
          </a:p>
          <a:p>
            <a:r>
              <a:rPr lang="en-US" altLang="ja-JP" sz="1600" dirty="0">
                <a:latin typeface="+mj-ea"/>
                <a:ea typeface="+mj-ea"/>
              </a:rPr>
              <a:t> </a:t>
            </a:r>
            <a:r>
              <a:rPr lang="en-US" altLang="ja-JP" sz="1600" dirty="0" smtClean="0">
                <a:latin typeface="+mj-ea"/>
                <a:ea typeface="+mj-ea"/>
              </a:rPr>
              <a:t>           }</a:t>
            </a:r>
          </a:p>
          <a:p>
            <a:r>
              <a:rPr lang="en-US" altLang="ja-JP" sz="1600" dirty="0" smtClean="0">
                <a:latin typeface="+mj-ea"/>
                <a:ea typeface="+mj-ea"/>
              </a:rPr>
              <a:t>        }</a:t>
            </a:r>
          </a:p>
          <a:p>
            <a:r>
              <a:rPr lang="en-US" altLang="ja-JP" sz="1600" dirty="0" smtClean="0">
                <a:latin typeface="+mj-ea"/>
                <a:ea typeface="+mj-ea"/>
              </a:rPr>
              <a:t>        </a:t>
            </a:r>
            <a:r>
              <a:rPr lang="en-US" altLang="ja-JP" sz="1600" dirty="0" err="1" smtClean="0">
                <a:latin typeface="+mj-ea"/>
                <a:ea typeface="+mj-ea"/>
              </a:rPr>
              <a:t>System.out.println</a:t>
            </a:r>
            <a:r>
              <a:rPr lang="en-US" altLang="ja-JP" sz="1600" dirty="0" smtClean="0">
                <a:latin typeface="+mj-ea"/>
                <a:ea typeface="+mj-ea"/>
              </a:rPr>
              <a:t>( answer );</a:t>
            </a:r>
          </a:p>
          <a:p>
            <a:r>
              <a:rPr lang="en-US" altLang="ja-JP" sz="1600" dirty="0" smtClean="0">
                <a:latin typeface="+mj-ea"/>
                <a:ea typeface="+mj-ea"/>
              </a:rPr>
              <a:t>}</a:t>
            </a:r>
            <a:endParaRPr lang="en-US" altLang="ja-JP" sz="1600" dirty="0">
              <a:latin typeface="+mj-ea"/>
              <a:ea typeface="+mj-ea"/>
            </a:endParaRPr>
          </a:p>
        </p:txBody>
      </p:sp>
      <p:sp>
        <p:nvSpPr>
          <p:cNvPr id="37" name="テキスト ボックス 36"/>
          <p:cNvSpPr txBox="1"/>
          <p:nvPr/>
        </p:nvSpPr>
        <p:spPr>
          <a:xfrm>
            <a:off x="684636" y="1696740"/>
            <a:ext cx="2254143" cy="369332"/>
          </a:xfrm>
          <a:prstGeom prst="rect">
            <a:avLst/>
          </a:prstGeom>
          <a:solidFill>
            <a:srgbClr val="00FFFF"/>
          </a:solidFill>
          <a:ln>
            <a:solidFill>
              <a:srgbClr val="0000FF"/>
            </a:solidFill>
          </a:ln>
        </p:spPr>
        <p:txBody>
          <a:bodyPr wrap="none" rtlCol="0">
            <a:spAutoFit/>
          </a:bodyPr>
          <a:lstStyle/>
          <a:p>
            <a:r>
              <a:rPr lang="ja-JP" altLang="en-US" dirty="0" smtClean="0">
                <a:latin typeface="+mj-ea"/>
                <a:ea typeface="+mj-ea"/>
              </a:rPr>
              <a:t>通常のプログラミング</a:t>
            </a:r>
            <a:endParaRPr kumimoji="1" lang="ja-JP" altLang="en-US" dirty="0">
              <a:latin typeface="+mj-ea"/>
              <a:ea typeface="+mj-ea"/>
            </a:endParaRPr>
          </a:p>
        </p:txBody>
      </p:sp>
      <p:sp>
        <p:nvSpPr>
          <p:cNvPr id="38" name="テキスト ボックス 37"/>
          <p:cNvSpPr txBox="1"/>
          <p:nvPr/>
        </p:nvSpPr>
        <p:spPr>
          <a:xfrm>
            <a:off x="1093552" y="2149854"/>
            <a:ext cx="1645001" cy="646331"/>
          </a:xfrm>
          <a:prstGeom prst="rect">
            <a:avLst/>
          </a:prstGeom>
          <a:solidFill>
            <a:schemeClr val="bg1"/>
          </a:solidFill>
          <a:ln>
            <a:solidFill>
              <a:srgbClr val="0000FF"/>
            </a:solidFill>
          </a:ln>
        </p:spPr>
        <p:txBody>
          <a:bodyPr wrap="none" rtlCol="0">
            <a:spAutoFit/>
          </a:bodyPr>
          <a:lstStyle/>
          <a:p>
            <a:pPr algn="ctr"/>
            <a:r>
              <a:rPr kumimoji="1" lang="ja-JP" altLang="en-US" dirty="0" smtClean="0"/>
              <a:t>「処理の内容」</a:t>
            </a:r>
            <a:endParaRPr kumimoji="1" lang="en-US" altLang="ja-JP" dirty="0" smtClean="0"/>
          </a:p>
          <a:p>
            <a:pPr algn="ctr"/>
            <a:r>
              <a:rPr kumimoji="1" lang="ja-JP" altLang="en-US" dirty="0" smtClean="0"/>
              <a:t>を記述している</a:t>
            </a:r>
            <a:endParaRPr kumimoji="1" lang="ja-JP" altLang="en-US" dirty="0"/>
          </a:p>
        </p:txBody>
      </p:sp>
      <p:sp>
        <p:nvSpPr>
          <p:cNvPr id="39" name="テキスト ボックス 38"/>
          <p:cNvSpPr txBox="1"/>
          <p:nvPr/>
        </p:nvSpPr>
        <p:spPr>
          <a:xfrm>
            <a:off x="1135230" y="3156225"/>
            <a:ext cx="1561646" cy="646331"/>
          </a:xfrm>
          <a:prstGeom prst="rect">
            <a:avLst/>
          </a:prstGeom>
          <a:solidFill>
            <a:srgbClr val="FFFF00"/>
          </a:solidFill>
          <a:ln>
            <a:solidFill>
              <a:srgbClr val="0000FF"/>
            </a:solidFill>
          </a:ln>
        </p:spPr>
        <p:txBody>
          <a:bodyPr wrap="none" rtlCol="0">
            <a:spAutoFit/>
          </a:bodyPr>
          <a:lstStyle/>
          <a:p>
            <a:pPr algn="ctr"/>
            <a:r>
              <a:rPr kumimoji="1" lang="ja-JP" altLang="en-US" dirty="0" smtClean="0"/>
              <a:t>手続き的な</a:t>
            </a:r>
            <a:endParaRPr kumimoji="1" lang="en-US" altLang="ja-JP" dirty="0" smtClean="0"/>
          </a:p>
          <a:p>
            <a:pPr algn="ctr"/>
            <a:r>
              <a:rPr kumimoji="1" lang="ja-JP" altLang="en-US" dirty="0" smtClean="0"/>
              <a:t>プログラミング</a:t>
            </a:r>
            <a:endParaRPr kumimoji="1" lang="ja-JP" altLang="en-US" dirty="0"/>
          </a:p>
        </p:txBody>
      </p:sp>
      <p:sp>
        <p:nvSpPr>
          <p:cNvPr id="40" name="下矢印 39"/>
          <p:cNvSpPr/>
          <p:nvPr/>
        </p:nvSpPr>
        <p:spPr bwMode="auto">
          <a:xfrm>
            <a:off x="1745744" y="2868193"/>
            <a:ext cx="340616" cy="258328"/>
          </a:xfrm>
          <a:prstGeom prst="down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41" name="テキスト ボックス 40"/>
          <p:cNvSpPr txBox="1"/>
          <p:nvPr/>
        </p:nvSpPr>
        <p:spPr>
          <a:xfrm>
            <a:off x="2195736" y="799872"/>
            <a:ext cx="4751275" cy="369332"/>
          </a:xfrm>
          <a:prstGeom prst="rect">
            <a:avLst/>
          </a:prstGeom>
          <a:solidFill>
            <a:srgbClr val="66FF99"/>
          </a:solidFill>
          <a:ln>
            <a:solidFill>
              <a:srgbClr val="0000FF"/>
            </a:solidFill>
          </a:ln>
        </p:spPr>
        <p:txBody>
          <a:bodyPr wrap="square" rtlCol="0">
            <a:spAutoFit/>
          </a:bodyPr>
          <a:lstStyle/>
          <a:p>
            <a:r>
              <a:rPr lang="ja-JP" altLang="en-US" dirty="0" smtClean="0">
                <a:latin typeface="+mj-ea"/>
                <a:ea typeface="+mj-ea"/>
              </a:rPr>
              <a:t>例）１～１０までの</a:t>
            </a:r>
            <a:r>
              <a:rPr lang="ja-JP" altLang="en-US" dirty="0">
                <a:latin typeface="+mj-ea"/>
                <a:ea typeface="+mj-ea"/>
              </a:rPr>
              <a:t>偶数</a:t>
            </a:r>
            <a:r>
              <a:rPr lang="ja-JP" altLang="en-US" dirty="0" smtClean="0">
                <a:latin typeface="+mj-ea"/>
                <a:ea typeface="+mj-ea"/>
              </a:rPr>
              <a:t>の和を求めるプログラム</a:t>
            </a:r>
            <a:endParaRPr kumimoji="1" lang="ja-JP" altLang="en-US" dirty="0">
              <a:latin typeface="+mj-ea"/>
              <a:ea typeface="+mj-ea"/>
            </a:endParaRPr>
          </a:p>
        </p:txBody>
      </p:sp>
      <p:sp>
        <p:nvSpPr>
          <p:cNvPr id="14" name="テキスト ボックス 13"/>
          <p:cNvSpPr txBox="1"/>
          <p:nvPr/>
        </p:nvSpPr>
        <p:spPr>
          <a:xfrm>
            <a:off x="683568" y="4278494"/>
            <a:ext cx="2254143" cy="369332"/>
          </a:xfrm>
          <a:prstGeom prst="rect">
            <a:avLst/>
          </a:prstGeom>
          <a:solidFill>
            <a:srgbClr val="00FFFF"/>
          </a:solidFill>
          <a:ln>
            <a:solidFill>
              <a:srgbClr val="0000FF"/>
            </a:solidFill>
          </a:ln>
        </p:spPr>
        <p:txBody>
          <a:bodyPr wrap="none" rtlCol="0">
            <a:spAutoFit/>
          </a:bodyPr>
          <a:lstStyle/>
          <a:p>
            <a:r>
              <a:rPr lang="ja-JP" altLang="en-US" dirty="0" smtClean="0">
                <a:latin typeface="+mj-ea"/>
                <a:ea typeface="+mj-ea"/>
              </a:rPr>
              <a:t>関数型プログラミング</a:t>
            </a:r>
            <a:endParaRPr kumimoji="1" lang="ja-JP" altLang="en-US" dirty="0">
              <a:latin typeface="+mj-ea"/>
              <a:ea typeface="+mj-ea"/>
            </a:endParaRPr>
          </a:p>
        </p:txBody>
      </p:sp>
      <p:sp>
        <p:nvSpPr>
          <p:cNvPr id="15" name="テキスト ボックス 14"/>
          <p:cNvSpPr txBox="1"/>
          <p:nvPr/>
        </p:nvSpPr>
        <p:spPr>
          <a:xfrm>
            <a:off x="2938779" y="4270202"/>
            <a:ext cx="5846472" cy="2062103"/>
          </a:xfrm>
          <a:prstGeom prst="rect">
            <a:avLst/>
          </a:prstGeom>
          <a:solidFill>
            <a:schemeClr val="bg1"/>
          </a:solidFill>
          <a:ln>
            <a:solidFill>
              <a:srgbClr val="0000FF"/>
            </a:solidFill>
          </a:ln>
        </p:spPr>
        <p:txBody>
          <a:bodyPr wrap="none" rtlCol="0">
            <a:spAutoFit/>
          </a:bodyPr>
          <a:lstStyle/>
          <a:p>
            <a:r>
              <a:rPr lang="en-US" altLang="ja-JP" sz="1600" dirty="0" smtClean="0">
                <a:latin typeface="+mj-ea"/>
                <a:ea typeface="+mj-ea"/>
              </a:rPr>
              <a:t>public </a:t>
            </a:r>
            <a:r>
              <a:rPr lang="en-US" altLang="ja-JP" sz="1600" dirty="0">
                <a:latin typeface="+mj-ea"/>
                <a:ea typeface="+mj-ea"/>
              </a:rPr>
              <a:t>static void main(String[] </a:t>
            </a:r>
            <a:r>
              <a:rPr lang="en-US" altLang="ja-JP" sz="1600" dirty="0" err="1">
                <a:latin typeface="+mj-ea"/>
                <a:ea typeface="+mj-ea"/>
              </a:rPr>
              <a:t>args</a:t>
            </a:r>
            <a:r>
              <a:rPr lang="en-US" altLang="ja-JP" sz="1600" dirty="0">
                <a:latin typeface="+mj-ea"/>
                <a:ea typeface="+mj-ea"/>
              </a:rPr>
              <a:t>) throws </a:t>
            </a:r>
            <a:r>
              <a:rPr lang="en-US" altLang="ja-JP" sz="1600" dirty="0" err="1">
                <a:latin typeface="+mj-ea"/>
                <a:ea typeface="+mj-ea"/>
              </a:rPr>
              <a:t>IOException</a:t>
            </a:r>
            <a:r>
              <a:rPr lang="en-US" altLang="ja-JP" sz="1600" dirty="0">
                <a:latin typeface="+mj-ea"/>
                <a:ea typeface="+mj-ea"/>
              </a:rPr>
              <a:t> {</a:t>
            </a:r>
          </a:p>
          <a:p>
            <a:endParaRPr lang="en-US" altLang="ja-JP" sz="1600" dirty="0" smtClean="0">
              <a:latin typeface="+mj-ea"/>
              <a:ea typeface="+mj-ea"/>
            </a:endParaRPr>
          </a:p>
          <a:p>
            <a:r>
              <a:rPr lang="ja-JP" altLang="en-US" sz="1600" dirty="0" smtClean="0">
                <a:latin typeface="+mj-ea"/>
                <a:ea typeface="+mj-ea"/>
              </a:rPr>
              <a:t>　　</a:t>
            </a:r>
            <a:r>
              <a:rPr lang="en-US" altLang="ja-JP" sz="1600" dirty="0" err="1" smtClean="0">
                <a:latin typeface="+mj-ea"/>
                <a:ea typeface="+mj-ea"/>
              </a:rPr>
              <a:t>IntPredicate</a:t>
            </a:r>
            <a:r>
              <a:rPr lang="en-US" altLang="ja-JP" sz="1600" dirty="0" smtClean="0">
                <a:latin typeface="+mj-ea"/>
                <a:ea typeface="+mj-ea"/>
              </a:rPr>
              <a:t> </a:t>
            </a:r>
            <a:r>
              <a:rPr lang="en-US" altLang="ja-JP" sz="1600" dirty="0" err="1">
                <a:latin typeface="+mj-ea"/>
                <a:ea typeface="+mj-ea"/>
              </a:rPr>
              <a:t>isEven</a:t>
            </a:r>
            <a:r>
              <a:rPr lang="en-US" altLang="ja-JP" sz="1600" dirty="0">
                <a:latin typeface="+mj-ea"/>
                <a:ea typeface="+mj-ea"/>
              </a:rPr>
              <a:t> = n -&gt; </a:t>
            </a:r>
            <a:r>
              <a:rPr lang="en-US" altLang="ja-JP" sz="1600" dirty="0" err="1">
                <a:latin typeface="+mj-ea"/>
                <a:ea typeface="+mj-ea"/>
              </a:rPr>
              <a:t>n%2</a:t>
            </a:r>
            <a:r>
              <a:rPr lang="en-US" altLang="ja-JP" sz="1600" dirty="0">
                <a:latin typeface="+mj-ea"/>
                <a:ea typeface="+mj-ea"/>
              </a:rPr>
              <a:t>==0;</a:t>
            </a:r>
          </a:p>
          <a:p>
            <a:endParaRPr lang="en-US" altLang="ja-JP" sz="1600" dirty="0">
              <a:latin typeface="+mj-ea"/>
              <a:ea typeface="+mj-ea"/>
            </a:endParaRPr>
          </a:p>
          <a:p>
            <a:r>
              <a:rPr lang="ja-JP" altLang="en-US" sz="1600" dirty="0" smtClean="0">
                <a:latin typeface="+mj-ea"/>
                <a:ea typeface="+mj-ea"/>
              </a:rPr>
              <a:t>　　</a:t>
            </a:r>
            <a:r>
              <a:rPr lang="en-US" altLang="ja-JP" sz="1600" dirty="0" err="1" smtClean="0">
                <a:latin typeface="+mj-ea"/>
                <a:ea typeface="+mj-ea"/>
              </a:rPr>
              <a:t>int</a:t>
            </a:r>
            <a:r>
              <a:rPr lang="en-US" altLang="ja-JP" sz="1600" dirty="0" smtClean="0">
                <a:latin typeface="+mj-ea"/>
                <a:ea typeface="+mj-ea"/>
              </a:rPr>
              <a:t> answer = </a:t>
            </a:r>
            <a:r>
              <a:rPr lang="en-US" altLang="ja-JP" sz="1600" dirty="0" err="1" smtClean="0">
                <a:latin typeface="+mj-ea"/>
                <a:ea typeface="+mj-ea"/>
              </a:rPr>
              <a:t>IntStream.rangeClosed</a:t>
            </a:r>
            <a:r>
              <a:rPr lang="en-US" altLang="ja-JP" sz="1600" dirty="0" smtClean="0">
                <a:latin typeface="+mj-ea"/>
                <a:ea typeface="+mj-ea"/>
              </a:rPr>
              <a:t>(1,10</a:t>
            </a:r>
            <a:r>
              <a:rPr lang="en-US" altLang="ja-JP" sz="1600" dirty="0">
                <a:latin typeface="+mj-ea"/>
                <a:ea typeface="+mj-ea"/>
              </a:rPr>
              <a:t>).filter( </a:t>
            </a:r>
            <a:r>
              <a:rPr lang="en-US" altLang="ja-JP" sz="1600" dirty="0" err="1">
                <a:latin typeface="+mj-ea"/>
                <a:ea typeface="+mj-ea"/>
              </a:rPr>
              <a:t>isEven</a:t>
            </a:r>
            <a:r>
              <a:rPr lang="en-US" altLang="ja-JP" sz="1600" dirty="0">
                <a:latin typeface="+mj-ea"/>
                <a:ea typeface="+mj-ea"/>
              </a:rPr>
              <a:t> ).sum( </a:t>
            </a:r>
            <a:r>
              <a:rPr lang="en-US" altLang="ja-JP" sz="1600" dirty="0" smtClean="0">
                <a:latin typeface="+mj-ea"/>
                <a:ea typeface="+mj-ea"/>
              </a:rPr>
              <a:t>);</a:t>
            </a:r>
          </a:p>
          <a:p>
            <a:endParaRPr lang="en-US" altLang="ja-JP" sz="1600" dirty="0">
              <a:latin typeface="+mj-ea"/>
              <a:ea typeface="+mj-ea"/>
            </a:endParaRPr>
          </a:p>
          <a:p>
            <a:r>
              <a:rPr lang="en-US" altLang="ja-JP" sz="1600" dirty="0">
                <a:latin typeface="+mj-ea"/>
                <a:ea typeface="+mj-ea"/>
              </a:rPr>
              <a:t> </a:t>
            </a:r>
            <a:r>
              <a:rPr lang="en-US" altLang="ja-JP" sz="1600" dirty="0" smtClean="0">
                <a:latin typeface="+mj-ea"/>
                <a:ea typeface="+mj-ea"/>
              </a:rPr>
              <a:t>   </a:t>
            </a:r>
            <a:r>
              <a:rPr lang="en-US" altLang="ja-JP" sz="1600" dirty="0" err="1" smtClean="0">
                <a:latin typeface="+mj-ea"/>
                <a:ea typeface="+mj-ea"/>
              </a:rPr>
              <a:t>System.out.println</a:t>
            </a:r>
            <a:r>
              <a:rPr lang="en-US" altLang="ja-JP" sz="1600" dirty="0">
                <a:latin typeface="+mj-ea"/>
                <a:ea typeface="+mj-ea"/>
              </a:rPr>
              <a:t>( </a:t>
            </a:r>
            <a:r>
              <a:rPr lang="en-US" altLang="ja-JP" sz="1600" dirty="0" smtClean="0">
                <a:latin typeface="+mj-ea"/>
                <a:ea typeface="+mj-ea"/>
              </a:rPr>
              <a:t>answer </a:t>
            </a:r>
            <a:r>
              <a:rPr lang="en-US" altLang="ja-JP" sz="1600" dirty="0">
                <a:latin typeface="+mj-ea"/>
                <a:ea typeface="+mj-ea"/>
              </a:rPr>
              <a:t>);</a:t>
            </a:r>
          </a:p>
          <a:p>
            <a:r>
              <a:rPr lang="en-US" altLang="ja-JP" sz="1600" dirty="0" smtClean="0">
                <a:latin typeface="+mj-ea"/>
                <a:ea typeface="+mj-ea"/>
              </a:rPr>
              <a:t>}</a:t>
            </a:r>
            <a:endParaRPr lang="en-US" altLang="ja-JP" sz="1600" dirty="0">
              <a:latin typeface="+mj-ea"/>
              <a:ea typeface="+mj-ea"/>
            </a:endParaRPr>
          </a:p>
        </p:txBody>
      </p:sp>
      <p:sp>
        <p:nvSpPr>
          <p:cNvPr id="16" name="テキスト ボックス 15"/>
          <p:cNvSpPr txBox="1"/>
          <p:nvPr/>
        </p:nvSpPr>
        <p:spPr>
          <a:xfrm>
            <a:off x="1099142" y="4728626"/>
            <a:ext cx="1645002" cy="646331"/>
          </a:xfrm>
          <a:prstGeom prst="rect">
            <a:avLst/>
          </a:prstGeom>
          <a:solidFill>
            <a:schemeClr val="bg1"/>
          </a:solidFill>
          <a:ln>
            <a:solidFill>
              <a:srgbClr val="0000FF"/>
            </a:solidFill>
          </a:ln>
        </p:spPr>
        <p:txBody>
          <a:bodyPr wrap="none" rtlCol="0">
            <a:spAutoFit/>
          </a:bodyPr>
          <a:lstStyle/>
          <a:p>
            <a:pPr algn="ctr"/>
            <a:r>
              <a:rPr kumimoji="1" lang="ja-JP" altLang="en-US" dirty="0" smtClean="0"/>
              <a:t>「処理の意味」</a:t>
            </a:r>
            <a:endParaRPr kumimoji="1" lang="en-US" altLang="ja-JP" dirty="0" smtClean="0"/>
          </a:p>
          <a:p>
            <a:pPr algn="ctr"/>
            <a:r>
              <a:rPr kumimoji="1" lang="ja-JP" altLang="en-US" dirty="0" smtClean="0"/>
              <a:t>を記述している</a:t>
            </a:r>
            <a:endParaRPr kumimoji="1" lang="ja-JP" altLang="en-US" dirty="0"/>
          </a:p>
        </p:txBody>
      </p:sp>
      <p:sp>
        <p:nvSpPr>
          <p:cNvPr id="17" name="テキスト ボックス 16"/>
          <p:cNvSpPr txBox="1"/>
          <p:nvPr/>
        </p:nvSpPr>
        <p:spPr>
          <a:xfrm>
            <a:off x="1140820" y="5734997"/>
            <a:ext cx="1561646" cy="646331"/>
          </a:xfrm>
          <a:prstGeom prst="rect">
            <a:avLst/>
          </a:prstGeom>
          <a:solidFill>
            <a:srgbClr val="FFFF00"/>
          </a:solidFill>
          <a:ln>
            <a:solidFill>
              <a:srgbClr val="0000FF"/>
            </a:solidFill>
          </a:ln>
        </p:spPr>
        <p:txBody>
          <a:bodyPr wrap="none" rtlCol="0">
            <a:spAutoFit/>
          </a:bodyPr>
          <a:lstStyle/>
          <a:p>
            <a:pPr algn="ctr"/>
            <a:r>
              <a:rPr kumimoji="1" lang="ja-JP" altLang="en-US" dirty="0" smtClean="0"/>
              <a:t>宣言的な</a:t>
            </a:r>
            <a:endParaRPr kumimoji="1" lang="en-US" altLang="ja-JP" dirty="0" smtClean="0"/>
          </a:p>
          <a:p>
            <a:pPr algn="ctr"/>
            <a:r>
              <a:rPr kumimoji="1" lang="ja-JP" altLang="en-US" dirty="0" smtClean="0"/>
              <a:t>プログラミング</a:t>
            </a:r>
            <a:endParaRPr kumimoji="1" lang="ja-JP" altLang="en-US" dirty="0"/>
          </a:p>
        </p:txBody>
      </p:sp>
      <p:sp>
        <p:nvSpPr>
          <p:cNvPr id="18" name="下矢印 17"/>
          <p:cNvSpPr/>
          <p:nvPr/>
        </p:nvSpPr>
        <p:spPr bwMode="auto">
          <a:xfrm>
            <a:off x="1751335" y="5446965"/>
            <a:ext cx="340616" cy="258328"/>
          </a:xfrm>
          <a:prstGeom prst="down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1496463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1625" y="116632"/>
            <a:ext cx="8534400" cy="758825"/>
          </a:xfrm>
        </p:spPr>
        <p:txBody>
          <a:bodyPr/>
          <a:lstStyle/>
          <a:p>
            <a:r>
              <a:rPr lang="en-US" altLang="ja-JP" dirty="0" smtClean="0"/>
              <a:t>Stream</a:t>
            </a:r>
            <a:r>
              <a:rPr lang="ja-JP" altLang="en-US" dirty="0" smtClean="0"/>
              <a:t>処理の基本操作</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055001825"/>
              </p:ext>
            </p:extLst>
          </p:nvPr>
        </p:nvGraphicFramePr>
        <p:xfrm>
          <a:off x="235968" y="1772816"/>
          <a:ext cx="8656512" cy="4348480"/>
        </p:xfrm>
        <a:graphic>
          <a:graphicData uri="http://schemas.openxmlformats.org/drawingml/2006/table">
            <a:tbl>
              <a:tblPr firstRow="1" bandRow="1">
                <a:tableStyleId>{5940675A-B579-460E-94D1-54222C63F5DA}</a:tableStyleId>
              </a:tblPr>
              <a:tblGrid>
                <a:gridCol w="720079">
                  <a:extLst>
                    <a:ext uri="{9D8B030D-6E8A-4147-A177-3AD203B41FA5}">
                      <a16:colId xmlns:a16="http://schemas.microsoft.com/office/drawing/2014/main" val="4270659959"/>
                    </a:ext>
                  </a:extLst>
                </a:gridCol>
                <a:gridCol w="3672408">
                  <a:extLst>
                    <a:ext uri="{9D8B030D-6E8A-4147-A177-3AD203B41FA5}">
                      <a16:colId xmlns:a16="http://schemas.microsoft.com/office/drawing/2014/main" val="2544239658"/>
                    </a:ext>
                  </a:extLst>
                </a:gridCol>
                <a:gridCol w="4264025">
                  <a:extLst>
                    <a:ext uri="{9D8B030D-6E8A-4147-A177-3AD203B41FA5}">
                      <a16:colId xmlns:a16="http://schemas.microsoft.com/office/drawing/2014/main" val="4011739876"/>
                    </a:ext>
                  </a:extLst>
                </a:gridCol>
              </a:tblGrid>
              <a:tr h="370840">
                <a:tc rowSpan="3">
                  <a:txBody>
                    <a:bodyPr/>
                    <a:lstStyle/>
                    <a:p>
                      <a:r>
                        <a:rPr kumimoji="1" lang="ja-JP" altLang="en-US" sz="1800" dirty="0" smtClean="0">
                          <a:latin typeface="+mj-ea"/>
                          <a:ea typeface="+mj-ea"/>
                        </a:rPr>
                        <a:t>生成操作</a:t>
                      </a:r>
                      <a:endParaRPr kumimoji="1" lang="ja-JP" altLang="en-US" sz="1800" dirty="0">
                        <a:latin typeface="+mj-ea"/>
                        <a:ea typeface="+mj-ea"/>
                      </a:endParaRPr>
                    </a:p>
                  </a:txBody>
                  <a:tcPr>
                    <a:solidFill>
                      <a:schemeClr val="bg1"/>
                    </a:solidFill>
                  </a:tcPr>
                </a:tc>
                <a:tc>
                  <a:txBody>
                    <a:bodyPr/>
                    <a:lstStyle/>
                    <a:p>
                      <a:r>
                        <a:rPr kumimoji="1" lang="en-US" altLang="ja-JP" sz="1800" dirty="0" err="1" smtClean="0">
                          <a:latin typeface="+mj-ea"/>
                          <a:ea typeface="+mj-ea"/>
                        </a:rPr>
                        <a:t>intStream</a:t>
                      </a:r>
                      <a:r>
                        <a:rPr kumimoji="1" lang="en-US" altLang="ja-JP" sz="1800" dirty="0" err="1" smtClean="0">
                          <a:solidFill>
                            <a:srgbClr val="FF0000"/>
                          </a:solidFill>
                          <a:latin typeface="+mj-ea"/>
                          <a:ea typeface="+mj-ea"/>
                        </a:rPr>
                        <a:t>.range</a:t>
                      </a:r>
                      <a:r>
                        <a:rPr kumimoji="1" lang="en-US" altLang="ja-JP" sz="1800" dirty="0" smtClean="0">
                          <a:latin typeface="+mj-ea"/>
                          <a:ea typeface="+mj-ea"/>
                        </a:rPr>
                        <a:t>(from</a:t>
                      </a:r>
                      <a:r>
                        <a:rPr kumimoji="1" lang="en-US" altLang="ja-JP" sz="1800" baseline="0" dirty="0" smtClean="0">
                          <a:latin typeface="+mj-ea"/>
                          <a:ea typeface="+mj-ea"/>
                        </a:rPr>
                        <a:t> , to)</a:t>
                      </a:r>
                      <a:endParaRPr kumimoji="1" lang="ja-JP" altLang="en-US" sz="1800" dirty="0">
                        <a:latin typeface="+mj-ea"/>
                        <a:ea typeface="+mj-ea"/>
                      </a:endParaRPr>
                    </a:p>
                  </a:txBody>
                  <a:tcPr>
                    <a:solidFill>
                      <a:schemeClr val="bg1"/>
                    </a:solidFill>
                  </a:tcPr>
                </a:tc>
                <a:tc>
                  <a:txBody>
                    <a:bodyPr/>
                    <a:lstStyle/>
                    <a:p>
                      <a:r>
                        <a:rPr kumimoji="1" lang="en-US" altLang="ja-JP" sz="1800" dirty="0" smtClean="0">
                          <a:latin typeface="+mj-ea"/>
                          <a:ea typeface="+mj-ea"/>
                        </a:rPr>
                        <a:t>From</a:t>
                      </a:r>
                      <a:r>
                        <a:rPr kumimoji="1" lang="ja-JP" altLang="en-US" sz="1800" dirty="0" smtClean="0">
                          <a:latin typeface="+mj-ea"/>
                          <a:ea typeface="+mj-ea"/>
                        </a:rPr>
                        <a:t>から</a:t>
                      </a:r>
                      <a:r>
                        <a:rPr kumimoji="1" lang="en-US" altLang="ja-JP" sz="1800" dirty="0" smtClean="0">
                          <a:latin typeface="+mj-ea"/>
                          <a:ea typeface="+mj-ea"/>
                        </a:rPr>
                        <a:t>to-1</a:t>
                      </a:r>
                      <a:r>
                        <a:rPr kumimoji="1" lang="ja-JP" altLang="en-US" sz="1800" dirty="0" err="1" smtClean="0">
                          <a:latin typeface="+mj-ea"/>
                          <a:ea typeface="+mj-ea"/>
                        </a:rPr>
                        <a:t>までの</a:t>
                      </a:r>
                      <a:r>
                        <a:rPr kumimoji="1" lang="ja-JP" altLang="en-US" sz="1800" dirty="0" smtClean="0">
                          <a:latin typeface="+mj-ea"/>
                          <a:ea typeface="+mj-ea"/>
                        </a:rPr>
                        <a:t>整数を生成</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228098798"/>
                  </a:ext>
                </a:extLst>
              </a:tr>
              <a:tr h="370840">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err="1" smtClean="0">
                          <a:solidFill>
                            <a:schemeClr val="tx1"/>
                          </a:solidFill>
                          <a:latin typeface="+mj-ea"/>
                          <a:ea typeface="+mj-ea"/>
                          <a:cs typeface="+mn-cs"/>
                        </a:rPr>
                        <a:t>intStream</a:t>
                      </a:r>
                      <a:r>
                        <a:rPr kumimoji="1" lang="en-US" altLang="ja-JP" sz="1800" kern="1200" dirty="0" err="1" smtClean="0">
                          <a:solidFill>
                            <a:srgbClr val="FF0000"/>
                          </a:solidFill>
                          <a:latin typeface="+mj-ea"/>
                          <a:ea typeface="+mj-ea"/>
                          <a:cs typeface="+mn-cs"/>
                        </a:rPr>
                        <a:t>.rangeClosed</a:t>
                      </a:r>
                      <a:r>
                        <a:rPr kumimoji="1" lang="en-US" altLang="ja-JP" sz="1800" kern="1200" dirty="0" smtClean="0">
                          <a:solidFill>
                            <a:schemeClr val="tx1"/>
                          </a:solidFill>
                          <a:latin typeface="+mj-ea"/>
                          <a:ea typeface="+mj-ea"/>
                          <a:cs typeface="+mn-cs"/>
                        </a:rPr>
                        <a:t>(from</a:t>
                      </a:r>
                      <a:r>
                        <a:rPr kumimoji="1" lang="en-US" altLang="ja-JP" sz="1800" kern="1200" baseline="0" dirty="0" smtClean="0">
                          <a:solidFill>
                            <a:schemeClr val="tx1"/>
                          </a:solidFill>
                          <a:latin typeface="+mj-ea"/>
                          <a:ea typeface="+mj-ea"/>
                          <a:cs typeface="+mn-cs"/>
                        </a:rPr>
                        <a:t> , to)</a:t>
                      </a:r>
                      <a:endParaRPr kumimoji="1" lang="ja-JP" altLang="en-US" sz="1800" kern="1200" dirty="0" smtClean="0">
                        <a:solidFill>
                          <a:schemeClr val="tx1"/>
                        </a:solidFill>
                        <a:latin typeface="+mj-ea"/>
                        <a:ea typeface="+mj-ea"/>
                        <a:cs typeface="+mn-cs"/>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solidFill>
                            <a:schemeClr val="tx1"/>
                          </a:solidFill>
                          <a:latin typeface="+mj-ea"/>
                          <a:ea typeface="+mj-ea"/>
                          <a:cs typeface="+mn-cs"/>
                        </a:rPr>
                        <a:t>From</a:t>
                      </a:r>
                      <a:r>
                        <a:rPr kumimoji="1" lang="ja-JP" altLang="en-US" sz="1800" kern="1200" dirty="0" smtClean="0">
                          <a:solidFill>
                            <a:schemeClr val="tx1"/>
                          </a:solidFill>
                          <a:latin typeface="+mj-ea"/>
                          <a:ea typeface="+mj-ea"/>
                          <a:cs typeface="+mn-cs"/>
                        </a:rPr>
                        <a:t>から</a:t>
                      </a:r>
                      <a:r>
                        <a:rPr kumimoji="1" lang="en-US" altLang="ja-JP" sz="1800" kern="1200" dirty="0" smtClean="0">
                          <a:solidFill>
                            <a:schemeClr val="tx1"/>
                          </a:solidFill>
                          <a:latin typeface="+mj-ea"/>
                          <a:ea typeface="+mj-ea"/>
                          <a:cs typeface="+mn-cs"/>
                        </a:rPr>
                        <a:t>to</a:t>
                      </a:r>
                      <a:r>
                        <a:rPr kumimoji="1" lang="ja-JP" altLang="en-US" sz="1800" kern="1200" dirty="0" err="1" smtClean="0">
                          <a:solidFill>
                            <a:schemeClr val="tx1"/>
                          </a:solidFill>
                          <a:latin typeface="+mj-ea"/>
                          <a:ea typeface="+mj-ea"/>
                          <a:cs typeface="+mn-cs"/>
                        </a:rPr>
                        <a:t>までの</a:t>
                      </a:r>
                      <a:r>
                        <a:rPr kumimoji="1" lang="ja-JP" altLang="en-US" sz="1800" kern="1200" dirty="0" smtClean="0">
                          <a:solidFill>
                            <a:schemeClr val="tx1"/>
                          </a:solidFill>
                          <a:latin typeface="+mj-ea"/>
                          <a:ea typeface="+mj-ea"/>
                          <a:cs typeface="+mn-cs"/>
                        </a:rPr>
                        <a:t>整数を生成</a:t>
                      </a:r>
                    </a:p>
                  </a:txBody>
                  <a:tcPr>
                    <a:solidFill>
                      <a:schemeClr val="bg1"/>
                    </a:solidFill>
                  </a:tcPr>
                </a:tc>
                <a:extLst>
                  <a:ext uri="{0D108BD9-81ED-4DB2-BD59-A6C34878D82A}">
                    <a16:rowId xmlns:a16="http://schemas.microsoft.com/office/drawing/2014/main" val="1742778552"/>
                  </a:ext>
                </a:extLst>
              </a:tr>
              <a:tr h="370840">
                <a:tc vMerge="1">
                  <a:txBody>
                    <a:bodyPr/>
                    <a:lstStyle/>
                    <a:p>
                      <a:endParaRPr kumimoji="1" lang="ja-JP" altLang="en-US" dirty="0">
                        <a:latin typeface="+mj-ea"/>
                        <a:ea typeface="+mj-ea"/>
                      </a:endParaRPr>
                    </a:p>
                  </a:txBody>
                  <a:tcPr>
                    <a:solidFill>
                      <a:schemeClr val="bg1"/>
                    </a:solidFill>
                  </a:tcPr>
                </a:tc>
                <a:tc>
                  <a:txBody>
                    <a:bodyPr/>
                    <a:lstStyle/>
                    <a:p>
                      <a:r>
                        <a:rPr kumimoji="1" lang="en-US" altLang="ja-JP" sz="1800" dirty="0" err="1" smtClean="0">
                          <a:latin typeface="+mj-ea"/>
                          <a:ea typeface="+mj-ea"/>
                        </a:rPr>
                        <a:t>int</a:t>
                      </a:r>
                      <a:r>
                        <a:rPr kumimoji="1" lang="en-US" altLang="ja-JP" sz="1800" dirty="0" smtClean="0">
                          <a:latin typeface="+mj-ea"/>
                          <a:ea typeface="+mj-ea"/>
                        </a:rPr>
                        <a:t>[]</a:t>
                      </a:r>
                      <a:r>
                        <a:rPr kumimoji="1" lang="ja-JP" altLang="en-US" sz="1800" baseline="0" dirty="0" smtClean="0">
                          <a:latin typeface="+mj-ea"/>
                          <a:ea typeface="+mj-ea"/>
                        </a:rPr>
                        <a:t> </a:t>
                      </a:r>
                      <a:r>
                        <a:rPr kumimoji="1" lang="en-US" altLang="ja-JP" sz="1800" baseline="0" dirty="0" err="1" smtClean="0">
                          <a:latin typeface="+mj-ea"/>
                          <a:ea typeface="+mj-ea"/>
                        </a:rPr>
                        <a:t>nums</a:t>
                      </a:r>
                      <a:r>
                        <a:rPr kumimoji="1" lang="en-US" altLang="ja-JP" sz="1800" baseline="0" dirty="0" smtClean="0">
                          <a:latin typeface="+mj-ea"/>
                          <a:ea typeface="+mj-ea"/>
                        </a:rPr>
                        <a:t> ={2,3,4};</a:t>
                      </a:r>
                    </a:p>
                    <a:p>
                      <a:r>
                        <a:rPr kumimoji="1" lang="en-US" altLang="ja-JP" sz="1800" baseline="0" dirty="0" err="1" smtClean="0">
                          <a:solidFill>
                            <a:srgbClr val="FF0000"/>
                          </a:solidFill>
                          <a:latin typeface="+mj-ea"/>
                          <a:ea typeface="+mj-ea"/>
                        </a:rPr>
                        <a:t>Arrays.stream</a:t>
                      </a:r>
                      <a:r>
                        <a:rPr kumimoji="1" lang="en-US" altLang="ja-JP" sz="1800" baseline="0" dirty="0" smtClean="0">
                          <a:latin typeface="+mj-ea"/>
                          <a:ea typeface="+mj-ea"/>
                        </a:rPr>
                        <a:t>( </a:t>
                      </a:r>
                      <a:r>
                        <a:rPr kumimoji="1" lang="en-US" altLang="ja-JP" sz="1800" baseline="0" dirty="0" err="1" smtClean="0">
                          <a:latin typeface="+mj-ea"/>
                          <a:ea typeface="+mj-ea"/>
                        </a:rPr>
                        <a:t>nums</a:t>
                      </a:r>
                      <a:r>
                        <a:rPr kumimoji="1" lang="en-US" altLang="ja-JP" sz="1800" baseline="0" dirty="0" smtClean="0">
                          <a:latin typeface="+mj-ea"/>
                          <a:ea typeface="+mj-ea"/>
                        </a:rPr>
                        <a:t> )</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配列から生成</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3112271012"/>
                  </a:ext>
                </a:extLst>
              </a:tr>
              <a:tr h="370840">
                <a:tc rowSpan="2">
                  <a:txBody>
                    <a:bodyPr/>
                    <a:lstStyle/>
                    <a:p>
                      <a:r>
                        <a:rPr kumimoji="1" lang="ja-JP" altLang="en-US" sz="1800" dirty="0" smtClean="0">
                          <a:latin typeface="+mj-ea"/>
                          <a:ea typeface="+mj-ea"/>
                        </a:rPr>
                        <a:t>中間操作</a:t>
                      </a:r>
                      <a:endParaRPr kumimoji="1" lang="ja-JP" altLang="en-US" sz="1800" dirty="0">
                        <a:latin typeface="+mj-ea"/>
                        <a:ea typeface="+mj-ea"/>
                      </a:endParaRPr>
                    </a:p>
                  </a:txBody>
                  <a:tcPr>
                    <a:solidFill>
                      <a:schemeClr val="bg1"/>
                    </a:solidFill>
                  </a:tcPr>
                </a:tc>
                <a:tc>
                  <a:txBody>
                    <a:bodyPr/>
                    <a:lstStyle/>
                    <a:p>
                      <a:r>
                        <a:rPr kumimoji="1" lang="en-US" altLang="ja-JP" sz="1800" dirty="0" smtClean="0">
                          <a:solidFill>
                            <a:srgbClr val="FF0000"/>
                          </a:solidFill>
                          <a:latin typeface="+mj-ea"/>
                          <a:ea typeface="+mj-ea"/>
                        </a:rPr>
                        <a:t>filter</a:t>
                      </a:r>
                      <a:r>
                        <a:rPr kumimoji="1" lang="en-US" altLang="ja-JP" sz="1800" dirty="0" smtClean="0">
                          <a:latin typeface="+mj-ea"/>
                          <a:ea typeface="+mj-ea"/>
                        </a:rPr>
                        <a:t>( </a:t>
                      </a:r>
                      <a:r>
                        <a:rPr kumimoji="1" lang="en-US" altLang="ja-JP" sz="1800" dirty="0" err="1" smtClean="0">
                          <a:latin typeface="+mj-ea"/>
                          <a:ea typeface="+mj-ea"/>
                        </a:rPr>
                        <a:t>IntPredicate</a:t>
                      </a:r>
                      <a:r>
                        <a:rPr kumimoji="1" lang="en-US" altLang="ja-JP" sz="1800" dirty="0" smtClean="0">
                          <a:latin typeface="+mj-ea"/>
                          <a:ea typeface="+mj-ea"/>
                        </a:rPr>
                        <a:t> )</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条件に一意した要素を抽出</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797053097"/>
                  </a:ext>
                </a:extLst>
              </a:tr>
              <a:tr h="370840">
                <a:tc vMerge="1">
                  <a:txBody>
                    <a:bodyPr/>
                    <a:lstStyle/>
                    <a:p>
                      <a:endParaRPr kumimoji="1" lang="ja-JP" altLang="en-US" dirty="0">
                        <a:latin typeface="+mj-ea"/>
                        <a:ea typeface="+mj-ea"/>
                      </a:endParaRPr>
                    </a:p>
                  </a:txBody>
                  <a:tcPr>
                    <a:solidFill>
                      <a:schemeClr val="bg1"/>
                    </a:solidFill>
                  </a:tcPr>
                </a:tc>
                <a:tc>
                  <a:txBody>
                    <a:bodyPr/>
                    <a:lstStyle/>
                    <a:p>
                      <a:r>
                        <a:rPr kumimoji="1" lang="en-US" altLang="ja-JP" sz="1800" dirty="0" smtClean="0">
                          <a:solidFill>
                            <a:srgbClr val="FF0000"/>
                          </a:solidFill>
                          <a:latin typeface="+mj-ea"/>
                          <a:ea typeface="+mj-ea"/>
                        </a:rPr>
                        <a:t>map</a:t>
                      </a:r>
                      <a:r>
                        <a:rPr kumimoji="1" lang="en-US" altLang="ja-JP" sz="1800" dirty="0" smtClean="0">
                          <a:latin typeface="+mj-ea"/>
                          <a:ea typeface="+mj-ea"/>
                        </a:rPr>
                        <a:t>( </a:t>
                      </a:r>
                      <a:r>
                        <a:rPr kumimoji="1" lang="en-US" altLang="ja-JP" sz="1800" dirty="0" err="1" smtClean="0">
                          <a:latin typeface="+mj-ea"/>
                          <a:ea typeface="+mj-ea"/>
                        </a:rPr>
                        <a:t>IntUnaryOperator</a:t>
                      </a:r>
                      <a:r>
                        <a:rPr kumimoji="1" lang="en-US" altLang="ja-JP" sz="1800" dirty="0" smtClean="0">
                          <a:latin typeface="+mj-ea"/>
                          <a:ea typeface="+mj-ea"/>
                        </a:rPr>
                        <a:t> )</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要素を別の値に変換</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2084154301"/>
                  </a:ext>
                </a:extLst>
              </a:tr>
              <a:tr h="370840">
                <a:tc rowSpan="6">
                  <a:txBody>
                    <a:bodyPr/>
                    <a:lstStyle/>
                    <a:p>
                      <a:r>
                        <a:rPr kumimoji="1" lang="ja-JP" altLang="en-US" sz="1800" dirty="0" smtClean="0">
                          <a:latin typeface="+mj-ea"/>
                          <a:ea typeface="+mj-ea"/>
                        </a:rPr>
                        <a:t>終端操作</a:t>
                      </a:r>
                      <a:endParaRPr kumimoji="1" lang="ja-JP" altLang="en-US" sz="1800" dirty="0">
                        <a:latin typeface="+mj-ea"/>
                        <a:ea typeface="+mj-ea"/>
                      </a:endParaRPr>
                    </a:p>
                  </a:txBody>
                  <a:tcPr>
                    <a:solidFill>
                      <a:schemeClr val="bg1"/>
                    </a:solidFill>
                  </a:tcPr>
                </a:tc>
                <a:tc>
                  <a:txBody>
                    <a:bodyPr/>
                    <a:lstStyle/>
                    <a:p>
                      <a:r>
                        <a:rPr kumimoji="1" lang="en-US" altLang="ja-JP" sz="1800" dirty="0" smtClean="0">
                          <a:solidFill>
                            <a:srgbClr val="FF0000"/>
                          </a:solidFill>
                          <a:latin typeface="+mj-ea"/>
                          <a:ea typeface="+mj-ea"/>
                        </a:rPr>
                        <a:t>sum</a:t>
                      </a:r>
                      <a:r>
                        <a:rPr kumimoji="1" lang="en-US" altLang="ja-JP" sz="1800" dirty="0" smtClean="0">
                          <a:latin typeface="+mj-ea"/>
                          <a:ea typeface="+mj-ea"/>
                        </a:rPr>
                        <a:t>()</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全要素の和を求める</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2350158441"/>
                  </a:ext>
                </a:extLst>
              </a:tr>
              <a:tr h="370840">
                <a:tc vMerge="1">
                  <a:txBody>
                    <a:bodyPr/>
                    <a:lstStyle/>
                    <a:p>
                      <a:endParaRPr kumimoji="1" lang="ja-JP" altLang="en-US" dirty="0">
                        <a:latin typeface="+mj-ea"/>
                        <a:ea typeface="+mj-ea"/>
                      </a:endParaRPr>
                    </a:p>
                  </a:txBody>
                  <a:tcPr>
                    <a:solidFill>
                      <a:schemeClr val="bg1"/>
                    </a:solidFill>
                  </a:tcPr>
                </a:tc>
                <a:tc>
                  <a:txBody>
                    <a:bodyPr/>
                    <a:lstStyle/>
                    <a:p>
                      <a:r>
                        <a:rPr kumimoji="1" lang="en-US" altLang="ja-JP" sz="1800" dirty="0" smtClean="0">
                          <a:solidFill>
                            <a:srgbClr val="FF0000"/>
                          </a:solidFill>
                          <a:latin typeface="+mj-ea"/>
                          <a:ea typeface="+mj-ea"/>
                        </a:rPr>
                        <a:t>count</a:t>
                      </a:r>
                      <a:r>
                        <a:rPr kumimoji="1" lang="en-US" altLang="ja-JP" sz="1800" dirty="0" smtClean="0">
                          <a:latin typeface="+mj-ea"/>
                          <a:ea typeface="+mj-ea"/>
                        </a:rPr>
                        <a:t>()</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全要素の数を求める</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2853928003"/>
                  </a:ext>
                </a:extLst>
              </a:tr>
              <a:tr h="370840">
                <a:tc vMerge="1">
                  <a:txBody>
                    <a:bodyPr/>
                    <a:lstStyle/>
                    <a:p>
                      <a:endParaRPr kumimoji="1" lang="ja-JP" altLang="en-US" dirty="0">
                        <a:latin typeface="+mj-ea"/>
                        <a:ea typeface="+mj-ea"/>
                      </a:endParaRPr>
                    </a:p>
                  </a:txBody>
                  <a:tcPr>
                    <a:solidFill>
                      <a:schemeClr val="bg1"/>
                    </a:solidFill>
                  </a:tcPr>
                </a:tc>
                <a:tc>
                  <a:txBody>
                    <a:bodyPr/>
                    <a:lstStyle/>
                    <a:p>
                      <a:r>
                        <a:rPr kumimoji="1" lang="en-US" altLang="ja-JP" sz="1800" dirty="0" err="1" smtClean="0">
                          <a:solidFill>
                            <a:srgbClr val="FF0000"/>
                          </a:solidFill>
                          <a:latin typeface="+mj-ea"/>
                          <a:ea typeface="+mj-ea"/>
                        </a:rPr>
                        <a:t>anyMatch</a:t>
                      </a:r>
                      <a:r>
                        <a:rPr kumimoji="1" lang="en-US" altLang="ja-JP" sz="1800" dirty="0" smtClean="0">
                          <a:latin typeface="+mj-ea"/>
                          <a:ea typeface="+mj-ea"/>
                        </a:rPr>
                        <a:t>(</a:t>
                      </a:r>
                      <a:r>
                        <a:rPr kumimoji="1" lang="en-US" altLang="ja-JP" sz="1800" dirty="0" err="1" smtClean="0">
                          <a:latin typeface="+mj-ea"/>
                          <a:ea typeface="+mj-ea"/>
                        </a:rPr>
                        <a:t>IntPredicate</a:t>
                      </a:r>
                      <a:r>
                        <a:rPr kumimoji="1" lang="en-US" altLang="ja-JP" sz="1800" dirty="0" smtClean="0">
                          <a:latin typeface="+mj-ea"/>
                          <a:ea typeface="+mj-ea"/>
                        </a:rPr>
                        <a:t>)</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条件に一致する要素があるか調べる</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1826781130"/>
                  </a:ext>
                </a:extLst>
              </a:tr>
              <a:tr h="370840">
                <a:tc vMerge="1">
                  <a:txBody>
                    <a:bodyPr/>
                    <a:lstStyle/>
                    <a:p>
                      <a:endParaRPr kumimoji="1" lang="ja-JP" altLang="en-US" dirty="0">
                        <a:latin typeface="+mj-ea"/>
                        <a:ea typeface="+mj-ea"/>
                      </a:endParaRPr>
                    </a:p>
                  </a:txBody>
                  <a:tcPr>
                    <a:solidFill>
                      <a:schemeClr val="bg1"/>
                    </a:solidFill>
                  </a:tcPr>
                </a:tc>
                <a:tc>
                  <a:txBody>
                    <a:bodyPr/>
                    <a:lstStyle/>
                    <a:p>
                      <a:r>
                        <a:rPr kumimoji="1" lang="en-US" altLang="ja-JP" sz="1800" dirty="0" err="1" smtClean="0">
                          <a:solidFill>
                            <a:srgbClr val="FF0000"/>
                          </a:solidFill>
                          <a:latin typeface="+mj-ea"/>
                          <a:ea typeface="+mj-ea"/>
                        </a:rPr>
                        <a:t>allMatch</a:t>
                      </a:r>
                      <a:r>
                        <a:rPr kumimoji="1" lang="en-US" altLang="ja-JP" sz="1800" dirty="0" smtClean="0">
                          <a:latin typeface="+mj-ea"/>
                          <a:ea typeface="+mj-ea"/>
                        </a:rPr>
                        <a:t>(</a:t>
                      </a:r>
                      <a:r>
                        <a:rPr kumimoji="1" lang="en-US" altLang="ja-JP" sz="1800" dirty="0" err="1" smtClean="0">
                          <a:latin typeface="+mj-ea"/>
                          <a:ea typeface="+mj-ea"/>
                        </a:rPr>
                        <a:t>IntPredicate</a:t>
                      </a:r>
                      <a:r>
                        <a:rPr kumimoji="1" lang="en-US" altLang="ja-JP" sz="1800" dirty="0" smtClean="0">
                          <a:latin typeface="+mj-ea"/>
                          <a:ea typeface="+mj-ea"/>
                        </a:rPr>
                        <a:t>)</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全要素が条件に一致するか調べる</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1125338637"/>
                  </a:ext>
                </a:extLst>
              </a:tr>
              <a:tr h="370840">
                <a:tc vMerge="1">
                  <a:txBody>
                    <a:bodyPr/>
                    <a:lstStyle/>
                    <a:p>
                      <a:endParaRPr kumimoji="1" lang="ja-JP" altLang="en-US" dirty="0">
                        <a:latin typeface="+mj-ea"/>
                        <a:ea typeface="+mj-ea"/>
                      </a:endParaRPr>
                    </a:p>
                  </a:txBody>
                  <a:tcPr>
                    <a:solidFill>
                      <a:schemeClr val="bg1"/>
                    </a:solidFill>
                  </a:tcPr>
                </a:tc>
                <a:tc>
                  <a:txBody>
                    <a:bodyPr/>
                    <a:lstStyle/>
                    <a:p>
                      <a:r>
                        <a:rPr kumimoji="1" lang="en-US" altLang="ja-JP" sz="1800" dirty="0" err="1" smtClean="0">
                          <a:solidFill>
                            <a:srgbClr val="FF0000"/>
                          </a:solidFill>
                          <a:latin typeface="+mj-ea"/>
                          <a:ea typeface="+mj-ea"/>
                        </a:rPr>
                        <a:t>findAny</a:t>
                      </a:r>
                      <a:r>
                        <a:rPr kumimoji="1" lang="en-US" altLang="ja-JP" sz="1800" dirty="0" smtClean="0">
                          <a:latin typeface="+mj-ea"/>
                          <a:ea typeface="+mj-ea"/>
                        </a:rPr>
                        <a:t>(</a:t>
                      </a:r>
                      <a:r>
                        <a:rPr kumimoji="1" lang="en-US" altLang="ja-JP" sz="1800" dirty="0" err="1" smtClean="0">
                          <a:latin typeface="+mj-ea"/>
                          <a:ea typeface="+mj-ea"/>
                        </a:rPr>
                        <a:t>IntPredicate</a:t>
                      </a:r>
                      <a:r>
                        <a:rPr kumimoji="1" lang="en-US" altLang="ja-JP" sz="1800" dirty="0" smtClean="0">
                          <a:latin typeface="+mj-ea"/>
                          <a:ea typeface="+mj-ea"/>
                        </a:rPr>
                        <a:t>)</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条件に一致する要素を１つ取り出す</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1468174412"/>
                  </a:ext>
                </a:extLst>
              </a:tr>
              <a:tr h="370840">
                <a:tc vMerge="1">
                  <a:txBody>
                    <a:bodyPr/>
                    <a:lstStyle/>
                    <a:p>
                      <a:endParaRPr kumimoji="1" lang="ja-JP" altLang="en-US" dirty="0">
                        <a:latin typeface="+mj-ea"/>
                        <a:ea typeface="+mj-ea"/>
                      </a:endParaRPr>
                    </a:p>
                  </a:txBody>
                  <a:tcPr>
                    <a:solidFill>
                      <a:schemeClr val="bg1"/>
                    </a:solidFill>
                  </a:tcPr>
                </a:tc>
                <a:tc>
                  <a:txBody>
                    <a:bodyPr/>
                    <a:lstStyle/>
                    <a:p>
                      <a:r>
                        <a:rPr kumimoji="1" lang="en-US" altLang="ja-JP" sz="1800" dirty="0" smtClean="0">
                          <a:solidFill>
                            <a:srgbClr val="FF0000"/>
                          </a:solidFill>
                          <a:latin typeface="+mj-ea"/>
                          <a:ea typeface="+mj-ea"/>
                        </a:rPr>
                        <a:t>reduce</a:t>
                      </a:r>
                      <a:r>
                        <a:rPr kumimoji="1" lang="en-US" altLang="ja-JP" sz="1800" dirty="0" smtClean="0">
                          <a:latin typeface="+mj-ea"/>
                          <a:ea typeface="+mj-ea"/>
                        </a:rPr>
                        <a:t>(</a:t>
                      </a:r>
                      <a:r>
                        <a:rPr kumimoji="1" lang="ja-JP" altLang="en-US" sz="1800" dirty="0" smtClean="0">
                          <a:latin typeface="+mj-ea"/>
                          <a:ea typeface="+mj-ea"/>
                        </a:rPr>
                        <a:t>初期値、</a:t>
                      </a:r>
                      <a:r>
                        <a:rPr kumimoji="1" lang="en-US" altLang="ja-JP" sz="1800" dirty="0" err="1" smtClean="0">
                          <a:latin typeface="+mj-ea"/>
                          <a:ea typeface="+mj-ea"/>
                        </a:rPr>
                        <a:t>IntBinaryOperator</a:t>
                      </a:r>
                      <a:r>
                        <a:rPr kumimoji="1" lang="en-US" altLang="ja-JP" sz="1800" dirty="0" smtClean="0">
                          <a:latin typeface="+mj-ea"/>
                          <a:ea typeface="+mj-ea"/>
                        </a:rPr>
                        <a:t>)</a:t>
                      </a:r>
                      <a:endParaRPr kumimoji="1" lang="ja-JP" altLang="en-US" sz="1800" dirty="0">
                        <a:latin typeface="+mj-ea"/>
                        <a:ea typeface="+mj-ea"/>
                      </a:endParaRPr>
                    </a:p>
                  </a:txBody>
                  <a:tcPr>
                    <a:solidFill>
                      <a:schemeClr val="bg1"/>
                    </a:solidFill>
                  </a:tcPr>
                </a:tc>
                <a:tc>
                  <a:txBody>
                    <a:bodyPr/>
                    <a:lstStyle/>
                    <a:p>
                      <a:r>
                        <a:rPr kumimoji="1" lang="ja-JP" altLang="en-US" sz="1800" dirty="0" smtClean="0">
                          <a:latin typeface="+mj-ea"/>
                          <a:ea typeface="+mj-ea"/>
                        </a:rPr>
                        <a:t>全要素に処理を適用する</a:t>
                      </a:r>
                      <a:endParaRPr kumimoji="1" lang="ja-JP" altLang="en-US" sz="1800" dirty="0">
                        <a:latin typeface="+mj-ea"/>
                        <a:ea typeface="+mj-ea"/>
                      </a:endParaRPr>
                    </a:p>
                  </a:txBody>
                  <a:tcPr>
                    <a:solidFill>
                      <a:schemeClr val="bg1"/>
                    </a:solidFill>
                  </a:tcPr>
                </a:tc>
                <a:extLst>
                  <a:ext uri="{0D108BD9-81ED-4DB2-BD59-A6C34878D82A}">
                    <a16:rowId xmlns:a16="http://schemas.microsoft.com/office/drawing/2014/main" val="326267632"/>
                  </a:ext>
                </a:extLst>
              </a:tr>
            </a:tbl>
          </a:graphicData>
        </a:graphic>
      </p:graphicFrame>
    </p:spTree>
    <p:extLst>
      <p:ext uri="{BB962C8B-B14F-4D97-AF65-F5344CB8AC3E}">
        <p14:creationId xmlns:p14="http://schemas.microsoft.com/office/powerpoint/2010/main" val="3851721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Stream</a:t>
            </a:r>
            <a:r>
              <a:rPr lang="ja-JP" altLang="en-US" dirty="0" smtClean="0"/>
              <a:t>を使ったプログラミング例（１）</a:t>
            </a:r>
            <a:endParaRPr kumimoji="1" lang="ja-JP" altLang="en-US" dirty="0"/>
          </a:p>
        </p:txBody>
      </p:sp>
      <p:sp>
        <p:nvSpPr>
          <p:cNvPr id="12" name="テキスト ボックス 11"/>
          <p:cNvSpPr txBox="1"/>
          <p:nvPr/>
        </p:nvSpPr>
        <p:spPr>
          <a:xfrm>
            <a:off x="261045" y="1484784"/>
            <a:ext cx="5816016" cy="369332"/>
          </a:xfrm>
          <a:prstGeom prst="rect">
            <a:avLst/>
          </a:prstGeom>
          <a:solidFill>
            <a:srgbClr val="66FF99"/>
          </a:solidFill>
          <a:ln>
            <a:solidFill>
              <a:srgbClr val="0000FF"/>
            </a:solidFill>
          </a:ln>
        </p:spPr>
        <p:txBody>
          <a:bodyPr wrap="none" rtlCol="0">
            <a:spAutoFit/>
          </a:bodyPr>
          <a:lstStyle/>
          <a:p>
            <a:r>
              <a:rPr lang="ja-JP" altLang="en-US" dirty="0" smtClean="0">
                <a:latin typeface="+mj-ea"/>
                <a:ea typeface="+mj-ea"/>
              </a:rPr>
              <a:t>例１）指定した範囲の３の倍数の個数を求めるプログラム</a:t>
            </a:r>
            <a:endParaRPr kumimoji="1" lang="ja-JP" altLang="en-US" dirty="0">
              <a:latin typeface="+mj-ea"/>
              <a:ea typeface="+mj-ea"/>
            </a:endParaRPr>
          </a:p>
        </p:txBody>
      </p:sp>
      <p:sp>
        <p:nvSpPr>
          <p:cNvPr id="30" name="テキスト ボックス 29"/>
          <p:cNvSpPr txBox="1"/>
          <p:nvPr/>
        </p:nvSpPr>
        <p:spPr>
          <a:xfrm>
            <a:off x="234655" y="1916832"/>
            <a:ext cx="8494633" cy="4278094"/>
          </a:xfrm>
          <a:prstGeom prst="rect">
            <a:avLst/>
          </a:prstGeom>
          <a:solidFill>
            <a:schemeClr val="bg1"/>
          </a:solidFill>
          <a:ln>
            <a:solidFill>
              <a:srgbClr val="0000FF"/>
            </a:solidFill>
          </a:ln>
        </p:spPr>
        <p:txBody>
          <a:bodyPr wrap="none" rtlCol="0">
            <a:spAutoFit/>
          </a:bodyPr>
          <a:lstStyle/>
          <a:p>
            <a:r>
              <a:rPr lang="en-US" altLang="ja-JP" sz="1600" dirty="0" smtClean="0">
                <a:latin typeface="+mj-ea"/>
                <a:ea typeface="+mj-ea"/>
              </a:rPr>
              <a:t>public </a:t>
            </a:r>
            <a:r>
              <a:rPr lang="en-US" altLang="ja-JP" sz="1600" dirty="0">
                <a:latin typeface="+mj-ea"/>
                <a:ea typeface="+mj-ea"/>
              </a:rPr>
              <a:t>static void main(String[] </a:t>
            </a:r>
            <a:r>
              <a:rPr lang="en-US" altLang="ja-JP" sz="1600" dirty="0" err="1">
                <a:latin typeface="+mj-ea"/>
                <a:ea typeface="+mj-ea"/>
              </a:rPr>
              <a:t>args</a:t>
            </a:r>
            <a:r>
              <a:rPr lang="en-US" altLang="ja-JP" sz="1600" dirty="0">
                <a:latin typeface="+mj-ea"/>
                <a:ea typeface="+mj-ea"/>
              </a:rPr>
              <a:t>) throws </a:t>
            </a:r>
            <a:r>
              <a:rPr lang="en-US" altLang="ja-JP" sz="1600" dirty="0" err="1">
                <a:latin typeface="+mj-ea"/>
                <a:ea typeface="+mj-ea"/>
              </a:rPr>
              <a:t>IOException</a:t>
            </a:r>
            <a:r>
              <a:rPr lang="en-US" altLang="ja-JP" sz="1600" dirty="0">
                <a:latin typeface="+mj-ea"/>
                <a:ea typeface="+mj-ea"/>
              </a:rPr>
              <a:t> {</a:t>
            </a:r>
          </a:p>
          <a:p>
            <a:r>
              <a:rPr lang="en-US" altLang="ja-JP" sz="1600" dirty="0" smtClean="0">
                <a:latin typeface="+mj-ea"/>
                <a:ea typeface="+mj-ea"/>
              </a:rPr>
              <a:t>        </a:t>
            </a:r>
            <a:r>
              <a:rPr lang="en-US" altLang="ja-JP" sz="1600" dirty="0" err="1" smtClean="0">
                <a:latin typeface="+mj-ea"/>
                <a:ea typeface="+mj-ea"/>
              </a:rPr>
              <a:t>BufferedReader</a:t>
            </a:r>
            <a:r>
              <a:rPr lang="en-US" altLang="ja-JP" sz="1600" dirty="0" smtClean="0">
                <a:latin typeface="+mj-ea"/>
                <a:ea typeface="+mj-ea"/>
              </a:rPr>
              <a:t> </a:t>
            </a:r>
            <a:r>
              <a:rPr lang="en-US" altLang="ja-JP" sz="1600" dirty="0" err="1">
                <a:latin typeface="+mj-ea"/>
                <a:ea typeface="+mj-ea"/>
              </a:rPr>
              <a:t>br</a:t>
            </a:r>
            <a:r>
              <a:rPr lang="en-US" altLang="ja-JP" sz="1600" dirty="0">
                <a:latin typeface="+mj-ea"/>
                <a:ea typeface="+mj-ea"/>
              </a:rPr>
              <a:t> = new </a:t>
            </a:r>
            <a:r>
              <a:rPr lang="en-US" altLang="ja-JP" sz="1600" dirty="0" err="1">
                <a:latin typeface="+mj-ea"/>
                <a:ea typeface="+mj-ea"/>
              </a:rPr>
              <a:t>BufferedReader</a:t>
            </a:r>
            <a:r>
              <a:rPr lang="en-US" altLang="ja-JP" sz="1600" dirty="0">
                <a:latin typeface="+mj-ea"/>
                <a:ea typeface="+mj-ea"/>
              </a:rPr>
              <a:t>(new </a:t>
            </a:r>
            <a:r>
              <a:rPr lang="en-US" altLang="ja-JP" sz="1600" dirty="0" err="1">
                <a:latin typeface="+mj-ea"/>
                <a:ea typeface="+mj-ea"/>
              </a:rPr>
              <a:t>InputStreamReader</a:t>
            </a:r>
            <a:r>
              <a:rPr lang="en-US" altLang="ja-JP" sz="1600" dirty="0">
                <a:latin typeface="+mj-ea"/>
                <a:ea typeface="+mj-ea"/>
              </a:rPr>
              <a:t>(System.in</a:t>
            </a:r>
            <a:r>
              <a:rPr lang="en-US" altLang="ja-JP" sz="1600" dirty="0" smtClean="0">
                <a:latin typeface="+mj-ea"/>
                <a:ea typeface="+mj-ea"/>
              </a:rPr>
              <a:t>));</a:t>
            </a:r>
          </a:p>
          <a:p>
            <a:r>
              <a:rPr lang="en-US" altLang="ja-JP" sz="1600" dirty="0">
                <a:latin typeface="+mj-ea"/>
                <a:ea typeface="+mj-ea"/>
              </a:rPr>
              <a:t> </a:t>
            </a:r>
            <a:r>
              <a:rPr lang="en-US" altLang="ja-JP" sz="1600" dirty="0" smtClean="0">
                <a:latin typeface="+mj-ea"/>
                <a:ea typeface="+mj-ea"/>
              </a:rPr>
              <a:t>       String </a:t>
            </a:r>
            <a:r>
              <a:rPr lang="en-US" altLang="ja-JP" sz="1600" dirty="0" err="1" smtClean="0">
                <a:latin typeface="+mj-ea"/>
                <a:ea typeface="+mj-ea"/>
              </a:rPr>
              <a:t>str</a:t>
            </a:r>
            <a:r>
              <a:rPr lang="en-US" altLang="ja-JP" sz="1600" dirty="0" smtClean="0">
                <a:latin typeface="+mj-ea"/>
                <a:ea typeface="+mj-ea"/>
              </a:rPr>
              <a:t> = “”;</a:t>
            </a:r>
            <a:endParaRPr lang="en-US" altLang="ja-JP" sz="1600" dirty="0">
              <a:latin typeface="+mj-ea"/>
              <a:ea typeface="+mj-ea"/>
            </a:endParaRPr>
          </a:p>
          <a:p>
            <a:endParaRPr lang="en-US" altLang="ja-JP" sz="1600" dirty="0" smtClean="0">
              <a:latin typeface="+mj-ea"/>
              <a:ea typeface="+mj-ea"/>
            </a:endParaRPr>
          </a:p>
          <a:p>
            <a:r>
              <a:rPr lang="en-US" altLang="ja-JP" sz="1600" dirty="0" smtClean="0">
                <a:latin typeface="+mj-ea"/>
                <a:ea typeface="+mj-ea"/>
              </a:rPr>
              <a:t>        </a:t>
            </a:r>
            <a:r>
              <a:rPr lang="en-US" altLang="ja-JP" sz="1600" dirty="0" err="1" smtClean="0">
                <a:latin typeface="+mj-ea"/>
                <a:ea typeface="+mj-ea"/>
              </a:rPr>
              <a:t>System.out.println</a:t>
            </a:r>
            <a:r>
              <a:rPr lang="en-US" altLang="ja-JP" sz="1600" dirty="0">
                <a:latin typeface="+mj-ea"/>
                <a:ea typeface="+mj-ea"/>
              </a:rPr>
              <a:t>("</a:t>
            </a:r>
            <a:r>
              <a:rPr lang="ja-JP" altLang="en-US" sz="1600" dirty="0">
                <a:latin typeface="+mj-ea"/>
                <a:ea typeface="+mj-ea"/>
              </a:rPr>
              <a:t>正の整数</a:t>
            </a:r>
            <a:r>
              <a:rPr lang="en-US" altLang="ja-JP" sz="1600" dirty="0">
                <a:latin typeface="+mj-ea"/>
                <a:ea typeface="+mj-ea"/>
              </a:rPr>
              <a:t>N</a:t>
            </a:r>
            <a:r>
              <a:rPr lang="ja-JP" altLang="en-US" sz="1600" dirty="0">
                <a:latin typeface="+mj-ea"/>
                <a:ea typeface="+mj-ea"/>
              </a:rPr>
              <a:t>を入力してください。</a:t>
            </a:r>
            <a:r>
              <a:rPr lang="en-US" altLang="ja-JP" sz="1600" dirty="0">
                <a:latin typeface="+mj-ea"/>
                <a:ea typeface="+mj-ea"/>
              </a:rPr>
              <a:t>");</a:t>
            </a:r>
          </a:p>
          <a:p>
            <a:r>
              <a:rPr lang="en-US" altLang="ja-JP" sz="1600" dirty="0" smtClean="0">
                <a:latin typeface="+mj-ea"/>
                <a:ea typeface="+mj-ea"/>
              </a:rPr>
              <a:t>        </a:t>
            </a:r>
            <a:r>
              <a:rPr lang="en-US" altLang="ja-JP" sz="1600" dirty="0" err="1" smtClean="0">
                <a:latin typeface="+mj-ea"/>
                <a:ea typeface="+mj-ea"/>
              </a:rPr>
              <a:t>str</a:t>
            </a:r>
            <a:r>
              <a:rPr lang="en-US" altLang="ja-JP" sz="1600" dirty="0" smtClean="0">
                <a:latin typeface="+mj-ea"/>
                <a:ea typeface="+mj-ea"/>
              </a:rPr>
              <a:t> = </a:t>
            </a:r>
            <a:r>
              <a:rPr lang="en-US" altLang="ja-JP" sz="1600" dirty="0" err="1">
                <a:latin typeface="+mj-ea"/>
                <a:ea typeface="+mj-ea"/>
              </a:rPr>
              <a:t>br.readLine</a:t>
            </a:r>
            <a:r>
              <a:rPr lang="en-US" altLang="ja-JP" sz="1600" dirty="0">
                <a:latin typeface="+mj-ea"/>
                <a:ea typeface="+mj-ea"/>
              </a:rPr>
              <a:t>();</a:t>
            </a:r>
          </a:p>
          <a:p>
            <a:r>
              <a:rPr lang="en-US" altLang="ja-JP" sz="1600" dirty="0" smtClean="0">
                <a:latin typeface="+mj-ea"/>
                <a:ea typeface="+mj-ea"/>
              </a:rPr>
              <a:t>        </a:t>
            </a:r>
            <a:r>
              <a:rPr lang="en-US" altLang="ja-JP" sz="1600" dirty="0" err="1" smtClean="0">
                <a:latin typeface="+mj-ea"/>
                <a:ea typeface="+mj-ea"/>
              </a:rPr>
              <a:t>int</a:t>
            </a:r>
            <a:r>
              <a:rPr lang="en-US" altLang="ja-JP" sz="1600" dirty="0" smtClean="0">
                <a:latin typeface="+mj-ea"/>
                <a:ea typeface="+mj-ea"/>
              </a:rPr>
              <a:t> </a:t>
            </a:r>
            <a:r>
              <a:rPr lang="en-US" altLang="ja-JP" sz="1600" dirty="0" err="1" smtClean="0">
                <a:latin typeface="+mj-ea"/>
                <a:ea typeface="+mj-ea"/>
              </a:rPr>
              <a:t>firstNum</a:t>
            </a:r>
            <a:r>
              <a:rPr lang="en-US" altLang="ja-JP" sz="1600" dirty="0" smtClean="0">
                <a:latin typeface="+mj-ea"/>
                <a:ea typeface="+mj-ea"/>
              </a:rPr>
              <a:t> </a:t>
            </a:r>
            <a:r>
              <a:rPr lang="en-US" altLang="ja-JP" sz="1600" dirty="0">
                <a:latin typeface="+mj-ea"/>
                <a:ea typeface="+mj-ea"/>
              </a:rPr>
              <a:t>= </a:t>
            </a:r>
            <a:r>
              <a:rPr lang="en-US" altLang="ja-JP" sz="1600" dirty="0" err="1" smtClean="0">
                <a:latin typeface="+mj-ea"/>
                <a:ea typeface="+mj-ea"/>
              </a:rPr>
              <a:t>Integer.parseInt</a:t>
            </a:r>
            <a:r>
              <a:rPr lang="en-US" altLang="ja-JP" sz="1600" dirty="0" smtClean="0">
                <a:latin typeface="+mj-ea"/>
                <a:ea typeface="+mj-ea"/>
              </a:rPr>
              <a:t>(</a:t>
            </a:r>
            <a:r>
              <a:rPr lang="en-US" altLang="ja-JP" sz="1600" dirty="0" err="1" smtClean="0">
                <a:latin typeface="+mj-ea"/>
                <a:ea typeface="+mj-ea"/>
              </a:rPr>
              <a:t>str</a:t>
            </a:r>
            <a:r>
              <a:rPr lang="en-US" altLang="ja-JP" sz="1600" dirty="0" smtClean="0">
                <a:latin typeface="+mj-ea"/>
                <a:ea typeface="+mj-ea"/>
              </a:rPr>
              <a:t>);</a:t>
            </a:r>
            <a:endParaRPr lang="en-US" altLang="ja-JP" sz="1600" dirty="0">
              <a:latin typeface="+mj-ea"/>
              <a:ea typeface="+mj-ea"/>
            </a:endParaRPr>
          </a:p>
          <a:p>
            <a:endParaRPr lang="en-US" altLang="ja-JP" sz="1600" dirty="0">
              <a:latin typeface="+mj-ea"/>
              <a:ea typeface="+mj-ea"/>
            </a:endParaRPr>
          </a:p>
          <a:p>
            <a:r>
              <a:rPr lang="en-US" altLang="ja-JP" sz="1600" dirty="0" smtClean="0">
                <a:latin typeface="+mj-ea"/>
                <a:ea typeface="+mj-ea"/>
              </a:rPr>
              <a:t>        </a:t>
            </a:r>
            <a:r>
              <a:rPr lang="en-US" altLang="ja-JP" sz="1600" dirty="0" err="1" smtClean="0">
                <a:latin typeface="+mj-ea"/>
                <a:ea typeface="+mj-ea"/>
              </a:rPr>
              <a:t>System.out.println</a:t>
            </a:r>
            <a:r>
              <a:rPr lang="en-US" altLang="ja-JP" sz="1600" dirty="0">
                <a:latin typeface="+mj-ea"/>
                <a:ea typeface="+mj-ea"/>
              </a:rPr>
              <a:t>("</a:t>
            </a:r>
            <a:r>
              <a:rPr lang="ja-JP" altLang="en-US" sz="1600" dirty="0">
                <a:latin typeface="+mj-ea"/>
                <a:ea typeface="+mj-ea"/>
              </a:rPr>
              <a:t>正の整数</a:t>
            </a:r>
            <a:r>
              <a:rPr lang="en-US" altLang="ja-JP" sz="1600" dirty="0">
                <a:latin typeface="+mj-ea"/>
                <a:ea typeface="+mj-ea"/>
              </a:rPr>
              <a:t>M</a:t>
            </a:r>
            <a:r>
              <a:rPr lang="ja-JP" altLang="en-US" sz="1600" dirty="0">
                <a:latin typeface="+mj-ea"/>
                <a:ea typeface="+mj-ea"/>
              </a:rPr>
              <a:t>を入力してください。</a:t>
            </a:r>
            <a:r>
              <a:rPr lang="en-US" altLang="ja-JP" sz="1600" dirty="0">
                <a:latin typeface="+mj-ea"/>
                <a:ea typeface="+mj-ea"/>
              </a:rPr>
              <a:t>");</a:t>
            </a:r>
          </a:p>
          <a:p>
            <a:r>
              <a:rPr lang="en-US" altLang="ja-JP" sz="1600" dirty="0" smtClean="0">
                <a:latin typeface="+mj-ea"/>
                <a:ea typeface="+mj-ea"/>
              </a:rPr>
              <a:t>        </a:t>
            </a:r>
            <a:r>
              <a:rPr lang="en-US" altLang="ja-JP" sz="1600" dirty="0" err="1" smtClean="0">
                <a:latin typeface="+mj-ea"/>
                <a:ea typeface="+mj-ea"/>
              </a:rPr>
              <a:t>str</a:t>
            </a:r>
            <a:r>
              <a:rPr lang="en-US" altLang="ja-JP" sz="1600" dirty="0" smtClean="0">
                <a:latin typeface="+mj-ea"/>
                <a:ea typeface="+mj-ea"/>
              </a:rPr>
              <a:t> </a:t>
            </a:r>
            <a:r>
              <a:rPr lang="en-US" altLang="ja-JP" sz="1600" dirty="0">
                <a:latin typeface="+mj-ea"/>
                <a:ea typeface="+mj-ea"/>
              </a:rPr>
              <a:t>= </a:t>
            </a:r>
            <a:r>
              <a:rPr lang="en-US" altLang="ja-JP" sz="1600" dirty="0" err="1">
                <a:latin typeface="+mj-ea"/>
                <a:ea typeface="+mj-ea"/>
              </a:rPr>
              <a:t>br.readLine</a:t>
            </a:r>
            <a:r>
              <a:rPr lang="en-US" altLang="ja-JP" sz="1600" dirty="0">
                <a:latin typeface="+mj-ea"/>
                <a:ea typeface="+mj-ea"/>
              </a:rPr>
              <a:t>();</a:t>
            </a:r>
          </a:p>
          <a:p>
            <a:r>
              <a:rPr lang="en-US" altLang="ja-JP" sz="1600" dirty="0" smtClean="0">
                <a:latin typeface="+mj-ea"/>
                <a:ea typeface="+mj-ea"/>
              </a:rPr>
              <a:t>        </a:t>
            </a:r>
            <a:r>
              <a:rPr lang="en-US" altLang="ja-JP" sz="1600" dirty="0" err="1" smtClean="0">
                <a:latin typeface="+mj-ea"/>
                <a:ea typeface="+mj-ea"/>
              </a:rPr>
              <a:t>int</a:t>
            </a:r>
            <a:r>
              <a:rPr lang="en-US" altLang="ja-JP" sz="1600" dirty="0" smtClean="0">
                <a:latin typeface="+mj-ea"/>
                <a:ea typeface="+mj-ea"/>
              </a:rPr>
              <a:t> </a:t>
            </a:r>
            <a:r>
              <a:rPr lang="en-US" altLang="ja-JP" sz="1600" dirty="0" err="1" smtClean="0">
                <a:latin typeface="+mj-ea"/>
                <a:ea typeface="+mj-ea"/>
              </a:rPr>
              <a:t>lastNum</a:t>
            </a:r>
            <a:r>
              <a:rPr lang="en-US" altLang="ja-JP" sz="1600" dirty="0" smtClean="0">
                <a:latin typeface="+mj-ea"/>
                <a:ea typeface="+mj-ea"/>
              </a:rPr>
              <a:t> </a:t>
            </a:r>
            <a:r>
              <a:rPr lang="en-US" altLang="ja-JP" sz="1600" dirty="0">
                <a:latin typeface="+mj-ea"/>
                <a:ea typeface="+mj-ea"/>
              </a:rPr>
              <a:t>= </a:t>
            </a:r>
            <a:r>
              <a:rPr lang="en-US" altLang="ja-JP" sz="1600" dirty="0" err="1" smtClean="0">
                <a:latin typeface="+mj-ea"/>
                <a:ea typeface="+mj-ea"/>
              </a:rPr>
              <a:t>Integer.parseInt</a:t>
            </a:r>
            <a:r>
              <a:rPr lang="en-US" altLang="ja-JP" sz="1600" dirty="0" smtClean="0">
                <a:latin typeface="+mj-ea"/>
                <a:ea typeface="+mj-ea"/>
              </a:rPr>
              <a:t>(</a:t>
            </a:r>
            <a:r>
              <a:rPr lang="en-US" altLang="ja-JP" sz="1600" dirty="0" err="1" smtClean="0">
                <a:latin typeface="+mj-ea"/>
                <a:ea typeface="+mj-ea"/>
              </a:rPr>
              <a:t>str</a:t>
            </a:r>
            <a:r>
              <a:rPr lang="en-US" altLang="ja-JP" sz="1600" dirty="0" smtClean="0">
                <a:latin typeface="+mj-ea"/>
                <a:ea typeface="+mj-ea"/>
              </a:rPr>
              <a:t>);</a:t>
            </a:r>
          </a:p>
          <a:p>
            <a:endParaRPr lang="en-US" altLang="ja-JP" sz="1600" dirty="0" smtClean="0">
              <a:latin typeface="+mj-ea"/>
              <a:ea typeface="+mj-ea"/>
            </a:endParaRPr>
          </a:p>
          <a:p>
            <a:r>
              <a:rPr lang="en-US" altLang="ja-JP" sz="1600" dirty="0" smtClean="0">
                <a:latin typeface="+mj-ea"/>
                <a:ea typeface="+mj-ea"/>
              </a:rPr>
              <a:t>        </a:t>
            </a:r>
            <a:r>
              <a:rPr lang="en-US" altLang="ja-JP" sz="1600" dirty="0" err="1" smtClean="0">
                <a:latin typeface="+mj-ea"/>
                <a:ea typeface="+mj-ea"/>
              </a:rPr>
              <a:t>IntPredicate</a:t>
            </a:r>
            <a:r>
              <a:rPr lang="en-US" altLang="ja-JP" sz="1600" dirty="0" smtClean="0">
                <a:latin typeface="+mj-ea"/>
                <a:ea typeface="+mj-ea"/>
              </a:rPr>
              <a:t> </a:t>
            </a:r>
            <a:r>
              <a:rPr lang="en-US" altLang="ja-JP" sz="1600" dirty="0">
                <a:latin typeface="+mj-ea"/>
                <a:ea typeface="+mj-ea"/>
              </a:rPr>
              <a:t>multipleOf3 = n -&gt; n % 3 == 0</a:t>
            </a:r>
            <a:r>
              <a:rPr lang="en-US" altLang="ja-JP" sz="1600" dirty="0" smtClean="0">
                <a:latin typeface="+mj-ea"/>
                <a:ea typeface="+mj-ea"/>
              </a:rPr>
              <a:t>;</a:t>
            </a:r>
          </a:p>
          <a:p>
            <a:r>
              <a:rPr lang="en-US" altLang="ja-JP" sz="1600" dirty="0" smtClean="0">
                <a:latin typeface="+mj-ea"/>
                <a:ea typeface="+mj-ea"/>
              </a:rPr>
              <a:t>        long </a:t>
            </a:r>
            <a:r>
              <a:rPr lang="en-US" altLang="ja-JP" sz="1600" dirty="0" err="1">
                <a:latin typeface="+mj-ea"/>
                <a:ea typeface="+mj-ea"/>
              </a:rPr>
              <a:t>nums</a:t>
            </a:r>
            <a:r>
              <a:rPr lang="en-US" altLang="ja-JP" sz="1600" dirty="0">
                <a:latin typeface="+mj-ea"/>
                <a:ea typeface="+mj-ea"/>
              </a:rPr>
              <a:t> = </a:t>
            </a:r>
            <a:r>
              <a:rPr lang="en-US" altLang="ja-JP" sz="1600" dirty="0" err="1">
                <a:latin typeface="+mj-ea"/>
                <a:ea typeface="+mj-ea"/>
              </a:rPr>
              <a:t>IntStream.rangeClosed</a:t>
            </a:r>
            <a:r>
              <a:rPr lang="en-US" altLang="ja-JP" sz="1600" dirty="0">
                <a:latin typeface="+mj-ea"/>
                <a:ea typeface="+mj-ea"/>
              </a:rPr>
              <a:t>(</a:t>
            </a:r>
            <a:r>
              <a:rPr lang="en-US" altLang="ja-JP" sz="1600" dirty="0" err="1">
                <a:latin typeface="+mj-ea"/>
                <a:ea typeface="+mj-ea"/>
              </a:rPr>
              <a:t>firstNum</a:t>
            </a:r>
            <a:r>
              <a:rPr lang="en-US" altLang="ja-JP" sz="1600" dirty="0">
                <a:latin typeface="+mj-ea"/>
                <a:ea typeface="+mj-ea"/>
              </a:rPr>
              <a:t>, </a:t>
            </a:r>
            <a:r>
              <a:rPr lang="en-US" altLang="ja-JP" sz="1600" dirty="0" err="1">
                <a:latin typeface="+mj-ea"/>
                <a:ea typeface="+mj-ea"/>
              </a:rPr>
              <a:t>lastNum</a:t>
            </a:r>
            <a:r>
              <a:rPr lang="en-US" altLang="ja-JP" sz="1600" dirty="0">
                <a:latin typeface="+mj-ea"/>
                <a:ea typeface="+mj-ea"/>
              </a:rPr>
              <a:t>).filter(multipleOf3).count();</a:t>
            </a:r>
          </a:p>
          <a:p>
            <a:endParaRPr lang="en-US" altLang="ja-JP" sz="1600" dirty="0">
              <a:latin typeface="+mj-ea"/>
              <a:ea typeface="+mj-ea"/>
            </a:endParaRPr>
          </a:p>
          <a:p>
            <a:r>
              <a:rPr lang="en-US" altLang="ja-JP" sz="1600" dirty="0" smtClean="0">
                <a:latin typeface="+mj-ea"/>
                <a:ea typeface="+mj-ea"/>
              </a:rPr>
              <a:t>        </a:t>
            </a:r>
            <a:r>
              <a:rPr lang="en-US" altLang="ja-JP" sz="1600" dirty="0" err="1" smtClean="0">
                <a:latin typeface="+mj-ea"/>
                <a:ea typeface="+mj-ea"/>
              </a:rPr>
              <a:t>System.out.println</a:t>
            </a:r>
            <a:r>
              <a:rPr lang="en-US" altLang="ja-JP" sz="1600" dirty="0" smtClean="0">
                <a:latin typeface="+mj-ea"/>
                <a:ea typeface="+mj-ea"/>
              </a:rPr>
              <a:t>(</a:t>
            </a:r>
            <a:r>
              <a:rPr lang="en-US" altLang="ja-JP" sz="1600" dirty="0" err="1" smtClean="0">
                <a:latin typeface="+mj-ea"/>
                <a:ea typeface="+mj-ea"/>
              </a:rPr>
              <a:t>firstNum</a:t>
            </a:r>
            <a:r>
              <a:rPr lang="en-US" altLang="ja-JP" sz="1600" dirty="0" smtClean="0">
                <a:latin typeface="+mj-ea"/>
                <a:ea typeface="+mj-ea"/>
              </a:rPr>
              <a:t>+“</a:t>
            </a:r>
            <a:r>
              <a:rPr lang="ja-JP" altLang="en-US" sz="1600" dirty="0" smtClean="0">
                <a:latin typeface="+mj-ea"/>
                <a:ea typeface="+mj-ea"/>
              </a:rPr>
              <a:t>から</a:t>
            </a:r>
            <a:r>
              <a:rPr lang="en-US" altLang="ja-JP" sz="1600" dirty="0" smtClean="0">
                <a:latin typeface="+mj-ea"/>
                <a:ea typeface="+mj-ea"/>
              </a:rPr>
              <a:t>”+</a:t>
            </a:r>
            <a:r>
              <a:rPr lang="en-US" altLang="ja-JP" sz="1600" dirty="0" err="1" smtClean="0">
                <a:latin typeface="+mj-ea"/>
                <a:ea typeface="+mj-ea"/>
              </a:rPr>
              <a:t>lastNum</a:t>
            </a:r>
            <a:r>
              <a:rPr lang="en-US" altLang="ja-JP" sz="1600" dirty="0" smtClean="0">
                <a:latin typeface="+mj-ea"/>
                <a:ea typeface="+mj-ea"/>
              </a:rPr>
              <a:t>+“</a:t>
            </a:r>
            <a:r>
              <a:rPr lang="ja-JP" altLang="en-US" sz="1600" dirty="0" err="1" smtClean="0">
                <a:latin typeface="+mj-ea"/>
                <a:ea typeface="+mj-ea"/>
              </a:rPr>
              <a:t>までの</a:t>
            </a:r>
            <a:r>
              <a:rPr lang="ja-JP" altLang="en-US" sz="1600" dirty="0" smtClean="0">
                <a:latin typeface="+mj-ea"/>
                <a:ea typeface="+mj-ea"/>
              </a:rPr>
              <a:t>３の倍数は</a:t>
            </a:r>
            <a:r>
              <a:rPr lang="en-US" altLang="ja-JP" sz="1600" dirty="0" smtClean="0">
                <a:latin typeface="+mj-ea"/>
                <a:ea typeface="+mj-ea"/>
              </a:rPr>
              <a:t>” </a:t>
            </a:r>
            <a:r>
              <a:rPr lang="en-US" altLang="ja-JP" sz="1600" dirty="0">
                <a:latin typeface="+mj-ea"/>
                <a:ea typeface="+mj-ea"/>
              </a:rPr>
              <a:t>+ </a:t>
            </a:r>
            <a:r>
              <a:rPr lang="en-US" altLang="ja-JP" sz="1600" dirty="0" err="1" smtClean="0">
                <a:latin typeface="+mj-ea"/>
                <a:ea typeface="+mj-ea"/>
              </a:rPr>
              <a:t>nums</a:t>
            </a:r>
            <a:r>
              <a:rPr lang="en-US" altLang="ja-JP" sz="1600" dirty="0" smtClean="0">
                <a:latin typeface="+mj-ea"/>
                <a:ea typeface="+mj-ea"/>
              </a:rPr>
              <a:t>+“</a:t>
            </a:r>
            <a:r>
              <a:rPr lang="ja-JP" altLang="en-US" sz="1600" dirty="0" smtClean="0">
                <a:latin typeface="+mj-ea"/>
                <a:ea typeface="+mj-ea"/>
              </a:rPr>
              <a:t>個あります。</a:t>
            </a:r>
            <a:r>
              <a:rPr lang="en-US" altLang="ja-JP" sz="1600" dirty="0">
                <a:latin typeface="+mj-ea"/>
                <a:ea typeface="+mj-ea"/>
              </a:rPr>
              <a:t>");</a:t>
            </a:r>
          </a:p>
          <a:p>
            <a:r>
              <a:rPr lang="en-US" altLang="ja-JP" sz="1600" dirty="0" smtClean="0">
                <a:latin typeface="+mj-ea"/>
                <a:ea typeface="+mj-ea"/>
              </a:rPr>
              <a:t>}</a:t>
            </a:r>
            <a:endParaRPr lang="en-US" altLang="ja-JP" sz="1600" dirty="0">
              <a:latin typeface="+mj-ea"/>
              <a:ea typeface="+mj-ea"/>
            </a:endParaRPr>
          </a:p>
        </p:txBody>
      </p:sp>
      <p:sp>
        <p:nvSpPr>
          <p:cNvPr id="10" name="テキスト ボックス 9"/>
          <p:cNvSpPr txBox="1"/>
          <p:nvPr/>
        </p:nvSpPr>
        <p:spPr>
          <a:xfrm>
            <a:off x="1763688" y="6084585"/>
            <a:ext cx="2534668"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生成操作</a:t>
            </a:r>
            <a:endParaRPr lang="en-US" altLang="ja-JP" sz="1600" dirty="0" smtClean="0">
              <a:latin typeface="+mj-ea"/>
              <a:ea typeface="+mj-ea"/>
            </a:endParaRPr>
          </a:p>
          <a:p>
            <a:r>
              <a:rPr lang="en-US" altLang="ja-JP" sz="1600" dirty="0" smtClean="0">
                <a:latin typeface="+mj-ea"/>
                <a:ea typeface="+mj-ea"/>
              </a:rPr>
              <a:t>(N</a:t>
            </a:r>
            <a:r>
              <a:rPr lang="ja-JP" altLang="en-US" sz="1600" dirty="0" smtClean="0">
                <a:latin typeface="+mj-ea"/>
                <a:ea typeface="+mj-ea"/>
              </a:rPr>
              <a:t>から</a:t>
            </a:r>
            <a:r>
              <a:rPr lang="en-US" altLang="ja-JP" sz="1600" dirty="0" smtClean="0">
                <a:latin typeface="+mj-ea"/>
                <a:ea typeface="+mj-ea"/>
              </a:rPr>
              <a:t>M</a:t>
            </a:r>
            <a:r>
              <a:rPr lang="ja-JP" altLang="en-US" sz="1600" dirty="0" err="1" smtClean="0">
                <a:latin typeface="+mj-ea"/>
                <a:ea typeface="+mj-ea"/>
              </a:rPr>
              <a:t>までの</a:t>
            </a:r>
            <a:r>
              <a:rPr lang="ja-JP" altLang="en-US" sz="1600" dirty="0" smtClean="0">
                <a:latin typeface="+mj-ea"/>
                <a:ea typeface="+mj-ea"/>
              </a:rPr>
              <a:t>整数を生成</a:t>
            </a:r>
            <a:r>
              <a:rPr lang="en-US" altLang="ja-JP" sz="1600" dirty="0" smtClean="0">
                <a:latin typeface="+mj-ea"/>
                <a:ea typeface="+mj-ea"/>
              </a:rPr>
              <a:t>)</a:t>
            </a:r>
          </a:p>
        </p:txBody>
      </p:sp>
      <p:sp>
        <p:nvSpPr>
          <p:cNvPr id="11" name="テキスト ボックス 10"/>
          <p:cNvSpPr txBox="1"/>
          <p:nvPr/>
        </p:nvSpPr>
        <p:spPr>
          <a:xfrm>
            <a:off x="7106668" y="6104668"/>
            <a:ext cx="1415772"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終端操作</a:t>
            </a:r>
            <a:endParaRPr lang="en-US" altLang="ja-JP" sz="1600" dirty="0" smtClean="0">
              <a:latin typeface="+mj-ea"/>
              <a:ea typeface="+mj-ea"/>
            </a:endParaRPr>
          </a:p>
          <a:p>
            <a:r>
              <a:rPr lang="ja-JP" altLang="en-US" sz="1600" dirty="0" smtClean="0">
                <a:latin typeface="+mj-ea"/>
                <a:ea typeface="+mj-ea"/>
              </a:rPr>
              <a:t>（全要素の和）</a:t>
            </a:r>
            <a:endParaRPr lang="en-US" altLang="ja-JP" sz="1600" dirty="0" smtClean="0">
              <a:latin typeface="+mj-ea"/>
              <a:ea typeface="+mj-ea"/>
            </a:endParaRPr>
          </a:p>
        </p:txBody>
      </p:sp>
      <p:cxnSp>
        <p:nvCxnSpPr>
          <p:cNvPr id="13" name="直線コネクタ 12"/>
          <p:cNvCxnSpPr/>
          <p:nvPr/>
        </p:nvCxnSpPr>
        <p:spPr>
          <a:xfrm>
            <a:off x="1865318" y="5392266"/>
            <a:ext cx="3564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7020272" y="5392266"/>
            <a:ext cx="612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flipV="1">
            <a:off x="3109815" y="5373296"/>
            <a:ext cx="0" cy="72000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482452" y="5392266"/>
            <a:ext cx="1476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5854827" y="5373296"/>
            <a:ext cx="0" cy="72000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827259" y="6093296"/>
            <a:ext cx="2063385"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中間操作</a:t>
            </a:r>
            <a:endParaRPr lang="en-US" altLang="ja-JP" sz="1600" dirty="0" smtClean="0">
              <a:latin typeface="+mj-ea"/>
              <a:ea typeface="+mj-ea"/>
            </a:endParaRPr>
          </a:p>
          <a:p>
            <a:r>
              <a:rPr lang="en-US" altLang="ja-JP" sz="1600" dirty="0" smtClean="0">
                <a:latin typeface="+mj-ea"/>
                <a:ea typeface="+mj-ea"/>
              </a:rPr>
              <a:t>(</a:t>
            </a:r>
            <a:r>
              <a:rPr lang="ja-JP" altLang="en-US" sz="1600" dirty="0" smtClean="0">
                <a:latin typeface="+mj-ea"/>
                <a:ea typeface="+mj-ea"/>
              </a:rPr>
              <a:t>３の倍数のみを抽出</a:t>
            </a:r>
            <a:r>
              <a:rPr lang="en-US" altLang="ja-JP" sz="1600" dirty="0" smtClean="0">
                <a:latin typeface="+mj-ea"/>
                <a:ea typeface="+mj-ea"/>
              </a:rPr>
              <a:t>)</a:t>
            </a:r>
          </a:p>
        </p:txBody>
      </p:sp>
      <p:cxnSp>
        <p:nvCxnSpPr>
          <p:cNvPr id="20" name="直線矢印コネクタ 19"/>
          <p:cNvCxnSpPr/>
          <p:nvPr/>
        </p:nvCxnSpPr>
        <p:spPr>
          <a:xfrm flipV="1">
            <a:off x="7538716" y="5373296"/>
            <a:ext cx="0" cy="72000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614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Stream</a:t>
            </a:r>
            <a:r>
              <a:rPr lang="ja-JP" altLang="en-US" dirty="0" smtClean="0"/>
              <a:t>を使ったプログラミング例（２）</a:t>
            </a:r>
            <a:endParaRPr kumimoji="1" lang="ja-JP" altLang="en-US" dirty="0"/>
          </a:p>
        </p:txBody>
      </p:sp>
      <p:sp>
        <p:nvSpPr>
          <p:cNvPr id="12" name="テキスト ボックス 11"/>
          <p:cNvSpPr txBox="1"/>
          <p:nvPr/>
        </p:nvSpPr>
        <p:spPr>
          <a:xfrm>
            <a:off x="261045" y="1340768"/>
            <a:ext cx="6271269" cy="369332"/>
          </a:xfrm>
          <a:prstGeom prst="rect">
            <a:avLst/>
          </a:prstGeom>
          <a:solidFill>
            <a:srgbClr val="66FF99"/>
          </a:solidFill>
          <a:ln>
            <a:solidFill>
              <a:srgbClr val="0000FF"/>
            </a:solidFill>
          </a:ln>
        </p:spPr>
        <p:txBody>
          <a:bodyPr wrap="none" rtlCol="0">
            <a:spAutoFit/>
          </a:bodyPr>
          <a:lstStyle/>
          <a:p>
            <a:r>
              <a:rPr lang="ja-JP" altLang="en-US" dirty="0" smtClean="0">
                <a:latin typeface="+mj-ea"/>
                <a:ea typeface="+mj-ea"/>
              </a:rPr>
              <a:t>例２）二乗して１０００以下になる整数の個数を求めるプログラム</a:t>
            </a:r>
            <a:endParaRPr kumimoji="1" lang="ja-JP" altLang="en-US" dirty="0">
              <a:latin typeface="+mj-ea"/>
              <a:ea typeface="+mj-ea"/>
            </a:endParaRPr>
          </a:p>
        </p:txBody>
      </p:sp>
      <p:sp>
        <p:nvSpPr>
          <p:cNvPr id="30" name="テキスト ボックス 29"/>
          <p:cNvSpPr txBox="1"/>
          <p:nvPr/>
        </p:nvSpPr>
        <p:spPr>
          <a:xfrm>
            <a:off x="234655" y="1772816"/>
            <a:ext cx="7082388" cy="3046988"/>
          </a:xfrm>
          <a:prstGeom prst="rect">
            <a:avLst/>
          </a:prstGeom>
          <a:solidFill>
            <a:schemeClr val="bg1"/>
          </a:solidFill>
          <a:ln>
            <a:solidFill>
              <a:srgbClr val="0000FF"/>
            </a:solidFill>
          </a:ln>
        </p:spPr>
        <p:txBody>
          <a:bodyPr wrap="none" rtlCol="0">
            <a:spAutoFit/>
          </a:bodyPr>
          <a:lstStyle/>
          <a:p>
            <a:r>
              <a:rPr lang="en-US" altLang="ja-JP" sz="1600" dirty="0" smtClean="0">
                <a:latin typeface="+mj-ea"/>
                <a:ea typeface="+mj-ea"/>
              </a:rPr>
              <a:t>public </a:t>
            </a:r>
            <a:r>
              <a:rPr lang="en-US" altLang="ja-JP" sz="1600" dirty="0">
                <a:latin typeface="+mj-ea"/>
                <a:ea typeface="+mj-ea"/>
              </a:rPr>
              <a:t>static void main(String[] </a:t>
            </a:r>
            <a:r>
              <a:rPr lang="en-US" altLang="ja-JP" sz="1600" dirty="0" err="1">
                <a:latin typeface="+mj-ea"/>
                <a:ea typeface="+mj-ea"/>
              </a:rPr>
              <a:t>args</a:t>
            </a:r>
            <a:r>
              <a:rPr lang="en-US" altLang="ja-JP" sz="1600" dirty="0">
                <a:latin typeface="+mj-ea"/>
                <a:ea typeface="+mj-ea"/>
              </a:rPr>
              <a:t>) throws </a:t>
            </a:r>
            <a:r>
              <a:rPr lang="en-US" altLang="ja-JP" sz="1600" dirty="0" err="1">
                <a:latin typeface="+mj-ea"/>
                <a:ea typeface="+mj-ea"/>
              </a:rPr>
              <a:t>IOException</a:t>
            </a:r>
            <a:r>
              <a:rPr lang="en-US" altLang="ja-JP" sz="1600" dirty="0">
                <a:latin typeface="+mj-ea"/>
                <a:ea typeface="+mj-ea"/>
              </a:rPr>
              <a:t> {</a:t>
            </a:r>
          </a:p>
          <a:p>
            <a:endParaRPr lang="en-US" altLang="ja-JP" sz="1600" dirty="0">
              <a:latin typeface="+mj-ea"/>
              <a:ea typeface="+mj-ea"/>
            </a:endParaRPr>
          </a:p>
          <a:p>
            <a:r>
              <a:rPr lang="en-US" altLang="ja-JP" sz="1600" dirty="0">
                <a:latin typeface="+mj-ea"/>
                <a:ea typeface="+mj-ea"/>
              </a:rPr>
              <a:t>	</a:t>
            </a:r>
            <a:r>
              <a:rPr lang="en-US" altLang="ja-JP" sz="1600" dirty="0" err="1">
                <a:latin typeface="+mj-ea"/>
                <a:ea typeface="+mj-ea"/>
              </a:rPr>
              <a:t>IntUnaryOperator</a:t>
            </a:r>
            <a:r>
              <a:rPr lang="en-US" altLang="ja-JP" sz="1600" dirty="0">
                <a:latin typeface="+mj-ea"/>
                <a:ea typeface="+mj-ea"/>
              </a:rPr>
              <a:t> square = n -&gt; n * n;</a:t>
            </a:r>
          </a:p>
          <a:p>
            <a:r>
              <a:rPr lang="en-US" altLang="ja-JP" sz="1600" dirty="0">
                <a:latin typeface="+mj-ea"/>
                <a:ea typeface="+mj-ea"/>
              </a:rPr>
              <a:t>	</a:t>
            </a:r>
            <a:r>
              <a:rPr lang="en-US" altLang="ja-JP" sz="1600" dirty="0" err="1">
                <a:latin typeface="+mj-ea"/>
                <a:ea typeface="+mj-ea"/>
              </a:rPr>
              <a:t>IntPredicate</a:t>
            </a:r>
            <a:r>
              <a:rPr lang="en-US" altLang="ja-JP" sz="1600" dirty="0">
                <a:latin typeface="+mj-ea"/>
                <a:ea typeface="+mj-ea"/>
              </a:rPr>
              <a:t> lessThan1000 = n -&gt; (n &lt;= 1000);</a:t>
            </a:r>
          </a:p>
          <a:p>
            <a:r>
              <a:rPr lang="en-US" altLang="ja-JP" sz="1600" dirty="0">
                <a:latin typeface="+mj-ea"/>
                <a:ea typeface="+mj-ea"/>
              </a:rPr>
              <a:t>	long count=</a:t>
            </a:r>
            <a:r>
              <a:rPr lang="en-US" altLang="ja-JP" sz="1600" dirty="0" err="1">
                <a:latin typeface="+mj-ea"/>
                <a:ea typeface="+mj-ea"/>
              </a:rPr>
              <a:t>IntStream.rangeClosed</a:t>
            </a:r>
            <a:r>
              <a:rPr lang="en-US" altLang="ja-JP" sz="1600" dirty="0">
                <a:latin typeface="+mj-ea"/>
                <a:ea typeface="+mj-ea"/>
              </a:rPr>
              <a:t>(1, 1000)</a:t>
            </a:r>
          </a:p>
          <a:p>
            <a:r>
              <a:rPr lang="en-US" altLang="ja-JP" sz="1600" dirty="0">
                <a:latin typeface="+mj-ea"/>
                <a:ea typeface="+mj-ea"/>
              </a:rPr>
              <a:t>			.map(square)</a:t>
            </a:r>
          </a:p>
          <a:p>
            <a:r>
              <a:rPr lang="en-US" altLang="ja-JP" sz="1600" dirty="0">
                <a:latin typeface="+mj-ea"/>
                <a:ea typeface="+mj-ea"/>
              </a:rPr>
              <a:t>			.filter(lessThan1000)</a:t>
            </a:r>
          </a:p>
          <a:p>
            <a:r>
              <a:rPr lang="en-US" altLang="ja-JP" sz="1600" dirty="0">
                <a:latin typeface="+mj-ea"/>
                <a:ea typeface="+mj-ea"/>
              </a:rPr>
              <a:t>			.count();</a:t>
            </a:r>
          </a:p>
          <a:p>
            <a:endParaRPr lang="en-US" altLang="ja-JP" sz="1600" dirty="0" smtClean="0">
              <a:latin typeface="+mj-ea"/>
              <a:ea typeface="+mj-ea"/>
            </a:endParaRPr>
          </a:p>
          <a:p>
            <a:endParaRPr lang="en-US" altLang="ja-JP" sz="1600" dirty="0">
              <a:latin typeface="+mj-ea"/>
              <a:ea typeface="+mj-ea"/>
            </a:endParaRPr>
          </a:p>
          <a:p>
            <a:r>
              <a:rPr lang="en-US" altLang="ja-JP" sz="1600" dirty="0">
                <a:latin typeface="+mj-ea"/>
                <a:ea typeface="+mj-ea"/>
              </a:rPr>
              <a:t>	</a:t>
            </a:r>
            <a:r>
              <a:rPr lang="en-US" altLang="ja-JP" sz="1600" dirty="0" err="1">
                <a:latin typeface="+mj-ea"/>
                <a:ea typeface="+mj-ea"/>
              </a:rPr>
              <a:t>System.out.println</a:t>
            </a:r>
            <a:r>
              <a:rPr lang="en-US" altLang="ja-JP" sz="1600" dirty="0">
                <a:latin typeface="+mj-ea"/>
                <a:ea typeface="+mj-ea"/>
              </a:rPr>
              <a:t>("1000</a:t>
            </a:r>
            <a:r>
              <a:rPr lang="ja-JP" altLang="en-US" sz="1600" dirty="0">
                <a:latin typeface="+mj-ea"/>
                <a:ea typeface="+mj-ea"/>
              </a:rPr>
              <a:t>以下の二乗数は</a:t>
            </a:r>
            <a:r>
              <a:rPr lang="en-US" altLang="ja-JP" sz="1600" dirty="0">
                <a:latin typeface="+mj-ea"/>
                <a:ea typeface="+mj-ea"/>
              </a:rPr>
              <a:t>" + count + "</a:t>
            </a:r>
            <a:r>
              <a:rPr lang="ja-JP" altLang="en-US" sz="1600" dirty="0">
                <a:latin typeface="+mj-ea"/>
                <a:ea typeface="+mj-ea"/>
              </a:rPr>
              <a:t>個あります。</a:t>
            </a:r>
            <a:r>
              <a:rPr lang="en-US" altLang="ja-JP" sz="1600" dirty="0">
                <a:latin typeface="+mj-ea"/>
                <a:ea typeface="+mj-ea"/>
              </a:rPr>
              <a:t>");</a:t>
            </a:r>
          </a:p>
          <a:p>
            <a:r>
              <a:rPr lang="en-US" altLang="ja-JP" sz="1600" dirty="0" smtClean="0">
                <a:latin typeface="+mj-ea"/>
                <a:ea typeface="+mj-ea"/>
              </a:rPr>
              <a:t>}</a:t>
            </a:r>
            <a:endParaRPr lang="en-US" altLang="ja-JP" sz="1600" dirty="0">
              <a:latin typeface="+mj-ea"/>
              <a:ea typeface="+mj-ea"/>
            </a:endParaRPr>
          </a:p>
        </p:txBody>
      </p:sp>
      <p:sp>
        <p:nvSpPr>
          <p:cNvPr id="10" name="テキスト ボックス 9"/>
          <p:cNvSpPr txBox="1"/>
          <p:nvPr/>
        </p:nvSpPr>
        <p:spPr>
          <a:xfrm>
            <a:off x="5940152" y="2027708"/>
            <a:ext cx="2956259"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生成操作</a:t>
            </a:r>
            <a:endParaRPr lang="en-US" altLang="ja-JP" sz="1600" dirty="0" smtClean="0">
              <a:latin typeface="+mj-ea"/>
              <a:ea typeface="+mj-ea"/>
            </a:endParaRPr>
          </a:p>
          <a:p>
            <a:r>
              <a:rPr lang="en-US" altLang="ja-JP" sz="1600" dirty="0" smtClean="0">
                <a:latin typeface="+mj-ea"/>
                <a:ea typeface="+mj-ea"/>
              </a:rPr>
              <a:t>(</a:t>
            </a:r>
            <a:r>
              <a:rPr lang="ja-JP" altLang="en-US" sz="1600" dirty="0" smtClean="0">
                <a:latin typeface="+mj-ea"/>
                <a:ea typeface="+mj-ea"/>
              </a:rPr>
              <a:t>１から１０００までの整数を生成</a:t>
            </a:r>
            <a:r>
              <a:rPr lang="en-US" altLang="ja-JP" sz="1600" dirty="0" smtClean="0">
                <a:latin typeface="+mj-ea"/>
                <a:ea typeface="+mj-ea"/>
              </a:rPr>
              <a:t>)</a:t>
            </a:r>
          </a:p>
        </p:txBody>
      </p:sp>
      <p:sp>
        <p:nvSpPr>
          <p:cNvPr id="11" name="テキスト ボックス 10"/>
          <p:cNvSpPr txBox="1"/>
          <p:nvPr/>
        </p:nvSpPr>
        <p:spPr>
          <a:xfrm>
            <a:off x="7476708" y="4221088"/>
            <a:ext cx="1415772"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終端操作</a:t>
            </a:r>
            <a:endParaRPr lang="en-US" altLang="ja-JP" sz="1600" dirty="0" smtClean="0">
              <a:latin typeface="+mj-ea"/>
              <a:ea typeface="+mj-ea"/>
            </a:endParaRPr>
          </a:p>
          <a:p>
            <a:r>
              <a:rPr lang="ja-JP" altLang="en-US" sz="1600" dirty="0" smtClean="0">
                <a:latin typeface="+mj-ea"/>
                <a:ea typeface="+mj-ea"/>
              </a:rPr>
              <a:t>（要素の個数）</a:t>
            </a:r>
            <a:endParaRPr lang="en-US" altLang="ja-JP" sz="1600" dirty="0" smtClean="0">
              <a:latin typeface="+mj-ea"/>
              <a:ea typeface="+mj-ea"/>
            </a:endParaRPr>
          </a:p>
        </p:txBody>
      </p:sp>
      <p:cxnSp>
        <p:nvCxnSpPr>
          <p:cNvPr id="5" name="直線矢印コネクタ 4"/>
          <p:cNvCxnSpPr>
            <a:stCxn id="10" idx="1"/>
          </p:cNvCxnSpPr>
          <p:nvPr/>
        </p:nvCxnSpPr>
        <p:spPr>
          <a:xfrm flipH="1">
            <a:off x="4860032" y="2320096"/>
            <a:ext cx="1080120" cy="60484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8" idx="1"/>
          </p:cNvCxnSpPr>
          <p:nvPr/>
        </p:nvCxnSpPr>
        <p:spPr>
          <a:xfrm flipH="1">
            <a:off x="4211961" y="3189571"/>
            <a:ext cx="2055204"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267165" y="2897183"/>
            <a:ext cx="1887055"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中間操作１</a:t>
            </a:r>
            <a:endParaRPr lang="en-US" altLang="ja-JP" sz="1600" dirty="0" smtClean="0">
              <a:latin typeface="+mj-ea"/>
              <a:ea typeface="+mj-ea"/>
            </a:endParaRPr>
          </a:p>
          <a:p>
            <a:r>
              <a:rPr lang="en-US" altLang="ja-JP" sz="1600" dirty="0" smtClean="0">
                <a:latin typeface="+mj-ea"/>
                <a:ea typeface="+mj-ea"/>
              </a:rPr>
              <a:t>(</a:t>
            </a:r>
            <a:r>
              <a:rPr lang="ja-JP" altLang="en-US" sz="1600" dirty="0" smtClean="0">
                <a:latin typeface="+mj-ea"/>
                <a:ea typeface="+mj-ea"/>
              </a:rPr>
              <a:t>各要素を二乗する</a:t>
            </a:r>
            <a:r>
              <a:rPr lang="en-US" altLang="ja-JP" sz="1600" dirty="0" smtClean="0">
                <a:latin typeface="+mj-ea"/>
                <a:ea typeface="+mj-ea"/>
              </a:rPr>
              <a:t>)</a:t>
            </a:r>
          </a:p>
        </p:txBody>
      </p:sp>
      <p:cxnSp>
        <p:nvCxnSpPr>
          <p:cNvPr id="20" name="直線矢印コネクタ 19"/>
          <p:cNvCxnSpPr>
            <a:stCxn id="11" idx="1"/>
          </p:cNvCxnSpPr>
          <p:nvPr/>
        </p:nvCxnSpPr>
        <p:spPr>
          <a:xfrm flipH="1" flipV="1">
            <a:off x="3824132" y="3710336"/>
            <a:ext cx="3652576" cy="80314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25" idx="1"/>
          </p:cNvCxnSpPr>
          <p:nvPr/>
        </p:nvCxnSpPr>
        <p:spPr>
          <a:xfrm flipH="1" flipV="1">
            <a:off x="4860032" y="3418643"/>
            <a:ext cx="1421110" cy="44757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6281142" y="3573830"/>
            <a:ext cx="2707793" cy="584775"/>
          </a:xfrm>
          <a:prstGeom prst="rect">
            <a:avLst/>
          </a:prstGeom>
          <a:solidFill>
            <a:srgbClr val="00FFFF"/>
          </a:solidFill>
          <a:ln>
            <a:solidFill>
              <a:srgbClr val="0000FF"/>
            </a:solidFill>
          </a:ln>
        </p:spPr>
        <p:txBody>
          <a:bodyPr wrap="none" rtlCol="0">
            <a:spAutoFit/>
          </a:bodyPr>
          <a:lstStyle/>
          <a:p>
            <a:r>
              <a:rPr lang="ja-JP" altLang="en-US" sz="1600" dirty="0" smtClean="0">
                <a:latin typeface="+mj-ea"/>
                <a:ea typeface="+mj-ea"/>
              </a:rPr>
              <a:t>中間操作２</a:t>
            </a:r>
            <a:endParaRPr lang="en-US" altLang="ja-JP" sz="1600" dirty="0" smtClean="0">
              <a:latin typeface="+mj-ea"/>
              <a:ea typeface="+mj-ea"/>
            </a:endParaRPr>
          </a:p>
          <a:p>
            <a:r>
              <a:rPr lang="en-US" altLang="ja-JP" sz="1600" dirty="0" smtClean="0">
                <a:latin typeface="+mj-ea"/>
                <a:ea typeface="+mj-ea"/>
              </a:rPr>
              <a:t>(1000</a:t>
            </a:r>
            <a:r>
              <a:rPr lang="ja-JP" altLang="en-US" sz="1600" dirty="0" smtClean="0">
                <a:latin typeface="+mj-ea"/>
                <a:ea typeface="+mj-ea"/>
              </a:rPr>
              <a:t>以下の要素を抽出する</a:t>
            </a:r>
            <a:r>
              <a:rPr lang="en-US" altLang="ja-JP" sz="1600" dirty="0" smtClean="0">
                <a:latin typeface="+mj-ea"/>
                <a:ea typeface="+mj-ea"/>
              </a:rPr>
              <a:t>)</a:t>
            </a:r>
          </a:p>
        </p:txBody>
      </p:sp>
      <p:graphicFrame>
        <p:nvGraphicFramePr>
          <p:cNvPr id="3" name="表 2"/>
          <p:cNvGraphicFramePr>
            <a:graphicFrameLocks noGrp="1"/>
          </p:cNvGraphicFramePr>
          <p:nvPr>
            <p:extLst>
              <p:ext uri="{D42A27DB-BD31-4B8C-83A1-F6EECF244321}">
                <p14:modId xmlns:p14="http://schemas.microsoft.com/office/powerpoint/2010/main" val="3502741580"/>
              </p:ext>
            </p:extLst>
          </p:nvPr>
        </p:nvGraphicFramePr>
        <p:xfrm>
          <a:off x="854743" y="4851054"/>
          <a:ext cx="648072" cy="185420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20000"/>
                    </a:ext>
                  </a:extLst>
                </a:gridCol>
              </a:tblGrid>
              <a:tr h="370840">
                <a:tc>
                  <a:txBody>
                    <a:bodyPr/>
                    <a:lstStyle/>
                    <a:p>
                      <a:pPr algn="r"/>
                      <a:r>
                        <a:rPr kumimoji="1" lang="en-US" altLang="ja-JP" dirty="0" smtClean="0">
                          <a:latin typeface="+mj-ea"/>
                          <a:ea typeface="+mj-ea"/>
                        </a:rPr>
                        <a:t>1</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0"/>
                  </a:ext>
                </a:extLst>
              </a:tr>
              <a:tr h="370840">
                <a:tc>
                  <a:txBody>
                    <a:bodyPr/>
                    <a:lstStyle/>
                    <a:p>
                      <a:pPr algn="r"/>
                      <a:r>
                        <a:rPr kumimoji="1" lang="en-US" altLang="ja-JP" dirty="0" smtClean="0">
                          <a:latin typeface="+mj-ea"/>
                          <a:ea typeface="+mj-ea"/>
                        </a:rPr>
                        <a:t>2</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1"/>
                  </a:ext>
                </a:extLst>
              </a:tr>
              <a:tr h="370840">
                <a:tc>
                  <a:txBody>
                    <a:bodyPr/>
                    <a:lstStyle/>
                    <a:p>
                      <a:pPr algn="r"/>
                      <a:r>
                        <a:rPr kumimoji="1" lang="en-US" altLang="ja-JP" dirty="0" smtClean="0">
                          <a:latin typeface="+mj-ea"/>
                          <a:ea typeface="+mj-ea"/>
                        </a:rPr>
                        <a:t>3</a:t>
                      </a:r>
                    </a:p>
                  </a:txBody>
                  <a:tcPr>
                    <a:solidFill>
                      <a:schemeClr val="bg1"/>
                    </a:solidFill>
                  </a:tcPr>
                </a:tc>
                <a:extLst>
                  <a:ext uri="{0D108BD9-81ED-4DB2-BD59-A6C34878D82A}">
                    <a16:rowId xmlns:a16="http://schemas.microsoft.com/office/drawing/2014/main" val="10002"/>
                  </a:ext>
                </a:extLst>
              </a:tr>
              <a:tr h="370840">
                <a:tc>
                  <a:txBody>
                    <a:bodyPr/>
                    <a:lstStyle/>
                    <a:p>
                      <a:pPr algn="r"/>
                      <a:r>
                        <a:rPr kumimoji="1" lang="ja-JP" altLang="en-US" dirty="0" smtClean="0">
                          <a:latin typeface="+mj-ea"/>
                          <a:ea typeface="+mj-ea"/>
                        </a:rPr>
                        <a:t>・・・</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3"/>
                  </a:ext>
                </a:extLst>
              </a:tr>
              <a:tr h="370840">
                <a:tc>
                  <a:txBody>
                    <a:bodyPr/>
                    <a:lstStyle/>
                    <a:p>
                      <a:pPr algn="r"/>
                      <a:r>
                        <a:rPr kumimoji="1" lang="en-US" altLang="ja-JP" dirty="0" smtClean="0">
                          <a:latin typeface="+mj-ea"/>
                          <a:ea typeface="+mj-ea"/>
                        </a:rPr>
                        <a:t>1000</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488774204"/>
              </p:ext>
            </p:extLst>
          </p:nvPr>
        </p:nvGraphicFramePr>
        <p:xfrm>
          <a:off x="2322478" y="4856699"/>
          <a:ext cx="1008112" cy="185420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tblGrid>
              <a:tr h="370840">
                <a:tc>
                  <a:txBody>
                    <a:bodyPr/>
                    <a:lstStyle/>
                    <a:p>
                      <a:pPr algn="r"/>
                      <a:r>
                        <a:rPr kumimoji="1" lang="en-US" altLang="ja-JP" dirty="0" smtClean="0">
                          <a:latin typeface="+mj-ea"/>
                          <a:ea typeface="+mj-ea"/>
                        </a:rPr>
                        <a:t>1</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0"/>
                  </a:ext>
                </a:extLst>
              </a:tr>
              <a:tr h="370840">
                <a:tc>
                  <a:txBody>
                    <a:bodyPr/>
                    <a:lstStyle/>
                    <a:p>
                      <a:pPr algn="r"/>
                      <a:r>
                        <a:rPr kumimoji="1" lang="en-US" altLang="ja-JP" dirty="0" smtClean="0">
                          <a:latin typeface="+mj-ea"/>
                          <a:ea typeface="+mj-ea"/>
                        </a:rPr>
                        <a:t>4</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1"/>
                  </a:ext>
                </a:extLst>
              </a:tr>
              <a:tr h="370840">
                <a:tc>
                  <a:txBody>
                    <a:bodyPr/>
                    <a:lstStyle/>
                    <a:p>
                      <a:pPr algn="r"/>
                      <a:r>
                        <a:rPr kumimoji="1" lang="en-US" altLang="ja-JP" dirty="0" smtClean="0">
                          <a:latin typeface="+mj-ea"/>
                          <a:ea typeface="+mj-ea"/>
                        </a:rPr>
                        <a:t>9</a:t>
                      </a:r>
                    </a:p>
                  </a:txBody>
                  <a:tcPr>
                    <a:solidFill>
                      <a:schemeClr val="bg1"/>
                    </a:solidFill>
                  </a:tcPr>
                </a:tc>
                <a:extLst>
                  <a:ext uri="{0D108BD9-81ED-4DB2-BD59-A6C34878D82A}">
                    <a16:rowId xmlns:a16="http://schemas.microsoft.com/office/drawing/2014/main" val="10002"/>
                  </a:ext>
                </a:extLst>
              </a:tr>
              <a:tr h="370840">
                <a:tc>
                  <a:txBody>
                    <a:bodyPr/>
                    <a:lstStyle/>
                    <a:p>
                      <a:pPr algn="r"/>
                      <a:r>
                        <a:rPr kumimoji="1" lang="ja-JP" altLang="en-US" dirty="0" smtClean="0">
                          <a:latin typeface="+mj-ea"/>
                          <a:ea typeface="+mj-ea"/>
                        </a:rPr>
                        <a:t>・・・</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3"/>
                  </a:ext>
                </a:extLst>
              </a:tr>
              <a:tr h="370840">
                <a:tc>
                  <a:txBody>
                    <a:bodyPr/>
                    <a:lstStyle/>
                    <a:p>
                      <a:pPr algn="r"/>
                      <a:r>
                        <a:rPr kumimoji="1" lang="en-US" altLang="ja-JP" dirty="0" smtClean="0">
                          <a:latin typeface="+mj-ea"/>
                          <a:ea typeface="+mj-ea"/>
                        </a:rPr>
                        <a:t>1000000</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4"/>
                  </a:ext>
                </a:extLst>
              </a:tr>
            </a:tbl>
          </a:graphicData>
        </a:graphic>
      </p:graphicFrame>
      <p:sp>
        <p:nvSpPr>
          <p:cNvPr id="4" name="右矢印 3"/>
          <p:cNvSpPr/>
          <p:nvPr/>
        </p:nvSpPr>
        <p:spPr bwMode="auto">
          <a:xfrm>
            <a:off x="1701971" y="5516158"/>
            <a:ext cx="458903" cy="484632"/>
          </a:xfrm>
          <a:prstGeom prst="right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6" name="テキスト ボックス 5"/>
          <p:cNvSpPr txBox="1"/>
          <p:nvPr/>
        </p:nvSpPr>
        <p:spPr>
          <a:xfrm>
            <a:off x="1648699" y="5039104"/>
            <a:ext cx="574196" cy="369332"/>
          </a:xfrm>
          <a:prstGeom prst="rect">
            <a:avLst/>
          </a:prstGeom>
          <a:noFill/>
        </p:spPr>
        <p:txBody>
          <a:bodyPr wrap="none" rtlCol="0">
            <a:spAutoFit/>
          </a:bodyPr>
          <a:lstStyle/>
          <a:p>
            <a:r>
              <a:rPr kumimoji="1" lang="en-US" altLang="ja-JP" dirty="0" smtClean="0">
                <a:latin typeface="+mj-ea"/>
                <a:ea typeface="+mj-ea"/>
              </a:rPr>
              <a:t>map</a:t>
            </a:r>
            <a:endParaRPr kumimoji="1" lang="ja-JP" altLang="en-US" dirty="0">
              <a:latin typeface="+mj-ea"/>
              <a:ea typeface="+mj-ea"/>
            </a:endParaRPr>
          </a:p>
        </p:txBody>
      </p:sp>
      <p:sp>
        <p:nvSpPr>
          <p:cNvPr id="21" name="右矢印 20"/>
          <p:cNvSpPr/>
          <p:nvPr/>
        </p:nvSpPr>
        <p:spPr bwMode="auto">
          <a:xfrm>
            <a:off x="3546612" y="5508179"/>
            <a:ext cx="432050" cy="484632"/>
          </a:xfrm>
          <a:prstGeom prst="right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graphicFrame>
        <p:nvGraphicFramePr>
          <p:cNvPr id="22" name="表 21"/>
          <p:cNvGraphicFramePr>
            <a:graphicFrameLocks noGrp="1"/>
          </p:cNvGraphicFramePr>
          <p:nvPr>
            <p:extLst>
              <p:ext uri="{D42A27DB-BD31-4B8C-83A1-F6EECF244321}">
                <p14:modId xmlns:p14="http://schemas.microsoft.com/office/powerpoint/2010/main" val="1952491898"/>
              </p:ext>
            </p:extLst>
          </p:nvPr>
        </p:nvGraphicFramePr>
        <p:xfrm>
          <a:off x="4194686" y="4851054"/>
          <a:ext cx="1008112" cy="148336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tblGrid>
              <a:tr h="370840">
                <a:tc>
                  <a:txBody>
                    <a:bodyPr/>
                    <a:lstStyle/>
                    <a:p>
                      <a:pPr algn="r"/>
                      <a:r>
                        <a:rPr kumimoji="1" lang="en-US" altLang="ja-JP" dirty="0" smtClean="0">
                          <a:latin typeface="+mj-ea"/>
                          <a:ea typeface="+mj-ea"/>
                        </a:rPr>
                        <a:t>1</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0"/>
                  </a:ext>
                </a:extLst>
              </a:tr>
              <a:tr h="370840">
                <a:tc>
                  <a:txBody>
                    <a:bodyPr/>
                    <a:lstStyle/>
                    <a:p>
                      <a:pPr algn="r"/>
                      <a:r>
                        <a:rPr kumimoji="1" lang="en-US" altLang="ja-JP" dirty="0" smtClean="0">
                          <a:latin typeface="+mj-ea"/>
                          <a:ea typeface="+mj-ea"/>
                        </a:rPr>
                        <a:t>4</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1"/>
                  </a:ext>
                </a:extLst>
              </a:tr>
              <a:tr h="370840">
                <a:tc>
                  <a:txBody>
                    <a:bodyPr/>
                    <a:lstStyle/>
                    <a:p>
                      <a:pPr algn="r"/>
                      <a:r>
                        <a:rPr kumimoji="1" lang="ja-JP" altLang="en-US" dirty="0" smtClean="0">
                          <a:latin typeface="+mj-ea"/>
                          <a:ea typeface="+mj-ea"/>
                        </a:rPr>
                        <a:t>・・・</a:t>
                      </a:r>
                      <a:endParaRPr kumimoji="1" lang="en-US" altLang="ja-JP" dirty="0" smtClean="0">
                        <a:latin typeface="+mj-ea"/>
                        <a:ea typeface="+mj-ea"/>
                      </a:endParaRPr>
                    </a:p>
                  </a:txBody>
                  <a:tcPr>
                    <a:solidFill>
                      <a:schemeClr val="bg1"/>
                    </a:solidFill>
                  </a:tcPr>
                </a:tc>
                <a:extLst>
                  <a:ext uri="{0D108BD9-81ED-4DB2-BD59-A6C34878D82A}">
                    <a16:rowId xmlns:a16="http://schemas.microsoft.com/office/drawing/2014/main" val="10002"/>
                  </a:ext>
                </a:extLst>
              </a:tr>
              <a:tr h="370840">
                <a:tc>
                  <a:txBody>
                    <a:bodyPr/>
                    <a:lstStyle/>
                    <a:p>
                      <a:pPr algn="r"/>
                      <a:r>
                        <a:rPr kumimoji="1" lang="en-US" altLang="ja-JP" dirty="0" smtClean="0">
                          <a:latin typeface="+mj-ea"/>
                          <a:ea typeface="+mj-ea"/>
                        </a:rPr>
                        <a:t>961</a:t>
                      </a:r>
                      <a:endParaRPr kumimoji="1" lang="ja-JP" altLang="en-US" dirty="0">
                        <a:latin typeface="+mj-ea"/>
                        <a:ea typeface="+mj-ea"/>
                      </a:endParaRPr>
                    </a:p>
                  </a:txBody>
                  <a:tcPr>
                    <a:solidFill>
                      <a:schemeClr val="bg1"/>
                    </a:solidFill>
                  </a:tcPr>
                </a:tc>
                <a:extLst>
                  <a:ext uri="{0D108BD9-81ED-4DB2-BD59-A6C34878D82A}">
                    <a16:rowId xmlns:a16="http://schemas.microsoft.com/office/drawing/2014/main" val="10003"/>
                  </a:ext>
                </a:extLst>
              </a:tr>
            </a:tbl>
          </a:graphicData>
        </a:graphic>
      </p:graphicFrame>
      <p:sp>
        <p:nvSpPr>
          <p:cNvPr id="23" name="テキスト ボックス 22"/>
          <p:cNvSpPr txBox="1"/>
          <p:nvPr/>
        </p:nvSpPr>
        <p:spPr>
          <a:xfrm>
            <a:off x="3432255" y="5039104"/>
            <a:ext cx="628698" cy="369332"/>
          </a:xfrm>
          <a:prstGeom prst="rect">
            <a:avLst/>
          </a:prstGeom>
          <a:noFill/>
        </p:spPr>
        <p:txBody>
          <a:bodyPr wrap="none" rtlCol="0">
            <a:spAutoFit/>
          </a:bodyPr>
          <a:lstStyle/>
          <a:p>
            <a:r>
              <a:rPr kumimoji="1" lang="en-US" altLang="ja-JP" dirty="0" smtClean="0">
                <a:latin typeface="+mj-ea"/>
                <a:ea typeface="+mj-ea"/>
              </a:rPr>
              <a:t>filter</a:t>
            </a:r>
            <a:endParaRPr kumimoji="1" lang="ja-JP" altLang="en-US" dirty="0">
              <a:latin typeface="+mj-ea"/>
              <a:ea typeface="+mj-ea"/>
            </a:endParaRPr>
          </a:p>
        </p:txBody>
      </p:sp>
      <p:sp>
        <p:nvSpPr>
          <p:cNvPr id="24" name="右矢印 23"/>
          <p:cNvSpPr/>
          <p:nvPr/>
        </p:nvSpPr>
        <p:spPr bwMode="auto">
          <a:xfrm>
            <a:off x="251824" y="5517232"/>
            <a:ext cx="458903" cy="484632"/>
          </a:xfrm>
          <a:prstGeom prst="right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6" name="テキスト ボックス 25"/>
          <p:cNvSpPr txBox="1"/>
          <p:nvPr/>
        </p:nvSpPr>
        <p:spPr>
          <a:xfrm>
            <a:off x="179512" y="5048972"/>
            <a:ext cx="646331" cy="369332"/>
          </a:xfrm>
          <a:prstGeom prst="rect">
            <a:avLst/>
          </a:prstGeom>
          <a:noFill/>
        </p:spPr>
        <p:txBody>
          <a:bodyPr wrap="none" rtlCol="0">
            <a:spAutoFit/>
          </a:bodyPr>
          <a:lstStyle/>
          <a:p>
            <a:r>
              <a:rPr kumimoji="1" lang="ja-JP" altLang="en-US" dirty="0" smtClean="0">
                <a:latin typeface="+mj-ea"/>
                <a:ea typeface="+mj-ea"/>
              </a:rPr>
              <a:t>生成</a:t>
            </a:r>
            <a:endParaRPr kumimoji="1" lang="ja-JP" altLang="en-US" dirty="0">
              <a:latin typeface="+mj-ea"/>
              <a:ea typeface="+mj-ea"/>
            </a:endParaRPr>
          </a:p>
        </p:txBody>
      </p:sp>
      <p:sp>
        <p:nvSpPr>
          <p:cNvPr id="27" name="テキスト ボックス 26"/>
          <p:cNvSpPr txBox="1"/>
          <p:nvPr/>
        </p:nvSpPr>
        <p:spPr>
          <a:xfrm>
            <a:off x="1513609" y="6309081"/>
            <a:ext cx="825867" cy="369332"/>
          </a:xfrm>
          <a:prstGeom prst="rect">
            <a:avLst/>
          </a:prstGeom>
          <a:noFill/>
        </p:spPr>
        <p:txBody>
          <a:bodyPr wrap="none" rtlCol="0">
            <a:spAutoFit/>
          </a:bodyPr>
          <a:lstStyle/>
          <a:p>
            <a:r>
              <a:rPr kumimoji="1" lang="en-US" altLang="ja-JP" dirty="0" smtClean="0">
                <a:latin typeface="+mj-ea"/>
                <a:ea typeface="+mj-ea"/>
              </a:rPr>
              <a:t>square</a:t>
            </a:r>
            <a:endParaRPr kumimoji="1" lang="ja-JP" altLang="en-US" dirty="0">
              <a:latin typeface="+mj-ea"/>
              <a:ea typeface="+mj-ea"/>
            </a:endParaRPr>
          </a:p>
        </p:txBody>
      </p:sp>
      <p:sp>
        <p:nvSpPr>
          <p:cNvPr id="28" name="テキスト ボックス 27"/>
          <p:cNvSpPr txBox="1"/>
          <p:nvPr/>
        </p:nvSpPr>
        <p:spPr>
          <a:xfrm>
            <a:off x="3440671" y="6332209"/>
            <a:ext cx="1499128" cy="369332"/>
          </a:xfrm>
          <a:prstGeom prst="rect">
            <a:avLst/>
          </a:prstGeom>
          <a:noFill/>
        </p:spPr>
        <p:txBody>
          <a:bodyPr wrap="none" rtlCol="0">
            <a:spAutoFit/>
          </a:bodyPr>
          <a:lstStyle/>
          <a:p>
            <a:r>
              <a:rPr kumimoji="1" lang="en-US" altLang="ja-JP" dirty="0" smtClean="0">
                <a:latin typeface="+mj-ea"/>
                <a:ea typeface="+mj-ea"/>
              </a:rPr>
              <a:t>lessThan1000</a:t>
            </a:r>
            <a:endParaRPr kumimoji="1" lang="ja-JP" altLang="en-US" dirty="0">
              <a:latin typeface="+mj-ea"/>
              <a:ea typeface="+mj-ea"/>
            </a:endParaRPr>
          </a:p>
        </p:txBody>
      </p:sp>
      <p:sp>
        <p:nvSpPr>
          <p:cNvPr id="29" name="右矢印 28"/>
          <p:cNvSpPr/>
          <p:nvPr/>
        </p:nvSpPr>
        <p:spPr bwMode="auto">
          <a:xfrm>
            <a:off x="5382192" y="5526285"/>
            <a:ext cx="432050" cy="484632"/>
          </a:xfrm>
          <a:prstGeom prst="rightArrow">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32" name="テキスト ボックス 31"/>
          <p:cNvSpPr txBox="1"/>
          <p:nvPr/>
        </p:nvSpPr>
        <p:spPr>
          <a:xfrm>
            <a:off x="5311454" y="5958333"/>
            <a:ext cx="729687" cy="369332"/>
          </a:xfrm>
          <a:prstGeom prst="rect">
            <a:avLst/>
          </a:prstGeom>
          <a:noFill/>
        </p:spPr>
        <p:txBody>
          <a:bodyPr wrap="none" rtlCol="0">
            <a:spAutoFit/>
          </a:bodyPr>
          <a:lstStyle/>
          <a:p>
            <a:r>
              <a:rPr kumimoji="1" lang="en-US" altLang="ja-JP" dirty="0" smtClean="0">
                <a:latin typeface="+mj-ea"/>
                <a:ea typeface="+mj-ea"/>
              </a:rPr>
              <a:t>count</a:t>
            </a:r>
            <a:endParaRPr kumimoji="1" lang="ja-JP" altLang="en-US" dirty="0">
              <a:latin typeface="+mj-ea"/>
              <a:ea typeface="+mj-ea"/>
            </a:endParaRPr>
          </a:p>
        </p:txBody>
      </p:sp>
      <p:sp>
        <p:nvSpPr>
          <p:cNvPr id="33" name="テキスト ボックス 32"/>
          <p:cNvSpPr txBox="1"/>
          <p:nvPr/>
        </p:nvSpPr>
        <p:spPr>
          <a:xfrm>
            <a:off x="5276131" y="5048972"/>
            <a:ext cx="646331" cy="369332"/>
          </a:xfrm>
          <a:prstGeom prst="rect">
            <a:avLst/>
          </a:prstGeom>
          <a:noFill/>
        </p:spPr>
        <p:txBody>
          <a:bodyPr wrap="none" rtlCol="0">
            <a:spAutoFit/>
          </a:bodyPr>
          <a:lstStyle/>
          <a:p>
            <a:r>
              <a:rPr kumimoji="1" lang="ja-JP" altLang="en-US" dirty="0" smtClean="0">
                <a:latin typeface="+mj-ea"/>
                <a:ea typeface="+mj-ea"/>
              </a:rPr>
              <a:t>終端</a:t>
            </a:r>
            <a:endParaRPr kumimoji="1" lang="ja-JP" altLang="en-US" dirty="0">
              <a:latin typeface="+mj-ea"/>
              <a:ea typeface="+mj-ea"/>
            </a:endParaRPr>
          </a:p>
        </p:txBody>
      </p:sp>
      <p:sp>
        <p:nvSpPr>
          <p:cNvPr id="8" name="テキスト ボックス 7"/>
          <p:cNvSpPr txBox="1"/>
          <p:nvPr/>
        </p:nvSpPr>
        <p:spPr>
          <a:xfrm>
            <a:off x="6017361" y="5589240"/>
            <a:ext cx="498855" cy="369332"/>
          </a:xfrm>
          <a:prstGeom prst="rect">
            <a:avLst/>
          </a:prstGeom>
          <a:noFill/>
        </p:spPr>
        <p:txBody>
          <a:bodyPr wrap="none" rtlCol="0">
            <a:spAutoFit/>
          </a:bodyPr>
          <a:lstStyle/>
          <a:p>
            <a:r>
              <a:rPr kumimoji="1" lang="ja-JP" altLang="en-US" dirty="0" smtClean="0"/>
              <a:t>３１</a:t>
            </a:r>
            <a:endParaRPr kumimoji="1" lang="ja-JP" altLang="en-US" dirty="0"/>
          </a:p>
        </p:txBody>
      </p:sp>
    </p:spTree>
    <p:extLst>
      <p:ext uri="{BB962C8B-B14F-4D97-AF65-F5344CB8AC3E}">
        <p14:creationId xmlns:p14="http://schemas.microsoft.com/office/powerpoint/2010/main" val="171393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純粋な関数とは？</a:t>
            </a:r>
            <a:endParaRPr kumimoji="1" lang="ja-JP" altLang="en-US"/>
          </a:p>
        </p:txBody>
      </p:sp>
      <p:pic>
        <p:nvPicPr>
          <p:cNvPr id="5" name="Picture 12" descr="OL-PUR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47664" y="3011128"/>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bwMode="auto">
          <a:xfrm>
            <a:off x="1331641" y="1534049"/>
            <a:ext cx="2232247" cy="1030855"/>
          </a:xfrm>
          <a:prstGeom prst="wedgeRoundRectCallout">
            <a:avLst>
              <a:gd name="adj1" fmla="val -50065"/>
              <a:gd name="adj2" fmla="val -22953"/>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r>
              <a:rPr kumimoji="1" lang="ja-JP" altLang="en-US" smtClean="0"/>
              <a:t>入力</a:t>
            </a:r>
            <a:endParaRPr kumimoji="1" lang="ja-JP" altLang="en-US"/>
          </a:p>
        </p:txBody>
      </p:sp>
      <p:sp>
        <p:nvSpPr>
          <p:cNvPr id="8" name="下矢印 7"/>
          <p:cNvSpPr/>
          <p:nvPr/>
        </p:nvSpPr>
        <p:spPr bwMode="auto">
          <a:xfrm>
            <a:off x="2253209" y="28251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9" name="下矢印 8"/>
          <p:cNvSpPr/>
          <p:nvPr/>
        </p:nvSpPr>
        <p:spPr bwMode="auto">
          <a:xfrm>
            <a:off x="2281920" y="47377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10" name="角丸四角形吹き出し 9"/>
          <p:cNvSpPr/>
          <p:nvPr/>
        </p:nvSpPr>
        <p:spPr bwMode="auto">
          <a:xfrm>
            <a:off x="1375085" y="5350473"/>
            <a:ext cx="2232247" cy="1030855"/>
          </a:xfrm>
          <a:prstGeom prst="wedgeRoundRectCallout">
            <a:avLst>
              <a:gd name="adj1" fmla="val -49870"/>
              <a:gd name="adj2" fmla="val -26969"/>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r>
              <a:rPr kumimoji="1" lang="ja-JP" altLang="en-US" smtClean="0"/>
              <a:t>出力</a:t>
            </a:r>
            <a:endParaRPr kumimoji="1" lang="ja-JP" altLang="en-US"/>
          </a:p>
        </p:txBody>
      </p:sp>
      <p:sp>
        <p:nvSpPr>
          <p:cNvPr id="11" name="角丸四角形 10"/>
          <p:cNvSpPr/>
          <p:nvPr/>
        </p:nvSpPr>
        <p:spPr bwMode="auto">
          <a:xfrm>
            <a:off x="2457264" y="4268716"/>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
        <p:nvSpPr>
          <p:cNvPr id="12" name="テキスト ボックス 11"/>
          <p:cNvSpPr txBox="1"/>
          <p:nvPr/>
        </p:nvSpPr>
        <p:spPr>
          <a:xfrm>
            <a:off x="4860032" y="3633409"/>
            <a:ext cx="3441968" cy="369332"/>
          </a:xfrm>
          <a:prstGeom prst="rect">
            <a:avLst/>
          </a:prstGeom>
          <a:solidFill>
            <a:srgbClr val="00FF00"/>
          </a:solidFill>
          <a:ln>
            <a:solidFill>
              <a:srgbClr val="0000FF"/>
            </a:solidFill>
          </a:ln>
        </p:spPr>
        <p:txBody>
          <a:bodyPr wrap="none" rtlCol="0">
            <a:spAutoFit/>
          </a:bodyPr>
          <a:lstStyle/>
          <a:p>
            <a:r>
              <a:rPr kumimoji="1" lang="ja-JP" altLang="en-US" smtClean="0"/>
              <a:t>（２）出力は、入力にのみ依存する</a:t>
            </a:r>
            <a:endParaRPr kumimoji="1" lang="ja-JP" altLang="en-US"/>
          </a:p>
        </p:txBody>
      </p:sp>
      <p:sp>
        <p:nvSpPr>
          <p:cNvPr id="13" name="テキスト ボックス 12"/>
          <p:cNvSpPr txBox="1"/>
          <p:nvPr/>
        </p:nvSpPr>
        <p:spPr>
          <a:xfrm>
            <a:off x="4860032" y="2924944"/>
            <a:ext cx="3857146" cy="369332"/>
          </a:xfrm>
          <a:prstGeom prst="rect">
            <a:avLst/>
          </a:prstGeom>
          <a:solidFill>
            <a:srgbClr val="00FF00"/>
          </a:solidFill>
          <a:ln>
            <a:solidFill>
              <a:srgbClr val="0000FF"/>
            </a:solidFill>
          </a:ln>
        </p:spPr>
        <p:txBody>
          <a:bodyPr wrap="none" rtlCol="0">
            <a:spAutoFit/>
          </a:bodyPr>
          <a:lstStyle/>
          <a:p>
            <a:r>
              <a:rPr kumimoji="1" lang="ja-JP" altLang="en-US" smtClean="0"/>
              <a:t>（１）関数は、出力にのみ影響を与える</a:t>
            </a:r>
            <a:endParaRPr kumimoji="1" lang="ja-JP" altLang="en-US"/>
          </a:p>
        </p:txBody>
      </p:sp>
      <p:sp>
        <p:nvSpPr>
          <p:cNvPr id="14" name="テキスト ボックス 13"/>
          <p:cNvSpPr txBox="1"/>
          <p:nvPr/>
        </p:nvSpPr>
        <p:spPr>
          <a:xfrm>
            <a:off x="4860032" y="4341874"/>
            <a:ext cx="3106941" cy="646331"/>
          </a:xfrm>
          <a:prstGeom prst="rect">
            <a:avLst/>
          </a:prstGeom>
          <a:solidFill>
            <a:srgbClr val="00FF00"/>
          </a:solidFill>
          <a:ln>
            <a:solidFill>
              <a:srgbClr val="0000FF"/>
            </a:solidFill>
          </a:ln>
        </p:spPr>
        <p:txBody>
          <a:bodyPr wrap="none" rtlCol="0">
            <a:spAutoFit/>
          </a:bodyPr>
          <a:lstStyle/>
          <a:p>
            <a:r>
              <a:rPr lang="ja-JP" altLang="en-US" smtClean="0"/>
              <a:t>（３）同じ入力を与えれば、</a:t>
            </a:r>
            <a:endParaRPr lang="en-US" altLang="ja-JP" smtClean="0"/>
          </a:p>
          <a:p>
            <a:r>
              <a:rPr lang="ja-JP" altLang="en-US" smtClean="0"/>
              <a:t>　　 必ず同じ出力が得られる。</a:t>
            </a:r>
            <a:endParaRPr kumimoji="1" lang="ja-JP" altLang="en-US"/>
          </a:p>
        </p:txBody>
      </p:sp>
      <p:cxnSp>
        <p:nvCxnSpPr>
          <p:cNvPr id="16" name="直線コネクタ 15"/>
          <p:cNvCxnSpPr/>
          <p:nvPr/>
        </p:nvCxnSpPr>
        <p:spPr>
          <a:xfrm>
            <a:off x="1608410" y="2636912"/>
            <a:ext cx="0" cy="25922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491880" y="2636912"/>
            <a:ext cx="0" cy="25922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3044639" y="3429000"/>
            <a:ext cx="1125386" cy="0"/>
          </a:xfrm>
          <a:prstGeom prst="straightConnector1">
            <a:avLst/>
          </a:prstGeom>
          <a:ln w="444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3044639" y="4077072"/>
            <a:ext cx="1125386" cy="0"/>
          </a:xfrm>
          <a:prstGeom prst="straightConnector1">
            <a:avLst/>
          </a:prstGeom>
          <a:ln w="444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2" name="乗算 21"/>
          <p:cNvSpPr/>
          <p:nvPr/>
        </p:nvSpPr>
        <p:spPr bwMode="auto">
          <a:xfrm rot="1224615">
            <a:off x="3835301" y="2969111"/>
            <a:ext cx="518555" cy="487730"/>
          </a:xfrm>
          <a:prstGeom prst="mathMultiply">
            <a:avLst/>
          </a:prstGeom>
          <a:solidFill>
            <a:schemeClr val="bg1"/>
          </a:solidFill>
          <a:ln w="28575">
            <a:solidFill>
              <a:srgbClr val="FF0000"/>
            </a:solidFill>
            <a:round/>
            <a:headEnd type="triangle" w="lg" len="lg"/>
            <a:tailEnd type="triangle" w="lg" len="lg"/>
          </a:ln>
          <a:extLst/>
        </p:spPr>
        <p:txBody>
          <a:bodyPr rtlCol="0" anchor="ctr"/>
          <a:lstStyle/>
          <a:p>
            <a:pPr algn="ctr"/>
            <a:endParaRPr kumimoji="1" lang="ja-JP" altLang="en-US"/>
          </a:p>
        </p:txBody>
      </p:sp>
      <p:sp>
        <p:nvSpPr>
          <p:cNvPr id="23" name="乗算 22"/>
          <p:cNvSpPr/>
          <p:nvPr/>
        </p:nvSpPr>
        <p:spPr bwMode="auto">
          <a:xfrm rot="1224615">
            <a:off x="3879201" y="3672119"/>
            <a:ext cx="518555" cy="487730"/>
          </a:xfrm>
          <a:prstGeom prst="mathMultiply">
            <a:avLst/>
          </a:prstGeom>
          <a:solidFill>
            <a:schemeClr val="bg1"/>
          </a:solidFill>
          <a:ln w="28575">
            <a:solidFill>
              <a:srgbClr val="FF0000"/>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354742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吹き出し 11"/>
          <p:cNvSpPr/>
          <p:nvPr/>
        </p:nvSpPr>
        <p:spPr bwMode="auto">
          <a:xfrm>
            <a:off x="1691680" y="1534049"/>
            <a:ext cx="4991145" cy="1293557"/>
          </a:xfrm>
          <a:prstGeom prst="wedgeRoundRectCallout">
            <a:avLst>
              <a:gd name="adj1" fmla="val -58444"/>
              <a:gd name="adj2" fmla="val -27657"/>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smtClean="0"/>
              <a:t>純粋じゃない人たち　①</a:t>
            </a:r>
            <a:endParaRPr kumimoji="1" lang="ja-JP" altLang="en-US"/>
          </a:p>
        </p:txBody>
      </p:sp>
      <p:pic>
        <p:nvPicPr>
          <p:cNvPr id="1028" name="Picture 4" descr="ãã¸ãã¹ãã³3-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2987824" y="2276872"/>
            <a:ext cx="381836" cy="369332"/>
          </a:xfrm>
          <a:prstGeom prst="rect">
            <a:avLst/>
          </a:prstGeom>
          <a:noFill/>
        </p:spPr>
        <p:txBody>
          <a:bodyPr wrap="none" rtlCol="0">
            <a:spAutoFit/>
          </a:bodyPr>
          <a:lstStyle/>
          <a:p>
            <a:r>
              <a:rPr kumimoji="1" lang="ja-JP" altLang="en-US" smtClean="0"/>
              <a:t>を</a:t>
            </a:r>
            <a:endParaRPr kumimoji="1" lang="ja-JP" altLang="en-US"/>
          </a:p>
        </p:txBody>
      </p:sp>
      <p:pic>
        <p:nvPicPr>
          <p:cNvPr id="103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1781" y="16288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8" name="楕円 7"/>
          <p:cNvSpPr/>
          <p:nvPr/>
        </p:nvSpPr>
        <p:spPr bwMode="auto">
          <a:xfrm rot="1046971">
            <a:off x="2587866" y="16674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sp>
        <p:nvSpPr>
          <p:cNvPr id="10" name="テキスト ボックス 9"/>
          <p:cNvSpPr txBox="1"/>
          <p:nvPr/>
        </p:nvSpPr>
        <p:spPr>
          <a:xfrm>
            <a:off x="3459734" y="2276872"/>
            <a:ext cx="572593" cy="369332"/>
          </a:xfrm>
          <a:prstGeom prst="rect">
            <a:avLst/>
          </a:prstGeom>
          <a:solidFill>
            <a:srgbClr val="00FF00"/>
          </a:solidFill>
        </p:spPr>
        <p:txBody>
          <a:bodyPr wrap="none" rtlCol="0">
            <a:spAutoFit/>
          </a:bodyPr>
          <a:lstStyle/>
          <a:p>
            <a:r>
              <a:rPr kumimoji="1" lang="ja-JP" altLang="en-US" smtClean="0"/>
              <a:t>５部</a:t>
            </a:r>
            <a:endParaRPr kumimoji="1" lang="ja-JP" altLang="en-US"/>
          </a:p>
        </p:txBody>
      </p:sp>
      <p:sp>
        <p:nvSpPr>
          <p:cNvPr id="11" name="テキスト ボックス 10"/>
          <p:cNvSpPr txBox="1"/>
          <p:nvPr/>
        </p:nvSpPr>
        <p:spPr>
          <a:xfrm>
            <a:off x="4256821" y="2276872"/>
            <a:ext cx="1972015" cy="369332"/>
          </a:xfrm>
          <a:prstGeom prst="rect">
            <a:avLst/>
          </a:prstGeom>
          <a:noFill/>
        </p:spPr>
        <p:txBody>
          <a:bodyPr wrap="none" rtlCol="0">
            <a:spAutoFit/>
          </a:bodyPr>
          <a:lstStyle/>
          <a:p>
            <a:r>
              <a:rPr kumimoji="1" lang="ja-JP" altLang="en-US" smtClean="0"/>
              <a:t>コピーしておいて。</a:t>
            </a:r>
            <a:endParaRPr kumimoji="1" lang="ja-JP" altLang="en-US"/>
          </a:p>
        </p:txBody>
      </p:sp>
      <p:pic>
        <p:nvPicPr>
          <p:cNvPr id="1036" name="Picture 12" descr="OL-PUR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6900" y="3055445"/>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ã¸ãã¹ãã³2-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32040" y="3113260"/>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p:cNvGrpSpPr/>
          <p:nvPr/>
        </p:nvGrpSpPr>
        <p:grpSpPr>
          <a:xfrm>
            <a:off x="1835696" y="5229200"/>
            <a:ext cx="1104057" cy="1104057"/>
            <a:chOff x="1168251" y="5229200"/>
            <a:chExt cx="1104057" cy="1104057"/>
          </a:xfrm>
        </p:grpSpPr>
        <p:pic>
          <p:nvPicPr>
            <p:cNvPr id="2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2" name="楕円 2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24" name="グループ化 23"/>
          <p:cNvGrpSpPr/>
          <p:nvPr/>
        </p:nvGrpSpPr>
        <p:grpSpPr>
          <a:xfrm>
            <a:off x="1988096" y="5301208"/>
            <a:ext cx="1104057" cy="1104057"/>
            <a:chOff x="1168251" y="5229200"/>
            <a:chExt cx="1104057" cy="1104057"/>
          </a:xfrm>
        </p:grpSpPr>
        <p:pic>
          <p:nvPicPr>
            <p:cNvPr id="2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6" name="楕円 25"/>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27" name="グループ化 26"/>
          <p:cNvGrpSpPr/>
          <p:nvPr/>
        </p:nvGrpSpPr>
        <p:grpSpPr>
          <a:xfrm>
            <a:off x="2140496" y="5373216"/>
            <a:ext cx="1104057" cy="1104057"/>
            <a:chOff x="1168251" y="5229200"/>
            <a:chExt cx="1104057" cy="1104057"/>
          </a:xfrm>
        </p:grpSpPr>
        <p:pic>
          <p:nvPicPr>
            <p:cNvPr id="2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9" name="楕円 28"/>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30" name="グループ化 29"/>
          <p:cNvGrpSpPr/>
          <p:nvPr/>
        </p:nvGrpSpPr>
        <p:grpSpPr>
          <a:xfrm>
            <a:off x="2292896" y="5445224"/>
            <a:ext cx="1104057" cy="1104057"/>
            <a:chOff x="1168251" y="5229200"/>
            <a:chExt cx="1104057" cy="1104057"/>
          </a:xfrm>
        </p:grpSpPr>
        <p:pic>
          <p:nvPicPr>
            <p:cNvPr id="3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32" name="楕円 3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33" name="グループ化 32"/>
          <p:cNvGrpSpPr/>
          <p:nvPr/>
        </p:nvGrpSpPr>
        <p:grpSpPr>
          <a:xfrm>
            <a:off x="2445296" y="5517232"/>
            <a:ext cx="1104057" cy="1104057"/>
            <a:chOff x="1168251" y="5229200"/>
            <a:chExt cx="1104057" cy="1104057"/>
          </a:xfrm>
        </p:grpSpPr>
        <p:pic>
          <p:nvPicPr>
            <p:cNvPr id="3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35" name="楕円 34"/>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1" name="グループ化 50"/>
          <p:cNvGrpSpPr/>
          <p:nvPr/>
        </p:nvGrpSpPr>
        <p:grpSpPr>
          <a:xfrm>
            <a:off x="4860032" y="5229200"/>
            <a:ext cx="1104057" cy="1104057"/>
            <a:chOff x="1168251" y="5229200"/>
            <a:chExt cx="1104057" cy="1104057"/>
          </a:xfrm>
        </p:grpSpPr>
        <p:pic>
          <p:nvPicPr>
            <p:cNvPr id="52"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3" name="楕円 52"/>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4" name="グループ化 53"/>
          <p:cNvGrpSpPr/>
          <p:nvPr/>
        </p:nvGrpSpPr>
        <p:grpSpPr>
          <a:xfrm>
            <a:off x="5004048" y="5301208"/>
            <a:ext cx="1104057" cy="1104057"/>
            <a:chOff x="1168251" y="5229200"/>
            <a:chExt cx="1104057" cy="1104057"/>
          </a:xfrm>
        </p:grpSpPr>
        <p:pic>
          <p:nvPicPr>
            <p:cNvPr id="5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6" name="楕円 55"/>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7" name="グループ化 56"/>
          <p:cNvGrpSpPr/>
          <p:nvPr/>
        </p:nvGrpSpPr>
        <p:grpSpPr>
          <a:xfrm>
            <a:off x="5156448" y="5373216"/>
            <a:ext cx="1104057" cy="1104057"/>
            <a:chOff x="1168251" y="5229200"/>
            <a:chExt cx="1104057" cy="1104057"/>
          </a:xfrm>
        </p:grpSpPr>
        <p:pic>
          <p:nvPicPr>
            <p:cNvPr id="5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9" name="楕円 58"/>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60" name="グループ化 59"/>
          <p:cNvGrpSpPr/>
          <p:nvPr/>
        </p:nvGrpSpPr>
        <p:grpSpPr>
          <a:xfrm>
            <a:off x="5308848" y="5445224"/>
            <a:ext cx="1104057" cy="1104057"/>
            <a:chOff x="1168251" y="5229200"/>
            <a:chExt cx="1104057" cy="1104057"/>
          </a:xfrm>
        </p:grpSpPr>
        <p:pic>
          <p:nvPicPr>
            <p:cNvPr id="6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62" name="楕円 6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63" name="グループ化 62"/>
          <p:cNvGrpSpPr/>
          <p:nvPr/>
        </p:nvGrpSpPr>
        <p:grpSpPr>
          <a:xfrm>
            <a:off x="5461248" y="5517232"/>
            <a:ext cx="1104057" cy="1104057"/>
            <a:chOff x="1168251" y="5229200"/>
            <a:chExt cx="1104057" cy="1104057"/>
          </a:xfrm>
        </p:grpSpPr>
        <p:pic>
          <p:nvPicPr>
            <p:cNvPr id="6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65" name="楕円 64"/>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sp>
        <p:nvSpPr>
          <p:cNvPr id="15" name="テキスト ボックス 14"/>
          <p:cNvSpPr txBox="1"/>
          <p:nvPr/>
        </p:nvSpPr>
        <p:spPr>
          <a:xfrm>
            <a:off x="7182722" y="2655858"/>
            <a:ext cx="1800200" cy="2545254"/>
          </a:xfrm>
          <a:prstGeom prst="rect">
            <a:avLst/>
          </a:prstGeom>
          <a:solidFill>
            <a:schemeClr val="bg1"/>
          </a:solidFill>
          <a:ln>
            <a:solidFill>
              <a:srgbClr val="0000FF"/>
            </a:solidFill>
          </a:ln>
        </p:spPr>
        <p:txBody>
          <a:bodyPr wrap="square" rtlCol="0">
            <a:spAutoFit/>
          </a:bodyPr>
          <a:lstStyle/>
          <a:p>
            <a:endParaRPr kumimoji="1" lang="ja-JP" altLang="en-US"/>
          </a:p>
        </p:txBody>
      </p:sp>
      <p:sp>
        <p:nvSpPr>
          <p:cNvPr id="14" name="テキスト ボックス 13"/>
          <p:cNvSpPr txBox="1"/>
          <p:nvPr/>
        </p:nvSpPr>
        <p:spPr>
          <a:xfrm>
            <a:off x="7812360" y="2471192"/>
            <a:ext cx="611065" cy="369332"/>
          </a:xfrm>
          <a:prstGeom prst="rect">
            <a:avLst/>
          </a:prstGeom>
          <a:solidFill>
            <a:schemeClr val="bg1"/>
          </a:solidFill>
          <a:ln>
            <a:solidFill>
              <a:srgbClr val="0000FF"/>
            </a:solidFill>
          </a:ln>
        </p:spPr>
        <p:txBody>
          <a:bodyPr wrap="none" rtlCol="0">
            <a:spAutoFit/>
          </a:bodyPr>
          <a:lstStyle/>
          <a:p>
            <a:r>
              <a:rPr kumimoji="1" lang="en-US" altLang="ja-JP" smtClean="0">
                <a:latin typeface="+mj-ea"/>
                <a:ea typeface="+mj-ea"/>
              </a:rPr>
              <a:t>SNS</a:t>
            </a:r>
            <a:endParaRPr kumimoji="1" lang="ja-JP" altLang="en-US">
              <a:latin typeface="+mj-ea"/>
              <a:ea typeface="+mj-ea"/>
            </a:endParaRPr>
          </a:p>
        </p:txBody>
      </p:sp>
      <p:grpSp>
        <p:nvGrpSpPr>
          <p:cNvPr id="68" name="グループ化 67"/>
          <p:cNvGrpSpPr/>
          <p:nvPr/>
        </p:nvGrpSpPr>
        <p:grpSpPr>
          <a:xfrm>
            <a:off x="7572399" y="3837111"/>
            <a:ext cx="1104057" cy="1104057"/>
            <a:chOff x="1168251" y="5229200"/>
            <a:chExt cx="1104057" cy="1104057"/>
          </a:xfrm>
        </p:grpSpPr>
        <p:pic>
          <p:nvPicPr>
            <p:cNvPr id="69"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70" name="楕円 69"/>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sp>
        <p:nvSpPr>
          <p:cNvPr id="71" name="角丸四角形吹き出し 70"/>
          <p:cNvSpPr/>
          <p:nvPr/>
        </p:nvSpPr>
        <p:spPr bwMode="auto">
          <a:xfrm>
            <a:off x="7389763" y="2926597"/>
            <a:ext cx="1502718" cy="790435"/>
          </a:xfrm>
          <a:prstGeom prst="wedgeRoundRectCallout">
            <a:avLst>
              <a:gd name="adj1" fmla="val -58444"/>
              <a:gd name="adj2" fmla="val -27657"/>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r>
              <a:rPr kumimoji="1" lang="ja-JP" altLang="en-US" sz="1600" smtClean="0"/>
              <a:t>社外秘の書類</a:t>
            </a:r>
            <a:endParaRPr kumimoji="1" lang="en-US" altLang="ja-JP" sz="1600" smtClean="0"/>
          </a:p>
          <a:p>
            <a:pPr algn="ctr"/>
            <a:r>
              <a:rPr kumimoji="1" lang="ja-JP" altLang="en-US" sz="1600" smtClean="0"/>
              <a:t>初めて見た！</a:t>
            </a:r>
            <a:endParaRPr kumimoji="1" lang="ja-JP" altLang="en-US" sz="1600"/>
          </a:p>
        </p:txBody>
      </p:sp>
      <p:sp>
        <p:nvSpPr>
          <p:cNvPr id="16" name="下矢印 15"/>
          <p:cNvSpPr/>
          <p:nvPr/>
        </p:nvSpPr>
        <p:spPr bwMode="auto">
          <a:xfrm>
            <a:off x="2613249" y="28251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3" name="下矢印 72"/>
          <p:cNvSpPr/>
          <p:nvPr/>
        </p:nvSpPr>
        <p:spPr bwMode="auto">
          <a:xfrm>
            <a:off x="5577958" y="2828660"/>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4" name="下矢印 73"/>
          <p:cNvSpPr/>
          <p:nvPr/>
        </p:nvSpPr>
        <p:spPr bwMode="auto">
          <a:xfrm>
            <a:off x="2547247" y="47377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5" name="下矢印 74"/>
          <p:cNvSpPr/>
          <p:nvPr/>
        </p:nvSpPr>
        <p:spPr bwMode="auto">
          <a:xfrm>
            <a:off x="5591218" y="4869923"/>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cxnSp>
        <p:nvCxnSpPr>
          <p:cNvPr id="19" name="直線矢印コネクタ 18"/>
          <p:cNvCxnSpPr/>
          <p:nvPr/>
        </p:nvCxnSpPr>
        <p:spPr>
          <a:xfrm>
            <a:off x="6206305" y="4055368"/>
            <a:ext cx="1125386" cy="0"/>
          </a:xfrm>
          <a:prstGeom prst="straightConnector1">
            <a:avLst/>
          </a:prstGeom>
          <a:ln w="444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67" name="角丸四角形 66"/>
          <p:cNvSpPr/>
          <p:nvPr/>
        </p:nvSpPr>
        <p:spPr bwMode="auto">
          <a:xfrm>
            <a:off x="2529272" y="4268716"/>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spTree>
    <p:extLst>
      <p:ext uri="{BB962C8B-B14F-4D97-AF65-F5344CB8AC3E}">
        <p14:creationId xmlns:p14="http://schemas.microsoft.com/office/powerpoint/2010/main" val="106554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吹き出し 11"/>
          <p:cNvSpPr/>
          <p:nvPr/>
        </p:nvSpPr>
        <p:spPr bwMode="auto">
          <a:xfrm>
            <a:off x="1691680" y="1534049"/>
            <a:ext cx="4991145" cy="1293557"/>
          </a:xfrm>
          <a:prstGeom prst="wedgeRoundRectCallout">
            <a:avLst>
              <a:gd name="adj1" fmla="val -58444"/>
              <a:gd name="adj2" fmla="val -27657"/>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smtClean="0"/>
              <a:t>純粋じゃない人たち　②</a:t>
            </a:r>
            <a:endParaRPr kumimoji="1" lang="ja-JP" altLang="en-US"/>
          </a:p>
        </p:txBody>
      </p:sp>
      <p:pic>
        <p:nvPicPr>
          <p:cNvPr id="1028" name="Picture 4" descr="ãã¸ãã¹ãã³3-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2987824" y="2276872"/>
            <a:ext cx="381836" cy="369332"/>
          </a:xfrm>
          <a:prstGeom prst="rect">
            <a:avLst/>
          </a:prstGeom>
          <a:noFill/>
        </p:spPr>
        <p:txBody>
          <a:bodyPr wrap="none" rtlCol="0">
            <a:spAutoFit/>
          </a:bodyPr>
          <a:lstStyle/>
          <a:p>
            <a:r>
              <a:rPr kumimoji="1" lang="ja-JP" altLang="en-US" smtClean="0"/>
              <a:t>を</a:t>
            </a:r>
            <a:endParaRPr kumimoji="1" lang="ja-JP" altLang="en-US"/>
          </a:p>
        </p:txBody>
      </p:sp>
      <p:pic>
        <p:nvPicPr>
          <p:cNvPr id="103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1781" y="16288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8" name="楕円 7"/>
          <p:cNvSpPr/>
          <p:nvPr/>
        </p:nvSpPr>
        <p:spPr bwMode="auto">
          <a:xfrm rot="1046971">
            <a:off x="2587866" y="16674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sp>
        <p:nvSpPr>
          <p:cNvPr id="10" name="テキスト ボックス 9"/>
          <p:cNvSpPr txBox="1"/>
          <p:nvPr/>
        </p:nvSpPr>
        <p:spPr>
          <a:xfrm>
            <a:off x="3459734" y="2276872"/>
            <a:ext cx="572593" cy="369332"/>
          </a:xfrm>
          <a:prstGeom prst="rect">
            <a:avLst/>
          </a:prstGeom>
          <a:solidFill>
            <a:srgbClr val="00FF00"/>
          </a:solidFill>
        </p:spPr>
        <p:txBody>
          <a:bodyPr wrap="none" rtlCol="0">
            <a:spAutoFit/>
          </a:bodyPr>
          <a:lstStyle/>
          <a:p>
            <a:r>
              <a:rPr kumimoji="1" lang="ja-JP" altLang="en-US" smtClean="0"/>
              <a:t>５部</a:t>
            </a:r>
            <a:endParaRPr kumimoji="1" lang="ja-JP" altLang="en-US"/>
          </a:p>
        </p:txBody>
      </p:sp>
      <p:sp>
        <p:nvSpPr>
          <p:cNvPr id="11" name="テキスト ボックス 10"/>
          <p:cNvSpPr txBox="1"/>
          <p:nvPr/>
        </p:nvSpPr>
        <p:spPr>
          <a:xfrm>
            <a:off x="4256821" y="2276872"/>
            <a:ext cx="1972015" cy="369332"/>
          </a:xfrm>
          <a:prstGeom prst="rect">
            <a:avLst/>
          </a:prstGeom>
          <a:noFill/>
        </p:spPr>
        <p:txBody>
          <a:bodyPr wrap="none" rtlCol="0">
            <a:spAutoFit/>
          </a:bodyPr>
          <a:lstStyle/>
          <a:p>
            <a:r>
              <a:rPr kumimoji="1" lang="ja-JP" altLang="en-US" smtClean="0"/>
              <a:t>コピーしておいて。</a:t>
            </a:r>
            <a:endParaRPr kumimoji="1" lang="ja-JP" altLang="en-US"/>
          </a:p>
        </p:txBody>
      </p:sp>
      <p:pic>
        <p:nvPicPr>
          <p:cNvPr id="1036" name="Picture 12" descr="OL-PUR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6900" y="3055445"/>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ã¸ãã¹ãã³2-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32040" y="3113260"/>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p:cNvGrpSpPr/>
          <p:nvPr/>
        </p:nvGrpSpPr>
        <p:grpSpPr>
          <a:xfrm>
            <a:off x="1835696" y="5229200"/>
            <a:ext cx="1104057" cy="1104057"/>
            <a:chOff x="1168251" y="5229200"/>
            <a:chExt cx="1104057" cy="1104057"/>
          </a:xfrm>
        </p:grpSpPr>
        <p:pic>
          <p:nvPicPr>
            <p:cNvPr id="2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2" name="楕円 2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24" name="グループ化 23"/>
          <p:cNvGrpSpPr/>
          <p:nvPr/>
        </p:nvGrpSpPr>
        <p:grpSpPr>
          <a:xfrm>
            <a:off x="1988096" y="5301208"/>
            <a:ext cx="1104057" cy="1104057"/>
            <a:chOff x="1168251" y="5229200"/>
            <a:chExt cx="1104057" cy="1104057"/>
          </a:xfrm>
        </p:grpSpPr>
        <p:pic>
          <p:nvPicPr>
            <p:cNvPr id="2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6" name="楕円 25"/>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27" name="グループ化 26"/>
          <p:cNvGrpSpPr/>
          <p:nvPr/>
        </p:nvGrpSpPr>
        <p:grpSpPr>
          <a:xfrm>
            <a:off x="2140496" y="5373216"/>
            <a:ext cx="1104057" cy="1104057"/>
            <a:chOff x="1168251" y="5229200"/>
            <a:chExt cx="1104057" cy="1104057"/>
          </a:xfrm>
        </p:grpSpPr>
        <p:pic>
          <p:nvPicPr>
            <p:cNvPr id="2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9" name="楕円 28"/>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30" name="グループ化 29"/>
          <p:cNvGrpSpPr/>
          <p:nvPr/>
        </p:nvGrpSpPr>
        <p:grpSpPr>
          <a:xfrm>
            <a:off x="2292896" y="5445224"/>
            <a:ext cx="1104057" cy="1104057"/>
            <a:chOff x="1168251" y="5229200"/>
            <a:chExt cx="1104057" cy="1104057"/>
          </a:xfrm>
        </p:grpSpPr>
        <p:pic>
          <p:nvPicPr>
            <p:cNvPr id="3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32" name="楕円 3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33" name="グループ化 32"/>
          <p:cNvGrpSpPr/>
          <p:nvPr/>
        </p:nvGrpSpPr>
        <p:grpSpPr>
          <a:xfrm>
            <a:off x="2445296" y="5517232"/>
            <a:ext cx="1104057" cy="1104057"/>
            <a:chOff x="1168251" y="5229200"/>
            <a:chExt cx="1104057" cy="1104057"/>
          </a:xfrm>
        </p:grpSpPr>
        <p:pic>
          <p:nvPicPr>
            <p:cNvPr id="3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35" name="楕円 34"/>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sp>
        <p:nvSpPr>
          <p:cNvPr id="16" name="下矢印 15"/>
          <p:cNvSpPr/>
          <p:nvPr/>
        </p:nvSpPr>
        <p:spPr bwMode="auto">
          <a:xfrm>
            <a:off x="2613249" y="28251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3" name="下矢印 72"/>
          <p:cNvSpPr/>
          <p:nvPr/>
        </p:nvSpPr>
        <p:spPr bwMode="auto">
          <a:xfrm>
            <a:off x="5577958" y="2828660"/>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4" name="下矢印 73"/>
          <p:cNvSpPr/>
          <p:nvPr/>
        </p:nvSpPr>
        <p:spPr bwMode="auto">
          <a:xfrm>
            <a:off x="2547247" y="47377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5" name="下矢印 74"/>
          <p:cNvSpPr/>
          <p:nvPr/>
        </p:nvSpPr>
        <p:spPr bwMode="auto">
          <a:xfrm>
            <a:off x="5591218" y="4869923"/>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cxnSp>
        <p:nvCxnSpPr>
          <p:cNvPr id="19" name="直線矢印コネクタ 18"/>
          <p:cNvCxnSpPr/>
          <p:nvPr/>
        </p:nvCxnSpPr>
        <p:spPr>
          <a:xfrm flipH="1">
            <a:off x="6206305" y="4055368"/>
            <a:ext cx="1125386" cy="0"/>
          </a:xfrm>
          <a:prstGeom prst="straightConnector1">
            <a:avLst/>
          </a:prstGeom>
          <a:ln w="444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67" name="角丸四角形 66"/>
          <p:cNvSpPr/>
          <p:nvPr/>
        </p:nvSpPr>
        <p:spPr bwMode="auto">
          <a:xfrm>
            <a:off x="2529272" y="4268716"/>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pic>
        <p:nvPicPr>
          <p:cNvPr id="5" name="図 4"/>
          <p:cNvPicPr>
            <a:picLocks noChangeAspect="1"/>
          </p:cNvPicPr>
          <p:nvPr/>
        </p:nvPicPr>
        <p:blipFill rotWithShape="1">
          <a:blip r:embed="rId6"/>
          <a:srcRect l="9941" r="9420"/>
          <a:stretch/>
        </p:blipFill>
        <p:spPr>
          <a:xfrm>
            <a:off x="7319354" y="3573016"/>
            <a:ext cx="939266" cy="1296907"/>
          </a:xfrm>
          <a:prstGeom prst="rect">
            <a:avLst/>
          </a:prstGeom>
        </p:spPr>
      </p:pic>
      <p:pic>
        <p:nvPicPr>
          <p:cNvPr id="66" name="図 65"/>
          <p:cNvPicPr>
            <a:picLocks noChangeAspect="1"/>
          </p:cNvPicPr>
          <p:nvPr/>
        </p:nvPicPr>
        <p:blipFill rotWithShape="1">
          <a:blip r:embed="rId6"/>
          <a:srcRect l="9941" r="9420"/>
          <a:stretch/>
        </p:blipFill>
        <p:spPr>
          <a:xfrm>
            <a:off x="5011858" y="5226504"/>
            <a:ext cx="801549" cy="1106753"/>
          </a:xfrm>
          <a:prstGeom prst="rect">
            <a:avLst/>
          </a:prstGeom>
        </p:spPr>
      </p:pic>
      <p:pic>
        <p:nvPicPr>
          <p:cNvPr id="68" name="図 67"/>
          <p:cNvPicPr>
            <a:picLocks noChangeAspect="1"/>
          </p:cNvPicPr>
          <p:nvPr/>
        </p:nvPicPr>
        <p:blipFill rotWithShape="1">
          <a:blip r:embed="rId6"/>
          <a:srcRect l="9941" r="9420"/>
          <a:stretch/>
        </p:blipFill>
        <p:spPr>
          <a:xfrm>
            <a:off x="5164258" y="5329560"/>
            <a:ext cx="801549" cy="1106753"/>
          </a:xfrm>
          <a:prstGeom prst="rect">
            <a:avLst/>
          </a:prstGeom>
        </p:spPr>
      </p:pic>
      <p:pic>
        <p:nvPicPr>
          <p:cNvPr id="69" name="図 68"/>
          <p:cNvPicPr>
            <a:picLocks noChangeAspect="1"/>
          </p:cNvPicPr>
          <p:nvPr/>
        </p:nvPicPr>
        <p:blipFill rotWithShape="1">
          <a:blip r:embed="rId6"/>
          <a:srcRect l="9941" r="9420"/>
          <a:stretch/>
        </p:blipFill>
        <p:spPr>
          <a:xfrm>
            <a:off x="5316658" y="5445224"/>
            <a:ext cx="801549" cy="1106753"/>
          </a:xfrm>
          <a:prstGeom prst="rect">
            <a:avLst/>
          </a:prstGeom>
        </p:spPr>
      </p:pic>
      <p:pic>
        <p:nvPicPr>
          <p:cNvPr id="70" name="図 69"/>
          <p:cNvPicPr>
            <a:picLocks noChangeAspect="1"/>
          </p:cNvPicPr>
          <p:nvPr/>
        </p:nvPicPr>
        <p:blipFill rotWithShape="1">
          <a:blip r:embed="rId6"/>
          <a:srcRect l="9941" r="9420"/>
          <a:stretch/>
        </p:blipFill>
        <p:spPr>
          <a:xfrm>
            <a:off x="5469058" y="5566848"/>
            <a:ext cx="801549" cy="1106753"/>
          </a:xfrm>
          <a:prstGeom prst="rect">
            <a:avLst/>
          </a:prstGeom>
        </p:spPr>
      </p:pic>
      <p:pic>
        <p:nvPicPr>
          <p:cNvPr id="71" name="図 70"/>
          <p:cNvPicPr>
            <a:picLocks noChangeAspect="1"/>
          </p:cNvPicPr>
          <p:nvPr/>
        </p:nvPicPr>
        <p:blipFill rotWithShape="1">
          <a:blip r:embed="rId6"/>
          <a:srcRect l="9941" r="9420"/>
          <a:stretch/>
        </p:blipFill>
        <p:spPr>
          <a:xfrm>
            <a:off x="5621458" y="5699535"/>
            <a:ext cx="801549" cy="1106753"/>
          </a:xfrm>
          <a:prstGeom prst="rect">
            <a:avLst/>
          </a:prstGeom>
        </p:spPr>
      </p:pic>
      <p:sp>
        <p:nvSpPr>
          <p:cNvPr id="7" name="テキスト ボックス 6"/>
          <p:cNvSpPr txBox="1"/>
          <p:nvPr/>
        </p:nvSpPr>
        <p:spPr>
          <a:xfrm>
            <a:off x="7100337" y="3240814"/>
            <a:ext cx="1377300" cy="369332"/>
          </a:xfrm>
          <a:prstGeom prst="rect">
            <a:avLst/>
          </a:prstGeom>
          <a:solidFill>
            <a:schemeClr val="bg1"/>
          </a:solidFill>
          <a:ln>
            <a:solidFill>
              <a:srgbClr val="0000FF"/>
            </a:solidFill>
          </a:ln>
        </p:spPr>
        <p:txBody>
          <a:bodyPr wrap="none" rtlCol="0">
            <a:spAutoFit/>
          </a:bodyPr>
          <a:lstStyle/>
          <a:p>
            <a:r>
              <a:rPr kumimoji="1" lang="ja-JP" altLang="en-US" smtClean="0"/>
              <a:t>ワン・〇ース</a:t>
            </a:r>
            <a:endParaRPr kumimoji="1" lang="ja-JP" altLang="en-US"/>
          </a:p>
        </p:txBody>
      </p:sp>
    </p:spTree>
    <p:extLst>
      <p:ext uri="{BB962C8B-B14F-4D97-AF65-F5344CB8AC3E}">
        <p14:creationId xmlns:p14="http://schemas.microsoft.com/office/powerpoint/2010/main" val="349353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吹き出し 11"/>
          <p:cNvSpPr/>
          <p:nvPr/>
        </p:nvSpPr>
        <p:spPr bwMode="auto">
          <a:xfrm>
            <a:off x="1331641" y="1534049"/>
            <a:ext cx="3240360" cy="1293557"/>
          </a:xfrm>
          <a:prstGeom prst="wedgeRoundRectCallout">
            <a:avLst>
              <a:gd name="adj1" fmla="val -58444"/>
              <a:gd name="adj2" fmla="val -27657"/>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smtClean="0"/>
              <a:t>純粋じゃない人たち　③</a:t>
            </a:r>
            <a:endParaRPr kumimoji="1" lang="ja-JP" altLang="en-US"/>
          </a:p>
        </p:txBody>
      </p:sp>
      <p:pic>
        <p:nvPicPr>
          <p:cNvPr id="1028" name="Picture 4" descr="ãã¸ãã¹ãã³3-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1196752"/>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2267744" y="2276872"/>
            <a:ext cx="381836" cy="369332"/>
          </a:xfrm>
          <a:prstGeom prst="rect">
            <a:avLst/>
          </a:prstGeom>
          <a:noFill/>
        </p:spPr>
        <p:txBody>
          <a:bodyPr wrap="none" rtlCol="0">
            <a:spAutoFit/>
          </a:bodyPr>
          <a:lstStyle/>
          <a:p>
            <a:r>
              <a:rPr kumimoji="1" lang="ja-JP" altLang="en-US" smtClean="0"/>
              <a:t>を</a:t>
            </a:r>
            <a:endParaRPr kumimoji="1" lang="ja-JP" altLang="en-US"/>
          </a:p>
        </p:txBody>
      </p:sp>
      <p:pic>
        <p:nvPicPr>
          <p:cNvPr id="103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6288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8" name="楕円 7"/>
          <p:cNvSpPr/>
          <p:nvPr/>
        </p:nvSpPr>
        <p:spPr bwMode="auto">
          <a:xfrm rot="1046971">
            <a:off x="1957725" y="16674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sp>
        <p:nvSpPr>
          <p:cNvPr id="10" name="テキスト ボックス 9"/>
          <p:cNvSpPr txBox="1"/>
          <p:nvPr/>
        </p:nvSpPr>
        <p:spPr>
          <a:xfrm>
            <a:off x="2627784" y="2276872"/>
            <a:ext cx="572593" cy="369332"/>
          </a:xfrm>
          <a:prstGeom prst="rect">
            <a:avLst/>
          </a:prstGeom>
          <a:solidFill>
            <a:srgbClr val="00FF00"/>
          </a:solidFill>
        </p:spPr>
        <p:txBody>
          <a:bodyPr wrap="none" rtlCol="0">
            <a:spAutoFit/>
          </a:bodyPr>
          <a:lstStyle/>
          <a:p>
            <a:r>
              <a:rPr kumimoji="1" lang="ja-JP" altLang="en-US" smtClean="0"/>
              <a:t>５部</a:t>
            </a:r>
            <a:endParaRPr kumimoji="1" lang="ja-JP" altLang="en-US"/>
          </a:p>
        </p:txBody>
      </p:sp>
      <p:sp>
        <p:nvSpPr>
          <p:cNvPr id="11" name="テキスト ボックス 10"/>
          <p:cNvSpPr txBox="1"/>
          <p:nvPr/>
        </p:nvSpPr>
        <p:spPr>
          <a:xfrm>
            <a:off x="3203848" y="2276872"/>
            <a:ext cx="1327608" cy="369332"/>
          </a:xfrm>
          <a:prstGeom prst="rect">
            <a:avLst/>
          </a:prstGeom>
          <a:noFill/>
        </p:spPr>
        <p:txBody>
          <a:bodyPr wrap="none" rtlCol="0">
            <a:spAutoFit/>
          </a:bodyPr>
          <a:lstStyle/>
          <a:p>
            <a:r>
              <a:rPr kumimoji="1" lang="ja-JP" altLang="en-US" smtClean="0"/>
              <a:t>コピーして。</a:t>
            </a:r>
            <a:endParaRPr kumimoji="1" lang="ja-JP" altLang="en-US"/>
          </a:p>
        </p:txBody>
      </p:sp>
      <p:pic>
        <p:nvPicPr>
          <p:cNvPr id="1040" name="Picture 16" descr="ãã¸ãã¹ãã³2-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619736" y="3041123"/>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6" name="下矢印 15"/>
          <p:cNvSpPr/>
          <p:nvPr/>
        </p:nvSpPr>
        <p:spPr bwMode="auto">
          <a:xfrm>
            <a:off x="2253209" y="28251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3" name="下矢印 72"/>
          <p:cNvSpPr/>
          <p:nvPr/>
        </p:nvSpPr>
        <p:spPr bwMode="auto">
          <a:xfrm>
            <a:off x="5577958" y="2828660"/>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39" name="角丸四角形吹き出し 38"/>
          <p:cNvSpPr/>
          <p:nvPr/>
        </p:nvSpPr>
        <p:spPr bwMode="auto">
          <a:xfrm>
            <a:off x="5020470" y="1534049"/>
            <a:ext cx="3240360" cy="1293557"/>
          </a:xfrm>
          <a:prstGeom prst="wedgeRoundRectCallout">
            <a:avLst>
              <a:gd name="adj1" fmla="val -58444"/>
              <a:gd name="adj2" fmla="val -27657"/>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40" name="テキスト ボックス 39"/>
          <p:cNvSpPr txBox="1"/>
          <p:nvPr/>
        </p:nvSpPr>
        <p:spPr>
          <a:xfrm>
            <a:off x="5956573" y="2276872"/>
            <a:ext cx="381836" cy="369332"/>
          </a:xfrm>
          <a:prstGeom prst="rect">
            <a:avLst/>
          </a:prstGeom>
          <a:noFill/>
        </p:spPr>
        <p:txBody>
          <a:bodyPr wrap="none" rtlCol="0">
            <a:spAutoFit/>
          </a:bodyPr>
          <a:lstStyle/>
          <a:p>
            <a:r>
              <a:rPr kumimoji="1" lang="ja-JP" altLang="en-US" smtClean="0"/>
              <a:t>を</a:t>
            </a:r>
            <a:endParaRPr kumimoji="1" lang="ja-JP" altLang="en-US"/>
          </a:p>
        </p:txBody>
      </p:sp>
      <p:pic>
        <p:nvPicPr>
          <p:cNvPr id="4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0469" y="16288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42" name="楕円 41"/>
          <p:cNvSpPr/>
          <p:nvPr/>
        </p:nvSpPr>
        <p:spPr bwMode="auto">
          <a:xfrm rot="1046971">
            <a:off x="5646554" y="16674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sp>
        <p:nvSpPr>
          <p:cNvPr id="43" name="テキスト ボックス 42"/>
          <p:cNvSpPr txBox="1"/>
          <p:nvPr/>
        </p:nvSpPr>
        <p:spPr>
          <a:xfrm>
            <a:off x="6316613" y="2276872"/>
            <a:ext cx="572593" cy="369332"/>
          </a:xfrm>
          <a:prstGeom prst="rect">
            <a:avLst/>
          </a:prstGeom>
          <a:solidFill>
            <a:srgbClr val="00FF00"/>
          </a:solidFill>
        </p:spPr>
        <p:txBody>
          <a:bodyPr wrap="none" rtlCol="0">
            <a:spAutoFit/>
          </a:bodyPr>
          <a:lstStyle/>
          <a:p>
            <a:r>
              <a:rPr kumimoji="1" lang="ja-JP" altLang="en-US" smtClean="0"/>
              <a:t>５部</a:t>
            </a:r>
            <a:endParaRPr kumimoji="1" lang="ja-JP" altLang="en-US"/>
          </a:p>
        </p:txBody>
      </p:sp>
      <p:sp>
        <p:nvSpPr>
          <p:cNvPr id="44" name="テキスト ボックス 43"/>
          <p:cNvSpPr txBox="1"/>
          <p:nvPr/>
        </p:nvSpPr>
        <p:spPr>
          <a:xfrm>
            <a:off x="6892677" y="2276872"/>
            <a:ext cx="1327608" cy="369332"/>
          </a:xfrm>
          <a:prstGeom prst="rect">
            <a:avLst/>
          </a:prstGeom>
          <a:noFill/>
        </p:spPr>
        <p:txBody>
          <a:bodyPr wrap="none" rtlCol="0">
            <a:spAutoFit/>
          </a:bodyPr>
          <a:lstStyle/>
          <a:p>
            <a:r>
              <a:rPr kumimoji="1" lang="ja-JP" altLang="en-US" smtClean="0"/>
              <a:t>コピーして。</a:t>
            </a:r>
            <a:endParaRPr kumimoji="1" lang="ja-JP" altLang="en-US"/>
          </a:p>
        </p:txBody>
      </p:sp>
      <p:grpSp>
        <p:nvGrpSpPr>
          <p:cNvPr id="45" name="グループ化 44"/>
          <p:cNvGrpSpPr/>
          <p:nvPr/>
        </p:nvGrpSpPr>
        <p:grpSpPr>
          <a:xfrm>
            <a:off x="1835696" y="5133255"/>
            <a:ext cx="1104057" cy="1104057"/>
            <a:chOff x="1168251" y="5229200"/>
            <a:chExt cx="1104057" cy="1104057"/>
          </a:xfrm>
        </p:grpSpPr>
        <p:pic>
          <p:nvPicPr>
            <p:cNvPr id="46"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47" name="楕円 46"/>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48" name="グループ化 47"/>
          <p:cNvGrpSpPr/>
          <p:nvPr/>
        </p:nvGrpSpPr>
        <p:grpSpPr>
          <a:xfrm>
            <a:off x="1988096" y="5205263"/>
            <a:ext cx="1104057" cy="1104057"/>
            <a:chOff x="1168251" y="5229200"/>
            <a:chExt cx="1104057" cy="1104057"/>
          </a:xfrm>
        </p:grpSpPr>
        <p:pic>
          <p:nvPicPr>
            <p:cNvPr id="49"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0" name="楕円 49"/>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1" name="グループ化 50"/>
          <p:cNvGrpSpPr/>
          <p:nvPr/>
        </p:nvGrpSpPr>
        <p:grpSpPr>
          <a:xfrm>
            <a:off x="2140496" y="5277271"/>
            <a:ext cx="1104057" cy="1104057"/>
            <a:chOff x="1168251" y="5229200"/>
            <a:chExt cx="1104057" cy="1104057"/>
          </a:xfrm>
        </p:grpSpPr>
        <p:pic>
          <p:nvPicPr>
            <p:cNvPr id="52"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3" name="楕円 52"/>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4" name="グループ化 53"/>
          <p:cNvGrpSpPr/>
          <p:nvPr/>
        </p:nvGrpSpPr>
        <p:grpSpPr>
          <a:xfrm>
            <a:off x="2292896" y="5349279"/>
            <a:ext cx="1104057" cy="1104057"/>
            <a:chOff x="1168251" y="5229200"/>
            <a:chExt cx="1104057" cy="1104057"/>
          </a:xfrm>
        </p:grpSpPr>
        <p:pic>
          <p:nvPicPr>
            <p:cNvPr id="5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6" name="楕円 55"/>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7" name="グループ化 56"/>
          <p:cNvGrpSpPr/>
          <p:nvPr/>
        </p:nvGrpSpPr>
        <p:grpSpPr>
          <a:xfrm>
            <a:off x="2445296" y="5421287"/>
            <a:ext cx="1104057" cy="1104057"/>
            <a:chOff x="1168251" y="5229200"/>
            <a:chExt cx="1104057" cy="1104057"/>
          </a:xfrm>
        </p:grpSpPr>
        <p:pic>
          <p:nvPicPr>
            <p:cNvPr id="5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9" name="楕円 58"/>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pic>
        <p:nvPicPr>
          <p:cNvPr id="3" name="図 2"/>
          <p:cNvPicPr>
            <a:picLocks noChangeAspect="1"/>
          </p:cNvPicPr>
          <p:nvPr/>
        </p:nvPicPr>
        <p:blipFill>
          <a:blip r:embed="rId5">
            <a:clrChange>
              <a:clrFrom>
                <a:srgbClr val="FFFFFF"/>
              </a:clrFrom>
              <a:clrTo>
                <a:srgbClr val="FFFFFF">
                  <a:alpha val="0"/>
                </a:srgbClr>
              </a:clrTo>
            </a:clrChange>
            <a:duotone>
              <a:schemeClr val="accent4">
                <a:shade val="45000"/>
                <a:satMod val="135000"/>
              </a:schemeClr>
              <a:prstClr val="white"/>
            </a:duotone>
          </a:blip>
          <a:stretch>
            <a:fillRect/>
          </a:stretch>
        </p:blipFill>
        <p:spPr>
          <a:xfrm rot="773441">
            <a:off x="2727106" y="3017188"/>
            <a:ext cx="783530" cy="783530"/>
          </a:xfrm>
          <a:prstGeom prst="rect">
            <a:avLst/>
          </a:prstGeom>
        </p:spPr>
      </p:pic>
      <p:grpSp>
        <p:nvGrpSpPr>
          <p:cNvPr id="61" name="グループ化 60"/>
          <p:cNvGrpSpPr/>
          <p:nvPr/>
        </p:nvGrpSpPr>
        <p:grpSpPr>
          <a:xfrm>
            <a:off x="5220072" y="5085184"/>
            <a:ext cx="1104057" cy="1104057"/>
            <a:chOff x="1168251" y="5229200"/>
            <a:chExt cx="1104057" cy="1104057"/>
          </a:xfrm>
        </p:grpSpPr>
        <p:pic>
          <p:nvPicPr>
            <p:cNvPr id="62"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63" name="楕円 62"/>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64" name="グループ化 63"/>
          <p:cNvGrpSpPr/>
          <p:nvPr/>
        </p:nvGrpSpPr>
        <p:grpSpPr>
          <a:xfrm>
            <a:off x="5595462" y="5349278"/>
            <a:ext cx="1104057" cy="1104057"/>
            <a:chOff x="1168251" y="5229200"/>
            <a:chExt cx="1104057" cy="1104057"/>
          </a:xfrm>
        </p:grpSpPr>
        <p:pic>
          <p:nvPicPr>
            <p:cNvPr id="6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72" name="楕円 7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sp>
        <p:nvSpPr>
          <p:cNvPr id="79" name="下矢印 78"/>
          <p:cNvSpPr/>
          <p:nvPr/>
        </p:nvSpPr>
        <p:spPr bwMode="auto">
          <a:xfrm>
            <a:off x="2281920" y="47377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pic>
        <p:nvPicPr>
          <p:cNvPr id="80" name="Picture 16" descr="ãã¸ãã¹ãã³2-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932040" y="3040608"/>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81" name="下矢印 80"/>
          <p:cNvSpPr/>
          <p:nvPr/>
        </p:nvSpPr>
        <p:spPr bwMode="auto">
          <a:xfrm>
            <a:off x="5594224" y="4737282"/>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pic>
        <p:nvPicPr>
          <p:cNvPr id="5122" name="Picture 2"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92420">
            <a:off x="5996768" y="2963205"/>
            <a:ext cx="763841" cy="76384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 3"/>
          <p:cNvSpPr/>
          <p:nvPr/>
        </p:nvSpPr>
        <p:spPr bwMode="auto">
          <a:xfrm>
            <a:off x="3549353" y="1605076"/>
            <a:ext cx="914400" cy="377237"/>
          </a:xfrm>
          <a:prstGeom prst="roundRect">
            <a:avLst/>
          </a:prstGeom>
          <a:solidFill>
            <a:srgbClr val="FFC000"/>
          </a:solidFill>
          <a:ln w="28575">
            <a:solidFill>
              <a:schemeClr val="tx1"/>
            </a:solidFill>
            <a:round/>
            <a:headEnd type="triangle" w="lg" len="lg"/>
            <a:tailEnd type="triangle" w="lg" len="lg"/>
          </a:ln>
          <a:extLst/>
        </p:spPr>
        <p:txBody>
          <a:bodyPr rtlCol="0" anchor="ctr"/>
          <a:lstStyle/>
          <a:p>
            <a:pPr algn="ctr"/>
            <a:r>
              <a:rPr lang="ja-JP" altLang="en-US" smtClean="0"/>
              <a:t>１回目</a:t>
            </a:r>
            <a:endParaRPr kumimoji="1" lang="ja-JP" altLang="en-US"/>
          </a:p>
        </p:txBody>
      </p:sp>
      <p:sp>
        <p:nvSpPr>
          <p:cNvPr id="82" name="角丸四角形 81"/>
          <p:cNvSpPr/>
          <p:nvPr/>
        </p:nvSpPr>
        <p:spPr bwMode="auto">
          <a:xfrm>
            <a:off x="7236296" y="1620529"/>
            <a:ext cx="914400" cy="377237"/>
          </a:xfrm>
          <a:prstGeom prst="roundRect">
            <a:avLst/>
          </a:prstGeom>
          <a:solidFill>
            <a:srgbClr val="FFC000"/>
          </a:solidFill>
          <a:ln w="28575">
            <a:solidFill>
              <a:schemeClr val="tx1"/>
            </a:solidFill>
            <a:round/>
            <a:headEnd type="triangle" w="lg" len="lg"/>
            <a:tailEnd type="triangle" w="lg" len="lg"/>
          </a:ln>
          <a:extLst/>
        </p:spPr>
        <p:txBody>
          <a:bodyPr rtlCol="0" anchor="ctr"/>
          <a:lstStyle/>
          <a:p>
            <a:pPr algn="ctr"/>
            <a:r>
              <a:rPr lang="ja-JP" altLang="en-US" smtClean="0"/>
              <a:t>２回目</a:t>
            </a:r>
            <a:endParaRPr kumimoji="1" lang="ja-JP" altLang="en-US"/>
          </a:p>
        </p:txBody>
      </p:sp>
    </p:spTree>
    <p:extLst>
      <p:ext uri="{BB962C8B-B14F-4D97-AF65-F5344CB8AC3E}">
        <p14:creationId xmlns:p14="http://schemas.microsoft.com/office/powerpoint/2010/main" val="11442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吹き出し 11"/>
          <p:cNvSpPr/>
          <p:nvPr/>
        </p:nvSpPr>
        <p:spPr bwMode="auto">
          <a:xfrm>
            <a:off x="1691680" y="1534049"/>
            <a:ext cx="4991145" cy="1293557"/>
          </a:xfrm>
          <a:prstGeom prst="wedgeRoundRectCallout">
            <a:avLst>
              <a:gd name="adj1" fmla="val -58444"/>
              <a:gd name="adj2" fmla="val -27657"/>
              <a:gd name="adj3" fmla="val 16667"/>
            </a:avLst>
          </a:prstGeom>
          <a:solidFill>
            <a:schemeClr val="bg1"/>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a:xfrm>
            <a:off x="301625" y="437927"/>
            <a:ext cx="8534400" cy="758825"/>
          </a:xfrm>
        </p:spPr>
        <p:txBody>
          <a:bodyPr/>
          <a:lstStyle/>
          <a:p>
            <a:r>
              <a:rPr lang="en-US" altLang="ja-JP" smtClean="0"/>
              <a:t>(</a:t>
            </a:r>
            <a:r>
              <a:rPr lang="ja-JP" altLang="en-US" smtClean="0"/>
              <a:t>仕事としては問題はあるかもしれないが</a:t>
            </a:r>
            <a:r>
              <a:rPr lang="en-US" altLang="ja-JP" smtClean="0"/>
              <a:t>)</a:t>
            </a:r>
            <a:br>
              <a:rPr lang="en-US" altLang="ja-JP" smtClean="0"/>
            </a:br>
            <a:r>
              <a:rPr lang="ja-JP" altLang="en-US" smtClean="0"/>
              <a:t>純粋な人たち</a:t>
            </a:r>
            <a:endParaRPr kumimoji="1" lang="ja-JP" altLang="en-US"/>
          </a:p>
        </p:txBody>
      </p:sp>
      <p:pic>
        <p:nvPicPr>
          <p:cNvPr id="1028" name="Picture 4" descr="ãã¸ãã¹ãã³3-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2987824" y="2276872"/>
            <a:ext cx="381836" cy="369332"/>
          </a:xfrm>
          <a:prstGeom prst="rect">
            <a:avLst/>
          </a:prstGeom>
          <a:noFill/>
        </p:spPr>
        <p:txBody>
          <a:bodyPr wrap="none" rtlCol="0">
            <a:spAutoFit/>
          </a:bodyPr>
          <a:lstStyle/>
          <a:p>
            <a:r>
              <a:rPr kumimoji="1" lang="ja-JP" altLang="en-US" smtClean="0"/>
              <a:t>を</a:t>
            </a:r>
            <a:endParaRPr kumimoji="1" lang="ja-JP" altLang="en-US"/>
          </a:p>
        </p:txBody>
      </p:sp>
      <p:pic>
        <p:nvPicPr>
          <p:cNvPr id="103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1781" y="16288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8" name="楕円 7"/>
          <p:cNvSpPr/>
          <p:nvPr/>
        </p:nvSpPr>
        <p:spPr bwMode="auto">
          <a:xfrm rot="1046971">
            <a:off x="2587866" y="16674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sp>
        <p:nvSpPr>
          <p:cNvPr id="10" name="テキスト ボックス 9"/>
          <p:cNvSpPr txBox="1"/>
          <p:nvPr/>
        </p:nvSpPr>
        <p:spPr>
          <a:xfrm>
            <a:off x="3459734" y="2276872"/>
            <a:ext cx="572593" cy="369332"/>
          </a:xfrm>
          <a:prstGeom prst="rect">
            <a:avLst/>
          </a:prstGeom>
          <a:solidFill>
            <a:srgbClr val="00FF00"/>
          </a:solidFill>
        </p:spPr>
        <p:txBody>
          <a:bodyPr wrap="none" rtlCol="0">
            <a:spAutoFit/>
          </a:bodyPr>
          <a:lstStyle/>
          <a:p>
            <a:r>
              <a:rPr kumimoji="1" lang="ja-JP" altLang="en-US" smtClean="0"/>
              <a:t>５部</a:t>
            </a:r>
            <a:endParaRPr kumimoji="1" lang="ja-JP" altLang="en-US"/>
          </a:p>
        </p:txBody>
      </p:sp>
      <p:sp>
        <p:nvSpPr>
          <p:cNvPr id="11" name="テキスト ボックス 10"/>
          <p:cNvSpPr txBox="1"/>
          <p:nvPr/>
        </p:nvSpPr>
        <p:spPr>
          <a:xfrm>
            <a:off x="4256821" y="2276872"/>
            <a:ext cx="1972015" cy="369332"/>
          </a:xfrm>
          <a:prstGeom prst="rect">
            <a:avLst/>
          </a:prstGeom>
          <a:noFill/>
        </p:spPr>
        <p:txBody>
          <a:bodyPr wrap="none" rtlCol="0">
            <a:spAutoFit/>
          </a:bodyPr>
          <a:lstStyle/>
          <a:p>
            <a:r>
              <a:rPr kumimoji="1" lang="ja-JP" altLang="en-US" smtClean="0"/>
              <a:t>コピーしておいて。</a:t>
            </a:r>
            <a:endParaRPr kumimoji="1" lang="ja-JP" altLang="en-US"/>
          </a:p>
        </p:txBody>
      </p:sp>
      <p:pic>
        <p:nvPicPr>
          <p:cNvPr id="1036" name="Picture 12" descr="OL-PUR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78868" y="3055445"/>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ã¸ãã¹ãã³2-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32040" y="3113260"/>
            <a:ext cx="182880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p:cNvGrpSpPr/>
          <p:nvPr/>
        </p:nvGrpSpPr>
        <p:grpSpPr>
          <a:xfrm>
            <a:off x="899592" y="5157192"/>
            <a:ext cx="1104057" cy="1104057"/>
            <a:chOff x="1168251" y="5229200"/>
            <a:chExt cx="1104057" cy="1104057"/>
          </a:xfrm>
        </p:grpSpPr>
        <p:pic>
          <p:nvPicPr>
            <p:cNvPr id="2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2" name="楕円 2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24" name="グループ化 23"/>
          <p:cNvGrpSpPr/>
          <p:nvPr/>
        </p:nvGrpSpPr>
        <p:grpSpPr>
          <a:xfrm>
            <a:off x="1043608" y="5256490"/>
            <a:ext cx="1104057" cy="1104057"/>
            <a:chOff x="1168251" y="5229200"/>
            <a:chExt cx="1104057" cy="1104057"/>
          </a:xfrm>
        </p:grpSpPr>
        <p:pic>
          <p:nvPicPr>
            <p:cNvPr id="2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6" name="楕円 25"/>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27" name="グループ化 26"/>
          <p:cNvGrpSpPr/>
          <p:nvPr/>
        </p:nvGrpSpPr>
        <p:grpSpPr>
          <a:xfrm>
            <a:off x="1187624" y="5372798"/>
            <a:ext cx="1104057" cy="1104057"/>
            <a:chOff x="1168251" y="5229200"/>
            <a:chExt cx="1104057" cy="1104057"/>
          </a:xfrm>
        </p:grpSpPr>
        <p:pic>
          <p:nvPicPr>
            <p:cNvPr id="2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29" name="楕円 28"/>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1" name="グループ化 50"/>
          <p:cNvGrpSpPr/>
          <p:nvPr/>
        </p:nvGrpSpPr>
        <p:grpSpPr>
          <a:xfrm>
            <a:off x="4427984" y="5229200"/>
            <a:ext cx="1104057" cy="1104057"/>
            <a:chOff x="1168251" y="5229200"/>
            <a:chExt cx="1104057" cy="1104057"/>
          </a:xfrm>
        </p:grpSpPr>
        <p:pic>
          <p:nvPicPr>
            <p:cNvPr id="52"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3" name="楕円 52"/>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4" name="グループ化 53"/>
          <p:cNvGrpSpPr/>
          <p:nvPr/>
        </p:nvGrpSpPr>
        <p:grpSpPr>
          <a:xfrm>
            <a:off x="5282545" y="5224247"/>
            <a:ext cx="1104057" cy="1104057"/>
            <a:chOff x="1168251" y="5229200"/>
            <a:chExt cx="1104057" cy="1104057"/>
          </a:xfrm>
        </p:grpSpPr>
        <p:pic>
          <p:nvPicPr>
            <p:cNvPr id="5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6" name="楕円 55"/>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7" name="グループ化 56"/>
          <p:cNvGrpSpPr/>
          <p:nvPr/>
        </p:nvGrpSpPr>
        <p:grpSpPr>
          <a:xfrm>
            <a:off x="7020351" y="5231174"/>
            <a:ext cx="1104057" cy="1104057"/>
            <a:chOff x="1168251" y="5229200"/>
            <a:chExt cx="1104057" cy="1104057"/>
          </a:xfrm>
        </p:grpSpPr>
        <p:pic>
          <p:nvPicPr>
            <p:cNvPr id="5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59" name="楕円 58"/>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60" name="グループ化 59"/>
          <p:cNvGrpSpPr/>
          <p:nvPr/>
        </p:nvGrpSpPr>
        <p:grpSpPr>
          <a:xfrm>
            <a:off x="6179072" y="5225472"/>
            <a:ext cx="1104057" cy="1104057"/>
            <a:chOff x="1168251" y="5229200"/>
            <a:chExt cx="1104057" cy="1104057"/>
          </a:xfrm>
        </p:grpSpPr>
        <p:pic>
          <p:nvPicPr>
            <p:cNvPr id="61"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62" name="楕円 61"/>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63" name="グループ化 62"/>
          <p:cNvGrpSpPr/>
          <p:nvPr/>
        </p:nvGrpSpPr>
        <p:grpSpPr>
          <a:xfrm>
            <a:off x="7874833" y="5216059"/>
            <a:ext cx="1104057" cy="1104057"/>
            <a:chOff x="1168251" y="5229200"/>
            <a:chExt cx="1104057" cy="1104057"/>
          </a:xfrm>
        </p:grpSpPr>
        <p:pic>
          <p:nvPicPr>
            <p:cNvPr id="64"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65" name="楕円 64"/>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sp>
        <p:nvSpPr>
          <p:cNvPr id="16" name="下矢印 15"/>
          <p:cNvSpPr/>
          <p:nvPr/>
        </p:nvSpPr>
        <p:spPr bwMode="auto">
          <a:xfrm>
            <a:off x="2325217" y="28251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3" name="下矢印 72"/>
          <p:cNvSpPr/>
          <p:nvPr/>
        </p:nvSpPr>
        <p:spPr bwMode="auto">
          <a:xfrm>
            <a:off x="5577958" y="2828660"/>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4" name="下矢印 73"/>
          <p:cNvSpPr/>
          <p:nvPr/>
        </p:nvSpPr>
        <p:spPr bwMode="auto">
          <a:xfrm>
            <a:off x="2259215" y="4737797"/>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75" name="下矢印 74"/>
          <p:cNvSpPr/>
          <p:nvPr/>
        </p:nvSpPr>
        <p:spPr bwMode="auto">
          <a:xfrm>
            <a:off x="5591218" y="4869923"/>
            <a:ext cx="418579" cy="318925"/>
          </a:xfrm>
          <a:prstGeom prst="downArrow">
            <a:avLst/>
          </a:prstGeom>
          <a:solidFill>
            <a:srgbClr val="FFFF00"/>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67" name="角丸四角形 66"/>
          <p:cNvSpPr/>
          <p:nvPr/>
        </p:nvSpPr>
        <p:spPr bwMode="auto">
          <a:xfrm>
            <a:off x="2241240" y="4268716"/>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pic>
        <p:nvPicPr>
          <p:cNvPr id="89" name="図 88"/>
          <p:cNvPicPr>
            <a:picLocks noChangeAspect="1"/>
          </p:cNvPicPr>
          <p:nvPr/>
        </p:nvPicPr>
        <p:blipFill>
          <a:blip r:embed="rId6">
            <a:clrChange>
              <a:clrFrom>
                <a:srgbClr val="000000"/>
              </a:clrFrom>
              <a:clrTo>
                <a:srgbClr val="000000">
                  <a:alpha val="0"/>
                </a:srgbClr>
              </a:clrTo>
            </a:clrChange>
            <a:duotone>
              <a:prstClr val="black"/>
              <a:srgbClr val="0000FF">
                <a:tint val="45000"/>
                <a:satMod val="400000"/>
              </a:srgbClr>
            </a:duotone>
          </a:blip>
          <a:stretch>
            <a:fillRect/>
          </a:stretch>
        </p:blipFill>
        <p:spPr>
          <a:xfrm>
            <a:off x="8094169" y="5255220"/>
            <a:ext cx="283703" cy="283703"/>
          </a:xfrm>
          <a:prstGeom prst="rect">
            <a:avLst/>
          </a:prstGeom>
        </p:spPr>
      </p:pic>
      <p:pic>
        <p:nvPicPr>
          <p:cNvPr id="90" name="図 89"/>
          <p:cNvPicPr>
            <a:picLocks noChangeAspect="1"/>
          </p:cNvPicPr>
          <p:nvPr/>
        </p:nvPicPr>
        <p:blipFill>
          <a:blip r:embed="rId6">
            <a:clrChange>
              <a:clrFrom>
                <a:srgbClr val="000000"/>
              </a:clrFrom>
              <a:clrTo>
                <a:srgbClr val="000000">
                  <a:alpha val="0"/>
                </a:srgbClr>
              </a:clrTo>
            </a:clrChange>
            <a:duotone>
              <a:prstClr val="black"/>
              <a:srgbClr val="0000FF">
                <a:tint val="45000"/>
                <a:satMod val="400000"/>
              </a:srgbClr>
            </a:duotone>
          </a:blip>
          <a:stretch>
            <a:fillRect/>
          </a:stretch>
        </p:blipFill>
        <p:spPr>
          <a:xfrm>
            <a:off x="7239783" y="5275997"/>
            <a:ext cx="278041" cy="278041"/>
          </a:xfrm>
          <a:prstGeom prst="rect">
            <a:avLst/>
          </a:prstGeom>
        </p:spPr>
      </p:pic>
      <p:pic>
        <p:nvPicPr>
          <p:cNvPr id="91" name="図 90"/>
          <p:cNvPicPr>
            <a:picLocks noChangeAspect="1"/>
          </p:cNvPicPr>
          <p:nvPr/>
        </p:nvPicPr>
        <p:blipFill>
          <a:blip r:embed="rId6">
            <a:clrChange>
              <a:clrFrom>
                <a:srgbClr val="000000"/>
              </a:clrFrom>
              <a:clrTo>
                <a:srgbClr val="000000">
                  <a:alpha val="0"/>
                </a:srgbClr>
              </a:clrTo>
            </a:clrChange>
            <a:duotone>
              <a:prstClr val="black"/>
              <a:srgbClr val="0000FF">
                <a:tint val="45000"/>
                <a:satMod val="400000"/>
              </a:srgbClr>
            </a:duotone>
          </a:blip>
          <a:stretch>
            <a:fillRect/>
          </a:stretch>
        </p:blipFill>
        <p:spPr>
          <a:xfrm>
            <a:off x="6391660" y="5274392"/>
            <a:ext cx="284271" cy="284271"/>
          </a:xfrm>
          <a:prstGeom prst="rect">
            <a:avLst/>
          </a:prstGeom>
        </p:spPr>
      </p:pic>
      <p:pic>
        <p:nvPicPr>
          <p:cNvPr id="92" name="図 91"/>
          <p:cNvPicPr>
            <a:picLocks noChangeAspect="1"/>
          </p:cNvPicPr>
          <p:nvPr/>
        </p:nvPicPr>
        <p:blipFill>
          <a:blip r:embed="rId6">
            <a:clrChange>
              <a:clrFrom>
                <a:srgbClr val="000000"/>
              </a:clrFrom>
              <a:clrTo>
                <a:srgbClr val="000000">
                  <a:alpha val="0"/>
                </a:srgbClr>
              </a:clrTo>
            </a:clrChange>
            <a:duotone>
              <a:prstClr val="black"/>
              <a:srgbClr val="0000FF">
                <a:tint val="45000"/>
                <a:satMod val="400000"/>
              </a:srgbClr>
            </a:duotone>
          </a:blip>
          <a:stretch>
            <a:fillRect/>
          </a:stretch>
        </p:blipFill>
        <p:spPr>
          <a:xfrm>
            <a:off x="5502904" y="5267579"/>
            <a:ext cx="283618" cy="283618"/>
          </a:xfrm>
          <a:prstGeom prst="rect">
            <a:avLst/>
          </a:prstGeom>
        </p:spPr>
      </p:pic>
      <p:pic>
        <p:nvPicPr>
          <p:cNvPr id="93" name="図 92"/>
          <p:cNvPicPr>
            <a:picLocks noChangeAspect="1"/>
          </p:cNvPicPr>
          <p:nvPr/>
        </p:nvPicPr>
        <p:blipFill>
          <a:blip r:embed="rId6">
            <a:clrChange>
              <a:clrFrom>
                <a:srgbClr val="000000"/>
              </a:clrFrom>
              <a:clrTo>
                <a:srgbClr val="000000">
                  <a:alpha val="0"/>
                </a:srgbClr>
              </a:clrTo>
            </a:clrChange>
            <a:duotone>
              <a:prstClr val="black"/>
              <a:srgbClr val="0000FF">
                <a:tint val="45000"/>
                <a:satMod val="400000"/>
              </a:srgbClr>
            </a:duotone>
          </a:blip>
          <a:stretch>
            <a:fillRect/>
          </a:stretch>
        </p:blipFill>
        <p:spPr>
          <a:xfrm>
            <a:off x="4648946" y="5266816"/>
            <a:ext cx="283094" cy="283094"/>
          </a:xfrm>
          <a:prstGeom prst="rect">
            <a:avLst/>
          </a:prstGeom>
        </p:spPr>
      </p:pic>
      <p:sp>
        <p:nvSpPr>
          <p:cNvPr id="94" name="角丸四角形 93"/>
          <p:cNvSpPr/>
          <p:nvPr/>
        </p:nvSpPr>
        <p:spPr bwMode="auto">
          <a:xfrm>
            <a:off x="5646533" y="4308043"/>
            <a:ext cx="930462" cy="315937"/>
          </a:xfrm>
          <a:prstGeom prst="roundRect">
            <a:avLst/>
          </a:prstGeom>
          <a:solidFill>
            <a:srgbClr val="00FF00"/>
          </a:solidFill>
          <a:ln w="28575">
            <a:solidFill>
              <a:schemeClr val="tx1"/>
            </a:solidFill>
            <a:round/>
            <a:headEnd type="triangle" w="lg" len="lg"/>
            <a:tailEnd type="triangle" w="lg" len="lg"/>
          </a:ln>
          <a:extLst/>
        </p:spPr>
        <p:txBody>
          <a:bodyPr rtlCol="0" anchor="ctr"/>
          <a:lstStyle/>
          <a:p>
            <a:pPr algn="ctr"/>
            <a:r>
              <a:rPr kumimoji="1" lang="en-US" altLang="ja-JP" smtClean="0">
                <a:latin typeface="+mj-ea"/>
                <a:ea typeface="+mj-ea"/>
              </a:rPr>
              <a:t>Pure</a:t>
            </a:r>
            <a:r>
              <a:rPr kumimoji="1" lang="ja-JP" altLang="en-US" smtClean="0">
                <a:latin typeface="+mj-ea"/>
                <a:ea typeface="+mj-ea"/>
              </a:rPr>
              <a:t>！</a:t>
            </a:r>
            <a:endParaRPr kumimoji="1" lang="ja-JP" altLang="en-US">
              <a:latin typeface="+mj-ea"/>
              <a:ea typeface="+mj-ea"/>
            </a:endParaRPr>
          </a:p>
        </p:txBody>
      </p:sp>
      <p:grpSp>
        <p:nvGrpSpPr>
          <p:cNvPr id="47" name="グループ化 46"/>
          <p:cNvGrpSpPr/>
          <p:nvPr/>
        </p:nvGrpSpPr>
        <p:grpSpPr>
          <a:xfrm>
            <a:off x="1331640" y="5493295"/>
            <a:ext cx="1104057" cy="1104057"/>
            <a:chOff x="1168251" y="5229200"/>
            <a:chExt cx="1104057" cy="1104057"/>
          </a:xfrm>
        </p:grpSpPr>
        <p:pic>
          <p:nvPicPr>
            <p:cNvPr id="4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49" name="楕円 48"/>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50" name="グループ化 49"/>
          <p:cNvGrpSpPr/>
          <p:nvPr/>
        </p:nvGrpSpPr>
        <p:grpSpPr>
          <a:xfrm>
            <a:off x="1475656" y="5589240"/>
            <a:ext cx="1104057" cy="1104057"/>
            <a:chOff x="1168251" y="5229200"/>
            <a:chExt cx="1104057" cy="1104057"/>
          </a:xfrm>
        </p:grpSpPr>
        <p:pic>
          <p:nvPicPr>
            <p:cNvPr id="66"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68" name="楕円 67"/>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72" name="グループ化 71"/>
          <p:cNvGrpSpPr/>
          <p:nvPr/>
        </p:nvGrpSpPr>
        <p:grpSpPr>
          <a:xfrm>
            <a:off x="2315815" y="5157192"/>
            <a:ext cx="1104057" cy="1104057"/>
            <a:chOff x="1168251" y="5229200"/>
            <a:chExt cx="1104057" cy="1104057"/>
          </a:xfrm>
        </p:grpSpPr>
        <p:pic>
          <p:nvPicPr>
            <p:cNvPr id="76"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77" name="楕円 76"/>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78" name="グループ化 77"/>
          <p:cNvGrpSpPr/>
          <p:nvPr/>
        </p:nvGrpSpPr>
        <p:grpSpPr>
          <a:xfrm>
            <a:off x="2459831" y="5256490"/>
            <a:ext cx="1104057" cy="1104057"/>
            <a:chOff x="1168251" y="5229200"/>
            <a:chExt cx="1104057" cy="1104057"/>
          </a:xfrm>
        </p:grpSpPr>
        <p:pic>
          <p:nvPicPr>
            <p:cNvPr id="79"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80" name="楕円 79"/>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81" name="グループ化 80"/>
          <p:cNvGrpSpPr/>
          <p:nvPr/>
        </p:nvGrpSpPr>
        <p:grpSpPr>
          <a:xfrm>
            <a:off x="2603847" y="5372798"/>
            <a:ext cx="1104057" cy="1104057"/>
            <a:chOff x="1168251" y="5229200"/>
            <a:chExt cx="1104057" cy="1104057"/>
          </a:xfrm>
        </p:grpSpPr>
        <p:pic>
          <p:nvPicPr>
            <p:cNvPr id="82"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83" name="楕円 82"/>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84" name="グループ化 83"/>
          <p:cNvGrpSpPr/>
          <p:nvPr/>
        </p:nvGrpSpPr>
        <p:grpSpPr>
          <a:xfrm>
            <a:off x="2747863" y="5493295"/>
            <a:ext cx="1104057" cy="1104057"/>
            <a:chOff x="1168251" y="5229200"/>
            <a:chExt cx="1104057" cy="1104057"/>
          </a:xfrm>
        </p:grpSpPr>
        <p:pic>
          <p:nvPicPr>
            <p:cNvPr id="85"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86" name="楕円 85"/>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grpSp>
        <p:nvGrpSpPr>
          <p:cNvPr id="87" name="グループ化 86"/>
          <p:cNvGrpSpPr/>
          <p:nvPr/>
        </p:nvGrpSpPr>
        <p:grpSpPr>
          <a:xfrm>
            <a:off x="2891879" y="5589240"/>
            <a:ext cx="1104057" cy="1104057"/>
            <a:chOff x="1168251" y="5229200"/>
            <a:chExt cx="1104057" cy="1104057"/>
          </a:xfrm>
        </p:grpSpPr>
        <p:pic>
          <p:nvPicPr>
            <p:cNvPr id="88" name="Picture 10" descr="ãã¢ã¤ã³ã³ æ¸é¡ãpng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251" y="5229200"/>
              <a:ext cx="1104057" cy="1104057"/>
            </a:xfrm>
            <a:prstGeom prst="rect">
              <a:avLst/>
            </a:prstGeom>
            <a:noFill/>
            <a:extLst>
              <a:ext uri="{909E8E84-426E-40DD-AFC4-6F175D3DCCD1}">
                <a14:hiddenFill xmlns:a14="http://schemas.microsoft.com/office/drawing/2010/main">
                  <a:solidFill>
                    <a:srgbClr val="FFFFFF"/>
                  </a:solidFill>
                </a14:hiddenFill>
              </a:ext>
            </a:extLst>
          </p:spPr>
        </p:pic>
        <p:sp>
          <p:nvSpPr>
            <p:cNvPr id="95" name="楕円 94"/>
            <p:cNvSpPr/>
            <p:nvPr/>
          </p:nvSpPr>
          <p:spPr bwMode="auto">
            <a:xfrm rot="1046971">
              <a:off x="1794336" y="5267866"/>
              <a:ext cx="250431" cy="25245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r>
                <a:rPr kumimoji="1" lang="ja-JP" altLang="en-US" sz="1600" b="1" smtClean="0">
                  <a:solidFill>
                    <a:srgbClr val="FF0000"/>
                  </a:solidFill>
                </a:rPr>
                <a:t>秘</a:t>
              </a:r>
              <a:endParaRPr kumimoji="1" lang="ja-JP" altLang="en-US" sz="1600" b="1">
                <a:solidFill>
                  <a:srgbClr val="FF0000"/>
                </a:solidFill>
              </a:endParaRPr>
            </a:p>
          </p:txBody>
        </p:sp>
      </p:grpSp>
    </p:spTree>
    <p:extLst>
      <p:ext uri="{BB962C8B-B14F-4D97-AF65-F5344CB8AC3E}">
        <p14:creationId xmlns:p14="http://schemas.microsoft.com/office/powerpoint/2010/main" val="3084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純粋な関数の例</a:t>
            </a:r>
            <a:endParaRPr kumimoji="1" lang="ja-JP" altLang="en-US"/>
          </a:p>
        </p:txBody>
      </p:sp>
      <p:sp>
        <p:nvSpPr>
          <p:cNvPr id="5" name="テキスト ボックス 4"/>
          <p:cNvSpPr txBox="1"/>
          <p:nvPr/>
        </p:nvSpPr>
        <p:spPr>
          <a:xfrm>
            <a:off x="601216" y="3277075"/>
            <a:ext cx="3677610" cy="2862322"/>
          </a:xfrm>
          <a:prstGeom prst="rect">
            <a:avLst/>
          </a:prstGeom>
          <a:solidFill>
            <a:schemeClr val="bg1"/>
          </a:solidFill>
          <a:ln>
            <a:solidFill>
              <a:srgbClr val="0000FF"/>
            </a:solidFill>
          </a:ln>
        </p:spPr>
        <p:txBody>
          <a:bodyPr wrap="none" rtlCol="0">
            <a:spAutoFit/>
          </a:bodyPr>
          <a:lstStyle/>
          <a:p>
            <a:r>
              <a:rPr lang="en-US" altLang="ja-JP" dirty="0" smtClean="0">
                <a:solidFill>
                  <a:schemeClr val="accent4">
                    <a:lumMod val="10000"/>
                  </a:schemeClr>
                </a:solidFill>
                <a:latin typeface="+mj-ea"/>
                <a:ea typeface="+mj-ea"/>
              </a:rPr>
              <a:t>public </a:t>
            </a:r>
            <a:r>
              <a:rPr lang="en-US" altLang="ja-JP" dirty="0" err="1" smtClean="0">
                <a:solidFill>
                  <a:schemeClr val="accent4">
                    <a:lumMod val="10000"/>
                  </a:schemeClr>
                </a:solidFill>
                <a:latin typeface="+mj-ea"/>
                <a:ea typeface="+mj-ea"/>
              </a:rPr>
              <a:t>boolean</a:t>
            </a:r>
            <a:r>
              <a:rPr lang="en-US" altLang="ja-JP" dirty="0" smtClean="0">
                <a:solidFill>
                  <a:schemeClr val="accent4">
                    <a:lumMod val="10000"/>
                  </a:schemeClr>
                </a:solidFill>
                <a:latin typeface="+mj-ea"/>
                <a:ea typeface="+mj-ea"/>
              </a:rPr>
              <a:t> </a:t>
            </a:r>
            <a:r>
              <a:rPr lang="en-US" altLang="ja-JP" dirty="0" err="1" smtClean="0">
                <a:solidFill>
                  <a:schemeClr val="accent4">
                    <a:lumMod val="10000"/>
                  </a:schemeClr>
                </a:solidFill>
                <a:latin typeface="+mj-ea"/>
                <a:ea typeface="+mj-ea"/>
              </a:rPr>
              <a:t>isLeapYear</a:t>
            </a:r>
            <a:r>
              <a:rPr lang="en-US" altLang="ja-JP" dirty="0" smtClean="0">
                <a:solidFill>
                  <a:schemeClr val="accent4">
                    <a:lumMod val="10000"/>
                  </a:schemeClr>
                </a:solidFill>
                <a:latin typeface="+mj-ea"/>
                <a:ea typeface="+mj-ea"/>
              </a:rPr>
              <a:t>(</a:t>
            </a:r>
            <a:r>
              <a:rPr lang="en-US" altLang="ja-JP" dirty="0" err="1" smtClean="0">
                <a:solidFill>
                  <a:schemeClr val="accent4">
                    <a:lumMod val="10000"/>
                  </a:schemeClr>
                </a:solidFill>
                <a:latin typeface="+mj-ea"/>
                <a:ea typeface="+mj-ea"/>
              </a:rPr>
              <a:t>int</a:t>
            </a:r>
            <a:r>
              <a:rPr lang="en-US" altLang="ja-JP" dirty="0" smtClean="0">
                <a:solidFill>
                  <a:schemeClr val="accent4">
                    <a:lumMod val="10000"/>
                  </a:schemeClr>
                </a:solidFill>
                <a:latin typeface="+mj-ea"/>
                <a:ea typeface="+mj-ea"/>
              </a:rPr>
              <a:t> year){ </a:t>
            </a:r>
            <a:endParaRPr lang="en-US" altLang="ja-JP" dirty="0">
              <a:solidFill>
                <a:schemeClr val="accent4">
                  <a:lumMod val="10000"/>
                </a:schemeClr>
              </a:solidFill>
              <a:latin typeface="+mj-ea"/>
              <a:ea typeface="+mj-ea"/>
            </a:endParaRPr>
          </a:p>
          <a:p>
            <a:r>
              <a:rPr lang="en-US" altLang="ja-JP" dirty="0" smtClean="0">
                <a:solidFill>
                  <a:schemeClr val="accent4">
                    <a:lumMod val="10000"/>
                  </a:schemeClr>
                </a:solidFill>
                <a:latin typeface="+mj-ea"/>
                <a:ea typeface="+mj-ea"/>
              </a:rPr>
              <a:t>  if( year % 400 == 0 ){</a:t>
            </a:r>
          </a:p>
          <a:p>
            <a:r>
              <a:rPr lang="en-US" altLang="ja-JP" dirty="0">
                <a:solidFill>
                  <a:schemeClr val="accent4">
                    <a:lumMod val="10000"/>
                  </a:schemeClr>
                </a:solidFill>
                <a:latin typeface="+mj-ea"/>
                <a:ea typeface="+mj-ea"/>
              </a:rPr>
              <a:t> </a:t>
            </a:r>
            <a:r>
              <a:rPr lang="en-US" altLang="ja-JP" dirty="0" smtClean="0">
                <a:solidFill>
                  <a:schemeClr val="accent4">
                    <a:lumMod val="10000"/>
                  </a:schemeClr>
                </a:solidFill>
                <a:latin typeface="+mj-ea"/>
                <a:ea typeface="+mj-ea"/>
              </a:rPr>
              <a:t>   return true;</a:t>
            </a:r>
          </a:p>
          <a:p>
            <a:r>
              <a:rPr lang="en-US" altLang="ja-JP" dirty="0">
                <a:solidFill>
                  <a:schemeClr val="accent4">
                    <a:lumMod val="10000"/>
                  </a:schemeClr>
                </a:solidFill>
                <a:latin typeface="+mj-ea"/>
                <a:ea typeface="+mj-ea"/>
              </a:rPr>
              <a:t> </a:t>
            </a:r>
            <a:r>
              <a:rPr lang="en-US" altLang="ja-JP" dirty="0" smtClean="0">
                <a:solidFill>
                  <a:schemeClr val="accent4">
                    <a:lumMod val="10000"/>
                  </a:schemeClr>
                </a:solidFill>
                <a:latin typeface="+mj-ea"/>
                <a:ea typeface="+mj-ea"/>
              </a:rPr>
              <a:t> }else if( year % 100 ==0 ){</a:t>
            </a:r>
          </a:p>
          <a:p>
            <a:r>
              <a:rPr lang="en-US" altLang="ja-JP" dirty="0">
                <a:solidFill>
                  <a:schemeClr val="accent4">
                    <a:lumMod val="10000"/>
                  </a:schemeClr>
                </a:solidFill>
                <a:latin typeface="+mj-ea"/>
                <a:ea typeface="+mj-ea"/>
              </a:rPr>
              <a:t> </a:t>
            </a:r>
            <a:r>
              <a:rPr lang="en-US" altLang="ja-JP" dirty="0" smtClean="0">
                <a:solidFill>
                  <a:schemeClr val="accent4">
                    <a:lumMod val="10000"/>
                  </a:schemeClr>
                </a:solidFill>
                <a:latin typeface="+mj-ea"/>
                <a:ea typeface="+mj-ea"/>
              </a:rPr>
              <a:t>   return false;</a:t>
            </a:r>
          </a:p>
          <a:p>
            <a:r>
              <a:rPr lang="en-US" altLang="ja-JP" dirty="0">
                <a:solidFill>
                  <a:schemeClr val="accent4">
                    <a:lumMod val="10000"/>
                  </a:schemeClr>
                </a:solidFill>
                <a:latin typeface="+mj-ea"/>
                <a:ea typeface="+mj-ea"/>
              </a:rPr>
              <a:t> </a:t>
            </a:r>
            <a:r>
              <a:rPr lang="en-US" altLang="ja-JP" dirty="0" smtClean="0">
                <a:solidFill>
                  <a:schemeClr val="accent4">
                    <a:lumMod val="10000"/>
                  </a:schemeClr>
                </a:solidFill>
                <a:latin typeface="+mj-ea"/>
                <a:ea typeface="+mj-ea"/>
              </a:rPr>
              <a:t> }else if( year % 4 == 0 ){</a:t>
            </a:r>
          </a:p>
          <a:p>
            <a:r>
              <a:rPr lang="en-US" altLang="ja-JP" dirty="0">
                <a:solidFill>
                  <a:schemeClr val="accent4">
                    <a:lumMod val="10000"/>
                  </a:schemeClr>
                </a:solidFill>
                <a:latin typeface="+mj-ea"/>
                <a:ea typeface="+mj-ea"/>
              </a:rPr>
              <a:t> </a:t>
            </a:r>
            <a:r>
              <a:rPr lang="en-US" altLang="ja-JP" dirty="0" smtClean="0">
                <a:solidFill>
                  <a:schemeClr val="accent4">
                    <a:lumMod val="10000"/>
                  </a:schemeClr>
                </a:solidFill>
                <a:latin typeface="+mj-ea"/>
                <a:ea typeface="+mj-ea"/>
              </a:rPr>
              <a:t>   return true;</a:t>
            </a:r>
          </a:p>
          <a:p>
            <a:r>
              <a:rPr lang="en-US" altLang="ja-JP" dirty="0">
                <a:solidFill>
                  <a:schemeClr val="accent4">
                    <a:lumMod val="10000"/>
                  </a:schemeClr>
                </a:solidFill>
                <a:latin typeface="+mj-ea"/>
                <a:ea typeface="+mj-ea"/>
              </a:rPr>
              <a:t> </a:t>
            </a:r>
            <a:r>
              <a:rPr lang="en-US" altLang="ja-JP" dirty="0" smtClean="0">
                <a:solidFill>
                  <a:schemeClr val="accent4">
                    <a:lumMod val="10000"/>
                  </a:schemeClr>
                </a:solidFill>
                <a:latin typeface="+mj-ea"/>
                <a:ea typeface="+mj-ea"/>
              </a:rPr>
              <a:t> }</a:t>
            </a:r>
          </a:p>
          <a:p>
            <a:r>
              <a:rPr lang="en-US" altLang="ja-JP" dirty="0">
                <a:solidFill>
                  <a:schemeClr val="accent4">
                    <a:lumMod val="10000"/>
                  </a:schemeClr>
                </a:solidFill>
                <a:latin typeface="+mj-ea"/>
                <a:ea typeface="+mj-ea"/>
              </a:rPr>
              <a:t> </a:t>
            </a:r>
            <a:r>
              <a:rPr lang="en-US" altLang="ja-JP" dirty="0" smtClean="0">
                <a:solidFill>
                  <a:schemeClr val="accent4">
                    <a:lumMod val="10000"/>
                  </a:schemeClr>
                </a:solidFill>
                <a:latin typeface="+mj-ea"/>
                <a:ea typeface="+mj-ea"/>
              </a:rPr>
              <a:t> return false;</a:t>
            </a:r>
          </a:p>
          <a:p>
            <a:r>
              <a:rPr lang="en-US" altLang="ja-JP" dirty="0" smtClean="0">
                <a:solidFill>
                  <a:schemeClr val="accent4">
                    <a:lumMod val="10000"/>
                  </a:schemeClr>
                </a:solidFill>
                <a:latin typeface="+mj-ea"/>
                <a:ea typeface="+mj-ea"/>
                <a:cs typeface="Verdana" pitchFamily="34" charset="0"/>
              </a:rPr>
              <a:t>}</a:t>
            </a:r>
            <a:endParaRPr lang="en-US" altLang="ja-JP" dirty="0">
              <a:solidFill>
                <a:schemeClr val="accent4">
                  <a:lumMod val="10000"/>
                </a:schemeClr>
              </a:solidFill>
              <a:latin typeface="+mj-ea"/>
              <a:ea typeface="+mj-ea"/>
              <a:cs typeface="Verdana" pitchFamily="34" charset="0"/>
            </a:endParaRPr>
          </a:p>
        </p:txBody>
      </p:sp>
      <p:sp>
        <p:nvSpPr>
          <p:cNvPr id="6" name="ドーナツ 5"/>
          <p:cNvSpPr/>
          <p:nvPr/>
        </p:nvSpPr>
        <p:spPr>
          <a:xfrm>
            <a:off x="3779912" y="5667314"/>
            <a:ext cx="720080" cy="714014"/>
          </a:xfrm>
          <a:prstGeom prst="don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611560" y="1918224"/>
            <a:ext cx="2898550" cy="923330"/>
          </a:xfrm>
          <a:prstGeom prst="rect">
            <a:avLst/>
          </a:prstGeom>
          <a:solidFill>
            <a:schemeClr val="bg1"/>
          </a:solidFill>
          <a:ln>
            <a:solidFill>
              <a:srgbClr val="0000FF"/>
            </a:solidFill>
          </a:ln>
        </p:spPr>
        <p:txBody>
          <a:bodyPr wrap="none" rtlCol="0">
            <a:spAutoFit/>
          </a:bodyPr>
          <a:lstStyle/>
          <a:p>
            <a:r>
              <a:rPr lang="en-US" altLang="ja-JP" dirty="0" smtClean="0">
                <a:solidFill>
                  <a:schemeClr val="accent4">
                    <a:lumMod val="10000"/>
                  </a:schemeClr>
                </a:solidFill>
                <a:latin typeface="+mj-ea"/>
                <a:ea typeface="+mj-ea"/>
              </a:rPr>
              <a:t>public </a:t>
            </a:r>
            <a:r>
              <a:rPr lang="en-US" altLang="ja-JP" dirty="0" err="1" smtClean="0">
                <a:solidFill>
                  <a:schemeClr val="accent4">
                    <a:lumMod val="10000"/>
                  </a:schemeClr>
                </a:solidFill>
                <a:latin typeface="+mj-ea"/>
                <a:ea typeface="+mj-ea"/>
              </a:rPr>
              <a:t>int</a:t>
            </a:r>
            <a:r>
              <a:rPr lang="en-US" altLang="ja-JP" dirty="0" smtClean="0">
                <a:solidFill>
                  <a:schemeClr val="accent4">
                    <a:lumMod val="10000"/>
                  </a:schemeClr>
                </a:solidFill>
                <a:latin typeface="+mj-ea"/>
                <a:ea typeface="+mj-ea"/>
              </a:rPr>
              <a:t>  multi(</a:t>
            </a:r>
            <a:r>
              <a:rPr lang="en-US" altLang="ja-JP" dirty="0" err="1" smtClean="0">
                <a:solidFill>
                  <a:schemeClr val="accent4">
                    <a:lumMod val="10000"/>
                  </a:schemeClr>
                </a:solidFill>
                <a:latin typeface="+mj-ea"/>
                <a:ea typeface="+mj-ea"/>
              </a:rPr>
              <a:t>int</a:t>
            </a:r>
            <a:r>
              <a:rPr lang="en-US" altLang="ja-JP" dirty="0" smtClean="0">
                <a:solidFill>
                  <a:schemeClr val="accent4">
                    <a:lumMod val="10000"/>
                  </a:schemeClr>
                </a:solidFill>
                <a:latin typeface="+mj-ea"/>
                <a:ea typeface="+mj-ea"/>
              </a:rPr>
              <a:t> a, </a:t>
            </a:r>
            <a:r>
              <a:rPr lang="en-US" altLang="ja-JP" dirty="0" err="1" smtClean="0">
                <a:solidFill>
                  <a:schemeClr val="accent4">
                    <a:lumMod val="10000"/>
                  </a:schemeClr>
                </a:solidFill>
                <a:latin typeface="+mj-ea"/>
                <a:ea typeface="+mj-ea"/>
              </a:rPr>
              <a:t>int</a:t>
            </a:r>
            <a:r>
              <a:rPr lang="en-US" altLang="ja-JP" dirty="0" smtClean="0">
                <a:solidFill>
                  <a:schemeClr val="accent4">
                    <a:lumMod val="10000"/>
                  </a:schemeClr>
                </a:solidFill>
                <a:latin typeface="+mj-ea"/>
                <a:ea typeface="+mj-ea"/>
              </a:rPr>
              <a:t> b){ </a:t>
            </a:r>
            <a:endParaRPr lang="en-US" altLang="ja-JP" dirty="0">
              <a:solidFill>
                <a:schemeClr val="accent4">
                  <a:lumMod val="10000"/>
                </a:schemeClr>
              </a:solidFill>
              <a:latin typeface="+mj-ea"/>
              <a:ea typeface="+mj-ea"/>
            </a:endParaRPr>
          </a:p>
          <a:p>
            <a:r>
              <a:rPr lang="en-US" altLang="ja-JP" dirty="0" smtClean="0">
                <a:solidFill>
                  <a:schemeClr val="accent4">
                    <a:lumMod val="10000"/>
                  </a:schemeClr>
                </a:solidFill>
                <a:latin typeface="+mj-ea"/>
                <a:ea typeface="+mj-ea"/>
              </a:rPr>
              <a:t>  return a * b;</a:t>
            </a:r>
          </a:p>
          <a:p>
            <a:r>
              <a:rPr lang="en-US" altLang="ja-JP" dirty="0" smtClean="0">
                <a:solidFill>
                  <a:schemeClr val="accent4">
                    <a:lumMod val="10000"/>
                  </a:schemeClr>
                </a:solidFill>
                <a:latin typeface="+mj-ea"/>
                <a:ea typeface="+mj-ea"/>
                <a:cs typeface="Verdana" pitchFamily="34" charset="0"/>
              </a:rPr>
              <a:t>}</a:t>
            </a:r>
            <a:endParaRPr lang="en-US" altLang="ja-JP" dirty="0">
              <a:solidFill>
                <a:schemeClr val="accent4">
                  <a:lumMod val="10000"/>
                </a:schemeClr>
              </a:solidFill>
              <a:latin typeface="+mj-ea"/>
              <a:ea typeface="+mj-ea"/>
              <a:cs typeface="Verdana" pitchFamily="34" charset="0"/>
            </a:endParaRPr>
          </a:p>
        </p:txBody>
      </p:sp>
      <p:sp>
        <p:nvSpPr>
          <p:cNvPr id="8" name="ドーナツ 7"/>
          <p:cNvSpPr/>
          <p:nvPr/>
        </p:nvSpPr>
        <p:spPr>
          <a:xfrm>
            <a:off x="3077935" y="2325415"/>
            <a:ext cx="720080" cy="714014"/>
          </a:xfrm>
          <a:prstGeom prst="don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4860032" y="3633409"/>
            <a:ext cx="3054041" cy="369332"/>
          </a:xfrm>
          <a:prstGeom prst="rect">
            <a:avLst/>
          </a:prstGeom>
          <a:solidFill>
            <a:srgbClr val="00FF00"/>
          </a:solidFill>
          <a:ln>
            <a:solidFill>
              <a:srgbClr val="0000FF"/>
            </a:solidFill>
          </a:ln>
        </p:spPr>
        <p:txBody>
          <a:bodyPr wrap="none" rtlCol="0">
            <a:spAutoFit/>
          </a:bodyPr>
          <a:lstStyle/>
          <a:p>
            <a:r>
              <a:rPr kumimoji="1" lang="ja-JP" altLang="en-US" smtClean="0"/>
              <a:t>出力は、入力にのみ依存する</a:t>
            </a:r>
            <a:endParaRPr kumimoji="1" lang="ja-JP" altLang="en-US"/>
          </a:p>
        </p:txBody>
      </p:sp>
      <p:sp>
        <p:nvSpPr>
          <p:cNvPr id="13" name="テキスト ボックス 12"/>
          <p:cNvSpPr txBox="1"/>
          <p:nvPr/>
        </p:nvSpPr>
        <p:spPr>
          <a:xfrm>
            <a:off x="4860032" y="2924944"/>
            <a:ext cx="3469219" cy="369332"/>
          </a:xfrm>
          <a:prstGeom prst="rect">
            <a:avLst/>
          </a:prstGeom>
          <a:solidFill>
            <a:srgbClr val="00FF00"/>
          </a:solidFill>
          <a:ln>
            <a:solidFill>
              <a:srgbClr val="0000FF"/>
            </a:solidFill>
          </a:ln>
        </p:spPr>
        <p:txBody>
          <a:bodyPr wrap="none" rtlCol="0">
            <a:spAutoFit/>
          </a:bodyPr>
          <a:lstStyle/>
          <a:p>
            <a:r>
              <a:rPr kumimoji="1" lang="ja-JP" altLang="en-US" smtClean="0"/>
              <a:t>関数は、出力にのみ影響を与える</a:t>
            </a:r>
            <a:endParaRPr kumimoji="1" lang="ja-JP" altLang="en-US"/>
          </a:p>
        </p:txBody>
      </p:sp>
      <p:sp>
        <p:nvSpPr>
          <p:cNvPr id="14" name="テキスト ボックス 13"/>
          <p:cNvSpPr txBox="1"/>
          <p:nvPr/>
        </p:nvSpPr>
        <p:spPr>
          <a:xfrm>
            <a:off x="4860032" y="4341874"/>
            <a:ext cx="2741456" cy="646331"/>
          </a:xfrm>
          <a:prstGeom prst="rect">
            <a:avLst/>
          </a:prstGeom>
          <a:solidFill>
            <a:srgbClr val="00FF00"/>
          </a:solidFill>
          <a:ln>
            <a:solidFill>
              <a:srgbClr val="0000FF"/>
            </a:solidFill>
          </a:ln>
        </p:spPr>
        <p:txBody>
          <a:bodyPr wrap="none" rtlCol="0">
            <a:spAutoFit/>
          </a:bodyPr>
          <a:lstStyle/>
          <a:p>
            <a:r>
              <a:rPr lang="ja-JP" altLang="en-US" smtClean="0"/>
              <a:t>同じ入力を与えれば、</a:t>
            </a:r>
            <a:endParaRPr lang="en-US" altLang="ja-JP" smtClean="0"/>
          </a:p>
          <a:p>
            <a:r>
              <a:rPr lang="ja-JP" altLang="en-US" smtClean="0"/>
              <a:t>必ず同じ出力が得られる。</a:t>
            </a:r>
            <a:endParaRPr kumimoji="1" lang="ja-JP" altLang="en-US"/>
          </a:p>
        </p:txBody>
      </p:sp>
      <p:sp>
        <p:nvSpPr>
          <p:cNvPr id="15" name="テキスト ボックス 14"/>
          <p:cNvSpPr txBox="1"/>
          <p:nvPr/>
        </p:nvSpPr>
        <p:spPr>
          <a:xfrm>
            <a:off x="4860032" y="3633409"/>
            <a:ext cx="3441968" cy="369332"/>
          </a:xfrm>
          <a:prstGeom prst="rect">
            <a:avLst/>
          </a:prstGeom>
          <a:solidFill>
            <a:srgbClr val="00FF00"/>
          </a:solidFill>
          <a:ln>
            <a:solidFill>
              <a:srgbClr val="0000FF"/>
            </a:solidFill>
          </a:ln>
        </p:spPr>
        <p:txBody>
          <a:bodyPr wrap="none" rtlCol="0">
            <a:spAutoFit/>
          </a:bodyPr>
          <a:lstStyle/>
          <a:p>
            <a:r>
              <a:rPr kumimoji="1" lang="ja-JP" altLang="en-US" smtClean="0"/>
              <a:t>（２）出力は、入力にのみ依存する</a:t>
            </a:r>
            <a:endParaRPr kumimoji="1" lang="ja-JP" altLang="en-US"/>
          </a:p>
        </p:txBody>
      </p:sp>
      <p:sp>
        <p:nvSpPr>
          <p:cNvPr id="16" name="テキスト ボックス 15"/>
          <p:cNvSpPr txBox="1"/>
          <p:nvPr/>
        </p:nvSpPr>
        <p:spPr>
          <a:xfrm>
            <a:off x="4860032" y="2924944"/>
            <a:ext cx="3857146" cy="369332"/>
          </a:xfrm>
          <a:prstGeom prst="rect">
            <a:avLst/>
          </a:prstGeom>
          <a:solidFill>
            <a:srgbClr val="00FF00"/>
          </a:solidFill>
          <a:ln>
            <a:solidFill>
              <a:srgbClr val="0000FF"/>
            </a:solidFill>
          </a:ln>
        </p:spPr>
        <p:txBody>
          <a:bodyPr wrap="none" rtlCol="0">
            <a:spAutoFit/>
          </a:bodyPr>
          <a:lstStyle/>
          <a:p>
            <a:r>
              <a:rPr kumimoji="1" lang="ja-JP" altLang="en-US" smtClean="0"/>
              <a:t>（１）関数は、出力にのみ影響を与える</a:t>
            </a:r>
            <a:endParaRPr kumimoji="1" lang="ja-JP" altLang="en-US"/>
          </a:p>
        </p:txBody>
      </p:sp>
      <p:sp>
        <p:nvSpPr>
          <p:cNvPr id="17" name="テキスト ボックス 16"/>
          <p:cNvSpPr txBox="1"/>
          <p:nvPr/>
        </p:nvSpPr>
        <p:spPr>
          <a:xfrm>
            <a:off x="4860032" y="4341874"/>
            <a:ext cx="3106941" cy="646331"/>
          </a:xfrm>
          <a:prstGeom prst="rect">
            <a:avLst/>
          </a:prstGeom>
          <a:solidFill>
            <a:srgbClr val="00FF00"/>
          </a:solidFill>
          <a:ln>
            <a:solidFill>
              <a:srgbClr val="0000FF"/>
            </a:solidFill>
          </a:ln>
        </p:spPr>
        <p:txBody>
          <a:bodyPr wrap="none" rtlCol="0">
            <a:spAutoFit/>
          </a:bodyPr>
          <a:lstStyle/>
          <a:p>
            <a:r>
              <a:rPr lang="ja-JP" altLang="en-US" smtClean="0"/>
              <a:t>（３）同じ入力を与えれば、</a:t>
            </a:r>
            <a:endParaRPr lang="en-US" altLang="ja-JP" smtClean="0"/>
          </a:p>
          <a:p>
            <a:r>
              <a:rPr lang="ja-JP" altLang="en-US" smtClean="0"/>
              <a:t>　　 必ず同じ出力が得られる。</a:t>
            </a:r>
            <a:endParaRPr kumimoji="1" lang="ja-JP" altLang="en-US"/>
          </a:p>
        </p:txBody>
      </p:sp>
    </p:spTree>
    <p:extLst>
      <p:ext uri="{BB962C8B-B14F-4D97-AF65-F5344CB8AC3E}">
        <p14:creationId xmlns:p14="http://schemas.microsoft.com/office/powerpoint/2010/main" val="32769976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bwMode="auto">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a:spPr>
      <a:bodyPr/>
      <a:lstStyle>
        <a:defPPr>
          <a:defRPr/>
        </a:defPPr>
      </a:lstStyle>
    </a:spDef>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2441</TotalTime>
  <Words>2388</Words>
  <Application>Microsoft Office PowerPoint</Application>
  <PresentationFormat>画面に合わせる (4:3)</PresentationFormat>
  <Paragraphs>657</Paragraphs>
  <Slides>34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34</vt:i4>
      </vt:variant>
    </vt:vector>
  </HeadingPairs>
  <TitlesOfParts>
    <vt:vector size="43" baseType="lpstr">
      <vt:lpstr>ＭＳ Ｐゴシック</vt:lpstr>
      <vt:lpstr>ＭＳ Ｐ明朝</vt:lpstr>
      <vt:lpstr>Arial</vt:lpstr>
      <vt:lpstr>Garamond</vt:lpstr>
      <vt:lpstr>Georgia</vt:lpstr>
      <vt:lpstr>Verdana</vt:lpstr>
      <vt:lpstr>Wingdings</vt:lpstr>
      <vt:lpstr>Wingdings 2</vt:lpstr>
      <vt:lpstr>クール</vt:lpstr>
      <vt:lpstr>Ｊａｖａ  関数型プログラミング</vt:lpstr>
      <vt:lpstr>プログラミング言語の進化図</vt:lpstr>
      <vt:lpstr>純粋な関数</vt:lpstr>
      <vt:lpstr>純粋な関数とは？</vt:lpstr>
      <vt:lpstr>純粋じゃない人たち　①</vt:lpstr>
      <vt:lpstr>純粋じゃない人たち　②</vt:lpstr>
      <vt:lpstr>純粋じゃない人たち　③</vt:lpstr>
      <vt:lpstr>(仕事としては問題はあるかもしれないが) 純粋な人たち</vt:lpstr>
      <vt:lpstr>純粋な関数の例</vt:lpstr>
      <vt:lpstr>純粋ではない関数の例</vt:lpstr>
      <vt:lpstr>純粋な関数のメリット①　　プログラムしやすい</vt:lpstr>
      <vt:lpstr>純粋な関数のメリット②　　接続できる</vt:lpstr>
      <vt:lpstr>関数型プログラミング</vt:lpstr>
      <vt:lpstr>構造化プログラミング</vt:lpstr>
      <vt:lpstr>オブジェクト指向プログラミング</vt:lpstr>
      <vt:lpstr>関数型プログラミング</vt:lpstr>
      <vt:lpstr>関数型プログラムの世界（Before）</vt:lpstr>
      <vt:lpstr>関数型プログラムの世界（After）</vt:lpstr>
      <vt:lpstr>関数型プログラミング言語の特徴</vt:lpstr>
      <vt:lpstr>通常のプログラミングと関数型プログラミング</vt:lpstr>
      <vt:lpstr>命令型（手続き型）プログラミングと 関数型プログラミング</vt:lpstr>
      <vt:lpstr>オブジェクト指向プログラミング と関数型プログラミングの融合</vt:lpstr>
      <vt:lpstr>ラムダ式</vt:lpstr>
      <vt:lpstr>関数とラムダ式</vt:lpstr>
      <vt:lpstr>ラムダ式の例</vt:lpstr>
      <vt:lpstr>（普通の）式 と ラムダ式</vt:lpstr>
      <vt:lpstr>（関数専用の）型の例</vt:lpstr>
      <vt:lpstr>ラムダ式と関数型</vt:lpstr>
      <vt:lpstr>Streamを利用したプログラミング</vt:lpstr>
      <vt:lpstr>Streamを使った基本パターン</vt:lpstr>
      <vt:lpstr>通常のプログラミングと関数型プログラミング</vt:lpstr>
      <vt:lpstr>Stream処理の基本操作</vt:lpstr>
      <vt:lpstr>Streamを使ったプログラミング例（１）</vt:lpstr>
      <vt:lpstr>Streamを使ったプログラミング例（２）</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吉田 富美男</cp:lastModifiedBy>
  <cp:revision>216</cp:revision>
  <dcterms:created xsi:type="dcterms:W3CDTF">2005-04-17T07:16:32Z</dcterms:created>
  <dcterms:modified xsi:type="dcterms:W3CDTF">2019-05-16T05:38:04Z</dcterms:modified>
</cp:coreProperties>
</file>