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4" d="100"/>
          <a:sy n="104" d="100"/>
        </p:scale>
        <p:origin x="132" y="3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6D82B141-37AA-4D2A-A683-51FF8FB470B5}" type="datetimeFigureOut">
              <a:rPr kumimoji="1" lang="ja-JP" altLang="en-US" smtClean="0"/>
              <a:pPr/>
              <a:t>2017/10/30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87A3AA9-5208-419E-96D7-F7B4A2811F06}" type="slidenum">
              <a:rPr kumimoji="1" lang="ja-JP" altLang="en-US" smtClean="0"/>
              <a:pPr/>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3003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D82B141-37AA-4D2A-A683-51FF8FB470B5}" type="datetimeFigureOut">
              <a:rPr kumimoji="1" lang="ja-JP" altLang="en-US" smtClean="0"/>
              <a:pPr/>
              <a:t>2017/10/30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87A3AA9-5208-419E-96D7-F7B4A2811F06}" type="slidenum">
              <a:rPr kumimoji="1" lang="ja-JP" altLang="en-US" smtClean="0"/>
              <a:pPr/>
              <a:t>‹#›</a:t>
            </a:fld>
            <a:endParaRPr kumimoji="1" lang="ja-JP" altLang="en-US"/>
          </a:p>
        </p:txBody>
      </p:sp>
    </p:spTree>
    <p:extLst>
      <p:ext uri="{BB962C8B-B14F-4D97-AF65-F5344CB8AC3E}">
        <p14:creationId xmlns:p14="http://schemas.microsoft.com/office/powerpoint/2010/main" val="1391488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D82B141-37AA-4D2A-A683-51FF8FB470B5}" type="datetimeFigureOut">
              <a:rPr kumimoji="1" lang="ja-JP" altLang="en-US" smtClean="0"/>
              <a:pPr/>
              <a:t>2017/10/30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87A3AA9-5208-419E-96D7-F7B4A2811F06}" type="slidenum">
              <a:rPr kumimoji="1" lang="ja-JP" altLang="en-US" smtClean="0"/>
              <a:pPr/>
              <a:t>‹#›</a:t>
            </a:fld>
            <a:endParaRPr kumimoji="1" lang="ja-JP" altLang="en-US"/>
          </a:p>
        </p:txBody>
      </p:sp>
    </p:spTree>
    <p:extLst>
      <p:ext uri="{BB962C8B-B14F-4D97-AF65-F5344CB8AC3E}">
        <p14:creationId xmlns:p14="http://schemas.microsoft.com/office/powerpoint/2010/main" val="3489615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D82B141-37AA-4D2A-A683-51FF8FB470B5}" type="datetimeFigureOut">
              <a:rPr kumimoji="1" lang="ja-JP" altLang="en-US" smtClean="0"/>
              <a:pPr/>
              <a:t>2017/10/30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87A3AA9-5208-419E-96D7-F7B4A2811F06}" type="slidenum">
              <a:rPr kumimoji="1" lang="ja-JP" altLang="en-US" smtClean="0"/>
              <a:pPr/>
              <a:t>‹#›</a:t>
            </a:fld>
            <a:endParaRPr kumimoji="1" lang="ja-JP" altLang="en-US"/>
          </a:p>
        </p:txBody>
      </p:sp>
    </p:spTree>
    <p:extLst>
      <p:ext uri="{BB962C8B-B14F-4D97-AF65-F5344CB8AC3E}">
        <p14:creationId xmlns:p14="http://schemas.microsoft.com/office/powerpoint/2010/main" val="1376236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D82B141-37AA-4D2A-A683-51FF8FB470B5}" type="datetimeFigureOut">
              <a:rPr kumimoji="1" lang="ja-JP" altLang="en-US" smtClean="0"/>
              <a:pPr/>
              <a:t>2017/10/30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87A3AA9-5208-419E-96D7-F7B4A2811F06}" type="slidenum">
              <a:rPr kumimoji="1" lang="ja-JP" altLang="en-US" smtClean="0"/>
              <a:pPr/>
              <a:t>‹#›</a:t>
            </a:fld>
            <a:endParaRPr kumimoji="1" lang="ja-JP" altLang="en-US"/>
          </a:p>
        </p:txBody>
      </p:sp>
    </p:spTree>
    <p:extLst>
      <p:ext uri="{BB962C8B-B14F-4D97-AF65-F5344CB8AC3E}">
        <p14:creationId xmlns:p14="http://schemas.microsoft.com/office/powerpoint/2010/main" val="2397175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D82B141-37AA-4D2A-A683-51FF8FB470B5}" type="datetimeFigureOut">
              <a:rPr kumimoji="1" lang="ja-JP" altLang="en-US" smtClean="0"/>
              <a:pPr/>
              <a:t>2017/10/30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87A3AA9-5208-419E-96D7-F7B4A2811F06}" type="slidenum">
              <a:rPr kumimoji="1" lang="ja-JP" altLang="en-US" smtClean="0"/>
              <a:pPr/>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507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6D82B141-37AA-4D2A-A683-51FF8FB470B5}" type="datetimeFigureOut">
              <a:rPr kumimoji="1" lang="ja-JP" altLang="en-US" smtClean="0"/>
              <a:pPr/>
              <a:t>2017/10/30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87A3AA9-5208-419E-96D7-F7B4A2811F06}" type="slidenum">
              <a:rPr kumimoji="1" lang="ja-JP" altLang="en-US" smtClean="0"/>
              <a:pPr/>
              <a:t>‹#›</a:t>
            </a:fld>
            <a:endParaRPr kumimoji="1" lang="ja-JP" altLang="en-US"/>
          </a:p>
        </p:txBody>
      </p:sp>
    </p:spTree>
    <p:extLst>
      <p:ext uri="{BB962C8B-B14F-4D97-AF65-F5344CB8AC3E}">
        <p14:creationId xmlns:p14="http://schemas.microsoft.com/office/powerpoint/2010/main" val="2901211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D82B141-37AA-4D2A-A683-51FF8FB470B5}" type="datetimeFigureOut">
              <a:rPr kumimoji="1" lang="ja-JP" altLang="en-US" smtClean="0"/>
              <a:pPr/>
              <a:t>2017/10/30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87A3AA9-5208-419E-96D7-F7B4A2811F06}" type="slidenum">
              <a:rPr kumimoji="1" lang="ja-JP" altLang="en-US" smtClean="0"/>
              <a:pPr/>
              <a:t>‹#›</a:t>
            </a:fld>
            <a:endParaRPr kumimoji="1" lang="ja-JP" altLang="en-US"/>
          </a:p>
        </p:txBody>
      </p:sp>
    </p:spTree>
    <p:extLst>
      <p:ext uri="{BB962C8B-B14F-4D97-AF65-F5344CB8AC3E}">
        <p14:creationId xmlns:p14="http://schemas.microsoft.com/office/powerpoint/2010/main" val="3250499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6D82B141-37AA-4D2A-A683-51FF8FB470B5}" type="datetimeFigureOut">
              <a:rPr kumimoji="1" lang="ja-JP" altLang="en-US" smtClean="0"/>
              <a:pPr/>
              <a:t>2017/10/30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87A3AA9-5208-419E-96D7-F7B4A2811F06}" type="slidenum">
              <a:rPr kumimoji="1" lang="ja-JP" altLang="en-US" smtClean="0"/>
              <a:pPr/>
              <a:t>‹#›</a:t>
            </a:fld>
            <a:endParaRPr kumimoji="1" lang="ja-JP" altLang="en-US"/>
          </a:p>
        </p:txBody>
      </p:sp>
    </p:spTree>
    <p:extLst>
      <p:ext uri="{BB962C8B-B14F-4D97-AF65-F5344CB8AC3E}">
        <p14:creationId xmlns:p14="http://schemas.microsoft.com/office/powerpoint/2010/main" val="3775267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D82B141-37AA-4D2A-A683-51FF8FB470B5}" type="datetimeFigureOut">
              <a:rPr kumimoji="1" lang="ja-JP" altLang="en-US" smtClean="0"/>
              <a:pPr/>
              <a:t>2017/10/30</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A87A3AA9-5208-419E-96D7-F7B4A2811F06}" type="slidenum">
              <a:rPr kumimoji="1" lang="ja-JP" altLang="en-US" smtClean="0"/>
              <a:pPr/>
              <a:t>‹#›</a:t>
            </a:fld>
            <a:endParaRPr kumimoji="1" lang="ja-JP" altLang="en-US"/>
          </a:p>
        </p:txBody>
      </p:sp>
    </p:spTree>
    <p:extLst>
      <p:ext uri="{BB962C8B-B14F-4D97-AF65-F5344CB8AC3E}">
        <p14:creationId xmlns:p14="http://schemas.microsoft.com/office/powerpoint/2010/main" val="2108799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D82B141-37AA-4D2A-A683-51FF8FB470B5}" type="datetimeFigureOut">
              <a:rPr kumimoji="1" lang="ja-JP" altLang="en-US" smtClean="0"/>
              <a:pPr/>
              <a:t>2017/10/30</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87A3AA9-5208-419E-96D7-F7B4A2811F06}" type="slidenum">
              <a:rPr kumimoji="1" lang="ja-JP" altLang="en-US" smtClean="0"/>
              <a:pPr/>
              <a:t>‹#›</a:t>
            </a:fld>
            <a:endParaRPr kumimoji="1" lang="ja-JP" altLang="en-US"/>
          </a:p>
        </p:txBody>
      </p:sp>
    </p:spTree>
    <p:extLst>
      <p:ext uri="{BB962C8B-B14F-4D97-AF65-F5344CB8AC3E}">
        <p14:creationId xmlns:p14="http://schemas.microsoft.com/office/powerpoint/2010/main" val="123925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D82B141-37AA-4D2A-A683-51FF8FB470B5}" type="datetimeFigureOut">
              <a:rPr kumimoji="1" lang="ja-JP" altLang="en-US" smtClean="0"/>
              <a:pPr/>
              <a:t>2017/10/30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87A3AA9-5208-419E-96D7-F7B4A2811F06}" type="slidenum">
              <a:rPr kumimoji="1" lang="ja-JP" altLang="en-US" smtClean="0"/>
              <a:pPr/>
              <a:t>‹#›</a:t>
            </a:fld>
            <a:endParaRPr kumimoji="1" lang="ja-JP" altLang="en-US"/>
          </a:p>
        </p:txBody>
      </p:sp>
    </p:spTree>
    <p:extLst>
      <p:ext uri="{BB962C8B-B14F-4D97-AF65-F5344CB8AC3E}">
        <p14:creationId xmlns:p14="http://schemas.microsoft.com/office/powerpoint/2010/main" val="3776427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D82B141-37AA-4D2A-A683-51FF8FB470B5}" type="datetimeFigureOut">
              <a:rPr kumimoji="1" lang="ja-JP" altLang="en-US" smtClean="0"/>
              <a:pPr/>
              <a:t>2017/10/30</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87A3AA9-5208-419E-96D7-F7B4A2811F06}" type="slidenum">
              <a:rPr kumimoji="1" lang="ja-JP" altLang="en-US" smtClean="0"/>
              <a:pPr/>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456914"/>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498763" y="1884220"/>
            <a:ext cx="10672550" cy="3858368"/>
          </a:xfrm>
          <a:prstGeom prst="roundRect">
            <a:avLst>
              <a:gd name="adj" fmla="val 17385"/>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altLang="ja-JP" sz="2000" dirty="0" smtClean="0">
              <a:solidFill>
                <a:schemeClr val="tx1"/>
              </a:solidFill>
            </a:endParaRPr>
          </a:p>
          <a:p>
            <a:endParaRPr lang="en-US" altLang="ja-JP" sz="2000" dirty="0" smtClean="0">
              <a:solidFill>
                <a:schemeClr val="tx1"/>
              </a:solidFill>
            </a:endParaRPr>
          </a:p>
          <a:p>
            <a:endParaRPr lang="en-US" altLang="ja-JP" sz="2000" dirty="0" smtClean="0">
              <a:solidFill>
                <a:schemeClr val="tx1"/>
              </a:solidFill>
            </a:endParaRPr>
          </a:p>
          <a:p>
            <a:r>
              <a:rPr lang="ja-JP" altLang="ja-JP" sz="2000" dirty="0" smtClean="0">
                <a:solidFill>
                  <a:schemeClr val="tx1"/>
                </a:solidFill>
              </a:rPr>
              <a:t>社交</a:t>
            </a:r>
            <a:r>
              <a:rPr lang="ja-JP" altLang="ja-JP" sz="2000" dirty="0">
                <a:solidFill>
                  <a:schemeClr val="tx1"/>
                </a:solidFill>
              </a:rPr>
              <a:t>不安症は社交場面や対人面において恐れや不安を抱き、それを回避するために日常生活に支障を生じる疾患である。以前から欧米では多くの疫学研究が行われており、有病率の高さが注目されている</a:t>
            </a:r>
            <a:r>
              <a:rPr lang="ja-JP" altLang="ja-JP" sz="2000" dirty="0" smtClean="0">
                <a:solidFill>
                  <a:schemeClr val="tx1"/>
                </a:solidFill>
              </a:rPr>
              <a:t>。現在</a:t>
            </a:r>
            <a:r>
              <a:rPr lang="ja-JP" altLang="ja-JP" sz="2000" dirty="0">
                <a:solidFill>
                  <a:schemeClr val="tx1"/>
                </a:solidFill>
              </a:rPr>
              <a:t>の日本では鬱病や自殺が社会的な問題となっており、リスク因子である社会不安症の克服によって</a:t>
            </a:r>
            <a:r>
              <a:rPr lang="ja-JP" altLang="ja-JP" sz="2000" dirty="0">
                <a:solidFill>
                  <a:srgbClr val="FF0000"/>
                </a:solidFill>
              </a:rPr>
              <a:t>鬱病</a:t>
            </a:r>
            <a:r>
              <a:rPr lang="ja-JP" altLang="ja-JP" sz="2000" dirty="0">
                <a:solidFill>
                  <a:schemeClr val="tx1"/>
                </a:solidFill>
              </a:rPr>
              <a:t>や</a:t>
            </a:r>
            <a:r>
              <a:rPr lang="ja-JP" altLang="ja-JP" sz="2000" dirty="0">
                <a:solidFill>
                  <a:srgbClr val="FF0000"/>
                </a:solidFill>
              </a:rPr>
              <a:t>自殺</a:t>
            </a:r>
            <a:r>
              <a:rPr lang="ja-JP" altLang="ja-JP" sz="2000" dirty="0">
                <a:solidFill>
                  <a:schemeClr val="tx1"/>
                </a:solidFill>
              </a:rPr>
              <a:t>のリスクを抑えることができると仮説を立てた。当研究では、社交不安症患者が強い不安を感じる場面として最も多い「人前でのスピーチ」を主な対象とする。人前でもスピーチに対する苦手意識を解消する方法として、重荷リハーサルが挙げられる。しかし現実に聴衆を集めた状態でのリハーサルは難しく、実践的なリハーサルを行うのは容易ではない。そこで実践的なリハーサルを行うために</a:t>
            </a:r>
            <a:r>
              <a:rPr lang="en-US" altLang="ja-JP" sz="2000" dirty="0">
                <a:solidFill>
                  <a:schemeClr val="tx1"/>
                </a:solidFill>
              </a:rPr>
              <a:t>VR</a:t>
            </a:r>
            <a:r>
              <a:rPr lang="ja-JP" altLang="ja-JP" sz="2000" dirty="0">
                <a:solidFill>
                  <a:schemeClr val="tx1"/>
                </a:solidFill>
              </a:rPr>
              <a:t>（仮想現実）を利用することを考えた。</a:t>
            </a:r>
            <a:r>
              <a:rPr lang="en-US" altLang="ja-JP" sz="2000" dirty="0">
                <a:solidFill>
                  <a:schemeClr val="tx1"/>
                </a:solidFill>
              </a:rPr>
              <a:t>VR</a:t>
            </a:r>
            <a:r>
              <a:rPr lang="ja-JP" altLang="ja-JP" sz="2000" dirty="0">
                <a:solidFill>
                  <a:schemeClr val="tx1"/>
                </a:solidFill>
              </a:rPr>
              <a:t>を用いた先行研究には片麻痺患者の横断歩道交差訓練システムなどがあるが、社交不安症やスピーチへ応用した例は少ない。なので、</a:t>
            </a:r>
            <a:r>
              <a:rPr lang="en-US" altLang="ja-JP" sz="2000" dirty="0">
                <a:solidFill>
                  <a:schemeClr val="tx1"/>
                </a:solidFill>
              </a:rPr>
              <a:t>VR</a:t>
            </a:r>
            <a:r>
              <a:rPr lang="ja-JP" altLang="ja-JP" sz="2000" dirty="0">
                <a:solidFill>
                  <a:schemeClr val="tx1"/>
                </a:solidFill>
              </a:rPr>
              <a:t>を用いて</a:t>
            </a:r>
            <a:r>
              <a:rPr lang="en-US" altLang="ja-JP" sz="2000" dirty="0">
                <a:solidFill>
                  <a:schemeClr val="tx1"/>
                </a:solidFill>
              </a:rPr>
              <a:t>SAD</a:t>
            </a:r>
            <a:r>
              <a:rPr lang="ja-JP" altLang="ja-JP" sz="2000" dirty="0">
                <a:solidFill>
                  <a:schemeClr val="tx1"/>
                </a:solidFill>
              </a:rPr>
              <a:t>を克服できるかもしれないと思った</a:t>
            </a:r>
            <a:r>
              <a:rPr lang="ja-JP" altLang="ja-JP" sz="2000" dirty="0" smtClean="0">
                <a:solidFill>
                  <a:schemeClr val="tx1"/>
                </a:solidFill>
              </a:rPr>
              <a:t>。</a:t>
            </a:r>
            <a:endParaRPr lang="en-US" altLang="ja-JP" sz="2000" dirty="0" smtClean="0">
              <a:solidFill>
                <a:schemeClr val="tx1"/>
              </a:solidFill>
            </a:endParaRPr>
          </a:p>
          <a:p>
            <a:endParaRPr lang="en-US" altLang="ja-JP" sz="2000" dirty="0" smtClean="0">
              <a:solidFill>
                <a:schemeClr val="tx1"/>
              </a:solidFill>
            </a:endParaRPr>
          </a:p>
          <a:p>
            <a:r>
              <a:rPr lang="ja-JP" altLang="en-US" sz="2000" dirty="0" smtClean="0">
                <a:solidFill>
                  <a:schemeClr val="tx1"/>
                </a:solidFill>
              </a:rPr>
              <a:t>キーワード：社交不安症、上がり症、</a:t>
            </a:r>
            <a:r>
              <a:rPr lang="en-US" altLang="ja-JP" sz="2000" dirty="0" smtClean="0">
                <a:solidFill>
                  <a:schemeClr val="tx1"/>
                </a:solidFill>
              </a:rPr>
              <a:t>VR</a:t>
            </a:r>
            <a:r>
              <a:rPr lang="ja-JP" altLang="en-US" sz="2000" dirty="0" smtClean="0">
                <a:solidFill>
                  <a:schemeClr val="tx1"/>
                </a:solidFill>
              </a:rPr>
              <a:t>　福祉</a:t>
            </a:r>
            <a:endParaRPr lang="en-US" altLang="ja-JP" sz="2000" dirty="0" smtClean="0">
              <a:solidFill>
                <a:schemeClr val="tx1"/>
              </a:solidFill>
            </a:endParaRPr>
          </a:p>
          <a:p>
            <a:endParaRPr lang="ja-JP" altLang="ja-JP" sz="2000" dirty="0">
              <a:solidFill>
                <a:schemeClr val="tx1"/>
              </a:solidFill>
            </a:endParaRPr>
          </a:p>
          <a:p>
            <a:endParaRPr kumimoji="1" lang="ja-JP" altLang="en-US" dirty="0"/>
          </a:p>
          <a:p>
            <a:pPr algn="ctr"/>
            <a:endParaRPr kumimoji="1" lang="ja-JP" altLang="en-US" dirty="0"/>
          </a:p>
        </p:txBody>
      </p:sp>
      <p:sp>
        <p:nvSpPr>
          <p:cNvPr id="2" name="タイトル 1"/>
          <p:cNvSpPr>
            <a:spLocks noGrp="1"/>
          </p:cNvSpPr>
          <p:nvPr>
            <p:ph type="ctrTitle"/>
          </p:nvPr>
        </p:nvSpPr>
        <p:spPr>
          <a:xfrm>
            <a:off x="1732323" y="401053"/>
            <a:ext cx="8133795" cy="980348"/>
          </a:xfr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r>
              <a:rPr lang="en-US" altLang="ja-JP" sz="4800" dirty="0"/>
              <a:t>VR</a:t>
            </a:r>
            <a:r>
              <a:rPr lang="ja-JP" altLang="ja-JP" sz="4800" dirty="0"/>
              <a:t>を用いた</a:t>
            </a:r>
            <a:r>
              <a:rPr lang="en-US" altLang="ja-JP" sz="4800" dirty="0"/>
              <a:t>SAD</a:t>
            </a:r>
            <a:r>
              <a:rPr lang="ja-JP" altLang="ja-JP" sz="4800" dirty="0" err="1"/>
              <a:t>を克</a:t>
            </a:r>
            <a:r>
              <a:rPr lang="ja-JP" altLang="ja-JP" sz="4800" dirty="0"/>
              <a:t>服する技術</a:t>
            </a:r>
            <a:endParaRPr kumimoji="1" lang="ja-JP" altLang="en-US" sz="4800" dirty="0"/>
          </a:p>
        </p:txBody>
      </p:sp>
    </p:spTree>
    <p:extLst>
      <p:ext uri="{BB962C8B-B14F-4D97-AF65-F5344CB8AC3E}">
        <p14:creationId xmlns:p14="http://schemas.microsoft.com/office/powerpoint/2010/main" val="3071661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623698" y="2259995"/>
            <a:ext cx="10908631" cy="278306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4" name="正方形/長方形 3"/>
          <p:cNvSpPr/>
          <p:nvPr/>
        </p:nvSpPr>
        <p:spPr>
          <a:xfrm>
            <a:off x="1002631" y="286602"/>
            <a:ext cx="10058400" cy="145075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ltLang="ja-JP" sz="3200" dirty="0" smtClean="0">
              <a:solidFill>
                <a:schemeClr val="tx1"/>
              </a:solidFill>
            </a:endParaRPr>
          </a:p>
          <a:p>
            <a:pPr algn="ctr"/>
            <a:r>
              <a:rPr lang="ja-JP" altLang="en-US" sz="3200" dirty="0" smtClean="0">
                <a:solidFill>
                  <a:schemeClr val="tx1"/>
                </a:solidFill>
              </a:rPr>
              <a:t>社交</a:t>
            </a:r>
            <a:r>
              <a:rPr lang="ja-JP" altLang="en-US" sz="3200" dirty="0">
                <a:solidFill>
                  <a:schemeClr val="tx1"/>
                </a:solidFill>
              </a:rPr>
              <a:t>不安症の疫学</a:t>
            </a:r>
            <a:br>
              <a:rPr lang="ja-JP" altLang="en-US" sz="3200" dirty="0">
                <a:solidFill>
                  <a:schemeClr val="tx1"/>
                </a:solidFill>
              </a:rPr>
            </a:br>
            <a:r>
              <a:rPr lang="en-US" altLang="ja-JP" sz="3200" dirty="0">
                <a:solidFill>
                  <a:schemeClr val="tx1"/>
                </a:solidFill>
              </a:rPr>
              <a:t>―</a:t>
            </a:r>
            <a:r>
              <a:rPr lang="ja-JP" altLang="en-US" sz="3200" dirty="0">
                <a:solidFill>
                  <a:schemeClr val="tx1"/>
                </a:solidFill>
              </a:rPr>
              <a:t>その概念の変遷と歴史</a:t>
            </a:r>
            <a:r>
              <a:rPr lang="en-US" altLang="ja-JP" sz="3200" dirty="0" smtClean="0">
                <a:solidFill>
                  <a:schemeClr val="tx1"/>
                </a:solidFill>
              </a:rPr>
              <a:t>―</a:t>
            </a:r>
          </a:p>
          <a:p>
            <a:pPr algn="ctr"/>
            <a:r>
              <a:rPr lang="ja-JP" altLang="en-US" sz="2800" dirty="0" smtClean="0">
                <a:solidFill>
                  <a:schemeClr val="tx1"/>
                </a:solidFill>
              </a:rPr>
              <a:t>　　　　　　　　　　　　　　　　　　　　　　　　　　　</a:t>
            </a:r>
            <a:r>
              <a:rPr lang="ja-JP" altLang="en-US" sz="2400" dirty="0" smtClean="0">
                <a:solidFill>
                  <a:schemeClr val="tx1"/>
                </a:solidFill>
              </a:rPr>
              <a:t>音羽健司、森田正哉</a:t>
            </a:r>
            <a:endParaRPr lang="en-US" altLang="ja-JP" sz="2400" dirty="0" smtClean="0">
              <a:solidFill>
                <a:schemeClr val="tx1"/>
              </a:solidFill>
            </a:endParaRPr>
          </a:p>
          <a:p>
            <a:pPr algn="ctr"/>
            <a:endParaRPr kumimoji="1" lang="ja-JP" altLang="en-US" sz="4000" dirty="0">
              <a:solidFill>
                <a:schemeClr val="tx1"/>
              </a:solidFill>
            </a:endParaRPr>
          </a:p>
        </p:txBody>
      </p:sp>
      <p:sp>
        <p:nvSpPr>
          <p:cNvPr id="3" name="コンテンツ プレースホルダー 2"/>
          <p:cNvSpPr>
            <a:spLocks noGrp="1"/>
          </p:cNvSpPr>
          <p:nvPr>
            <p:ph sz="quarter" idx="13"/>
          </p:nvPr>
        </p:nvSpPr>
        <p:spPr>
          <a:xfrm>
            <a:off x="963040" y="2463345"/>
            <a:ext cx="10363826" cy="3055140"/>
          </a:xfrm>
        </p:spPr>
        <p:txBody>
          <a:bodyPr>
            <a:noAutofit/>
          </a:bodyPr>
          <a:lstStyle/>
          <a:p>
            <a:r>
              <a:rPr lang="ja-JP" altLang="en-US" sz="2400" dirty="0">
                <a:solidFill>
                  <a:schemeClr val="tx1"/>
                </a:solidFill>
              </a:rPr>
              <a:t>社交不安症（</a:t>
            </a:r>
            <a:r>
              <a:rPr lang="en-US" altLang="ja-JP" sz="2400" dirty="0">
                <a:solidFill>
                  <a:schemeClr val="tx1"/>
                </a:solidFill>
              </a:rPr>
              <a:t>SAD</a:t>
            </a:r>
            <a:r>
              <a:rPr lang="ja-JP" altLang="en-US" sz="2400" dirty="0">
                <a:solidFill>
                  <a:schemeClr val="tx1"/>
                </a:solidFill>
              </a:rPr>
              <a:t>）は社交場面や対人面において恐れや不安を抱き，それを回避することで</a:t>
            </a:r>
            <a:r>
              <a:rPr lang="ja-JP" altLang="en-US" sz="2400" dirty="0" smtClean="0">
                <a:solidFill>
                  <a:schemeClr val="tx1"/>
                </a:solidFill>
              </a:rPr>
              <a:t>日常生活</a:t>
            </a:r>
            <a:r>
              <a:rPr lang="ja-JP" altLang="en-US" sz="2400" dirty="0">
                <a:solidFill>
                  <a:schemeClr val="tx1"/>
                </a:solidFill>
              </a:rPr>
              <a:t>に支障を生じる疾患で</a:t>
            </a:r>
            <a:r>
              <a:rPr lang="ja-JP" altLang="en-US" sz="2400" dirty="0" smtClean="0">
                <a:solidFill>
                  <a:schemeClr val="tx1"/>
                </a:solidFill>
              </a:rPr>
              <a:t>ある</a:t>
            </a:r>
            <a:r>
              <a:rPr lang="en-US" altLang="ja-JP" sz="2400" dirty="0" smtClean="0">
                <a:solidFill>
                  <a:schemeClr val="tx1"/>
                </a:solidFill>
              </a:rPr>
              <a:t>DSM-IV</a:t>
            </a:r>
            <a:r>
              <a:rPr lang="ja-JP" altLang="en-US" sz="2400" dirty="0">
                <a:solidFill>
                  <a:schemeClr val="tx1"/>
                </a:solidFill>
              </a:rPr>
              <a:t>では社会恐怖の診断名に「社会不安障害」が併記</a:t>
            </a:r>
            <a:r>
              <a:rPr lang="ja-JP" altLang="en-US" sz="2400" dirty="0" smtClean="0">
                <a:solidFill>
                  <a:schemeClr val="tx1"/>
                </a:solidFill>
              </a:rPr>
              <a:t>される。また</a:t>
            </a:r>
            <a:r>
              <a:rPr lang="ja-JP" altLang="en-US" sz="2400" dirty="0">
                <a:solidFill>
                  <a:schemeClr val="tx1"/>
                </a:solidFill>
              </a:rPr>
              <a:t>，他の精神疾患の併存率の高さも指摘されており，</a:t>
            </a:r>
            <a:r>
              <a:rPr lang="ja-JP" altLang="en-US" sz="2400" dirty="0" smtClean="0">
                <a:solidFill>
                  <a:schemeClr val="tx1"/>
                </a:solidFill>
              </a:rPr>
              <a:t>特に</a:t>
            </a:r>
            <a:r>
              <a:rPr lang="ja-JP" altLang="en-US" sz="2400" b="1" dirty="0">
                <a:solidFill>
                  <a:srgbClr val="FF0000"/>
                </a:solidFill>
              </a:rPr>
              <a:t>うつ病や自殺のリスクに注意が必要</a:t>
            </a:r>
            <a:r>
              <a:rPr lang="ja-JP" altLang="en-US" sz="2400" dirty="0">
                <a:solidFill>
                  <a:schemeClr val="tx1"/>
                </a:solidFill>
              </a:rPr>
              <a:t>である</a:t>
            </a:r>
            <a:r>
              <a:rPr lang="ja-JP" altLang="en-US" sz="2400" dirty="0" smtClean="0">
                <a:solidFill>
                  <a:schemeClr val="tx1"/>
                </a:solidFill>
              </a:rPr>
              <a:t>。</a:t>
            </a:r>
            <a:r>
              <a:rPr lang="ja-JP" altLang="en-US" sz="2400" dirty="0">
                <a:solidFill>
                  <a:schemeClr val="tx1"/>
                </a:solidFill>
              </a:rPr>
              <a:t>人前で何かをすることに対する不安が</a:t>
            </a:r>
            <a:r>
              <a:rPr lang="ja-JP" altLang="en-US" sz="2400" dirty="0" smtClean="0">
                <a:solidFill>
                  <a:schemeClr val="tx1"/>
                </a:solidFill>
              </a:rPr>
              <a:t>発生し</a:t>
            </a:r>
            <a:r>
              <a:rPr lang="ja-JP" altLang="en-US" sz="2400" dirty="0">
                <a:solidFill>
                  <a:schemeClr val="tx1"/>
                </a:solidFill>
              </a:rPr>
              <a:t>，その不安を過度に意識することで</a:t>
            </a:r>
            <a:r>
              <a:rPr lang="ja-JP" altLang="en-US" sz="2400" dirty="0" smtClean="0">
                <a:solidFill>
                  <a:schemeClr val="tx1"/>
                </a:solidFill>
              </a:rPr>
              <a:t>ますます注意</a:t>
            </a:r>
            <a:r>
              <a:rPr lang="ja-JP" altLang="en-US" sz="2400" dirty="0">
                <a:solidFill>
                  <a:schemeClr val="tx1"/>
                </a:solidFill>
              </a:rPr>
              <a:t>が集中してしまう。すると，不安・恐怖</a:t>
            </a:r>
            <a:r>
              <a:rPr lang="ja-JP" altLang="en-US" sz="2400" dirty="0" smtClean="0">
                <a:solidFill>
                  <a:schemeClr val="tx1"/>
                </a:solidFill>
              </a:rPr>
              <a:t>への</a:t>
            </a:r>
            <a:r>
              <a:rPr lang="ja-JP" altLang="en-US" sz="2400" dirty="0">
                <a:solidFill>
                  <a:schemeClr val="tx1"/>
                </a:solidFill>
              </a:rPr>
              <a:t>病感や身体感覚の異常が強く感じられ，</a:t>
            </a:r>
            <a:r>
              <a:rPr lang="ja-JP" altLang="en-US" sz="2400" dirty="0" smtClean="0">
                <a:solidFill>
                  <a:schemeClr val="tx1"/>
                </a:solidFill>
              </a:rPr>
              <a:t>結果と</a:t>
            </a:r>
            <a:r>
              <a:rPr lang="ja-JP" altLang="en-US" sz="2400" dirty="0">
                <a:solidFill>
                  <a:schemeClr val="tx1"/>
                </a:solidFill>
              </a:rPr>
              <a:t>してそのことしか考えられない状態になる</a:t>
            </a:r>
            <a:r>
              <a:rPr lang="ja-JP" altLang="en-US" sz="2400" dirty="0" smtClean="0">
                <a:solidFill>
                  <a:schemeClr val="tx1"/>
                </a:solidFill>
              </a:rPr>
              <a:t>。これは、</a:t>
            </a:r>
            <a:r>
              <a:rPr lang="ja-JP" altLang="en-US" sz="2400" b="1" dirty="0" smtClean="0">
                <a:solidFill>
                  <a:srgbClr val="FF0000"/>
                </a:solidFill>
              </a:rPr>
              <a:t>上がり症</a:t>
            </a:r>
            <a:r>
              <a:rPr lang="ja-JP" altLang="en-US" sz="2400" dirty="0" smtClean="0">
                <a:solidFill>
                  <a:schemeClr val="tx1"/>
                </a:solidFill>
              </a:rPr>
              <a:t>に似ている。</a:t>
            </a:r>
            <a:endParaRPr kumimoji="1" lang="ja-JP" altLang="en-US" sz="2400" dirty="0">
              <a:solidFill>
                <a:schemeClr val="tx1"/>
              </a:solidFill>
            </a:endParaRPr>
          </a:p>
        </p:txBody>
      </p:sp>
    </p:spTree>
    <p:extLst>
      <p:ext uri="{BB962C8B-B14F-4D97-AF65-F5344CB8AC3E}">
        <p14:creationId xmlns:p14="http://schemas.microsoft.com/office/powerpoint/2010/main" val="16757832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178782" y="223039"/>
            <a:ext cx="10058400" cy="1541592"/>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3200" dirty="0" smtClean="0">
                <a:solidFill>
                  <a:schemeClr val="tx1"/>
                </a:solidFill>
              </a:rPr>
              <a:t>スピーチの「上がり症」の実態とその対処法</a:t>
            </a:r>
            <a:endParaRPr kumimoji="1" lang="en-US" altLang="ja-JP" sz="3200" dirty="0" smtClean="0">
              <a:solidFill>
                <a:schemeClr val="tx1"/>
              </a:solidFill>
            </a:endParaRPr>
          </a:p>
          <a:p>
            <a:pPr algn="ctr"/>
            <a:r>
              <a:rPr kumimoji="1" lang="ja-JP" altLang="en-US" sz="3200" dirty="0" smtClean="0">
                <a:solidFill>
                  <a:schemeClr val="tx1"/>
                </a:solidFill>
              </a:rPr>
              <a:t>　　　　　　　　　　　　　　　　　　　　　　　　　　　　　　　</a:t>
            </a:r>
            <a:r>
              <a:rPr kumimoji="1" lang="ja-JP" altLang="en-US" sz="2400" dirty="0" smtClean="0">
                <a:solidFill>
                  <a:schemeClr val="tx1"/>
                </a:solidFill>
              </a:rPr>
              <a:t>近藤豊彦</a:t>
            </a:r>
            <a:endParaRPr kumimoji="1" lang="ja-JP" altLang="en-US" sz="2400" dirty="0">
              <a:solidFill>
                <a:schemeClr val="tx1"/>
              </a:solidFill>
            </a:endParaRPr>
          </a:p>
        </p:txBody>
      </p:sp>
      <p:sp>
        <p:nvSpPr>
          <p:cNvPr id="5" name="角丸四角形 4"/>
          <p:cNvSpPr/>
          <p:nvPr/>
        </p:nvSpPr>
        <p:spPr>
          <a:xfrm>
            <a:off x="262854" y="2300492"/>
            <a:ext cx="11583026" cy="242852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kumimoji="1" lang="ja-JP" altLang="en-US" sz="2400" dirty="0" smtClean="0">
                <a:solidFill>
                  <a:schemeClr val="tx1"/>
                </a:solidFill>
              </a:rPr>
              <a:t>日本の</a:t>
            </a:r>
            <a:r>
              <a:rPr kumimoji="1" lang="ja-JP" altLang="en-US" sz="2400" dirty="0" smtClean="0">
                <a:solidFill>
                  <a:srgbClr val="FF0000"/>
                </a:solidFill>
              </a:rPr>
              <a:t>８０～９０％</a:t>
            </a:r>
            <a:r>
              <a:rPr kumimoji="1" lang="ja-JP" altLang="en-US" sz="2400" dirty="0" smtClean="0">
                <a:solidFill>
                  <a:schemeClr val="tx1"/>
                </a:solidFill>
              </a:rPr>
              <a:t>の学生がスピーチをする際に何らかの形の恐怖心、いわゆる上がり症がある。ベテランの話し手でさえ、そのほとんどが、同じ症状に陥るといわれている。症状の例として、手汗、吐き気、のどの渇き、汗、心拍の上昇、呼吸困難などがあげられる。上がり症は、単に準備と</a:t>
            </a:r>
            <a:r>
              <a:rPr kumimoji="1" lang="ja-JP" altLang="en-US" sz="2400" dirty="0" smtClean="0">
                <a:solidFill>
                  <a:srgbClr val="FF0000"/>
                </a:solidFill>
              </a:rPr>
              <a:t>リハーサルだけで７５％</a:t>
            </a:r>
            <a:r>
              <a:rPr kumimoji="1" lang="ja-JP" altLang="en-US" sz="2400" dirty="0" smtClean="0">
                <a:solidFill>
                  <a:schemeClr val="tx1"/>
                </a:solidFill>
              </a:rPr>
              <a:t>、</a:t>
            </a:r>
            <a:r>
              <a:rPr kumimoji="1" lang="ja-JP" altLang="en-US" sz="2400" dirty="0" smtClean="0">
                <a:solidFill>
                  <a:srgbClr val="FF0000"/>
                </a:solidFill>
              </a:rPr>
              <a:t>深呼吸で１５％</a:t>
            </a:r>
            <a:r>
              <a:rPr kumimoji="1" lang="ja-JP" altLang="en-US" sz="2400" dirty="0" smtClean="0">
                <a:solidFill>
                  <a:schemeClr val="tx1"/>
                </a:solidFill>
              </a:rPr>
              <a:t>、</a:t>
            </a:r>
            <a:r>
              <a:rPr kumimoji="1" lang="ja-JP" altLang="en-US" sz="2400" dirty="0" smtClean="0">
                <a:solidFill>
                  <a:srgbClr val="FF0000"/>
                </a:solidFill>
              </a:rPr>
              <a:t>精神面のコントロールで１０％</a:t>
            </a:r>
            <a:r>
              <a:rPr kumimoji="1" lang="ja-JP" altLang="en-US" sz="2400" dirty="0" smtClean="0">
                <a:solidFill>
                  <a:schemeClr val="tx1"/>
                </a:solidFill>
              </a:rPr>
              <a:t>減らせられる。</a:t>
            </a:r>
            <a:endParaRPr kumimoji="1" lang="ja-JP" altLang="en-US" sz="2400" dirty="0">
              <a:solidFill>
                <a:schemeClr val="tx1"/>
              </a:solidFill>
            </a:endParaRPr>
          </a:p>
        </p:txBody>
      </p:sp>
    </p:spTree>
    <p:extLst>
      <p:ext uri="{BB962C8B-B14F-4D97-AF65-F5344CB8AC3E}">
        <p14:creationId xmlns:p14="http://schemas.microsoft.com/office/powerpoint/2010/main" val="32426438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097279" y="414939"/>
            <a:ext cx="10058400" cy="145075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sz="3200" dirty="0" smtClean="0">
                <a:solidFill>
                  <a:schemeClr val="tx1"/>
                </a:solidFill>
              </a:rPr>
              <a:t>VR</a:t>
            </a:r>
            <a:r>
              <a:rPr kumimoji="1" lang="ja-JP" altLang="en-US" sz="3200" dirty="0" smtClean="0">
                <a:solidFill>
                  <a:schemeClr val="tx1"/>
                </a:solidFill>
              </a:rPr>
              <a:t>の福祉の応用の現状</a:t>
            </a:r>
            <a:endParaRPr kumimoji="1" lang="en-US" altLang="ja-JP" sz="3200" dirty="0" smtClean="0">
              <a:solidFill>
                <a:schemeClr val="tx1"/>
              </a:solidFill>
            </a:endParaRPr>
          </a:p>
          <a:p>
            <a:pPr algn="ctr"/>
            <a:r>
              <a:rPr kumimoji="1" lang="ja-JP" altLang="en-US" sz="2400" dirty="0" smtClean="0">
                <a:solidFill>
                  <a:schemeClr val="tx1"/>
                </a:solidFill>
              </a:rPr>
              <a:t>　　　　　　　　　　　　　　　　　　　　　　　　　　　黒田知宏、村上満佳子、田畑慶人</a:t>
            </a:r>
            <a:endParaRPr kumimoji="1" lang="en-US" altLang="ja-JP" sz="2400" dirty="0" smtClean="0">
              <a:solidFill>
                <a:schemeClr val="tx1"/>
              </a:solidFill>
            </a:endParaRPr>
          </a:p>
        </p:txBody>
      </p:sp>
      <p:sp>
        <p:nvSpPr>
          <p:cNvPr id="5" name="角丸四角形 4"/>
          <p:cNvSpPr/>
          <p:nvPr/>
        </p:nvSpPr>
        <p:spPr>
          <a:xfrm>
            <a:off x="768416" y="2371181"/>
            <a:ext cx="10716127" cy="2505619"/>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kumimoji="1" lang="ja-JP" altLang="en-US" sz="2400" dirty="0" smtClean="0">
                <a:solidFill>
                  <a:schemeClr val="tx1"/>
                </a:solidFill>
              </a:rPr>
              <a:t>近年の仮想現実（</a:t>
            </a:r>
            <a:r>
              <a:rPr kumimoji="1" lang="en-US" altLang="ja-JP" sz="2400" dirty="0" smtClean="0">
                <a:solidFill>
                  <a:schemeClr val="tx1"/>
                </a:solidFill>
              </a:rPr>
              <a:t>VR</a:t>
            </a:r>
            <a:r>
              <a:rPr kumimoji="1" lang="ja-JP" altLang="en-US" sz="2400" dirty="0" smtClean="0">
                <a:solidFill>
                  <a:schemeClr val="tx1"/>
                </a:solidFill>
              </a:rPr>
              <a:t>）技術の成熟によって、高度な現実感を安価に提供できるようになったことに伴い、</a:t>
            </a:r>
            <a:r>
              <a:rPr kumimoji="1" lang="en-US" altLang="ja-JP" sz="2400" dirty="0" smtClean="0">
                <a:solidFill>
                  <a:schemeClr val="tx1"/>
                </a:solidFill>
              </a:rPr>
              <a:t>VR</a:t>
            </a:r>
            <a:r>
              <a:rPr kumimoji="1" lang="ja-JP" altLang="en-US" sz="2400" dirty="0" smtClean="0">
                <a:solidFill>
                  <a:schemeClr val="tx1"/>
                </a:solidFill>
              </a:rPr>
              <a:t>を福祉分野に適用する試みは大きく広がりつつある。</a:t>
            </a:r>
            <a:r>
              <a:rPr kumimoji="1" lang="en-US" altLang="ja-JP" sz="2400" dirty="0" smtClean="0">
                <a:solidFill>
                  <a:schemeClr val="tx1"/>
                </a:solidFill>
              </a:rPr>
              <a:t>VR</a:t>
            </a:r>
            <a:r>
              <a:rPr kumimoji="1" lang="ja-JP" altLang="en-US" sz="2400" dirty="0" smtClean="0">
                <a:solidFill>
                  <a:schemeClr val="tx1"/>
                </a:solidFill>
              </a:rPr>
              <a:t>は</a:t>
            </a:r>
            <a:r>
              <a:rPr kumimoji="1" lang="ja-JP" altLang="en-US" sz="2400" dirty="0" smtClean="0">
                <a:solidFill>
                  <a:srgbClr val="FF0000"/>
                </a:solidFill>
              </a:rPr>
              <a:t>福祉機器シミュレーション</a:t>
            </a:r>
            <a:r>
              <a:rPr kumimoji="1" lang="ja-JP" altLang="en-US" sz="2400" dirty="0" smtClean="0">
                <a:solidFill>
                  <a:schemeClr val="tx1"/>
                </a:solidFill>
              </a:rPr>
              <a:t>、</a:t>
            </a:r>
            <a:r>
              <a:rPr kumimoji="1" lang="ja-JP" altLang="en-US" sz="2400" dirty="0" smtClean="0">
                <a:solidFill>
                  <a:srgbClr val="FF0000"/>
                </a:solidFill>
              </a:rPr>
              <a:t>障害者の社会生活訓練</a:t>
            </a:r>
            <a:r>
              <a:rPr kumimoji="1" lang="ja-JP" altLang="en-US" sz="2400" dirty="0" smtClean="0">
                <a:solidFill>
                  <a:schemeClr val="tx1"/>
                </a:solidFill>
              </a:rPr>
              <a:t>のほか、</a:t>
            </a:r>
            <a:r>
              <a:rPr kumimoji="1" lang="ja-JP" altLang="en-US" sz="2400" dirty="0" smtClean="0">
                <a:solidFill>
                  <a:srgbClr val="FF0000"/>
                </a:solidFill>
              </a:rPr>
              <a:t>教育支援</a:t>
            </a:r>
            <a:r>
              <a:rPr kumimoji="1" lang="ja-JP" altLang="en-US" sz="2400" dirty="0" smtClean="0">
                <a:solidFill>
                  <a:schemeClr val="tx1"/>
                </a:solidFill>
              </a:rPr>
              <a:t>、</a:t>
            </a:r>
            <a:r>
              <a:rPr kumimoji="1" lang="ja-JP" altLang="en-US" sz="2400" dirty="0" smtClean="0">
                <a:solidFill>
                  <a:srgbClr val="FF0000"/>
                </a:solidFill>
              </a:rPr>
              <a:t>コミュニケーション支援</a:t>
            </a:r>
            <a:r>
              <a:rPr kumimoji="1" lang="ja-JP" altLang="en-US" sz="2400" dirty="0" smtClean="0">
                <a:solidFill>
                  <a:schemeClr val="tx1"/>
                </a:solidFill>
              </a:rPr>
              <a:t>など様々な分野に適用されている。そして、一定の成功を収めている。</a:t>
            </a:r>
            <a:endParaRPr kumimoji="1" lang="ja-JP" altLang="en-US" sz="2400" dirty="0">
              <a:solidFill>
                <a:schemeClr val="tx1"/>
              </a:solidFill>
            </a:endParaRPr>
          </a:p>
        </p:txBody>
      </p:sp>
    </p:spTree>
    <p:extLst>
      <p:ext uri="{BB962C8B-B14F-4D97-AF65-F5344CB8AC3E}">
        <p14:creationId xmlns:p14="http://schemas.microsoft.com/office/powerpoint/2010/main" val="29311535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楕円 6"/>
          <p:cNvSpPr/>
          <p:nvPr/>
        </p:nvSpPr>
        <p:spPr>
          <a:xfrm>
            <a:off x="0" y="449178"/>
            <a:ext cx="4106779" cy="2534653"/>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solidFill>
                  <a:schemeClr val="tx1"/>
                </a:solidFill>
              </a:rPr>
              <a:t>社交不安症は鬱病につながる可能性があり、症状としてあがり症に似ている！</a:t>
            </a:r>
            <a:endParaRPr kumimoji="1" lang="ja-JP" altLang="en-US" sz="2800" dirty="0">
              <a:solidFill>
                <a:schemeClr val="tx1"/>
              </a:solidFill>
            </a:endParaRPr>
          </a:p>
        </p:txBody>
      </p:sp>
      <p:sp>
        <p:nvSpPr>
          <p:cNvPr id="9" name="楕円 8"/>
          <p:cNvSpPr/>
          <p:nvPr/>
        </p:nvSpPr>
        <p:spPr>
          <a:xfrm>
            <a:off x="4106779" y="449178"/>
            <a:ext cx="3994484" cy="2534653"/>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solidFill>
                  <a:schemeClr val="tx1"/>
                </a:solidFill>
              </a:rPr>
              <a:t>あがり症はスピーチのリハーサルで</a:t>
            </a:r>
            <a:r>
              <a:rPr kumimoji="1" lang="en-US" altLang="ja-JP" sz="3200" dirty="0" smtClean="0">
                <a:solidFill>
                  <a:schemeClr val="tx1"/>
                </a:solidFill>
              </a:rPr>
              <a:t>75%</a:t>
            </a:r>
            <a:r>
              <a:rPr kumimoji="1" lang="ja-JP" altLang="en-US" sz="3200" dirty="0" smtClean="0">
                <a:solidFill>
                  <a:schemeClr val="tx1"/>
                </a:solidFill>
              </a:rPr>
              <a:t>抑えられる！</a:t>
            </a:r>
            <a:endParaRPr kumimoji="1" lang="ja-JP" altLang="en-US" sz="3200" dirty="0">
              <a:solidFill>
                <a:schemeClr val="tx1"/>
              </a:solidFill>
            </a:endParaRPr>
          </a:p>
        </p:txBody>
      </p:sp>
      <p:sp>
        <p:nvSpPr>
          <p:cNvPr id="10" name="楕円 9"/>
          <p:cNvSpPr/>
          <p:nvPr/>
        </p:nvSpPr>
        <p:spPr>
          <a:xfrm>
            <a:off x="8101263" y="449178"/>
            <a:ext cx="4090737" cy="2534653"/>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smtClean="0">
                <a:solidFill>
                  <a:schemeClr val="tx1"/>
                </a:solidFill>
              </a:rPr>
              <a:t>VR</a:t>
            </a:r>
            <a:r>
              <a:rPr kumimoji="1" lang="ja-JP" altLang="en-US" sz="3200" dirty="0" smtClean="0">
                <a:solidFill>
                  <a:schemeClr val="tx1"/>
                </a:solidFill>
              </a:rPr>
              <a:t>を用いたリハビリがあり、その効果も認められている！</a:t>
            </a:r>
            <a:endParaRPr kumimoji="1" lang="ja-JP" altLang="en-US" sz="3200" dirty="0">
              <a:solidFill>
                <a:schemeClr val="tx1"/>
              </a:solidFill>
            </a:endParaRPr>
          </a:p>
        </p:txBody>
      </p:sp>
      <p:sp>
        <p:nvSpPr>
          <p:cNvPr id="11" name="下矢印 10"/>
          <p:cNvSpPr/>
          <p:nvPr/>
        </p:nvSpPr>
        <p:spPr>
          <a:xfrm rot="18935194">
            <a:off x="2897809" y="3176336"/>
            <a:ext cx="1106905" cy="112294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smtClean="0">
                <a:solidFill>
                  <a:schemeClr val="tx1"/>
                </a:solidFill>
              </a:rPr>
              <a:t>つ</a:t>
            </a:r>
            <a:endParaRPr kumimoji="1" lang="ja-JP" altLang="en-US" sz="4800" dirty="0">
              <a:solidFill>
                <a:schemeClr val="tx1"/>
              </a:solidFill>
            </a:endParaRPr>
          </a:p>
        </p:txBody>
      </p:sp>
      <p:sp>
        <p:nvSpPr>
          <p:cNvPr id="12" name="下矢印 11"/>
          <p:cNvSpPr/>
          <p:nvPr/>
        </p:nvSpPr>
        <p:spPr>
          <a:xfrm>
            <a:off x="5502442" y="3176336"/>
            <a:ext cx="1203158" cy="112294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smtClean="0">
                <a:solidFill>
                  <a:schemeClr val="tx1"/>
                </a:solidFill>
              </a:rPr>
              <a:t>ま</a:t>
            </a:r>
            <a:endParaRPr kumimoji="1" lang="ja-JP" altLang="en-US" sz="4800" dirty="0">
              <a:solidFill>
                <a:schemeClr val="tx1"/>
              </a:solidFill>
            </a:endParaRPr>
          </a:p>
        </p:txBody>
      </p:sp>
      <p:sp>
        <p:nvSpPr>
          <p:cNvPr id="13" name="下矢印 12"/>
          <p:cNvSpPr/>
          <p:nvPr/>
        </p:nvSpPr>
        <p:spPr>
          <a:xfrm rot="2749518">
            <a:off x="8188838" y="3142000"/>
            <a:ext cx="1203158" cy="112294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smtClean="0">
                <a:solidFill>
                  <a:schemeClr val="tx1"/>
                </a:solidFill>
              </a:rPr>
              <a:t>り</a:t>
            </a:r>
            <a:endParaRPr kumimoji="1" lang="ja-JP" altLang="en-US" sz="4800" dirty="0">
              <a:solidFill>
                <a:schemeClr val="tx1"/>
              </a:solidFill>
            </a:endParaRPr>
          </a:p>
        </p:txBody>
      </p:sp>
      <p:sp>
        <p:nvSpPr>
          <p:cNvPr id="14" name="爆発 1 13"/>
          <p:cNvSpPr/>
          <p:nvPr/>
        </p:nvSpPr>
        <p:spPr>
          <a:xfrm>
            <a:off x="1090863" y="4008273"/>
            <a:ext cx="10026316" cy="2344401"/>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000" b="1" dirty="0">
                <a:solidFill>
                  <a:schemeClr val="tx1"/>
                </a:solidFill>
              </a:rPr>
              <a:t>VR</a:t>
            </a:r>
            <a:r>
              <a:rPr lang="ja-JP" altLang="ja-JP" sz="3000" b="1" dirty="0">
                <a:solidFill>
                  <a:schemeClr val="tx1"/>
                </a:solidFill>
              </a:rPr>
              <a:t>を用いて</a:t>
            </a:r>
            <a:r>
              <a:rPr lang="en-US" altLang="ja-JP" sz="3000" b="1" dirty="0">
                <a:solidFill>
                  <a:schemeClr val="tx1"/>
                </a:solidFill>
              </a:rPr>
              <a:t>SAD</a:t>
            </a:r>
            <a:r>
              <a:rPr lang="ja-JP" altLang="ja-JP" sz="3000" b="1" dirty="0">
                <a:solidFill>
                  <a:schemeClr val="tx1"/>
                </a:solidFill>
              </a:rPr>
              <a:t>を</a:t>
            </a:r>
            <a:r>
              <a:rPr lang="ja-JP" altLang="ja-JP" sz="3000" b="1" dirty="0" smtClean="0">
                <a:solidFill>
                  <a:schemeClr val="tx1"/>
                </a:solidFill>
              </a:rPr>
              <a:t>克服</a:t>
            </a:r>
            <a:r>
              <a:rPr lang="ja-JP" altLang="en-US" sz="3000" b="1" dirty="0" smtClean="0">
                <a:solidFill>
                  <a:schemeClr val="tx1"/>
                </a:solidFill>
              </a:rPr>
              <a:t>できる！？</a:t>
            </a:r>
            <a:endParaRPr lang="ja-JP" altLang="ja-JP" sz="3000" b="1" dirty="0">
              <a:solidFill>
                <a:schemeClr val="tx1"/>
              </a:solidFill>
            </a:endParaRPr>
          </a:p>
        </p:txBody>
      </p:sp>
    </p:spTree>
    <p:extLst>
      <p:ext uri="{BB962C8B-B14F-4D97-AF65-F5344CB8AC3E}">
        <p14:creationId xmlns:p14="http://schemas.microsoft.com/office/powerpoint/2010/main" val="176714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1000" fill="hold"/>
                                        <p:tgtEl>
                                          <p:spTgt spid="12"/>
                                        </p:tgtEl>
                                        <p:attrNameLst>
                                          <p:attrName>ppt_w</p:attrName>
                                        </p:attrNameLst>
                                      </p:cBhvr>
                                      <p:tavLst>
                                        <p:tav tm="0">
                                          <p:val>
                                            <p:fltVal val="0"/>
                                          </p:val>
                                        </p:tav>
                                        <p:tav tm="100000">
                                          <p:val>
                                            <p:strVal val="#ppt_w"/>
                                          </p:val>
                                        </p:tav>
                                      </p:tavLst>
                                    </p:anim>
                                    <p:anim calcmode="lin" valueType="num">
                                      <p:cBhvr>
                                        <p:cTn id="15" dur="1000" fill="hold"/>
                                        <p:tgtEl>
                                          <p:spTgt spid="12"/>
                                        </p:tgtEl>
                                        <p:attrNameLst>
                                          <p:attrName>ppt_h</p:attrName>
                                        </p:attrNameLst>
                                      </p:cBhvr>
                                      <p:tavLst>
                                        <p:tav tm="0">
                                          <p:val>
                                            <p:fltVal val="0"/>
                                          </p:val>
                                        </p:tav>
                                        <p:tav tm="100000">
                                          <p:val>
                                            <p:strVal val="#ppt_h"/>
                                          </p:val>
                                        </p:tav>
                                      </p:tavLst>
                                    </p:anim>
                                    <p:anim calcmode="lin" valueType="num">
                                      <p:cBhvr>
                                        <p:cTn id="16" dur="1000" fill="hold"/>
                                        <p:tgtEl>
                                          <p:spTgt spid="12"/>
                                        </p:tgtEl>
                                        <p:attrNameLst>
                                          <p:attrName>style.rotation</p:attrName>
                                        </p:attrNameLst>
                                      </p:cBhvr>
                                      <p:tavLst>
                                        <p:tav tm="0">
                                          <p:val>
                                            <p:fltVal val="90"/>
                                          </p:val>
                                        </p:tav>
                                        <p:tav tm="100000">
                                          <p:val>
                                            <p:fltVal val="0"/>
                                          </p:val>
                                        </p:tav>
                                      </p:tavLst>
                                    </p:anim>
                                    <p:animEffect transition="in" filter="fade">
                                      <p:cBhvr>
                                        <p:cTn id="17" dur="1000"/>
                                        <p:tgtEl>
                                          <p:spTgt spid="12"/>
                                        </p:tgtEl>
                                      </p:cBhvr>
                                    </p:animEffect>
                                  </p:childTnLst>
                                </p:cTn>
                              </p:par>
                            </p:childTnLst>
                          </p:cTn>
                        </p:par>
                        <p:par>
                          <p:cTn id="18" fill="hold">
                            <p:stCondLst>
                              <p:cond delay="2000"/>
                            </p:stCondLst>
                            <p:childTnLst>
                              <p:par>
                                <p:cTn id="19" presetID="31"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1000" fill="hold"/>
                                        <p:tgtEl>
                                          <p:spTgt spid="13"/>
                                        </p:tgtEl>
                                        <p:attrNameLst>
                                          <p:attrName>ppt_w</p:attrName>
                                        </p:attrNameLst>
                                      </p:cBhvr>
                                      <p:tavLst>
                                        <p:tav tm="0">
                                          <p:val>
                                            <p:fltVal val="0"/>
                                          </p:val>
                                        </p:tav>
                                        <p:tav tm="100000">
                                          <p:val>
                                            <p:strVal val="#ppt_w"/>
                                          </p:val>
                                        </p:tav>
                                      </p:tavLst>
                                    </p:anim>
                                    <p:anim calcmode="lin" valueType="num">
                                      <p:cBhvr>
                                        <p:cTn id="22" dur="1000" fill="hold"/>
                                        <p:tgtEl>
                                          <p:spTgt spid="13"/>
                                        </p:tgtEl>
                                        <p:attrNameLst>
                                          <p:attrName>ppt_h</p:attrName>
                                        </p:attrNameLst>
                                      </p:cBhvr>
                                      <p:tavLst>
                                        <p:tav tm="0">
                                          <p:val>
                                            <p:fltVal val="0"/>
                                          </p:val>
                                        </p:tav>
                                        <p:tav tm="100000">
                                          <p:val>
                                            <p:strVal val="#ppt_h"/>
                                          </p:val>
                                        </p:tav>
                                      </p:tavLst>
                                    </p:anim>
                                    <p:anim calcmode="lin" valueType="num">
                                      <p:cBhvr>
                                        <p:cTn id="23" dur="1000" fill="hold"/>
                                        <p:tgtEl>
                                          <p:spTgt spid="13"/>
                                        </p:tgtEl>
                                        <p:attrNameLst>
                                          <p:attrName>style.rotation</p:attrName>
                                        </p:attrNameLst>
                                      </p:cBhvr>
                                      <p:tavLst>
                                        <p:tav tm="0">
                                          <p:val>
                                            <p:fltVal val="90"/>
                                          </p:val>
                                        </p:tav>
                                        <p:tav tm="100000">
                                          <p:val>
                                            <p:fltVal val="0"/>
                                          </p:val>
                                        </p:tav>
                                      </p:tavLst>
                                    </p:anim>
                                    <p:animEffect transition="in" filter="fade">
                                      <p:cBhvr>
                                        <p:cTn id="24" dur="10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TM02900769[[fn=レトロスペクト]]</Template>
  <TotalTime>188</TotalTime>
  <Words>643</Words>
  <Application>Microsoft Office PowerPoint</Application>
  <PresentationFormat>ワイド画面</PresentationFormat>
  <Paragraphs>25</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ＭＳ Ｐゴシック</vt:lpstr>
      <vt:lpstr>Calibri</vt:lpstr>
      <vt:lpstr>Calibri Light</vt:lpstr>
      <vt:lpstr>レトロスペクト</vt:lpstr>
      <vt:lpstr>VRを用いたSADを克服する技術</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VRを用いたSADを克服する技術</dc:title>
  <dc:creator>Administrator</dc:creator>
  <cp:lastModifiedBy>Administrator</cp:lastModifiedBy>
  <cp:revision>20</cp:revision>
  <dcterms:created xsi:type="dcterms:W3CDTF">2017-10-16T06:39:57Z</dcterms:created>
  <dcterms:modified xsi:type="dcterms:W3CDTF">2017-10-30T06:26:50Z</dcterms:modified>
</cp:coreProperties>
</file>