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60" r:id="rId3"/>
    <p:sldId id="257" r:id="rId4"/>
    <p:sldId id="258"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94608" autoAdjust="0"/>
  </p:normalViewPr>
  <p:slideViewPr>
    <p:cSldViewPr snapToGrid="0">
      <p:cViewPr varScale="1">
        <p:scale>
          <a:sx n="109" d="100"/>
          <a:sy n="109" d="100"/>
        </p:scale>
        <p:origin x="61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54FE95-D5B0-4D87-BD73-C5988FEF19A3}" type="datetimeFigureOut">
              <a:rPr kumimoji="1" lang="ja-JP" altLang="en-US" smtClean="0"/>
              <a:t>2017/10/30</a:t>
            </a:fld>
            <a:endParaRPr kumimoji="1" lang="ja-JP" altLang="en-US"/>
          </a:p>
        </p:txBody>
      </p:sp>
      <p:sp>
        <p:nvSpPr>
          <p:cNvPr id="4" name="スライド イメージ プレースホル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5A3000-6AE9-41A5-8D1A-33F968419CD4}"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E65A3000-6AE9-41A5-8D1A-33F968419CD4}" type="slidenum">
              <a:rPr kumimoji="1" lang="ja-JP" altLang="en-US" smtClean="0"/>
              <a:t>5</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dirty="0"/>
              <a:pPr/>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10/30/2017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z="4800" dirty="0" smtClean="0"/>
              <a:t>人工知能と</a:t>
            </a:r>
            <a:r>
              <a:rPr kumimoji="1" lang="en-US" altLang="ja-JP" sz="4800" dirty="0" err="1" smtClean="0"/>
              <a:t>IoT</a:t>
            </a:r>
            <a:r>
              <a:rPr kumimoji="1" lang="ja-JP" altLang="en-US" sz="4800" dirty="0" smtClean="0"/>
              <a:t>のつながり</a:t>
            </a:r>
            <a:endParaRPr kumimoji="1" lang="ja-JP" altLang="en-US" sz="4800" dirty="0"/>
          </a:p>
        </p:txBody>
      </p:sp>
      <p:sp>
        <p:nvSpPr>
          <p:cNvPr id="3" name="サブタイトル 2"/>
          <p:cNvSpPr>
            <a:spLocks noGrp="1"/>
          </p:cNvSpPr>
          <p:nvPr>
            <p:ph type="subTitle" idx="1"/>
          </p:nvPr>
        </p:nvSpPr>
        <p:spPr/>
        <p:txBody>
          <a:bodyPr/>
          <a:lstStyle/>
          <a:p>
            <a:r>
              <a:rPr kumimoji="1" lang="ja-JP" altLang="en-US" dirty="0" smtClean="0"/>
              <a:t>学籍番号：</a:t>
            </a:r>
            <a:r>
              <a:rPr kumimoji="1" lang="en-US" altLang="ja-JP" dirty="0" smtClean="0"/>
              <a:t>17103584</a:t>
            </a:r>
            <a:r>
              <a:rPr kumimoji="1" lang="ja-JP" altLang="en-US" dirty="0" smtClean="0"/>
              <a:t>　今野思嘉</a:t>
            </a:r>
            <a:endParaRPr kumimoji="1" lang="en-US" altLang="ja-JP" dirty="0" smtClean="0"/>
          </a:p>
          <a:p>
            <a:endParaRPr kumimoji="1" lang="ja-JP" altLang="en-US" dirty="0"/>
          </a:p>
        </p:txBody>
      </p:sp>
    </p:spTree>
    <p:extLst>
      <p:ext uri="{BB962C8B-B14F-4D97-AF65-F5344CB8AC3E}">
        <p14:creationId xmlns:p14="http://schemas.microsoft.com/office/powerpoint/2010/main" val="1852068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12808"/>
          </a:xfrm>
        </p:spPr>
        <p:txBody>
          <a:bodyPr>
            <a:normAutofit/>
          </a:bodyPr>
          <a:lstStyle/>
          <a:p>
            <a:pPr algn="ctr"/>
            <a:r>
              <a:rPr kumimoji="1" lang="ja-JP" altLang="en-US" sz="2600" dirty="0" smtClean="0"/>
              <a:t>はじめに</a:t>
            </a:r>
            <a:r>
              <a:rPr kumimoji="1" lang="en-US" altLang="ja-JP" sz="2600" dirty="0" smtClean="0"/>
              <a:t>…</a:t>
            </a:r>
            <a:endParaRPr kumimoji="1" lang="ja-JP" altLang="en-US" sz="2600" dirty="0"/>
          </a:p>
        </p:txBody>
      </p:sp>
      <p:sp>
        <p:nvSpPr>
          <p:cNvPr id="3" name="コンテンツ プレースホルダー 2"/>
          <p:cNvSpPr>
            <a:spLocks noGrp="1"/>
          </p:cNvSpPr>
          <p:nvPr>
            <p:ph idx="1"/>
          </p:nvPr>
        </p:nvSpPr>
        <p:spPr>
          <a:xfrm>
            <a:off x="677334" y="1443789"/>
            <a:ext cx="8596668" cy="5130266"/>
          </a:xfrm>
        </p:spPr>
        <p:txBody>
          <a:bodyPr>
            <a:normAutofit lnSpcReduction="10000"/>
          </a:bodyPr>
          <a:lstStyle/>
          <a:p>
            <a:r>
              <a:rPr kumimoji="1" lang="ja-JP" altLang="en-US" sz="2000" b="1" dirty="0" smtClean="0"/>
              <a:t>人工知能</a:t>
            </a:r>
            <a:r>
              <a:rPr kumimoji="1" lang="ja-JP" altLang="en-US" dirty="0" smtClean="0"/>
              <a:t>　　　　凡庸型</a:t>
            </a:r>
            <a:r>
              <a:rPr kumimoji="1" lang="en-US" altLang="ja-JP" dirty="0" smtClean="0"/>
              <a:t>(</a:t>
            </a:r>
            <a:r>
              <a:rPr kumimoji="1" lang="ja-JP" altLang="en-US" dirty="0" smtClean="0"/>
              <a:t>強い</a:t>
            </a:r>
            <a:r>
              <a:rPr kumimoji="1" lang="en-US" altLang="ja-JP" dirty="0" smtClean="0"/>
              <a:t>AI)</a:t>
            </a:r>
            <a:r>
              <a:rPr lang="ja-JP" altLang="en-US" dirty="0"/>
              <a:t>　</a:t>
            </a:r>
            <a:r>
              <a:rPr lang="ja-JP" altLang="en-US" dirty="0" smtClean="0"/>
              <a:t>　　</a:t>
            </a:r>
            <a:r>
              <a:rPr kumimoji="1" lang="ja-JP" altLang="en-US" dirty="0" smtClean="0"/>
              <a:t>・世の中がイメージする</a:t>
            </a:r>
            <a:r>
              <a:rPr kumimoji="1" lang="en-US" altLang="ja-JP" dirty="0" smtClean="0"/>
              <a:t>AI</a:t>
            </a:r>
          </a:p>
          <a:p>
            <a:r>
              <a:rPr lang="ja-JP" altLang="en-US" dirty="0"/>
              <a:t>　</a:t>
            </a:r>
            <a:r>
              <a:rPr lang="ja-JP" altLang="en-US" dirty="0" smtClean="0"/>
              <a:t>　　　　　　　　　　　　　　　　  ・「自己学習」を備えた</a:t>
            </a:r>
            <a:r>
              <a:rPr lang="en-US" altLang="ja-JP" dirty="0" smtClean="0"/>
              <a:t>AI</a:t>
            </a:r>
          </a:p>
          <a:p>
            <a:r>
              <a:rPr kumimoji="1" lang="ja-JP" altLang="en-US" dirty="0"/>
              <a:t>　</a:t>
            </a:r>
            <a:r>
              <a:rPr kumimoji="1" lang="ja-JP" altLang="en-US" dirty="0" smtClean="0"/>
              <a:t>　　　　　　　特化型</a:t>
            </a:r>
            <a:r>
              <a:rPr kumimoji="1" lang="en-US" altLang="ja-JP" dirty="0" smtClean="0"/>
              <a:t>(</a:t>
            </a:r>
            <a:r>
              <a:rPr kumimoji="1" lang="ja-JP" altLang="en-US" dirty="0" smtClean="0"/>
              <a:t>弱い</a:t>
            </a:r>
            <a:r>
              <a:rPr kumimoji="1" lang="en-US" altLang="ja-JP" dirty="0" smtClean="0"/>
              <a:t>AI)</a:t>
            </a:r>
            <a:r>
              <a:rPr kumimoji="1" lang="ja-JP" altLang="en-US" dirty="0" smtClean="0"/>
              <a:t>　　　・機械学習、エキスパートシステム</a:t>
            </a:r>
            <a:r>
              <a:rPr kumimoji="1" lang="en-US" altLang="ja-JP" dirty="0" smtClean="0"/>
              <a:t>…</a:t>
            </a:r>
          </a:p>
          <a:p>
            <a:pPr>
              <a:buNone/>
            </a:pPr>
            <a:r>
              <a:rPr lang="ja-JP" altLang="en-US" dirty="0" smtClean="0"/>
              <a:t>　  </a:t>
            </a:r>
            <a:r>
              <a:rPr lang="ja-JP" altLang="en-US" dirty="0"/>
              <a:t>　</a:t>
            </a:r>
            <a:r>
              <a:rPr lang="ja-JP" altLang="en-US" dirty="0" smtClean="0"/>
              <a:t>　　　　　　　　　　　　　</a:t>
            </a:r>
            <a:r>
              <a:rPr lang="ja-JP" altLang="en-US" dirty="0" smtClean="0"/>
              <a:t>　　　  ・学習しない</a:t>
            </a:r>
            <a:endParaRPr lang="en-US" altLang="ja-JP" dirty="0" smtClean="0"/>
          </a:p>
          <a:p>
            <a:pPr>
              <a:buNone/>
            </a:pPr>
            <a:endParaRPr lang="en-US" altLang="ja-JP" dirty="0" smtClean="0"/>
          </a:p>
          <a:p>
            <a:pPr>
              <a:buNone/>
            </a:pPr>
            <a:endParaRPr lang="en-US" altLang="ja-JP" dirty="0" smtClean="0"/>
          </a:p>
          <a:p>
            <a:pPr algn="ctr">
              <a:buNone/>
            </a:pPr>
            <a:r>
              <a:rPr lang="ja-JP" altLang="en-US" sz="3600" dirty="0" smtClean="0"/>
              <a:t>  </a:t>
            </a:r>
            <a:r>
              <a:rPr lang="en-US" altLang="ja-JP" sz="4400" dirty="0" smtClean="0"/>
              <a:t>IOT</a:t>
            </a:r>
          </a:p>
          <a:p>
            <a:pPr>
              <a:buNone/>
            </a:pPr>
            <a:endParaRPr lang="en-US" altLang="ja-JP" dirty="0" smtClean="0"/>
          </a:p>
          <a:p>
            <a:pPr>
              <a:buNone/>
            </a:pPr>
            <a:endParaRPr lang="en-US" altLang="ja-JP" dirty="0" smtClean="0"/>
          </a:p>
          <a:p>
            <a:pPr>
              <a:buNone/>
            </a:pPr>
            <a:r>
              <a:rPr lang="ja-JP" altLang="en-US" dirty="0" smtClean="0"/>
              <a:t>普段使っているもの（家電製品・携帯・新聞紙など</a:t>
            </a:r>
            <a:r>
              <a:rPr lang="en-US" altLang="ja-JP" dirty="0" smtClean="0"/>
              <a:t>…</a:t>
            </a:r>
            <a:r>
              <a:rPr lang="ja-JP" altLang="en-US" dirty="0" smtClean="0"/>
              <a:t>）とネットーワークの情報と　</a:t>
            </a:r>
            <a:endParaRPr lang="en-US" altLang="ja-JP" dirty="0" smtClean="0"/>
          </a:p>
          <a:p>
            <a:pPr>
              <a:buNone/>
            </a:pPr>
            <a:r>
              <a:rPr lang="ja-JP" altLang="en-US" dirty="0" smtClean="0"/>
              <a:t>のつながりを持たせ、さらに人工知能と合わせることによって毎日の生活を便利</a:t>
            </a:r>
            <a:endParaRPr lang="en-US" altLang="ja-JP" dirty="0" smtClean="0"/>
          </a:p>
          <a:p>
            <a:pPr>
              <a:buNone/>
            </a:pPr>
            <a:r>
              <a:rPr lang="ja-JP" altLang="en-US" dirty="0" smtClean="0"/>
              <a:t>にしていきたい。</a:t>
            </a:r>
            <a:endParaRPr kumimoji="1" lang="ja-JP" altLang="en-US" dirty="0"/>
          </a:p>
        </p:txBody>
      </p:sp>
      <p:cxnSp>
        <p:nvCxnSpPr>
          <p:cNvPr id="8" name="直線矢印コネクタ 7"/>
          <p:cNvCxnSpPr/>
          <p:nvPr/>
        </p:nvCxnSpPr>
        <p:spPr>
          <a:xfrm>
            <a:off x="2112746" y="1587731"/>
            <a:ext cx="748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4624064" y="1606981"/>
            <a:ext cx="5735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2434317" y="1578106"/>
            <a:ext cx="0" cy="798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2424691" y="2376128"/>
            <a:ext cx="4073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直線矢印コネクタ 4"/>
          <p:cNvCxnSpPr/>
          <p:nvPr/>
        </p:nvCxnSpPr>
        <p:spPr>
          <a:xfrm>
            <a:off x="4682253" y="2376128"/>
            <a:ext cx="5153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4804756" y="1616608"/>
            <a:ext cx="0" cy="415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4804756" y="2017544"/>
            <a:ext cx="3158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4833632" y="2376128"/>
            <a:ext cx="0" cy="423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4833632" y="2777823"/>
            <a:ext cx="3158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加算記号 14"/>
          <p:cNvSpPr/>
          <p:nvPr/>
        </p:nvSpPr>
        <p:spPr>
          <a:xfrm>
            <a:off x="4726004" y="3147460"/>
            <a:ext cx="654518" cy="50051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等号 17"/>
          <p:cNvSpPr/>
          <p:nvPr/>
        </p:nvSpPr>
        <p:spPr>
          <a:xfrm rot="5400000">
            <a:off x="4812630" y="4446872"/>
            <a:ext cx="510139" cy="40426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83954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1094509"/>
          </a:xfrm>
        </p:spPr>
        <p:txBody>
          <a:bodyPr>
            <a:normAutofit/>
          </a:bodyPr>
          <a:lstStyle/>
          <a:p>
            <a:pPr algn="ctr"/>
            <a:r>
              <a:rPr kumimoji="1" lang="ja-JP" altLang="en-US" sz="2600" dirty="0" smtClean="0"/>
              <a:t>論文①：</a:t>
            </a:r>
            <a:r>
              <a:rPr kumimoji="1" lang="en-US" altLang="ja-JP" sz="2600" dirty="0" smtClean="0"/>
              <a:t>SNS</a:t>
            </a:r>
            <a:r>
              <a:rPr kumimoji="1" lang="ja-JP" altLang="en-US" sz="2600" dirty="0" smtClean="0"/>
              <a:t>と</a:t>
            </a:r>
            <a:r>
              <a:rPr kumimoji="1" lang="en-US" altLang="ja-JP" sz="2600" dirty="0" err="1" smtClean="0"/>
              <a:t>IoT</a:t>
            </a:r>
            <a:r>
              <a:rPr kumimoji="1" lang="ja-JP" altLang="en-US" sz="2600" dirty="0" smtClean="0"/>
              <a:t>が切り拓く、ビックデータ</a:t>
            </a:r>
            <a:r>
              <a:rPr kumimoji="1" lang="en-US" altLang="ja-JP" sz="2600" dirty="0" smtClean="0"/>
              <a:t>2.0</a:t>
            </a:r>
            <a:r>
              <a:rPr kumimoji="1" lang="ja-JP" altLang="en-US" sz="2600" dirty="0" smtClean="0"/>
              <a:t>の世界</a:t>
            </a:r>
            <a:r>
              <a:rPr kumimoji="1" lang="en-US" altLang="ja-JP" sz="2600" dirty="0" smtClean="0"/>
              <a:t/>
            </a:r>
            <a:br>
              <a:rPr kumimoji="1" lang="en-US" altLang="ja-JP" sz="2600" dirty="0" smtClean="0"/>
            </a:br>
            <a:r>
              <a:rPr kumimoji="1" lang="ja-JP" altLang="en-US" sz="1800" dirty="0" smtClean="0"/>
              <a:t>著者　村上憲朗</a:t>
            </a:r>
            <a:r>
              <a:rPr lang="en-US" altLang="ja-JP" sz="1800" dirty="0"/>
              <a:t/>
            </a:r>
            <a:br>
              <a:rPr lang="en-US" altLang="ja-JP" sz="1800" dirty="0"/>
            </a:br>
            <a:r>
              <a:rPr lang="en-US" altLang="ja-JP" sz="1800" dirty="0"/>
              <a:t>https://www.jstage.jst.go.jp/article/johokanri/56/2/56_71/_article/-char/ja/</a:t>
            </a:r>
            <a:endParaRPr kumimoji="1" lang="ja-JP" altLang="en-US" sz="2600" dirty="0"/>
          </a:p>
        </p:txBody>
      </p:sp>
      <p:sp>
        <p:nvSpPr>
          <p:cNvPr id="4" name="コンテンツ プレースホルダー 3"/>
          <p:cNvSpPr>
            <a:spLocks noGrp="1"/>
          </p:cNvSpPr>
          <p:nvPr>
            <p:ph idx="1"/>
          </p:nvPr>
        </p:nvSpPr>
        <p:spPr>
          <a:xfrm>
            <a:off x="677334" y="2011679"/>
            <a:ext cx="8596668" cy="4658628"/>
          </a:xfrm>
        </p:spPr>
        <p:txBody>
          <a:bodyPr/>
          <a:lstStyle/>
          <a:p>
            <a:r>
              <a:rPr kumimoji="1" lang="ja-JP" altLang="en-US" dirty="0" smtClean="0"/>
              <a:t>→</a:t>
            </a:r>
            <a:r>
              <a:rPr kumimoji="1" lang="en-US" altLang="ja-JP" dirty="0" err="1" smtClean="0"/>
              <a:t>IoT</a:t>
            </a:r>
            <a:r>
              <a:rPr kumimoji="1" lang="ja-JP" altLang="en-US" dirty="0" smtClean="0"/>
              <a:t>を構成する諸物、いわゆる「スマート○○」と呼ばれるものについて</a:t>
            </a:r>
            <a:r>
              <a:rPr lang="ja-JP" altLang="en-US" dirty="0" err="1" smtClean="0"/>
              <a:t>や</a:t>
            </a:r>
            <a:r>
              <a:rPr lang="ja-JP" altLang="en-US" dirty="0" smtClean="0"/>
              <a:t>、ニュートラルネットワーク、非特定データを解説する「ビックデータ</a:t>
            </a:r>
            <a:r>
              <a:rPr lang="en-US" altLang="ja-JP" dirty="0" smtClean="0"/>
              <a:t>2.0</a:t>
            </a:r>
            <a:r>
              <a:rPr lang="ja-JP" altLang="en-US" dirty="0" smtClean="0"/>
              <a:t>」について、詳しく述べられている。</a:t>
            </a:r>
            <a:endParaRPr lang="en-US" altLang="ja-JP" dirty="0" smtClean="0"/>
          </a:p>
          <a:p>
            <a:r>
              <a:rPr kumimoji="1" lang="ja-JP" altLang="en-US" dirty="0" err="1" smtClean="0"/>
              <a:t>さい</a:t>
            </a:r>
            <a:endParaRPr kumimoji="1" lang="ja-JP" altLang="en-US" dirty="0"/>
          </a:p>
        </p:txBody>
      </p:sp>
      <p:sp>
        <p:nvSpPr>
          <p:cNvPr id="7" name="角丸四角形 6"/>
          <p:cNvSpPr/>
          <p:nvPr/>
        </p:nvSpPr>
        <p:spPr>
          <a:xfrm>
            <a:off x="654518" y="2942255"/>
            <a:ext cx="8922619" cy="17145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8" name="テキスト ボックス 7"/>
          <p:cNvSpPr txBox="1"/>
          <p:nvPr/>
        </p:nvSpPr>
        <p:spPr>
          <a:xfrm>
            <a:off x="746226" y="3082357"/>
            <a:ext cx="8674100" cy="1754326"/>
          </a:xfrm>
          <a:prstGeom prst="rect">
            <a:avLst/>
          </a:prstGeom>
          <a:noFill/>
        </p:spPr>
        <p:txBody>
          <a:bodyPr wrap="square" rtlCol="0">
            <a:spAutoFit/>
          </a:bodyPr>
          <a:lstStyle/>
          <a:p>
            <a:r>
              <a:rPr kumimoji="1" lang="ja-JP" altLang="en-US" dirty="0" smtClean="0"/>
              <a:t>現状：インターネット関連企業が、インターネットや家電と接続された情報から収　　　　　　　　　　　　　　　　　　　　　　　　　　　　　　　　</a:t>
            </a:r>
            <a:endParaRPr kumimoji="1" lang="en-US" altLang="ja-JP" dirty="0" smtClean="0"/>
          </a:p>
          <a:p>
            <a:r>
              <a:rPr kumimoji="1" lang="ja-JP" altLang="en-US" dirty="0" smtClean="0"/>
              <a:t>　　　集した膨大なデータを解析してそのビジネスに役立てている。</a:t>
            </a:r>
            <a:r>
              <a:rPr kumimoji="1" lang="en-US" altLang="ja-JP" dirty="0" smtClean="0"/>
              <a:t>(</a:t>
            </a:r>
            <a:r>
              <a:rPr kumimoji="1" lang="ja-JP" altLang="en-US" dirty="0" smtClean="0"/>
              <a:t>例</a:t>
            </a:r>
            <a:r>
              <a:rPr kumimoji="1" lang="en-US" altLang="ja-JP" dirty="0" smtClean="0"/>
              <a:t>:</a:t>
            </a:r>
            <a:r>
              <a:rPr kumimoji="1" lang="ja-JP" altLang="en-US" dirty="0" smtClean="0"/>
              <a:t>商品販売</a:t>
            </a:r>
            <a:r>
              <a:rPr kumimoji="1" lang="en-US" altLang="ja-JP" dirty="0" smtClean="0"/>
              <a:t>)</a:t>
            </a:r>
          </a:p>
          <a:p>
            <a:r>
              <a:rPr kumimoji="1" lang="ja-JP" altLang="en-US" dirty="0" smtClean="0"/>
              <a:t>　　　ビックデータの活用をより発展させるために、</a:t>
            </a:r>
            <a:r>
              <a:rPr kumimoji="1" lang="en-US" altLang="ja-JP" dirty="0" smtClean="0"/>
              <a:t>｢</a:t>
            </a:r>
            <a:r>
              <a:rPr kumimoji="1" lang="ja-JP" altLang="en-US" dirty="0" smtClean="0"/>
              <a:t>ニュートラルネットワーク</a:t>
            </a:r>
            <a:r>
              <a:rPr kumimoji="1" lang="en-US" altLang="ja-JP" dirty="0" smtClean="0"/>
              <a:t>｣</a:t>
            </a:r>
            <a:r>
              <a:rPr kumimoji="1" lang="ja-JP" altLang="en-US" dirty="0" smtClean="0"/>
              <a:t>　</a:t>
            </a:r>
            <a:endParaRPr kumimoji="1" lang="en-US" altLang="ja-JP" dirty="0" smtClean="0"/>
          </a:p>
          <a:p>
            <a:r>
              <a:rPr kumimoji="1" lang="ja-JP" altLang="en-US" dirty="0" smtClean="0"/>
              <a:t>　　　という機械学習ソフトウェアが最有力である。</a:t>
            </a:r>
            <a:endParaRPr kumimoji="1" lang="en-US" altLang="ja-JP" dirty="0" smtClean="0"/>
          </a:p>
          <a:p>
            <a:r>
              <a:rPr kumimoji="1" lang="ja-JP" altLang="en-US" dirty="0" smtClean="0"/>
              <a:t>　　　</a:t>
            </a:r>
            <a:r>
              <a:rPr kumimoji="1" lang="en-US" altLang="ja-JP" dirty="0" smtClean="0"/>
              <a:t>(</a:t>
            </a:r>
            <a:r>
              <a:rPr kumimoji="1" lang="ja-JP" altLang="en-US" dirty="0" smtClean="0"/>
              <a:t>ニュートラルネットワークの始まりや仕組みについて）</a:t>
            </a:r>
            <a:endParaRPr kumimoji="1" lang="en-US" altLang="ja-JP" dirty="0" smtClean="0"/>
          </a:p>
          <a:p>
            <a:endParaRPr kumimoji="1" lang="ja-JP" altLang="en-US" dirty="0"/>
          </a:p>
        </p:txBody>
      </p:sp>
      <p:sp>
        <p:nvSpPr>
          <p:cNvPr id="9" name="フローチャート : 代替処理 8"/>
          <p:cNvSpPr/>
          <p:nvPr/>
        </p:nvSpPr>
        <p:spPr>
          <a:xfrm>
            <a:off x="625642" y="4841106"/>
            <a:ext cx="8989996" cy="173990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1" name="テキスト ボックス 10"/>
          <p:cNvSpPr txBox="1"/>
          <p:nvPr/>
        </p:nvSpPr>
        <p:spPr>
          <a:xfrm>
            <a:off x="911325" y="4986154"/>
            <a:ext cx="8724900" cy="1477328"/>
          </a:xfrm>
          <a:prstGeom prst="rect">
            <a:avLst/>
          </a:prstGeom>
          <a:noFill/>
        </p:spPr>
        <p:txBody>
          <a:bodyPr wrap="square" rtlCol="0">
            <a:spAutoFit/>
          </a:bodyPr>
          <a:lstStyle/>
          <a:p>
            <a:r>
              <a:rPr kumimoji="1" lang="ja-JP" altLang="en-US" dirty="0" smtClean="0"/>
              <a:t>今後：米国は、国家をあげて大規模データの分散処理の段階から、ニュートラル　　</a:t>
            </a:r>
            <a:endParaRPr kumimoji="1" lang="en-US" altLang="ja-JP" dirty="0" smtClean="0"/>
          </a:p>
          <a:p>
            <a:r>
              <a:rPr kumimoji="1" lang="ja-JP" altLang="en-US" dirty="0" smtClean="0"/>
              <a:t>　　　ネットワークによる機械学習といった人工知能の段階へ進もうとしている。</a:t>
            </a:r>
            <a:endParaRPr kumimoji="1" lang="en-US" altLang="ja-JP" dirty="0" smtClean="0"/>
          </a:p>
          <a:p>
            <a:r>
              <a:rPr kumimoji="1" lang="ja-JP" altLang="en-US" dirty="0" smtClean="0"/>
              <a:t>　　　日本が、世界に、特に、米国に遅れを取ることなく進むためには、全企業団</a:t>
            </a:r>
            <a:endParaRPr kumimoji="1" lang="en-US" altLang="ja-JP" dirty="0" smtClean="0"/>
          </a:p>
          <a:p>
            <a:r>
              <a:rPr kumimoji="1" lang="ja-JP" altLang="en-US" dirty="0" smtClean="0"/>
              <a:t>　　　体が従来の統計処理を達成し、大規模のデータの分散処理の段階に進むこ</a:t>
            </a:r>
            <a:endParaRPr kumimoji="1" lang="en-US" altLang="ja-JP" dirty="0" smtClean="0"/>
          </a:p>
          <a:p>
            <a:r>
              <a:rPr kumimoji="1" lang="ja-JP" altLang="en-US" dirty="0" smtClean="0"/>
              <a:t>　　　</a:t>
            </a:r>
            <a:r>
              <a:rPr kumimoji="1" lang="ja-JP" altLang="en-US" dirty="0" err="1" smtClean="0"/>
              <a:t>とが</a:t>
            </a:r>
            <a:r>
              <a:rPr kumimoji="1" lang="ja-JP" altLang="en-US" dirty="0" smtClean="0"/>
              <a:t>必要である。</a:t>
            </a:r>
            <a:endParaRPr kumimoji="1" lang="ja-JP" altLang="en-US" dirty="0"/>
          </a:p>
        </p:txBody>
      </p:sp>
    </p:spTree>
    <p:extLst>
      <p:ext uri="{BB962C8B-B14F-4D97-AF65-F5344CB8AC3E}">
        <p14:creationId xmlns:p14="http://schemas.microsoft.com/office/powerpoint/2010/main" val="1648178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599"/>
            <a:ext cx="8596668" cy="1460269"/>
          </a:xfrm>
        </p:spPr>
        <p:txBody>
          <a:bodyPr>
            <a:normAutofit fontScale="90000"/>
          </a:bodyPr>
          <a:lstStyle/>
          <a:p>
            <a:pPr algn="ctr"/>
            <a:r>
              <a:rPr kumimoji="1" lang="ja-JP" altLang="en-US" sz="2600" dirty="0" smtClean="0"/>
              <a:t>論文②：人と</a:t>
            </a:r>
            <a:r>
              <a:rPr kumimoji="1" lang="en-US" altLang="ja-JP" sz="2600" dirty="0" smtClean="0"/>
              <a:t>IT</a:t>
            </a:r>
            <a:r>
              <a:rPr kumimoji="1" lang="ja-JP" altLang="en-US" sz="2600" dirty="0" smtClean="0"/>
              <a:t>と企業との共創による持続可能なスマートシティ実装評価方法の研究</a:t>
            </a:r>
            <a:r>
              <a:rPr kumimoji="1" lang="en-US" altLang="ja-JP" sz="2600" dirty="0" smtClean="0"/>
              <a:t/>
            </a:r>
            <a:br>
              <a:rPr kumimoji="1" lang="en-US" altLang="ja-JP" sz="2600" dirty="0" smtClean="0"/>
            </a:br>
            <a:r>
              <a:rPr kumimoji="1" lang="ja-JP" altLang="en-US" sz="2000" dirty="0" smtClean="0"/>
              <a:t>著者　小倉博行　馬奈木俊介　</a:t>
            </a:r>
            <a:r>
              <a:rPr lang="ja-JP" altLang="en-US" sz="2000" dirty="0" smtClean="0"/>
              <a:t>千村保文　石野正彦</a:t>
            </a:r>
            <a:r>
              <a:rPr lang="ja-JP" altLang="en-US" sz="2600" dirty="0" smtClean="0"/>
              <a:t>　</a:t>
            </a:r>
            <a:r>
              <a:rPr lang="en-US" altLang="ja-JP" sz="2600" dirty="0"/>
              <a:t/>
            </a:r>
            <a:br>
              <a:rPr lang="en-US" altLang="ja-JP" sz="2600" dirty="0"/>
            </a:br>
            <a:r>
              <a:rPr lang="en-US" altLang="ja-JP" sz="2600" dirty="0"/>
              <a:t>http://ci.nii.ac.jp/naid/130005175968</a:t>
            </a:r>
            <a:endParaRPr kumimoji="1" lang="ja-JP" altLang="en-US" sz="2600" dirty="0"/>
          </a:p>
        </p:txBody>
      </p:sp>
      <p:sp>
        <p:nvSpPr>
          <p:cNvPr id="3" name="コンテンツ プレースホルダー 2"/>
          <p:cNvSpPr>
            <a:spLocks noGrp="1"/>
          </p:cNvSpPr>
          <p:nvPr>
            <p:ph idx="1"/>
          </p:nvPr>
        </p:nvSpPr>
        <p:spPr/>
        <p:txBody>
          <a:bodyPr/>
          <a:lstStyle/>
          <a:p>
            <a:r>
              <a:rPr kumimoji="1" lang="ja-JP" altLang="en-US" dirty="0" smtClean="0"/>
              <a:t>→日本そして世界が抱える社会的・構造的課題を解決するための、人と</a:t>
            </a:r>
            <a:r>
              <a:rPr kumimoji="1" lang="en-US" altLang="ja-JP" dirty="0" smtClean="0"/>
              <a:t>IT</a:t>
            </a:r>
            <a:r>
              <a:rPr kumimoji="1" lang="ja-JP" altLang="en-US" dirty="0" smtClean="0"/>
              <a:t>そして企業との共同制作による、持続可能なスマートシティについて</a:t>
            </a:r>
            <a:endParaRPr kumimoji="1" lang="ja-JP" altLang="en-US" dirty="0"/>
          </a:p>
        </p:txBody>
      </p:sp>
      <p:sp>
        <p:nvSpPr>
          <p:cNvPr id="4" name="フローチャート : 代替処理 3"/>
          <p:cNvSpPr/>
          <p:nvPr/>
        </p:nvSpPr>
        <p:spPr>
          <a:xfrm>
            <a:off x="711200" y="2895600"/>
            <a:ext cx="8885187" cy="1727200"/>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6" name="テキスト ボックス 5"/>
          <p:cNvSpPr txBox="1"/>
          <p:nvPr/>
        </p:nvSpPr>
        <p:spPr>
          <a:xfrm>
            <a:off x="732465" y="3109433"/>
            <a:ext cx="8894813" cy="1200329"/>
          </a:xfrm>
          <a:prstGeom prst="rect">
            <a:avLst/>
          </a:prstGeom>
          <a:noFill/>
        </p:spPr>
        <p:txBody>
          <a:bodyPr wrap="square" rtlCol="0">
            <a:spAutoFit/>
          </a:bodyPr>
          <a:lstStyle/>
          <a:p>
            <a:r>
              <a:rPr kumimoji="1" lang="ja-JP" altLang="en-US" dirty="0" smtClean="0"/>
              <a:t>現状：</a:t>
            </a:r>
            <a:r>
              <a:rPr kumimoji="1" lang="en-US" altLang="ja-JP" dirty="0" smtClean="0"/>
              <a:t>｢</a:t>
            </a:r>
            <a:r>
              <a:rPr kumimoji="1" lang="ja-JP" altLang="en-US" dirty="0" smtClean="0"/>
              <a:t>超スマート社会</a:t>
            </a:r>
            <a:r>
              <a:rPr kumimoji="1" lang="en-US" altLang="ja-JP" dirty="0" smtClean="0"/>
              <a:t>｣</a:t>
            </a:r>
            <a:r>
              <a:rPr kumimoji="1" lang="ja-JP" altLang="en-US" dirty="0" smtClean="0"/>
              <a:t>を実現するためにソフトウェアに関する、具体的な技術戦略</a:t>
            </a:r>
            <a:endParaRPr kumimoji="1" lang="en-US" altLang="ja-JP" dirty="0" smtClean="0"/>
          </a:p>
          <a:p>
            <a:r>
              <a:rPr kumimoji="1" lang="ja-JP" altLang="en-US" dirty="0" smtClean="0"/>
              <a:t>　　　を立て活動している。</a:t>
            </a:r>
            <a:r>
              <a:rPr kumimoji="1" lang="en-US" altLang="ja-JP" dirty="0" smtClean="0"/>
              <a:t>(</a:t>
            </a:r>
            <a:r>
              <a:rPr kumimoji="1" lang="ja-JP" altLang="en-US" dirty="0" smtClean="0"/>
              <a:t>問題点：少子高齢化による産業インフラなど</a:t>
            </a:r>
            <a:r>
              <a:rPr kumimoji="1" lang="en-US" altLang="ja-JP" dirty="0" smtClean="0"/>
              <a:t>…)</a:t>
            </a:r>
          </a:p>
          <a:p>
            <a:r>
              <a:rPr kumimoji="1" lang="ja-JP" altLang="en-US" dirty="0" smtClean="0"/>
              <a:t>　　　</a:t>
            </a:r>
            <a:r>
              <a:rPr kumimoji="1" lang="en-US" altLang="ja-JP" dirty="0" smtClean="0"/>
              <a:t>｢</a:t>
            </a:r>
            <a:r>
              <a:rPr kumimoji="1" lang="ja-JP" altLang="en-US" dirty="0" smtClean="0"/>
              <a:t>シェア経済</a:t>
            </a:r>
            <a:r>
              <a:rPr kumimoji="1" lang="en-US" altLang="ja-JP" dirty="0" smtClean="0"/>
              <a:t>｣</a:t>
            </a:r>
            <a:r>
              <a:rPr kumimoji="1" lang="ja-JP" altLang="en-US" dirty="0" smtClean="0"/>
              <a:t>を発展させ、災害対応などの新たな価値の実現が可能な</a:t>
            </a:r>
            <a:r>
              <a:rPr kumimoji="1" lang="en-US" altLang="ja-JP" dirty="0" smtClean="0"/>
              <a:t>｢</a:t>
            </a:r>
            <a:r>
              <a:rPr kumimoji="1" lang="ja-JP" altLang="en-US" dirty="0" smtClean="0"/>
              <a:t>シェア</a:t>
            </a:r>
            <a:endParaRPr kumimoji="1" lang="en-US" altLang="ja-JP" dirty="0" smtClean="0"/>
          </a:p>
          <a:p>
            <a:r>
              <a:rPr kumimoji="1" lang="ja-JP" altLang="en-US" dirty="0" smtClean="0"/>
              <a:t>　　　社会</a:t>
            </a:r>
            <a:r>
              <a:rPr kumimoji="1" lang="en-US" altLang="ja-JP" dirty="0" smtClean="0"/>
              <a:t>｣</a:t>
            </a:r>
            <a:r>
              <a:rPr kumimoji="1" lang="ja-JP" altLang="en-US" dirty="0" smtClean="0"/>
              <a:t>を提案する。（</a:t>
            </a:r>
            <a:r>
              <a:rPr kumimoji="1" lang="en-US" altLang="ja-JP" dirty="0" smtClean="0"/>
              <a:t>｢</a:t>
            </a:r>
            <a:r>
              <a:rPr kumimoji="1" lang="ja-JP" altLang="en-US" dirty="0" smtClean="0"/>
              <a:t>シェア経済</a:t>
            </a:r>
            <a:r>
              <a:rPr kumimoji="1" lang="en-US" altLang="ja-JP" dirty="0" smtClean="0"/>
              <a:t>｣</a:t>
            </a:r>
            <a:r>
              <a:rPr kumimoji="1" lang="ja-JP" altLang="en-US" dirty="0" smtClean="0"/>
              <a:t>と</a:t>
            </a:r>
            <a:r>
              <a:rPr kumimoji="1" lang="en-US" altLang="ja-JP" dirty="0" smtClean="0"/>
              <a:t>｢</a:t>
            </a:r>
            <a:r>
              <a:rPr kumimoji="1" lang="ja-JP" altLang="en-US" dirty="0" smtClean="0"/>
              <a:t>シェア社会</a:t>
            </a:r>
            <a:r>
              <a:rPr kumimoji="1" lang="en-US" altLang="ja-JP" dirty="0" smtClean="0"/>
              <a:t>｣</a:t>
            </a:r>
            <a:r>
              <a:rPr kumimoji="1" lang="ja-JP" altLang="en-US" dirty="0" smtClean="0"/>
              <a:t>について具体的に）　　　　　</a:t>
            </a:r>
            <a:endParaRPr kumimoji="1" lang="ja-JP" altLang="en-US" dirty="0"/>
          </a:p>
        </p:txBody>
      </p:sp>
      <p:sp>
        <p:nvSpPr>
          <p:cNvPr id="7" name="フローチャート : 代替処理 6"/>
          <p:cNvSpPr/>
          <p:nvPr/>
        </p:nvSpPr>
        <p:spPr>
          <a:xfrm>
            <a:off x="669852" y="4816549"/>
            <a:ext cx="8984512" cy="1733107"/>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9" name="テキスト ボックス 8"/>
          <p:cNvSpPr txBox="1"/>
          <p:nvPr/>
        </p:nvSpPr>
        <p:spPr>
          <a:xfrm>
            <a:off x="648585" y="5124939"/>
            <a:ext cx="9005777" cy="2031325"/>
          </a:xfrm>
          <a:prstGeom prst="rect">
            <a:avLst/>
          </a:prstGeom>
          <a:noFill/>
        </p:spPr>
        <p:txBody>
          <a:bodyPr wrap="square" rtlCol="0">
            <a:spAutoFit/>
          </a:bodyPr>
          <a:lstStyle/>
          <a:p>
            <a:r>
              <a:rPr kumimoji="1" lang="ja-JP" altLang="en-US" dirty="0" smtClean="0"/>
              <a:t>今後：人口減少による環境・資源問題や災害リスクに直面する中での持続可能なス</a:t>
            </a:r>
            <a:endParaRPr kumimoji="1" lang="en-US" altLang="ja-JP" dirty="0" smtClean="0"/>
          </a:p>
          <a:p>
            <a:r>
              <a:rPr kumimoji="1" lang="ja-JP" altLang="en-US" dirty="0" smtClean="0"/>
              <a:t>　　　マート社会の実現が課題である。経済学的・工学的アプローチを用いて、新た　</a:t>
            </a:r>
            <a:endParaRPr kumimoji="1" lang="en-US" altLang="ja-JP" dirty="0" smtClean="0"/>
          </a:p>
          <a:p>
            <a:r>
              <a:rPr kumimoji="1" lang="ja-JP" altLang="en-US" dirty="0" smtClean="0"/>
              <a:t>　　　な</a:t>
            </a:r>
            <a:r>
              <a:rPr kumimoji="1" lang="en-US" altLang="ja-JP" dirty="0" smtClean="0"/>
              <a:t>IT(IOT</a:t>
            </a:r>
            <a:r>
              <a:rPr kumimoji="1" lang="ja-JP" altLang="en-US" dirty="0" err="1" smtClean="0"/>
              <a:t>、</a:t>
            </a:r>
            <a:r>
              <a:rPr kumimoji="1" lang="ja-JP" altLang="en-US" dirty="0" smtClean="0"/>
              <a:t>ビックデータ、人工知能</a:t>
            </a:r>
            <a:r>
              <a:rPr kumimoji="1" lang="en-US" altLang="ja-JP" dirty="0" smtClean="0"/>
              <a:t>)</a:t>
            </a:r>
            <a:r>
              <a:rPr kumimoji="1" lang="ja-JP" altLang="en-US" dirty="0" smtClean="0"/>
              <a:t>を効果的、効率的かつ受容可能に活用させ</a:t>
            </a:r>
            <a:endParaRPr kumimoji="1" lang="en-US" altLang="ja-JP" dirty="0" smtClean="0"/>
          </a:p>
          <a:p>
            <a:r>
              <a:rPr kumimoji="1" lang="ja-JP" altLang="en-US" dirty="0" smtClean="0"/>
              <a:t>　　　る都市を計画する必要がある。</a:t>
            </a:r>
            <a:endParaRPr kumimoji="1" lang="en-US" altLang="ja-JP" dirty="0" smtClean="0"/>
          </a:p>
          <a:p>
            <a:endParaRPr kumimoji="1" lang="en-US" altLang="ja-JP" dirty="0" smtClean="0"/>
          </a:p>
          <a:p>
            <a:endParaRPr kumimoji="1" lang="en-US" altLang="ja-JP" dirty="0" smtClean="0"/>
          </a:p>
          <a:p>
            <a:endParaRPr kumimoji="1" lang="ja-JP" altLang="en-US" dirty="0"/>
          </a:p>
        </p:txBody>
      </p:sp>
    </p:spTree>
    <p:extLst>
      <p:ext uri="{BB962C8B-B14F-4D97-AF65-F5344CB8AC3E}">
        <p14:creationId xmlns:p14="http://schemas.microsoft.com/office/powerpoint/2010/main" val="3195167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2600" dirty="0" smtClean="0"/>
              <a:t>論文③：人工知能</a:t>
            </a:r>
            <a:r>
              <a:rPr kumimoji="1" lang="en-US" altLang="ja-JP" sz="2600" dirty="0" smtClean="0"/>
              <a:t/>
            </a:r>
            <a:br>
              <a:rPr kumimoji="1" lang="en-US" altLang="ja-JP" sz="2600" dirty="0" smtClean="0"/>
            </a:br>
            <a:r>
              <a:rPr kumimoji="1" lang="ja-JP" altLang="en-US" sz="1800" dirty="0" smtClean="0"/>
              <a:t>著者　田村浩一郎</a:t>
            </a:r>
            <a:r>
              <a:rPr lang="en-US" altLang="ja-JP" sz="1800" dirty="0"/>
              <a:t/>
            </a:r>
            <a:br>
              <a:rPr lang="en-US" altLang="ja-JP" sz="1800" dirty="0"/>
            </a:br>
            <a:r>
              <a:rPr lang="en-US" altLang="ja-JP" sz="1800" dirty="0"/>
              <a:t>https://www.jstage.jst.go.jp/article/itej1978/38/9/38_9_799/_article/-char/ja/</a:t>
            </a:r>
            <a:endParaRPr kumimoji="1" lang="ja-JP" altLang="en-US" sz="2600" dirty="0"/>
          </a:p>
        </p:txBody>
      </p:sp>
      <p:sp>
        <p:nvSpPr>
          <p:cNvPr id="3" name="コンテンツ プレースホルダー 2"/>
          <p:cNvSpPr>
            <a:spLocks noGrp="1"/>
          </p:cNvSpPr>
          <p:nvPr>
            <p:ph idx="1"/>
          </p:nvPr>
        </p:nvSpPr>
        <p:spPr/>
        <p:txBody>
          <a:bodyPr/>
          <a:lstStyle/>
          <a:p>
            <a:r>
              <a:rPr kumimoji="1" lang="ja-JP" altLang="en-US" dirty="0" smtClean="0"/>
              <a:t>→</a:t>
            </a:r>
            <a:r>
              <a:rPr kumimoji="1" lang="en-US" altLang="ja-JP" dirty="0" smtClean="0"/>
              <a:t>｢</a:t>
            </a:r>
            <a:r>
              <a:rPr kumimoji="1" lang="ja-JP" altLang="en-US" dirty="0" smtClean="0"/>
              <a:t>人工知能</a:t>
            </a:r>
            <a:r>
              <a:rPr kumimoji="1" lang="en-US" altLang="ja-JP" dirty="0" smtClean="0"/>
              <a:t>｣</a:t>
            </a:r>
            <a:r>
              <a:rPr kumimoji="1" lang="ja-JP" altLang="en-US" dirty="0" smtClean="0"/>
              <a:t>の意味を広くとらえたとき、その研究の歴史、現状、今後の動向について解説されて</a:t>
            </a:r>
            <a:r>
              <a:rPr lang="ja-JP" altLang="en-US" dirty="0" smtClean="0"/>
              <a:t>おり、また、人工知能研究の究極的な目標の実現の困難さにも触れている。</a:t>
            </a:r>
            <a:endParaRPr kumimoji="1" lang="en-US" altLang="ja-JP" dirty="0" smtClean="0"/>
          </a:p>
        </p:txBody>
      </p:sp>
      <p:sp>
        <p:nvSpPr>
          <p:cNvPr id="4" name="角丸四角形 3"/>
          <p:cNvSpPr/>
          <p:nvPr/>
        </p:nvSpPr>
        <p:spPr>
          <a:xfrm>
            <a:off x="885524" y="3205213"/>
            <a:ext cx="8508733" cy="161704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5" name="角丸四角形 4"/>
          <p:cNvSpPr/>
          <p:nvPr/>
        </p:nvSpPr>
        <p:spPr>
          <a:xfrm>
            <a:off x="866274" y="5034013"/>
            <a:ext cx="8624235" cy="15977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914400" y="3301465"/>
            <a:ext cx="8460606" cy="646331"/>
          </a:xfrm>
          <a:prstGeom prst="rect">
            <a:avLst/>
          </a:prstGeom>
          <a:noFill/>
        </p:spPr>
        <p:txBody>
          <a:bodyPr wrap="square" rtlCol="0">
            <a:spAutoFit/>
          </a:bodyPr>
          <a:lstStyle/>
          <a:p>
            <a:r>
              <a:rPr kumimoji="1" lang="ja-JP" altLang="en-US" dirty="0" smtClean="0"/>
              <a:t>現状：強い</a:t>
            </a:r>
            <a:r>
              <a:rPr kumimoji="1" lang="en-US" altLang="ja-JP" dirty="0" smtClean="0"/>
              <a:t>AI</a:t>
            </a:r>
            <a:r>
              <a:rPr kumimoji="1" lang="ja-JP" altLang="en-US" dirty="0" smtClean="0"/>
              <a:t>を作り出していこうとする段階の中で、出現した服産業的な技術が</a:t>
            </a:r>
            <a:endParaRPr kumimoji="1" lang="en-US" altLang="ja-JP" dirty="0" smtClean="0"/>
          </a:p>
          <a:p>
            <a:r>
              <a:rPr kumimoji="1" lang="ja-JP" altLang="en-US" dirty="0" smtClean="0"/>
              <a:t>　　　多く出てきている。</a:t>
            </a:r>
            <a:r>
              <a:rPr kumimoji="1" lang="en-US" altLang="ja-JP" dirty="0" smtClean="0"/>
              <a:t>(</a:t>
            </a:r>
            <a:r>
              <a:rPr kumimoji="1" lang="ja-JP" altLang="en-US" dirty="0" smtClean="0"/>
              <a:t>例：文字認識、言語処理など</a:t>
            </a:r>
            <a:r>
              <a:rPr kumimoji="1" lang="en-US" altLang="ja-JP" dirty="0" smtClean="0"/>
              <a:t>…)</a:t>
            </a:r>
            <a:endParaRPr kumimoji="1" lang="ja-JP" altLang="en-US" dirty="0"/>
          </a:p>
        </p:txBody>
      </p:sp>
      <p:sp>
        <p:nvSpPr>
          <p:cNvPr id="7" name="テキスト ボックス 6"/>
          <p:cNvSpPr txBox="1"/>
          <p:nvPr/>
        </p:nvSpPr>
        <p:spPr>
          <a:xfrm>
            <a:off x="897775" y="5220392"/>
            <a:ext cx="8578734" cy="1200329"/>
          </a:xfrm>
          <a:prstGeom prst="rect">
            <a:avLst/>
          </a:prstGeom>
          <a:noFill/>
        </p:spPr>
        <p:txBody>
          <a:bodyPr wrap="square" rtlCol="0">
            <a:spAutoFit/>
          </a:bodyPr>
          <a:lstStyle/>
          <a:p>
            <a:r>
              <a:rPr kumimoji="1" lang="ja-JP" altLang="en-US" dirty="0" smtClean="0"/>
              <a:t>今後：人工知能をより発展させるために必要なものは、やはり自己学習能力で</a:t>
            </a:r>
            <a:r>
              <a:rPr kumimoji="1" lang="ja-JP" altLang="en-US" dirty="0" err="1" smtClean="0"/>
              <a:t>あ</a:t>
            </a:r>
            <a:endParaRPr kumimoji="1" lang="en-US" altLang="ja-JP" dirty="0" smtClean="0"/>
          </a:p>
          <a:p>
            <a:r>
              <a:rPr kumimoji="1" lang="ja-JP" altLang="en-US" dirty="0" smtClean="0"/>
              <a:t>　　　るが、この能力を人工的に作り出すにはまだまだ多くの課題が残っており、</a:t>
            </a:r>
            <a:endParaRPr kumimoji="1" lang="en-US" altLang="ja-JP" dirty="0" smtClean="0"/>
          </a:p>
          <a:p>
            <a:r>
              <a:rPr kumimoji="1" lang="ja-JP" altLang="en-US" dirty="0" smtClean="0"/>
              <a:t>　　　すぐに実現で生きるとは言いがたい。だが、それに少しでも近づけるため</a:t>
            </a:r>
            <a:endParaRPr kumimoji="1" lang="en-US" altLang="ja-JP" dirty="0" smtClean="0"/>
          </a:p>
          <a:p>
            <a:r>
              <a:rPr kumimoji="1" lang="ja-JP" altLang="en-US" dirty="0" smtClean="0"/>
              <a:t>　　　に、絶えず基礎研究をしていく必要がある</a:t>
            </a:r>
            <a:endParaRPr kumimoji="1" lang="ja-JP" altLang="en-US" dirty="0"/>
          </a:p>
        </p:txBody>
      </p:sp>
    </p:spTree>
    <p:extLst>
      <p:ext uri="{BB962C8B-B14F-4D97-AF65-F5344CB8AC3E}">
        <p14:creationId xmlns:p14="http://schemas.microsoft.com/office/powerpoint/2010/main" val="928584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5400" dirty="0" smtClean="0"/>
              <a:t>以上３つの論文を通して</a:t>
            </a:r>
            <a:endParaRPr kumimoji="1" lang="ja-JP" altLang="en-US" sz="5400" dirty="0"/>
          </a:p>
        </p:txBody>
      </p:sp>
      <p:sp>
        <p:nvSpPr>
          <p:cNvPr id="3" name="コンテンツ プレースホルダ 2"/>
          <p:cNvSpPr>
            <a:spLocks noGrp="1"/>
          </p:cNvSpPr>
          <p:nvPr>
            <p:ph idx="1"/>
          </p:nvPr>
        </p:nvSpPr>
        <p:spPr/>
        <p:txBody>
          <a:bodyPr>
            <a:normAutofit lnSpcReduction="10000"/>
          </a:bodyPr>
          <a:lstStyle/>
          <a:p>
            <a:endParaRPr kumimoji="1" lang="en-US" altLang="ja-JP" dirty="0" smtClean="0"/>
          </a:p>
          <a:p>
            <a:r>
              <a:rPr lang="ja-JP" altLang="en-US" sz="4000" dirty="0" smtClean="0"/>
              <a:t>論文①</a:t>
            </a:r>
            <a:endParaRPr lang="en-US" altLang="ja-JP" sz="4000" dirty="0" smtClean="0"/>
          </a:p>
          <a:p>
            <a:endParaRPr lang="en-US" altLang="ja-JP" sz="4000" dirty="0" smtClean="0"/>
          </a:p>
          <a:p>
            <a:r>
              <a:rPr lang="ja-JP" altLang="en-US" sz="4000" dirty="0" smtClean="0"/>
              <a:t>論文②</a:t>
            </a:r>
            <a:endParaRPr lang="en-US" altLang="ja-JP" sz="4000" dirty="0" smtClean="0"/>
          </a:p>
          <a:p>
            <a:endParaRPr lang="en-US" altLang="ja-JP" sz="4000" dirty="0" smtClean="0"/>
          </a:p>
          <a:p>
            <a:r>
              <a:rPr lang="ja-JP" altLang="en-US" sz="4000" dirty="0" smtClean="0"/>
              <a:t>論文③</a:t>
            </a:r>
            <a:endParaRPr lang="en-US" altLang="ja-JP" sz="4000" dirty="0" smtClean="0"/>
          </a:p>
        </p:txBody>
      </p:sp>
      <p:sp>
        <p:nvSpPr>
          <p:cNvPr id="5" name="右矢印 4"/>
          <p:cNvSpPr/>
          <p:nvPr/>
        </p:nvSpPr>
        <p:spPr>
          <a:xfrm rot="1580783">
            <a:off x="2945328" y="2868328"/>
            <a:ext cx="1578545" cy="625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右矢印 5"/>
          <p:cNvSpPr/>
          <p:nvPr/>
        </p:nvSpPr>
        <p:spPr>
          <a:xfrm>
            <a:off x="2935705" y="3792354"/>
            <a:ext cx="1501541" cy="6737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p:cNvSpPr/>
          <p:nvPr/>
        </p:nvSpPr>
        <p:spPr>
          <a:xfrm rot="20425510">
            <a:off x="2916455" y="4783754"/>
            <a:ext cx="1588169" cy="67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4908884" y="2666198"/>
            <a:ext cx="4552750" cy="301270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9" name="テキスト ボックス 8"/>
          <p:cNvSpPr txBox="1"/>
          <p:nvPr/>
        </p:nvSpPr>
        <p:spPr>
          <a:xfrm>
            <a:off x="4892258" y="3090585"/>
            <a:ext cx="4552750" cy="2308324"/>
          </a:xfrm>
          <a:prstGeom prst="rect">
            <a:avLst/>
          </a:prstGeom>
          <a:noFill/>
        </p:spPr>
        <p:txBody>
          <a:bodyPr wrap="square" rtlCol="0">
            <a:spAutoFit/>
          </a:bodyPr>
          <a:lstStyle/>
          <a:p>
            <a:r>
              <a:rPr kumimoji="1" lang="ja-JP" altLang="en-US" dirty="0" smtClean="0"/>
              <a:t>この三つの論文から、人工知能そして、</a:t>
            </a:r>
            <a:r>
              <a:rPr kumimoji="1" lang="en-US" altLang="ja-JP" dirty="0" smtClean="0"/>
              <a:t>IOT</a:t>
            </a:r>
            <a:r>
              <a:rPr kumimoji="1" lang="ja-JP" altLang="en-US" dirty="0" smtClean="0"/>
              <a:t>の現状や今後のことについて理解を深められ、自分がこれから研究していくべき道が見えたと思う。いずれの論文からも、我々人間が思い描く人工知能や</a:t>
            </a:r>
            <a:r>
              <a:rPr kumimoji="1" lang="en-US" altLang="ja-JP" dirty="0" smtClean="0"/>
              <a:t>IOT</a:t>
            </a:r>
            <a:r>
              <a:rPr kumimoji="1" lang="ja-JP" altLang="en-US" dirty="0" smtClean="0"/>
              <a:t>が生かされた世界をかなえるためには、まだまだ多くの時間や研究が必要であるということが述べられている。</a:t>
            </a:r>
            <a:endParaRPr kumimoji="1" lang="en-US" altLang="ja-JP" dirty="0" smtClean="0"/>
          </a:p>
        </p:txBody>
      </p:sp>
    </p:spTree>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623</TotalTime>
  <Words>382</Words>
  <Application>Microsoft Office PowerPoint</Application>
  <PresentationFormat>ワイド画面</PresentationFormat>
  <Paragraphs>56</Paragraphs>
  <Slides>6</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vt:i4>
      </vt:variant>
    </vt:vector>
  </HeadingPairs>
  <TitlesOfParts>
    <vt:vector size="13" baseType="lpstr">
      <vt:lpstr>ＭＳ Ｐゴシック</vt:lpstr>
      <vt:lpstr>メイリオ</vt:lpstr>
      <vt:lpstr>Arial</vt:lpstr>
      <vt:lpstr>Calibri</vt:lpstr>
      <vt:lpstr>Trebuchet MS</vt:lpstr>
      <vt:lpstr>Wingdings 3</vt:lpstr>
      <vt:lpstr>ファセット</vt:lpstr>
      <vt:lpstr>人工知能とIoTのつながり</vt:lpstr>
      <vt:lpstr>はじめに…</vt:lpstr>
      <vt:lpstr>論文①：SNSとIoTが切り拓く、ビックデータ2.0の世界 著者　村上憲朗 https://www.jstage.jst.go.jp/article/johokanri/56/2/56_71/_article/-char/ja/</vt:lpstr>
      <vt:lpstr>論文②：人とITと企業との共創による持続可能なスマートシティ実装評価方法の研究 著者　小倉博行　馬奈木俊介　千村保文　石野正彦　 http://ci.nii.ac.jp/naid/130005175968</vt:lpstr>
      <vt:lpstr>論文③：人工知能 著者　田村浩一郎 https://www.jstage.jst.go.jp/article/itej1978/38/9/38_9_799/_article/-char/ja/</vt:lpstr>
      <vt:lpstr>以上３つの論文を通して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人工知能とIoTのつながり</dc:title>
  <dc:creator>Administrator</dc:creator>
  <cp:lastModifiedBy>Administrator</cp:lastModifiedBy>
  <cp:revision>53</cp:revision>
  <dcterms:created xsi:type="dcterms:W3CDTF">2017-10-16T06:36:03Z</dcterms:created>
  <dcterms:modified xsi:type="dcterms:W3CDTF">2017-10-30T06:07:39Z</dcterms:modified>
</cp:coreProperties>
</file>