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1" r:id="rId2"/>
    <p:sldId id="260" r:id="rId3"/>
    <p:sldId id="262" r:id="rId4"/>
    <p:sldId id="265" r:id="rId5"/>
    <p:sldId id="263" r:id="rId6"/>
    <p:sldId id="266" r:id="rId7"/>
    <p:sldId id="264" r:id="rId8"/>
    <p:sldId id="267"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中村 秋菜" initials="中村"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D23E"/>
    <a:srgbClr val="FC3EE1"/>
    <a:srgbClr val="F8CCEC"/>
    <a:srgbClr val="F6C0E8"/>
    <a:srgbClr val="E9F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81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991680-49F8-4529-A159-852E56B5639B}" type="datetimeFigureOut">
              <a:rPr kumimoji="1" lang="ja-JP" altLang="en-US" smtClean="0"/>
              <a:t>2017/10/16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DEC0A0-8873-4B59-B2B0-E13210FBE95E}" type="slidenum">
              <a:rPr kumimoji="1" lang="ja-JP" altLang="en-US" smtClean="0"/>
              <a:t>‹#›</a:t>
            </a:fld>
            <a:endParaRPr kumimoji="1" lang="ja-JP" altLang="en-US"/>
          </a:p>
        </p:txBody>
      </p:sp>
    </p:spTree>
    <p:extLst>
      <p:ext uri="{BB962C8B-B14F-4D97-AF65-F5344CB8AC3E}">
        <p14:creationId xmlns:p14="http://schemas.microsoft.com/office/powerpoint/2010/main" val="24409682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9DEC0A0-8873-4B59-B2B0-E13210FBE95E}" type="slidenum">
              <a:rPr kumimoji="1" lang="ja-JP" altLang="en-US" smtClean="0"/>
              <a:t>3</a:t>
            </a:fld>
            <a:endParaRPr kumimoji="1" lang="ja-JP" altLang="en-US"/>
          </a:p>
        </p:txBody>
      </p:sp>
    </p:spTree>
    <p:extLst>
      <p:ext uri="{BB962C8B-B14F-4D97-AF65-F5344CB8AC3E}">
        <p14:creationId xmlns:p14="http://schemas.microsoft.com/office/powerpoint/2010/main" val="359243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508BB23-A69D-468E-B87B-2D26EA759768}" type="datetimeFigureOut">
              <a:rPr kumimoji="1" lang="ja-JP" altLang="en-US" smtClean="0"/>
              <a:t>2017/10/16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374398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508BB23-A69D-468E-B87B-2D26EA759768}" type="datetimeFigureOut">
              <a:rPr kumimoji="1" lang="ja-JP" altLang="en-US" smtClean="0"/>
              <a:t>2017/10/16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257127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508BB23-A69D-468E-B87B-2D26EA759768}" type="datetimeFigureOut">
              <a:rPr kumimoji="1" lang="ja-JP" altLang="en-US" smtClean="0"/>
              <a:t>2017/10/16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102181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508BB23-A69D-468E-B87B-2D26EA759768}" type="datetimeFigureOut">
              <a:rPr kumimoji="1" lang="ja-JP" altLang="en-US" smtClean="0"/>
              <a:t>2017/10/16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19599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508BB23-A69D-468E-B87B-2D26EA759768}" type="datetimeFigureOut">
              <a:rPr kumimoji="1" lang="ja-JP" altLang="en-US" smtClean="0"/>
              <a:t>2017/10/16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16434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508BB23-A69D-468E-B87B-2D26EA759768}" type="datetimeFigureOut">
              <a:rPr kumimoji="1" lang="ja-JP" altLang="en-US" smtClean="0"/>
              <a:t>2017/10/16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78533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508BB23-A69D-468E-B87B-2D26EA759768}" type="datetimeFigureOut">
              <a:rPr kumimoji="1" lang="ja-JP" altLang="en-US" smtClean="0"/>
              <a:t>2017/10/16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84242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508BB23-A69D-468E-B87B-2D26EA759768}" type="datetimeFigureOut">
              <a:rPr kumimoji="1" lang="ja-JP" altLang="en-US" smtClean="0"/>
              <a:t>2017/10/16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159819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508BB23-A69D-468E-B87B-2D26EA759768}" type="datetimeFigureOut">
              <a:rPr kumimoji="1" lang="ja-JP" altLang="en-US" smtClean="0"/>
              <a:t>2017/10/16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292574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508BB23-A69D-468E-B87B-2D26EA759768}" type="datetimeFigureOut">
              <a:rPr kumimoji="1" lang="ja-JP" altLang="en-US" smtClean="0"/>
              <a:t>2017/10/16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319278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508BB23-A69D-468E-B87B-2D26EA759768}" type="datetimeFigureOut">
              <a:rPr kumimoji="1" lang="ja-JP" altLang="en-US" smtClean="0"/>
              <a:t>2017/10/16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255612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8BB23-A69D-468E-B87B-2D26EA759768}" type="datetimeFigureOut">
              <a:rPr kumimoji="1" lang="ja-JP" altLang="en-US" smtClean="0"/>
              <a:t>2017/10/16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2644688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539552" y="116632"/>
            <a:ext cx="7776864" cy="1440160"/>
          </a:xfrm>
          <a:prstGeom prst="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p:ph type="ctrTitle"/>
          </p:nvPr>
        </p:nvSpPr>
        <p:spPr>
          <a:xfrm>
            <a:off x="539552" y="188640"/>
            <a:ext cx="7772400" cy="1470025"/>
          </a:xfrm>
        </p:spPr>
        <p:txBody>
          <a:bodyPr/>
          <a:lstStyle/>
          <a:p>
            <a:r>
              <a:rPr kumimoji="1" lang="ja-JP" altLang="en-US" b="1" dirty="0" smtClean="0">
                <a:solidFill>
                  <a:srgbClr val="00B050"/>
                </a:solidFill>
              </a:rPr>
              <a:t>体の一部となるような道具</a:t>
            </a:r>
            <a:endParaRPr kumimoji="1" lang="ja-JP" altLang="en-US" b="1" dirty="0">
              <a:solidFill>
                <a:srgbClr val="00B050"/>
              </a:solidFill>
            </a:endParaRPr>
          </a:p>
        </p:txBody>
      </p:sp>
      <p:sp>
        <p:nvSpPr>
          <p:cNvPr id="8" name="角丸四角形 7"/>
          <p:cNvSpPr/>
          <p:nvPr/>
        </p:nvSpPr>
        <p:spPr>
          <a:xfrm>
            <a:off x="539552" y="1669976"/>
            <a:ext cx="7776864" cy="5188023"/>
          </a:xfrm>
          <a:prstGeom prst="roundRect">
            <a:avLst/>
          </a:prstGeom>
          <a:ln w="38100">
            <a:solidFill>
              <a:schemeClr val="tx2"/>
            </a:solidFill>
          </a:ln>
        </p:spPr>
        <p:style>
          <a:lnRef idx="1">
            <a:schemeClr val="accent5"/>
          </a:lnRef>
          <a:fillRef idx="2">
            <a:schemeClr val="accent5"/>
          </a:fillRef>
          <a:effectRef idx="1">
            <a:schemeClr val="accent5"/>
          </a:effectRef>
          <a:fontRef idx="minor">
            <a:schemeClr val="dk1"/>
          </a:fontRef>
        </p:style>
        <p:txBody>
          <a:bodyPr rtlCol="0" anchor="ctr"/>
          <a:lstStyle/>
          <a:p>
            <a:r>
              <a:rPr lang="ja-JP" altLang="en-US" sz="2800" dirty="0" smtClean="0">
                <a:solidFill>
                  <a:schemeClr val="tx1"/>
                </a:solidFill>
              </a:rPr>
              <a:t>　</a:t>
            </a:r>
            <a:endParaRPr lang="en-US" altLang="ja-JP" sz="2800" dirty="0" smtClean="0">
              <a:solidFill>
                <a:schemeClr val="tx1"/>
              </a:solidFill>
            </a:endParaRPr>
          </a:p>
          <a:p>
            <a:r>
              <a:rPr lang="ja-JP" altLang="en-US" sz="2800" dirty="0" smtClean="0">
                <a:solidFill>
                  <a:schemeClr val="tx1"/>
                </a:solidFill>
              </a:rPr>
              <a:t>　高齢化</a:t>
            </a:r>
            <a:r>
              <a:rPr lang="ja-JP" altLang="en-US" sz="2800" dirty="0" smtClean="0">
                <a:solidFill>
                  <a:schemeClr val="tx1"/>
                </a:solidFill>
              </a:rPr>
              <a:t>社会が進む中で腰痛や脚の痛みに</a:t>
            </a:r>
            <a:endParaRPr lang="en-US" altLang="ja-JP" sz="2800" dirty="0" smtClean="0">
              <a:solidFill>
                <a:schemeClr val="tx1"/>
              </a:solidFill>
            </a:endParaRPr>
          </a:p>
          <a:p>
            <a:r>
              <a:rPr lang="ja-JP" altLang="en-US" sz="2800" dirty="0" smtClean="0">
                <a:solidFill>
                  <a:schemeClr val="tx1"/>
                </a:solidFill>
              </a:rPr>
              <a:t>　悩まされている人がいる！！</a:t>
            </a:r>
            <a:endParaRPr lang="en-US" altLang="ja-JP" sz="2800" dirty="0" smtClean="0">
              <a:solidFill>
                <a:schemeClr val="tx1"/>
              </a:solidFill>
            </a:endParaRPr>
          </a:p>
          <a:p>
            <a:r>
              <a:rPr lang="ja-JP" altLang="en-US" sz="2800" dirty="0" smtClean="0">
                <a:solidFill>
                  <a:schemeClr val="tx1"/>
                </a:solidFill>
              </a:rPr>
              <a:t>　　　　　　　　　　</a:t>
            </a:r>
            <a:endParaRPr lang="en-US" altLang="ja-JP" sz="2800" dirty="0">
              <a:solidFill>
                <a:schemeClr val="tx1"/>
              </a:solidFill>
            </a:endParaRPr>
          </a:p>
          <a:p>
            <a:r>
              <a:rPr lang="ja-JP" altLang="en-US" sz="2000" dirty="0" smtClean="0">
                <a:solidFill>
                  <a:schemeClr val="tx1"/>
                </a:solidFill>
              </a:rPr>
              <a:t>・</a:t>
            </a:r>
            <a:r>
              <a:rPr lang="ja-JP" altLang="en-US" sz="2000" b="1" dirty="0" smtClean="0">
                <a:solidFill>
                  <a:srgbClr val="00B050"/>
                </a:solidFill>
              </a:rPr>
              <a:t>医療で</a:t>
            </a:r>
            <a:r>
              <a:rPr lang="ja-JP" altLang="en-US" sz="2000" b="1" dirty="0">
                <a:solidFill>
                  <a:srgbClr val="00B050"/>
                </a:solidFill>
              </a:rPr>
              <a:t>治しきれない痛みを取り除けるような</a:t>
            </a:r>
            <a:r>
              <a:rPr lang="ja-JP" altLang="en-US" sz="2000" dirty="0">
                <a:solidFill>
                  <a:schemeClr val="tx1"/>
                </a:solidFill>
              </a:rPr>
              <a:t>、人間をサポートするような</a:t>
            </a:r>
            <a:r>
              <a:rPr lang="ja-JP" altLang="en-US" sz="2000" dirty="0" smtClean="0">
                <a:solidFill>
                  <a:schemeClr val="tx1"/>
                </a:solidFill>
              </a:rPr>
              <a:t>器具</a:t>
            </a:r>
            <a:r>
              <a:rPr lang="ja-JP" altLang="en-US" sz="2000" dirty="0">
                <a:solidFill>
                  <a:schemeClr val="tx1"/>
                </a:solidFill>
              </a:rPr>
              <a:t>・システムを</a:t>
            </a:r>
            <a:r>
              <a:rPr lang="ja-JP" altLang="en-US" sz="2000" dirty="0" smtClean="0">
                <a:solidFill>
                  <a:schemeClr val="tx1"/>
                </a:solidFill>
              </a:rPr>
              <a:t>作る</a:t>
            </a:r>
            <a:endParaRPr lang="ja-JP" altLang="en-US" sz="2000" dirty="0">
              <a:solidFill>
                <a:schemeClr val="tx1"/>
              </a:solidFill>
            </a:endParaRPr>
          </a:p>
          <a:p>
            <a:r>
              <a:rPr lang="ja-JP" altLang="en-US" sz="2000" dirty="0" smtClean="0">
                <a:solidFill>
                  <a:schemeClr val="tx1"/>
                </a:solidFill>
              </a:rPr>
              <a:t>　　　　治療</a:t>
            </a:r>
            <a:r>
              <a:rPr lang="ja-JP" altLang="en-US" sz="2000" dirty="0">
                <a:solidFill>
                  <a:schemeClr val="tx1"/>
                </a:solidFill>
              </a:rPr>
              <a:t>で治しきれない痛みや老化による痛みを抱えた人の</a:t>
            </a:r>
            <a:r>
              <a:rPr lang="ja-JP" altLang="en-US" sz="2000" dirty="0" err="1" smtClean="0">
                <a:solidFill>
                  <a:schemeClr val="tx1"/>
                </a:solidFill>
              </a:rPr>
              <a:t>た</a:t>
            </a:r>
            <a:endParaRPr lang="en-US" altLang="ja-JP" sz="2000" dirty="0" smtClean="0">
              <a:solidFill>
                <a:schemeClr val="tx1"/>
              </a:solidFill>
            </a:endParaRPr>
          </a:p>
          <a:p>
            <a:r>
              <a:rPr lang="ja-JP" altLang="en-US" sz="2000" dirty="0">
                <a:solidFill>
                  <a:schemeClr val="tx1"/>
                </a:solidFill>
              </a:rPr>
              <a:t>　</a:t>
            </a:r>
            <a:r>
              <a:rPr lang="ja-JP" altLang="en-US" sz="2000" dirty="0" smtClean="0">
                <a:solidFill>
                  <a:schemeClr val="tx1"/>
                </a:solidFill>
              </a:rPr>
              <a:t>　　　</a:t>
            </a:r>
            <a:r>
              <a:rPr lang="ja-JP" altLang="en-US" sz="2000" dirty="0" err="1" smtClean="0">
                <a:solidFill>
                  <a:schemeClr val="tx1"/>
                </a:solidFill>
              </a:rPr>
              <a:t>めの</a:t>
            </a:r>
            <a:r>
              <a:rPr lang="ja-JP" altLang="en-US" sz="2000" dirty="0" smtClean="0">
                <a:solidFill>
                  <a:schemeClr val="tx1"/>
                </a:solidFill>
              </a:rPr>
              <a:t>道具へ！</a:t>
            </a:r>
            <a:r>
              <a:rPr lang="ja-JP" altLang="en-US" sz="2000" dirty="0">
                <a:solidFill>
                  <a:schemeClr val="tx1"/>
                </a:solidFill>
              </a:rPr>
              <a:t>つまり</a:t>
            </a:r>
            <a:r>
              <a:rPr lang="ja-JP" altLang="en-US" sz="2000" dirty="0" smtClean="0">
                <a:solidFill>
                  <a:schemeClr val="tx1"/>
                </a:solidFill>
              </a:rPr>
              <a:t>は</a:t>
            </a:r>
            <a:r>
              <a:rPr lang="ja-JP" altLang="en-US" sz="2000" b="1" dirty="0" smtClean="0">
                <a:solidFill>
                  <a:srgbClr val="00B050"/>
                </a:solidFill>
              </a:rPr>
              <a:t>老若男女</a:t>
            </a:r>
            <a:r>
              <a:rPr lang="ja-JP" altLang="en-US" sz="2000" dirty="0" smtClean="0">
                <a:solidFill>
                  <a:schemeClr val="tx1"/>
                </a:solidFill>
              </a:rPr>
              <a:t>、誰でも！　</a:t>
            </a:r>
            <a:endParaRPr lang="en-US" altLang="ja-JP" sz="2000" dirty="0" smtClean="0">
              <a:solidFill>
                <a:schemeClr val="tx1"/>
              </a:solidFill>
            </a:endParaRPr>
          </a:p>
          <a:p>
            <a:endParaRPr lang="en-US" altLang="ja-JP" sz="2000" dirty="0" smtClean="0">
              <a:solidFill>
                <a:schemeClr val="tx1"/>
              </a:solidFill>
            </a:endParaRPr>
          </a:p>
          <a:p>
            <a:r>
              <a:rPr lang="ja-JP" altLang="en-US" sz="2000" dirty="0" smtClean="0">
                <a:solidFill>
                  <a:schemeClr val="tx1"/>
                </a:solidFill>
              </a:rPr>
              <a:t>・</a:t>
            </a:r>
            <a:r>
              <a:rPr lang="ja-JP" altLang="en-US" sz="2000" dirty="0" smtClean="0">
                <a:solidFill>
                  <a:schemeClr val="tx1"/>
                </a:solidFill>
              </a:rPr>
              <a:t>けが</a:t>
            </a:r>
            <a:r>
              <a:rPr lang="ja-JP" altLang="en-US" sz="2000" dirty="0">
                <a:solidFill>
                  <a:schemeClr val="tx1"/>
                </a:solidFill>
              </a:rPr>
              <a:t>でスポーツをあきらめたりすることがないようにスポーツ選手も使えるような</a:t>
            </a:r>
            <a:r>
              <a:rPr lang="ja-JP" altLang="en-US" sz="2000" b="1" dirty="0">
                <a:solidFill>
                  <a:srgbClr val="00B050"/>
                </a:solidFill>
              </a:rPr>
              <a:t>柔軟かつ軽量</a:t>
            </a:r>
            <a:r>
              <a:rPr lang="ja-JP" altLang="en-US" sz="2000" dirty="0">
                <a:solidFill>
                  <a:schemeClr val="tx1"/>
                </a:solidFill>
              </a:rPr>
              <a:t>な</a:t>
            </a:r>
            <a:r>
              <a:rPr lang="ja-JP" altLang="en-US" sz="2000" dirty="0" smtClean="0">
                <a:solidFill>
                  <a:schemeClr val="tx1"/>
                </a:solidFill>
              </a:rPr>
              <a:t>器具</a:t>
            </a:r>
            <a:endParaRPr lang="en-US" altLang="ja-JP" sz="2000" dirty="0" smtClean="0">
              <a:solidFill>
                <a:schemeClr val="tx1"/>
              </a:solidFill>
            </a:endParaRPr>
          </a:p>
          <a:p>
            <a:r>
              <a:rPr lang="ja-JP" altLang="en-US" sz="2000" dirty="0" smtClean="0">
                <a:solidFill>
                  <a:schemeClr val="tx1"/>
                </a:solidFill>
              </a:rPr>
              <a:t>　　　　多く</a:t>
            </a:r>
            <a:r>
              <a:rPr lang="ja-JP" altLang="en-US" sz="2000" dirty="0">
                <a:solidFill>
                  <a:schemeClr val="tx1"/>
                </a:solidFill>
              </a:rPr>
              <a:t>の人がサポーター感覚で使えるくらいの</a:t>
            </a:r>
            <a:r>
              <a:rPr lang="ja-JP" altLang="en-US" sz="2000" b="1" dirty="0">
                <a:solidFill>
                  <a:srgbClr val="00B050"/>
                </a:solidFill>
              </a:rPr>
              <a:t>手軽さと</a:t>
            </a:r>
            <a:r>
              <a:rPr lang="ja-JP" altLang="en-US" sz="2000" b="1" dirty="0" smtClean="0">
                <a:solidFill>
                  <a:srgbClr val="00B050"/>
                </a:solidFill>
              </a:rPr>
              <a:t>低価格</a:t>
            </a:r>
            <a:endParaRPr lang="ja-JP" altLang="en-US" sz="2000" b="1" dirty="0">
              <a:solidFill>
                <a:srgbClr val="00B050"/>
              </a:solidFill>
            </a:endParaRPr>
          </a:p>
          <a:p>
            <a:r>
              <a:rPr lang="ja-JP" altLang="en-US" sz="2000" dirty="0" smtClean="0">
                <a:solidFill>
                  <a:schemeClr val="tx1"/>
                </a:solidFill>
              </a:rPr>
              <a:t>　　　　機能はパワースーツ、見た目はサポーターを目指す</a:t>
            </a:r>
          </a:p>
          <a:p>
            <a:r>
              <a:rPr lang="ja-JP" altLang="en-US" sz="2000" dirty="0" smtClean="0">
                <a:solidFill>
                  <a:schemeClr val="tx1"/>
                </a:solidFill>
              </a:rPr>
              <a:t>　　　　</a:t>
            </a:r>
            <a:r>
              <a:rPr lang="ja-JP" altLang="en-US" sz="2000" b="1" dirty="0" smtClean="0">
                <a:solidFill>
                  <a:srgbClr val="00B050"/>
                </a:solidFill>
              </a:rPr>
              <a:t>外観も優れた</a:t>
            </a:r>
            <a:r>
              <a:rPr lang="ja-JP" altLang="en-US" sz="2000" dirty="0" smtClean="0">
                <a:solidFill>
                  <a:schemeClr val="tx1"/>
                </a:solidFill>
              </a:rPr>
              <a:t>、かっこいいものに！</a:t>
            </a:r>
            <a:endParaRPr lang="en-US" altLang="ja-JP" sz="2000" dirty="0" smtClean="0">
              <a:solidFill>
                <a:schemeClr val="tx1"/>
              </a:solidFill>
            </a:endParaRPr>
          </a:p>
          <a:p>
            <a:endParaRPr lang="en-US" altLang="ja-JP" sz="2000" dirty="0" smtClean="0">
              <a:solidFill>
                <a:schemeClr val="tx1"/>
              </a:solidFill>
            </a:endParaRPr>
          </a:p>
          <a:p>
            <a:r>
              <a:rPr lang="ja-JP" altLang="en-US" sz="2000" dirty="0" smtClean="0">
                <a:solidFill>
                  <a:schemeClr val="tx1"/>
                </a:solidFill>
              </a:rPr>
              <a:t>・</a:t>
            </a:r>
            <a:r>
              <a:rPr lang="ja-JP" altLang="en-US" sz="2000" dirty="0" smtClean="0">
                <a:solidFill>
                  <a:schemeClr val="tx1"/>
                </a:solidFill>
              </a:rPr>
              <a:t>歩行困難者が使用して歩行の</a:t>
            </a:r>
            <a:r>
              <a:rPr lang="ja-JP" altLang="en-US" sz="2000" b="1" dirty="0" smtClean="0">
                <a:solidFill>
                  <a:srgbClr val="00B050"/>
                </a:solidFill>
              </a:rPr>
              <a:t>リハビリ</a:t>
            </a:r>
            <a:r>
              <a:rPr lang="ja-JP" altLang="en-US" sz="2000" dirty="0" smtClean="0">
                <a:solidFill>
                  <a:schemeClr val="tx1"/>
                </a:solidFill>
              </a:rPr>
              <a:t>になるような器具を目指す</a:t>
            </a:r>
          </a:p>
          <a:p>
            <a:endParaRPr lang="en-US" altLang="ja-JP" dirty="0" smtClean="0">
              <a:solidFill>
                <a:schemeClr val="tx1"/>
              </a:solidFill>
            </a:endParaRPr>
          </a:p>
          <a:p>
            <a:pPr algn="ctr"/>
            <a:endParaRPr lang="ja-JP" altLang="en-US" dirty="0">
              <a:solidFill>
                <a:schemeClr val="tx1"/>
              </a:solidFill>
            </a:endParaRPr>
          </a:p>
        </p:txBody>
      </p:sp>
      <p:sp>
        <p:nvSpPr>
          <p:cNvPr id="2" name="下矢印 1"/>
          <p:cNvSpPr/>
          <p:nvPr/>
        </p:nvSpPr>
        <p:spPr>
          <a:xfrm>
            <a:off x="3851920" y="2636912"/>
            <a:ext cx="465618" cy="360040"/>
          </a:xfrm>
          <a:prstGeom prst="down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右矢印 2"/>
          <p:cNvSpPr/>
          <p:nvPr/>
        </p:nvSpPr>
        <p:spPr>
          <a:xfrm>
            <a:off x="808200" y="3698701"/>
            <a:ext cx="720080" cy="24231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808200" y="5157192"/>
            <a:ext cx="720080" cy="24231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90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4" end="4"/>
                                            </p:txEl>
                                          </p:spTgt>
                                        </p:tgtEl>
                                        <p:attrNameLst>
                                          <p:attrName>style.visibility</p:attrName>
                                        </p:attrNameLst>
                                      </p:cBhvr>
                                      <p:to>
                                        <p:strVal val="visible"/>
                                      </p:to>
                                    </p:set>
                                    <p:animEffect transition="in" filter="fade">
                                      <p:cBhvr>
                                        <p:cTn id="14" dur="1000"/>
                                        <p:tgtEl>
                                          <p:spTgt spid="8">
                                            <p:txEl>
                                              <p:pRg st="4" end="4"/>
                                            </p:txEl>
                                          </p:spTgt>
                                        </p:tgtEl>
                                      </p:cBhvr>
                                    </p:animEffect>
                                    <p:anim calcmode="lin" valueType="num">
                                      <p:cBhvr>
                                        <p:cTn id="1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42" presetClass="entr" presetSubtype="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1000"/>
                                        <p:tgtEl>
                                          <p:spTgt spid="8">
                                            <p:txEl>
                                              <p:pRg st="5" end="5"/>
                                            </p:txEl>
                                          </p:spTgt>
                                        </p:tgtEl>
                                      </p:cBhvr>
                                    </p:animEffect>
                                    <p:anim calcmode="lin" valueType="num">
                                      <p:cBhvr>
                                        <p:cTn id="2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1000"/>
                                        <p:tgtEl>
                                          <p:spTgt spid="8">
                                            <p:txEl>
                                              <p:pRg st="6" end="6"/>
                                            </p:txEl>
                                          </p:spTgt>
                                        </p:tgtEl>
                                      </p:cBhvr>
                                    </p:animEffect>
                                    <p:anim calcmode="lin" valueType="num">
                                      <p:cBhvr>
                                        <p:cTn id="3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fade">
                                      <p:cBhvr>
                                        <p:cTn id="36" dur="1000"/>
                                        <p:tgtEl>
                                          <p:spTgt spid="8">
                                            <p:txEl>
                                              <p:pRg st="8" end="8"/>
                                            </p:txEl>
                                          </p:spTgt>
                                        </p:tgtEl>
                                      </p:cBhvr>
                                    </p:animEffect>
                                    <p:anim calcmode="lin" valueType="num">
                                      <p:cBhvr>
                                        <p:cTn id="37"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42" presetClass="entr" presetSubtype="0" fill="hold" nodeType="withEffect">
                                  <p:stCondLst>
                                    <p:cond delay="0"/>
                                  </p:stCondLst>
                                  <p:childTnLst>
                                    <p:set>
                                      <p:cBhvr>
                                        <p:cTn id="45" dur="1" fill="hold">
                                          <p:stCondLst>
                                            <p:cond delay="0"/>
                                          </p:stCondLst>
                                        </p:cTn>
                                        <p:tgtEl>
                                          <p:spTgt spid="8">
                                            <p:txEl>
                                              <p:pRg st="9" end="9"/>
                                            </p:txEl>
                                          </p:spTgt>
                                        </p:tgtEl>
                                        <p:attrNameLst>
                                          <p:attrName>style.visibility</p:attrName>
                                        </p:attrNameLst>
                                      </p:cBhvr>
                                      <p:to>
                                        <p:strVal val="visible"/>
                                      </p:to>
                                    </p:set>
                                    <p:animEffect transition="in" filter="fade">
                                      <p:cBhvr>
                                        <p:cTn id="46" dur="1000"/>
                                        <p:tgtEl>
                                          <p:spTgt spid="8">
                                            <p:txEl>
                                              <p:pRg st="9" end="9"/>
                                            </p:txEl>
                                          </p:spTgt>
                                        </p:tgtEl>
                                      </p:cBhvr>
                                    </p:animEffect>
                                    <p:anim calcmode="lin" valueType="num">
                                      <p:cBhvr>
                                        <p:cTn id="4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
                                            <p:txEl>
                                              <p:pRg st="10" end="10"/>
                                            </p:txEl>
                                          </p:spTgt>
                                        </p:tgtEl>
                                        <p:attrNameLst>
                                          <p:attrName>style.visibility</p:attrName>
                                        </p:attrNameLst>
                                      </p:cBhvr>
                                      <p:to>
                                        <p:strVal val="visible"/>
                                      </p:to>
                                    </p:set>
                                    <p:animEffect transition="in" filter="fade">
                                      <p:cBhvr>
                                        <p:cTn id="51" dur="1000"/>
                                        <p:tgtEl>
                                          <p:spTgt spid="8">
                                            <p:txEl>
                                              <p:pRg st="10" end="10"/>
                                            </p:txEl>
                                          </p:spTgt>
                                        </p:tgtEl>
                                      </p:cBhvr>
                                    </p:animEffect>
                                    <p:anim calcmode="lin" valueType="num">
                                      <p:cBhvr>
                                        <p:cTn id="52"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8">
                                            <p:txEl>
                                              <p:pRg st="11" end="11"/>
                                            </p:txEl>
                                          </p:spTgt>
                                        </p:tgtEl>
                                        <p:attrNameLst>
                                          <p:attrName>style.visibility</p:attrName>
                                        </p:attrNameLst>
                                      </p:cBhvr>
                                      <p:to>
                                        <p:strVal val="visible"/>
                                      </p:to>
                                    </p:set>
                                    <p:animEffect transition="in" filter="fade">
                                      <p:cBhvr>
                                        <p:cTn id="56" dur="1000"/>
                                        <p:tgtEl>
                                          <p:spTgt spid="8">
                                            <p:txEl>
                                              <p:pRg st="11" end="11"/>
                                            </p:txEl>
                                          </p:spTgt>
                                        </p:tgtEl>
                                      </p:cBhvr>
                                    </p:animEffect>
                                    <p:anim calcmode="lin" valueType="num">
                                      <p:cBhvr>
                                        <p:cTn id="57"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
                                            <p:txEl>
                                              <p:pRg st="13" end="13"/>
                                            </p:txEl>
                                          </p:spTgt>
                                        </p:tgtEl>
                                        <p:attrNameLst>
                                          <p:attrName>style.visibility</p:attrName>
                                        </p:attrNameLst>
                                      </p:cBhvr>
                                      <p:to>
                                        <p:strVal val="visible"/>
                                      </p:to>
                                    </p:set>
                                    <p:animEffect transition="in" filter="fade">
                                      <p:cBhvr>
                                        <p:cTn id="63"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552" y="116632"/>
            <a:ext cx="8280920" cy="1584176"/>
          </a:xfrm>
          <a:prstGeom prst="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b="1" dirty="0" smtClean="0">
              <a:solidFill>
                <a:schemeClr val="tx1"/>
              </a:solidFill>
            </a:endParaRPr>
          </a:p>
          <a:p>
            <a:endParaRPr lang="en-US" altLang="ja-JP" b="1" dirty="0">
              <a:solidFill>
                <a:schemeClr val="tx1"/>
              </a:solidFill>
            </a:endParaRPr>
          </a:p>
          <a:p>
            <a:r>
              <a:rPr lang="ja-JP" altLang="en-US" sz="2000" b="1" dirty="0" smtClean="0">
                <a:solidFill>
                  <a:schemeClr val="tx1"/>
                </a:solidFill>
              </a:rPr>
              <a:t>下腿義足における健側肢ミラーイメージによる外観形状再現法の検討</a:t>
            </a:r>
            <a:endParaRPr lang="en-US" altLang="ja-JP" sz="2000" b="1" dirty="0" smtClean="0">
              <a:solidFill>
                <a:schemeClr val="tx1"/>
              </a:solidFill>
            </a:endParaRPr>
          </a:p>
          <a:p>
            <a:r>
              <a:rPr lang="zh-TW" altLang="en-US" sz="1600" b="1" dirty="0" smtClean="0">
                <a:solidFill>
                  <a:schemeClr val="tx1"/>
                </a:solidFill>
              </a:rPr>
              <a:t>佐々木万弓　小室　元呂　藤本　宗鯉　中尾　光孝　沖井　明柴旧　斉子　　菅　俊光飯田　寛和</a:t>
            </a:r>
            <a:r>
              <a:rPr lang="ja-JP" altLang="en-US" sz="1600" b="1" dirty="0">
                <a:solidFill>
                  <a:schemeClr val="tx1"/>
                </a:solidFill>
              </a:rPr>
              <a:t>　</a:t>
            </a:r>
            <a:r>
              <a:rPr lang="zh-TW" altLang="en-US" sz="1600" b="1" dirty="0" smtClean="0">
                <a:solidFill>
                  <a:schemeClr val="tx1"/>
                </a:solidFill>
              </a:rPr>
              <a:t>占山　清</a:t>
            </a:r>
            <a:endParaRPr lang="en-US" altLang="zh-TW" sz="1600" b="1" dirty="0" smtClean="0">
              <a:solidFill>
                <a:schemeClr val="tx1"/>
              </a:solidFill>
            </a:endParaRPr>
          </a:p>
          <a:p>
            <a:r>
              <a:rPr lang="en-US" altLang="zh-TW" sz="1100" b="1" dirty="0">
                <a:solidFill>
                  <a:schemeClr val="tx1"/>
                </a:solidFill>
              </a:rPr>
              <a:t>http://ci.nii.ac.jp/els/110006836150.pdf?id=ART0008773055&amp;type=pdf&amp;lang=jp&amp;host=cinii&amp;order_no=&amp;ppv_type=0&amp;lang_sw=&amp;no=1444028291&amp;cp=</a:t>
            </a:r>
            <a:endParaRPr lang="zh-TW" altLang="en-US" sz="1100" b="1" dirty="0" smtClean="0">
              <a:solidFill>
                <a:schemeClr val="tx1"/>
              </a:solidFill>
            </a:endParaRPr>
          </a:p>
          <a:p>
            <a:endParaRPr lang="en-US" altLang="ja-JP" sz="1600" b="1" dirty="0" smtClean="0">
              <a:solidFill>
                <a:schemeClr val="tx1"/>
              </a:solidFill>
            </a:endParaRPr>
          </a:p>
          <a:p>
            <a:endParaRPr kumimoji="1" lang="ja-JP" altLang="en-US" sz="1600" b="1" dirty="0">
              <a:solidFill>
                <a:schemeClr val="tx1"/>
              </a:solidFill>
            </a:endParaRPr>
          </a:p>
        </p:txBody>
      </p:sp>
      <p:sp>
        <p:nvSpPr>
          <p:cNvPr id="3" name="角丸四角形 2"/>
          <p:cNvSpPr/>
          <p:nvPr/>
        </p:nvSpPr>
        <p:spPr>
          <a:xfrm>
            <a:off x="179512" y="1772816"/>
            <a:ext cx="8784976" cy="4968552"/>
          </a:xfrm>
          <a:prstGeom prst="roundRect">
            <a:avLst/>
          </a:prstGeom>
          <a:gradFill>
            <a:gsLst>
              <a:gs pos="0">
                <a:srgbClr val="92D050"/>
              </a:gs>
              <a:gs pos="71000">
                <a:schemeClr val="accent3">
                  <a:tint val="37000"/>
                  <a:satMod val="300000"/>
                </a:schemeClr>
              </a:gs>
              <a:gs pos="100000">
                <a:schemeClr val="accent3">
                  <a:tint val="15000"/>
                  <a:satMod val="350000"/>
                </a:schemeClr>
              </a:gs>
            </a:gsLst>
          </a:gradFill>
          <a:ln>
            <a:solidFill>
              <a:srgbClr val="3AD23E"/>
            </a:solidFill>
          </a:ln>
        </p:spPr>
        <p:style>
          <a:lnRef idx="1">
            <a:schemeClr val="accent3"/>
          </a:lnRef>
          <a:fillRef idx="2">
            <a:schemeClr val="accent3"/>
          </a:fillRef>
          <a:effectRef idx="1">
            <a:schemeClr val="accent3"/>
          </a:effectRef>
          <a:fontRef idx="minor">
            <a:schemeClr val="dk1"/>
          </a:fontRef>
        </p:style>
        <p:txBody>
          <a:bodyPr rtlCol="0" anchor="ctr"/>
          <a:lstStyle/>
          <a:p>
            <a:r>
              <a:rPr lang="ja-JP" altLang="en-US" sz="1600" b="1" dirty="0" smtClean="0">
                <a:solidFill>
                  <a:schemeClr val="tx1"/>
                </a:solidFill>
                <a:latin typeface="ＭＳ Ｐゴシック" pitchFamily="50" charset="-128"/>
                <a:ea typeface="ＭＳ Ｐゴシック" pitchFamily="50" charset="-128"/>
              </a:rPr>
              <a:t>背景</a:t>
            </a:r>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r>
              <a:rPr lang="ja-JP" altLang="en-US" sz="1600" b="1" dirty="0" smtClean="0">
                <a:solidFill>
                  <a:schemeClr val="tx1"/>
                </a:solidFill>
                <a:latin typeface="ＭＳ Ｐゴシック" pitchFamily="50" charset="-128"/>
                <a:ea typeface="ＭＳ Ｐゴシック" pitchFamily="50" charset="-128"/>
              </a:rPr>
              <a:t>方法</a:t>
            </a:r>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r>
              <a:rPr lang="ja-JP" altLang="en-US" sz="1600" b="1" dirty="0" smtClean="0">
                <a:solidFill>
                  <a:schemeClr val="tx1"/>
                </a:solidFill>
                <a:latin typeface="ＭＳ Ｐゴシック" pitchFamily="50" charset="-128"/>
                <a:ea typeface="ＭＳ Ｐゴシック" pitchFamily="50" charset="-128"/>
              </a:rPr>
              <a:t>結果</a:t>
            </a:r>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smtClean="0">
              <a:solidFill>
                <a:schemeClr val="tx1"/>
              </a:solidFill>
              <a:latin typeface="ＭＳ Ｐゴシック" pitchFamily="50" charset="-128"/>
              <a:ea typeface="ＭＳ Ｐゴシック" pitchFamily="50" charset="-128"/>
            </a:endParaRPr>
          </a:p>
          <a:p>
            <a:r>
              <a:rPr lang="ja-JP" altLang="en-US" sz="1600" b="1" dirty="0">
                <a:solidFill>
                  <a:schemeClr val="tx1"/>
                </a:solidFill>
                <a:latin typeface="ＭＳ Ｐゴシック" pitchFamily="50" charset="-128"/>
                <a:ea typeface="ＭＳ Ｐゴシック" pitchFamily="50" charset="-128"/>
              </a:rPr>
              <a:t>　</a:t>
            </a:r>
            <a:endParaRPr lang="en-US" altLang="ja-JP" sz="2000" b="1" dirty="0" smtClean="0">
              <a:solidFill>
                <a:schemeClr val="accent6"/>
              </a:solidFill>
              <a:latin typeface="ＭＳ Ｐゴシック" pitchFamily="50" charset="-128"/>
              <a:ea typeface="ＭＳ Ｐゴシック" pitchFamily="50" charset="-128"/>
            </a:endParaRPr>
          </a:p>
        </p:txBody>
      </p:sp>
      <p:sp>
        <p:nvSpPr>
          <p:cNvPr id="6" name="角丸四角形 5"/>
          <p:cNvSpPr/>
          <p:nvPr/>
        </p:nvSpPr>
        <p:spPr>
          <a:xfrm>
            <a:off x="1115615" y="1916832"/>
            <a:ext cx="7344816" cy="1224136"/>
          </a:xfrm>
          <a:prstGeom prst="roundRect">
            <a:avLst/>
          </a:prstGeom>
          <a:solidFill>
            <a:schemeClr val="bg1">
              <a:alpha val="5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下肢切断者が使用する義足は運動機能を補完する事に主眼がおかれているが，欠損部が生じた為の審美崩壊，患者の精神的ダメージは大きく，日常生活において</a:t>
            </a:r>
            <a:r>
              <a:rPr lang="ja-JP" altLang="en-US" sz="2000" b="1" dirty="0">
                <a:solidFill>
                  <a:schemeClr val="accent6"/>
                </a:solidFill>
              </a:rPr>
              <a:t>日常運動機能と優れた外観をもつ義足のニーズは低いものではない</a:t>
            </a:r>
            <a:endParaRPr kumimoji="1" lang="ja-JP" altLang="en-US" sz="2000" b="1" dirty="0">
              <a:solidFill>
                <a:schemeClr val="accent6"/>
              </a:solidFill>
            </a:endParaRPr>
          </a:p>
        </p:txBody>
      </p:sp>
      <p:sp>
        <p:nvSpPr>
          <p:cNvPr id="7" name="角丸四角形 6"/>
          <p:cNvSpPr/>
          <p:nvPr/>
        </p:nvSpPr>
        <p:spPr>
          <a:xfrm>
            <a:off x="1115615" y="3354132"/>
            <a:ext cx="7344816" cy="1224136"/>
          </a:xfrm>
          <a:prstGeom prst="roundRect">
            <a:avLst/>
          </a:prstGeom>
          <a:solidFill>
            <a:schemeClr val="bg1">
              <a:alpha val="5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我々は健側のミラーイメージを使用して切断肢の外観再現を試みたので報告する。承諾を得た下肢切断者の県側下肢をレーザースキャナで様々な任意の角度から撮影。表面形状の</a:t>
            </a:r>
            <a:r>
              <a:rPr lang="en-US" altLang="ja-JP" sz="2000" b="1" dirty="0">
                <a:solidFill>
                  <a:schemeClr val="accent6"/>
                </a:solidFill>
              </a:rPr>
              <a:t>3D </a:t>
            </a:r>
            <a:r>
              <a:rPr lang="ja-JP" altLang="en-US" sz="2000" b="1" dirty="0">
                <a:solidFill>
                  <a:schemeClr val="accent6"/>
                </a:solidFill>
              </a:rPr>
              <a:t>データを取得</a:t>
            </a:r>
            <a:r>
              <a:rPr lang="ja-JP" altLang="en-US" dirty="0">
                <a:solidFill>
                  <a:schemeClr val="tx1"/>
                </a:solidFill>
              </a:rPr>
              <a:t>し、３</a:t>
            </a:r>
            <a:r>
              <a:rPr lang="en-US" altLang="ja-JP" dirty="0">
                <a:solidFill>
                  <a:schemeClr val="tx1"/>
                </a:solidFill>
              </a:rPr>
              <a:t>D</a:t>
            </a:r>
            <a:r>
              <a:rPr lang="ja-JP" altLang="en-US" dirty="0">
                <a:solidFill>
                  <a:schemeClr val="tx1"/>
                </a:solidFill>
              </a:rPr>
              <a:t>モデリングソフトにより画像を結合し</a:t>
            </a:r>
            <a:r>
              <a:rPr lang="en-US" altLang="ja-JP" dirty="0">
                <a:solidFill>
                  <a:schemeClr val="tx1"/>
                </a:solidFill>
              </a:rPr>
              <a:t>PC </a:t>
            </a:r>
            <a:r>
              <a:rPr lang="ja-JP" altLang="en-US" dirty="0">
                <a:solidFill>
                  <a:schemeClr val="tx1"/>
                </a:solidFill>
              </a:rPr>
              <a:t>上に健側の立体画像を作成した．</a:t>
            </a:r>
            <a:endParaRPr kumimoji="1" lang="ja-JP" altLang="en-US" dirty="0">
              <a:solidFill>
                <a:schemeClr val="tx1"/>
              </a:solidFill>
            </a:endParaRPr>
          </a:p>
        </p:txBody>
      </p:sp>
      <p:sp>
        <p:nvSpPr>
          <p:cNvPr id="9" name="角丸四角形 8"/>
          <p:cNvSpPr/>
          <p:nvPr/>
        </p:nvSpPr>
        <p:spPr>
          <a:xfrm>
            <a:off x="1115616" y="4725144"/>
            <a:ext cx="7344815" cy="1944216"/>
          </a:xfrm>
          <a:prstGeom prst="roundRect">
            <a:avLst/>
          </a:prstGeom>
          <a:solidFill>
            <a:schemeClr val="bg1">
              <a:alpha val="5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画像反転したミラーイメージにより患側下肢の立体形状を再現．</a:t>
            </a:r>
            <a:r>
              <a:rPr lang="en-US" altLang="ja-JP" dirty="0">
                <a:solidFill>
                  <a:schemeClr val="tx1"/>
                </a:solidFill>
              </a:rPr>
              <a:t>STI </a:t>
            </a:r>
            <a:r>
              <a:rPr lang="ja-JP" altLang="en-US" dirty="0" err="1">
                <a:solidFill>
                  <a:schemeClr val="tx1"/>
                </a:solidFill>
              </a:rPr>
              <a:t>、</a:t>
            </a:r>
            <a:r>
              <a:rPr lang="ja-JP" altLang="en-US" dirty="0">
                <a:solidFill>
                  <a:schemeClr val="tx1"/>
                </a:solidFill>
              </a:rPr>
              <a:t>形式に変換した画豫データからラピッドブロトタイピングシステム</a:t>
            </a:r>
            <a:r>
              <a:rPr lang="en-US" altLang="ja-JP" dirty="0">
                <a:solidFill>
                  <a:schemeClr val="tx1"/>
                </a:solidFill>
              </a:rPr>
              <a:t>Osaka</a:t>
            </a:r>
            <a:r>
              <a:rPr lang="ja-JP" altLang="en-US" dirty="0">
                <a:solidFill>
                  <a:schemeClr val="tx1"/>
                </a:solidFill>
              </a:rPr>
              <a:t>）を用いてナイロン樹脂にて形状唐現を行った。切断肢の状は</a:t>
            </a:r>
            <a:r>
              <a:rPr lang="ja-JP" altLang="en-US" b="1" dirty="0">
                <a:solidFill>
                  <a:schemeClr val="accent6"/>
                </a:solidFill>
              </a:rPr>
              <a:t>健側肢立体形状のミラーイメージ画像</a:t>
            </a:r>
            <a:r>
              <a:rPr lang="ja-JP" altLang="en-US" dirty="0">
                <a:solidFill>
                  <a:schemeClr val="tx1"/>
                </a:solidFill>
              </a:rPr>
              <a:t>として</a:t>
            </a:r>
            <a:r>
              <a:rPr lang="ja-JP" altLang="en-US" b="1" dirty="0">
                <a:solidFill>
                  <a:schemeClr val="accent6"/>
                </a:solidFill>
              </a:rPr>
              <a:t>再現可能</a:t>
            </a:r>
            <a:r>
              <a:rPr lang="ja-JP" altLang="en-US" dirty="0">
                <a:solidFill>
                  <a:schemeClr val="tx1"/>
                </a:solidFill>
              </a:rPr>
              <a:t>であった．今回，健側肢のミラーイメージにより形状を再現した事で，より</a:t>
            </a:r>
            <a:r>
              <a:rPr lang="ja-JP" altLang="en-US" sz="2000" b="1" dirty="0">
                <a:solidFill>
                  <a:schemeClr val="accent6"/>
                </a:solidFill>
              </a:rPr>
              <a:t>自然な外観の作成の可能性</a:t>
            </a:r>
            <a:r>
              <a:rPr lang="ja-JP" altLang="en-US" dirty="0">
                <a:solidFill>
                  <a:schemeClr val="tx1"/>
                </a:solidFill>
              </a:rPr>
              <a:t>が示唆された．本来の下肢形状の再現は下肢切断者の</a:t>
            </a:r>
            <a:r>
              <a:rPr lang="en-US" altLang="ja-JP" dirty="0">
                <a:solidFill>
                  <a:schemeClr val="tx1"/>
                </a:solidFill>
              </a:rPr>
              <a:t>QOL </a:t>
            </a:r>
            <a:r>
              <a:rPr lang="ja-JP" altLang="en-US" dirty="0">
                <a:solidFill>
                  <a:schemeClr val="tx1"/>
                </a:solidFill>
              </a:rPr>
              <a:t>向上に有用であると考えている．</a:t>
            </a:r>
          </a:p>
        </p:txBody>
      </p:sp>
    </p:spTree>
    <p:extLst>
      <p:ext uri="{BB962C8B-B14F-4D97-AF65-F5344CB8AC3E}">
        <p14:creationId xmlns:p14="http://schemas.microsoft.com/office/powerpoint/2010/main" val="21331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71397" y="34076"/>
            <a:ext cx="8424936" cy="1152128"/>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smtClean="0">
                <a:solidFill>
                  <a:schemeClr val="tx1"/>
                </a:solidFill>
              </a:rPr>
              <a:t>ひざサポーターがストップジャンプ動作に与える影響</a:t>
            </a:r>
            <a:endParaRPr kumimoji="1" lang="en-US" altLang="ja-JP" sz="2400" dirty="0" smtClean="0">
              <a:solidFill>
                <a:schemeClr val="tx1"/>
              </a:solidFill>
            </a:endParaRPr>
          </a:p>
          <a:p>
            <a:r>
              <a:rPr lang="ja-JP" altLang="en-US" sz="2400" dirty="0" smtClean="0">
                <a:solidFill>
                  <a:schemeClr val="tx1"/>
                </a:solidFill>
              </a:rPr>
              <a:t>ストップ局面に着目して　　　</a:t>
            </a:r>
            <a:r>
              <a:rPr lang="ja-JP" altLang="en-US" sz="2000" dirty="0" smtClean="0">
                <a:solidFill>
                  <a:schemeClr val="tx1"/>
                </a:solidFill>
              </a:rPr>
              <a:t>船橋</a:t>
            </a:r>
            <a:r>
              <a:rPr lang="zh-CN" altLang="en-US" sz="2000" b="1" dirty="0" smtClean="0">
                <a:solidFill>
                  <a:schemeClr val="tx1"/>
                </a:solidFill>
                <a:latin typeface="Arial Unicode MS" pitchFamily="50" charset="-128"/>
                <a:ea typeface="Arial Unicode MS" pitchFamily="50" charset="-128"/>
                <a:cs typeface="Arial Unicode MS" pitchFamily="50" charset="-128"/>
              </a:rPr>
              <a:t>　</a:t>
            </a:r>
            <a:r>
              <a:rPr lang="ja-JP" altLang="en-US" sz="2000" dirty="0" smtClean="0">
                <a:solidFill>
                  <a:schemeClr val="tx1"/>
                </a:solidFill>
                <a:latin typeface="+mj-ea"/>
                <a:ea typeface="+mj-ea"/>
                <a:cs typeface="Arial Unicode MS" pitchFamily="50" charset="-128"/>
              </a:rPr>
              <a:t>祐美子</a:t>
            </a:r>
            <a:r>
              <a:rPr lang="zh-CN" altLang="en-US" sz="2000" b="1" dirty="0" smtClean="0">
                <a:solidFill>
                  <a:schemeClr val="tx1"/>
                </a:solidFill>
                <a:latin typeface="Arial Unicode MS" pitchFamily="50" charset="-128"/>
                <a:ea typeface="Arial Unicode MS" pitchFamily="50" charset="-128"/>
                <a:cs typeface="Arial Unicode MS" pitchFamily="50" charset="-128"/>
              </a:rPr>
              <a:t>　</a:t>
            </a:r>
            <a:r>
              <a:rPr lang="zh-CN" altLang="en-US" sz="2000" dirty="0" smtClean="0">
                <a:solidFill>
                  <a:schemeClr val="tx1"/>
                </a:solidFill>
                <a:latin typeface="Arial Unicode MS" pitchFamily="50" charset="-128"/>
                <a:ea typeface="Arial Unicode MS" pitchFamily="50" charset="-128"/>
                <a:cs typeface="Arial Unicode MS" pitchFamily="50" charset="-128"/>
              </a:rPr>
              <a:t>清水　悠</a:t>
            </a:r>
            <a:r>
              <a:rPr lang="ja-JP" altLang="en-US" sz="2000" b="1" dirty="0" smtClean="0">
                <a:solidFill>
                  <a:schemeClr val="tx1"/>
                </a:solidFill>
                <a:latin typeface="Arial Unicode MS" pitchFamily="50" charset="-128"/>
                <a:ea typeface="Arial Unicode MS" pitchFamily="50" charset="-128"/>
                <a:cs typeface="Arial Unicode MS" pitchFamily="50" charset="-128"/>
              </a:rPr>
              <a:t>　</a:t>
            </a:r>
            <a:r>
              <a:rPr lang="zh-CN" altLang="en-US" sz="2000" dirty="0" smtClean="0">
                <a:solidFill>
                  <a:schemeClr val="tx1"/>
                </a:solidFill>
                <a:latin typeface="Arial Unicode MS" pitchFamily="50" charset="-128"/>
                <a:ea typeface="Arial Unicode MS" pitchFamily="50" charset="-128"/>
                <a:cs typeface="Arial Unicode MS" pitchFamily="50" charset="-128"/>
              </a:rPr>
              <a:t>藤井　範久</a:t>
            </a:r>
            <a:endParaRPr lang="en-US" altLang="zh-CN" sz="2000" dirty="0" smtClean="0">
              <a:solidFill>
                <a:schemeClr val="tx1"/>
              </a:solidFill>
              <a:latin typeface="Arial Unicode MS" pitchFamily="50" charset="-128"/>
              <a:ea typeface="Arial Unicode MS" pitchFamily="50" charset="-128"/>
              <a:cs typeface="Arial Unicode MS" pitchFamily="50" charset="-128"/>
            </a:endParaRPr>
          </a:p>
          <a:p>
            <a:r>
              <a:rPr lang="en-US" altLang="ja-JP" sz="1100" dirty="0">
                <a:solidFill>
                  <a:schemeClr val="tx1"/>
                </a:solidFill>
                <a:latin typeface="Arial Unicode MS" pitchFamily="50" charset="-128"/>
                <a:ea typeface="Arial Unicode MS" pitchFamily="50" charset="-128"/>
                <a:cs typeface="Arial Unicode MS" pitchFamily="50" charset="-128"/>
              </a:rPr>
              <a:t>http://ci.nii.ac.jp/els/110009859508.pdf?id=ART0010376460&amp;type=pdf&amp;lang=jp&amp;host=cinii&amp;order_no=&amp;ppv_type=0&amp;lang_sw=&amp;no=1443080098&amp;cp=</a:t>
            </a:r>
            <a:endParaRPr kumimoji="1" lang="ja-JP" altLang="en-US" sz="1100" dirty="0">
              <a:solidFill>
                <a:schemeClr val="tx1"/>
              </a:solidFill>
              <a:latin typeface="Arial Unicode MS" pitchFamily="50" charset="-128"/>
              <a:ea typeface="Arial Unicode MS" pitchFamily="50" charset="-128"/>
              <a:cs typeface="Arial Unicode MS" pitchFamily="50" charset="-128"/>
            </a:endParaRPr>
          </a:p>
        </p:txBody>
      </p:sp>
      <p:sp>
        <p:nvSpPr>
          <p:cNvPr id="3" name="角丸四角形 2"/>
          <p:cNvSpPr/>
          <p:nvPr/>
        </p:nvSpPr>
        <p:spPr>
          <a:xfrm>
            <a:off x="107504" y="1268760"/>
            <a:ext cx="8928991" cy="5544616"/>
          </a:xfrm>
          <a:prstGeom prst="roundRect">
            <a:avLst/>
          </a:prstGeom>
          <a:gradFill>
            <a:gsLst>
              <a:gs pos="0">
                <a:schemeClr val="accent6"/>
              </a:gs>
              <a:gs pos="66000">
                <a:schemeClr val="accent6">
                  <a:tint val="37000"/>
                  <a:satMod val="300000"/>
                </a:schemeClr>
              </a:gs>
              <a:gs pos="100000">
                <a:schemeClr val="accent6">
                  <a:tint val="15000"/>
                  <a:satMod val="350000"/>
                </a:schemeClr>
              </a:gs>
            </a:gsLst>
          </a:gradFill>
          <a:ln/>
        </p:spPr>
        <p:style>
          <a:lnRef idx="1">
            <a:schemeClr val="accent6"/>
          </a:lnRef>
          <a:fillRef idx="2">
            <a:schemeClr val="accent6"/>
          </a:fillRef>
          <a:effectRef idx="1">
            <a:schemeClr val="accent6"/>
          </a:effectRef>
          <a:fontRef idx="minor">
            <a:schemeClr val="dk1"/>
          </a:fontRef>
        </p:style>
        <p:txBody>
          <a:bodyPr rtlCol="0" anchor="ctr"/>
          <a:lstStyle/>
          <a:p>
            <a:r>
              <a:rPr lang="ja-JP" altLang="en-US" dirty="0"/>
              <a:t>　</a:t>
            </a:r>
            <a:r>
              <a:rPr lang="ja-JP" altLang="en-US" dirty="0" smtClean="0">
                <a:solidFill>
                  <a:srgbClr val="FC3EE1"/>
                </a:solidFill>
              </a:rPr>
              <a:t>　　　　　　　　　　　　　　　　　　　</a:t>
            </a:r>
            <a:endParaRPr lang="en-US" altLang="ja-JP" dirty="0" smtClean="0">
              <a:solidFill>
                <a:srgbClr val="FC3EE1"/>
              </a:solidFill>
            </a:endParaRPr>
          </a:p>
          <a:p>
            <a:r>
              <a:rPr lang="ja-JP" altLang="en-US" dirty="0">
                <a:solidFill>
                  <a:srgbClr val="FC3EE1"/>
                </a:solidFill>
              </a:rPr>
              <a:t>　</a:t>
            </a:r>
            <a:endParaRPr lang="en-US" altLang="ja-JP" dirty="0" smtClean="0">
              <a:solidFill>
                <a:srgbClr val="FC3EE1"/>
              </a:solidFill>
            </a:endParaRPr>
          </a:p>
          <a:p>
            <a:r>
              <a:rPr lang="ja-JP" altLang="en-US" dirty="0" smtClean="0">
                <a:solidFill>
                  <a:schemeClr val="tx1"/>
                </a:solidFill>
              </a:rPr>
              <a:t>背景</a:t>
            </a:r>
            <a:endParaRPr lang="en-US" altLang="ja-JP" dirty="0" smtClean="0">
              <a:solidFill>
                <a:schemeClr val="tx1"/>
              </a:solidFill>
            </a:endParaRPr>
          </a:p>
          <a:p>
            <a:r>
              <a:rPr lang="ja-JP" altLang="en-US" dirty="0" smtClean="0">
                <a:solidFill>
                  <a:srgbClr val="FC3EE1"/>
                </a:solidFill>
              </a:rPr>
              <a:t>　　　　　　　　　　　　　　　　　　</a:t>
            </a:r>
            <a:endParaRPr lang="en-US" altLang="ja-JP" dirty="0" smtClean="0">
              <a:solidFill>
                <a:schemeClr val="tx1"/>
              </a:solidFill>
            </a:endParaRPr>
          </a:p>
          <a:p>
            <a:endParaRPr lang="en-US" altLang="ja-JP" dirty="0" smtClean="0">
              <a:solidFill>
                <a:schemeClr val="tx1"/>
              </a:solidFill>
            </a:endParaRPr>
          </a:p>
          <a:p>
            <a:endParaRPr lang="en-US" altLang="ja-JP" dirty="0" smtClean="0">
              <a:solidFill>
                <a:schemeClr val="tx1"/>
              </a:solidFill>
            </a:endParaRPr>
          </a:p>
          <a:p>
            <a:r>
              <a:rPr lang="ja-JP" altLang="en-US" dirty="0" smtClean="0">
                <a:solidFill>
                  <a:schemeClr val="tx1"/>
                </a:solidFill>
              </a:rPr>
              <a:t>方法</a:t>
            </a:r>
            <a:endParaRPr lang="en-US" altLang="ja-JP" dirty="0" smtClean="0">
              <a:solidFill>
                <a:schemeClr val="tx1"/>
              </a:solidFill>
            </a:endParaRPr>
          </a:p>
          <a:p>
            <a:endParaRPr lang="en-US" altLang="ja-JP" dirty="0" smtClean="0">
              <a:solidFill>
                <a:schemeClr val="tx1"/>
              </a:solidFill>
            </a:endParaRPr>
          </a:p>
          <a:p>
            <a:endParaRPr lang="en-US" altLang="ja-JP" dirty="0">
              <a:solidFill>
                <a:schemeClr val="tx1"/>
              </a:solidFill>
            </a:endParaRPr>
          </a:p>
          <a:p>
            <a:endParaRPr lang="en-US" altLang="ja-JP" dirty="0" smtClean="0">
              <a:solidFill>
                <a:schemeClr val="tx1"/>
              </a:solidFill>
            </a:endParaRPr>
          </a:p>
          <a:p>
            <a:endParaRPr lang="en-US" altLang="ja-JP" dirty="0">
              <a:solidFill>
                <a:schemeClr val="tx1"/>
              </a:solidFill>
            </a:endParaRPr>
          </a:p>
          <a:p>
            <a:endParaRPr lang="en-US" altLang="ja-JP" dirty="0">
              <a:solidFill>
                <a:schemeClr val="tx1"/>
              </a:solidFill>
            </a:endParaRPr>
          </a:p>
          <a:p>
            <a:r>
              <a:rPr lang="ja-JP" altLang="en-US" dirty="0" smtClean="0">
                <a:solidFill>
                  <a:schemeClr val="tx1"/>
                </a:solidFill>
              </a:rPr>
              <a:t>結果</a:t>
            </a:r>
            <a:endParaRPr lang="en-US" altLang="ja-JP" dirty="0" smtClean="0">
              <a:solidFill>
                <a:schemeClr val="tx1"/>
              </a:solidFill>
            </a:endParaRPr>
          </a:p>
          <a:p>
            <a:r>
              <a:rPr lang="ja-JP" altLang="en-US" dirty="0">
                <a:solidFill>
                  <a:schemeClr val="tx1"/>
                </a:solidFill>
              </a:rPr>
              <a:t>　</a:t>
            </a:r>
            <a:r>
              <a:rPr kumimoji="1" lang="ja-JP" altLang="en-US" sz="2000" dirty="0">
                <a:solidFill>
                  <a:schemeClr val="tx1"/>
                </a:solidFill>
              </a:rPr>
              <a:t>　</a:t>
            </a:r>
            <a:endParaRPr lang="en-US" altLang="ja-JP" dirty="0" smtClean="0">
              <a:solidFill>
                <a:schemeClr val="tx1"/>
              </a:solidFill>
            </a:endParaRPr>
          </a:p>
          <a:p>
            <a:endParaRPr kumimoji="1" lang="en-US" altLang="ja-JP" dirty="0">
              <a:solidFill>
                <a:schemeClr val="tx1"/>
              </a:solidFill>
            </a:endParaRPr>
          </a:p>
          <a:p>
            <a:endParaRPr kumimoji="1" lang="en-US" altLang="ja-JP" dirty="0" smtClean="0">
              <a:solidFill>
                <a:schemeClr val="tx1"/>
              </a:solidFill>
            </a:endParaRPr>
          </a:p>
          <a:p>
            <a:endParaRPr lang="en-US" altLang="ja-JP" dirty="0">
              <a:solidFill>
                <a:schemeClr val="tx1"/>
              </a:solidFill>
            </a:endParaRPr>
          </a:p>
          <a:p>
            <a:endParaRPr kumimoji="1" lang="en-US" altLang="ja-JP" dirty="0" smtClean="0">
              <a:solidFill>
                <a:schemeClr val="tx1"/>
              </a:solidFill>
            </a:endParaRPr>
          </a:p>
          <a:p>
            <a:r>
              <a:rPr lang="ja-JP" altLang="en-US" dirty="0" smtClean="0">
                <a:solidFill>
                  <a:schemeClr val="tx1"/>
                </a:solidFill>
              </a:rPr>
              <a:t>　　　　　　　　</a:t>
            </a:r>
            <a:r>
              <a:rPr kumimoji="1" lang="ja-JP" altLang="en-US" dirty="0" smtClean="0">
                <a:solidFill>
                  <a:schemeClr val="tx1"/>
                </a:solidFill>
              </a:rPr>
              <a:t>ものすごく簡単に言うと</a:t>
            </a:r>
            <a:r>
              <a:rPr kumimoji="1" lang="ja-JP" altLang="en-US" sz="2400" b="1" dirty="0" smtClean="0">
                <a:solidFill>
                  <a:srgbClr val="FC3EE1"/>
                </a:solidFill>
              </a:rPr>
              <a:t>サポーターは膝を守る</a:t>
            </a:r>
            <a:r>
              <a:rPr kumimoji="1" lang="ja-JP" altLang="en-US" sz="2400" dirty="0" smtClean="0">
                <a:solidFill>
                  <a:schemeClr val="tx1"/>
                </a:solidFill>
              </a:rPr>
              <a:t>ということ</a:t>
            </a:r>
            <a:r>
              <a:rPr kumimoji="1" lang="ja-JP" altLang="en-US" dirty="0" smtClean="0">
                <a:solidFill>
                  <a:schemeClr val="tx1"/>
                </a:solidFill>
              </a:rPr>
              <a:t>！！</a:t>
            </a:r>
            <a:endParaRPr kumimoji="1" lang="ja-JP" altLang="en-US" dirty="0">
              <a:solidFill>
                <a:schemeClr val="tx1"/>
              </a:solidFill>
            </a:endParaRPr>
          </a:p>
        </p:txBody>
      </p:sp>
      <p:sp>
        <p:nvSpPr>
          <p:cNvPr id="6" name="角丸四角形 5"/>
          <p:cNvSpPr/>
          <p:nvPr/>
        </p:nvSpPr>
        <p:spPr>
          <a:xfrm>
            <a:off x="1043607" y="2690664"/>
            <a:ext cx="7465100" cy="1656184"/>
          </a:xfrm>
          <a:prstGeom prst="roundRect">
            <a:avLst/>
          </a:prstGeom>
          <a:solidFill>
            <a:schemeClr val="bg1">
              <a:alpha val="5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膝サポーター着用と非着用条件におけるストップジャンプ動作中の下肢キネマティクスおよびキネティクス的特徴の相違を明らかにすることを目的とした。被験者は、女子大学バスケットボール選手</a:t>
            </a:r>
            <a:r>
              <a:rPr lang="en-US" altLang="ja-JP" dirty="0">
                <a:solidFill>
                  <a:schemeClr val="tx1"/>
                </a:solidFill>
              </a:rPr>
              <a:t>5 </a:t>
            </a:r>
            <a:r>
              <a:rPr lang="ja-JP" altLang="en-US" dirty="0">
                <a:solidFill>
                  <a:schemeClr val="tx1"/>
                </a:solidFill>
              </a:rPr>
              <a:t>名とし、ストップジャンプ動作を行うように指示した。三次元光学分析装置（</a:t>
            </a:r>
            <a:r>
              <a:rPr lang="en-US" altLang="ja-JP" dirty="0">
                <a:solidFill>
                  <a:schemeClr val="tx1"/>
                </a:solidFill>
              </a:rPr>
              <a:t>250Hz </a:t>
            </a:r>
            <a:r>
              <a:rPr lang="ja-JP" altLang="en-US" dirty="0">
                <a:solidFill>
                  <a:schemeClr val="tx1"/>
                </a:solidFill>
              </a:rPr>
              <a:t>） と床反力計（</a:t>
            </a:r>
            <a:r>
              <a:rPr lang="en-US" altLang="ja-JP" dirty="0">
                <a:solidFill>
                  <a:schemeClr val="tx1"/>
                </a:solidFill>
              </a:rPr>
              <a:t>1000Hz </a:t>
            </a:r>
            <a:r>
              <a:rPr lang="ja-JP" altLang="en-US" dirty="0">
                <a:solidFill>
                  <a:schemeClr val="tx1"/>
                </a:solidFill>
              </a:rPr>
              <a:t>） </a:t>
            </a:r>
            <a:r>
              <a:rPr lang="ja-JP" altLang="en-US" dirty="0" smtClean="0">
                <a:solidFill>
                  <a:schemeClr val="tx1"/>
                </a:solidFill>
              </a:rPr>
              <a:t>を用いて</a:t>
            </a:r>
            <a:r>
              <a:rPr lang="ja-JP" altLang="en-US" dirty="0">
                <a:solidFill>
                  <a:schemeClr val="tx1"/>
                </a:solidFill>
              </a:rPr>
              <a:t>、身体分析点の座標値と地面反力を収集した</a:t>
            </a:r>
            <a:r>
              <a:rPr lang="ja-JP" altLang="en-US" dirty="0" smtClean="0">
                <a:solidFill>
                  <a:schemeClr val="tx1"/>
                </a:solidFill>
              </a:rPr>
              <a:t>。</a:t>
            </a:r>
            <a:r>
              <a:rPr lang="en-US" altLang="ja-JP" dirty="0" smtClean="0">
                <a:solidFill>
                  <a:schemeClr val="tx1"/>
                </a:solidFill>
              </a:rPr>
              <a:t>※</a:t>
            </a:r>
            <a:r>
              <a:rPr lang="ja-JP" altLang="en-US" dirty="0" smtClean="0">
                <a:solidFill>
                  <a:schemeClr val="tx1"/>
                </a:solidFill>
              </a:rPr>
              <a:t>キネティクス＝運動</a:t>
            </a:r>
            <a:endParaRPr kumimoji="1" lang="ja-JP" altLang="en-US" dirty="0">
              <a:solidFill>
                <a:schemeClr val="tx1"/>
              </a:solidFill>
            </a:endParaRPr>
          </a:p>
        </p:txBody>
      </p:sp>
      <p:sp>
        <p:nvSpPr>
          <p:cNvPr id="10" name="角丸四角形 9"/>
          <p:cNvSpPr/>
          <p:nvPr/>
        </p:nvSpPr>
        <p:spPr>
          <a:xfrm>
            <a:off x="1043607" y="4437112"/>
            <a:ext cx="7446702" cy="1881544"/>
          </a:xfrm>
          <a:prstGeom prst="roundRect">
            <a:avLst/>
          </a:prstGeom>
          <a:solidFill>
            <a:schemeClr val="bg1">
              <a:alpha val="5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その結果、条件間において全被験者の平均値では、膝関節最大屈曲時の膝関節角度、膝関節トルクおよび膝関節力に有意な差はみられなかった。着用条件で膝関節屈曲角度が制限された傾向がみられた被験者は、地面反力、膝関節伸展トルクの最大値が大きかった。このような被験者においては、</a:t>
            </a:r>
            <a:r>
              <a:rPr lang="ja-JP" altLang="en-US" dirty="0">
                <a:solidFill>
                  <a:srgbClr val="FC3EE1"/>
                </a:solidFill>
              </a:rPr>
              <a:t>膝サポーターを着用することは、膝関節の可動域を制御するだけではなく、膝サポーターの復元トルクが膝関節伸展トルクの役割も担っていることが推察された。</a:t>
            </a: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7" y="1393338"/>
            <a:ext cx="7446702"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29" y="6317635"/>
            <a:ext cx="89693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正方形/長方形 11"/>
          <p:cNvSpPr/>
          <p:nvPr/>
        </p:nvSpPr>
        <p:spPr>
          <a:xfrm>
            <a:off x="1043607" y="1375696"/>
            <a:ext cx="7222331" cy="1200329"/>
          </a:xfrm>
          <a:prstGeom prst="rect">
            <a:avLst/>
          </a:prstGeom>
        </p:spPr>
        <p:txBody>
          <a:bodyPr wrap="square">
            <a:spAutoFit/>
          </a:bodyPr>
          <a:lstStyle/>
          <a:p>
            <a:r>
              <a:rPr lang="ja-JP" altLang="en-US" dirty="0"/>
              <a:t>膝の装具やサポーターは、一般的に受傷後に不安定となった膝関節の可動域を制限し、安定性を高めるために使用される。スポーツ場面を想定した動作中の膝装具に関する研究は多数行われているが、</a:t>
            </a:r>
            <a:r>
              <a:rPr lang="ja-JP" altLang="en-US" dirty="0">
                <a:solidFill>
                  <a:srgbClr val="FC3EE1"/>
                </a:solidFill>
              </a:rPr>
              <a:t>膝サポーターに関する研究は少ない。</a:t>
            </a:r>
          </a:p>
        </p:txBody>
      </p:sp>
    </p:spTree>
    <p:extLst>
      <p:ext uri="{BB962C8B-B14F-4D97-AF65-F5344CB8AC3E}">
        <p14:creationId xmlns:p14="http://schemas.microsoft.com/office/powerpoint/2010/main" val="243955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8" end="18"/>
                                            </p:txEl>
                                          </p:spTgt>
                                        </p:tgtEl>
                                        <p:attrNameLst>
                                          <p:attrName>style.visibility</p:attrName>
                                        </p:attrNameLst>
                                      </p:cBhvr>
                                      <p:to>
                                        <p:strVal val="visible"/>
                                      </p:to>
                                    </p:set>
                                    <p:animEffect transition="in" filter="fade">
                                      <p:cBhvr>
                                        <p:cTn id="2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B0F0">
                <a:alpha val="84000"/>
              </a:srgb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32040" y="274638"/>
            <a:ext cx="4104456" cy="5851525"/>
          </a:xfrm>
        </p:spPr>
        <p:txBody>
          <a:bodyPr vert="horz">
            <a:normAutofit/>
          </a:bodyPr>
          <a:lstStyle/>
          <a:p>
            <a:r>
              <a:rPr kumimoji="1" lang="ja-JP" altLang="en-US" sz="5400" dirty="0" smtClean="0"/>
              <a:t>トルク＝ずれ</a:t>
            </a:r>
            <a:r>
              <a:rPr lang="en-US" altLang="ja-JP" sz="1600" dirty="0" smtClean="0"/>
              <a:t>http</a:t>
            </a:r>
            <a:r>
              <a:rPr lang="en-US" altLang="ja-JP" sz="1600" dirty="0"/>
              <a:t>://feelings-seitai.com/wordpress/?p=508</a:t>
            </a:r>
            <a:endParaRPr kumimoji="1" lang="ja-JP" altLang="en-US" sz="1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20688"/>
            <a:ext cx="4680520"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441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5536" y="267746"/>
            <a:ext cx="8280920" cy="115212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smtClean="0">
              <a:solidFill>
                <a:schemeClr val="tx1"/>
              </a:solidFill>
            </a:endParaRPr>
          </a:p>
          <a:p>
            <a:endParaRPr lang="en-US" altLang="ja-JP" dirty="0">
              <a:solidFill>
                <a:schemeClr val="tx1"/>
              </a:solidFill>
            </a:endParaRPr>
          </a:p>
          <a:p>
            <a:r>
              <a:rPr lang="ja-JP" altLang="en-US" dirty="0" smtClean="0">
                <a:solidFill>
                  <a:schemeClr val="tx1"/>
                </a:solidFill>
              </a:rPr>
              <a:t>脳卒中片麻痺と下腿切断による高齢重複障害に対する中断端用膝屈曲義足の使用経験　　２０１０　　　　　</a:t>
            </a:r>
            <a:r>
              <a:rPr lang="zh-TW" altLang="en-US" sz="1600" b="1" dirty="0" smtClean="0">
                <a:solidFill>
                  <a:schemeClr val="tx1"/>
                </a:solidFill>
                <a:latin typeface="ＭＳ Ｐゴシック" pitchFamily="50" charset="-128"/>
                <a:ea typeface="ＭＳ Ｐゴシック" pitchFamily="50" charset="-128"/>
              </a:rPr>
              <a:t>佐々木嘉光　北川琢也　高木大輔　大川原明美津島隆</a:t>
            </a:r>
            <a:endParaRPr lang="en-US" altLang="zh-TW" sz="1600" b="1" dirty="0" smtClean="0">
              <a:solidFill>
                <a:schemeClr val="tx1"/>
              </a:solidFill>
              <a:latin typeface="ＭＳ Ｐゴシック" pitchFamily="50" charset="-128"/>
              <a:ea typeface="ＭＳ Ｐゴシック" pitchFamily="50" charset="-128"/>
            </a:endParaRPr>
          </a:p>
          <a:p>
            <a:endParaRPr lang="en-US" altLang="zh-TW" sz="1050" b="1" dirty="0" smtClean="0">
              <a:solidFill>
                <a:schemeClr val="tx1"/>
              </a:solidFill>
              <a:latin typeface="ＭＳ Ｐゴシック" pitchFamily="50" charset="-128"/>
              <a:ea typeface="ＭＳ Ｐゴシック" pitchFamily="50" charset="-128"/>
            </a:endParaRPr>
          </a:p>
          <a:p>
            <a:r>
              <a:rPr lang="en-US" altLang="zh-TW" sz="1050" b="1" dirty="0" smtClean="0">
                <a:solidFill>
                  <a:schemeClr val="tx1"/>
                </a:solidFill>
                <a:latin typeface="ＭＳ Ｐゴシック" pitchFamily="50" charset="-128"/>
                <a:ea typeface="ＭＳ Ｐゴシック" pitchFamily="50" charset="-128"/>
              </a:rPr>
              <a:t>http</a:t>
            </a:r>
            <a:r>
              <a:rPr lang="en-US" altLang="zh-TW" sz="1050" b="1" dirty="0">
                <a:solidFill>
                  <a:schemeClr val="tx1"/>
                </a:solidFill>
                <a:latin typeface="ＭＳ Ｐゴシック" pitchFamily="50" charset="-128"/>
                <a:ea typeface="ＭＳ Ｐゴシック" pitchFamily="50" charset="-128"/>
              </a:rPr>
              <a:t>://ci.nii.ac.jp/els/110007580618.pdf?id=ART0009405159&amp;type=pdf&amp;lang=jp&amp;host=cinii&amp;order_no=&amp;ppv_type=0&amp;lang_sw=&amp;no=1443422941&amp;cp=</a:t>
            </a:r>
          </a:p>
          <a:p>
            <a:endParaRPr lang="en-US" altLang="zh-TW" sz="1600" b="1" dirty="0">
              <a:solidFill>
                <a:schemeClr val="tx1"/>
              </a:solidFill>
              <a:latin typeface="ＭＳ Ｐゴシック" pitchFamily="50" charset="-128"/>
              <a:ea typeface="ＭＳ Ｐゴシック" pitchFamily="50" charset="-128"/>
            </a:endParaRPr>
          </a:p>
          <a:p>
            <a:endParaRPr lang="zh-TW" altLang="en-US" sz="1600" b="1" dirty="0" smtClean="0">
              <a:solidFill>
                <a:schemeClr val="tx1"/>
              </a:solidFill>
              <a:latin typeface="ＭＳ Ｐゴシック" pitchFamily="50" charset="-128"/>
              <a:ea typeface="ＭＳ Ｐゴシック" pitchFamily="50" charset="-128"/>
            </a:endParaRPr>
          </a:p>
        </p:txBody>
      </p:sp>
      <p:sp>
        <p:nvSpPr>
          <p:cNvPr id="3" name="角丸四角形 2"/>
          <p:cNvSpPr/>
          <p:nvPr/>
        </p:nvSpPr>
        <p:spPr>
          <a:xfrm>
            <a:off x="107504" y="1628800"/>
            <a:ext cx="8712968" cy="5033462"/>
          </a:xfrm>
          <a:prstGeom prst="roundRect">
            <a:avLst/>
          </a:prstGeom>
          <a:gradFill>
            <a:gsLst>
              <a:gs pos="0">
                <a:srgbClr val="FF0000">
                  <a:alpha val="65000"/>
                </a:srgbClr>
              </a:gs>
              <a:gs pos="61000">
                <a:schemeClr val="accent2">
                  <a:tint val="37000"/>
                  <a:satMod val="300000"/>
                </a:schemeClr>
              </a:gs>
              <a:gs pos="100000">
                <a:schemeClr val="accent2">
                  <a:tint val="15000"/>
                  <a:satMod val="350000"/>
                </a:schemeClr>
              </a:gs>
            </a:gsLst>
          </a:gradFill>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dirty="0" smtClean="0">
                <a:solidFill>
                  <a:schemeClr val="tx1"/>
                </a:solidFill>
              </a:rPr>
              <a:t>背景</a:t>
            </a:r>
            <a:endParaRPr lang="en-US" altLang="ja-JP" sz="2000" dirty="0" smtClean="0">
              <a:solidFill>
                <a:schemeClr val="tx1"/>
              </a:solidFill>
            </a:endParaRPr>
          </a:p>
          <a:p>
            <a:endParaRPr lang="en-US" altLang="ja-JP" sz="2000" dirty="0">
              <a:solidFill>
                <a:schemeClr val="tx1"/>
              </a:solidFill>
            </a:endParaRPr>
          </a:p>
          <a:p>
            <a:endParaRPr lang="en-US" altLang="ja-JP" sz="2000" dirty="0" smtClean="0">
              <a:solidFill>
                <a:schemeClr val="tx1"/>
              </a:solidFill>
            </a:endParaRPr>
          </a:p>
          <a:p>
            <a:endParaRPr lang="en-US" altLang="ja-JP" sz="2000" dirty="0">
              <a:solidFill>
                <a:schemeClr val="tx1"/>
              </a:solidFill>
            </a:endParaRPr>
          </a:p>
          <a:p>
            <a:endParaRPr lang="en-US" altLang="ja-JP" sz="2000" dirty="0" smtClean="0">
              <a:solidFill>
                <a:schemeClr val="tx1"/>
              </a:solidFill>
            </a:endParaRPr>
          </a:p>
          <a:p>
            <a:endParaRPr lang="en-US" altLang="ja-JP" sz="2000" dirty="0">
              <a:solidFill>
                <a:schemeClr val="tx1"/>
              </a:solidFill>
            </a:endParaRPr>
          </a:p>
          <a:p>
            <a:r>
              <a:rPr lang="ja-JP" altLang="en-US" sz="2000" dirty="0" smtClean="0">
                <a:solidFill>
                  <a:schemeClr val="tx1"/>
                </a:solidFill>
              </a:rPr>
              <a:t>方法</a:t>
            </a:r>
            <a:endParaRPr lang="en-US" altLang="ja-JP" sz="2000" dirty="0" smtClean="0">
              <a:solidFill>
                <a:schemeClr val="tx1"/>
              </a:solidFill>
            </a:endParaRPr>
          </a:p>
          <a:p>
            <a:endParaRPr lang="en-US" altLang="ja-JP" sz="2000" dirty="0">
              <a:solidFill>
                <a:schemeClr val="tx1"/>
              </a:solidFill>
            </a:endParaRPr>
          </a:p>
          <a:p>
            <a:endParaRPr lang="en-US" altLang="ja-JP" sz="2000" dirty="0" smtClean="0">
              <a:solidFill>
                <a:schemeClr val="tx1"/>
              </a:solidFill>
            </a:endParaRPr>
          </a:p>
          <a:p>
            <a:endParaRPr lang="en-US" altLang="ja-JP" sz="2000" dirty="0">
              <a:solidFill>
                <a:schemeClr val="tx1"/>
              </a:solidFill>
            </a:endParaRPr>
          </a:p>
          <a:p>
            <a:endParaRPr lang="en-US" altLang="ja-JP" sz="2000" dirty="0" smtClean="0">
              <a:solidFill>
                <a:schemeClr val="tx1"/>
              </a:solidFill>
            </a:endParaRPr>
          </a:p>
          <a:p>
            <a:r>
              <a:rPr lang="ja-JP" altLang="en-US" sz="2000" dirty="0" smtClean="0">
                <a:solidFill>
                  <a:schemeClr val="tx1"/>
                </a:solidFill>
              </a:rPr>
              <a:t>結果</a:t>
            </a:r>
            <a:endParaRPr lang="en-US" altLang="ja-JP" sz="2000" dirty="0" smtClean="0">
              <a:solidFill>
                <a:schemeClr val="tx1"/>
              </a:solidFill>
            </a:endParaRPr>
          </a:p>
        </p:txBody>
      </p:sp>
      <p:sp>
        <p:nvSpPr>
          <p:cNvPr id="4" name="角丸四角形 3"/>
          <p:cNvSpPr/>
          <p:nvPr/>
        </p:nvSpPr>
        <p:spPr>
          <a:xfrm>
            <a:off x="1331640" y="1844824"/>
            <a:ext cx="6984776" cy="1512168"/>
          </a:xfrm>
          <a:prstGeom prst="roundRect">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今回，我々は脳卒中片麻痺を発症後に麻痺側下肢の下腿切断術（中断端） を施行後，膝関節屈曲拘縮を生じた高齢患者に対し， 膝屈曲義足を作製する機会を得た。下腿中断端の切断患者に対する膝屈曲義足の報告はこれまでにされておらず．通常の膝屈曲義足に工夫が必要であった。</a:t>
            </a:r>
            <a:endParaRPr kumimoji="1" lang="ja-JP" altLang="en-US" dirty="0">
              <a:solidFill>
                <a:schemeClr val="tx1"/>
              </a:solidFill>
            </a:endParaRPr>
          </a:p>
        </p:txBody>
      </p:sp>
      <p:sp>
        <p:nvSpPr>
          <p:cNvPr id="5" name="角丸四角形 4"/>
          <p:cNvSpPr/>
          <p:nvPr/>
        </p:nvSpPr>
        <p:spPr>
          <a:xfrm>
            <a:off x="1307680" y="3501008"/>
            <a:ext cx="6912768" cy="1440160"/>
          </a:xfrm>
          <a:prstGeom prst="roundRect">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中断端用の膝屈曲義足作製を行った結果，実用歩行の獲得には至らなかったが移乗動作能力及び</a:t>
            </a:r>
            <a:r>
              <a:rPr lang="en-US" altLang="ja-JP" sz="2400" dirty="0">
                <a:solidFill>
                  <a:srgbClr val="FF0000"/>
                </a:solidFill>
              </a:rPr>
              <a:t>ADL </a:t>
            </a:r>
            <a:r>
              <a:rPr lang="ja-JP" altLang="en-US" sz="2400" dirty="0">
                <a:solidFill>
                  <a:srgbClr val="FF0000"/>
                </a:solidFill>
              </a:rPr>
              <a:t>の改善が得られ患者の満足度が向上した。</a:t>
            </a:r>
          </a:p>
        </p:txBody>
      </p:sp>
      <p:sp>
        <p:nvSpPr>
          <p:cNvPr id="6" name="角丸四角形 5"/>
          <p:cNvSpPr/>
          <p:nvPr/>
        </p:nvSpPr>
        <p:spPr>
          <a:xfrm>
            <a:off x="1331640" y="5085184"/>
            <a:ext cx="6984776" cy="1224136"/>
          </a:xfrm>
          <a:prstGeom prst="roundRect">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今回の結果から，歩行獲得には至らなくても，屈曲拘縮を生じた中断端の麻痺側下腿切断患者に対して膝屈曲義足作製とリハビリテーションを行うことは有効である可能性が示唆された。</a:t>
            </a:r>
          </a:p>
        </p:txBody>
      </p:sp>
    </p:spTree>
    <p:extLst>
      <p:ext uri="{BB962C8B-B14F-4D97-AF65-F5344CB8AC3E}">
        <p14:creationId xmlns:p14="http://schemas.microsoft.com/office/powerpoint/2010/main" val="308197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95536" y="209937"/>
            <a:ext cx="8229600" cy="6624736"/>
          </a:xfrm>
        </p:spPr>
        <p:txBody>
          <a:bodyPr>
            <a:normAutofit fontScale="85000" lnSpcReduction="20000"/>
          </a:bodyPr>
          <a:lstStyle/>
          <a:p>
            <a:pPr marL="0" indent="0">
              <a:buNone/>
            </a:pPr>
            <a:r>
              <a:rPr kumimoji="1" lang="en-US" altLang="ja-JP" sz="4400" b="1" dirty="0" smtClean="0"/>
              <a:t>ADL</a:t>
            </a:r>
            <a:r>
              <a:rPr kumimoji="1" lang="ja-JP" altLang="en-US" sz="4400" b="1" dirty="0" smtClean="0"/>
              <a:t>とは</a:t>
            </a:r>
            <a:r>
              <a:rPr kumimoji="1" lang="en-US" altLang="ja-JP" sz="4400" b="1" dirty="0" smtClean="0"/>
              <a:t>…</a:t>
            </a:r>
            <a:r>
              <a:rPr kumimoji="1" lang="ja-JP" altLang="en-US" sz="4400" b="1" dirty="0" smtClean="0"/>
              <a:t>？</a:t>
            </a:r>
            <a:r>
              <a:rPr lang="ja-JP" altLang="en-US" sz="3600" dirty="0" smtClean="0"/>
              <a:t>→</a:t>
            </a:r>
            <a:r>
              <a:rPr lang="ja-JP" altLang="en-US" sz="3600" b="1" dirty="0" smtClean="0">
                <a:solidFill>
                  <a:srgbClr val="3AD23E"/>
                </a:solidFill>
              </a:rPr>
              <a:t>日常</a:t>
            </a:r>
            <a:r>
              <a:rPr lang="ja-JP" altLang="en-US" sz="3600" b="1" dirty="0">
                <a:solidFill>
                  <a:srgbClr val="3AD23E"/>
                </a:solidFill>
              </a:rPr>
              <a:t>生活</a:t>
            </a:r>
            <a:r>
              <a:rPr lang="ja-JP" altLang="en-US" sz="3600" b="1" dirty="0" smtClean="0">
                <a:solidFill>
                  <a:srgbClr val="3AD23E"/>
                </a:solidFill>
              </a:rPr>
              <a:t>動作</a:t>
            </a:r>
            <a:r>
              <a:rPr lang="ja-JP" altLang="en-US" dirty="0" smtClean="0"/>
              <a:t>のこと！</a:t>
            </a:r>
            <a:endParaRPr lang="en-US" altLang="ja-JP" dirty="0"/>
          </a:p>
          <a:p>
            <a:pPr marL="0" indent="0">
              <a:buNone/>
            </a:pPr>
            <a:r>
              <a:rPr lang="ja-JP" altLang="en-US" dirty="0" smtClean="0"/>
              <a:t>人</a:t>
            </a:r>
            <a:r>
              <a:rPr lang="ja-JP" altLang="en-US" dirty="0"/>
              <a:t>が日常生活において繰り返す、基本的かつ具体的な活動の</a:t>
            </a:r>
            <a:r>
              <a:rPr lang="ja-JP" altLang="en-US" dirty="0" smtClean="0"/>
              <a:t>こと。</a:t>
            </a:r>
            <a:r>
              <a:rPr lang="ja-JP" altLang="en-US" dirty="0"/>
              <a:t>主に食事、排泄、</a:t>
            </a:r>
            <a:r>
              <a:rPr lang="ja-JP" altLang="en-US" dirty="0" smtClean="0"/>
              <a:t>整容、</a:t>
            </a:r>
            <a:r>
              <a:rPr lang="ja-JP" altLang="en-US" dirty="0"/>
              <a:t>移動、入浴など基本的な行為、動作を</a:t>
            </a:r>
            <a:r>
              <a:rPr lang="ja-JP" altLang="en-US" dirty="0" smtClean="0"/>
              <a:t>いう。</a:t>
            </a:r>
            <a:endParaRPr lang="en-US" altLang="ja-JP" dirty="0" smtClean="0"/>
          </a:p>
          <a:p>
            <a:pPr marL="0" indent="0">
              <a:buNone/>
            </a:pPr>
            <a:r>
              <a:rPr lang="ja-JP" altLang="en-US" sz="4000" b="1" dirty="0" smtClean="0"/>
              <a:t>ひざ屈曲義足とは？</a:t>
            </a:r>
            <a:endParaRPr lang="en-US" altLang="ja-JP" sz="4000" b="1" dirty="0"/>
          </a:p>
          <a:p>
            <a:pPr marL="0" indent="0">
              <a:buNone/>
            </a:pPr>
            <a:r>
              <a:rPr kumimoji="1" lang="ja-JP" altLang="en-US" dirty="0" smtClean="0"/>
              <a:t>ひざが曲がるようになっている義足のこと。</a:t>
            </a:r>
            <a:endParaRPr kumimoji="1" lang="en-US" altLang="ja-JP" dirty="0" smtClean="0"/>
          </a:p>
          <a:p>
            <a:pPr marL="0" indent="0">
              <a:buNone/>
            </a:pPr>
            <a:r>
              <a:rPr lang="ja-JP" altLang="en-US" dirty="0"/>
              <a:t>　</a:t>
            </a:r>
            <a:r>
              <a:rPr lang="ja-JP" altLang="en-US" dirty="0" smtClean="0"/>
              <a:t>　　　　　　　　　　　　　　　　　　　</a:t>
            </a:r>
            <a:endParaRPr lang="en-US" altLang="ja-JP" dirty="0" smtClean="0"/>
          </a:p>
          <a:p>
            <a:pPr marL="0" indent="0">
              <a:buNone/>
            </a:pPr>
            <a:endParaRPr lang="en-US" altLang="ja-JP" dirty="0" smtClean="0"/>
          </a:p>
          <a:p>
            <a:pPr marL="0" indent="0">
              <a:buNone/>
            </a:pPr>
            <a:r>
              <a:rPr kumimoji="1" lang="ja-JP" altLang="en-US" dirty="0"/>
              <a:t>　</a:t>
            </a:r>
            <a:r>
              <a:rPr kumimoji="1" lang="ja-JP" altLang="en-US" dirty="0" smtClean="0"/>
              <a:t>　　　　</a:t>
            </a:r>
            <a:r>
              <a:rPr lang="ja-JP" altLang="en-US" dirty="0"/>
              <a:t>　</a:t>
            </a:r>
            <a:r>
              <a:rPr lang="ja-JP" altLang="en-US" dirty="0" smtClean="0"/>
              <a:t>　　　　　　　　　　　　　</a:t>
            </a:r>
            <a:r>
              <a:rPr lang="ja-JP" altLang="en-US" sz="1000" dirty="0" smtClean="0"/>
              <a:t>　</a:t>
            </a:r>
            <a:endParaRPr lang="en-US" altLang="ja-JP" sz="1000" dirty="0"/>
          </a:p>
          <a:p>
            <a:pPr marL="0" lvl="0" indent="0">
              <a:buNone/>
            </a:pPr>
            <a:endParaRPr lang="en-US" altLang="ja-JP" sz="1000" dirty="0" smtClean="0">
              <a:solidFill>
                <a:prstClr val="black"/>
              </a:solidFill>
            </a:endParaRPr>
          </a:p>
          <a:p>
            <a:pPr marL="0" lvl="0" indent="0">
              <a:buNone/>
            </a:pPr>
            <a:endParaRPr lang="en-US" altLang="ja-JP" sz="1000" dirty="0">
              <a:solidFill>
                <a:prstClr val="black"/>
              </a:solidFill>
            </a:endParaRPr>
          </a:p>
          <a:p>
            <a:pPr marL="0" lvl="0" indent="0">
              <a:buNone/>
            </a:pPr>
            <a:endParaRPr lang="en-US" altLang="ja-JP" sz="1000" dirty="0" smtClean="0">
              <a:solidFill>
                <a:prstClr val="black"/>
              </a:solidFill>
            </a:endParaRPr>
          </a:p>
          <a:p>
            <a:pPr marL="0" lvl="0" indent="0">
              <a:buNone/>
            </a:pPr>
            <a:endParaRPr lang="en-US" altLang="ja-JP" sz="1000" dirty="0">
              <a:solidFill>
                <a:prstClr val="black"/>
              </a:solidFill>
            </a:endParaRPr>
          </a:p>
          <a:p>
            <a:pPr marL="0" lvl="0" indent="0">
              <a:buNone/>
            </a:pPr>
            <a:endParaRPr lang="en-US" altLang="ja-JP" sz="1000" dirty="0" smtClean="0">
              <a:solidFill>
                <a:prstClr val="black"/>
              </a:solidFill>
            </a:endParaRPr>
          </a:p>
          <a:p>
            <a:pPr marL="0" lvl="0" indent="0">
              <a:buNone/>
            </a:pPr>
            <a:r>
              <a:rPr lang="ja-JP" altLang="en-US" sz="1000" dirty="0" smtClean="0">
                <a:solidFill>
                  <a:prstClr val="black"/>
                </a:solidFill>
              </a:rPr>
              <a:t>　　　　　　　　　　　　　　　</a:t>
            </a:r>
            <a:endParaRPr lang="en-US" altLang="ja-JP" sz="1000" dirty="0" smtClean="0">
              <a:solidFill>
                <a:prstClr val="black"/>
              </a:solidFill>
            </a:endParaRPr>
          </a:p>
          <a:p>
            <a:pPr marL="0" lvl="0" indent="0">
              <a:buNone/>
            </a:pPr>
            <a:endParaRPr lang="en-US" altLang="ja-JP" sz="1000" dirty="0">
              <a:solidFill>
                <a:prstClr val="black"/>
              </a:solidFill>
            </a:endParaRPr>
          </a:p>
          <a:p>
            <a:pPr marL="0" lvl="0" indent="0">
              <a:buNone/>
            </a:pPr>
            <a:endParaRPr lang="en-US" altLang="ja-JP" sz="1000" dirty="0">
              <a:solidFill>
                <a:prstClr val="black"/>
              </a:solidFill>
            </a:endParaRPr>
          </a:p>
          <a:p>
            <a:pPr marL="0" lvl="0" indent="0">
              <a:buNone/>
            </a:pPr>
            <a:endParaRPr lang="en-US" altLang="ja-JP" sz="1000" dirty="0" smtClean="0">
              <a:solidFill>
                <a:prstClr val="black"/>
              </a:solidFill>
            </a:endParaRPr>
          </a:p>
          <a:p>
            <a:pPr marL="0" lvl="0" indent="0">
              <a:buNone/>
            </a:pPr>
            <a:endParaRPr lang="en-US" altLang="ja-JP" sz="1000" dirty="0">
              <a:solidFill>
                <a:prstClr val="black"/>
              </a:solidFill>
            </a:endParaRPr>
          </a:p>
          <a:p>
            <a:pPr marL="0" lvl="0" indent="0">
              <a:buNone/>
            </a:pPr>
            <a:endParaRPr lang="en-US" altLang="ja-JP" sz="1000" dirty="0" smtClean="0">
              <a:solidFill>
                <a:prstClr val="black"/>
              </a:solidFill>
            </a:endParaRPr>
          </a:p>
          <a:p>
            <a:pPr marL="0" lvl="0" indent="0">
              <a:buNone/>
            </a:pPr>
            <a:endParaRPr lang="en-US" altLang="ja-JP" sz="1000" dirty="0">
              <a:solidFill>
                <a:prstClr val="black"/>
              </a:solidFill>
            </a:endParaRPr>
          </a:p>
          <a:p>
            <a:pPr marL="0" lvl="0" indent="0">
              <a:buNone/>
            </a:pPr>
            <a:endParaRPr lang="en-US" altLang="ja-JP" sz="1000" dirty="0" smtClean="0">
              <a:solidFill>
                <a:prstClr val="black"/>
              </a:solidFill>
            </a:endParaRPr>
          </a:p>
          <a:p>
            <a:pPr marL="0" lvl="0" indent="0">
              <a:buNone/>
            </a:pPr>
            <a:r>
              <a:rPr lang="en-US" altLang="ja-JP" sz="1000" dirty="0" smtClean="0">
                <a:solidFill>
                  <a:prstClr val="black"/>
                </a:solidFill>
              </a:rPr>
              <a:t>http</a:t>
            </a:r>
            <a:r>
              <a:rPr lang="en-US" altLang="ja-JP" sz="1000" dirty="0">
                <a:solidFill>
                  <a:prstClr val="black"/>
                </a:solidFill>
              </a:rPr>
              <a:t>://www.bing.com/images/search?q=%E3%81%B2%E3%81%96%E5%B1%88%E6%9B%B2%E7%BE%A9%E8%B6%B3&amp;qs=n&amp;form=QBIR&amp;pq=%E3%81%B2%E3%81%96%E5%B1%88%E6%9B%B2%E7%BE%A9%E8%B6%B3&amp;sc=0-4&amp;sp=-1&amp;sk=#!?q=%e3%81%b2%e3%81%96%e5%b1%88%e6%9b%b2%e7%be%a9%e8%b6%b3&amp;view=detailv2&amp;&amp;id=4CBCBAE7A41FC77AD4929DCEDBA6C96AF146B20A&amp;selectedIndex=40&amp;ccid=C4S8cEmx&amp;simid=608011612911503806&amp;thid=OIP.M0b84bc7049b19a67e881ff752f643ebco0&amp;mode=overlay</a:t>
            </a:r>
            <a:endParaRPr lang="en-US" altLang="ja-JP" sz="1000" dirty="0" smtClean="0">
              <a:solidFill>
                <a:prstClr val="black"/>
              </a:solidFill>
            </a:endParaRPr>
          </a:p>
          <a:p>
            <a:pPr marL="0" lvl="0" indent="0">
              <a:buNone/>
            </a:pPr>
            <a:endParaRPr lang="en-US" altLang="ja-JP" sz="1000" dirty="0">
              <a:solidFill>
                <a:prstClr val="black"/>
              </a:solidFill>
            </a:endParaRPr>
          </a:p>
          <a:p>
            <a:pPr marL="0" lvl="0" indent="0">
              <a:buNone/>
            </a:pPr>
            <a:r>
              <a:rPr lang="en-US" altLang="ja-JP" sz="1000" dirty="0" smtClean="0">
                <a:solidFill>
                  <a:prstClr val="black"/>
                </a:solidFill>
              </a:rPr>
              <a:t>http</a:t>
            </a:r>
            <a:r>
              <a:rPr lang="en-US" altLang="ja-JP" sz="1000" dirty="0">
                <a:solidFill>
                  <a:prstClr val="black"/>
                </a:solidFill>
              </a:rPr>
              <a:t>://blogs.c.yimg.jp/res/blog-fd-07/po_oq_kumareha/folder/313839/77/10139177/img_0?1293167055</a:t>
            </a:r>
            <a:endParaRPr lang="ja-JP" altLang="en-US" sz="1000" dirty="0">
              <a:solidFill>
                <a:prstClr val="black"/>
              </a:solidFill>
            </a:endParaRPr>
          </a:p>
          <a:p>
            <a:pPr marL="0" lvl="0" indent="0">
              <a:buNone/>
            </a:pPr>
            <a:endParaRPr lang="en-US" altLang="ja-JP" sz="1000" dirty="0" smtClean="0"/>
          </a:p>
          <a:p>
            <a:pPr marL="0" lvl="0" indent="0">
              <a:buNone/>
            </a:pPr>
            <a:r>
              <a:rPr lang="ja-JP" altLang="en-US" sz="1000" dirty="0">
                <a:solidFill>
                  <a:prstClr val="black"/>
                </a:solidFill>
              </a:rPr>
              <a:t>　</a:t>
            </a:r>
            <a:r>
              <a:rPr lang="ja-JP" altLang="en-US" sz="1000" dirty="0" smtClean="0">
                <a:solidFill>
                  <a:prstClr val="black"/>
                </a:solidFill>
              </a:rPr>
              <a:t>　　　　　　　　　　　　　　　　　　　　　　　　　　　　　　　　　　　　　　　　　　　　　　　　　　　　　　　　　　　　　　　　　</a:t>
            </a:r>
            <a:r>
              <a:rPr lang="ja-JP" altLang="en-US" sz="900" dirty="0" smtClean="0">
                <a:solidFill>
                  <a:prstClr val="black"/>
                </a:solidFill>
              </a:rPr>
              <a:t>　　　　　　　　　　　　　　　　</a:t>
            </a:r>
            <a:endParaRPr kumimoji="1" lang="en-US" altLang="ja-JP" dirty="0" smtClean="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552" r="-38552"/>
          <a:stretch/>
        </p:blipFill>
        <p:spPr bwMode="auto">
          <a:xfrm>
            <a:off x="1331640" y="2821192"/>
            <a:ext cx="4017614" cy="263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421" y="2641172"/>
            <a:ext cx="2600127" cy="29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9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fade">
                                      <p:cBhvr>
                                        <p:cTn id="28" dur="1000"/>
                                        <p:tgtEl>
                                          <p:spTgt spid="1027"/>
                                        </p:tgtEl>
                                      </p:cBhvr>
                                    </p:animEffect>
                                    <p:anim calcmode="lin" valueType="num">
                                      <p:cBhvr>
                                        <p:cTn id="29" dur="1000" fill="hold"/>
                                        <p:tgtEl>
                                          <p:spTgt spid="1027"/>
                                        </p:tgtEl>
                                        <p:attrNameLst>
                                          <p:attrName>ppt_x</p:attrName>
                                        </p:attrNameLst>
                                      </p:cBhvr>
                                      <p:tavLst>
                                        <p:tav tm="0">
                                          <p:val>
                                            <p:strVal val="#ppt_x"/>
                                          </p:val>
                                        </p:tav>
                                        <p:tav tm="100000">
                                          <p:val>
                                            <p:strVal val="#ppt_x"/>
                                          </p:val>
                                        </p:tav>
                                      </p:tavLst>
                                    </p:anim>
                                    <p:anim calcmode="lin" valueType="num">
                                      <p:cBhvr>
                                        <p:cTn id="30"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138130" y="5085184"/>
            <a:ext cx="8682342" cy="1584176"/>
          </a:xfrm>
          <a:prstGeom prst="roundRect">
            <a:avLst/>
          </a:prstGeom>
          <a:solidFill>
            <a:schemeClr val="accent2">
              <a:lumMod val="75000"/>
              <a:alpha val="2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chemeClr val="tx1"/>
                </a:solidFill>
              </a:rPr>
              <a:t>義足を活用することでリハビリにつながる！！</a:t>
            </a:r>
            <a:endParaRPr lang="en-US" altLang="ja-JP" sz="3200" b="1" dirty="0">
              <a:solidFill>
                <a:schemeClr val="tx1"/>
              </a:solidFill>
            </a:endParaRPr>
          </a:p>
          <a:p>
            <a:r>
              <a:rPr kumimoji="1" lang="ja-JP" altLang="en-US" dirty="0" smtClean="0">
                <a:solidFill>
                  <a:schemeClr val="tx1"/>
                </a:solidFill>
              </a:rPr>
              <a:t>　　</a:t>
            </a:r>
            <a:r>
              <a:rPr kumimoji="1" lang="ja-JP" altLang="en-US" sz="2100" dirty="0" smtClean="0">
                <a:solidFill>
                  <a:schemeClr val="tx1"/>
                </a:solidFill>
              </a:rPr>
              <a:t>義足からヒントを得て体の一部</a:t>
            </a:r>
            <a:r>
              <a:rPr kumimoji="1" lang="ja-JP" altLang="en-US" sz="2100" dirty="0" smtClean="0">
                <a:solidFill>
                  <a:schemeClr val="tx1"/>
                </a:solidFill>
              </a:rPr>
              <a:t>となる</a:t>
            </a:r>
            <a:r>
              <a:rPr kumimoji="1" lang="ja-JP" altLang="en-US" sz="2100" dirty="0" smtClean="0">
                <a:solidFill>
                  <a:schemeClr val="tx1"/>
                </a:solidFill>
              </a:rPr>
              <a:t>ような道具をつくれる</a:t>
            </a:r>
            <a:r>
              <a:rPr kumimoji="1" lang="ja-JP" altLang="en-US" sz="2100" dirty="0" smtClean="0">
                <a:solidFill>
                  <a:schemeClr val="tx1"/>
                </a:solidFill>
              </a:rPr>
              <a:t>か</a:t>
            </a:r>
            <a:r>
              <a:rPr lang="ja-JP" altLang="en-US" sz="2100" dirty="0" smtClean="0">
                <a:solidFill>
                  <a:schemeClr val="tx1"/>
                </a:solidFill>
              </a:rPr>
              <a:t>。</a:t>
            </a:r>
            <a:endParaRPr kumimoji="1" lang="en-US" altLang="ja-JP" sz="2100" dirty="0" smtClean="0">
              <a:solidFill>
                <a:schemeClr val="tx1"/>
              </a:solidFill>
            </a:endParaRPr>
          </a:p>
          <a:p>
            <a:r>
              <a:rPr lang="ja-JP" altLang="en-US" sz="2100" dirty="0" smtClean="0">
                <a:solidFill>
                  <a:schemeClr val="tx1"/>
                </a:solidFill>
              </a:rPr>
              <a:t>　　リハビリにつながるもの</a:t>
            </a:r>
            <a:r>
              <a:rPr lang="ja-JP" altLang="en-US" sz="2100" dirty="0" smtClean="0">
                <a:solidFill>
                  <a:schemeClr val="tx1"/>
                </a:solidFill>
              </a:rPr>
              <a:t>を・・！</a:t>
            </a:r>
            <a:endParaRPr kumimoji="1" lang="ja-JP" altLang="en-US" sz="2100" dirty="0">
              <a:solidFill>
                <a:schemeClr val="tx1"/>
              </a:solidFill>
            </a:endParaRPr>
          </a:p>
        </p:txBody>
      </p:sp>
      <p:sp>
        <p:nvSpPr>
          <p:cNvPr id="3" name="角丸四角形 2"/>
          <p:cNvSpPr/>
          <p:nvPr/>
        </p:nvSpPr>
        <p:spPr>
          <a:xfrm>
            <a:off x="209035" y="3140968"/>
            <a:ext cx="8605669" cy="1764196"/>
          </a:xfrm>
          <a:prstGeom prst="round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3200" b="1" dirty="0" smtClean="0">
              <a:solidFill>
                <a:schemeClr val="tx1"/>
              </a:solidFill>
            </a:endParaRPr>
          </a:p>
          <a:p>
            <a:pPr algn="ctr"/>
            <a:r>
              <a:rPr lang="ja-JP" altLang="en-US" sz="3200" b="1" dirty="0" smtClean="0">
                <a:solidFill>
                  <a:schemeClr val="tx1"/>
                </a:solidFill>
              </a:rPr>
              <a:t>膝</a:t>
            </a:r>
            <a:r>
              <a:rPr lang="ja-JP" altLang="en-US" sz="3200" b="1" dirty="0">
                <a:solidFill>
                  <a:schemeClr val="tx1"/>
                </a:solidFill>
              </a:rPr>
              <a:t>サポーターに関する</a:t>
            </a:r>
            <a:r>
              <a:rPr lang="ja-JP" altLang="en-US" sz="3200" b="1" dirty="0" smtClean="0">
                <a:solidFill>
                  <a:schemeClr val="tx1"/>
                </a:solidFill>
              </a:rPr>
              <a:t>研究が</a:t>
            </a:r>
            <a:r>
              <a:rPr lang="ja-JP" altLang="en-US" sz="3200" b="1" dirty="0" smtClean="0">
                <a:solidFill>
                  <a:schemeClr val="tx1"/>
                </a:solidFill>
              </a:rPr>
              <a:t>少ない</a:t>
            </a:r>
            <a:endParaRPr lang="en-US" altLang="ja-JP" sz="3200" b="1" dirty="0" smtClean="0">
              <a:solidFill>
                <a:schemeClr val="tx1"/>
              </a:solidFill>
            </a:endParaRPr>
          </a:p>
          <a:p>
            <a:pPr algn="ctr"/>
            <a:endParaRPr lang="en-US" altLang="ja-JP" sz="1100" b="1" dirty="0" smtClean="0">
              <a:solidFill>
                <a:schemeClr val="tx1"/>
              </a:solidFill>
            </a:endParaRPr>
          </a:p>
          <a:p>
            <a:r>
              <a:rPr lang="ja-JP" altLang="en-US" b="1" dirty="0" smtClean="0">
                <a:solidFill>
                  <a:schemeClr val="tx1"/>
                </a:solidFill>
              </a:rPr>
              <a:t>　</a:t>
            </a:r>
            <a:r>
              <a:rPr lang="ja-JP" altLang="en-US" sz="2100" dirty="0" smtClean="0">
                <a:solidFill>
                  <a:schemeClr val="tx1"/>
                </a:solidFill>
              </a:rPr>
              <a:t>資料</a:t>
            </a:r>
            <a:r>
              <a:rPr lang="ja-JP" altLang="en-US" sz="2100" dirty="0" smtClean="0">
                <a:solidFill>
                  <a:schemeClr val="tx1"/>
                </a:solidFill>
              </a:rPr>
              <a:t>が少ないため自分の研究</a:t>
            </a:r>
            <a:r>
              <a:rPr lang="ja-JP" altLang="en-US" sz="2100" dirty="0" smtClean="0">
                <a:solidFill>
                  <a:schemeClr val="tx1"/>
                </a:solidFill>
              </a:rPr>
              <a:t>に活かせない。</a:t>
            </a:r>
            <a:endParaRPr lang="en-US" altLang="ja-JP" sz="2100" dirty="0" smtClean="0">
              <a:solidFill>
                <a:schemeClr val="tx1"/>
              </a:solidFill>
            </a:endParaRPr>
          </a:p>
          <a:p>
            <a:r>
              <a:rPr kumimoji="1" lang="ja-JP" altLang="en-US" sz="2100" dirty="0">
                <a:solidFill>
                  <a:schemeClr val="tx1"/>
                </a:solidFill>
              </a:rPr>
              <a:t>　</a:t>
            </a:r>
            <a:r>
              <a:rPr kumimoji="1" lang="ja-JP" altLang="en-US" sz="2100" dirty="0" smtClean="0">
                <a:solidFill>
                  <a:schemeClr val="tx1"/>
                </a:solidFill>
              </a:rPr>
              <a:t>　</a:t>
            </a:r>
            <a:r>
              <a:rPr kumimoji="1" lang="ja-JP" altLang="en-US" sz="2100" dirty="0" smtClean="0">
                <a:solidFill>
                  <a:schemeClr val="tx1"/>
                </a:solidFill>
              </a:rPr>
              <a:t>しかし</a:t>
            </a:r>
            <a:r>
              <a:rPr kumimoji="1" lang="ja-JP" altLang="en-US" sz="2100" dirty="0" smtClean="0">
                <a:solidFill>
                  <a:schemeClr val="tx1"/>
                </a:solidFill>
              </a:rPr>
              <a:t>サポーターが膝を守る</a:t>
            </a:r>
            <a:r>
              <a:rPr kumimoji="1" lang="ja-JP" altLang="en-US" sz="2100" dirty="0" smtClean="0">
                <a:solidFill>
                  <a:schemeClr val="tx1"/>
                </a:solidFill>
              </a:rPr>
              <a:t>こと</a:t>
            </a:r>
            <a:r>
              <a:rPr lang="ja-JP" altLang="en-US" sz="2100" dirty="0" smtClean="0">
                <a:solidFill>
                  <a:schemeClr val="tx1"/>
                </a:solidFill>
              </a:rPr>
              <a:t>に</a:t>
            </a:r>
            <a:r>
              <a:rPr lang="ja-JP" altLang="en-US" sz="2100" dirty="0" smtClean="0">
                <a:solidFill>
                  <a:schemeClr val="tx1"/>
                </a:solidFill>
              </a:rPr>
              <a:t>使える</a:t>
            </a:r>
            <a:r>
              <a:rPr lang="ja-JP" altLang="en-US" sz="2100" dirty="0">
                <a:solidFill>
                  <a:schemeClr val="tx1"/>
                </a:solidFill>
              </a:rPr>
              <a:t>のは明らかとなって</a:t>
            </a:r>
            <a:r>
              <a:rPr lang="ja-JP" altLang="en-US" sz="2100" dirty="0" smtClean="0">
                <a:solidFill>
                  <a:schemeClr val="tx1"/>
                </a:solidFill>
              </a:rPr>
              <a:t>いる。</a:t>
            </a:r>
            <a:endParaRPr lang="en-US" altLang="ja-JP" sz="2100" dirty="0" smtClean="0">
              <a:solidFill>
                <a:schemeClr val="tx1"/>
              </a:solidFill>
            </a:endParaRPr>
          </a:p>
          <a:p>
            <a:r>
              <a:rPr lang="ja-JP" altLang="en-US" sz="2100" dirty="0" smtClean="0">
                <a:solidFill>
                  <a:schemeClr val="tx1"/>
                </a:solidFill>
              </a:rPr>
              <a:t>　　今ある</a:t>
            </a:r>
            <a:r>
              <a:rPr lang="ja-JP" altLang="en-US" sz="2100" dirty="0">
                <a:solidFill>
                  <a:schemeClr val="tx1"/>
                </a:solidFill>
              </a:rPr>
              <a:t>サポーターから</a:t>
            </a:r>
            <a:r>
              <a:rPr lang="ja-JP" altLang="en-US" sz="2100" dirty="0" smtClean="0">
                <a:solidFill>
                  <a:schemeClr val="tx1"/>
                </a:solidFill>
              </a:rPr>
              <a:t>どう発展</a:t>
            </a:r>
            <a:r>
              <a:rPr lang="ja-JP" altLang="en-US" sz="2100" dirty="0" smtClean="0">
                <a:solidFill>
                  <a:schemeClr val="tx1"/>
                </a:solidFill>
              </a:rPr>
              <a:t>させる</a:t>
            </a:r>
            <a:r>
              <a:rPr lang="ja-JP" altLang="en-US" sz="2100" dirty="0">
                <a:solidFill>
                  <a:schemeClr val="tx1"/>
                </a:solidFill>
              </a:rPr>
              <a:t>か</a:t>
            </a:r>
            <a:r>
              <a:rPr lang="en-US" altLang="ja-JP" sz="2100" dirty="0">
                <a:solidFill>
                  <a:schemeClr val="tx1"/>
                </a:solidFill>
              </a:rPr>
              <a:t>…</a:t>
            </a:r>
          </a:p>
          <a:p>
            <a:pPr algn="ctr"/>
            <a:endParaRPr lang="en-US" altLang="ja-JP" dirty="0" smtClean="0">
              <a:solidFill>
                <a:srgbClr val="FC3EE1"/>
              </a:solidFill>
            </a:endParaRPr>
          </a:p>
          <a:p>
            <a:pPr algn="ctr"/>
            <a:endParaRPr kumimoji="1" lang="ja-JP" altLang="en-US" dirty="0"/>
          </a:p>
        </p:txBody>
      </p:sp>
      <p:sp>
        <p:nvSpPr>
          <p:cNvPr id="4" name="角丸四角形 3"/>
          <p:cNvSpPr/>
          <p:nvPr/>
        </p:nvSpPr>
        <p:spPr>
          <a:xfrm>
            <a:off x="209036" y="980728"/>
            <a:ext cx="8605668" cy="2070230"/>
          </a:xfrm>
          <a:prstGeom prst="roundRect">
            <a:avLst/>
          </a:prstGeom>
          <a:solidFill>
            <a:srgbClr val="3AD23E">
              <a:alpha val="20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smtClean="0">
                <a:solidFill>
                  <a:schemeClr val="tx1"/>
                </a:solidFill>
              </a:rPr>
              <a:t>3D</a:t>
            </a:r>
            <a:r>
              <a:rPr kumimoji="1" lang="ja-JP" altLang="en-US" sz="3200" b="1" dirty="0" smtClean="0">
                <a:solidFill>
                  <a:schemeClr val="tx1"/>
                </a:solidFill>
              </a:rPr>
              <a:t>データの</a:t>
            </a:r>
            <a:r>
              <a:rPr kumimoji="1" lang="ja-JP" altLang="en-US" sz="3200" b="1" dirty="0" smtClean="0">
                <a:solidFill>
                  <a:schemeClr val="tx1"/>
                </a:solidFill>
              </a:rPr>
              <a:t>活用</a:t>
            </a:r>
            <a:endParaRPr lang="en-US" altLang="ja-JP" sz="3200" b="1" dirty="0">
              <a:solidFill>
                <a:schemeClr val="tx1"/>
              </a:solidFill>
            </a:endParaRPr>
          </a:p>
          <a:p>
            <a:r>
              <a:rPr kumimoji="1" lang="ja-JP" altLang="en-US" b="1" dirty="0" smtClean="0">
                <a:solidFill>
                  <a:schemeClr val="tx1"/>
                </a:solidFill>
              </a:rPr>
              <a:t>　</a:t>
            </a:r>
            <a:r>
              <a:rPr kumimoji="1" lang="ja-JP" altLang="en-US" sz="2100" dirty="0" smtClean="0">
                <a:solidFill>
                  <a:schemeClr val="tx1"/>
                </a:solidFill>
              </a:rPr>
              <a:t>３</a:t>
            </a:r>
            <a:r>
              <a:rPr kumimoji="1" lang="en-US" altLang="ja-JP" sz="2100" dirty="0" smtClean="0">
                <a:solidFill>
                  <a:schemeClr val="tx1"/>
                </a:solidFill>
              </a:rPr>
              <a:t>D</a:t>
            </a:r>
            <a:r>
              <a:rPr kumimoji="1" lang="ja-JP" altLang="en-US" sz="2100" dirty="0" smtClean="0">
                <a:solidFill>
                  <a:schemeClr val="tx1"/>
                </a:solidFill>
              </a:rPr>
              <a:t>プリンターも利用できそう！！</a:t>
            </a:r>
            <a:endParaRPr lang="en-US" altLang="ja-JP" sz="2100" dirty="0">
              <a:solidFill>
                <a:schemeClr val="tx1"/>
              </a:solidFill>
            </a:endParaRPr>
          </a:p>
          <a:p>
            <a:r>
              <a:rPr lang="ja-JP" altLang="en-US" sz="2100" b="1" dirty="0" smtClean="0">
                <a:solidFill>
                  <a:schemeClr val="tx1"/>
                </a:solidFill>
              </a:rPr>
              <a:t>　</a:t>
            </a:r>
            <a:r>
              <a:rPr lang="ja-JP" altLang="en-US" sz="2100" dirty="0" smtClean="0">
                <a:solidFill>
                  <a:schemeClr val="tx1"/>
                </a:solidFill>
              </a:rPr>
              <a:t>より</a:t>
            </a:r>
            <a:r>
              <a:rPr lang="ja-JP" altLang="en-US" sz="2100" dirty="0">
                <a:solidFill>
                  <a:schemeClr val="tx1"/>
                </a:solidFill>
              </a:rPr>
              <a:t>優れた外観</a:t>
            </a:r>
            <a:r>
              <a:rPr lang="ja-JP" altLang="en-US" sz="2100" dirty="0" smtClean="0">
                <a:solidFill>
                  <a:schemeClr val="tx1"/>
                </a:solidFill>
              </a:rPr>
              <a:t>に！</a:t>
            </a:r>
            <a:endParaRPr lang="en-US" altLang="ja-JP" sz="2100" dirty="0" smtClean="0">
              <a:solidFill>
                <a:schemeClr val="tx1"/>
              </a:solidFill>
            </a:endParaRPr>
          </a:p>
          <a:p>
            <a:r>
              <a:rPr lang="ja-JP" altLang="en-US" sz="2100" b="1" dirty="0" smtClean="0">
                <a:solidFill>
                  <a:schemeClr val="tx1"/>
                </a:solidFill>
              </a:rPr>
              <a:t>　</a:t>
            </a:r>
            <a:r>
              <a:rPr lang="ja-JP" altLang="en-US" sz="2100" dirty="0" smtClean="0">
                <a:solidFill>
                  <a:schemeClr val="tx1"/>
                </a:solidFill>
              </a:rPr>
              <a:t>使用者</a:t>
            </a:r>
            <a:r>
              <a:rPr lang="ja-JP" altLang="en-US" sz="2100" dirty="0" smtClean="0">
                <a:solidFill>
                  <a:schemeClr val="tx1"/>
                </a:solidFill>
              </a:rPr>
              <a:t>の満足度</a:t>
            </a:r>
            <a:r>
              <a:rPr lang="en-US" altLang="ja-JP" sz="2100" dirty="0" smtClean="0">
                <a:solidFill>
                  <a:schemeClr val="tx1"/>
                </a:solidFill>
              </a:rPr>
              <a:t>UP</a:t>
            </a:r>
            <a:r>
              <a:rPr lang="ja-JP" altLang="en-US" sz="2100" dirty="0" smtClean="0">
                <a:solidFill>
                  <a:schemeClr val="tx1"/>
                </a:solidFill>
              </a:rPr>
              <a:t>（利用者増える</a:t>
            </a:r>
            <a:endParaRPr lang="en-US" altLang="ja-JP" sz="2100" dirty="0" smtClean="0">
              <a:solidFill>
                <a:schemeClr val="tx1"/>
              </a:solidFill>
            </a:endParaRPr>
          </a:p>
          <a:p>
            <a:r>
              <a:rPr lang="ja-JP" altLang="en-US" sz="2100" dirty="0">
                <a:solidFill>
                  <a:schemeClr val="tx1"/>
                </a:solidFill>
              </a:rPr>
              <a:t>　　ことにつながる</a:t>
            </a:r>
            <a:r>
              <a:rPr lang="en-US" altLang="ja-JP" sz="2100" dirty="0" smtClean="0">
                <a:solidFill>
                  <a:schemeClr val="tx1"/>
                </a:solidFill>
              </a:rPr>
              <a:t>…</a:t>
            </a:r>
            <a:r>
              <a:rPr lang="ja-JP" altLang="en-US" sz="2100" dirty="0" smtClean="0">
                <a:solidFill>
                  <a:schemeClr val="tx1"/>
                </a:solidFill>
              </a:rPr>
              <a:t>！かも）</a:t>
            </a:r>
            <a:endParaRPr lang="en-US" altLang="ja-JP" sz="2100" dirty="0">
              <a:solidFill>
                <a:schemeClr val="tx1"/>
              </a:solidFill>
            </a:endParaRPr>
          </a:p>
          <a:p>
            <a:r>
              <a:rPr lang="ja-JP" altLang="en-US" dirty="0" smtClean="0">
                <a:solidFill>
                  <a:schemeClr val="tx1"/>
                </a:solidFill>
              </a:rPr>
              <a:t>　　　</a:t>
            </a:r>
            <a:endParaRPr lang="en-US" altLang="ja-JP" dirty="0">
              <a:solidFill>
                <a:schemeClr val="tx1"/>
              </a:solidFill>
            </a:endParaRPr>
          </a:p>
        </p:txBody>
      </p:sp>
      <p:sp>
        <p:nvSpPr>
          <p:cNvPr id="7" name="フローチャート: 処理 6"/>
          <p:cNvSpPr/>
          <p:nvPr/>
        </p:nvSpPr>
        <p:spPr>
          <a:xfrm>
            <a:off x="1115616" y="281836"/>
            <a:ext cx="6408712" cy="432048"/>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それぞれの論文を読んで考えたこと</a:t>
            </a:r>
            <a:endParaRPr kumimoji="1" lang="ja-JP" altLang="en-US" sz="2400" b="1" dirty="0">
              <a:solidFill>
                <a:schemeClr val="tx1"/>
              </a:solidFill>
            </a:endParaRPr>
          </a:p>
        </p:txBody>
      </p:sp>
    </p:spTree>
    <p:extLst>
      <p:ext uri="{BB962C8B-B14F-4D97-AF65-F5344CB8AC3E}">
        <p14:creationId xmlns:p14="http://schemas.microsoft.com/office/powerpoint/2010/main" val="106410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0" end="0"/>
                                            </p:txEl>
                                          </p:spTgt>
                                        </p:tgtEl>
                                        <p:attrNameLst>
                                          <p:attrName>style.visibility</p:attrName>
                                        </p:attrNameLst>
                                      </p:cBhvr>
                                      <p:to>
                                        <p:strVal val="visible"/>
                                      </p:to>
                                    </p:set>
                                    <p:animEffect transition="in" filter="fade">
                                      <p:cBhvr>
                                        <p:cTn id="41" dur="500"/>
                                        <p:tgtEl>
                                          <p:spTgt spid="2">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 end="1"/>
                                            </p:txEl>
                                          </p:spTgt>
                                        </p:tgtEl>
                                        <p:attrNameLst>
                                          <p:attrName>style.visibility</p:attrName>
                                        </p:attrNameLst>
                                      </p:cBhvr>
                                      <p:to>
                                        <p:strVal val="visible"/>
                                      </p:to>
                                    </p:set>
                                    <p:animEffect transition="in" filter="fade">
                                      <p:cBhvr>
                                        <p:cTn id="44" dur="500"/>
                                        <p:tgtEl>
                                          <p:spTgt spid="2">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animEffect transition="in" filter="fade">
                                      <p:cBhvr>
                                        <p:cTn id="4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467544" y="285597"/>
            <a:ext cx="8424935" cy="6264696"/>
          </a:xfrm>
          <a:prstGeom prst="roundRect">
            <a:avLst/>
          </a:prstGeom>
          <a:solidFill>
            <a:schemeClr val="accent5">
              <a:lumMod val="40000"/>
              <a:lumOff val="60000"/>
              <a:alpha val="60000"/>
            </a:schemeClr>
          </a:solidFill>
          <a:ln>
            <a:solidFill>
              <a:srgbClr val="0070C0">
                <a:alpha val="5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smtClean="0">
                <a:solidFill>
                  <a:schemeClr val="tx1"/>
                </a:solidFill>
              </a:rPr>
              <a:t>　自分が参考にしようとしていたパワースーツの論文は見れず膝のサポーターや義足の観点で調べていったがヒントが得られそうであった。</a:t>
            </a:r>
            <a:endParaRPr kumimoji="1" lang="en-US" altLang="ja-JP" sz="2400" dirty="0" smtClean="0">
              <a:solidFill>
                <a:schemeClr val="tx1"/>
              </a:solidFill>
            </a:endParaRPr>
          </a:p>
          <a:p>
            <a:r>
              <a:rPr kumimoji="1" lang="ja-JP" altLang="en-US" sz="2400" dirty="0" smtClean="0">
                <a:solidFill>
                  <a:schemeClr val="tx1"/>
                </a:solidFill>
              </a:rPr>
              <a:t>　少し違った分野の論文でも必ず取り入れられる部分があると思われる</a:t>
            </a:r>
            <a:r>
              <a:rPr kumimoji="1" lang="ja-JP" altLang="en-US" dirty="0" smtClean="0">
                <a:solidFill>
                  <a:schemeClr val="tx1"/>
                </a:solidFill>
              </a:rPr>
              <a:t>。</a:t>
            </a:r>
            <a:endParaRPr kumimoji="1" lang="en-US" altLang="ja-JP" dirty="0" smtClean="0">
              <a:solidFill>
                <a:schemeClr val="tx1"/>
              </a:solidFill>
            </a:endParaRPr>
          </a:p>
          <a:p>
            <a:r>
              <a:rPr lang="ja-JP" altLang="en-US" sz="2400" dirty="0" smtClean="0">
                <a:solidFill>
                  <a:schemeClr val="tx1"/>
                </a:solidFill>
              </a:rPr>
              <a:t>　いろいろな方向からいいものを取り入れたりヒントを得たりして今の考えをもっと詰めて具体的にしていく必要がある</a:t>
            </a:r>
            <a:r>
              <a:rPr lang="ja-JP" altLang="en-US" dirty="0" smtClean="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902790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787</Words>
  <Application>Microsoft Office PowerPoint</Application>
  <PresentationFormat>画面に合わせる (4:3)</PresentationFormat>
  <Paragraphs>131</Paragraphs>
  <Slides>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Arial Unicode MS</vt:lpstr>
      <vt:lpstr>ＭＳ Ｐゴシック</vt:lpstr>
      <vt:lpstr>新細明體</vt:lpstr>
      <vt:lpstr>Arial</vt:lpstr>
      <vt:lpstr>Calibri</vt:lpstr>
      <vt:lpstr>Office ​​テーマ</vt:lpstr>
      <vt:lpstr>体の一部となるような道具</vt:lpstr>
      <vt:lpstr>PowerPoint プレゼンテーション</vt:lpstr>
      <vt:lpstr>PowerPoint プレゼンテーション</vt:lpstr>
      <vt:lpstr>トルク＝ずれhttp://feelings-seitai.com/wordpress/?p=508</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体の一部となるような道具</dc:title>
  <dc:creator>中村 秋菜</dc:creator>
  <cp:lastModifiedBy>中村 秋菜</cp:lastModifiedBy>
  <cp:revision>45</cp:revision>
  <dcterms:created xsi:type="dcterms:W3CDTF">2015-09-28T05:52:59Z</dcterms:created>
  <dcterms:modified xsi:type="dcterms:W3CDTF">2017-10-16T07:43:47Z</dcterms:modified>
</cp:coreProperties>
</file>