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62" r:id="rId3"/>
    <p:sldId id="257" r:id="rId4"/>
    <p:sldId id="258" r:id="rId5"/>
    <p:sldId id="259"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06997E8-2F1A-4E9A-BF7B-A7CD0AFA0AE9}"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15751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281252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24425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00BC3DF3-A983-4076-A83B-560F384D3C40}"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486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137264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2469763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241242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606096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06997E8-2F1A-4E9A-BF7B-A7CD0AFA0AE9}"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419673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65499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06997E8-2F1A-4E9A-BF7B-A7CD0AFA0AE9}" type="datetimeFigureOut">
              <a:rPr kumimoji="1" lang="ja-JP" altLang="en-US" smtClean="0"/>
              <a:t>2017/10/23</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30390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56797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76178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417792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73054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86533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6997E8-2F1A-4E9A-BF7B-A7CD0AFA0AE9}" type="datetimeFigureOut">
              <a:rPr kumimoji="1" lang="ja-JP" altLang="en-US" smtClean="0"/>
              <a:t>2017/10/23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157633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6997E8-2F1A-4E9A-BF7B-A7CD0AFA0AE9}" type="datetimeFigureOut">
              <a:rPr kumimoji="1" lang="ja-JP" altLang="en-US" smtClean="0"/>
              <a:t>2017/10/23</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BC3DF3-A983-4076-A83B-560F384D3C40}" type="slidenum">
              <a:rPr kumimoji="1" lang="ja-JP" altLang="en-US" smtClean="0"/>
              <a:t>‹#›</a:t>
            </a:fld>
            <a:endParaRPr kumimoji="1" lang="ja-JP" altLang="en-US"/>
          </a:p>
        </p:txBody>
      </p:sp>
    </p:spTree>
    <p:extLst>
      <p:ext uri="{BB962C8B-B14F-4D97-AF65-F5344CB8AC3E}">
        <p14:creationId xmlns:p14="http://schemas.microsoft.com/office/powerpoint/2010/main" val="3711185244"/>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jstage.jst.go.jp/article/jje/53/Supplement2/53_S372/_pdf"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jstage.jst.go.jp/article/jje1965/33/Supplement/33_Supplement_446/_pdf"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jstage.jst.go.jp/article/jje/53/Supplement2/53_S416/_pdf"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524000" y="641684"/>
            <a:ext cx="9031705" cy="104273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600" dirty="0" smtClean="0">
                <a:solidFill>
                  <a:schemeClr val="tx1"/>
                </a:solidFill>
                <a:latin typeface="+mn-ea"/>
              </a:rPr>
              <a:t>人間工学とこれから</a:t>
            </a:r>
            <a:endParaRPr kumimoji="1" lang="ja-JP" altLang="en-US" sz="6600" dirty="0">
              <a:solidFill>
                <a:schemeClr val="tx1"/>
              </a:solidFill>
              <a:latin typeface="+mn-ea"/>
            </a:endParaRPr>
          </a:p>
        </p:txBody>
      </p:sp>
      <p:sp>
        <p:nvSpPr>
          <p:cNvPr id="8" name="角丸四角形 7"/>
          <p:cNvSpPr/>
          <p:nvPr/>
        </p:nvSpPr>
        <p:spPr>
          <a:xfrm>
            <a:off x="160421" y="2502568"/>
            <a:ext cx="4154905" cy="42190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smtClean="0">
              <a:solidFill>
                <a:schemeClr val="tx1"/>
              </a:solidFill>
            </a:endParaRPr>
          </a:p>
          <a:p>
            <a:pPr algn="ctr"/>
            <a:r>
              <a:rPr kumimoji="1" lang="ja-JP" altLang="en-US" b="1" dirty="0" smtClean="0">
                <a:solidFill>
                  <a:schemeClr val="tx1"/>
                </a:solidFill>
              </a:rPr>
              <a:t>人間が可能な限り自然な動きや状態で使えるように物や環境を設計し、実際のデザインに生かす学問である。人間の物理的な形状や動作などの身体的特徴、生理的特徴、心理的特徴に対する探求や、労働中に発生した事故を検証し、それが使用した器具の単純な設計ミスなのか、それとも人間の認識の認知の問題にあるか分析すること、再度どのようにして防いでいくかという問題も研究の対象である。</a:t>
            </a:r>
            <a:endParaRPr kumimoji="1" lang="en-US" altLang="ja-JP" b="1" dirty="0" smtClean="0">
              <a:solidFill>
                <a:schemeClr val="tx1"/>
              </a:solidFill>
            </a:endParaRPr>
          </a:p>
        </p:txBody>
      </p:sp>
      <p:sp>
        <p:nvSpPr>
          <p:cNvPr id="9" name="楕円 8"/>
          <p:cNvSpPr/>
          <p:nvPr/>
        </p:nvSpPr>
        <p:spPr>
          <a:xfrm>
            <a:off x="521368" y="2041357"/>
            <a:ext cx="3433010" cy="9224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人間工学とは</a:t>
            </a:r>
            <a:endParaRPr kumimoji="1" lang="ja-JP" altLang="en-US" sz="2800" dirty="0">
              <a:solidFill>
                <a:schemeClr val="tx1"/>
              </a:solidFill>
            </a:endParaRPr>
          </a:p>
        </p:txBody>
      </p:sp>
      <p:sp>
        <p:nvSpPr>
          <p:cNvPr id="10" name="右矢印 9"/>
          <p:cNvSpPr/>
          <p:nvPr/>
        </p:nvSpPr>
        <p:spPr>
          <a:xfrm>
            <a:off x="4423609" y="3176335"/>
            <a:ext cx="1331496" cy="1379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6047874" y="3176335"/>
            <a:ext cx="3785937" cy="108284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6000" dirty="0"/>
              <a:t>工学</a:t>
            </a:r>
          </a:p>
        </p:txBody>
      </p:sp>
      <p:sp>
        <p:nvSpPr>
          <p:cNvPr id="12" name="角丸四角形吹き出し 11"/>
          <p:cNvSpPr/>
          <p:nvPr/>
        </p:nvSpPr>
        <p:spPr>
          <a:xfrm>
            <a:off x="4604083" y="1880935"/>
            <a:ext cx="2470485" cy="922422"/>
          </a:xfrm>
          <a:prstGeom prst="wedgeRoundRectCallout">
            <a:avLst>
              <a:gd name="adj1" fmla="val 57089"/>
              <a:gd name="adj2" fmla="val 121630"/>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chemeClr val="tx1"/>
                </a:solidFill>
              </a:rPr>
              <a:t>物理学</a:t>
            </a:r>
            <a:endParaRPr kumimoji="1" lang="ja-JP" altLang="en-US" sz="4400" dirty="0">
              <a:solidFill>
                <a:schemeClr val="tx1"/>
              </a:solidFill>
            </a:endParaRPr>
          </a:p>
        </p:txBody>
      </p:sp>
      <p:sp>
        <p:nvSpPr>
          <p:cNvPr id="13" name="角丸四角形吹き出し 12"/>
          <p:cNvSpPr/>
          <p:nvPr/>
        </p:nvSpPr>
        <p:spPr>
          <a:xfrm>
            <a:off x="7194885" y="1880936"/>
            <a:ext cx="2454443" cy="922422"/>
          </a:xfrm>
          <a:prstGeom prst="wedgeRoundRectCallout">
            <a:avLst>
              <a:gd name="adj1" fmla="val -22793"/>
              <a:gd name="adj2" fmla="val 100962"/>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chemeClr val="tx1"/>
                </a:solidFill>
              </a:rPr>
              <a:t>生理学</a:t>
            </a:r>
            <a:endParaRPr kumimoji="1" lang="ja-JP" altLang="en-US" sz="4400" dirty="0">
              <a:solidFill>
                <a:schemeClr val="tx1"/>
              </a:solidFill>
            </a:endParaRPr>
          </a:p>
        </p:txBody>
      </p:sp>
      <p:sp>
        <p:nvSpPr>
          <p:cNvPr id="14" name="角丸四角形吹き出し 13"/>
          <p:cNvSpPr/>
          <p:nvPr/>
        </p:nvSpPr>
        <p:spPr>
          <a:xfrm>
            <a:off x="9833811" y="1880935"/>
            <a:ext cx="2181726" cy="922422"/>
          </a:xfrm>
          <a:prstGeom prst="wedgeRoundRectCallout">
            <a:avLst>
              <a:gd name="adj1" fmla="val -75980"/>
              <a:gd name="adj2" fmla="val 1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solidFill>
                  <a:schemeClr val="tx1"/>
                </a:solidFill>
              </a:rPr>
              <a:t>心理学</a:t>
            </a:r>
            <a:endParaRPr kumimoji="1" lang="ja-JP" altLang="en-US" sz="4800" dirty="0">
              <a:solidFill>
                <a:schemeClr val="tx1"/>
              </a:solidFill>
            </a:endParaRPr>
          </a:p>
        </p:txBody>
      </p:sp>
      <p:sp>
        <p:nvSpPr>
          <p:cNvPr id="15" name="屈折矢印 14"/>
          <p:cNvSpPr/>
          <p:nvPr/>
        </p:nvSpPr>
        <p:spPr>
          <a:xfrm rot="5400000">
            <a:off x="6376737" y="4491788"/>
            <a:ext cx="1636295" cy="1764632"/>
          </a:xfrm>
          <a:prstGeom prst="bentUpArrow">
            <a:avLst>
              <a:gd name="adj1" fmla="val 2990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8277726" y="4876795"/>
            <a:ext cx="3737811" cy="174858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smtClean="0">
                <a:solidFill>
                  <a:schemeClr val="tx1"/>
                </a:solidFill>
              </a:rPr>
              <a:t>・人間が使いやすい設計</a:t>
            </a:r>
            <a:endParaRPr kumimoji="1" lang="en-US" altLang="ja-JP" sz="2400" b="1" dirty="0" smtClean="0">
              <a:solidFill>
                <a:schemeClr val="tx1"/>
              </a:solidFill>
            </a:endParaRPr>
          </a:p>
          <a:p>
            <a:r>
              <a:rPr kumimoji="1" lang="ja-JP" altLang="en-US" sz="2400" b="1" dirty="0" smtClean="0">
                <a:solidFill>
                  <a:schemeClr val="tx1"/>
                </a:solidFill>
              </a:rPr>
              <a:t>・事故の防止</a:t>
            </a:r>
            <a:endParaRPr kumimoji="1" lang="ja-JP" altLang="en-US" sz="2400" b="1" dirty="0">
              <a:solidFill>
                <a:schemeClr val="tx1"/>
              </a:solidFill>
            </a:endParaRPr>
          </a:p>
        </p:txBody>
      </p:sp>
    </p:spTree>
    <p:extLst>
      <p:ext uri="{BB962C8B-B14F-4D97-AF65-F5344CB8AC3E}">
        <p14:creationId xmlns:p14="http://schemas.microsoft.com/office/powerpoint/2010/main" val="27342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Vertic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802107" y="433137"/>
            <a:ext cx="4957010" cy="8502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smtClean="0">
                <a:solidFill>
                  <a:schemeClr val="tx1"/>
                </a:solidFill>
              </a:rPr>
              <a:t>テーマ</a:t>
            </a:r>
            <a:endParaRPr kumimoji="1" lang="ja-JP" altLang="en-US" sz="5400" dirty="0">
              <a:solidFill>
                <a:schemeClr val="tx1"/>
              </a:solidFill>
            </a:endParaRPr>
          </a:p>
        </p:txBody>
      </p:sp>
      <p:sp>
        <p:nvSpPr>
          <p:cNvPr id="4" name="楕円 3"/>
          <p:cNvSpPr/>
          <p:nvPr/>
        </p:nvSpPr>
        <p:spPr>
          <a:xfrm>
            <a:off x="465221" y="1860884"/>
            <a:ext cx="3561348" cy="3352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chemeClr val="tx1"/>
                </a:solidFill>
              </a:rPr>
              <a:t>人間工学</a:t>
            </a:r>
            <a:endParaRPr kumimoji="1" lang="ja-JP" altLang="en-US" sz="4400" dirty="0">
              <a:solidFill>
                <a:schemeClr val="tx1"/>
              </a:solidFill>
            </a:endParaRPr>
          </a:p>
        </p:txBody>
      </p:sp>
      <p:sp>
        <p:nvSpPr>
          <p:cNvPr id="5" name="楕円 4"/>
          <p:cNvSpPr/>
          <p:nvPr/>
        </p:nvSpPr>
        <p:spPr>
          <a:xfrm>
            <a:off x="4491790" y="1860884"/>
            <a:ext cx="3600000" cy="3336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Ｗｅｂシステム</a:t>
            </a:r>
            <a:endParaRPr kumimoji="1" lang="ja-JP" altLang="en-US" sz="2800" dirty="0"/>
          </a:p>
        </p:txBody>
      </p:sp>
      <p:sp>
        <p:nvSpPr>
          <p:cNvPr id="6" name="楕円 5"/>
          <p:cNvSpPr/>
          <p:nvPr/>
        </p:nvSpPr>
        <p:spPr>
          <a:xfrm>
            <a:off x="8550443" y="1860884"/>
            <a:ext cx="3449053" cy="333675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ヒューマンインターフェース</a:t>
            </a:r>
            <a:endParaRPr kumimoji="1" lang="ja-JP" altLang="en-US" sz="2800" dirty="0">
              <a:solidFill>
                <a:schemeClr val="tx1"/>
              </a:solidFill>
            </a:endParaRPr>
          </a:p>
        </p:txBody>
      </p:sp>
      <p:sp>
        <p:nvSpPr>
          <p:cNvPr id="8" name="左中かっこ 7"/>
          <p:cNvSpPr/>
          <p:nvPr/>
        </p:nvSpPr>
        <p:spPr>
          <a:xfrm rot="16200000">
            <a:off x="7588295" y="2758863"/>
            <a:ext cx="1684422" cy="4284000"/>
          </a:xfrm>
          <a:prstGeom prst="leftBrace">
            <a:avLst>
              <a:gd name="adj1" fmla="val 8333"/>
              <a:gd name="adj2" fmla="val 51075"/>
            </a:avLst>
          </a:prstGeom>
          <a:ln w="60325"/>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9" name="角丸四角形 8"/>
          <p:cNvSpPr/>
          <p:nvPr/>
        </p:nvSpPr>
        <p:spPr>
          <a:xfrm>
            <a:off x="5091896" y="6106490"/>
            <a:ext cx="6677219" cy="67993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論文があまりヒットしなかった</a:t>
            </a:r>
            <a:endParaRPr kumimoji="1" lang="ja-JP" altLang="en-US" sz="3600" b="1" dirty="0">
              <a:solidFill>
                <a:schemeClr val="tx1"/>
              </a:solidFill>
            </a:endParaRPr>
          </a:p>
        </p:txBody>
      </p:sp>
    </p:spTree>
    <p:extLst>
      <p:ext uri="{BB962C8B-B14F-4D97-AF65-F5344CB8AC3E}">
        <p14:creationId xmlns:p14="http://schemas.microsoft.com/office/powerpoint/2010/main" val="244820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1219200" y="256673"/>
            <a:ext cx="9689432"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論文</a:t>
            </a:r>
            <a:r>
              <a:rPr kumimoji="1" lang="en-US" altLang="ja-JP" sz="2400" b="1" dirty="0" smtClean="0">
                <a:solidFill>
                  <a:schemeClr val="tx1"/>
                </a:solidFill>
              </a:rPr>
              <a:t>1</a:t>
            </a:r>
            <a:r>
              <a:rPr kumimoji="1" lang="ja-JP" altLang="en-US" sz="2400" b="1" dirty="0" smtClean="0">
                <a:solidFill>
                  <a:schemeClr val="tx1"/>
                </a:solidFill>
              </a:rPr>
              <a:t>　「３Ｄヘッドスキャナのデザイン開発が精度に及ぼす影響」</a:t>
            </a:r>
            <a:endParaRPr kumimoji="1" lang="ja-JP" altLang="en-US" sz="2400" b="1" dirty="0">
              <a:solidFill>
                <a:schemeClr val="tx1"/>
              </a:solidFill>
            </a:endParaRPr>
          </a:p>
        </p:txBody>
      </p:sp>
      <p:sp>
        <p:nvSpPr>
          <p:cNvPr id="4" name="正方形/長方形 3"/>
          <p:cNvSpPr/>
          <p:nvPr/>
        </p:nvSpPr>
        <p:spPr>
          <a:xfrm>
            <a:off x="449179" y="1892969"/>
            <a:ext cx="5101389" cy="46201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a:solidFill>
                <a:schemeClr val="tx1"/>
              </a:solidFill>
            </a:endParaRPr>
          </a:p>
          <a:p>
            <a:pPr algn="ctr"/>
            <a:r>
              <a:rPr kumimoji="1" lang="ja-JP" altLang="en-US" sz="2400" b="1" dirty="0" smtClean="0">
                <a:solidFill>
                  <a:schemeClr val="tx1"/>
                </a:solidFill>
              </a:rPr>
              <a:t>３Ｄスキャンによって人間の頭部を計測する機器の中で、人間の頭部には複数の感覚器官があるため、危険から保護される必要がある。３Ｄスキャナの製品が機能をしっかりと果たすことは、高レベルの快適さとフィット感を考慮して製品を設計することが非常に重要である。この研究は、３Ｄスキャナの製品設計と３Ｄスキャナの精度の影響を調べ、ユーザーの快適さを評価して製品開発に生かす研究である。</a:t>
            </a:r>
            <a:endParaRPr kumimoji="1" lang="ja-JP" altLang="en-US" sz="2400" b="1" dirty="0">
              <a:solidFill>
                <a:schemeClr val="tx1"/>
              </a:solidFill>
            </a:endParaRPr>
          </a:p>
        </p:txBody>
      </p:sp>
      <p:sp>
        <p:nvSpPr>
          <p:cNvPr id="5" name="正方形/長方形 4"/>
          <p:cNvSpPr/>
          <p:nvPr/>
        </p:nvSpPr>
        <p:spPr>
          <a:xfrm>
            <a:off x="1740568" y="1716505"/>
            <a:ext cx="2518610" cy="6416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概要</a:t>
            </a:r>
            <a:endParaRPr kumimoji="1" lang="ja-JP" altLang="en-US" sz="3600" dirty="0">
              <a:solidFill>
                <a:schemeClr val="tx1"/>
              </a:solidFill>
            </a:endParaRPr>
          </a:p>
        </p:txBody>
      </p:sp>
      <p:sp>
        <p:nvSpPr>
          <p:cNvPr id="6" name="右矢印 5"/>
          <p:cNvSpPr/>
          <p:nvPr/>
        </p:nvSpPr>
        <p:spPr>
          <a:xfrm>
            <a:off x="5855369" y="3400927"/>
            <a:ext cx="1491915" cy="16042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7652084" y="2358190"/>
            <a:ext cx="4251158" cy="360947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広い意味で</a:t>
            </a:r>
            <a:endParaRPr kumimoji="1" lang="en-US" altLang="ja-JP" sz="3600" dirty="0" smtClean="0">
              <a:solidFill>
                <a:schemeClr val="tx1"/>
              </a:solidFill>
            </a:endParaRPr>
          </a:p>
          <a:p>
            <a:pPr algn="ctr"/>
            <a:r>
              <a:rPr kumimoji="1" lang="ja-JP" altLang="en-US" sz="3600" dirty="0" smtClean="0">
                <a:solidFill>
                  <a:schemeClr val="tx1"/>
                </a:solidFill>
              </a:rPr>
              <a:t>医療の発展に貢献している研究である</a:t>
            </a:r>
            <a:endParaRPr kumimoji="1" lang="ja-JP" altLang="en-US" sz="3600" dirty="0">
              <a:solidFill>
                <a:schemeClr val="tx1"/>
              </a:solidFill>
            </a:endParaRPr>
          </a:p>
        </p:txBody>
      </p:sp>
      <p:sp>
        <p:nvSpPr>
          <p:cNvPr id="2" name="角丸四角形 1"/>
          <p:cNvSpPr/>
          <p:nvPr/>
        </p:nvSpPr>
        <p:spPr>
          <a:xfrm>
            <a:off x="5678905" y="1315452"/>
            <a:ext cx="6224337" cy="8021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 </a:t>
            </a:r>
            <a:endParaRPr lang="ja-JP" altLang="ja-JP" sz="1400" dirty="0">
              <a:solidFill>
                <a:schemeClr val="tx1"/>
              </a:solidFill>
            </a:endParaRPr>
          </a:p>
          <a:p>
            <a:r>
              <a:rPr lang="en-US" altLang="ja-JP" sz="1400" dirty="0">
                <a:solidFill>
                  <a:schemeClr val="tx1"/>
                </a:solidFill>
                <a:hlinkClick r:id="rId2"/>
              </a:rPr>
              <a:t>https://www.jstage.jst.go.jp/article/jje/53/Supplement2/53_S372/_</a:t>
            </a:r>
            <a:r>
              <a:rPr lang="en-US" altLang="ja-JP" sz="1400" dirty="0" smtClean="0">
                <a:solidFill>
                  <a:schemeClr val="tx1"/>
                </a:solidFill>
                <a:hlinkClick r:id="rId2"/>
              </a:rPr>
              <a:t>pdf</a:t>
            </a:r>
            <a:r>
              <a:rPr lang="ja-JP" altLang="en-US" sz="1400" dirty="0">
                <a:solidFill>
                  <a:schemeClr val="tx1"/>
                </a:solidFill>
              </a:rPr>
              <a:t>　</a:t>
            </a:r>
            <a:r>
              <a:rPr lang="ja-JP" altLang="en-US" sz="1400" dirty="0" smtClean="0">
                <a:solidFill>
                  <a:schemeClr val="tx1"/>
                </a:solidFill>
              </a:rPr>
              <a:t>（</a:t>
            </a:r>
            <a:r>
              <a:rPr lang="en-US" altLang="ja-JP" sz="1400" dirty="0" smtClean="0">
                <a:solidFill>
                  <a:schemeClr val="tx1"/>
                </a:solidFill>
              </a:rPr>
              <a:t>Yan </a:t>
            </a:r>
            <a:r>
              <a:rPr lang="en-US" altLang="ja-JP" sz="1400" dirty="0" err="1" smtClean="0">
                <a:solidFill>
                  <a:schemeClr val="tx1"/>
                </a:solidFill>
              </a:rPr>
              <a:t>Luximon</a:t>
            </a:r>
            <a:r>
              <a:rPr lang="ja-JP" altLang="en-US" sz="1400" dirty="0" smtClean="0">
                <a:solidFill>
                  <a:schemeClr val="tx1"/>
                </a:solidFill>
              </a:rPr>
              <a:t>著　</a:t>
            </a:r>
            <a:r>
              <a:rPr lang="en-US" altLang="ja-JP" sz="1400" dirty="0" smtClean="0">
                <a:solidFill>
                  <a:schemeClr val="tx1"/>
                </a:solidFill>
              </a:rPr>
              <a:t>2017</a:t>
            </a:r>
            <a:r>
              <a:rPr lang="ja-JP" altLang="en-US" sz="1400" dirty="0" smtClean="0">
                <a:solidFill>
                  <a:schemeClr val="tx1"/>
                </a:solidFill>
              </a:rPr>
              <a:t>年）</a:t>
            </a:r>
            <a:endParaRPr kumimoji="1" lang="ja-JP" altLang="en-US" sz="1400" dirty="0">
              <a:solidFill>
                <a:schemeClr val="tx1"/>
              </a:solidFill>
            </a:endParaRPr>
          </a:p>
        </p:txBody>
      </p:sp>
    </p:spTree>
    <p:extLst>
      <p:ext uri="{BB962C8B-B14F-4D97-AF65-F5344CB8AC3E}">
        <p14:creationId xmlns:p14="http://schemas.microsoft.com/office/powerpoint/2010/main" val="366788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1491916" y="256673"/>
            <a:ext cx="9689432"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論文</a:t>
            </a:r>
            <a:r>
              <a:rPr kumimoji="1" lang="ja-JP" altLang="en-US" sz="2400" b="1" dirty="0">
                <a:solidFill>
                  <a:schemeClr val="tx1"/>
                </a:solidFill>
              </a:rPr>
              <a:t>２</a:t>
            </a:r>
            <a:r>
              <a:rPr kumimoji="1" lang="ja-JP" altLang="en-US" sz="2400" b="1" dirty="0" smtClean="0">
                <a:solidFill>
                  <a:schemeClr val="tx1"/>
                </a:solidFill>
              </a:rPr>
              <a:t>　「人間行動認知計測応用技術の研究開発」</a:t>
            </a:r>
            <a:endParaRPr kumimoji="1" lang="ja-JP" altLang="en-US" sz="2400" b="1" dirty="0">
              <a:solidFill>
                <a:schemeClr val="tx1"/>
              </a:solidFill>
            </a:endParaRPr>
          </a:p>
        </p:txBody>
      </p:sp>
      <p:sp>
        <p:nvSpPr>
          <p:cNvPr id="4" name="正方形/長方形 3"/>
          <p:cNvSpPr/>
          <p:nvPr/>
        </p:nvSpPr>
        <p:spPr>
          <a:xfrm>
            <a:off x="449179" y="1892969"/>
            <a:ext cx="5101389" cy="46201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smtClean="0">
              <a:solidFill>
                <a:schemeClr val="tx1"/>
              </a:solidFill>
            </a:endParaRPr>
          </a:p>
          <a:p>
            <a:pPr algn="ctr"/>
            <a:r>
              <a:rPr kumimoji="1" lang="ja-JP" altLang="en-US" sz="2200" b="1" dirty="0" smtClean="0">
                <a:solidFill>
                  <a:schemeClr val="tx1"/>
                </a:solidFill>
              </a:rPr>
              <a:t>　高度に技術が発達した現代社会において、情報量の多さや複雑さによるトラブルやヒューマンファクターに起因する製品事故等、製品が人間特性に対し、十分に配慮されていないことが原因となっている。これらを解決するためには人間の行動や認知の特性を知り、客観的、定量的に計測・分析して、それを元に、人間の行動や認知のモデルを構築することにより、製品や生活空間の人間に対する適合性が評価できる技術の研究開発を行う研究</a:t>
            </a:r>
            <a:endParaRPr kumimoji="1" lang="ja-JP" altLang="en-US" sz="2200" b="1" dirty="0">
              <a:solidFill>
                <a:schemeClr val="tx1"/>
              </a:solidFill>
            </a:endParaRPr>
          </a:p>
        </p:txBody>
      </p:sp>
      <p:sp>
        <p:nvSpPr>
          <p:cNvPr id="5" name="正方形/長方形 4"/>
          <p:cNvSpPr/>
          <p:nvPr/>
        </p:nvSpPr>
        <p:spPr>
          <a:xfrm>
            <a:off x="1740568" y="1716505"/>
            <a:ext cx="2518610" cy="6416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概要</a:t>
            </a:r>
            <a:endParaRPr kumimoji="1" lang="ja-JP" altLang="en-US" sz="3600" dirty="0">
              <a:solidFill>
                <a:schemeClr val="tx1"/>
              </a:solidFill>
            </a:endParaRPr>
          </a:p>
        </p:txBody>
      </p:sp>
      <p:sp>
        <p:nvSpPr>
          <p:cNvPr id="6" name="右矢印 5"/>
          <p:cNvSpPr/>
          <p:nvPr/>
        </p:nvSpPr>
        <p:spPr>
          <a:xfrm>
            <a:off x="5855369" y="3400927"/>
            <a:ext cx="1491915" cy="16042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7652084" y="2358190"/>
            <a:ext cx="4251158" cy="360947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人間</a:t>
            </a:r>
            <a:r>
              <a:rPr kumimoji="1" lang="ja-JP" altLang="en-US" sz="3600" dirty="0" smtClean="0">
                <a:solidFill>
                  <a:schemeClr val="tx1"/>
                </a:solidFill>
              </a:rPr>
              <a:t>のミス（ヒューマンエラー）を減らすために貢献している</a:t>
            </a:r>
            <a:endParaRPr kumimoji="1" lang="en-US" altLang="ja-JP" sz="3600" dirty="0" smtClean="0">
              <a:solidFill>
                <a:schemeClr val="tx1"/>
              </a:solidFill>
            </a:endParaRPr>
          </a:p>
        </p:txBody>
      </p:sp>
      <p:sp>
        <p:nvSpPr>
          <p:cNvPr id="8" name="角丸四角形 7"/>
          <p:cNvSpPr/>
          <p:nvPr/>
        </p:nvSpPr>
        <p:spPr>
          <a:xfrm>
            <a:off x="5678905" y="1267325"/>
            <a:ext cx="6224337" cy="89835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 </a:t>
            </a:r>
            <a:r>
              <a:rPr lang="en-US" altLang="ja-JP" sz="1400" dirty="0">
                <a:solidFill>
                  <a:schemeClr val="tx1"/>
                </a:solidFill>
                <a:hlinkClick r:id="rId2"/>
              </a:rPr>
              <a:t>https://www.jstage.jst.go.jp/article/jje1965/33/Supplement/33_Supplement_446/_</a:t>
            </a:r>
            <a:r>
              <a:rPr lang="en-US" altLang="ja-JP" sz="1400" dirty="0" smtClean="0">
                <a:solidFill>
                  <a:schemeClr val="tx1"/>
                </a:solidFill>
                <a:hlinkClick r:id="rId2"/>
              </a:rPr>
              <a:t>pdf</a:t>
            </a:r>
            <a:r>
              <a:rPr lang="ja-JP" altLang="en-US" sz="1400" dirty="0" smtClean="0">
                <a:solidFill>
                  <a:schemeClr val="tx1"/>
                </a:solidFill>
              </a:rPr>
              <a:t>（鈴 </a:t>
            </a:r>
            <a:r>
              <a:rPr lang="ja-JP" altLang="en-US" sz="1400" dirty="0">
                <a:solidFill>
                  <a:schemeClr val="tx1"/>
                </a:solidFill>
              </a:rPr>
              <a:t>木 一 重</a:t>
            </a:r>
            <a:r>
              <a:rPr lang="en-US" altLang="ja-JP" sz="1400" dirty="0">
                <a:solidFill>
                  <a:schemeClr val="tx1"/>
                </a:solidFill>
              </a:rPr>
              <a:t>,</a:t>
            </a:r>
            <a:r>
              <a:rPr lang="ja-JP" altLang="en-US" sz="1400" dirty="0">
                <a:solidFill>
                  <a:schemeClr val="tx1"/>
                </a:solidFill>
              </a:rPr>
              <a:t>吉 岡 松 太 郎</a:t>
            </a:r>
            <a:r>
              <a:rPr lang="en-US" altLang="ja-JP" sz="1400" dirty="0">
                <a:solidFill>
                  <a:schemeClr val="tx1"/>
                </a:solidFill>
              </a:rPr>
              <a:t>,</a:t>
            </a:r>
            <a:r>
              <a:rPr lang="ja-JP" altLang="en-US" sz="1400" dirty="0">
                <a:solidFill>
                  <a:schemeClr val="tx1"/>
                </a:solidFill>
              </a:rPr>
              <a:t>小 泉 廣</a:t>
            </a:r>
            <a:r>
              <a:rPr lang="en-US" altLang="ja-JP" sz="1400" dirty="0">
                <a:solidFill>
                  <a:schemeClr val="tx1"/>
                </a:solidFill>
              </a:rPr>
              <a:t>(</a:t>
            </a:r>
            <a:r>
              <a:rPr lang="ja-JP" altLang="en-US" sz="1400" dirty="0">
                <a:solidFill>
                  <a:schemeClr val="tx1"/>
                </a:solidFill>
              </a:rPr>
              <a:t>社 団法 人 人 間 生 活 工 学 研 究 セ ン タ </a:t>
            </a:r>
            <a:r>
              <a:rPr lang="ja-JP" altLang="en-US" sz="1400" dirty="0" err="1">
                <a:solidFill>
                  <a:schemeClr val="tx1"/>
                </a:solidFill>
              </a:rPr>
              <a:t>ー</a:t>
            </a:r>
            <a:r>
              <a:rPr lang="en-US" altLang="ja-JP" sz="1400" dirty="0">
                <a:solidFill>
                  <a:schemeClr val="tx1"/>
                </a:solidFill>
              </a:rPr>
              <a:t>) </a:t>
            </a:r>
            <a:r>
              <a:rPr lang="ja-JP" altLang="en-US" sz="1400" dirty="0" smtClean="0">
                <a:solidFill>
                  <a:schemeClr val="tx1"/>
                </a:solidFill>
              </a:rPr>
              <a:t>著）　（</a:t>
            </a:r>
            <a:r>
              <a:rPr lang="en-US" altLang="ja-JP" sz="1400" dirty="0" smtClean="0">
                <a:solidFill>
                  <a:schemeClr val="tx1"/>
                </a:solidFill>
              </a:rPr>
              <a:t>1997</a:t>
            </a:r>
            <a:r>
              <a:rPr lang="ja-JP" altLang="en-US" sz="1400" dirty="0" smtClean="0">
                <a:solidFill>
                  <a:schemeClr val="tx1"/>
                </a:solidFill>
              </a:rPr>
              <a:t>年）</a:t>
            </a:r>
            <a:endParaRPr lang="ja-JP" altLang="ja-JP" sz="1400" dirty="0">
              <a:solidFill>
                <a:schemeClr val="tx1"/>
              </a:solidFill>
            </a:endParaRPr>
          </a:p>
        </p:txBody>
      </p:sp>
    </p:spTree>
    <p:extLst>
      <p:ext uri="{BB962C8B-B14F-4D97-AF65-F5344CB8AC3E}">
        <p14:creationId xmlns:p14="http://schemas.microsoft.com/office/powerpoint/2010/main" val="72653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1540042" y="256673"/>
            <a:ext cx="9689432"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論文３　「多用なフレキシブルディスプレイ製品の形成評価」</a:t>
            </a:r>
            <a:endParaRPr kumimoji="1" lang="ja-JP" altLang="en-US" sz="2400" b="1" dirty="0">
              <a:solidFill>
                <a:schemeClr val="tx1"/>
              </a:solidFill>
            </a:endParaRPr>
          </a:p>
        </p:txBody>
      </p:sp>
      <p:sp>
        <p:nvSpPr>
          <p:cNvPr id="4" name="正方形/長方形 3"/>
          <p:cNvSpPr/>
          <p:nvPr/>
        </p:nvSpPr>
        <p:spPr>
          <a:xfrm>
            <a:off x="449179" y="1892969"/>
            <a:ext cx="5101389" cy="46201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smtClean="0">
              <a:solidFill>
                <a:schemeClr val="tx1"/>
              </a:solidFill>
            </a:endParaRPr>
          </a:p>
          <a:p>
            <a:pPr algn="ctr"/>
            <a:r>
              <a:rPr kumimoji="1" lang="ja-JP" altLang="en-US" sz="2200" b="1" dirty="0" smtClean="0">
                <a:solidFill>
                  <a:schemeClr val="tx1"/>
                </a:solidFill>
              </a:rPr>
              <a:t>　折りたたみ可能、ロール可能、曲げ可能なフレキシブルディスプレイのコンセプトを利点、欠点及びそれぞれの特徴として評価したとき、最も高い得点を示したのが、折りたたみディスプレイであり、最も低い点数を示したのが、ロール可能なディスプレイであった。このようなことから、人間工学に基づいた折りたたみディスプレイの製品を設計し最も好ましいコンセプトの研究</a:t>
            </a:r>
            <a:endParaRPr kumimoji="1" lang="ja-JP" altLang="en-US" sz="2200" b="1" dirty="0">
              <a:solidFill>
                <a:schemeClr val="tx1"/>
              </a:solidFill>
            </a:endParaRPr>
          </a:p>
        </p:txBody>
      </p:sp>
      <p:sp>
        <p:nvSpPr>
          <p:cNvPr id="5" name="正方形/長方形 4"/>
          <p:cNvSpPr/>
          <p:nvPr/>
        </p:nvSpPr>
        <p:spPr>
          <a:xfrm>
            <a:off x="1740568" y="1716505"/>
            <a:ext cx="2518610" cy="6416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概要</a:t>
            </a:r>
            <a:endParaRPr kumimoji="1" lang="ja-JP" altLang="en-US" sz="3600" dirty="0">
              <a:solidFill>
                <a:schemeClr val="tx1"/>
              </a:solidFill>
            </a:endParaRPr>
          </a:p>
        </p:txBody>
      </p:sp>
      <p:sp>
        <p:nvSpPr>
          <p:cNvPr id="6" name="右矢印 5"/>
          <p:cNvSpPr/>
          <p:nvPr/>
        </p:nvSpPr>
        <p:spPr>
          <a:xfrm>
            <a:off x="5855369" y="3400927"/>
            <a:ext cx="1491915" cy="16042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7652084" y="2358190"/>
            <a:ext cx="4251158" cy="360947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未来的製品の創造に貢献している</a:t>
            </a:r>
            <a:endParaRPr kumimoji="1" lang="en-US" altLang="ja-JP" sz="3600" dirty="0" smtClean="0">
              <a:solidFill>
                <a:schemeClr val="tx1"/>
              </a:solidFill>
            </a:endParaRPr>
          </a:p>
        </p:txBody>
      </p:sp>
      <p:sp>
        <p:nvSpPr>
          <p:cNvPr id="8" name="角丸四角形 7"/>
          <p:cNvSpPr/>
          <p:nvPr/>
        </p:nvSpPr>
        <p:spPr>
          <a:xfrm>
            <a:off x="5678905" y="1315452"/>
            <a:ext cx="6224337" cy="8021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hlinkClick r:id="rId2"/>
              </a:rPr>
              <a:t>https://www.jstage.jst.go.jp/article/jje/53/Supplement2/53_S416/_</a:t>
            </a:r>
            <a:r>
              <a:rPr lang="en-US" altLang="ja-JP" sz="1400" dirty="0" smtClean="0">
                <a:solidFill>
                  <a:schemeClr val="tx1"/>
                </a:solidFill>
                <a:hlinkClick r:id="rId2"/>
              </a:rPr>
              <a:t>pdf</a:t>
            </a:r>
            <a:endParaRPr lang="en-US" altLang="ja-JP" sz="1400" dirty="0" smtClean="0">
              <a:solidFill>
                <a:schemeClr val="tx1"/>
              </a:solidFill>
            </a:endParaRPr>
          </a:p>
          <a:p>
            <a:r>
              <a:rPr lang="ja-JP" altLang="en-US" sz="1400" dirty="0" smtClean="0">
                <a:solidFill>
                  <a:schemeClr val="tx1"/>
                </a:solidFill>
              </a:rPr>
              <a:t>（</a:t>
            </a:r>
            <a:r>
              <a:rPr lang="en-US" altLang="ja-JP" sz="1400" dirty="0" err="1">
                <a:solidFill>
                  <a:schemeClr val="tx1"/>
                </a:solidFill>
              </a:rPr>
              <a:t>Minjoong</a:t>
            </a:r>
            <a:r>
              <a:rPr lang="en-US" altLang="ja-JP" sz="1400" dirty="0">
                <a:solidFill>
                  <a:schemeClr val="tx1"/>
                </a:solidFill>
              </a:rPr>
              <a:t> </a:t>
            </a:r>
            <a:r>
              <a:rPr lang="en-US" altLang="ja-JP" sz="1400" dirty="0" smtClean="0">
                <a:solidFill>
                  <a:schemeClr val="tx1"/>
                </a:solidFill>
              </a:rPr>
              <a:t>Kim</a:t>
            </a:r>
            <a:r>
              <a:rPr lang="ja-JP" altLang="en-US" sz="1400" dirty="0" smtClean="0">
                <a:solidFill>
                  <a:schemeClr val="tx1"/>
                </a:solidFill>
              </a:rPr>
              <a:t>著）　（</a:t>
            </a:r>
            <a:r>
              <a:rPr lang="en-US" altLang="ja-JP" sz="1400" dirty="0" smtClean="0">
                <a:solidFill>
                  <a:schemeClr val="tx1"/>
                </a:solidFill>
              </a:rPr>
              <a:t>2017</a:t>
            </a:r>
            <a:r>
              <a:rPr lang="ja-JP" altLang="en-US" sz="1400" dirty="0" smtClean="0">
                <a:solidFill>
                  <a:schemeClr val="tx1"/>
                </a:solidFill>
              </a:rPr>
              <a:t>年）</a:t>
            </a:r>
            <a:endParaRPr lang="en-US" altLang="ja-JP" sz="1400" dirty="0" smtClean="0">
              <a:solidFill>
                <a:schemeClr val="tx1"/>
              </a:solidFill>
            </a:endParaRPr>
          </a:p>
        </p:txBody>
      </p:sp>
    </p:spTree>
    <p:extLst>
      <p:ext uri="{BB962C8B-B14F-4D97-AF65-F5344CB8AC3E}">
        <p14:creationId xmlns:p14="http://schemas.microsoft.com/office/powerpoint/2010/main" val="337737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925053" y="320843"/>
            <a:ext cx="8245642" cy="13154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人間工学は様々なところで用いられて、世の中に貢献している</a:t>
            </a:r>
            <a:endParaRPr kumimoji="1" lang="ja-JP" altLang="en-US" sz="3600" b="1" dirty="0">
              <a:solidFill>
                <a:schemeClr val="tx1"/>
              </a:solidFill>
            </a:endParaRPr>
          </a:p>
        </p:txBody>
      </p:sp>
      <p:sp>
        <p:nvSpPr>
          <p:cNvPr id="3" name="下矢印 2"/>
          <p:cNvSpPr/>
          <p:nvPr/>
        </p:nvSpPr>
        <p:spPr>
          <a:xfrm>
            <a:off x="5390147" y="1860884"/>
            <a:ext cx="1379621" cy="1844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雲形吹き出し 3"/>
          <p:cNvSpPr/>
          <p:nvPr/>
        </p:nvSpPr>
        <p:spPr>
          <a:xfrm>
            <a:off x="7491662" y="2005263"/>
            <a:ext cx="4235116" cy="1556084"/>
          </a:xfrm>
          <a:prstGeom prst="cloudCallout">
            <a:avLst>
              <a:gd name="adj1" fmla="val -62878"/>
              <a:gd name="adj2" fmla="val -4574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ようにみえるが</a:t>
            </a:r>
            <a:r>
              <a:rPr kumimoji="1" lang="en-US" altLang="ja-JP" sz="2400" b="1" dirty="0" smtClean="0">
                <a:solidFill>
                  <a:schemeClr val="tx1"/>
                </a:solidFill>
              </a:rPr>
              <a:t>…</a:t>
            </a:r>
            <a:endParaRPr kumimoji="1" lang="ja-JP" altLang="en-US" sz="2400" b="1" dirty="0">
              <a:solidFill>
                <a:schemeClr val="tx1"/>
              </a:solidFill>
            </a:endParaRPr>
          </a:p>
        </p:txBody>
      </p:sp>
      <p:sp>
        <p:nvSpPr>
          <p:cNvPr id="5" name="フローチャート: 代替処理 4"/>
          <p:cNvSpPr/>
          <p:nvPr/>
        </p:nvSpPr>
        <p:spPr>
          <a:xfrm>
            <a:off x="2310063" y="4892842"/>
            <a:ext cx="7475621" cy="1331495"/>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人間工学はそもそも、人間と機械の仲立ちをするものである。したがって、現在の研究の対象とされているのは、医療や事故防止、未来創造などどの分野に関しても、いわゆるハードウェアが研究の対象として主流である</a:t>
            </a:r>
            <a:r>
              <a:rPr kumimoji="1" lang="ja-JP" altLang="en-US" sz="2000" b="1" dirty="0">
                <a:solidFill>
                  <a:schemeClr val="tx1"/>
                </a:solidFill>
              </a:rPr>
              <a:t>。</a:t>
            </a:r>
          </a:p>
        </p:txBody>
      </p:sp>
      <p:sp>
        <p:nvSpPr>
          <p:cNvPr id="7" name="楕円 6"/>
          <p:cNvSpPr/>
          <p:nvPr/>
        </p:nvSpPr>
        <p:spPr>
          <a:xfrm>
            <a:off x="4259178" y="3842083"/>
            <a:ext cx="3641558" cy="96252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solidFill>
                  <a:schemeClr val="tx1"/>
                </a:solidFill>
              </a:rPr>
              <a:t>共通点</a:t>
            </a:r>
            <a:endParaRPr kumimoji="1" lang="ja-JP" altLang="en-US" sz="4000" dirty="0">
              <a:solidFill>
                <a:schemeClr val="tx1"/>
              </a:solidFill>
            </a:endParaRPr>
          </a:p>
        </p:txBody>
      </p:sp>
      <p:sp>
        <p:nvSpPr>
          <p:cNvPr id="8" name="雲形吹き出し 7"/>
          <p:cNvSpPr/>
          <p:nvPr/>
        </p:nvSpPr>
        <p:spPr>
          <a:xfrm>
            <a:off x="0" y="2947736"/>
            <a:ext cx="4026569" cy="1788694"/>
          </a:xfrm>
          <a:prstGeom prst="cloudCallout">
            <a:avLst>
              <a:gd name="adj1" fmla="val 11836"/>
              <a:gd name="adj2" fmla="val 6698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しかし、現在</a:t>
            </a:r>
            <a:r>
              <a:rPr kumimoji="1" lang="ja-JP" altLang="en-US" sz="2000" b="1" dirty="0" smtClean="0">
                <a:solidFill>
                  <a:schemeClr val="tx1"/>
                </a:solidFill>
              </a:rPr>
              <a:t>はスマートフォンの普及と共にソフトウェアの普及が著しい</a:t>
            </a:r>
            <a:endParaRPr kumimoji="1" lang="ja-JP" altLang="en-US" sz="2000" b="1" dirty="0">
              <a:solidFill>
                <a:schemeClr val="tx1"/>
              </a:solidFill>
            </a:endParaRPr>
          </a:p>
        </p:txBody>
      </p:sp>
    </p:spTree>
    <p:extLst>
      <p:ext uri="{BB962C8B-B14F-4D97-AF65-F5344CB8AC3E}">
        <p14:creationId xmlns:p14="http://schemas.microsoft.com/office/powerpoint/2010/main" val="35654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796717" y="481263"/>
            <a:ext cx="3600000" cy="3336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Ｗｅｂシステム</a:t>
            </a:r>
            <a:endParaRPr kumimoji="1" lang="ja-JP" altLang="en-US" sz="2800" dirty="0"/>
          </a:p>
        </p:txBody>
      </p:sp>
      <p:sp>
        <p:nvSpPr>
          <p:cNvPr id="3" name="楕円 2"/>
          <p:cNvSpPr/>
          <p:nvPr/>
        </p:nvSpPr>
        <p:spPr>
          <a:xfrm>
            <a:off x="6478106" y="481263"/>
            <a:ext cx="3449053" cy="333675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ヒューマンインターフェース</a:t>
            </a:r>
            <a:endParaRPr kumimoji="1" lang="ja-JP" altLang="en-US" sz="2800" dirty="0">
              <a:solidFill>
                <a:schemeClr val="tx1"/>
              </a:solidFill>
            </a:endParaRPr>
          </a:p>
        </p:txBody>
      </p:sp>
      <p:sp>
        <p:nvSpPr>
          <p:cNvPr id="4" name="下矢印 3"/>
          <p:cNvSpPr/>
          <p:nvPr/>
        </p:nvSpPr>
        <p:spPr>
          <a:xfrm>
            <a:off x="5228275" y="3818021"/>
            <a:ext cx="1267326" cy="118711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122946" y="5293895"/>
            <a:ext cx="9769643" cy="131545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概念</a:t>
            </a:r>
            <a:r>
              <a:rPr kumimoji="1" lang="ja-JP" altLang="en-US" sz="4400" b="1" dirty="0" smtClean="0">
                <a:solidFill>
                  <a:schemeClr val="tx1"/>
                </a:solidFill>
              </a:rPr>
              <a:t>が比較的新しいから、論文があまりヒットしなかったと考えれる</a:t>
            </a:r>
            <a:endParaRPr kumimoji="1" lang="ja-JP" altLang="en-US" sz="4400" b="1" dirty="0">
              <a:solidFill>
                <a:schemeClr val="tx1"/>
              </a:solidFill>
            </a:endParaRPr>
          </a:p>
        </p:txBody>
      </p:sp>
    </p:spTree>
    <p:extLst>
      <p:ext uri="{BB962C8B-B14F-4D97-AF65-F5344CB8AC3E}">
        <p14:creationId xmlns:p14="http://schemas.microsoft.com/office/powerpoint/2010/main" val="260135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代替処理 1"/>
          <p:cNvSpPr/>
          <p:nvPr/>
        </p:nvSpPr>
        <p:spPr>
          <a:xfrm>
            <a:off x="994611" y="465221"/>
            <a:ext cx="9978189" cy="1010653"/>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chemeClr val="tx1"/>
                </a:solidFill>
              </a:rPr>
              <a:t>テーマとキーワード</a:t>
            </a:r>
            <a:endParaRPr kumimoji="1" lang="ja-JP" altLang="en-US" sz="6000" dirty="0">
              <a:solidFill>
                <a:schemeClr val="tx1"/>
              </a:solidFill>
            </a:endParaRPr>
          </a:p>
        </p:txBody>
      </p:sp>
      <p:sp>
        <p:nvSpPr>
          <p:cNvPr id="3" name="フローチャート: 代替処理 2"/>
          <p:cNvSpPr/>
          <p:nvPr/>
        </p:nvSpPr>
        <p:spPr>
          <a:xfrm>
            <a:off x="786063" y="1989221"/>
            <a:ext cx="10491537" cy="1620253"/>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人間工学をソフトウェアに応用し、誰でも使えるようなソフトウェアデザイン</a:t>
            </a:r>
            <a:endParaRPr kumimoji="1" lang="ja-JP" altLang="en-US" sz="3600" dirty="0">
              <a:solidFill>
                <a:schemeClr val="tx1"/>
              </a:solidFill>
            </a:endParaRPr>
          </a:p>
        </p:txBody>
      </p:sp>
      <p:sp>
        <p:nvSpPr>
          <p:cNvPr id="4" name="角丸四角形吹き出し 3"/>
          <p:cNvSpPr/>
          <p:nvPr/>
        </p:nvSpPr>
        <p:spPr>
          <a:xfrm>
            <a:off x="401052" y="3785938"/>
            <a:ext cx="3769895" cy="1171073"/>
          </a:xfrm>
          <a:prstGeom prst="wedgeRoundRectCallout">
            <a:avLst>
              <a:gd name="adj1" fmla="val -5514"/>
              <a:gd name="adj2" fmla="val -89555"/>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chemeClr val="tx1"/>
                </a:solidFill>
              </a:rPr>
              <a:t>高齢者</a:t>
            </a:r>
            <a:endParaRPr kumimoji="1" lang="ja-JP" altLang="en-US" sz="4400" dirty="0">
              <a:solidFill>
                <a:schemeClr val="tx1"/>
              </a:solidFill>
            </a:endParaRPr>
          </a:p>
        </p:txBody>
      </p:sp>
      <p:sp>
        <p:nvSpPr>
          <p:cNvPr id="5" name="角丸四角形吹き出し 4"/>
          <p:cNvSpPr/>
          <p:nvPr/>
        </p:nvSpPr>
        <p:spPr>
          <a:xfrm>
            <a:off x="4475747" y="3785937"/>
            <a:ext cx="3400927" cy="1171073"/>
          </a:xfrm>
          <a:prstGeom prst="wedgeRoundRectCallout">
            <a:avLst>
              <a:gd name="adj1" fmla="val -20833"/>
              <a:gd name="adj2" fmla="val -88185"/>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学習参入者</a:t>
            </a:r>
            <a:endParaRPr kumimoji="1" lang="ja-JP" altLang="en-US" sz="3600" dirty="0">
              <a:solidFill>
                <a:schemeClr val="tx1"/>
              </a:solidFill>
            </a:endParaRPr>
          </a:p>
        </p:txBody>
      </p:sp>
      <p:sp>
        <p:nvSpPr>
          <p:cNvPr id="6" name="角丸四角形吹き出し 5"/>
          <p:cNvSpPr/>
          <p:nvPr/>
        </p:nvSpPr>
        <p:spPr>
          <a:xfrm>
            <a:off x="8390021" y="3785937"/>
            <a:ext cx="3288632" cy="1171073"/>
          </a:xfrm>
          <a:prstGeom prst="wedgeRoundRectCallout">
            <a:avLst>
              <a:gd name="adj1" fmla="val -44248"/>
              <a:gd name="adj2" fmla="val -89555"/>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身体障害者</a:t>
            </a:r>
            <a:endParaRPr kumimoji="1" lang="ja-JP" altLang="en-US" sz="3600" dirty="0">
              <a:solidFill>
                <a:schemeClr val="tx1"/>
              </a:solidFill>
            </a:endParaRPr>
          </a:p>
        </p:txBody>
      </p:sp>
      <p:sp>
        <p:nvSpPr>
          <p:cNvPr id="7" name="角丸四角形 6"/>
          <p:cNvSpPr/>
          <p:nvPr/>
        </p:nvSpPr>
        <p:spPr>
          <a:xfrm>
            <a:off x="401052" y="5374105"/>
            <a:ext cx="11405937" cy="12673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r>
              <a:rPr kumimoji="1" lang="ja-JP" altLang="en-US" sz="3200" dirty="0" smtClean="0">
                <a:solidFill>
                  <a:schemeClr val="tx1"/>
                </a:solidFill>
              </a:rPr>
              <a:t>・人間工学　・</a:t>
            </a:r>
            <a:r>
              <a:rPr kumimoji="1" lang="en-US" altLang="ja-JP" sz="3200" dirty="0" smtClean="0">
                <a:solidFill>
                  <a:schemeClr val="tx1"/>
                </a:solidFill>
              </a:rPr>
              <a:t>Web</a:t>
            </a:r>
            <a:r>
              <a:rPr kumimoji="1" lang="ja-JP" altLang="en-US" sz="3200" dirty="0" smtClean="0">
                <a:solidFill>
                  <a:schemeClr val="tx1"/>
                </a:solidFill>
              </a:rPr>
              <a:t>システム　・ヒューマンインターフェース</a:t>
            </a:r>
            <a:endParaRPr kumimoji="1" lang="ja-JP" altLang="en-US" sz="3200" dirty="0">
              <a:solidFill>
                <a:schemeClr val="tx1"/>
              </a:solidFill>
            </a:endParaRPr>
          </a:p>
        </p:txBody>
      </p:sp>
      <p:sp>
        <p:nvSpPr>
          <p:cNvPr id="8" name="楕円 7"/>
          <p:cNvSpPr/>
          <p:nvPr/>
        </p:nvSpPr>
        <p:spPr>
          <a:xfrm>
            <a:off x="4395537" y="5133473"/>
            <a:ext cx="3176336" cy="60959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キーワード</a:t>
            </a:r>
            <a:endParaRPr kumimoji="1" lang="ja-JP" altLang="en-US" sz="3200" dirty="0">
              <a:solidFill>
                <a:schemeClr val="tx1"/>
              </a:solidFill>
            </a:endParaRPr>
          </a:p>
        </p:txBody>
      </p:sp>
      <p:sp>
        <p:nvSpPr>
          <p:cNvPr id="9" name="楕円 8"/>
          <p:cNvSpPr/>
          <p:nvPr/>
        </p:nvSpPr>
        <p:spPr>
          <a:xfrm>
            <a:off x="4395537" y="1628274"/>
            <a:ext cx="3176336" cy="60959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テーマ</a:t>
            </a:r>
            <a:endParaRPr kumimoji="1" lang="ja-JP" altLang="en-US" sz="3200" dirty="0">
              <a:solidFill>
                <a:schemeClr val="tx1"/>
              </a:solidFill>
            </a:endParaRPr>
          </a:p>
        </p:txBody>
      </p:sp>
    </p:spTree>
    <p:extLst>
      <p:ext uri="{BB962C8B-B14F-4D97-AF65-F5344CB8AC3E}">
        <p14:creationId xmlns:p14="http://schemas.microsoft.com/office/powerpoint/2010/main" val="41412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Lst>
  </p:timing>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TM04033937[[fn=飛行機雲]]</Template>
  <TotalTime>149</TotalTime>
  <Words>430</Words>
  <Application>Microsoft Office PowerPoint</Application>
  <PresentationFormat>ワイド画面</PresentationFormat>
  <Paragraphs>53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ＭＳ Ｐゴシック</vt:lpstr>
      <vt:lpstr>Arial</vt:lpstr>
      <vt:lpstr>Century Gothic</vt:lpstr>
      <vt:lpstr>飛行機雲</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SGI</dc:creator>
  <cp:lastModifiedBy>SGI</cp:lastModifiedBy>
  <cp:revision>15</cp:revision>
  <dcterms:created xsi:type="dcterms:W3CDTF">2017-10-16T06:36:05Z</dcterms:created>
  <dcterms:modified xsi:type="dcterms:W3CDTF">2017-10-23T06:48:47Z</dcterms:modified>
</cp:coreProperties>
</file>