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handoutMasterIdLst>
    <p:handoutMasterId r:id="rId8"/>
  </p:handoutMasterIdLst>
  <p:sldIdLst>
    <p:sldId id="256" r:id="rId2"/>
    <p:sldId id="257" r:id="rId3"/>
    <p:sldId id="259" r:id="rId4"/>
    <p:sldId id="258" r:id="rId5"/>
    <p:sldId id="260" r:id="rId6"/>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6383" autoAdjust="0"/>
  </p:normalViewPr>
  <p:slideViewPr>
    <p:cSldViewPr snapToGrid="0">
      <p:cViewPr varScale="1">
        <p:scale>
          <a:sx n="111" d="100"/>
          <a:sy n="111" d="100"/>
        </p:scale>
        <p:origin x="534" y="102"/>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87" d="100"/>
          <a:sy n="87" d="100"/>
        </p:scale>
        <p:origin x="3840"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E4E4D4-0F53-47BD-9E48-70FDCCB546A2}" type="datetimeFigureOut">
              <a:rPr kumimoji="1" lang="ja-JP" altLang="en-US" smtClean="0"/>
              <a:t>2017/10/30</a:t>
            </a:fld>
            <a:endParaRPr kumimoji="1" lang="ja-JP" altLang="en-US"/>
          </a:p>
        </p:txBody>
      </p:sp>
      <p:sp>
        <p:nvSpPr>
          <p:cNvPr id="4" name="フッター プレースホルダー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8741F3F-FACE-4455-B6DC-1EBD3A835BE8}" type="slidenum">
              <a:rPr kumimoji="1" lang="ja-JP" altLang="en-US" smtClean="0"/>
              <a:t>‹#›</a:t>
            </a:fld>
            <a:endParaRPr kumimoji="1" lang="ja-JP" altLang="en-US"/>
          </a:p>
        </p:txBody>
      </p:sp>
    </p:spTree>
    <p:extLst>
      <p:ext uri="{BB962C8B-B14F-4D97-AF65-F5344CB8AC3E}">
        <p14:creationId xmlns:p14="http://schemas.microsoft.com/office/powerpoint/2010/main" val="39074769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D0FDDA0-7904-4C3E-BAB1-D1B8453DE4D9}" type="datetimeFigureOut">
              <a:rPr kumimoji="1" lang="ja-JP" altLang="en-US" smtClean="0"/>
              <a:t>2017/10/30</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11E603-F718-4BBC-A42E-E66EC29761AA}" type="slidenum">
              <a:rPr kumimoji="1" lang="ja-JP" altLang="en-US" smtClean="0"/>
              <a:t>‹#›</a:t>
            </a:fld>
            <a:endParaRPr kumimoji="1" lang="ja-JP" altLang="en-US"/>
          </a:p>
        </p:txBody>
      </p:sp>
    </p:spTree>
    <p:extLst>
      <p:ext uri="{BB962C8B-B14F-4D97-AF65-F5344CB8AC3E}">
        <p14:creationId xmlns:p14="http://schemas.microsoft.com/office/powerpoint/2010/main" val="251191754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0E163025-4B84-4F8E-803D-20FD89A5FAB7}" type="datetimeFigureOut">
              <a:rPr kumimoji="1" lang="ja-JP" altLang="en-US" smtClean="0"/>
              <a:t>2017/10/30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A2A1960-7B42-4B71-9879-6963BB98DB73}" type="slidenum">
              <a:rPr kumimoji="1" lang="ja-JP" altLang="en-US" smtClean="0"/>
              <a:t>‹#›</a:t>
            </a:fld>
            <a:endParaRPr kumimoji="1" lang="ja-JP" altLang="en-US"/>
          </a:p>
        </p:txBody>
      </p:sp>
    </p:spTree>
    <p:extLst>
      <p:ext uri="{BB962C8B-B14F-4D97-AF65-F5344CB8AC3E}">
        <p14:creationId xmlns:p14="http://schemas.microsoft.com/office/powerpoint/2010/main" val="385215715"/>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0E163025-4B84-4F8E-803D-20FD89A5FAB7}" type="datetimeFigureOut">
              <a:rPr kumimoji="1" lang="ja-JP" altLang="en-US" smtClean="0"/>
              <a:t>2017/10/30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A2A1960-7B42-4B71-9879-6963BB98DB73}" type="slidenum">
              <a:rPr kumimoji="1" lang="ja-JP" altLang="en-US" smtClean="0"/>
              <a:t>‹#›</a:t>
            </a:fld>
            <a:endParaRPr kumimoji="1" lang="ja-JP" altLang="en-US"/>
          </a:p>
        </p:txBody>
      </p:sp>
    </p:spTree>
    <p:extLst>
      <p:ext uri="{BB962C8B-B14F-4D97-AF65-F5344CB8AC3E}">
        <p14:creationId xmlns:p14="http://schemas.microsoft.com/office/powerpoint/2010/main" val="31039339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0E163025-4B84-4F8E-803D-20FD89A5FAB7}" type="datetimeFigureOut">
              <a:rPr kumimoji="1" lang="ja-JP" altLang="en-US" smtClean="0"/>
              <a:t>2017/10/30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A2A1960-7B42-4B71-9879-6963BB98DB73}" type="slidenum">
              <a:rPr kumimoji="1" lang="ja-JP" altLang="en-US" smtClean="0"/>
              <a:t>‹#›</a:t>
            </a:fld>
            <a:endParaRPr kumimoji="1" lang="ja-JP" altLang="en-US"/>
          </a:p>
        </p:txBody>
      </p:sp>
    </p:spTree>
    <p:extLst>
      <p:ext uri="{BB962C8B-B14F-4D97-AF65-F5344CB8AC3E}">
        <p14:creationId xmlns:p14="http://schemas.microsoft.com/office/powerpoint/2010/main" val="13697286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0E163025-4B84-4F8E-803D-20FD89A5FAB7}" type="datetimeFigureOut">
              <a:rPr kumimoji="1" lang="ja-JP" altLang="en-US" smtClean="0"/>
              <a:t>2017/10/30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A2A1960-7B42-4B71-9879-6963BB98DB73}" type="slidenum">
              <a:rPr kumimoji="1" lang="ja-JP" altLang="en-US" smtClean="0"/>
              <a:t>‹#›</a:t>
            </a:fld>
            <a:endParaRPr kumimoji="1" lang="ja-JP" altLang="en-US"/>
          </a:p>
        </p:txBody>
      </p:sp>
    </p:spTree>
    <p:extLst>
      <p:ext uri="{BB962C8B-B14F-4D97-AF65-F5344CB8AC3E}">
        <p14:creationId xmlns:p14="http://schemas.microsoft.com/office/powerpoint/2010/main" val="31381207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0E163025-4B84-4F8E-803D-20FD89A5FAB7}" type="datetimeFigureOut">
              <a:rPr kumimoji="1" lang="ja-JP" altLang="en-US" smtClean="0"/>
              <a:t>2017/10/30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A2A1960-7B42-4B71-9879-6963BB98DB73}" type="slidenum">
              <a:rPr kumimoji="1" lang="ja-JP" altLang="en-US" smtClean="0"/>
              <a:t>‹#›</a:t>
            </a:fld>
            <a:endParaRPr kumimoji="1" lang="ja-JP" altLang="en-US"/>
          </a:p>
        </p:txBody>
      </p:sp>
    </p:spTree>
    <p:extLst>
      <p:ext uri="{BB962C8B-B14F-4D97-AF65-F5344CB8AC3E}">
        <p14:creationId xmlns:p14="http://schemas.microsoft.com/office/powerpoint/2010/main" val="33820289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0E163025-4B84-4F8E-803D-20FD89A5FAB7}" type="datetimeFigureOut">
              <a:rPr kumimoji="1" lang="ja-JP" altLang="en-US" smtClean="0"/>
              <a:t>2017/10/30</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8A2A1960-7B42-4B71-9879-6963BB98DB73}" type="slidenum">
              <a:rPr kumimoji="1" lang="ja-JP" altLang="en-US" smtClean="0"/>
              <a:t>‹#›</a:t>
            </a:fld>
            <a:endParaRPr kumimoji="1" lang="ja-JP" altLang="en-US"/>
          </a:p>
        </p:txBody>
      </p:sp>
    </p:spTree>
    <p:extLst>
      <p:ext uri="{BB962C8B-B14F-4D97-AF65-F5344CB8AC3E}">
        <p14:creationId xmlns:p14="http://schemas.microsoft.com/office/powerpoint/2010/main" val="5043966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0E163025-4B84-4F8E-803D-20FD89A5FAB7}" type="datetimeFigureOut">
              <a:rPr kumimoji="1" lang="ja-JP" altLang="en-US" smtClean="0"/>
              <a:t>2017/10/30</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8A2A1960-7B42-4B71-9879-6963BB98DB73}" type="slidenum">
              <a:rPr kumimoji="1" lang="ja-JP" altLang="en-US" smtClean="0"/>
              <a:t>‹#›</a:t>
            </a:fld>
            <a:endParaRPr kumimoji="1" lang="ja-JP" altLang="en-US"/>
          </a:p>
        </p:txBody>
      </p:sp>
    </p:spTree>
    <p:extLst>
      <p:ext uri="{BB962C8B-B14F-4D97-AF65-F5344CB8AC3E}">
        <p14:creationId xmlns:p14="http://schemas.microsoft.com/office/powerpoint/2010/main" val="24534275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0E163025-4B84-4F8E-803D-20FD89A5FAB7}" type="datetimeFigureOut">
              <a:rPr kumimoji="1" lang="ja-JP" altLang="en-US" smtClean="0"/>
              <a:t>2017/10/30</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8A2A1960-7B42-4B71-9879-6963BB98DB73}" type="slidenum">
              <a:rPr kumimoji="1" lang="ja-JP" altLang="en-US" smtClean="0"/>
              <a:t>‹#›</a:t>
            </a:fld>
            <a:endParaRPr kumimoji="1" lang="ja-JP" altLang="en-US"/>
          </a:p>
        </p:txBody>
      </p:sp>
    </p:spTree>
    <p:extLst>
      <p:ext uri="{BB962C8B-B14F-4D97-AF65-F5344CB8AC3E}">
        <p14:creationId xmlns:p14="http://schemas.microsoft.com/office/powerpoint/2010/main" val="38903339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0E163025-4B84-4F8E-803D-20FD89A5FAB7}" type="datetimeFigureOut">
              <a:rPr kumimoji="1" lang="ja-JP" altLang="en-US" smtClean="0"/>
              <a:t>2017/10/30</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8A2A1960-7B42-4B71-9879-6963BB98DB73}" type="slidenum">
              <a:rPr kumimoji="1" lang="ja-JP" altLang="en-US" smtClean="0"/>
              <a:t>‹#›</a:t>
            </a:fld>
            <a:endParaRPr kumimoji="1" lang="ja-JP" altLang="en-US"/>
          </a:p>
        </p:txBody>
      </p:sp>
    </p:spTree>
    <p:extLst>
      <p:ext uri="{BB962C8B-B14F-4D97-AF65-F5344CB8AC3E}">
        <p14:creationId xmlns:p14="http://schemas.microsoft.com/office/powerpoint/2010/main" val="30582437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0E163025-4B84-4F8E-803D-20FD89A5FAB7}" type="datetimeFigureOut">
              <a:rPr kumimoji="1" lang="ja-JP" altLang="en-US" smtClean="0"/>
              <a:t>2017/10/30</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8A2A1960-7B42-4B71-9879-6963BB98DB73}" type="slidenum">
              <a:rPr kumimoji="1" lang="ja-JP" altLang="en-US" smtClean="0"/>
              <a:t>‹#›</a:t>
            </a:fld>
            <a:endParaRPr kumimoji="1" lang="ja-JP" altLang="en-US"/>
          </a:p>
        </p:txBody>
      </p:sp>
    </p:spTree>
    <p:extLst>
      <p:ext uri="{BB962C8B-B14F-4D97-AF65-F5344CB8AC3E}">
        <p14:creationId xmlns:p14="http://schemas.microsoft.com/office/powerpoint/2010/main" val="28820883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0E163025-4B84-4F8E-803D-20FD89A5FAB7}" type="datetimeFigureOut">
              <a:rPr kumimoji="1" lang="ja-JP" altLang="en-US" smtClean="0"/>
              <a:t>2017/10/30</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8A2A1960-7B42-4B71-9879-6963BB98DB73}" type="slidenum">
              <a:rPr kumimoji="1" lang="ja-JP" altLang="en-US" smtClean="0"/>
              <a:t>‹#›</a:t>
            </a:fld>
            <a:endParaRPr kumimoji="1" lang="ja-JP" altLang="en-US"/>
          </a:p>
        </p:txBody>
      </p:sp>
    </p:spTree>
    <p:extLst>
      <p:ext uri="{BB962C8B-B14F-4D97-AF65-F5344CB8AC3E}">
        <p14:creationId xmlns:p14="http://schemas.microsoft.com/office/powerpoint/2010/main" val="7614920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163025-4B84-4F8E-803D-20FD89A5FAB7}" type="datetimeFigureOut">
              <a:rPr kumimoji="1" lang="ja-JP" altLang="en-US" smtClean="0"/>
              <a:t>2017/10/30</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2A1960-7B42-4B71-9879-6963BB98DB73}" type="slidenum">
              <a:rPr kumimoji="1" lang="ja-JP" altLang="en-US" smtClean="0"/>
              <a:t>‹#›</a:t>
            </a:fld>
            <a:endParaRPr kumimoji="1" lang="ja-JP" altLang="en-US"/>
          </a:p>
        </p:txBody>
      </p:sp>
    </p:spTree>
    <p:extLst>
      <p:ext uri="{BB962C8B-B14F-4D97-AF65-F5344CB8AC3E}">
        <p14:creationId xmlns:p14="http://schemas.microsoft.com/office/powerpoint/2010/main" val="22645333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1859280" y="349135"/>
            <a:ext cx="8473440" cy="707886"/>
          </a:xfrm>
          <a:prstGeom prst="rect">
            <a:avLst/>
          </a:prstGeom>
          <a:noFill/>
        </p:spPr>
        <p:txBody>
          <a:bodyPr wrap="square" rtlCol="0">
            <a:spAutoFit/>
          </a:bodyPr>
          <a:lstStyle/>
          <a:p>
            <a:pPr algn="ctr"/>
            <a:r>
              <a:rPr kumimoji="1" lang="ja-JP" altLang="en-US" sz="4000" dirty="0" smtClean="0"/>
              <a:t>スマートフォンを用いた健康管理</a:t>
            </a:r>
            <a:endParaRPr kumimoji="1" lang="en-US" altLang="ja-JP" sz="4000" dirty="0" smtClean="0"/>
          </a:p>
        </p:txBody>
      </p:sp>
      <p:sp>
        <p:nvSpPr>
          <p:cNvPr id="7" name="テキスト ボックス 6"/>
          <p:cNvSpPr txBox="1"/>
          <p:nvPr/>
        </p:nvSpPr>
        <p:spPr>
          <a:xfrm>
            <a:off x="2887430" y="4866882"/>
            <a:ext cx="6417141" cy="369332"/>
          </a:xfrm>
          <a:prstGeom prst="rect">
            <a:avLst/>
          </a:prstGeom>
          <a:noFill/>
        </p:spPr>
        <p:txBody>
          <a:bodyPr wrap="none" rtlCol="0">
            <a:spAutoFit/>
          </a:bodyPr>
          <a:lstStyle/>
          <a:p>
            <a:r>
              <a:rPr kumimoji="1" lang="ja-JP" altLang="en-US" b="1" dirty="0" smtClean="0"/>
              <a:t>スマートフォン</a:t>
            </a:r>
            <a:r>
              <a:rPr lang="ja-JP" altLang="en-US" b="1" dirty="0"/>
              <a:t>で</a:t>
            </a:r>
            <a:r>
              <a:rPr kumimoji="1" lang="ja-JP" altLang="en-US" b="1" dirty="0" smtClean="0"/>
              <a:t>健康管理をすれば生活習慣病対策になる！</a:t>
            </a:r>
            <a:endParaRPr kumimoji="1" lang="ja-JP" altLang="en-US" b="1" dirty="0"/>
          </a:p>
        </p:txBody>
      </p:sp>
      <p:sp>
        <p:nvSpPr>
          <p:cNvPr id="20" name="テキスト ボックス 19"/>
          <p:cNvSpPr txBox="1"/>
          <p:nvPr/>
        </p:nvSpPr>
        <p:spPr>
          <a:xfrm>
            <a:off x="1771740" y="1008438"/>
            <a:ext cx="8648521" cy="400110"/>
          </a:xfrm>
          <a:prstGeom prst="rect">
            <a:avLst/>
          </a:prstGeom>
          <a:noFill/>
        </p:spPr>
        <p:txBody>
          <a:bodyPr wrap="none" rtlCol="0">
            <a:spAutoFit/>
          </a:bodyPr>
          <a:lstStyle/>
          <a:p>
            <a:r>
              <a:rPr kumimoji="1" lang="ja-JP" altLang="en-US" sz="2000" dirty="0" smtClean="0"/>
              <a:t>スマートフォンを使って健康な生活を手助けするシステムを開発したい！</a:t>
            </a:r>
            <a:endParaRPr kumimoji="1" lang="ja-JP" altLang="en-US" sz="2000" dirty="0"/>
          </a:p>
        </p:txBody>
      </p:sp>
      <p:cxnSp>
        <p:nvCxnSpPr>
          <p:cNvPr id="57" name="カギ線コネクタ 56"/>
          <p:cNvCxnSpPr>
            <a:stCxn id="10" idx="2"/>
            <a:endCxn id="7" idx="0"/>
          </p:cNvCxnSpPr>
          <p:nvPr/>
        </p:nvCxnSpPr>
        <p:spPr>
          <a:xfrm rot="16200000" flipH="1">
            <a:off x="4562303" y="3333184"/>
            <a:ext cx="699616" cy="2367780"/>
          </a:xfrm>
          <a:prstGeom prst="bentConnector3">
            <a:avLst>
              <a:gd name="adj1" fmla="val 50000"/>
            </a:avLst>
          </a:prstGeom>
          <a:ln w="762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70" name="カギ線コネクタ 69"/>
          <p:cNvCxnSpPr>
            <a:stCxn id="11" idx="2"/>
            <a:endCxn id="7" idx="0"/>
          </p:cNvCxnSpPr>
          <p:nvPr/>
        </p:nvCxnSpPr>
        <p:spPr>
          <a:xfrm rot="5400000">
            <a:off x="6910649" y="3352619"/>
            <a:ext cx="699616" cy="2328911"/>
          </a:xfrm>
          <a:prstGeom prst="bentConnector3">
            <a:avLst>
              <a:gd name="adj1" fmla="val 50000"/>
            </a:avLst>
          </a:prstGeom>
          <a:ln w="762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grpSp>
        <p:nvGrpSpPr>
          <p:cNvPr id="55" name="グループ化 54"/>
          <p:cNvGrpSpPr/>
          <p:nvPr/>
        </p:nvGrpSpPr>
        <p:grpSpPr>
          <a:xfrm>
            <a:off x="6209606" y="1479327"/>
            <a:ext cx="4430610" cy="2687939"/>
            <a:chOff x="6209606" y="1912394"/>
            <a:chExt cx="4430610" cy="3083555"/>
          </a:xfrm>
        </p:grpSpPr>
        <p:sp>
          <p:nvSpPr>
            <p:cNvPr id="11" name="正方形/長方形 10"/>
            <p:cNvSpPr/>
            <p:nvPr/>
          </p:nvSpPr>
          <p:spPr>
            <a:xfrm>
              <a:off x="6209607" y="1912394"/>
              <a:ext cx="4430609" cy="3083555"/>
            </a:xfrm>
            <a:prstGeom prst="rect">
              <a:avLst/>
            </a:prstGeom>
            <a:gradFill flip="none" rotWithShape="1">
              <a:gsLst>
                <a:gs pos="0">
                  <a:schemeClr val="accent6">
                    <a:tint val="66000"/>
                    <a:satMod val="160000"/>
                  </a:schemeClr>
                </a:gs>
                <a:gs pos="50000">
                  <a:schemeClr val="accent6">
                    <a:tint val="44500"/>
                    <a:satMod val="160000"/>
                  </a:schemeClr>
                </a:gs>
                <a:gs pos="100000">
                  <a:schemeClr val="accent6">
                    <a:tint val="23500"/>
                    <a:satMod val="160000"/>
                  </a:schemeClr>
                </a:gs>
              </a:gsLst>
              <a:lin ang="16200000" scaled="1"/>
              <a:tileRect/>
            </a:gra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テキスト ボックス 8"/>
            <p:cNvSpPr txBox="1"/>
            <p:nvPr/>
          </p:nvSpPr>
          <p:spPr>
            <a:xfrm>
              <a:off x="6333304" y="1941910"/>
              <a:ext cx="4183212" cy="741459"/>
            </a:xfrm>
            <a:prstGeom prst="rect">
              <a:avLst/>
            </a:prstGeom>
            <a:noFill/>
          </p:spPr>
          <p:txBody>
            <a:bodyPr wrap="square" rtlCol="0">
              <a:spAutoFit/>
            </a:bodyPr>
            <a:lstStyle/>
            <a:p>
              <a:pPr algn="ctr"/>
              <a:r>
                <a:rPr kumimoji="1" lang="ja-JP" altLang="en-US" dirty="0" smtClean="0">
                  <a:solidFill>
                    <a:srgbClr val="FF0000"/>
                  </a:solidFill>
                </a:rPr>
                <a:t>生活</a:t>
              </a:r>
              <a:r>
                <a:rPr kumimoji="1" lang="ja-JP" altLang="en-US" dirty="0" smtClean="0">
                  <a:solidFill>
                    <a:srgbClr val="FF0000"/>
                  </a:solidFill>
                </a:rPr>
                <a:t>習慣病</a:t>
              </a:r>
              <a:r>
                <a:rPr kumimoji="1" lang="ja-JP" altLang="en-US" dirty="0" smtClean="0"/>
                <a:t>や高齢化が</a:t>
              </a:r>
              <a:endParaRPr kumimoji="1" lang="en-US" altLang="ja-JP" dirty="0" smtClean="0"/>
            </a:p>
            <a:p>
              <a:pPr algn="ctr"/>
              <a:r>
                <a:rPr kumimoji="1" lang="ja-JP" altLang="en-US" dirty="0" smtClean="0"/>
                <a:t>深刻</a:t>
              </a:r>
              <a:r>
                <a:rPr kumimoji="1" lang="ja-JP" altLang="en-US" dirty="0" smtClean="0"/>
                <a:t>な問題になっている</a:t>
              </a:r>
              <a:endParaRPr kumimoji="1" lang="ja-JP" altLang="en-US" dirty="0"/>
            </a:p>
          </p:txBody>
        </p:sp>
        <p:sp>
          <p:nvSpPr>
            <p:cNvPr id="19" name="テキスト ボックス 18"/>
            <p:cNvSpPr txBox="1"/>
            <p:nvPr/>
          </p:nvSpPr>
          <p:spPr>
            <a:xfrm>
              <a:off x="6209606" y="3213513"/>
              <a:ext cx="4430609" cy="646331"/>
            </a:xfrm>
            <a:prstGeom prst="rect">
              <a:avLst/>
            </a:prstGeom>
            <a:noFill/>
          </p:spPr>
          <p:txBody>
            <a:bodyPr wrap="square" rtlCol="0">
              <a:spAutoFit/>
            </a:bodyPr>
            <a:lstStyle/>
            <a:p>
              <a:pPr algn="ctr"/>
              <a:r>
                <a:rPr lang="ja-JP" altLang="en-US" dirty="0" smtClean="0"/>
                <a:t>予防や症状の改善には</a:t>
              </a:r>
              <a:endParaRPr lang="en-US" altLang="ja-JP" dirty="0" smtClean="0"/>
            </a:p>
            <a:p>
              <a:pPr algn="ctr"/>
              <a:r>
                <a:rPr lang="ja-JP" altLang="en-US" dirty="0" smtClean="0"/>
                <a:t>生活習慣を</a:t>
              </a:r>
              <a:r>
                <a:rPr lang="ja-JP" altLang="en-US" u="sng" dirty="0" smtClean="0">
                  <a:solidFill>
                    <a:srgbClr val="FF0000"/>
                  </a:solidFill>
                </a:rPr>
                <a:t>良くすること</a:t>
              </a:r>
              <a:r>
                <a:rPr lang="ja-JP" altLang="en-US" dirty="0" smtClean="0"/>
                <a:t>が重要</a:t>
              </a:r>
              <a:endParaRPr lang="ja-JP" altLang="en-US" dirty="0"/>
            </a:p>
          </p:txBody>
        </p:sp>
        <p:sp>
          <p:nvSpPr>
            <p:cNvPr id="23" name="テキスト ボックス 22"/>
            <p:cNvSpPr txBox="1"/>
            <p:nvPr/>
          </p:nvSpPr>
          <p:spPr>
            <a:xfrm>
              <a:off x="6554644" y="4530551"/>
              <a:ext cx="3740533" cy="369332"/>
            </a:xfrm>
            <a:prstGeom prst="rect">
              <a:avLst/>
            </a:prstGeom>
            <a:noFill/>
          </p:spPr>
          <p:txBody>
            <a:bodyPr wrap="none" rtlCol="0">
              <a:spAutoFit/>
            </a:bodyPr>
            <a:lstStyle/>
            <a:p>
              <a:r>
                <a:rPr kumimoji="1" lang="ja-JP" altLang="en-US" dirty="0" smtClean="0">
                  <a:solidFill>
                    <a:srgbClr val="FF0000"/>
                  </a:solidFill>
                </a:rPr>
                <a:t>毎日</a:t>
              </a:r>
              <a:r>
                <a:rPr kumimoji="1" lang="ja-JP" altLang="en-US" dirty="0" smtClean="0"/>
                <a:t>、健康状態の記録をするべき</a:t>
              </a:r>
              <a:endParaRPr kumimoji="1" lang="ja-JP" altLang="en-US" dirty="0"/>
            </a:p>
          </p:txBody>
        </p:sp>
        <p:cxnSp>
          <p:nvCxnSpPr>
            <p:cNvPr id="36" name="直線矢印コネクタ 35"/>
            <p:cNvCxnSpPr>
              <a:stCxn id="9" idx="2"/>
              <a:endCxn id="19" idx="0"/>
            </p:cNvCxnSpPr>
            <p:nvPr/>
          </p:nvCxnSpPr>
          <p:spPr>
            <a:xfrm>
              <a:off x="8424910" y="2683369"/>
              <a:ext cx="1" cy="53014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9" name="グループ化 38"/>
          <p:cNvGrpSpPr/>
          <p:nvPr/>
        </p:nvGrpSpPr>
        <p:grpSpPr>
          <a:xfrm>
            <a:off x="1512916" y="1479328"/>
            <a:ext cx="4430610" cy="2687938"/>
            <a:chOff x="1587655" y="1912394"/>
            <a:chExt cx="4320001" cy="3083555"/>
          </a:xfrm>
        </p:grpSpPr>
        <p:sp>
          <p:nvSpPr>
            <p:cNvPr id="10" name="正方形/長方形 9"/>
            <p:cNvSpPr/>
            <p:nvPr/>
          </p:nvSpPr>
          <p:spPr>
            <a:xfrm>
              <a:off x="1587655" y="1912394"/>
              <a:ext cx="4320000" cy="308355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6200000" scaled="1"/>
              <a:tileRect/>
            </a:gra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テキスト ボックス 7"/>
            <p:cNvSpPr txBox="1"/>
            <p:nvPr/>
          </p:nvSpPr>
          <p:spPr>
            <a:xfrm>
              <a:off x="1587655" y="2147637"/>
              <a:ext cx="4320000" cy="369332"/>
            </a:xfrm>
            <a:prstGeom prst="rect">
              <a:avLst/>
            </a:prstGeom>
            <a:noFill/>
          </p:spPr>
          <p:txBody>
            <a:bodyPr wrap="square" rtlCol="0">
              <a:spAutoFit/>
            </a:bodyPr>
            <a:lstStyle/>
            <a:p>
              <a:pPr algn="ctr"/>
              <a:r>
                <a:rPr kumimoji="1" lang="ja-JP" altLang="en-US" dirty="0" smtClean="0"/>
                <a:t>スマートフォンは世界中に普及している</a:t>
              </a:r>
              <a:endParaRPr kumimoji="1" lang="ja-JP" altLang="en-US" dirty="0"/>
            </a:p>
          </p:txBody>
        </p:sp>
        <p:sp>
          <p:nvSpPr>
            <p:cNvPr id="18" name="テキスト ボックス 17"/>
            <p:cNvSpPr txBox="1"/>
            <p:nvPr/>
          </p:nvSpPr>
          <p:spPr>
            <a:xfrm>
              <a:off x="1587656" y="3213513"/>
              <a:ext cx="4320000" cy="743189"/>
            </a:xfrm>
            <a:prstGeom prst="rect">
              <a:avLst/>
            </a:prstGeom>
            <a:noFill/>
          </p:spPr>
          <p:txBody>
            <a:bodyPr wrap="square" rtlCol="0">
              <a:spAutoFit/>
            </a:bodyPr>
            <a:lstStyle/>
            <a:p>
              <a:pPr algn="ctr"/>
              <a:r>
                <a:rPr lang="ja-JP" altLang="en-US" dirty="0" smtClean="0"/>
                <a:t>私たち</a:t>
              </a:r>
              <a:r>
                <a:rPr lang="ja-JP" altLang="en-US" dirty="0"/>
                <a:t>の</a:t>
              </a:r>
              <a:r>
                <a:rPr lang="ja-JP" altLang="en-US" dirty="0" smtClean="0"/>
                <a:t>生活にとって</a:t>
              </a:r>
              <a:endParaRPr lang="en-US" altLang="ja-JP" dirty="0" smtClean="0"/>
            </a:p>
            <a:p>
              <a:pPr algn="ctr"/>
              <a:r>
                <a:rPr lang="ja-JP" altLang="en-US" u="sng" dirty="0" smtClean="0">
                  <a:solidFill>
                    <a:srgbClr val="FF0000"/>
                  </a:solidFill>
                </a:rPr>
                <a:t>なくてはならない</a:t>
              </a:r>
              <a:r>
                <a:rPr lang="ja-JP" altLang="en-US" dirty="0" smtClean="0"/>
                <a:t>存在</a:t>
              </a:r>
              <a:r>
                <a:rPr lang="ja-JP" altLang="en-US" dirty="0"/>
                <a:t>になっている</a:t>
              </a:r>
            </a:p>
          </p:txBody>
        </p:sp>
        <p:sp>
          <p:nvSpPr>
            <p:cNvPr id="22" name="テキスト ボックス 21"/>
            <p:cNvSpPr txBox="1"/>
            <p:nvPr/>
          </p:nvSpPr>
          <p:spPr>
            <a:xfrm>
              <a:off x="3193657" y="4530551"/>
              <a:ext cx="1107996" cy="369332"/>
            </a:xfrm>
            <a:prstGeom prst="rect">
              <a:avLst/>
            </a:prstGeom>
            <a:noFill/>
          </p:spPr>
          <p:txBody>
            <a:bodyPr wrap="none" rtlCol="0">
              <a:spAutoFit/>
            </a:bodyPr>
            <a:lstStyle/>
            <a:p>
              <a:r>
                <a:rPr kumimoji="1" lang="ja-JP" altLang="en-US" dirty="0" smtClean="0">
                  <a:solidFill>
                    <a:srgbClr val="FF0000"/>
                  </a:solidFill>
                </a:rPr>
                <a:t>毎日</a:t>
              </a:r>
              <a:r>
                <a:rPr kumimoji="1" lang="ja-JP" altLang="en-US" dirty="0" smtClean="0"/>
                <a:t>使う</a:t>
              </a:r>
              <a:endParaRPr kumimoji="1" lang="ja-JP" altLang="en-US" dirty="0"/>
            </a:p>
          </p:txBody>
        </p:sp>
        <p:cxnSp>
          <p:nvCxnSpPr>
            <p:cNvPr id="25" name="カギ線コネクタ 24"/>
            <p:cNvCxnSpPr>
              <a:endCxn id="22" idx="1"/>
            </p:cNvCxnSpPr>
            <p:nvPr/>
          </p:nvCxnSpPr>
          <p:spPr>
            <a:xfrm rot="16200000" flipH="1">
              <a:off x="2602476" y="4124037"/>
              <a:ext cx="805161" cy="377200"/>
            </a:xfrm>
            <a:prstGeom prst="bentConnector2">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線矢印コネクタ 31"/>
            <p:cNvCxnSpPr>
              <a:stCxn id="8" idx="2"/>
              <a:endCxn id="18" idx="0"/>
            </p:cNvCxnSpPr>
            <p:nvPr/>
          </p:nvCxnSpPr>
          <p:spPr>
            <a:xfrm>
              <a:off x="3747656" y="2516968"/>
              <a:ext cx="1" cy="69654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85" name="直線矢印コネクタ 84"/>
          <p:cNvCxnSpPr>
            <a:endCxn id="23" idx="0"/>
          </p:cNvCxnSpPr>
          <p:nvPr/>
        </p:nvCxnSpPr>
        <p:spPr>
          <a:xfrm>
            <a:off x="8424910" y="3220692"/>
            <a:ext cx="1" cy="540886"/>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テキスト ボックス 12"/>
          <p:cNvSpPr txBox="1"/>
          <p:nvPr/>
        </p:nvSpPr>
        <p:spPr>
          <a:xfrm>
            <a:off x="1512916" y="5752219"/>
            <a:ext cx="3193960" cy="369332"/>
          </a:xfrm>
          <a:prstGeom prst="rect">
            <a:avLst/>
          </a:prstGeom>
          <a:noFill/>
        </p:spPr>
        <p:txBody>
          <a:bodyPr wrap="square" rtlCol="0">
            <a:spAutoFit/>
          </a:bodyPr>
          <a:lstStyle/>
          <a:p>
            <a:r>
              <a:rPr kumimoji="1" lang="ja-JP" altLang="en-US" dirty="0" smtClean="0"/>
              <a:t>どのようなものを作りたいか</a:t>
            </a:r>
            <a:endParaRPr kumimoji="1" lang="ja-JP" altLang="en-US" dirty="0"/>
          </a:p>
        </p:txBody>
      </p:sp>
      <p:sp>
        <p:nvSpPr>
          <p:cNvPr id="14" name="テキスト ボックス 13"/>
          <p:cNvSpPr txBox="1"/>
          <p:nvPr/>
        </p:nvSpPr>
        <p:spPr>
          <a:xfrm>
            <a:off x="5146404" y="5750973"/>
            <a:ext cx="6000568" cy="369332"/>
          </a:xfrm>
          <a:prstGeom prst="rect">
            <a:avLst/>
          </a:prstGeom>
          <a:noFill/>
        </p:spPr>
        <p:txBody>
          <a:bodyPr wrap="square" rtlCol="0">
            <a:spAutoFit/>
          </a:bodyPr>
          <a:lstStyle/>
          <a:p>
            <a:r>
              <a:rPr kumimoji="1" lang="ja-JP" altLang="en-US" dirty="0" smtClean="0"/>
              <a:t>スマートフォンで脈拍と血圧を測れるものを作りたい！</a:t>
            </a:r>
            <a:endParaRPr kumimoji="1" lang="ja-JP" altLang="en-US" dirty="0"/>
          </a:p>
        </p:txBody>
      </p:sp>
      <p:cxnSp>
        <p:nvCxnSpPr>
          <p:cNvPr id="16" name="直線矢印コネクタ 15"/>
          <p:cNvCxnSpPr>
            <a:stCxn id="13" idx="3"/>
            <a:endCxn id="14" idx="1"/>
          </p:cNvCxnSpPr>
          <p:nvPr/>
        </p:nvCxnSpPr>
        <p:spPr>
          <a:xfrm flipV="1">
            <a:off x="4706876" y="5935639"/>
            <a:ext cx="439528" cy="1246"/>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1" name="テキスト ボックス 20"/>
          <p:cNvSpPr txBox="1"/>
          <p:nvPr/>
        </p:nvSpPr>
        <p:spPr>
          <a:xfrm>
            <a:off x="1512916" y="5310598"/>
            <a:ext cx="6647974" cy="369332"/>
          </a:xfrm>
          <a:prstGeom prst="rect">
            <a:avLst/>
          </a:prstGeom>
          <a:noFill/>
        </p:spPr>
        <p:txBody>
          <a:bodyPr wrap="none" rtlCol="0">
            <a:spAutoFit/>
          </a:bodyPr>
          <a:lstStyle/>
          <a:p>
            <a:r>
              <a:rPr lang="ja-JP" altLang="en-US" dirty="0"/>
              <a:t>生活習慣病：糖尿病・脂質異常症・</a:t>
            </a:r>
            <a:r>
              <a:rPr lang="ja-JP" altLang="en-US" dirty="0">
                <a:solidFill>
                  <a:srgbClr val="FF0000"/>
                </a:solidFill>
              </a:rPr>
              <a:t>高血圧</a:t>
            </a:r>
            <a:r>
              <a:rPr lang="ja-JP" altLang="en-US" dirty="0"/>
              <a:t>・高尿酸</a:t>
            </a:r>
            <a:r>
              <a:rPr lang="ja-JP" altLang="en-US" dirty="0" smtClean="0"/>
              <a:t>血症　など</a:t>
            </a:r>
            <a:endParaRPr kumimoji="1" lang="ja-JP" altLang="en-US" dirty="0"/>
          </a:p>
        </p:txBody>
      </p:sp>
      <p:sp>
        <p:nvSpPr>
          <p:cNvPr id="30" name="テキスト ボックス 29"/>
          <p:cNvSpPr txBox="1"/>
          <p:nvPr/>
        </p:nvSpPr>
        <p:spPr>
          <a:xfrm>
            <a:off x="1278973" y="6191348"/>
            <a:ext cx="9634055" cy="369332"/>
          </a:xfrm>
          <a:prstGeom prst="rect">
            <a:avLst/>
          </a:prstGeom>
          <a:noFill/>
        </p:spPr>
        <p:txBody>
          <a:bodyPr wrap="square" rtlCol="0">
            <a:spAutoFit/>
          </a:bodyPr>
          <a:lstStyle/>
          <a:p>
            <a:r>
              <a:rPr kumimoji="1" lang="ja-JP" altLang="en-US" dirty="0" smtClean="0"/>
              <a:t>キーワード：脈拍・血圧・</a:t>
            </a:r>
            <a:r>
              <a:rPr kumimoji="1" lang="ja-JP" altLang="en-US" dirty="0" smtClean="0"/>
              <a:t>モバイル端末（</a:t>
            </a:r>
            <a:r>
              <a:rPr kumimoji="1" lang="ja-JP" altLang="en-US" dirty="0" smtClean="0"/>
              <a:t>スマートフォン）・健康管理・ライフログ</a:t>
            </a:r>
            <a:r>
              <a:rPr lang="ja-JP" altLang="en-US" dirty="0"/>
              <a:t>　</a:t>
            </a:r>
            <a:r>
              <a:rPr lang="ja-JP" altLang="en-US" dirty="0" smtClean="0"/>
              <a:t>など</a:t>
            </a:r>
            <a:endParaRPr kumimoji="1" lang="ja-JP" altLang="en-US" dirty="0"/>
          </a:p>
        </p:txBody>
      </p:sp>
    </p:spTree>
    <p:extLst>
      <p:ext uri="{BB962C8B-B14F-4D97-AF65-F5344CB8AC3E}">
        <p14:creationId xmlns:p14="http://schemas.microsoft.com/office/powerpoint/2010/main" val="11707966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733904" y="290285"/>
            <a:ext cx="6930920" cy="830997"/>
          </a:xfrm>
          <a:prstGeom prst="rect">
            <a:avLst/>
          </a:prstGeom>
          <a:noFill/>
        </p:spPr>
        <p:txBody>
          <a:bodyPr wrap="square" rtlCol="0">
            <a:spAutoFit/>
          </a:bodyPr>
          <a:lstStyle/>
          <a:p>
            <a:r>
              <a:rPr lang="ja-JP" altLang="en-US" sz="2800" dirty="0" smtClean="0"/>
              <a:t>携帯カメラを使った脈拍検出方式</a:t>
            </a:r>
            <a:r>
              <a:rPr lang="en-US" altLang="ja-JP" dirty="0" smtClean="0"/>
              <a:t>(</a:t>
            </a:r>
            <a:r>
              <a:rPr lang="en-US" altLang="ja-JP" dirty="0" smtClean="0"/>
              <a:t>2011/6/15)</a:t>
            </a:r>
            <a:endParaRPr lang="ja-JP" altLang="en-US" dirty="0" smtClean="0"/>
          </a:p>
          <a:p>
            <a:r>
              <a:rPr lang="ja-JP" altLang="en-US" sz="2000" dirty="0" smtClean="0"/>
              <a:t>烏</a:t>
            </a:r>
            <a:r>
              <a:rPr lang="ja-JP" altLang="en-US" sz="2000" dirty="0" smtClean="0"/>
              <a:t>谷 あゆ</a:t>
            </a:r>
            <a:r>
              <a:rPr lang="ja-JP" altLang="en-US" sz="2000" dirty="0"/>
              <a:t>　</a:t>
            </a:r>
            <a:r>
              <a:rPr lang="ja-JP" altLang="en-US" sz="2000" dirty="0" smtClean="0"/>
              <a:t>中野 泰彦</a:t>
            </a:r>
            <a:r>
              <a:rPr lang="ja-JP" altLang="en-US" sz="2000" dirty="0"/>
              <a:t>　</a:t>
            </a:r>
            <a:r>
              <a:rPr lang="ja-JP" altLang="en-US" sz="2000" dirty="0" smtClean="0"/>
              <a:t>森信 一郎</a:t>
            </a:r>
            <a:endParaRPr kumimoji="1" lang="ja-JP" altLang="en-US" sz="2000" dirty="0"/>
          </a:p>
        </p:txBody>
      </p:sp>
      <p:sp>
        <p:nvSpPr>
          <p:cNvPr id="3" name="テキスト ボックス 2"/>
          <p:cNvSpPr txBox="1"/>
          <p:nvPr/>
        </p:nvSpPr>
        <p:spPr>
          <a:xfrm>
            <a:off x="733902" y="1221309"/>
            <a:ext cx="10384036" cy="1938992"/>
          </a:xfrm>
          <a:prstGeom prst="rect">
            <a:avLst/>
          </a:prstGeom>
          <a:noFill/>
        </p:spPr>
        <p:txBody>
          <a:bodyPr wrap="square" rtlCol="0">
            <a:spAutoFit/>
          </a:bodyPr>
          <a:lstStyle/>
          <a:p>
            <a:r>
              <a:rPr kumimoji="1" lang="ja-JP" altLang="en-US" sz="2000" dirty="0" smtClean="0"/>
              <a:t>背景：</a:t>
            </a:r>
            <a:r>
              <a:rPr lang="ja-JP" altLang="en-US" sz="2000" dirty="0" smtClean="0"/>
              <a:t>血圧計</a:t>
            </a:r>
            <a:r>
              <a:rPr lang="ja-JP" altLang="en-US" sz="2000" dirty="0"/>
              <a:t>などの医療機器 は家庭内や医療機関などの拠点に設置され，屋内での静的な環境での利用が一般 的であった．しかし，今後は，通勤途中やレジャー等の外出時などのモバイル</a:t>
            </a:r>
            <a:r>
              <a:rPr lang="ja-JP" altLang="en-US" sz="2000" dirty="0" smtClean="0"/>
              <a:t>環境</a:t>
            </a:r>
            <a:r>
              <a:rPr lang="ja-JP" altLang="en-US" sz="2000" dirty="0"/>
              <a:t>においても，</a:t>
            </a:r>
            <a:r>
              <a:rPr lang="ja-JP" altLang="en-US" sz="2000" dirty="0">
                <a:solidFill>
                  <a:srgbClr val="FF0000"/>
                </a:solidFill>
              </a:rPr>
              <a:t>簡易的に血圧，脈拍など人の基本的な生体情報を取得</a:t>
            </a:r>
            <a:r>
              <a:rPr lang="ja-JP" altLang="en-US" sz="2000" dirty="0"/>
              <a:t>する事で， </a:t>
            </a:r>
            <a:r>
              <a:rPr lang="ja-JP" altLang="en-US" sz="2000" dirty="0" smtClean="0"/>
              <a:t>日常生活時間全体での健康管理が</a:t>
            </a:r>
            <a:r>
              <a:rPr lang="ja-JP" altLang="en-US" sz="2000" dirty="0"/>
              <a:t>望まれてくると考えられる．本稿ではモバイル 環境を考え，携帯</a:t>
            </a:r>
            <a:r>
              <a:rPr lang="ja-JP" altLang="en-US" sz="2000" dirty="0" smtClean="0"/>
              <a:t>電話の</a:t>
            </a:r>
            <a:r>
              <a:rPr lang="ja-JP" altLang="en-US" sz="2000" dirty="0"/>
              <a:t>大半に既に装備されている</a:t>
            </a:r>
            <a:r>
              <a:rPr lang="ja-JP" altLang="en-US" sz="2000" dirty="0">
                <a:solidFill>
                  <a:srgbClr val="FF0000"/>
                </a:solidFill>
              </a:rPr>
              <a:t>カメラを利用し，脈拍を計測 する方式</a:t>
            </a:r>
            <a:r>
              <a:rPr lang="ja-JP" altLang="en-US" sz="2000" dirty="0"/>
              <a:t>について述べる．</a:t>
            </a:r>
            <a:endParaRPr kumimoji="1" lang="ja-JP" altLang="en-US" sz="2000" dirty="0"/>
          </a:p>
        </p:txBody>
      </p:sp>
      <p:sp>
        <p:nvSpPr>
          <p:cNvPr id="4" name="テキスト ボックス 3"/>
          <p:cNvSpPr txBox="1"/>
          <p:nvPr/>
        </p:nvSpPr>
        <p:spPr>
          <a:xfrm>
            <a:off x="7086065" y="721172"/>
            <a:ext cx="4031873" cy="400110"/>
          </a:xfrm>
          <a:prstGeom prst="rect">
            <a:avLst/>
          </a:prstGeom>
          <a:noFill/>
        </p:spPr>
        <p:txBody>
          <a:bodyPr wrap="none" rtlCol="0">
            <a:spAutoFit/>
          </a:bodyPr>
          <a:lstStyle/>
          <a:p>
            <a:r>
              <a:rPr kumimoji="1" lang="ja-JP" altLang="en-US" sz="2000" dirty="0" smtClean="0"/>
              <a:t>キーワード：モバイル端末・脈拍</a:t>
            </a:r>
            <a:endParaRPr kumimoji="1" lang="en-US" altLang="ja-JP" sz="2000" dirty="0" smtClean="0"/>
          </a:p>
        </p:txBody>
      </p:sp>
      <p:sp>
        <p:nvSpPr>
          <p:cNvPr id="5" name="テキスト ボックス 4"/>
          <p:cNvSpPr txBox="1"/>
          <p:nvPr/>
        </p:nvSpPr>
        <p:spPr>
          <a:xfrm>
            <a:off x="733902" y="3384663"/>
            <a:ext cx="10384036" cy="1631216"/>
          </a:xfrm>
          <a:prstGeom prst="rect">
            <a:avLst/>
          </a:prstGeom>
          <a:noFill/>
        </p:spPr>
        <p:txBody>
          <a:bodyPr wrap="square" rtlCol="0">
            <a:spAutoFit/>
          </a:bodyPr>
          <a:lstStyle/>
          <a:p>
            <a:r>
              <a:rPr lang="ja-JP" altLang="en-US" sz="2000" dirty="0" smtClean="0"/>
              <a:t>方法：携帯</a:t>
            </a:r>
            <a:r>
              <a:rPr lang="ja-JP" altLang="en-US" sz="2000" dirty="0"/>
              <a:t>電話における脈拍計の実装面積を小さくする為，本稿は携帯電話に搭載されて いるカメラを使用する．指を透過する環境光をカメラの受光素子で捉え，脈拍に</a:t>
            </a:r>
            <a:r>
              <a:rPr lang="ja-JP" altLang="en-US" sz="2000" dirty="0" smtClean="0"/>
              <a:t>応じて</a:t>
            </a:r>
            <a:r>
              <a:rPr lang="ja-JP" altLang="en-US" sz="2000" dirty="0"/>
              <a:t>移動する血液の流れ（脈動）を検出する</a:t>
            </a:r>
            <a:r>
              <a:rPr lang="ja-JP" altLang="en-US" sz="2000" dirty="0" smtClean="0"/>
              <a:t>．携帯</a:t>
            </a:r>
            <a:r>
              <a:rPr lang="ja-JP" altLang="en-US" sz="2000" dirty="0"/>
              <a:t>カメラのレンズ部に指を押し当て，指の外側の環境光が指を透過してきた光</a:t>
            </a:r>
            <a:r>
              <a:rPr lang="ja-JP" altLang="en-US" sz="2000" dirty="0" smtClean="0"/>
              <a:t>を連続</a:t>
            </a:r>
            <a:r>
              <a:rPr lang="ja-JP" altLang="en-US" sz="2000" dirty="0"/>
              <a:t>して撮像し，その輝度平均の変化を脈波としてとらえる．</a:t>
            </a:r>
            <a:endParaRPr kumimoji="1" lang="ja-JP" altLang="en-US" sz="2000" dirty="0"/>
          </a:p>
        </p:txBody>
      </p:sp>
      <p:sp>
        <p:nvSpPr>
          <p:cNvPr id="6" name="テキスト ボックス 5"/>
          <p:cNvSpPr txBox="1"/>
          <p:nvPr/>
        </p:nvSpPr>
        <p:spPr>
          <a:xfrm>
            <a:off x="733902" y="5164442"/>
            <a:ext cx="10384037" cy="1323439"/>
          </a:xfrm>
          <a:prstGeom prst="rect">
            <a:avLst/>
          </a:prstGeom>
          <a:noFill/>
        </p:spPr>
        <p:txBody>
          <a:bodyPr wrap="square" rtlCol="0">
            <a:spAutoFit/>
          </a:bodyPr>
          <a:lstStyle/>
          <a:p>
            <a:r>
              <a:rPr kumimoji="1" lang="ja-JP" altLang="en-US" sz="2000" dirty="0" smtClean="0"/>
              <a:t>結果：</a:t>
            </a:r>
            <a:r>
              <a:rPr lang="ja-JP" altLang="en-US" sz="2000" dirty="0"/>
              <a:t>実際の携帯カメラを使った実験で </a:t>
            </a:r>
            <a:r>
              <a:rPr lang="en-US" altLang="ja-JP" sz="2000" dirty="0" smtClean="0"/>
              <a:t>21</a:t>
            </a:r>
            <a:r>
              <a:rPr lang="ja-JP" altLang="en-US" sz="2000" dirty="0" smtClean="0"/>
              <a:t>名</a:t>
            </a:r>
            <a:r>
              <a:rPr lang="en-US" altLang="ja-JP" sz="2000" dirty="0" smtClean="0"/>
              <a:t>×</a:t>
            </a:r>
            <a:r>
              <a:rPr lang="ja-JP" altLang="en-US" sz="2000" dirty="0" smtClean="0"/>
              <a:t>７種</a:t>
            </a:r>
            <a:r>
              <a:rPr lang="en-US" altLang="ja-JP" sz="2000" dirty="0"/>
              <a:t>×</a:t>
            </a:r>
            <a:r>
              <a:rPr lang="en-US" altLang="ja-JP" sz="2000" dirty="0" smtClean="0"/>
              <a:t>2</a:t>
            </a:r>
            <a:r>
              <a:rPr lang="ja-JP" altLang="en-US" sz="2000" dirty="0" smtClean="0"/>
              <a:t>回</a:t>
            </a:r>
            <a:r>
              <a:rPr lang="en-US" altLang="ja-JP" sz="2000" dirty="0"/>
              <a:t>=</a:t>
            </a:r>
            <a:r>
              <a:rPr lang="en-US" altLang="ja-JP" sz="2000" dirty="0" smtClean="0"/>
              <a:t>252</a:t>
            </a:r>
            <a:r>
              <a:rPr lang="ja-JP" altLang="en-US" sz="2000" dirty="0" smtClean="0"/>
              <a:t>データ</a:t>
            </a:r>
            <a:r>
              <a:rPr lang="ja-JP" altLang="en-US" sz="2000" dirty="0"/>
              <a:t>のうち，有効データ </a:t>
            </a:r>
            <a:r>
              <a:rPr lang="en-US" altLang="ja-JP" sz="2000" dirty="0" smtClean="0"/>
              <a:t>206</a:t>
            </a:r>
            <a:r>
              <a:rPr lang="ja-JP" altLang="en-US" sz="2000" dirty="0" smtClean="0"/>
              <a:t>データ</a:t>
            </a:r>
            <a:r>
              <a:rPr lang="ja-JP" altLang="en-US" sz="2000" dirty="0"/>
              <a:t>を正しい脈拍と比較解析を行った．解析の結果，</a:t>
            </a:r>
            <a:r>
              <a:rPr lang="ja-JP" altLang="en-US" sz="2000" dirty="0">
                <a:solidFill>
                  <a:srgbClr val="FF0000"/>
                </a:solidFill>
              </a:rPr>
              <a:t>環境によらず</a:t>
            </a:r>
            <a:r>
              <a:rPr lang="ja-JP" altLang="en-US" sz="2000" dirty="0"/>
              <a:t>最大誤差は </a:t>
            </a:r>
            <a:r>
              <a:rPr lang="en-US" altLang="ja-JP" sz="2000" dirty="0">
                <a:solidFill>
                  <a:srgbClr val="FF0000"/>
                </a:solidFill>
              </a:rPr>
              <a:t>5</a:t>
            </a:r>
            <a:r>
              <a:rPr lang="ja-JP" altLang="en-US" sz="2000" dirty="0">
                <a:solidFill>
                  <a:srgbClr val="FF0000"/>
                </a:solidFill>
              </a:rPr>
              <a:t>％以下</a:t>
            </a:r>
            <a:r>
              <a:rPr lang="ja-JP" altLang="en-US" sz="2000" dirty="0"/>
              <a:t>である事がわかった．また，平均誤差は概ね環境照度に比例して大きくなる</a:t>
            </a:r>
            <a:r>
              <a:rPr lang="ja-JP" altLang="en-US" sz="2000" dirty="0" smtClean="0"/>
              <a:t>傾向</a:t>
            </a:r>
            <a:r>
              <a:rPr lang="ja-JP" altLang="en-US" sz="2000" dirty="0"/>
              <a:t>がみられた．</a:t>
            </a:r>
            <a:endParaRPr kumimoji="1" lang="ja-JP" altLang="en-US" sz="2000" dirty="0"/>
          </a:p>
        </p:txBody>
      </p:sp>
      <p:cxnSp>
        <p:nvCxnSpPr>
          <p:cNvPr id="8" name="直線コネクタ 7"/>
          <p:cNvCxnSpPr/>
          <p:nvPr/>
        </p:nvCxnSpPr>
        <p:spPr>
          <a:xfrm>
            <a:off x="592975" y="3233651"/>
            <a:ext cx="11006051" cy="0"/>
          </a:xfrm>
          <a:prstGeom prst="line">
            <a:avLst/>
          </a:prstGeom>
          <a:ln w="76200"/>
          <a:effectLst>
            <a:softEdge rad="31750"/>
          </a:effectLst>
        </p:spPr>
        <p:style>
          <a:lnRef idx="1">
            <a:schemeClr val="accent1"/>
          </a:lnRef>
          <a:fillRef idx="0">
            <a:schemeClr val="accent1"/>
          </a:fillRef>
          <a:effectRef idx="0">
            <a:schemeClr val="accent1"/>
          </a:effectRef>
          <a:fontRef idx="minor">
            <a:schemeClr val="tx1"/>
          </a:fontRef>
        </p:style>
      </p:cxnSp>
      <p:cxnSp>
        <p:nvCxnSpPr>
          <p:cNvPr id="9" name="直線コネクタ 8"/>
          <p:cNvCxnSpPr/>
          <p:nvPr/>
        </p:nvCxnSpPr>
        <p:spPr>
          <a:xfrm>
            <a:off x="592975" y="5090160"/>
            <a:ext cx="11006051" cy="0"/>
          </a:xfrm>
          <a:prstGeom prst="line">
            <a:avLst/>
          </a:prstGeom>
          <a:ln w="76200"/>
          <a:effectLst>
            <a:softEdge rad="31750"/>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764871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733904" y="290285"/>
            <a:ext cx="10384035" cy="830997"/>
          </a:xfrm>
          <a:prstGeom prst="rect">
            <a:avLst/>
          </a:prstGeom>
          <a:noFill/>
        </p:spPr>
        <p:txBody>
          <a:bodyPr wrap="square" rtlCol="0">
            <a:spAutoFit/>
          </a:bodyPr>
          <a:lstStyle/>
          <a:p>
            <a:r>
              <a:rPr lang="ja-JP" altLang="en-US" sz="2800" dirty="0" smtClean="0"/>
              <a:t>双指向性マイクロホンを用いた脈拍測定及び血圧計測</a:t>
            </a:r>
            <a:r>
              <a:rPr lang="en-US" altLang="ja-JP" dirty="0" smtClean="0"/>
              <a:t>(2016</a:t>
            </a:r>
            <a:r>
              <a:rPr lang="ja-JP" altLang="en-US" dirty="0" smtClean="0"/>
              <a:t>年</a:t>
            </a:r>
            <a:r>
              <a:rPr lang="en-US" altLang="ja-JP" dirty="0" smtClean="0"/>
              <a:t>3</a:t>
            </a:r>
            <a:r>
              <a:rPr lang="ja-JP" altLang="en-US" dirty="0" smtClean="0"/>
              <a:t>月</a:t>
            </a:r>
            <a:r>
              <a:rPr lang="ja-JP" altLang="en-US" dirty="0"/>
              <a:t>）</a:t>
            </a:r>
            <a:endParaRPr lang="en-US" altLang="ja-JP" sz="2800" dirty="0" smtClean="0"/>
          </a:p>
          <a:p>
            <a:r>
              <a:rPr lang="ja-JP" altLang="en-US" sz="2000" dirty="0" smtClean="0"/>
              <a:t>鈴木 良律　指導教員：小林 一行</a:t>
            </a:r>
            <a:endParaRPr lang="zh-TW" altLang="en-US" sz="2000" dirty="0"/>
          </a:p>
        </p:txBody>
      </p:sp>
      <p:sp>
        <p:nvSpPr>
          <p:cNvPr id="3" name="テキスト ボックス 2"/>
          <p:cNvSpPr txBox="1"/>
          <p:nvPr/>
        </p:nvSpPr>
        <p:spPr>
          <a:xfrm>
            <a:off x="733903" y="1221309"/>
            <a:ext cx="10384036" cy="1631216"/>
          </a:xfrm>
          <a:prstGeom prst="rect">
            <a:avLst/>
          </a:prstGeom>
          <a:noFill/>
        </p:spPr>
        <p:txBody>
          <a:bodyPr wrap="square" rtlCol="0">
            <a:spAutoFit/>
          </a:bodyPr>
          <a:lstStyle/>
          <a:p>
            <a:r>
              <a:rPr kumimoji="1" lang="ja-JP" altLang="en-US" sz="2000" dirty="0" smtClean="0"/>
              <a:t>背景：高齢者の孤独死が</a:t>
            </a:r>
            <a:r>
              <a:rPr lang="ja-JP" altLang="en-US" sz="2000" dirty="0"/>
              <a:t>増</a:t>
            </a:r>
            <a:r>
              <a:rPr lang="ja-JP" altLang="en-US" sz="2000" dirty="0" smtClean="0"/>
              <a:t>えている中で</a:t>
            </a:r>
            <a:r>
              <a:rPr lang="ja-JP" altLang="en-US" sz="2000" dirty="0"/>
              <a:t>，</a:t>
            </a:r>
            <a:r>
              <a:rPr lang="ja-JP" altLang="en-US" sz="2000" dirty="0" smtClean="0"/>
              <a:t>これを防ぐ</a:t>
            </a:r>
            <a:r>
              <a:rPr lang="ja-JP" altLang="en-US" sz="2000" dirty="0"/>
              <a:t>ために日ごろ</a:t>
            </a:r>
            <a:r>
              <a:rPr lang="ja-JP" altLang="en-US" sz="2000" dirty="0" smtClean="0"/>
              <a:t>から</a:t>
            </a:r>
            <a:r>
              <a:rPr lang="ja-JP" altLang="en-US" sz="2000" dirty="0"/>
              <a:t>脈拍を計測し，健康管理をしていく．病院で</a:t>
            </a:r>
            <a:r>
              <a:rPr lang="ja-JP" altLang="en-US" sz="2000" dirty="0" smtClean="0"/>
              <a:t>使われている</a:t>
            </a:r>
            <a:r>
              <a:rPr lang="ja-JP" altLang="en-US" sz="2000" dirty="0"/>
              <a:t>脈拍計を使うとその時だけの一時的な脈拍しか</a:t>
            </a:r>
            <a:r>
              <a:rPr lang="ja-JP" altLang="en-US" sz="2000" dirty="0" smtClean="0"/>
              <a:t>測定</a:t>
            </a:r>
            <a:r>
              <a:rPr lang="ja-JP" altLang="en-US" sz="2000" dirty="0"/>
              <a:t>することができない．それに対し</a:t>
            </a:r>
            <a:r>
              <a:rPr lang="ja-JP" altLang="en-US" sz="2000" dirty="0">
                <a:solidFill>
                  <a:srgbClr val="FF0000"/>
                </a:solidFill>
              </a:rPr>
              <a:t>指向性</a:t>
            </a:r>
            <a:r>
              <a:rPr lang="ja-JP" altLang="en-US" sz="2000" dirty="0" smtClean="0">
                <a:solidFill>
                  <a:srgbClr val="FF0000"/>
                </a:solidFill>
              </a:rPr>
              <a:t>マイクロホンを</a:t>
            </a:r>
            <a:r>
              <a:rPr lang="ja-JP" altLang="en-US" sz="2000" dirty="0">
                <a:solidFill>
                  <a:srgbClr val="FF0000"/>
                </a:solidFill>
              </a:rPr>
              <a:t>使った脈拍計</a:t>
            </a:r>
            <a:r>
              <a:rPr lang="ja-JP" altLang="en-US" sz="2000" dirty="0"/>
              <a:t>なら気軽に脈拍を測定できる．そして</a:t>
            </a:r>
            <a:r>
              <a:rPr lang="ja-JP" altLang="en-US" sz="2000" dirty="0" smtClean="0"/>
              <a:t>その</a:t>
            </a:r>
            <a:r>
              <a:rPr lang="ja-JP" altLang="en-US" sz="2000" dirty="0"/>
              <a:t>脈拍データを病院に送る．そうすることで，日ごろ</a:t>
            </a:r>
            <a:r>
              <a:rPr lang="ja-JP" altLang="en-US" sz="2000" dirty="0" smtClean="0"/>
              <a:t>から</a:t>
            </a:r>
            <a:r>
              <a:rPr lang="ja-JP" altLang="en-US" sz="2000" dirty="0"/>
              <a:t>脈拍を計測することで健康管理もでき，孤独死の</a:t>
            </a:r>
            <a:r>
              <a:rPr lang="ja-JP" altLang="en-US" sz="2000" dirty="0" smtClean="0"/>
              <a:t>早期発見</a:t>
            </a:r>
            <a:r>
              <a:rPr lang="ja-JP" altLang="en-US" sz="2000" dirty="0"/>
              <a:t>もできる．</a:t>
            </a:r>
            <a:endParaRPr kumimoji="1" lang="ja-JP" altLang="en-US" sz="2000" dirty="0"/>
          </a:p>
        </p:txBody>
      </p:sp>
      <p:sp>
        <p:nvSpPr>
          <p:cNvPr id="4" name="テキスト ボックス 3"/>
          <p:cNvSpPr txBox="1"/>
          <p:nvPr/>
        </p:nvSpPr>
        <p:spPr>
          <a:xfrm>
            <a:off x="8111988" y="721172"/>
            <a:ext cx="3005951" cy="400110"/>
          </a:xfrm>
          <a:prstGeom prst="rect">
            <a:avLst/>
          </a:prstGeom>
          <a:noFill/>
        </p:spPr>
        <p:txBody>
          <a:bodyPr wrap="none" rtlCol="0">
            <a:spAutoFit/>
          </a:bodyPr>
          <a:lstStyle/>
          <a:p>
            <a:r>
              <a:rPr kumimoji="1" lang="ja-JP" altLang="en-US" sz="2000" dirty="0" smtClean="0"/>
              <a:t>キーワード：</a:t>
            </a:r>
            <a:r>
              <a:rPr lang="ja-JP" altLang="en-US" sz="2000" dirty="0"/>
              <a:t>血圧</a:t>
            </a:r>
            <a:r>
              <a:rPr kumimoji="1" lang="ja-JP" altLang="en-US" sz="2000" dirty="0" smtClean="0"/>
              <a:t>・脈拍</a:t>
            </a:r>
            <a:endParaRPr kumimoji="1" lang="en-US" altLang="ja-JP" sz="2000" dirty="0" smtClean="0"/>
          </a:p>
        </p:txBody>
      </p:sp>
      <p:sp>
        <p:nvSpPr>
          <p:cNvPr id="5" name="テキスト ボックス 4"/>
          <p:cNvSpPr txBox="1"/>
          <p:nvPr/>
        </p:nvSpPr>
        <p:spPr>
          <a:xfrm>
            <a:off x="733903" y="2988598"/>
            <a:ext cx="10384036" cy="2062103"/>
          </a:xfrm>
          <a:prstGeom prst="rect">
            <a:avLst/>
          </a:prstGeom>
          <a:noFill/>
        </p:spPr>
        <p:txBody>
          <a:bodyPr wrap="square" rtlCol="0">
            <a:spAutoFit/>
          </a:bodyPr>
          <a:lstStyle/>
          <a:p>
            <a:r>
              <a:rPr lang="ja-JP" altLang="en-US" sz="2000" dirty="0" smtClean="0"/>
              <a:t>方法：</a:t>
            </a:r>
            <a:r>
              <a:rPr lang="ja-JP" altLang="en-US" b="1" dirty="0" smtClean="0"/>
              <a:t>実験</a:t>
            </a:r>
            <a:r>
              <a:rPr lang="en-US" altLang="ja-JP" b="1" dirty="0" smtClean="0"/>
              <a:t>Ⅰ</a:t>
            </a:r>
            <a:r>
              <a:rPr lang="ja-JP" altLang="en-US" dirty="0" smtClean="0"/>
              <a:t>によって，指向性マイクロホンを使った脈拍計を作成し，それを使って脈拍を計測する．その計測したデータをフーリエ変換することでそれが脈波であることを調べる．</a:t>
            </a:r>
            <a:r>
              <a:rPr lang="ja-JP" altLang="en-US" dirty="0"/>
              <a:t>被験者が落ち着いている時と動悸が激しい時の</a:t>
            </a:r>
            <a:r>
              <a:rPr lang="ja-JP" altLang="en-US" dirty="0" smtClean="0"/>
              <a:t>波形を</a:t>
            </a:r>
            <a:r>
              <a:rPr lang="ja-JP" altLang="en-US" dirty="0"/>
              <a:t>計測することで，その波形の違いを調べる</a:t>
            </a:r>
            <a:r>
              <a:rPr lang="ja-JP" altLang="en-US" dirty="0" smtClean="0"/>
              <a:t>．</a:t>
            </a:r>
            <a:r>
              <a:rPr lang="ja-JP" altLang="en-US" dirty="0"/>
              <a:t>被験者の頸動脈あたりに計測機器を押し当てる</a:t>
            </a:r>
            <a:r>
              <a:rPr lang="ja-JP" altLang="en-US" dirty="0" smtClean="0"/>
              <a:t>ことで</a:t>
            </a:r>
            <a:r>
              <a:rPr lang="ja-JP" altLang="en-US" dirty="0"/>
              <a:t>首の頸動脈でも脈拍を計測できるか調べる．</a:t>
            </a:r>
            <a:endParaRPr lang="en-US" altLang="ja-JP" dirty="0" smtClean="0"/>
          </a:p>
          <a:p>
            <a:r>
              <a:rPr lang="ja-JP" altLang="en-US" b="1" dirty="0" smtClean="0"/>
              <a:t>実験</a:t>
            </a:r>
            <a:r>
              <a:rPr lang="en-US" altLang="ja-JP" b="1" dirty="0"/>
              <a:t>Ⅱ</a:t>
            </a:r>
            <a:r>
              <a:rPr lang="ja-JP" altLang="en-US" dirty="0"/>
              <a:t>によって，</a:t>
            </a:r>
            <a:r>
              <a:rPr lang="ja-JP" altLang="en-US" dirty="0" smtClean="0"/>
              <a:t>首</a:t>
            </a:r>
            <a:r>
              <a:rPr lang="ja-JP" altLang="en-US" dirty="0"/>
              <a:t>の頸動脈と指で計測した波形の差分，</a:t>
            </a:r>
            <a:r>
              <a:rPr lang="ja-JP" altLang="en-US" dirty="0" smtClean="0"/>
              <a:t>被験者の</a:t>
            </a:r>
            <a:r>
              <a:rPr lang="ja-JP" altLang="en-US" dirty="0"/>
              <a:t>腕の長さを使って最高血圧の推定をする</a:t>
            </a:r>
            <a:r>
              <a:rPr lang="ja-JP" altLang="en-US" dirty="0" smtClean="0"/>
              <a:t>．</a:t>
            </a:r>
            <a:r>
              <a:rPr lang="ja-JP" altLang="en-US" dirty="0"/>
              <a:t>片方の手に指サックを装着し，余っている手でもう</a:t>
            </a:r>
            <a:r>
              <a:rPr lang="ja-JP" altLang="en-US" dirty="0" smtClean="0"/>
              <a:t>一つ</a:t>
            </a:r>
            <a:r>
              <a:rPr lang="ja-JP" altLang="en-US" dirty="0"/>
              <a:t>の計測機器を頸動脈の押し当てる．さらにもう一方</a:t>
            </a:r>
            <a:r>
              <a:rPr lang="ja-JP" altLang="en-US" dirty="0" smtClean="0"/>
              <a:t>の手</a:t>
            </a:r>
            <a:r>
              <a:rPr lang="ja-JP" altLang="en-US" dirty="0"/>
              <a:t>に市販されている血圧計をつけ，同時に計測する．</a:t>
            </a:r>
            <a:endParaRPr kumimoji="1" lang="ja-JP" altLang="en-US" sz="2000" dirty="0"/>
          </a:p>
        </p:txBody>
      </p:sp>
      <p:sp>
        <p:nvSpPr>
          <p:cNvPr id="6" name="テキスト ボックス 5"/>
          <p:cNvSpPr txBox="1"/>
          <p:nvPr/>
        </p:nvSpPr>
        <p:spPr>
          <a:xfrm>
            <a:off x="733903" y="5191676"/>
            <a:ext cx="10384037" cy="1231106"/>
          </a:xfrm>
          <a:prstGeom prst="rect">
            <a:avLst/>
          </a:prstGeom>
          <a:noFill/>
        </p:spPr>
        <p:txBody>
          <a:bodyPr wrap="square" rtlCol="0">
            <a:spAutoFit/>
          </a:bodyPr>
          <a:lstStyle/>
          <a:p>
            <a:r>
              <a:rPr kumimoji="1" lang="ja-JP" altLang="en-US" sz="2000" dirty="0" smtClean="0"/>
              <a:t>結果：</a:t>
            </a:r>
            <a:r>
              <a:rPr lang="ja-JP" altLang="en-US" b="1" dirty="0"/>
              <a:t>実験</a:t>
            </a:r>
            <a:r>
              <a:rPr lang="en-US" altLang="ja-JP" b="1" dirty="0"/>
              <a:t>Ⅰ</a:t>
            </a:r>
            <a:r>
              <a:rPr lang="ja-JP" altLang="en-US" dirty="0"/>
              <a:t>によって，</a:t>
            </a:r>
            <a:r>
              <a:rPr lang="ja-JP" altLang="en-US" dirty="0">
                <a:solidFill>
                  <a:srgbClr val="FF0000"/>
                </a:solidFill>
              </a:rPr>
              <a:t>指向性マイクロホンを使って脈拍</a:t>
            </a:r>
            <a:r>
              <a:rPr lang="ja-JP" altLang="en-US" dirty="0" smtClean="0">
                <a:solidFill>
                  <a:srgbClr val="FF0000"/>
                </a:solidFill>
              </a:rPr>
              <a:t>を測定</a:t>
            </a:r>
            <a:r>
              <a:rPr lang="ja-JP" altLang="en-US" dirty="0">
                <a:solidFill>
                  <a:srgbClr val="FF0000"/>
                </a:solidFill>
              </a:rPr>
              <a:t>すること</a:t>
            </a:r>
            <a:r>
              <a:rPr lang="ja-JP" altLang="en-US" dirty="0"/>
              <a:t>ができた．この測定ができたことで，</a:t>
            </a:r>
            <a:r>
              <a:rPr lang="ja-JP" altLang="en-US" dirty="0" smtClean="0"/>
              <a:t>脈拍を</a:t>
            </a:r>
            <a:r>
              <a:rPr lang="ja-JP" altLang="en-US" dirty="0"/>
              <a:t>手軽に測定できることが確認できた．</a:t>
            </a:r>
          </a:p>
          <a:p>
            <a:r>
              <a:rPr lang="ja-JP" altLang="en-US" b="1" dirty="0"/>
              <a:t>実験</a:t>
            </a:r>
            <a:r>
              <a:rPr lang="en-US" altLang="ja-JP" b="1" dirty="0"/>
              <a:t>Ⅱ</a:t>
            </a:r>
            <a:r>
              <a:rPr lang="ja-JP" altLang="en-US" dirty="0"/>
              <a:t>によって，</a:t>
            </a:r>
            <a:r>
              <a:rPr lang="en-US" altLang="ja-JP" dirty="0"/>
              <a:t>2 </a:t>
            </a:r>
            <a:r>
              <a:rPr lang="ja-JP" altLang="en-US" dirty="0"/>
              <a:t>か所の脈拍の時間差，腕の長さ</a:t>
            </a:r>
            <a:r>
              <a:rPr lang="ja-JP" altLang="en-US" dirty="0" smtClean="0"/>
              <a:t>，脈拍</a:t>
            </a:r>
            <a:r>
              <a:rPr lang="ja-JP" altLang="en-US" dirty="0"/>
              <a:t>を使って</a:t>
            </a:r>
            <a:r>
              <a:rPr lang="ja-JP" altLang="en-US" dirty="0">
                <a:solidFill>
                  <a:srgbClr val="FF0000"/>
                </a:solidFill>
              </a:rPr>
              <a:t>最高血圧を推定できることが確認できた</a:t>
            </a:r>
            <a:r>
              <a:rPr lang="ja-JP" altLang="en-US" dirty="0" smtClean="0"/>
              <a:t>．これ</a:t>
            </a:r>
            <a:r>
              <a:rPr lang="ja-JP" altLang="en-US" dirty="0"/>
              <a:t>により，計測時の圧迫感なしに血圧を計測できる</a:t>
            </a:r>
            <a:r>
              <a:rPr lang="ja-JP" altLang="en-US" dirty="0" smtClean="0"/>
              <a:t>よう</a:t>
            </a:r>
            <a:r>
              <a:rPr lang="ja-JP" altLang="en-US" dirty="0"/>
              <a:t>になる</a:t>
            </a:r>
            <a:r>
              <a:rPr lang="ja-JP" altLang="en-US" dirty="0" smtClean="0"/>
              <a:t>．</a:t>
            </a:r>
            <a:endParaRPr kumimoji="1" lang="ja-JP" altLang="en-US" sz="2000" dirty="0"/>
          </a:p>
        </p:txBody>
      </p:sp>
      <p:cxnSp>
        <p:nvCxnSpPr>
          <p:cNvPr id="7" name="直線コネクタ 6"/>
          <p:cNvCxnSpPr/>
          <p:nvPr/>
        </p:nvCxnSpPr>
        <p:spPr>
          <a:xfrm>
            <a:off x="584663" y="2920561"/>
            <a:ext cx="11006051" cy="0"/>
          </a:xfrm>
          <a:prstGeom prst="line">
            <a:avLst/>
          </a:prstGeom>
          <a:ln w="76200">
            <a:solidFill>
              <a:schemeClr val="accent6"/>
            </a:solidFill>
          </a:ln>
          <a:effectLst>
            <a:softEdge rad="31750"/>
          </a:effectLst>
        </p:spPr>
        <p:style>
          <a:lnRef idx="1">
            <a:schemeClr val="accent1"/>
          </a:lnRef>
          <a:fillRef idx="0">
            <a:schemeClr val="accent1"/>
          </a:fillRef>
          <a:effectRef idx="0">
            <a:schemeClr val="accent1"/>
          </a:effectRef>
          <a:fontRef idx="minor">
            <a:schemeClr val="tx1"/>
          </a:fontRef>
        </p:style>
      </p:cxnSp>
      <p:cxnSp>
        <p:nvCxnSpPr>
          <p:cNvPr id="8" name="直線コネクタ 7"/>
          <p:cNvCxnSpPr/>
          <p:nvPr/>
        </p:nvCxnSpPr>
        <p:spPr>
          <a:xfrm>
            <a:off x="584663" y="5121188"/>
            <a:ext cx="11006051" cy="0"/>
          </a:xfrm>
          <a:prstGeom prst="line">
            <a:avLst/>
          </a:prstGeom>
          <a:ln w="76200">
            <a:solidFill>
              <a:schemeClr val="accent6"/>
            </a:solidFill>
          </a:ln>
          <a:effectLst>
            <a:softEdge rad="31750"/>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0841563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733904" y="290285"/>
            <a:ext cx="10384034" cy="830997"/>
          </a:xfrm>
          <a:prstGeom prst="rect">
            <a:avLst/>
          </a:prstGeom>
          <a:noFill/>
        </p:spPr>
        <p:txBody>
          <a:bodyPr wrap="square" rtlCol="0">
            <a:spAutoFit/>
          </a:bodyPr>
          <a:lstStyle/>
          <a:p>
            <a:r>
              <a:rPr lang="ja-JP" altLang="en-US" sz="2800" dirty="0" smtClean="0"/>
              <a:t>環境情報と生体情報の統合による健康管理</a:t>
            </a:r>
            <a:r>
              <a:rPr lang="ja-JP" altLang="en-US" sz="2800" dirty="0" smtClean="0"/>
              <a:t>システム</a:t>
            </a:r>
            <a:r>
              <a:rPr lang="en-US" altLang="ja-JP" dirty="0" smtClean="0"/>
              <a:t>(2011)</a:t>
            </a:r>
            <a:endParaRPr lang="en-US" altLang="ja-JP" dirty="0" smtClean="0"/>
          </a:p>
          <a:p>
            <a:r>
              <a:rPr lang="ja-JP" altLang="en-US" sz="2000" dirty="0" smtClean="0"/>
              <a:t>鈴木 一徳</a:t>
            </a:r>
            <a:r>
              <a:rPr lang="ja-JP" altLang="en-US" sz="2000" dirty="0"/>
              <a:t>　山田 拓人　和良品 友大　林 隆史</a:t>
            </a:r>
            <a:endParaRPr lang="en-US" altLang="ja-JP" sz="2000" dirty="0"/>
          </a:p>
        </p:txBody>
      </p:sp>
      <p:sp>
        <p:nvSpPr>
          <p:cNvPr id="3" name="テキスト ボックス 2"/>
          <p:cNvSpPr txBox="1"/>
          <p:nvPr/>
        </p:nvSpPr>
        <p:spPr>
          <a:xfrm>
            <a:off x="733903" y="1221309"/>
            <a:ext cx="10384036" cy="2062103"/>
          </a:xfrm>
          <a:prstGeom prst="rect">
            <a:avLst/>
          </a:prstGeom>
          <a:noFill/>
        </p:spPr>
        <p:txBody>
          <a:bodyPr wrap="square" rtlCol="0">
            <a:spAutoFit/>
          </a:bodyPr>
          <a:lstStyle/>
          <a:p>
            <a:r>
              <a:rPr kumimoji="1" lang="ja-JP" altLang="en-US" sz="2000" dirty="0" smtClean="0"/>
              <a:t>背景：</a:t>
            </a:r>
            <a:r>
              <a:rPr lang="ja-JP" altLang="en-US" dirty="0"/>
              <a:t>生活習慣病は、私たちの健康において大きな</a:t>
            </a:r>
            <a:r>
              <a:rPr lang="ja-JP" altLang="en-US" dirty="0" smtClean="0"/>
              <a:t>脅威</a:t>
            </a:r>
            <a:r>
              <a:rPr lang="ja-JP" altLang="en-US" dirty="0"/>
              <a:t>で</a:t>
            </a:r>
            <a:r>
              <a:rPr lang="ja-JP" altLang="en-US" dirty="0" smtClean="0"/>
              <a:t>ある</a:t>
            </a:r>
            <a:r>
              <a:rPr lang="ja-JP" altLang="en-US" sz="2000" dirty="0"/>
              <a:t>。</a:t>
            </a:r>
            <a:r>
              <a:rPr lang="ja-JP" altLang="en-US" dirty="0" smtClean="0"/>
              <a:t>その</a:t>
            </a:r>
            <a:r>
              <a:rPr lang="ja-JP" altLang="en-US" dirty="0"/>
              <a:t>ため、病院での医師による</a:t>
            </a:r>
            <a:r>
              <a:rPr lang="ja-JP" altLang="en-US" dirty="0" smtClean="0"/>
              <a:t>診察だけ</a:t>
            </a:r>
            <a:r>
              <a:rPr lang="ja-JP" altLang="en-US" dirty="0"/>
              <a:t>ではなく、個人での</a:t>
            </a:r>
            <a:r>
              <a:rPr lang="ja-JP" altLang="en-US" dirty="0">
                <a:solidFill>
                  <a:srgbClr val="FF0000"/>
                </a:solidFill>
              </a:rPr>
              <a:t>日常的な健康管理が</a:t>
            </a:r>
            <a:r>
              <a:rPr lang="ja-JP" altLang="en-US" dirty="0" smtClean="0">
                <a:solidFill>
                  <a:srgbClr val="FF0000"/>
                </a:solidFill>
              </a:rPr>
              <a:t>重要</a:t>
            </a:r>
            <a:r>
              <a:rPr lang="ja-JP" altLang="en-US" dirty="0"/>
              <a:t>になっている</a:t>
            </a:r>
            <a:r>
              <a:rPr lang="ja-JP" altLang="en-US" dirty="0" smtClean="0"/>
              <a:t>。</a:t>
            </a:r>
            <a:r>
              <a:rPr lang="ja-JP" altLang="en-US" dirty="0"/>
              <a:t>しかし、医療従事者以外の</a:t>
            </a:r>
            <a:r>
              <a:rPr lang="ja-JP" altLang="en-US" dirty="0" smtClean="0"/>
              <a:t>多数</a:t>
            </a:r>
            <a:r>
              <a:rPr lang="ja-JP" altLang="en-US" dirty="0"/>
              <a:t>の人は医療に関する専門的な知識や技術を</a:t>
            </a:r>
            <a:r>
              <a:rPr lang="ja-JP" altLang="en-US" dirty="0" smtClean="0"/>
              <a:t>持っていない。また</a:t>
            </a:r>
            <a:r>
              <a:rPr lang="ja-JP" altLang="en-US" dirty="0"/>
              <a:t>、常に医師の診察を受ける事は、</a:t>
            </a:r>
            <a:r>
              <a:rPr lang="ja-JP" altLang="en-US" dirty="0" smtClean="0"/>
              <a:t>時間</a:t>
            </a:r>
            <a:r>
              <a:rPr lang="ja-JP" altLang="en-US" dirty="0"/>
              <a:t>と費用の問題で不可能である。それゆえ、</a:t>
            </a:r>
            <a:r>
              <a:rPr lang="ja-JP" altLang="en-US" dirty="0" smtClean="0"/>
              <a:t>医師</a:t>
            </a:r>
            <a:r>
              <a:rPr lang="ja-JP" altLang="en-US" dirty="0"/>
              <a:t>に</a:t>
            </a:r>
            <a:r>
              <a:rPr lang="ja-JP" altLang="en-US" dirty="0" smtClean="0"/>
              <a:t>よる察</a:t>
            </a:r>
            <a:r>
              <a:rPr lang="ja-JP" altLang="en-US" dirty="0"/>
              <a:t>がなくとも個人で容易にある</a:t>
            </a:r>
            <a:r>
              <a:rPr lang="ja-JP" altLang="en-US" dirty="0" smtClean="0"/>
              <a:t>程度の</a:t>
            </a:r>
            <a:r>
              <a:rPr lang="ja-JP" altLang="en-US" dirty="0"/>
              <a:t>健康管理をする事が出来るようにする情報</a:t>
            </a:r>
            <a:r>
              <a:rPr lang="ja-JP" altLang="en-US" dirty="0" smtClean="0"/>
              <a:t>基盤</a:t>
            </a:r>
            <a:r>
              <a:rPr lang="ja-JP" altLang="en-US" dirty="0"/>
              <a:t>を構築する事が重要である</a:t>
            </a:r>
            <a:r>
              <a:rPr lang="ja-JP" altLang="en-US" dirty="0" smtClean="0"/>
              <a:t>。</a:t>
            </a:r>
            <a:r>
              <a:rPr lang="ja-JP" altLang="en-US" dirty="0"/>
              <a:t>本稿では、</a:t>
            </a:r>
            <a:r>
              <a:rPr lang="ja-JP" altLang="en-US" dirty="0">
                <a:solidFill>
                  <a:srgbClr val="FF0000"/>
                </a:solidFill>
              </a:rPr>
              <a:t>生活環境における環境</a:t>
            </a:r>
            <a:r>
              <a:rPr lang="ja-JP" altLang="en-US" dirty="0" smtClean="0">
                <a:solidFill>
                  <a:srgbClr val="FF0000"/>
                </a:solidFill>
              </a:rPr>
              <a:t>センサ</a:t>
            </a:r>
            <a:r>
              <a:rPr lang="ja-JP" altLang="en-US" dirty="0">
                <a:solidFill>
                  <a:srgbClr val="FF0000"/>
                </a:solidFill>
              </a:rPr>
              <a:t>情報と健康機器からの生体情報を統合</a:t>
            </a:r>
            <a:r>
              <a:rPr lang="ja-JP" altLang="en-US" dirty="0" smtClean="0">
                <a:solidFill>
                  <a:srgbClr val="FF0000"/>
                </a:solidFill>
              </a:rPr>
              <a:t>することで</a:t>
            </a:r>
            <a:r>
              <a:rPr lang="ja-JP" altLang="en-US" dirty="0">
                <a:solidFill>
                  <a:srgbClr val="FF0000"/>
                </a:solidFill>
              </a:rPr>
              <a:t>健康</a:t>
            </a:r>
            <a:r>
              <a:rPr lang="ja-JP" altLang="en-US" dirty="0" smtClean="0">
                <a:solidFill>
                  <a:srgbClr val="FF0000"/>
                </a:solidFill>
              </a:rPr>
              <a:t>状態を</a:t>
            </a:r>
            <a:r>
              <a:rPr lang="ja-JP" altLang="en-US" dirty="0">
                <a:solidFill>
                  <a:srgbClr val="FF0000"/>
                </a:solidFill>
              </a:rPr>
              <a:t>判断するために様々な情報を収集し</a:t>
            </a:r>
            <a:r>
              <a:rPr lang="ja-JP" altLang="en-US" dirty="0" smtClean="0">
                <a:solidFill>
                  <a:srgbClr val="FF0000"/>
                </a:solidFill>
              </a:rPr>
              <a:t>コンピュータ</a:t>
            </a:r>
            <a:r>
              <a:rPr lang="ja-JP" altLang="en-US" dirty="0">
                <a:solidFill>
                  <a:srgbClr val="FF0000"/>
                </a:solidFill>
              </a:rPr>
              <a:t>を用いて</a:t>
            </a:r>
            <a:r>
              <a:rPr lang="ja-JP" altLang="en-US" dirty="0" smtClean="0">
                <a:solidFill>
                  <a:srgbClr val="FF0000"/>
                </a:solidFill>
              </a:rPr>
              <a:t>解析し、健康</a:t>
            </a:r>
            <a:r>
              <a:rPr lang="ja-JP" altLang="en-US" dirty="0">
                <a:solidFill>
                  <a:srgbClr val="FF0000"/>
                </a:solidFill>
              </a:rPr>
              <a:t>管理を支援するシステム</a:t>
            </a:r>
            <a:r>
              <a:rPr lang="ja-JP" altLang="en-US" dirty="0"/>
              <a:t>を提案する。</a:t>
            </a:r>
            <a:endParaRPr kumimoji="1" lang="ja-JP" altLang="en-US" sz="2000" dirty="0"/>
          </a:p>
        </p:txBody>
      </p:sp>
      <p:sp>
        <p:nvSpPr>
          <p:cNvPr id="4" name="テキスト ボックス 3"/>
          <p:cNvSpPr txBox="1"/>
          <p:nvPr/>
        </p:nvSpPr>
        <p:spPr>
          <a:xfrm>
            <a:off x="6573104" y="721172"/>
            <a:ext cx="4544834" cy="400110"/>
          </a:xfrm>
          <a:prstGeom prst="rect">
            <a:avLst/>
          </a:prstGeom>
          <a:noFill/>
        </p:spPr>
        <p:txBody>
          <a:bodyPr wrap="none" rtlCol="0">
            <a:spAutoFit/>
          </a:bodyPr>
          <a:lstStyle/>
          <a:p>
            <a:r>
              <a:rPr kumimoji="1" lang="ja-JP" altLang="en-US" sz="2000" dirty="0" smtClean="0"/>
              <a:t>キーワード：</a:t>
            </a:r>
            <a:r>
              <a:rPr lang="ja-JP" altLang="en-US" sz="2000" dirty="0" smtClean="0"/>
              <a:t>健康管理システム</a:t>
            </a:r>
            <a:r>
              <a:rPr kumimoji="1" lang="ja-JP" altLang="en-US" sz="2000" dirty="0" smtClean="0"/>
              <a:t>・血圧</a:t>
            </a:r>
            <a:endParaRPr kumimoji="1" lang="en-US" altLang="ja-JP" sz="2000" dirty="0" smtClean="0"/>
          </a:p>
        </p:txBody>
      </p:sp>
      <p:sp>
        <p:nvSpPr>
          <p:cNvPr id="5" name="テキスト ボックス 4"/>
          <p:cNvSpPr txBox="1"/>
          <p:nvPr/>
        </p:nvSpPr>
        <p:spPr>
          <a:xfrm>
            <a:off x="733902" y="3294082"/>
            <a:ext cx="10384036" cy="2339102"/>
          </a:xfrm>
          <a:prstGeom prst="rect">
            <a:avLst/>
          </a:prstGeom>
          <a:noFill/>
        </p:spPr>
        <p:txBody>
          <a:bodyPr wrap="square" rtlCol="0">
            <a:spAutoFit/>
          </a:bodyPr>
          <a:lstStyle/>
          <a:p>
            <a:r>
              <a:rPr lang="ja-JP" altLang="en-US" sz="2000" dirty="0" smtClean="0"/>
              <a:t>方法：</a:t>
            </a:r>
            <a:r>
              <a:rPr lang="ja-JP" altLang="en-US" dirty="0" smtClean="0"/>
              <a:t>環境センサを用いることで、常に身体全体を診断することなく、身体全体に影響を与える生活環境からある程度の健康状態を推測する。また、各センサーのデータ形式の違い問題点を解決するために、統一されたデータ形式とインターフェースを提供するための基盤を構築して、様々なデータを収集し解析する。</a:t>
            </a:r>
            <a:r>
              <a:rPr lang="ja-JP" altLang="en-US" dirty="0"/>
              <a:t>環境情報と生体情報の関係性を調べるため</a:t>
            </a:r>
            <a:r>
              <a:rPr lang="ja-JP" altLang="en-US" dirty="0" smtClean="0"/>
              <a:t>、この</a:t>
            </a:r>
            <a:r>
              <a:rPr lang="ja-JP" altLang="en-US" dirty="0"/>
              <a:t>システムを用いて、成人男性</a:t>
            </a:r>
            <a:r>
              <a:rPr lang="en-US" altLang="ja-JP" dirty="0"/>
              <a:t>1 </a:t>
            </a:r>
            <a:r>
              <a:rPr lang="ja-JP" altLang="en-US" dirty="0"/>
              <a:t>名が</a:t>
            </a:r>
            <a:r>
              <a:rPr lang="en-US" altLang="ja-JP" dirty="0" smtClean="0"/>
              <a:t>2</a:t>
            </a:r>
            <a:r>
              <a:rPr lang="ja-JP" altLang="en-US" dirty="0" smtClean="0"/>
              <a:t>週間</a:t>
            </a:r>
            <a:r>
              <a:rPr lang="ja-JP" altLang="en-US" dirty="0"/>
              <a:t>計測</a:t>
            </a:r>
            <a:r>
              <a:rPr lang="ja-JP" altLang="en-US" dirty="0" smtClean="0"/>
              <a:t>を行い、</a:t>
            </a:r>
            <a:r>
              <a:rPr lang="ja-JP" altLang="en-US" dirty="0"/>
              <a:t>環境</a:t>
            </a:r>
            <a:r>
              <a:rPr lang="ja-JP" altLang="en-US" dirty="0" smtClean="0"/>
              <a:t>情報と</a:t>
            </a:r>
            <a:r>
              <a:rPr lang="ja-JP" altLang="en-US" dirty="0"/>
              <a:t>して二酸化炭素濃度、気圧、温度、湿度、</a:t>
            </a:r>
            <a:r>
              <a:rPr lang="ja-JP" altLang="en-US" dirty="0" smtClean="0"/>
              <a:t>照度</a:t>
            </a:r>
            <a:r>
              <a:rPr lang="ja-JP" altLang="en-US" dirty="0"/>
              <a:t>を収集した</a:t>
            </a:r>
            <a:r>
              <a:rPr lang="ja-JP" altLang="en-US" dirty="0" smtClean="0"/>
              <a:t>。また、生体</a:t>
            </a:r>
            <a:r>
              <a:rPr lang="ja-JP" altLang="en-US" dirty="0"/>
              <a:t>情報として血圧値を収集</a:t>
            </a:r>
            <a:r>
              <a:rPr lang="ja-JP" altLang="en-US" dirty="0" smtClean="0"/>
              <a:t>した</a:t>
            </a:r>
            <a:r>
              <a:rPr lang="ja-JP" altLang="en-US" dirty="0"/>
              <a:t>。環境情報は常時計測し、生体情報は</a:t>
            </a:r>
            <a:r>
              <a:rPr lang="en-US" altLang="ja-JP" dirty="0"/>
              <a:t>30 </a:t>
            </a:r>
            <a:r>
              <a:rPr lang="ja-JP" altLang="en-US" dirty="0"/>
              <a:t>分</a:t>
            </a:r>
            <a:r>
              <a:rPr lang="ja-JP" altLang="en-US" dirty="0" smtClean="0"/>
              <a:t>毎と</a:t>
            </a:r>
            <a:r>
              <a:rPr lang="ja-JP" altLang="en-US" dirty="0"/>
              <a:t>、場所や行動の変化時に数回測定を行った</a:t>
            </a:r>
            <a:r>
              <a:rPr lang="ja-JP" altLang="en-US" dirty="0" smtClean="0"/>
              <a:t>。また</a:t>
            </a:r>
            <a:r>
              <a:rPr lang="ja-JP" altLang="en-US" dirty="0"/>
              <a:t>、実際の行動との関係を調べるために、</a:t>
            </a:r>
            <a:r>
              <a:rPr lang="ja-JP" altLang="en-US" dirty="0" smtClean="0"/>
              <a:t>血圧</a:t>
            </a:r>
            <a:r>
              <a:rPr lang="ja-JP" altLang="en-US" dirty="0"/>
              <a:t>測定時の場所と行動履歴も記録した。</a:t>
            </a:r>
            <a:endParaRPr kumimoji="1" lang="ja-JP" altLang="en-US" sz="2000" dirty="0"/>
          </a:p>
        </p:txBody>
      </p:sp>
      <p:sp>
        <p:nvSpPr>
          <p:cNvPr id="6" name="テキスト ボックス 5"/>
          <p:cNvSpPr txBox="1"/>
          <p:nvPr/>
        </p:nvSpPr>
        <p:spPr>
          <a:xfrm>
            <a:off x="733901" y="5643853"/>
            <a:ext cx="10384037" cy="954107"/>
          </a:xfrm>
          <a:prstGeom prst="rect">
            <a:avLst/>
          </a:prstGeom>
          <a:noFill/>
        </p:spPr>
        <p:txBody>
          <a:bodyPr wrap="square" rtlCol="0">
            <a:spAutoFit/>
          </a:bodyPr>
          <a:lstStyle/>
          <a:p>
            <a:r>
              <a:rPr kumimoji="1" lang="ja-JP" altLang="en-US" sz="2000" dirty="0" smtClean="0"/>
              <a:t>結果：</a:t>
            </a:r>
            <a:r>
              <a:rPr lang="ja-JP" altLang="en-US" dirty="0" smtClean="0"/>
              <a:t>環境の</a:t>
            </a:r>
            <a:r>
              <a:rPr lang="ja-JP" altLang="en-US" dirty="0"/>
              <a:t>急激な変化は、血圧値に大きく影響を</a:t>
            </a:r>
            <a:r>
              <a:rPr lang="ja-JP" altLang="en-US" dirty="0" smtClean="0"/>
              <a:t>与える事</a:t>
            </a:r>
            <a:r>
              <a:rPr lang="ja-JP" altLang="en-US" dirty="0"/>
              <a:t>が分かった。これらの基盤を用いて、環境</a:t>
            </a:r>
            <a:r>
              <a:rPr lang="ja-JP" altLang="en-US" dirty="0" smtClean="0"/>
              <a:t>情報</a:t>
            </a:r>
            <a:r>
              <a:rPr lang="ja-JP" altLang="en-US" dirty="0"/>
              <a:t>と生体情報を統合し解析することで、</a:t>
            </a:r>
            <a:r>
              <a:rPr lang="ja-JP" altLang="en-US" dirty="0" smtClean="0"/>
              <a:t>私たちはある</a:t>
            </a:r>
            <a:r>
              <a:rPr lang="ja-JP" altLang="en-US" dirty="0"/>
              <a:t>程度の</a:t>
            </a:r>
            <a:r>
              <a:rPr lang="ja-JP" altLang="en-US" dirty="0">
                <a:solidFill>
                  <a:srgbClr val="FF0000"/>
                </a:solidFill>
              </a:rPr>
              <a:t>健康状態の推定、把握や、健康</a:t>
            </a:r>
            <a:r>
              <a:rPr lang="ja-JP" altLang="en-US" dirty="0" smtClean="0">
                <a:solidFill>
                  <a:srgbClr val="FF0000"/>
                </a:solidFill>
              </a:rPr>
              <a:t>管理</a:t>
            </a:r>
            <a:r>
              <a:rPr lang="ja-JP" altLang="en-US" dirty="0">
                <a:solidFill>
                  <a:srgbClr val="FF0000"/>
                </a:solidFill>
              </a:rPr>
              <a:t>を個人で容易に出来る</a:t>
            </a:r>
            <a:r>
              <a:rPr lang="ja-JP" altLang="en-US" dirty="0"/>
              <a:t>ようになった。</a:t>
            </a:r>
            <a:endParaRPr kumimoji="1" lang="ja-JP" altLang="en-US" sz="2000" dirty="0"/>
          </a:p>
        </p:txBody>
      </p:sp>
      <p:cxnSp>
        <p:nvCxnSpPr>
          <p:cNvPr id="7" name="直線コネクタ 6"/>
          <p:cNvCxnSpPr/>
          <p:nvPr/>
        </p:nvCxnSpPr>
        <p:spPr>
          <a:xfrm>
            <a:off x="493222" y="3283412"/>
            <a:ext cx="11006051" cy="0"/>
          </a:xfrm>
          <a:prstGeom prst="line">
            <a:avLst/>
          </a:prstGeom>
          <a:ln w="76200">
            <a:solidFill>
              <a:schemeClr val="accent2"/>
            </a:solidFill>
          </a:ln>
          <a:effectLst>
            <a:softEdge rad="31750"/>
          </a:effectLst>
        </p:spPr>
        <p:style>
          <a:lnRef idx="1">
            <a:schemeClr val="accent1"/>
          </a:lnRef>
          <a:fillRef idx="0">
            <a:schemeClr val="accent1"/>
          </a:fillRef>
          <a:effectRef idx="0">
            <a:schemeClr val="accent1"/>
          </a:effectRef>
          <a:fontRef idx="minor">
            <a:schemeClr val="tx1"/>
          </a:fontRef>
        </p:style>
      </p:cxnSp>
      <p:cxnSp>
        <p:nvCxnSpPr>
          <p:cNvPr id="8" name="直線コネクタ 7"/>
          <p:cNvCxnSpPr/>
          <p:nvPr/>
        </p:nvCxnSpPr>
        <p:spPr>
          <a:xfrm>
            <a:off x="493222" y="5633184"/>
            <a:ext cx="11006051" cy="0"/>
          </a:xfrm>
          <a:prstGeom prst="line">
            <a:avLst/>
          </a:prstGeom>
          <a:ln w="76200">
            <a:solidFill>
              <a:schemeClr val="accent2"/>
            </a:solidFill>
          </a:ln>
          <a:effectLst>
            <a:softEdge rad="31750"/>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9777861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207455" y="241300"/>
            <a:ext cx="6647974" cy="1015663"/>
          </a:xfrm>
          <a:prstGeom prst="rect">
            <a:avLst/>
          </a:prstGeom>
          <a:noFill/>
        </p:spPr>
        <p:txBody>
          <a:bodyPr wrap="none" rtlCol="0">
            <a:spAutoFit/>
          </a:bodyPr>
          <a:lstStyle/>
          <a:p>
            <a:r>
              <a:rPr lang="ja-JP" altLang="en-US" sz="2400" dirty="0"/>
              <a:t>携帯カメラを使った脈拍</a:t>
            </a:r>
            <a:r>
              <a:rPr lang="ja-JP" altLang="en-US" sz="2400" dirty="0" smtClean="0"/>
              <a:t>検出</a:t>
            </a:r>
            <a:endParaRPr lang="en-US" altLang="ja-JP" sz="2400" dirty="0" smtClean="0"/>
          </a:p>
          <a:p>
            <a:r>
              <a:rPr kumimoji="1" lang="ja-JP" altLang="en-US" dirty="0" smtClean="0"/>
              <a:t>→スマートフォンに搭載されているカメラで脈拍の確認が可能</a:t>
            </a:r>
            <a:endParaRPr kumimoji="1" lang="en-US" altLang="ja-JP" dirty="0" smtClean="0"/>
          </a:p>
          <a:p>
            <a:r>
              <a:rPr lang="ja-JP" altLang="en-US" dirty="0"/>
              <a:t>　</a:t>
            </a:r>
            <a:r>
              <a:rPr lang="ja-JP" altLang="en-US" dirty="0" smtClean="0">
                <a:solidFill>
                  <a:srgbClr val="FF0000"/>
                </a:solidFill>
              </a:rPr>
              <a:t>（すでにアプリとして一般に公開されている）</a:t>
            </a:r>
            <a:endParaRPr kumimoji="1" lang="ja-JP" altLang="en-US" dirty="0">
              <a:solidFill>
                <a:srgbClr val="FF0000"/>
              </a:solidFill>
            </a:endParaRPr>
          </a:p>
        </p:txBody>
      </p:sp>
      <p:sp>
        <p:nvSpPr>
          <p:cNvPr id="3" name="テキスト ボックス 2"/>
          <p:cNvSpPr txBox="1"/>
          <p:nvPr/>
        </p:nvSpPr>
        <p:spPr>
          <a:xfrm>
            <a:off x="207455" y="1256963"/>
            <a:ext cx="11726287" cy="1015663"/>
          </a:xfrm>
          <a:prstGeom prst="rect">
            <a:avLst/>
          </a:prstGeom>
          <a:noFill/>
        </p:spPr>
        <p:txBody>
          <a:bodyPr wrap="none" rtlCol="0">
            <a:spAutoFit/>
          </a:bodyPr>
          <a:lstStyle/>
          <a:p>
            <a:r>
              <a:rPr lang="ja-JP" altLang="en-US" sz="2400" dirty="0"/>
              <a:t>マイクロホンを用いた脈拍測定及び血圧</a:t>
            </a:r>
            <a:r>
              <a:rPr lang="ja-JP" altLang="en-US" sz="2400" dirty="0" smtClean="0"/>
              <a:t>計測</a:t>
            </a:r>
            <a:endParaRPr lang="en-US" altLang="ja-JP" sz="2400" dirty="0" smtClean="0"/>
          </a:p>
          <a:p>
            <a:r>
              <a:rPr lang="ja-JP" altLang="en-US" dirty="0" smtClean="0"/>
              <a:t>→同様のことがスマートフォン</a:t>
            </a:r>
            <a:r>
              <a:rPr lang="ja-JP" altLang="en-US" dirty="0"/>
              <a:t>に</a:t>
            </a:r>
            <a:r>
              <a:rPr lang="ja-JP" altLang="en-US" dirty="0" smtClean="0"/>
              <a:t>搭載されているマイクでできるかも知れない</a:t>
            </a:r>
          </a:p>
          <a:p>
            <a:r>
              <a:rPr kumimoji="1" lang="ja-JP" altLang="en-US" dirty="0" smtClean="0"/>
              <a:t>　しかし、この論文においては二箇所の音を比較して血圧を算出していたため</a:t>
            </a:r>
            <a:r>
              <a:rPr kumimoji="1" lang="ja-JP" altLang="en-US" dirty="0" smtClean="0">
                <a:solidFill>
                  <a:srgbClr val="FF0000"/>
                </a:solidFill>
              </a:rPr>
              <a:t>スマートフォン一台では難しい</a:t>
            </a:r>
            <a:r>
              <a:rPr kumimoji="1" lang="ja-JP" altLang="en-US" dirty="0" smtClean="0"/>
              <a:t>？</a:t>
            </a:r>
            <a:endParaRPr kumimoji="1" lang="ja-JP" altLang="en-US" dirty="0"/>
          </a:p>
        </p:txBody>
      </p:sp>
      <p:sp>
        <p:nvSpPr>
          <p:cNvPr id="4" name="テキスト ボックス 3"/>
          <p:cNvSpPr txBox="1"/>
          <p:nvPr/>
        </p:nvSpPr>
        <p:spPr>
          <a:xfrm>
            <a:off x="207455" y="2272626"/>
            <a:ext cx="9110186" cy="461665"/>
          </a:xfrm>
          <a:prstGeom prst="rect">
            <a:avLst/>
          </a:prstGeom>
          <a:noFill/>
        </p:spPr>
        <p:txBody>
          <a:bodyPr wrap="none" rtlCol="0">
            <a:spAutoFit/>
          </a:bodyPr>
          <a:lstStyle/>
          <a:p>
            <a:r>
              <a:rPr kumimoji="1" lang="ja-JP" altLang="en-US" sz="2400" dirty="0" smtClean="0"/>
              <a:t>二つの論文わかること→</a:t>
            </a:r>
            <a:r>
              <a:rPr kumimoji="1" lang="ja-JP" altLang="en-US" sz="2400" u="sng" dirty="0" smtClean="0">
                <a:solidFill>
                  <a:srgbClr val="FF0000"/>
                </a:solidFill>
              </a:rPr>
              <a:t>血圧を測る</a:t>
            </a:r>
            <a:r>
              <a:rPr kumimoji="1" lang="ja-JP" altLang="en-US" sz="2400" u="sng" dirty="0" smtClean="0">
                <a:solidFill>
                  <a:srgbClr val="FF0000"/>
                </a:solidFill>
              </a:rPr>
              <a:t>の</a:t>
            </a:r>
            <a:r>
              <a:rPr lang="ja-JP" altLang="en-US" sz="2400" u="sng" dirty="0">
                <a:solidFill>
                  <a:srgbClr val="FF0000"/>
                </a:solidFill>
              </a:rPr>
              <a:t>って</a:t>
            </a:r>
            <a:r>
              <a:rPr kumimoji="1" lang="ja-JP" altLang="en-US" sz="2400" u="sng" dirty="0" smtClean="0">
                <a:solidFill>
                  <a:srgbClr val="FF0000"/>
                </a:solidFill>
              </a:rPr>
              <a:t>難しいんじゃないか？</a:t>
            </a:r>
            <a:endParaRPr kumimoji="1" lang="ja-JP" altLang="en-US" sz="2400" u="sng" dirty="0">
              <a:solidFill>
                <a:srgbClr val="FF0000"/>
              </a:solidFill>
            </a:endParaRPr>
          </a:p>
        </p:txBody>
      </p:sp>
      <p:sp>
        <p:nvSpPr>
          <p:cNvPr id="5" name="テキスト ボックス 4"/>
          <p:cNvSpPr txBox="1"/>
          <p:nvPr/>
        </p:nvSpPr>
        <p:spPr>
          <a:xfrm>
            <a:off x="304798" y="4284723"/>
            <a:ext cx="11531599" cy="1292662"/>
          </a:xfrm>
          <a:prstGeom prst="rect">
            <a:avLst/>
          </a:prstGeom>
          <a:noFill/>
        </p:spPr>
        <p:txBody>
          <a:bodyPr wrap="square" rtlCol="0">
            <a:spAutoFit/>
          </a:bodyPr>
          <a:lstStyle/>
          <a:p>
            <a:r>
              <a:rPr lang="ja-JP" altLang="en-US" sz="2400" dirty="0"/>
              <a:t>環境情報と生体情報の統合による健康管理</a:t>
            </a:r>
            <a:r>
              <a:rPr lang="ja-JP" altLang="en-US" sz="2400" dirty="0" smtClean="0"/>
              <a:t>システム</a:t>
            </a:r>
            <a:endParaRPr lang="en-US" altLang="ja-JP" sz="2400" dirty="0" smtClean="0"/>
          </a:p>
          <a:p>
            <a:r>
              <a:rPr lang="ja-JP" altLang="en-US" dirty="0"/>
              <a:t>→スマートフォン</a:t>
            </a:r>
            <a:r>
              <a:rPr lang="ja-JP" altLang="en-US" dirty="0" smtClean="0"/>
              <a:t>には</a:t>
            </a:r>
            <a:r>
              <a:rPr lang="en-US" altLang="ja-JP" dirty="0" smtClean="0"/>
              <a:t>GPS</a:t>
            </a:r>
            <a:r>
              <a:rPr lang="ja-JP" altLang="en-US" dirty="0" smtClean="0"/>
              <a:t>などの機能も搭載されており、「どこに行って何をしたか」などのデータは簡単に収集することができる！</a:t>
            </a:r>
            <a:endParaRPr lang="en-US" altLang="ja-JP" dirty="0"/>
          </a:p>
          <a:p>
            <a:endParaRPr kumimoji="1" lang="ja-JP" altLang="en-US" dirty="0"/>
          </a:p>
        </p:txBody>
      </p:sp>
      <p:sp>
        <p:nvSpPr>
          <p:cNvPr id="6" name="テキスト ボックス 5"/>
          <p:cNvSpPr txBox="1"/>
          <p:nvPr/>
        </p:nvSpPr>
        <p:spPr>
          <a:xfrm>
            <a:off x="4800600" y="2830454"/>
            <a:ext cx="7061200" cy="1231106"/>
          </a:xfrm>
          <a:prstGeom prst="rect">
            <a:avLst/>
          </a:prstGeom>
          <a:noFill/>
        </p:spPr>
        <p:txBody>
          <a:bodyPr wrap="square" rtlCol="0">
            <a:spAutoFit/>
          </a:bodyPr>
          <a:lstStyle/>
          <a:p>
            <a:r>
              <a:rPr lang="ja-JP" altLang="en-US" sz="2000" dirty="0" smtClean="0"/>
              <a:t>血圧測定の方法</a:t>
            </a:r>
            <a:endParaRPr lang="en-US" altLang="ja-JP" sz="2000" dirty="0" smtClean="0"/>
          </a:p>
          <a:p>
            <a:r>
              <a:rPr lang="ja-JP" altLang="en-US" dirty="0" smtClean="0"/>
              <a:t>血管</a:t>
            </a:r>
            <a:r>
              <a:rPr lang="ja-JP" altLang="en-US" dirty="0"/>
              <a:t>の音を聴いて測る聴診法（コロトコフ法</a:t>
            </a:r>
            <a:r>
              <a:rPr lang="ja-JP" altLang="en-US" dirty="0" smtClean="0"/>
              <a:t>）→医療機関</a:t>
            </a:r>
            <a:endParaRPr lang="en-US" altLang="ja-JP" dirty="0" smtClean="0"/>
          </a:p>
          <a:p>
            <a:r>
              <a:rPr lang="ja-JP" altLang="en-US" dirty="0"/>
              <a:t>血管の振動で測る</a:t>
            </a:r>
            <a:r>
              <a:rPr lang="ja-JP" altLang="en-US" dirty="0" smtClean="0"/>
              <a:t>オシロメトリック法→家庭用</a:t>
            </a:r>
            <a:endParaRPr lang="en-US" altLang="ja-JP" dirty="0" smtClean="0"/>
          </a:p>
          <a:p>
            <a:r>
              <a:rPr kumimoji="1" lang="ja-JP" altLang="en-US" b="1" dirty="0" smtClean="0">
                <a:solidFill>
                  <a:srgbClr val="FF0000"/>
                </a:solidFill>
              </a:rPr>
              <a:t>どちらの方法も腕の圧迫が必要</a:t>
            </a:r>
            <a:endParaRPr kumimoji="1" lang="ja-JP" altLang="en-US" b="1" dirty="0">
              <a:solidFill>
                <a:srgbClr val="FF0000"/>
              </a:solidFill>
            </a:endParaRPr>
          </a:p>
        </p:txBody>
      </p:sp>
      <p:cxnSp>
        <p:nvCxnSpPr>
          <p:cNvPr id="11" name="カギ線コネクタ 10"/>
          <p:cNvCxnSpPr>
            <a:endCxn id="6" idx="1"/>
          </p:cNvCxnSpPr>
          <p:nvPr/>
        </p:nvCxnSpPr>
        <p:spPr>
          <a:xfrm rot="16200000" flipH="1">
            <a:off x="4212681" y="2858088"/>
            <a:ext cx="769440" cy="406397"/>
          </a:xfrm>
          <a:prstGeom prst="bentConnector2">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正方形/長方形 12"/>
          <p:cNvSpPr/>
          <p:nvPr/>
        </p:nvSpPr>
        <p:spPr>
          <a:xfrm>
            <a:off x="114297" y="127000"/>
            <a:ext cx="11912599" cy="3934560"/>
          </a:xfrm>
          <a:prstGeom prst="rect">
            <a:avLst/>
          </a:prstGeom>
          <a:noFill/>
          <a:ln w="38100">
            <a:solidFill>
              <a:srgbClr val="00B050"/>
            </a:solidFill>
          </a:ln>
          <a:effectLst>
            <a:glow rad="635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p:cNvSpPr/>
          <p:nvPr/>
        </p:nvSpPr>
        <p:spPr>
          <a:xfrm>
            <a:off x="114297" y="4175860"/>
            <a:ext cx="11912599" cy="1196240"/>
          </a:xfrm>
          <a:prstGeom prst="rect">
            <a:avLst/>
          </a:prstGeom>
          <a:noFill/>
          <a:ln w="38100">
            <a:solidFill>
              <a:srgbClr val="00B050"/>
            </a:solidFill>
          </a:ln>
          <a:effectLst>
            <a:glow rad="635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ボックス 14"/>
          <p:cNvSpPr txBox="1"/>
          <p:nvPr/>
        </p:nvSpPr>
        <p:spPr>
          <a:xfrm>
            <a:off x="223820" y="5763595"/>
            <a:ext cx="11744361" cy="646331"/>
          </a:xfrm>
          <a:prstGeom prst="rect">
            <a:avLst/>
          </a:prstGeom>
          <a:noFill/>
        </p:spPr>
        <p:txBody>
          <a:bodyPr wrap="square" rtlCol="0">
            <a:spAutoFit/>
          </a:bodyPr>
          <a:lstStyle/>
          <a:p>
            <a:r>
              <a:rPr lang="ja-JP" altLang="en-US" dirty="0" smtClean="0"/>
              <a:t>スマートフォンによ</a:t>
            </a:r>
            <a:r>
              <a:rPr lang="ja-JP" altLang="en-US" dirty="0"/>
              <a:t>る</a:t>
            </a:r>
            <a:r>
              <a:rPr lang="ja-JP" altLang="en-US" dirty="0" smtClean="0"/>
              <a:t>健康管理はすでに実用化されているため、それらを取り入れることでよいものが作れる。</a:t>
            </a:r>
            <a:endParaRPr lang="en-US" altLang="ja-JP" dirty="0" smtClean="0"/>
          </a:p>
          <a:p>
            <a:r>
              <a:rPr lang="ja-JP" altLang="en-US" dirty="0"/>
              <a:t>調</a:t>
            </a:r>
            <a:r>
              <a:rPr lang="ja-JP" altLang="en-US" dirty="0" smtClean="0"/>
              <a:t>べてみて、</a:t>
            </a:r>
            <a:r>
              <a:rPr lang="ja-JP" altLang="en-US" dirty="0" smtClean="0"/>
              <a:t>スマートフォン</a:t>
            </a:r>
            <a:r>
              <a:rPr lang="ja-JP" altLang="en-US" dirty="0"/>
              <a:t>で脈拍と血圧を測れるものを</a:t>
            </a:r>
            <a:r>
              <a:rPr lang="ja-JP" altLang="en-US" dirty="0" smtClean="0"/>
              <a:t>作るには血圧測定という大きな問題があるとわかった</a:t>
            </a:r>
            <a:r>
              <a:rPr lang="ja-JP" altLang="en-US" dirty="0" smtClean="0"/>
              <a:t>。</a:t>
            </a:r>
            <a:endParaRPr lang="en-US" altLang="ja-JP" dirty="0" smtClean="0"/>
          </a:p>
        </p:txBody>
      </p:sp>
    </p:spTree>
    <p:extLst>
      <p:ext uri="{BB962C8B-B14F-4D97-AF65-F5344CB8AC3E}">
        <p14:creationId xmlns:p14="http://schemas.microsoft.com/office/powerpoint/2010/main" val="360922924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737</TotalTime>
  <Words>1450</Words>
  <Application>Microsoft Office PowerPoint</Application>
  <PresentationFormat>ワイド画面</PresentationFormat>
  <Paragraphs>51</Paragraphs>
  <Slides>5</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5</vt:i4>
      </vt:variant>
    </vt:vector>
  </HeadingPairs>
  <TitlesOfParts>
    <vt:vector size="10" baseType="lpstr">
      <vt:lpstr>新細明體</vt:lpstr>
      <vt:lpstr>游ゴシック</vt:lpstr>
      <vt:lpstr>游ゴシック Light</vt:lpstr>
      <vt:lpstr>Arial</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Administrator</dc:creator>
  <cp:lastModifiedBy>Administrator</cp:lastModifiedBy>
  <cp:revision>38</cp:revision>
  <dcterms:created xsi:type="dcterms:W3CDTF">2017-10-28T12:21:26Z</dcterms:created>
  <dcterms:modified xsi:type="dcterms:W3CDTF">2017-10-30T06:06:00Z</dcterms:modified>
</cp:coreProperties>
</file>