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640" autoAdjust="0"/>
  </p:normalViewPr>
  <p:slideViewPr>
    <p:cSldViewPr snapToGrid="0">
      <p:cViewPr varScale="1">
        <p:scale>
          <a:sx n="64" d="100"/>
          <a:sy n="64" d="100"/>
        </p:scale>
        <p:origin x="72"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281264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0502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154972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37774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418579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196396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62584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99560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9350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095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9F0963-6930-47E6-A76B-0213F0520253}"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341266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F0963-6930-47E6-A76B-0213F0520253}" type="datetimeFigureOut">
              <a:rPr kumimoji="1" lang="ja-JP" altLang="en-US" smtClean="0"/>
              <a:t>2017/10/30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3ACAA-7762-4A9C-AE28-C76FF63AE2F9}" type="slidenum">
              <a:rPr kumimoji="1" lang="ja-JP" altLang="en-US" smtClean="0"/>
              <a:t>‹#›</a:t>
            </a:fld>
            <a:endParaRPr kumimoji="1" lang="ja-JP" altLang="en-US"/>
          </a:p>
        </p:txBody>
      </p:sp>
    </p:spTree>
    <p:extLst>
      <p:ext uri="{BB962C8B-B14F-4D97-AF65-F5344CB8AC3E}">
        <p14:creationId xmlns:p14="http://schemas.microsoft.com/office/powerpoint/2010/main" val="15102268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8790" y="332509"/>
            <a:ext cx="10515600" cy="1446414"/>
          </a:xfrm>
          <a:solidFill>
            <a:schemeClr val="accent6">
              <a:lumMod val="40000"/>
              <a:lumOff val="60000"/>
            </a:schemeClr>
          </a:solidFill>
          <a:ln>
            <a:solidFill>
              <a:schemeClr val="accent6">
                <a:lumMod val="50000"/>
              </a:schemeClr>
            </a:solidFill>
          </a:ln>
        </p:spPr>
        <p:txBody>
          <a:bodyPr>
            <a:normAutofit fontScale="90000"/>
          </a:bodyPr>
          <a:lstStyle/>
          <a:p>
            <a:pPr algn="ctr"/>
            <a:r>
              <a:rPr lang="en-US" altLang="ja-JP" b="1" dirty="0" smtClean="0">
                <a:latin typeface="HGPｺﾞｼｯｸE" panose="020B0900000000000000" pitchFamily="50" charset="-128"/>
                <a:ea typeface="HGPｺﾞｼｯｸE" panose="020B0900000000000000" pitchFamily="50" charset="-128"/>
              </a:rPr>
              <a:t/>
            </a:r>
            <a:br>
              <a:rPr lang="en-US" altLang="ja-JP" b="1" dirty="0" smtClean="0">
                <a:latin typeface="HGPｺﾞｼｯｸE" panose="020B0900000000000000" pitchFamily="50" charset="-128"/>
                <a:ea typeface="HGPｺﾞｼｯｸE" panose="020B0900000000000000" pitchFamily="50" charset="-128"/>
              </a:rPr>
            </a:br>
            <a:r>
              <a:rPr lang="ja-JP" altLang="en-US" b="1" spc="1500" dirty="0" smtClean="0">
                <a:latin typeface="HGPｺﾞｼｯｸE" panose="020B0900000000000000" pitchFamily="50" charset="-128"/>
                <a:ea typeface="HGPｺﾞｼｯｸE" panose="020B0900000000000000" pitchFamily="50" charset="-128"/>
              </a:rPr>
              <a:t>～知能ロボットの介護～</a:t>
            </a:r>
            <a:r>
              <a:rPr lang="ja-JP" altLang="en-US" b="1" spc="1500" dirty="0">
                <a:latin typeface="HGPｺﾞｼｯｸE" panose="020B0900000000000000" pitchFamily="50" charset="-128"/>
                <a:ea typeface="HGPｺﾞｼｯｸE" panose="020B0900000000000000" pitchFamily="50" charset="-128"/>
              </a:rPr>
              <a:t/>
            </a:r>
            <a:br>
              <a:rPr lang="ja-JP" altLang="en-US" b="1" spc="1500" dirty="0">
                <a:latin typeface="HGPｺﾞｼｯｸE" panose="020B0900000000000000" pitchFamily="50" charset="-128"/>
                <a:ea typeface="HGPｺﾞｼｯｸE" panose="020B0900000000000000" pitchFamily="50" charset="-128"/>
              </a:rPr>
            </a:br>
            <a:endParaRPr kumimoji="1" lang="ja-JP" altLang="en-US" b="1" spc="1500" dirty="0">
              <a:latin typeface="HGPｺﾞｼｯｸE" panose="020B0900000000000000" pitchFamily="50" charset="-128"/>
              <a:ea typeface="HGPｺﾞｼｯｸE" panose="020B0900000000000000" pitchFamily="50" charset="-128"/>
            </a:endParaRPr>
          </a:p>
        </p:txBody>
      </p:sp>
      <p:sp>
        <p:nvSpPr>
          <p:cNvPr id="3" name="コンテンツ プレースホルダー 2"/>
          <p:cNvSpPr>
            <a:spLocks noGrp="1"/>
          </p:cNvSpPr>
          <p:nvPr>
            <p:ph idx="1"/>
          </p:nvPr>
        </p:nvSpPr>
        <p:spPr>
          <a:xfrm>
            <a:off x="1072863" y="2268768"/>
            <a:ext cx="10515600" cy="4589232"/>
          </a:xfrm>
        </p:spPr>
        <p:txBody>
          <a:bodyPr>
            <a:normAutofit fontScale="92500" lnSpcReduction="10000"/>
          </a:bodyPr>
          <a:lstStyle/>
          <a:p>
            <a:pPr marL="0" indent="0">
              <a:buNone/>
            </a:pPr>
            <a:r>
              <a:rPr kumimoji="1" lang="ja-JP" altLang="en-US" sz="3900" b="1" dirty="0" smtClean="0"/>
              <a:t>高齢者が増える中、介護士の</a:t>
            </a:r>
            <a:r>
              <a:rPr lang="ja-JP" altLang="en-US" sz="3900" b="1" dirty="0" smtClean="0"/>
              <a:t>人数が足りない</a:t>
            </a:r>
            <a:r>
              <a:rPr lang="en-US" altLang="ja-JP" sz="3900" b="1" dirty="0" smtClean="0"/>
              <a:t>…</a:t>
            </a:r>
          </a:p>
          <a:p>
            <a:pPr marL="0" indent="0">
              <a:buNone/>
            </a:pPr>
            <a:endParaRPr lang="en-US" altLang="ja-JP" sz="3900" b="1" dirty="0"/>
          </a:p>
          <a:p>
            <a:pPr marL="0" indent="0">
              <a:buNone/>
            </a:pPr>
            <a:r>
              <a:rPr lang="ja-JP" altLang="en-US" sz="3900" b="1" dirty="0" smtClean="0">
                <a:solidFill>
                  <a:srgbClr val="FF0000"/>
                </a:solidFill>
              </a:rPr>
              <a:t>　</a:t>
            </a:r>
            <a:r>
              <a:rPr lang="ja-JP" altLang="en-US" sz="3500" b="1" dirty="0" smtClean="0">
                <a:solidFill>
                  <a:srgbClr val="FF0000"/>
                </a:solidFill>
              </a:rPr>
              <a:t>人工知能</a:t>
            </a:r>
            <a:r>
              <a:rPr lang="ja-JP" altLang="en-US" b="1" dirty="0" smtClean="0"/>
              <a:t>を搭載したロボットで介護職の手助けをしたい！</a:t>
            </a:r>
            <a:endParaRPr lang="en-US" altLang="ja-JP" b="1" dirty="0" smtClean="0"/>
          </a:p>
          <a:p>
            <a:pPr marL="0" indent="0">
              <a:buNone/>
            </a:pPr>
            <a:r>
              <a:rPr lang="ja-JP" altLang="en-US" b="1" dirty="0" smtClean="0"/>
              <a:t>　</a:t>
            </a:r>
            <a:r>
              <a:rPr lang="ja-JP" altLang="en-US" b="1" dirty="0"/>
              <a:t>　</a:t>
            </a:r>
            <a:endParaRPr lang="en-US" altLang="ja-JP" b="1" dirty="0" smtClean="0"/>
          </a:p>
          <a:p>
            <a:pPr marL="0" indent="0">
              <a:buNone/>
            </a:pPr>
            <a:r>
              <a:rPr lang="ja-JP" altLang="en-US" b="1" dirty="0"/>
              <a:t>　</a:t>
            </a:r>
            <a:r>
              <a:rPr lang="ja-JP" altLang="en-US" b="1" dirty="0" smtClean="0"/>
              <a:t>　高齢者以外に、</a:t>
            </a:r>
            <a:r>
              <a:rPr lang="ja-JP" altLang="en-US" sz="3500" b="1" dirty="0" smtClean="0">
                <a:solidFill>
                  <a:srgbClr val="FF0000"/>
                </a:solidFill>
              </a:rPr>
              <a:t>障害者</a:t>
            </a:r>
            <a:r>
              <a:rPr lang="ja-JP" altLang="en-US" b="1" dirty="0" smtClean="0"/>
              <a:t>にも！</a:t>
            </a:r>
          </a:p>
          <a:p>
            <a:pPr marL="0" indent="0">
              <a:buNone/>
            </a:pPr>
            <a:r>
              <a:rPr lang="ja-JP" altLang="en-US" b="1" dirty="0" smtClean="0"/>
              <a:t>　　</a:t>
            </a:r>
            <a:endParaRPr lang="en-US" altLang="ja-JP" b="1" dirty="0" smtClean="0"/>
          </a:p>
          <a:p>
            <a:pPr marL="0" indent="0">
              <a:buNone/>
            </a:pPr>
            <a:r>
              <a:rPr lang="ja-JP" altLang="en-US" b="1" dirty="0"/>
              <a:t>　</a:t>
            </a:r>
            <a:r>
              <a:rPr lang="ja-JP" altLang="en-US" b="1" dirty="0" smtClean="0"/>
              <a:t>　歩行を支援する、</a:t>
            </a:r>
            <a:r>
              <a:rPr lang="ja-JP" altLang="en-US" sz="3500" b="1" dirty="0" smtClean="0">
                <a:solidFill>
                  <a:srgbClr val="FF0000"/>
                </a:solidFill>
              </a:rPr>
              <a:t>移動・認知支援</a:t>
            </a:r>
            <a:r>
              <a:rPr lang="ja-JP" altLang="en-US" b="1" dirty="0" smtClean="0"/>
              <a:t>ロボット！</a:t>
            </a:r>
            <a:endParaRPr lang="en-US" altLang="ja-JP" b="1" dirty="0" smtClean="0"/>
          </a:p>
          <a:p>
            <a:pPr marL="0" indent="0">
              <a:buNone/>
            </a:pPr>
            <a:r>
              <a:rPr lang="ja-JP" altLang="en-US" b="1" dirty="0" smtClean="0"/>
              <a:t>　　　</a:t>
            </a:r>
            <a:endParaRPr lang="en-US" altLang="ja-JP" b="1" dirty="0" smtClean="0"/>
          </a:p>
          <a:p>
            <a:pPr marL="0" indent="0">
              <a:buNone/>
            </a:pPr>
            <a:r>
              <a:rPr lang="ja-JP" altLang="en-US" dirty="0"/>
              <a:t>　</a:t>
            </a:r>
            <a:r>
              <a:rPr lang="ja-JP" altLang="en-US" dirty="0" smtClean="0"/>
              <a:t>　　　</a:t>
            </a:r>
            <a:r>
              <a:rPr lang="ja-JP" altLang="en-US" dirty="0"/>
              <a:t>　</a:t>
            </a:r>
            <a:r>
              <a:rPr lang="ja-JP" altLang="en-US" dirty="0" smtClean="0"/>
              <a:t>　　</a:t>
            </a:r>
            <a:endParaRPr lang="en-US" altLang="ja-JP" dirty="0" smtClean="0"/>
          </a:p>
        </p:txBody>
      </p:sp>
    </p:spTree>
    <p:extLst>
      <p:ext uri="{BB962C8B-B14F-4D97-AF65-F5344CB8AC3E}">
        <p14:creationId xmlns:p14="http://schemas.microsoft.com/office/powerpoint/2010/main" val="1636409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4326" y="209007"/>
            <a:ext cx="10515600" cy="1737360"/>
          </a:xfrm>
        </p:spPr>
        <p:style>
          <a:lnRef idx="0">
            <a:schemeClr val="accent6"/>
          </a:lnRef>
          <a:fillRef idx="3">
            <a:schemeClr val="accent6"/>
          </a:fillRef>
          <a:effectRef idx="3">
            <a:schemeClr val="accent6"/>
          </a:effectRef>
          <a:fontRef idx="minor">
            <a:schemeClr val="lt1"/>
          </a:fontRef>
        </p:style>
        <p:txBody>
          <a:bodyPr>
            <a:normAutofit fontScale="90000"/>
          </a:bodyPr>
          <a:lstStyle/>
          <a:p>
            <a:pPr algn="ctr"/>
            <a:r>
              <a:rPr lang="en-US" altLang="ja-JP" sz="3200" b="1" dirty="0" smtClean="0">
                <a:solidFill>
                  <a:srgbClr val="FF0000"/>
                </a:solidFill>
              </a:rPr>
              <a:t/>
            </a:r>
            <a:br>
              <a:rPr lang="en-US" altLang="ja-JP" sz="3200" b="1" dirty="0" smtClean="0">
                <a:solidFill>
                  <a:srgbClr val="FF0000"/>
                </a:solidFill>
              </a:rPr>
            </a:br>
            <a:r>
              <a:rPr lang="ja-JP" altLang="en-US" sz="3600" b="1" dirty="0" smtClean="0">
                <a:solidFill>
                  <a:srgbClr val="FF0000"/>
                </a:solidFill>
              </a:rPr>
              <a:t>鉄道</a:t>
            </a:r>
            <a:r>
              <a:rPr lang="ja-JP" altLang="en-US" sz="3600" b="1" dirty="0">
                <a:solidFill>
                  <a:srgbClr val="FF0000"/>
                </a:solidFill>
              </a:rPr>
              <a:t>を対象としたリアルタイムな空間認知・移動支援を目的とした</a:t>
            </a:r>
            <a:r>
              <a:rPr lang="ja-JP" altLang="en-US" sz="3600" b="1" dirty="0" smtClean="0">
                <a:solidFill>
                  <a:srgbClr val="FF0000"/>
                </a:solidFill>
              </a:rPr>
              <a:t>アニメーション</a:t>
            </a:r>
            <a:r>
              <a:rPr lang="ja-JP" altLang="en-US" sz="3200" b="1" dirty="0">
                <a:solidFill>
                  <a:srgbClr val="FF0000"/>
                </a:solidFill>
              </a:rPr>
              <a:t/>
            </a:r>
            <a:br>
              <a:rPr lang="ja-JP" altLang="en-US" sz="3200" b="1" dirty="0">
                <a:solidFill>
                  <a:srgbClr val="FF0000"/>
                </a:solidFill>
              </a:rPr>
            </a:br>
            <a:r>
              <a:rPr lang="ja-JP" altLang="en-US" sz="1800" dirty="0" smtClean="0">
                <a:solidFill>
                  <a:schemeClr val="bg1"/>
                </a:solidFill>
              </a:rPr>
              <a:t>・</a:t>
            </a:r>
            <a:r>
              <a:rPr lang="ja-JP" altLang="en-US" sz="1800" dirty="0">
                <a:solidFill>
                  <a:schemeClr val="bg1"/>
                </a:solidFill>
              </a:rPr>
              <a:t>貴田達也　　・有川</a:t>
            </a:r>
            <a:r>
              <a:rPr lang="ja-JP" altLang="en-US" sz="1800" dirty="0" smtClean="0">
                <a:solidFill>
                  <a:schemeClr val="bg1"/>
                </a:solidFill>
              </a:rPr>
              <a:t>正俊</a:t>
            </a:r>
            <a:endParaRPr kumimoji="1" lang="ja-JP" altLang="en-US" sz="1800" dirty="0">
              <a:solidFill>
                <a:schemeClr val="bg1"/>
              </a:solidFill>
            </a:endParaRPr>
          </a:p>
        </p:txBody>
      </p:sp>
      <p:sp>
        <p:nvSpPr>
          <p:cNvPr id="3" name="コンテンツ プレースホルダー 2"/>
          <p:cNvSpPr>
            <a:spLocks noGrp="1"/>
          </p:cNvSpPr>
          <p:nvPr>
            <p:ph idx="1"/>
          </p:nvPr>
        </p:nvSpPr>
        <p:spPr>
          <a:xfrm>
            <a:off x="929640" y="2455817"/>
            <a:ext cx="10515600" cy="3890963"/>
          </a:xfrm>
          <a:ln w="57150">
            <a:solidFill>
              <a:schemeClr val="bg1"/>
            </a:solidFill>
          </a:ln>
        </p:spPr>
        <p:txBody>
          <a:bodyPr>
            <a:normAutofit fontScale="92500" lnSpcReduction="20000"/>
          </a:bodyPr>
          <a:lstStyle/>
          <a:p>
            <a:pPr marL="0" indent="0">
              <a:buNone/>
            </a:pPr>
            <a:r>
              <a:rPr lang="ja-JP" altLang="en-US" dirty="0" smtClean="0"/>
              <a:t>経路案内、地域情報検索などの位置情報サービス</a:t>
            </a:r>
            <a:r>
              <a:rPr lang="en-US" altLang="ja-JP" dirty="0" smtClean="0"/>
              <a:t>(LBS)</a:t>
            </a:r>
            <a:r>
              <a:rPr lang="ja-JP" altLang="en-US" dirty="0" smtClean="0"/>
              <a:t>が登場。</a:t>
            </a:r>
            <a:endParaRPr lang="en-US" altLang="ja-JP" dirty="0" smtClean="0"/>
          </a:p>
          <a:p>
            <a:pPr marL="0" indent="0">
              <a:buNone/>
            </a:pPr>
            <a:r>
              <a:rPr lang="ja-JP" altLang="en-US" dirty="0" smtClean="0"/>
              <a:t>インフラの整備が進んでおり、更なる発展も期待されていて、特にモバイル端末を用いた自動位置測位</a:t>
            </a:r>
            <a:r>
              <a:rPr lang="en-US" altLang="ja-JP" dirty="0" smtClean="0"/>
              <a:t>(GNSS</a:t>
            </a:r>
            <a:r>
              <a:rPr lang="ja-JP" altLang="en-US" dirty="0" err="1" smtClean="0"/>
              <a:t>、</a:t>
            </a:r>
            <a:r>
              <a:rPr lang="ja-JP" altLang="en-US" dirty="0" smtClean="0"/>
              <a:t>基地局測位、</a:t>
            </a:r>
            <a:r>
              <a:rPr lang="en-US" altLang="ja-JP" dirty="0" smtClean="0"/>
              <a:t>Wi-Fi</a:t>
            </a:r>
            <a:r>
              <a:rPr lang="ja-JP" altLang="en-US" dirty="0" smtClean="0"/>
              <a:t>測位など</a:t>
            </a:r>
            <a:r>
              <a:rPr lang="en-US" altLang="ja-JP" dirty="0" smtClean="0"/>
              <a:t>)</a:t>
            </a:r>
            <a:r>
              <a:rPr lang="ja-JP" altLang="en-US" dirty="0" smtClean="0"/>
              <a:t>の精度、範囲の向上。</a:t>
            </a:r>
            <a:endParaRPr lang="en-US" altLang="ja-JP" dirty="0" smtClean="0"/>
          </a:p>
          <a:p>
            <a:pPr marL="0" indent="0">
              <a:buNone/>
            </a:pPr>
            <a:endParaRPr lang="en-US" altLang="ja-JP" dirty="0" smtClean="0">
              <a:solidFill>
                <a:srgbClr val="0070C0"/>
              </a:solidFill>
            </a:endParaRPr>
          </a:p>
          <a:p>
            <a:pPr marL="0" indent="0">
              <a:buNone/>
            </a:pPr>
            <a:r>
              <a:rPr lang="ja-JP" altLang="en-US" dirty="0" smtClean="0">
                <a:solidFill>
                  <a:srgbClr val="002060"/>
                </a:solidFill>
              </a:rPr>
              <a:t>時刻表データベースを基本に公共交通網の中でも特に鉄道路線網上の移動体を対象とした、自然な可視化とインタラクションを実現するためのアニメーションマップ。</a:t>
            </a:r>
            <a:endParaRPr lang="en-US" altLang="ja-JP" dirty="0" smtClean="0">
              <a:solidFill>
                <a:srgbClr val="002060"/>
              </a:solidFill>
            </a:endParaRPr>
          </a:p>
          <a:p>
            <a:pPr marL="0" indent="0">
              <a:buNone/>
            </a:pPr>
            <a:r>
              <a:rPr lang="ja-JP" altLang="en-US" dirty="0" smtClean="0"/>
              <a:t>　</a:t>
            </a:r>
            <a:endParaRPr lang="en-US" altLang="ja-JP" dirty="0" smtClean="0"/>
          </a:p>
          <a:p>
            <a:pPr marL="0" indent="0">
              <a:buNone/>
            </a:pPr>
            <a:r>
              <a:rPr lang="ja-JP" altLang="en-US" dirty="0" smtClean="0"/>
              <a:t>　　</a:t>
            </a:r>
            <a:r>
              <a:rPr lang="en-US" altLang="ja-JP" dirty="0" smtClean="0"/>
              <a:t>(</a:t>
            </a:r>
            <a:r>
              <a:rPr lang="en-US" altLang="ja-JP" dirty="0"/>
              <a:t>file:///C:/Users/s171044/Downloads/KJ00006883904%20(1).pdf)</a:t>
            </a:r>
            <a:endParaRPr lang="en-US" altLang="ja-JP" dirty="0" smtClean="0"/>
          </a:p>
          <a:p>
            <a:pPr marL="0" indent="0">
              <a:buNone/>
            </a:pPr>
            <a:endParaRPr kumimoji="1" lang="ja-JP" altLang="en-US" dirty="0">
              <a:solidFill>
                <a:srgbClr val="002060"/>
              </a:solidFill>
            </a:endParaRPr>
          </a:p>
        </p:txBody>
      </p:sp>
    </p:spTree>
    <p:extLst>
      <p:ext uri="{BB962C8B-B14F-4D97-AF65-F5344CB8AC3E}">
        <p14:creationId xmlns:p14="http://schemas.microsoft.com/office/powerpoint/2010/main" val="56771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2148" y="261256"/>
            <a:ext cx="10452463" cy="2076996"/>
          </a:xfrm>
        </p:spPr>
        <p:style>
          <a:lnRef idx="0">
            <a:schemeClr val="accent6"/>
          </a:lnRef>
          <a:fillRef idx="3">
            <a:schemeClr val="accent6"/>
          </a:fillRef>
          <a:effectRef idx="3">
            <a:schemeClr val="accent6"/>
          </a:effectRef>
          <a:fontRef idx="minor">
            <a:schemeClr val="lt1"/>
          </a:fontRef>
        </p:style>
        <p:txBody>
          <a:bodyPr>
            <a:normAutofit/>
          </a:bodyPr>
          <a:lstStyle/>
          <a:p>
            <a:pPr algn="ctr"/>
            <a:r>
              <a:rPr kumimoji="1" lang="en-US" altLang="ja-JP" sz="3600" b="1" dirty="0" smtClean="0">
                <a:solidFill>
                  <a:srgbClr val="FF0000"/>
                </a:solidFill>
              </a:rPr>
              <a:t/>
            </a:r>
            <a:br>
              <a:rPr kumimoji="1" lang="en-US" altLang="ja-JP" sz="3600" b="1" dirty="0" smtClean="0">
                <a:solidFill>
                  <a:srgbClr val="FF0000"/>
                </a:solidFill>
              </a:rPr>
            </a:br>
            <a:r>
              <a:rPr kumimoji="1" lang="ja-JP" altLang="en-US" sz="3600" b="1" dirty="0" smtClean="0">
                <a:solidFill>
                  <a:srgbClr val="FF0000"/>
                </a:solidFill>
              </a:rPr>
              <a:t>地誌的障害のある認知障害者の移動支援に関する研究</a:t>
            </a:r>
            <a:r>
              <a:rPr kumimoji="1" lang="en-US" altLang="ja-JP" sz="3600" dirty="0" smtClean="0">
                <a:solidFill>
                  <a:srgbClr val="FF0000"/>
                </a:solidFill>
              </a:rPr>
              <a:t/>
            </a:r>
            <a:br>
              <a:rPr kumimoji="1" lang="en-US" altLang="ja-JP" sz="3600" dirty="0" smtClean="0">
                <a:solidFill>
                  <a:srgbClr val="FF0000"/>
                </a:solidFill>
              </a:rPr>
            </a:br>
            <a:r>
              <a:rPr kumimoji="1" lang="ja-JP" altLang="en-US" sz="1800" dirty="0" smtClean="0"/>
              <a:t>・中山剛　　・外山滋　　・加藤誠志　　・岡谷和典　　</a:t>
            </a:r>
            <a:r>
              <a:rPr kumimoji="1" lang="en-US" altLang="ja-JP" sz="1800" dirty="0" smtClean="0"/>
              <a:t/>
            </a:r>
            <a:br>
              <a:rPr kumimoji="1" lang="en-US" altLang="ja-JP" sz="1800" dirty="0" smtClean="0"/>
            </a:br>
            <a:r>
              <a:rPr kumimoji="1" lang="ja-JP" altLang="en-US" sz="1800" dirty="0" smtClean="0"/>
              <a:t>・上田典隆幸　　・植松浩</a:t>
            </a:r>
            <a:endParaRPr kumimoji="1" lang="ja-JP" altLang="en-US" sz="1800" dirty="0"/>
          </a:p>
        </p:txBody>
      </p:sp>
      <p:sp>
        <p:nvSpPr>
          <p:cNvPr id="3" name="コンテンツ プレースホルダー 2"/>
          <p:cNvSpPr>
            <a:spLocks noGrp="1"/>
          </p:cNvSpPr>
          <p:nvPr>
            <p:ph idx="1"/>
          </p:nvPr>
        </p:nvSpPr>
        <p:spPr>
          <a:xfrm>
            <a:off x="851262" y="2599509"/>
            <a:ext cx="10515600" cy="3605348"/>
          </a:xfrm>
          <a:ln w="57150">
            <a:solidFill>
              <a:schemeClr val="bg1"/>
            </a:solidFill>
          </a:ln>
        </p:spPr>
        <p:txBody>
          <a:bodyPr>
            <a:normAutofit fontScale="85000" lnSpcReduction="20000"/>
          </a:bodyPr>
          <a:lstStyle/>
          <a:p>
            <a:pPr marL="0" indent="0">
              <a:buNone/>
            </a:pPr>
            <a:endParaRPr lang="en-US" altLang="ja-JP" dirty="0" smtClean="0"/>
          </a:p>
          <a:p>
            <a:pPr marL="0" indent="0">
              <a:buNone/>
            </a:pPr>
            <a:r>
              <a:rPr lang="ja-JP" altLang="en-US" dirty="0" smtClean="0"/>
              <a:t>ナビゲーションシステム</a:t>
            </a:r>
            <a:r>
              <a:rPr lang="ja-JP" altLang="en-US" dirty="0"/>
              <a:t>はすでに普及しており、視覚障害者への支援研究も数多く行われてきた</a:t>
            </a:r>
            <a:r>
              <a:rPr lang="ja-JP" altLang="en-US" dirty="0" smtClean="0"/>
              <a:t>。</a:t>
            </a:r>
            <a:endParaRPr lang="en-US" altLang="ja-JP" dirty="0" smtClean="0"/>
          </a:p>
          <a:p>
            <a:pPr marL="0" indent="0">
              <a:buNone/>
            </a:pPr>
            <a:r>
              <a:rPr lang="ja-JP" altLang="en-US" dirty="0"/>
              <a:t>しかし</a:t>
            </a:r>
            <a:r>
              <a:rPr lang="ja-JP" altLang="en-US" dirty="0" smtClean="0">
                <a:solidFill>
                  <a:srgbClr val="FF0000"/>
                </a:solidFill>
              </a:rPr>
              <a:t>記憶</a:t>
            </a:r>
            <a:r>
              <a:rPr lang="ja-JP" altLang="en-US" dirty="0">
                <a:solidFill>
                  <a:srgbClr val="FF0000"/>
                </a:solidFill>
              </a:rPr>
              <a:t>障害などのある認知障害者の支援研究はほとんどされていない</a:t>
            </a:r>
            <a:r>
              <a:rPr lang="ja-JP" altLang="en-US" dirty="0" smtClean="0">
                <a:solidFill>
                  <a:srgbClr val="FF0000"/>
                </a:solidFill>
              </a:rPr>
              <a:t>。</a:t>
            </a:r>
            <a:endParaRPr lang="en-US" altLang="ja-JP" dirty="0" smtClean="0">
              <a:solidFill>
                <a:srgbClr val="FF0000"/>
              </a:solidFill>
            </a:endParaRPr>
          </a:p>
          <a:p>
            <a:pPr marL="0" indent="0">
              <a:buNone/>
            </a:pPr>
            <a:endParaRPr lang="en-US" altLang="ja-JP" dirty="0"/>
          </a:p>
          <a:p>
            <a:pPr marL="0" indent="0">
              <a:buNone/>
            </a:pPr>
            <a:r>
              <a:rPr lang="ja-JP" altLang="en-US" dirty="0" smtClean="0">
                <a:solidFill>
                  <a:srgbClr val="002060"/>
                </a:solidFill>
              </a:rPr>
              <a:t>屋内</a:t>
            </a:r>
            <a:r>
              <a:rPr lang="ja-JP" altLang="en-US" dirty="0">
                <a:solidFill>
                  <a:srgbClr val="002060"/>
                </a:solidFill>
              </a:rPr>
              <a:t>において地誌的障害をサポートする</a:t>
            </a:r>
            <a:r>
              <a:rPr lang="en-US" altLang="ja-JP" dirty="0">
                <a:solidFill>
                  <a:srgbClr val="002060"/>
                </a:solidFill>
              </a:rPr>
              <a:t>PDA</a:t>
            </a:r>
            <a:r>
              <a:rPr lang="ja-JP" altLang="en-US" dirty="0">
                <a:solidFill>
                  <a:srgbClr val="002060"/>
                </a:solidFill>
              </a:rPr>
              <a:t>用ソフトウェアを</a:t>
            </a:r>
            <a:r>
              <a:rPr lang="ja-JP" altLang="en-US" dirty="0" smtClean="0">
                <a:solidFill>
                  <a:srgbClr val="002060"/>
                </a:solidFill>
              </a:rPr>
              <a:t>開発。</a:t>
            </a:r>
            <a:endParaRPr lang="en-US" altLang="ja-JP" dirty="0" smtClean="0">
              <a:solidFill>
                <a:srgbClr val="002060"/>
              </a:solidFill>
            </a:endParaRPr>
          </a:p>
          <a:p>
            <a:pPr marL="0" indent="0">
              <a:buNone/>
            </a:pPr>
            <a:endParaRPr lang="en-US" altLang="ja-JP" dirty="0">
              <a:solidFill>
                <a:srgbClr val="002060"/>
              </a:solidFill>
            </a:endParaRPr>
          </a:p>
          <a:p>
            <a:pPr marL="0" indent="0">
              <a:buNone/>
            </a:pPr>
            <a:r>
              <a:rPr lang="ja-JP" altLang="en-US" dirty="0" smtClean="0"/>
              <a:t>　　　　　</a:t>
            </a:r>
            <a:r>
              <a:rPr lang="en-US" altLang="ja-JP" dirty="0" smtClean="0"/>
              <a:t>(</a:t>
            </a:r>
            <a:r>
              <a:rPr lang="en-US" altLang="ja-JP" dirty="0"/>
              <a:t>https://www.jstage.jst.go.jp/article/lifesupport1996/17/Supplement/17_Supplement_158/_pdf)</a:t>
            </a:r>
            <a:endParaRPr lang="ja-JP" altLang="en-US" dirty="0"/>
          </a:p>
          <a:p>
            <a:endParaRPr lang="ja-JP" altLang="en-US" dirty="0"/>
          </a:p>
        </p:txBody>
      </p:sp>
    </p:spTree>
    <p:extLst>
      <p:ext uri="{BB962C8B-B14F-4D97-AF65-F5344CB8AC3E}">
        <p14:creationId xmlns:p14="http://schemas.microsoft.com/office/powerpoint/2010/main" val="3436295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4218" y="365762"/>
            <a:ext cx="9760132" cy="1541416"/>
          </a:xfrm>
          <a:ln/>
        </p:spPr>
        <p:style>
          <a:lnRef idx="0">
            <a:schemeClr val="accent6"/>
          </a:lnRef>
          <a:fillRef idx="3">
            <a:schemeClr val="accent6"/>
          </a:fillRef>
          <a:effectRef idx="3">
            <a:schemeClr val="accent6"/>
          </a:effectRef>
          <a:fontRef idx="minor">
            <a:schemeClr val="lt1"/>
          </a:fontRef>
        </p:style>
        <p:txBody>
          <a:bodyPr>
            <a:normAutofit fontScale="90000"/>
          </a:bodyPr>
          <a:lstStyle/>
          <a:p>
            <a:pPr algn="ctr"/>
            <a:r>
              <a:rPr lang="en-US" altLang="ja-JP" sz="3600" b="1" dirty="0">
                <a:solidFill>
                  <a:srgbClr val="FF0000"/>
                </a:solidFill>
              </a:rPr>
              <a:t/>
            </a:r>
            <a:br>
              <a:rPr lang="en-US" altLang="ja-JP" sz="3600" b="1" dirty="0">
                <a:solidFill>
                  <a:srgbClr val="FF0000"/>
                </a:solidFill>
              </a:rPr>
            </a:br>
            <a:r>
              <a:rPr lang="ja-JP" altLang="en-US" sz="3600" b="1" dirty="0" smtClean="0">
                <a:solidFill>
                  <a:srgbClr val="FF0000"/>
                </a:solidFill>
              </a:rPr>
              <a:t>高齢者・障害者の自立的移動を支援する</a:t>
            </a:r>
            <a:r>
              <a:rPr lang="en-US" altLang="ja-JP" sz="3600" b="1" dirty="0" smtClean="0">
                <a:solidFill>
                  <a:srgbClr val="FF0000"/>
                </a:solidFill>
              </a:rPr>
              <a:t/>
            </a:r>
            <a:br>
              <a:rPr lang="en-US" altLang="ja-JP" sz="3600" b="1" dirty="0" smtClean="0">
                <a:solidFill>
                  <a:srgbClr val="FF0000"/>
                </a:solidFill>
              </a:rPr>
            </a:br>
            <a:r>
              <a:rPr lang="en-US" altLang="ja-JP" sz="3600" b="1" dirty="0" smtClean="0">
                <a:solidFill>
                  <a:srgbClr val="FF0000"/>
                </a:solidFill>
              </a:rPr>
              <a:t>-</a:t>
            </a:r>
            <a:r>
              <a:rPr lang="ja-JP" altLang="en-US" sz="3600" b="1" dirty="0" smtClean="0">
                <a:solidFill>
                  <a:srgbClr val="FF0000"/>
                </a:solidFill>
              </a:rPr>
              <a:t>学術研究の実用と重要化</a:t>
            </a:r>
            <a:r>
              <a:rPr lang="en-US" altLang="ja-JP" sz="3200" b="1" dirty="0" smtClean="0">
                <a:solidFill>
                  <a:srgbClr val="FF0000"/>
                </a:solidFill>
              </a:rPr>
              <a:t/>
            </a:r>
            <a:br>
              <a:rPr lang="en-US" altLang="ja-JP" sz="3200" b="1" dirty="0" smtClean="0">
                <a:solidFill>
                  <a:srgbClr val="FF0000"/>
                </a:solidFill>
              </a:rPr>
            </a:br>
            <a:r>
              <a:rPr lang="ja-JP" altLang="en-US" sz="1800" dirty="0" smtClean="0"/>
              <a:t>・矢入</a:t>
            </a:r>
            <a:r>
              <a:rPr lang="en-US" altLang="ja-JP" sz="1800" dirty="0" smtClean="0"/>
              <a:t>(</a:t>
            </a:r>
            <a:r>
              <a:rPr lang="ja-JP" altLang="en-US" sz="1800" dirty="0" smtClean="0"/>
              <a:t>江口</a:t>
            </a:r>
            <a:r>
              <a:rPr lang="en-US" altLang="ja-JP" sz="1800" dirty="0" smtClean="0"/>
              <a:t>)</a:t>
            </a:r>
            <a:r>
              <a:rPr lang="ja-JP" altLang="en-US" sz="1800" dirty="0" smtClean="0"/>
              <a:t>郁子　　・香山健太郎　　・猪木誠二</a:t>
            </a:r>
            <a:endParaRPr kumimoji="1" lang="ja-JP" altLang="en-US" sz="1800" dirty="0"/>
          </a:p>
        </p:txBody>
      </p:sp>
      <p:sp>
        <p:nvSpPr>
          <p:cNvPr id="3" name="コンテンツ プレースホルダー 2"/>
          <p:cNvSpPr>
            <a:spLocks noGrp="1"/>
          </p:cNvSpPr>
          <p:nvPr>
            <p:ph idx="1"/>
          </p:nvPr>
        </p:nvSpPr>
        <p:spPr>
          <a:xfrm>
            <a:off x="916578" y="2299062"/>
            <a:ext cx="10515600" cy="3984172"/>
          </a:xfrm>
          <a:ln w="57150">
            <a:solidFill>
              <a:schemeClr val="bg1"/>
            </a:solidFill>
          </a:ln>
        </p:spPr>
        <p:txBody>
          <a:bodyPr>
            <a:normAutofit fontScale="25000" lnSpcReduction="20000"/>
          </a:bodyPr>
          <a:lstStyle/>
          <a:p>
            <a:pPr marL="0" indent="0">
              <a:buNone/>
            </a:pPr>
            <a:endParaRPr lang="en-US" altLang="ja-JP" dirty="0" smtClean="0"/>
          </a:p>
          <a:p>
            <a:pPr marL="0" indent="0">
              <a:buNone/>
            </a:pPr>
            <a:r>
              <a:rPr lang="ja-JP" altLang="en-US" sz="9600" dirty="0" smtClean="0"/>
              <a:t>歩行</a:t>
            </a:r>
            <a:r>
              <a:rPr lang="ja-JP" altLang="en-US" sz="9600" dirty="0"/>
              <a:t>空間すべてをバリアフリー化することは今後も困難であり、その代替手段としての移動支援への要望が高まっている</a:t>
            </a:r>
            <a:r>
              <a:rPr lang="ja-JP" altLang="en-US" sz="9600" dirty="0" smtClean="0"/>
              <a:t>。</a:t>
            </a:r>
            <a:endParaRPr lang="en-US" altLang="ja-JP" sz="9600" dirty="0" smtClean="0"/>
          </a:p>
          <a:p>
            <a:pPr marL="0" indent="0">
              <a:buNone/>
            </a:pPr>
            <a:r>
              <a:rPr lang="en-US" altLang="ja-JP" sz="9600" u="sng" dirty="0" smtClean="0">
                <a:solidFill>
                  <a:srgbClr val="FF0000"/>
                </a:solidFill>
              </a:rPr>
              <a:t>AI</a:t>
            </a:r>
            <a:r>
              <a:rPr lang="ja-JP" altLang="en-US" sz="9600" u="sng" dirty="0">
                <a:solidFill>
                  <a:srgbClr val="FF0000"/>
                </a:solidFill>
              </a:rPr>
              <a:t>技術を背景に</a:t>
            </a:r>
            <a:r>
              <a:rPr lang="ja-JP" altLang="en-US" sz="9600" dirty="0"/>
              <a:t>、高齢者・障害者を含む高度情報化の恩恵を</a:t>
            </a:r>
            <a:r>
              <a:rPr lang="ja-JP" altLang="en-US" sz="9600" dirty="0" smtClean="0"/>
              <a:t>受けづらい</a:t>
            </a:r>
            <a:endParaRPr lang="en-US" altLang="ja-JP" sz="9600" dirty="0" smtClean="0"/>
          </a:p>
          <a:p>
            <a:pPr marL="0" indent="0">
              <a:buNone/>
            </a:pPr>
            <a:r>
              <a:rPr lang="ja-JP" altLang="en-US" sz="9600" dirty="0" smtClean="0"/>
              <a:t>人々</a:t>
            </a:r>
            <a:r>
              <a:rPr lang="ja-JP" altLang="en-US" sz="9600" dirty="0"/>
              <a:t>にスポットを当て、</a:t>
            </a:r>
            <a:r>
              <a:rPr lang="ja-JP" altLang="en-US" sz="9600" dirty="0">
                <a:solidFill>
                  <a:srgbClr val="FF0000"/>
                </a:solidFill>
              </a:rPr>
              <a:t>移動支援</a:t>
            </a:r>
            <a:r>
              <a:rPr lang="ja-JP" altLang="en-US" sz="9600" dirty="0" smtClean="0">
                <a:solidFill>
                  <a:srgbClr val="FF0000"/>
                </a:solidFill>
              </a:rPr>
              <a:t>システムの実現</a:t>
            </a:r>
            <a:r>
              <a:rPr lang="ja-JP" altLang="en-US" sz="9600" dirty="0" smtClean="0"/>
              <a:t>を</a:t>
            </a:r>
            <a:r>
              <a:rPr lang="ja-JP" altLang="en-US" sz="9600" dirty="0"/>
              <a:t>目指し研究を行ってきた。</a:t>
            </a:r>
          </a:p>
          <a:p>
            <a:pPr marL="0" indent="0">
              <a:buNone/>
            </a:pPr>
            <a:endParaRPr lang="en-US" altLang="ja-JP" sz="9600" dirty="0" smtClean="0"/>
          </a:p>
          <a:p>
            <a:pPr marL="0" indent="0">
              <a:buNone/>
            </a:pPr>
            <a:r>
              <a:rPr lang="ja-JP" altLang="en-US" sz="9600" dirty="0" smtClean="0">
                <a:solidFill>
                  <a:srgbClr val="002060"/>
                </a:solidFill>
              </a:rPr>
              <a:t>「</a:t>
            </a:r>
            <a:r>
              <a:rPr lang="ja-JP" altLang="en-US" sz="9600" dirty="0">
                <a:solidFill>
                  <a:srgbClr val="002060"/>
                </a:solidFill>
              </a:rPr>
              <a:t>環境端末</a:t>
            </a:r>
            <a:r>
              <a:rPr lang="ja-JP" altLang="en-US" sz="9600" dirty="0" smtClean="0">
                <a:solidFill>
                  <a:srgbClr val="002060"/>
                </a:solidFill>
              </a:rPr>
              <a:t>」　「</a:t>
            </a:r>
            <a:r>
              <a:rPr lang="ja-JP" altLang="en-US" sz="9600" dirty="0">
                <a:solidFill>
                  <a:srgbClr val="002060"/>
                </a:solidFill>
              </a:rPr>
              <a:t>ユーザ携帯型移動端末</a:t>
            </a:r>
            <a:r>
              <a:rPr lang="ja-JP" altLang="en-US" sz="9600" dirty="0" smtClean="0">
                <a:solidFill>
                  <a:srgbClr val="002060"/>
                </a:solidFill>
              </a:rPr>
              <a:t>」</a:t>
            </a:r>
            <a:r>
              <a:rPr lang="ja-JP" altLang="en-US" sz="9600" dirty="0">
                <a:solidFill>
                  <a:srgbClr val="002060"/>
                </a:solidFill>
              </a:rPr>
              <a:t>　</a:t>
            </a:r>
            <a:r>
              <a:rPr lang="ja-JP" altLang="en-US" sz="9600" dirty="0" smtClean="0">
                <a:solidFill>
                  <a:srgbClr val="002060"/>
                </a:solidFill>
              </a:rPr>
              <a:t>「</a:t>
            </a:r>
            <a:r>
              <a:rPr lang="ja-JP" altLang="en-US" sz="9600" dirty="0">
                <a:solidFill>
                  <a:srgbClr val="002060"/>
                </a:solidFill>
              </a:rPr>
              <a:t>ユーザ搭乗型移動端末</a:t>
            </a:r>
            <a:r>
              <a:rPr lang="ja-JP" altLang="en-US" sz="9600" dirty="0" smtClean="0">
                <a:solidFill>
                  <a:srgbClr val="002060"/>
                </a:solidFill>
              </a:rPr>
              <a:t>」</a:t>
            </a:r>
            <a:endParaRPr lang="en-US" altLang="ja-JP" sz="9600" dirty="0">
              <a:solidFill>
                <a:srgbClr val="002060"/>
              </a:solidFill>
            </a:endParaRPr>
          </a:p>
          <a:p>
            <a:pPr marL="0" indent="0">
              <a:buNone/>
            </a:pPr>
            <a:endParaRPr lang="en-US" altLang="ja-JP" sz="9600" dirty="0">
              <a:solidFill>
                <a:srgbClr val="002060"/>
              </a:solidFill>
            </a:endParaRPr>
          </a:p>
          <a:p>
            <a:pPr marL="0" indent="0">
              <a:buNone/>
            </a:pPr>
            <a:r>
              <a:rPr lang="ja-JP" altLang="en-US" sz="9600" dirty="0" smtClean="0">
                <a:solidFill>
                  <a:srgbClr val="002060"/>
                </a:solidFill>
              </a:rPr>
              <a:t>認知</a:t>
            </a:r>
            <a:r>
              <a:rPr lang="ja-JP" altLang="en-US" sz="9600" dirty="0">
                <a:solidFill>
                  <a:srgbClr val="002060"/>
                </a:solidFill>
              </a:rPr>
              <a:t>・駆動・情報の入手の三つの要素行動を補助し、ユーザの市街地での移動を支援する</a:t>
            </a:r>
            <a:r>
              <a:rPr lang="ja-JP" altLang="en-US" sz="9600" dirty="0" smtClean="0">
                <a:solidFill>
                  <a:srgbClr val="002060"/>
                </a:solidFill>
              </a:rPr>
              <a:t>。</a:t>
            </a:r>
            <a:endParaRPr lang="en-US" altLang="ja-JP" sz="9600" dirty="0" smtClean="0">
              <a:solidFill>
                <a:srgbClr val="002060"/>
              </a:solidFill>
            </a:endParaRPr>
          </a:p>
          <a:p>
            <a:pPr marL="0" indent="0">
              <a:buNone/>
            </a:pPr>
            <a:endParaRPr lang="en-US" altLang="ja-JP" sz="9600" dirty="0">
              <a:solidFill>
                <a:srgbClr val="002060"/>
              </a:solidFill>
            </a:endParaRPr>
          </a:p>
          <a:p>
            <a:pPr marL="0" indent="0">
              <a:buNone/>
            </a:pPr>
            <a:r>
              <a:rPr lang="en-US" altLang="ja-JP" sz="9600" dirty="0"/>
              <a:t>(https://www.jstage.jst.go.jp/article/pjsai/JSAI04/0/JSAI04_0_92/_pdf)</a:t>
            </a:r>
            <a:endParaRPr lang="ja-JP" altLang="en-US" sz="9600" dirty="0"/>
          </a:p>
          <a:p>
            <a:pPr marL="0" indent="0">
              <a:buNone/>
            </a:pPr>
            <a:endParaRPr lang="ja-JP" altLang="en-US" b="1" dirty="0"/>
          </a:p>
          <a:p>
            <a:pPr marL="0" indent="0">
              <a:buNone/>
            </a:pPr>
            <a:endParaRPr kumimoji="1" lang="ja-JP" altLang="en-US" b="1" dirty="0"/>
          </a:p>
        </p:txBody>
      </p:sp>
    </p:spTree>
    <p:extLst>
      <p:ext uri="{BB962C8B-B14F-4D97-AF65-F5344CB8AC3E}">
        <p14:creationId xmlns:p14="http://schemas.microsoft.com/office/powerpoint/2010/main" val="3371908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9012"/>
          </a:xfrm>
        </p:spPr>
        <p:txBody>
          <a:bodyPr>
            <a:normAutofit fontScale="90000"/>
          </a:bodyPr>
          <a:lstStyle/>
          <a:p>
            <a:endParaRPr kumimoji="1" lang="ja-JP" altLang="en-US" dirty="0"/>
          </a:p>
        </p:txBody>
      </p:sp>
      <p:sp>
        <p:nvSpPr>
          <p:cNvPr id="3" name="コンテンツ プレースホルダー 2"/>
          <p:cNvSpPr>
            <a:spLocks noGrp="1"/>
          </p:cNvSpPr>
          <p:nvPr>
            <p:ph sz="half" idx="1"/>
          </p:nvPr>
        </p:nvSpPr>
        <p:spPr>
          <a:xfrm>
            <a:off x="655320" y="679269"/>
            <a:ext cx="4778829" cy="5839097"/>
          </a:xfrm>
        </p:spPr>
        <p:txBody>
          <a:bodyPr>
            <a:normAutofit fontScale="92500"/>
          </a:bodyPr>
          <a:lstStyle/>
          <a:p>
            <a:pPr marL="0" indent="0">
              <a:buNone/>
            </a:pPr>
            <a:endParaRPr kumimoji="1" lang="en-US" altLang="ja-JP" dirty="0" smtClean="0"/>
          </a:p>
          <a:p>
            <a:pPr marL="0" indent="0">
              <a:buNone/>
            </a:pPr>
            <a:r>
              <a:rPr lang="ja-JP" altLang="en-US" dirty="0"/>
              <a:t>・アニメーションマップにすることで高齢者でも使いやすく。</a:t>
            </a:r>
          </a:p>
          <a:p>
            <a:pPr marL="0" indent="0">
              <a:buNone/>
            </a:pPr>
            <a:endParaRPr lang="ja-JP" altLang="en-US" dirty="0"/>
          </a:p>
          <a:p>
            <a:pPr marL="0" indent="0">
              <a:buNone/>
            </a:pPr>
            <a:r>
              <a:rPr kumimoji="1" lang="ja-JP" altLang="en-US" dirty="0" smtClean="0"/>
              <a:t>・</a:t>
            </a:r>
            <a:r>
              <a:rPr kumimoji="1" lang="en-US" altLang="ja-JP" dirty="0" smtClean="0"/>
              <a:t>AI</a:t>
            </a:r>
            <a:r>
              <a:rPr kumimoji="1" lang="ja-JP" altLang="en-US" dirty="0" smtClean="0"/>
              <a:t>技術で、高齢者や障害者のために、移動支援システムの実現を目指した研究が行われている。</a:t>
            </a:r>
            <a:endParaRPr kumimoji="1" lang="en-US" altLang="ja-JP" dirty="0" smtClean="0"/>
          </a:p>
          <a:p>
            <a:pPr marL="0" indent="0">
              <a:buNone/>
            </a:pPr>
            <a:endParaRPr lang="en-US" altLang="ja-JP" dirty="0"/>
          </a:p>
          <a:p>
            <a:pPr marL="0" indent="0">
              <a:buNone/>
            </a:pPr>
            <a:r>
              <a:rPr kumimoji="1" lang="ja-JP" altLang="en-US" dirty="0" smtClean="0"/>
              <a:t>・認知障害者の支援研究が殆どされていない中、</a:t>
            </a:r>
            <a:r>
              <a:rPr kumimoji="1" lang="en-US" altLang="ja-JP" dirty="0" smtClean="0"/>
              <a:t>PDA</a:t>
            </a:r>
            <a:r>
              <a:rPr kumimoji="1" lang="ja-JP" altLang="en-US" dirty="0" smtClean="0"/>
              <a:t>用ソフトウェアの開発。</a:t>
            </a:r>
            <a:endParaRPr kumimoji="1" lang="en-US" altLang="ja-JP" dirty="0" smtClean="0"/>
          </a:p>
          <a:p>
            <a:pPr marL="0" indent="0">
              <a:buNone/>
            </a:pPr>
            <a:endParaRPr lang="en-US" altLang="ja-JP" dirty="0"/>
          </a:p>
          <a:p>
            <a:pPr marL="0" indent="0">
              <a:buNone/>
            </a:pPr>
            <a:endParaRPr kumimoji="1" lang="ja-JP" altLang="en-US" dirty="0"/>
          </a:p>
        </p:txBody>
      </p:sp>
      <p:sp>
        <p:nvSpPr>
          <p:cNvPr id="4" name="コンテンツ プレースホルダー 3"/>
          <p:cNvSpPr>
            <a:spLocks noGrp="1"/>
          </p:cNvSpPr>
          <p:nvPr>
            <p:ph sz="half" idx="2"/>
          </p:nvPr>
        </p:nvSpPr>
        <p:spPr>
          <a:xfrm>
            <a:off x="7315200" y="718457"/>
            <a:ext cx="4038600" cy="5458506"/>
          </a:xfrm>
        </p:spPr>
        <p:txBody>
          <a:bodyPr>
            <a:normAutofit fontScale="92500"/>
          </a:bodyPr>
          <a:lstStyle/>
          <a:p>
            <a:pPr marL="0" indent="0">
              <a:buNone/>
            </a:pPr>
            <a:endParaRPr kumimoji="1" lang="en-US" altLang="ja-JP" dirty="0" smtClean="0"/>
          </a:p>
          <a:p>
            <a:pPr marL="0" indent="0">
              <a:buNone/>
            </a:pPr>
            <a:r>
              <a:rPr kumimoji="1" lang="ja-JP" altLang="en-US" dirty="0" smtClean="0"/>
              <a:t>高齢者だけではなく、障害者にも目を向けることで、車いすなど以外に、携帯機器などでも歩行支援を行うことが可能。</a:t>
            </a:r>
            <a:endParaRPr kumimoji="1" lang="en-US" altLang="ja-JP" dirty="0" smtClean="0"/>
          </a:p>
          <a:p>
            <a:pPr marL="0" indent="0">
              <a:buNone/>
            </a:pPr>
            <a:endParaRPr lang="en-US" altLang="ja-JP" dirty="0"/>
          </a:p>
          <a:p>
            <a:pPr marL="0" indent="0">
              <a:buNone/>
            </a:pPr>
            <a:r>
              <a:rPr lang="ja-JP" altLang="en-US" dirty="0" smtClean="0"/>
              <a:t>認知障害者の支援研究が少ない</a:t>
            </a:r>
            <a:endParaRPr lang="en-US" altLang="ja-JP" dirty="0" smtClean="0"/>
          </a:p>
          <a:p>
            <a:pPr marL="0" indent="0">
              <a:buNone/>
            </a:pPr>
            <a:r>
              <a:rPr lang="ja-JP" altLang="en-US" dirty="0" smtClean="0"/>
              <a:t>→今後、認知障害用の支援を行い、このような人たちが安心して生活できるようにする必要がある。</a:t>
            </a:r>
            <a:endParaRPr kumimoji="1" lang="ja-JP" altLang="en-US" dirty="0"/>
          </a:p>
        </p:txBody>
      </p:sp>
      <p:sp>
        <p:nvSpPr>
          <p:cNvPr id="5" name="右矢印 4"/>
          <p:cNvSpPr/>
          <p:nvPr/>
        </p:nvSpPr>
        <p:spPr>
          <a:xfrm>
            <a:off x="5538651" y="2756262"/>
            <a:ext cx="1632858" cy="11756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12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336</Words>
  <Application>Microsoft Office PowerPoint</Application>
  <PresentationFormat>ワイド画面</PresentationFormat>
  <Paragraphs>47</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HGPｺﾞｼｯｸE</vt:lpstr>
      <vt:lpstr>游ゴシック</vt:lpstr>
      <vt:lpstr>游ゴシック Light</vt:lpstr>
      <vt:lpstr>Arial</vt:lpstr>
      <vt:lpstr>Office テーマ</vt:lpstr>
      <vt:lpstr> ～知能ロボットの介護～ </vt:lpstr>
      <vt:lpstr> 鉄道を対象としたリアルタイムな空間認知・移動支援を目的としたアニメーション ・貴田達也　　・有川正俊</vt:lpstr>
      <vt:lpstr> 地誌的障害のある認知障害者の移動支援に関する研究 ・中山剛　　・外山滋　　・加藤誠志　　・岡谷和典　　 ・上田典隆幸　　・植松浩</vt:lpstr>
      <vt:lpstr> 高齢者・障害者の自立的移動を支援する -学術研究の実用と重要化 ・矢入(江口)郁子　　・香山健太郎　　・猪木誠二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31</cp:revision>
  <dcterms:created xsi:type="dcterms:W3CDTF">2017-10-16T07:35:26Z</dcterms:created>
  <dcterms:modified xsi:type="dcterms:W3CDTF">2017-10-30T06:07:36Z</dcterms:modified>
</cp:coreProperties>
</file>