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 id="2147483793" r:id="rId2"/>
  </p:sldMasterIdLst>
  <p:sldIdLst>
    <p:sldId id="256" r:id="rId3"/>
    <p:sldId id="257"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C86317CA-6557-484B-AC6E-959378ED3249}">
          <p14:sldIdLst>
            <p14:sldId id="256"/>
            <p14:sldId id="257"/>
            <p14:sldId id="258"/>
            <p14:sldId id="259"/>
          </p14:sldIdLst>
        </p14:section>
        <p14:section name="タイトルなしのセクション" id="{7886C60B-9B57-42E7-BD5C-C49012F55B63}">
          <p14:sldIdLst>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4" d="100"/>
          <a:sy n="64" d="100"/>
        </p:scale>
        <p:origin x="78"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5D503C1-E95E-4052-AB05-91C32079A645}" type="datetimeFigureOut">
              <a:rPr kumimoji="1" lang="ja-JP" altLang="en-US" smtClean="0"/>
              <a:t>2017/10/30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423DD8-E219-4A79-8CBE-17B60991CC8C}" type="slidenum">
              <a:rPr kumimoji="1" lang="ja-JP" altLang="en-US" smtClean="0"/>
              <a:t>‹#›</a:t>
            </a:fld>
            <a:endParaRPr kumimoji="1" lang="ja-JP" altLang="en-US"/>
          </a:p>
        </p:txBody>
      </p:sp>
    </p:spTree>
    <p:extLst>
      <p:ext uri="{BB962C8B-B14F-4D97-AF65-F5344CB8AC3E}">
        <p14:creationId xmlns:p14="http://schemas.microsoft.com/office/powerpoint/2010/main" val="2657266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D503C1-E95E-4052-AB05-91C32079A645}" type="datetimeFigureOut">
              <a:rPr kumimoji="1" lang="ja-JP" altLang="en-US" smtClean="0"/>
              <a:t>2017/10/30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423DD8-E219-4A79-8CBE-17B60991CC8C}" type="slidenum">
              <a:rPr kumimoji="1" lang="ja-JP" altLang="en-US" smtClean="0"/>
              <a:t>‹#›</a:t>
            </a:fld>
            <a:endParaRPr kumimoji="1" lang="ja-JP" altLang="en-US"/>
          </a:p>
        </p:txBody>
      </p:sp>
    </p:spTree>
    <p:extLst>
      <p:ext uri="{BB962C8B-B14F-4D97-AF65-F5344CB8AC3E}">
        <p14:creationId xmlns:p14="http://schemas.microsoft.com/office/powerpoint/2010/main" val="1197972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55D503C1-E95E-4052-AB05-91C32079A645}" type="datetimeFigureOut">
              <a:rPr kumimoji="1" lang="ja-JP" altLang="en-US" smtClean="0"/>
              <a:t>2017/10/30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423DD8-E219-4A79-8CBE-17B60991CC8C}" type="slidenum">
              <a:rPr kumimoji="1" lang="ja-JP" altLang="en-US" smtClean="0"/>
              <a:t>‹#›</a:t>
            </a:fld>
            <a:endParaRPr kumimoji="1" lang="ja-JP" altLang="en-US"/>
          </a:p>
        </p:txBody>
      </p:sp>
    </p:spTree>
    <p:extLst>
      <p:ext uri="{BB962C8B-B14F-4D97-AF65-F5344CB8AC3E}">
        <p14:creationId xmlns:p14="http://schemas.microsoft.com/office/powerpoint/2010/main" val="319977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5D503C1-E95E-4052-AB05-91C32079A645}" type="datetimeFigureOut">
              <a:rPr kumimoji="1" lang="ja-JP" altLang="en-US" smtClean="0"/>
              <a:t>2017/10/30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D423DD8-E219-4A79-8CBE-17B60991CC8C}" type="slidenum">
              <a:rPr kumimoji="1" lang="ja-JP" altLang="en-US" smtClean="0"/>
              <a:t>‹#›</a:t>
            </a:fld>
            <a:endParaRPr kumimoji="1" lang="ja-JP" altLang="en-US"/>
          </a:p>
        </p:txBody>
      </p:sp>
    </p:spTree>
    <p:extLst>
      <p:ext uri="{BB962C8B-B14F-4D97-AF65-F5344CB8AC3E}">
        <p14:creationId xmlns:p14="http://schemas.microsoft.com/office/powerpoint/2010/main" val="1293268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D503C1-E95E-4052-AB05-91C32079A645}" type="datetimeFigureOut">
              <a:rPr kumimoji="1" lang="ja-JP" altLang="en-US" smtClean="0"/>
              <a:t>2017/10/30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423DD8-E219-4A79-8CBE-17B60991CC8C}" type="slidenum">
              <a:rPr kumimoji="1" lang="ja-JP" altLang="en-US" smtClean="0"/>
              <a:t>‹#›</a:t>
            </a:fld>
            <a:endParaRPr kumimoji="1" lang="ja-JP" altLang="en-US"/>
          </a:p>
        </p:txBody>
      </p:sp>
    </p:spTree>
    <p:extLst>
      <p:ext uri="{BB962C8B-B14F-4D97-AF65-F5344CB8AC3E}">
        <p14:creationId xmlns:p14="http://schemas.microsoft.com/office/powerpoint/2010/main" val="4139992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5D503C1-E95E-4052-AB05-91C32079A645}" type="datetimeFigureOut">
              <a:rPr kumimoji="1" lang="ja-JP" altLang="en-US" smtClean="0"/>
              <a:t>2017/10/30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423DD8-E219-4A79-8CBE-17B60991CC8C}" type="slidenum">
              <a:rPr kumimoji="1" lang="ja-JP" altLang="en-US" smtClean="0"/>
              <a:t>‹#›</a:t>
            </a:fld>
            <a:endParaRPr kumimoji="1" lang="ja-JP" altLang="en-US"/>
          </a:p>
        </p:txBody>
      </p:sp>
    </p:spTree>
    <p:extLst>
      <p:ext uri="{BB962C8B-B14F-4D97-AF65-F5344CB8AC3E}">
        <p14:creationId xmlns:p14="http://schemas.microsoft.com/office/powerpoint/2010/main" val="507594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5D503C1-E95E-4052-AB05-91C32079A645}" type="datetimeFigureOut">
              <a:rPr kumimoji="1" lang="ja-JP" altLang="en-US" smtClean="0"/>
              <a:t>2017/10/30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D423DD8-E219-4A79-8CBE-17B60991CC8C}" type="slidenum">
              <a:rPr kumimoji="1" lang="ja-JP" altLang="en-US" smtClean="0"/>
              <a:t>‹#›</a:t>
            </a:fld>
            <a:endParaRPr kumimoji="1" lang="ja-JP" altLang="en-US"/>
          </a:p>
        </p:txBody>
      </p:sp>
    </p:spTree>
    <p:extLst>
      <p:ext uri="{BB962C8B-B14F-4D97-AF65-F5344CB8AC3E}">
        <p14:creationId xmlns:p14="http://schemas.microsoft.com/office/powerpoint/2010/main" val="2203304864"/>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5D503C1-E95E-4052-AB05-91C32079A645}" type="datetimeFigureOut">
              <a:rPr kumimoji="1" lang="ja-JP" altLang="en-US" smtClean="0"/>
              <a:t>2017/10/30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D423DD8-E219-4A79-8CBE-17B60991CC8C}" type="slidenum">
              <a:rPr kumimoji="1" lang="ja-JP" altLang="en-US" smtClean="0"/>
              <a:t>‹#›</a:t>
            </a:fld>
            <a:endParaRPr kumimoji="1" lang="ja-JP" altLang="en-US"/>
          </a:p>
        </p:txBody>
      </p:sp>
    </p:spTree>
    <p:extLst>
      <p:ext uri="{BB962C8B-B14F-4D97-AF65-F5344CB8AC3E}">
        <p14:creationId xmlns:p14="http://schemas.microsoft.com/office/powerpoint/2010/main" val="2330817777"/>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5D503C1-E95E-4052-AB05-91C32079A645}" type="datetimeFigureOut">
              <a:rPr kumimoji="1" lang="ja-JP" altLang="en-US" smtClean="0"/>
              <a:t>2017/10/30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D423DD8-E219-4A79-8CBE-17B60991CC8C}" type="slidenum">
              <a:rPr kumimoji="1" lang="ja-JP" altLang="en-US" smtClean="0"/>
              <a:t>‹#›</a:t>
            </a:fld>
            <a:endParaRPr kumimoji="1" lang="ja-JP" altLang="en-US"/>
          </a:p>
        </p:txBody>
      </p:sp>
    </p:spTree>
    <p:extLst>
      <p:ext uri="{BB962C8B-B14F-4D97-AF65-F5344CB8AC3E}">
        <p14:creationId xmlns:p14="http://schemas.microsoft.com/office/powerpoint/2010/main" val="39081242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D503C1-E95E-4052-AB05-91C32079A645}" type="datetimeFigureOut">
              <a:rPr kumimoji="1" lang="ja-JP" altLang="en-US" smtClean="0"/>
              <a:t>2017/10/30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D423DD8-E219-4A79-8CBE-17B60991CC8C}" type="slidenum">
              <a:rPr kumimoji="1" lang="ja-JP" altLang="en-US" smtClean="0"/>
              <a:t>‹#›</a:t>
            </a:fld>
            <a:endParaRPr kumimoji="1" lang="ja-JP" altLang="en-US"/>
          </a:p>
        </p:txBody>
      </p:sp>
    </p:spTree>
    <p:extLst>
      <p:ext uri="{BB962C8B-B14F-4D97-AF65-F5344CB8AC3E}">
        <p14:creationId xmlns:p14="http://schemas.microsoft.com/office/powerpoint/2010/main" val="11686170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5D503C1-E95E-4052-AB05-91C32079A645}" type="datetimeFigureOut">
              <a:rPr kumimoji="1" lang="ja-JP" altLang="en-US" smtClean="0"/>
              <a:t>2017/10/30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D423DD8-E219-4A79-8CBE-17B60991CC8C}" type="slidenum">
              <a:rPr kumimoji="1" lang="ja-JP" altLang="en-US" smtClean="0"/>
              <a:t>‹#›</a:t>
            </a:fld>
            <a:endParaRPr kumimoji="1" lang="ja-JP" altLang="en-US"/>
          </a:p>
        </p:txBody>
      </p:sp>
    </p:spTree>
    <p:extLst>
      <p:ext uri="{BB962C8B-B14F-4D97-AF65-F5344CB8AC3E}">
        <p14:creationId xmlns:p14="http://schemas.microsoft.com/office/powerpoint/2010/main" val="901773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D503C1-E95E-4052-AB05-91C32079A645}" type="datetimeFigureOut">
              <a:rPr kumimoji="1" lang="ja-JP" altLang="en-US" smtClean="0"/>
              <a:t>2017/10/30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423DD8-E219-4A79-8CBE-17B60991CC8C}" type="slidenum">
              <a:rPr kumimoji="1" lang="ja-JP" altLang="en-US" smtClean="0"/>
              <a:t>‹#›</a:t>
            </a:fld>
            <a:endParaRPr kumimoji="1" lang="ja-JP" altLang="en-US"/>
          </a:p>
        </p:txBody>
      </p:sp>
    </p:spTree>
    <p:extLst>
      <p:ext uri="{BB962C8B-B14F-4D97-AF65-F5344CB8AC3E}">
        <p14:creationId xmlns:p14="http://schemas.microsoft.com/office/powerpoint/2010/main" val="39337086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5D503C1-E95E-4052-AB05-91C32079A645}" type="datetimeFigureOut">
              <a:rPr kumimoji="1" lang="ja-JP" altLang="en-US" smtClean="0"/>
              <a:t>2017/10/30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423DD8-E219-4A79-8CBE-17B60991CC8C}" type="slidenum">
              <a:rPr kumimoji="1" lang="ja-JP" altLang="en-US" smtClean="0"/>
              <a:t>‹#›</a:t>
            </a:fld>
            <a:endParaRPr kumimoji="1" lang="ja-JP" altLang="en-US"/>
          </a:p>
        </p:txBody>
      </p:sp>
    </p:spTree>
    <p:extLst>
      <p:ext uri="{BB962C8B-B14F-4D97-AF65-F5344CB8AC3E}">
        <p14:creationId xmlns:p14="http://schemas.microsoft.com/office/powerpoint/2010/main" val="10714184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5D503C1-E95E-4052-AB05-91C32079A645}" type="datetimeFigureOut">
              <a:rPr kumimoji="1" lang="ja-JP" altLang="en-US" smtClean="0"/>
              <a:t>2017/10/30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423DD8-E219-4A79-8CBE-17B60991CC8C}" type="slidenum">
              <a:rPr kumimoji="1" lang="ja-JP" altLang="en-US" smtClean="0"/>
              <a:t>‹#›</a:t>
            </a:fld>
            <a:endParaRPr kumimoji="1" lang="ja-JP" altLang="en-US"/>
          </a:p>
        </p:txBody>
      </p:sp>
    </p:spTree>
    <p:extLst>
      <p:ext uri="{BB962C8B-B14F-4D97-AF65-F5344CB8AC3E}">
        <p14:creationId xmlns:p14="http://schemas.microsoft.com/office/powerpoint/2010/main" val="34647670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5D503C1-E95E-4052-AB05-91C32079A645}" type="datetimeFigureOut">
              <a:rPr kumimoji="1" lang="ja-JP" altLang="en-US" smtClean="0"/>
              <a:t>2017/10/30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423DD8-E219-4A79-8CBE-17B60991CC8C}"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287565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55D503C1-E95E-4052-AB05-91C32079A645}" type="datetimeFigureOut">
              <a:rPr kumimoji="1" lang="ja-JP" altLang="en-US" smtClean="0"/>
              <a:t>2017/10/30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423DD8-E219-4A79-8CBE-17B60991CC8C}" type="slidenum">
              <a:rPr kumimoji="1" lang="ja-JP" altLang="en-US" smtClean="0"/>
              <a:t>‹#›</a:t>
            </a:fld>
            <a:endParaRPr kumimoji="1" lang="ja-JP" altLang="en-US"/>
          </a:p>
        </p:txBody>
      </p:sp>
    </p:spTree>
    <p:extLst>
      <p:ext uri="{BB962C8B-B14F-4D97-AF65-F5344CB8AC3E}">
        <p14:creationId xmlns:p14="http://schemas.microsoft.com/office/powerpoint/2010/main" val="12163338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55D503C1-E95E-4052-AB05-91C32079A645}" type="datetimeFigureOut">
              <a:rPr kumimoji="1" lang="ja-JP" altLang="en-US" smtClean="0"/>
              <a:t>2017/10/30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423DD8-E219-4A79-8CBE-17B60991CC8C}"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775952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55D503C1-E95E-4052-AB05-91C32079A645}" type="datetimeFigureOut">
              <a:rPr kumimoji="1" lang="ja-JP" altLang="en-US" smtClean="0"/>
              <a:t>2017/10/30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423DD8-E219-4A79-8CBE-17B60991CC8C}" type="slidenum">
              <a:rPr kumimoji="1" lang="ja-JP" altLang="en-US" smtClean="0"/>
              <a:t>‹#›</a:t>
            </a:fld>
            <a:endParaRPr kumimoji="1" lang="ja-JP" altLang="en-US"/>
          </a:p>
        </p:txBody>
      </p:sp>
    </p:spTree>
    <p:extLst>
      <p:ext uri="{BB962C8B-B14F-4D97-AF65-F5344CB8AC3E}">
        <p14:creationId xmlns:p14="http://schemas.microsoft.com/office/powerpoint/2010/main" val="12755014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D503C1-E95E-4052-AB05-91C32079A645}" type="datetimeFigureOut">
              <a:rPr kumimoji="1" lang="ja-JP" altLang="en-US" smtClean="0"/>
              <a:t>2017/10/30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423DD8-E219-4A79-8CBE-17B60991CC8C}" type="slidenum">
              <a:rPr kumimoji="1" lang="ja-JP" altLang="en-US" smtClean="0"/>
              <a:t>‹#›</a:t>
            </a:fld>
            <a:endParaRPr kumimoji="1" lang="ja-JP" altLang="en-US"/>
          </a:p>
        </p:txBody>
      </p:sp>
    </p:spTree>
    <p:extLst>
      <p:ext uri="{BB962C8B-B14F-4D97-AF65-F5344CB8AC3E}">
        <p14:creationId xmlns:p14="http://schemas.microsoft.com/office/powerpoint/2010/main" val="30764424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D503C1-E95E-4052-AB05-91C32079A645}" type="datetimeFigureOut">
              <a:rPr kumimoji="1" lang="ja-JP" altLang="en-US" smtClean="0"/>
              <a:t>2017/10/30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423DD8-E219-4A79-8CBE-17B60991CC8C}" type="slidenum">
              <a:rPr kumimoji="1" lang="ja-JP" altLang="en-US" smtClean="0"/>
              <a:t>‹#›</a:t>
            </a:fld>
            <a:endParaRPr kumimoji="1" lang="ja-JP" altLang="en-US"/>
          </a:p>
        </p:txBody>
      </p:sp>
    </p:spTree>
    <p:extLst>
      <p:ext uri="{BB962C8B-B14F-4D97-AF65-F5344CB8AC3E}">
        <p14:creationId xmlns:p14="http://schemas.microsoft.com/office/powerpoint/2010/main" val="816347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5D503C1-E95E-4052-AB05-91C32079A645}" type="datetimeFigureOut">
              <a:rPr kumimoji="1" lang="ja-JP" altLang="en-US" smtClean="0"/>
              <a:t>2017/10/30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423DD8-E219-4A79-8CBE-17B60991CC8C}" type="slidenum">
              <a:rPr kumimoji="1" lang="ja-JP" altLang="en-US" smtClean="0"/>
              <a:t>‹#›</a:t>
            </a:fld>
            <a:endParaRPr kumimoji="1" lang="ja-JP" altLang="en-US"/>
          </a:p>
        </p:txBody>
      </p:sp>
    </p:spTree>
    <p:extLst>
      <p:ext uri="{BB962C8B-B14F-4D97-AF65-F5344CB8AC3E}">
        <p14:creationId xmlns:p14="http://schemas.microsoft.com/office/powerpoint/2010/main" val="319920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5D503C1-E95E-4052-AB05-91C32079A645}" type="datetimeFigureOut">
              <a:rPr kumimoji="1" lang="ja-JP" altLang="en-US" smtClean="0"/>
              <a:t>2017/10/30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D423DD8-E219-4A79-8CBE-17B60991CC8C}" type="slidenum">
              <a:rPr kumimoji="1" lang="ja-JP" altLang="en-US" smtClean="0"/>
              <a:t>‹#›</a:t>
            </a:fld>
            <a:endParaRPr kumimoji="1" lang="ja-JP" altLang="en-US"/>
          </a:p>
        </p:txBody>
      </p:sp>
    </p:spTree>
    <p:extLst>
      <p:ext uri="{BB962C8B-B14F-4D97-AF65-F5344CB8AC3E}">
        <p14:creationId xmlns:p14="http://schemas.microsoft.com/office/powerpoint/2010/main" val="234319126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55D503C1-E95E-4052-AB05-91C32079A645}" type="datetimeFigureOut">
              <a:rPr kumimoji="1" lang="ja-JP" altLang="en-US" smtClean="0"/>
              <a:t>2017/10/30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D423DD8-E219-4A79-8CBE-17B60991CC8C}"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186147965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5D503C1-E95E-4052-AB05-91C32079A645}" type="datetimeFigureOut">
              <a:rPr kumimoji="1" lang="ja-JP" altLang="en-US" smtClean="0"/>
              <a:t>2017/10/30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D423DD8-E219-4A79-8CBE-17B60991CC8C}"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4163311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D503C1-E95E-4052-AB05-91C32079A645}" type="datetimeFigureOut">
              <a:rPr kumimoji="1" lang="ja-JP" altLang="en-US" smtClean="0"/>
              <a:t>2017/10/30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D423DD8-E219-4A79-8CBE-17B60991CC8C}" type="slidenum">
              <a:rPr kumimoji="1" lang="ja-JP" altLang="en-US" smtClean="0"/>
              <a:t>‹#›</a:t>
            </a:fld>
            <a:endParaRPr kumimoji="1" lang="ja-JP" altLang="en-US"/>
          </a:p>
        </p:txBody>
      </p:sp>
    </p:spTree>
    <p:extLst>
      <p:ext uri="{BB962C8B-B14F-4D97-AF65-F5344CB8AC3E}">
        <p14:creationId xmlns:p14="http://schemas.microsoft.com/office/powerpoint/2010/main" val="2712777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5D503C1-E95E-4052-AB05-91C32079A645}" type="datetimeFigureOut">
              <a:rPr kumimoji="1" lang="ja-JP" altLang="en-US" smtClean="0"/>
              <a:t>2017/10/30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D423DD8-E219-4A79-8CBE-17B60991CC8C}" type="slidenum">
              <a:rPr kumimoji="1" lang="ja-JP" altLang="en-US" smtClean="0"/>
              <a:t>‹#›</a:t>
            </a:fld>
            <a:endParaRPr kumimoji="1" lang="ja-JP" altLang="en-US"/>
          </a:p>
        </p:txBody>
      </p:sp>
    </p:spTree>
    <p:extLst>
      <p:ext uri="{BB962C8B-B14F-4D97-AF65-F5344CB8AC3E}">
        <p14:creationId xmlns:p14="http://schemas.microsoft.com/office/powerpoint/2010/main" val="286870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5D503C1-E95E-4052-AB05-91C32079A645}" type="datetimeFigureOut">
              <a:rPr kumimoji="1" lang="ja-JP" altLang="en-US" smtClean="0"/>
              <a:t>2017/10/30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D423DD8-E219-4A79-8CBE-17B60991CC8C}" type="slidenum">
              <a:rPr kumimoji="1" lang="ja-JP" altLang="en-US" smtClean="0"/>
              <a:t>‹#›</a:t>
            </a:fld>
            <a:endParaRPr kumimoji="1" lang="ja-JP" altLang="en-US"/>
          </a:p>
        </p:txBody>
      </p:sp>
    </p:spTree>
    <p:extLst>
      <p:ext uri="{BB962C8B-B14F-4D97-AF65-F5344CB8AC3E}">
        <p14:creationId xmlns:p14="http://schemas.microsoft.com/office/powerpoint/2010/main" val="32412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55D503C1-E95E-4052-AB05-91C32079A645}" type="datetimeFigureOut">
              <a:rPr kumimoji="1" lang="ja-JP" altLang="en-US" smtClean="0"/>
              <a:t>2017/10/30</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DD423DD8-E219-4A79-8CBE-17B60991CC8C}" type="slidenum">
              <a:rPr kumimoji="1" lang="ja-JP" altLang="en-US" smtClean="0"/>
              <a:t>‹#›</a:t>
            </a:fld>
            <a:endParaRPr kumimoji="1" lang="ja-JP" altLang="en-US"/>
          </a:p>
        </p:txBody>
      </p:sp>
    </p:spTree>
    <p:extLst>
      <p:ext uri="{BB962C8B-B14F-4D97-AF65-F5344CB8AC3E}">
        <p14:creationId xmlns:p14="http://schemas.microsoft.com/office/powerpoint/2010/main" val="3385196124"/>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5D503C1-E95E-4052-AB05-91C32079A645}" type="datetimeFigureOut">
              <a:rPr kumimoji="1" lang="ja-JP" altLang="en-US" smtClean="0"/>
              <a:t>2017/10/30</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D423DD8-E219-4A79-8CBE-17B60991CC8C}" type="slidenum">
              <a:rPr kumimoji="1" lang="ja-JP" altLang="en-US" smtClean="0"/>
              <a:t>‹#›</a:t>
            </a:fld>
            <a:endParaRPr kumimoji="1" lang="ja-JP" altLang="en-US"/>
          </a:p>
        </p:txBody>
      </p:sp>
    </p:spTree>
    <p:extLst>
      <p:ext uri="{BB962C8B-B14F-4D97-AF65-F5344CB8AC3E}">
        <p14:creationId xmlns:p14="http://schemas.microsoft.com/office/powerpoint/2010/main" val="53682636"/>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Lst>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hyperlink" Target="https://www.jstage.jst.go.jp/article/jsim/29/3/29_KJ00005360106/_pdf"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hyperlink" Target="http://harp.lib.hiroshima-u.ac.jp/it-hiroshima/metadata/7071"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https://www.jstage.jst.go.jp/article/marketingscience/21/1/21_210101/_article/-char/ja/" TargetMode="Externa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051504" y="299257"/>
            <a:ext cx="8911687" cy="1280890"/>
          </a:xfrm>
        </p:spPr>
        <p:txBody>
          <a:bodyPr>
            <a:normAutofit/>
          </a:bodyPr>
          <a:lstStyle/>
          <a:p>
            <a:pPr algn="dist"/>
            <a:r>
              <a:rPr kumimoji="1" lang="ja-JP" altLang="en-US" sz="4800" u="sng" dirty="0">
                <a:solidFill>
                  <a:srgbClr val="0070C0"/>
                </a:solidFill>
              </a:rPr>
              <a:t>マーケティングとデータ調査</a:t>
            </a:r>
          </a:p>
        </p:txBody>
      </p:sp>
      <p:sp>
        <p:nvSpPr>
          <p:cNvPr id="3" name="サブタイトル 2"/>
          <p:cNvSpPr>
            <a:spLocks noGrp="1"/>
          </p:cNvSpPr>
          <p:nvPr>
            <p:ph idx="1"/>
          </p:nvPr>
        </p:nvSpPr>
        <p:spPr>
          <a:xfrm>
            <a:off x="2047791" y="1299411"/>
            <a:ext cx="9297988" cy="5402178"/>
          </a:xfrm>
        </p:spPr>
        <p:txBody>
          <a:bodyPr>
            <a:noAutofit/>
          </a:bodyPr>
          <a:lstStyle/>
          <a:p>
            <a:pPr marL="0" indent="0" algn="ctr">
              <a:buNone/>
            </a:pPr>
            <a:r>
              <a:rPr kumimoji="1" lang="ja-JP" altLang="en-US" sz="3200" dirty="0"/>
              <a:t>顧客のニーズに合った商品・サービスを届けるためにはどうすべきか</a:t>
            </a:r>
            <a:endParaRPr lang="en-US" altLang="ja-JP" sz="2000" dirty="0"/>
          </a:p>
          <a:p>
            <a:pPr marL="0" indent="0">
              <a:buNone/>
            </a:pPr>
            <a:r>
              <a:rPr lang="ja-JP" altLang="en-US" sz="2000" dirty="0"/>
              <a:t>　最近日本ではパソコンや携帯電話が急速に普及していっている。これを背景にして、マーケティングの技術も変わってきている。最近はやりの</a:t>
            </a:r>
            <a:r>
              <a:rPr lang="en-US" altLang="ja-JP" sz="2000" dirty="0"/>
              <a:t>SNS</a:t>
            </a:r>
            <a:r>
              <a:rPr lang="ja-JP" altLang="en-US" sz="2000" dirty="0"/>
              <a:t>やツイッターなどを使って、今どんな商品が人気なのか、どのようなタイプの人がどんなものを好むのかなどを調査する時代だ。</a:t>
            </a:r>
            <a:endParaRPr lang="en-US" altLang="ja-JP" sz="2000" dirty="0"/>
          </a:p>
          <a:p>
            <a:pPr marL="0" indent="0">
              <a:buNone/>
            </a:pPr>
            <a:r>
              <a:rPr lang="ja-JP" altLang="en-US" sz="2000" dirty="0"/>
              <a:t>　このような</a:t>
            </a:r>
            <a:r>
              <a:rPr lang="en-US" altLang="ja-JP" sz="2000" dirty="0"/>
              <a:t>web</a:t>
            </a:r>
            <a:r>
              <a:rPr lang="ja-JP" altLang="en-US" sz="2000" dirty="0"/>
              <a:t>マーケティングなどの技術を使い、顧客のニーズに合わせた商品・サービスを届ける流れをどうやって作るべきかを考える</a:t>
            </a:r>
            <a:endParaRPr lang="en-US" altLang="ja-JP" sz="2000" dirty="0"/>
          </a:p>
          <a:p>
            <a:pPr marL="0" indent="0">
              <a:buNone/>
            </a:pPr>
            <a:endParaRPr lang="en-US" altLang="ja-JP" sz="2000" dirty="0"/>
          </a:p>
          <a:p>
            <a:pPr marL="0" indent="0">
              <a:buNone/>
            </a:pPr>
            <a:r>
              <a:rPr lang="ja-JP" altLang="en-US" sz="3200" dirty="0">
                <a:solidFill>
                  <a:schemeClr val="tx1"/>
                </a:solidFill>
              </a:rPr>
              <a:t>キーワード</a:t>
            </a:r>
            <a:endParaRPr lang="en-US" altLang="ja-JP" sz="3200" dirty="0">
              <a:solidFill>
                <a:schemeClr val="tx1"/>
              </a:solidFill>
            </a:endParaRPr>
          </a:p>
          <a:p>
            <a:pPr marL="0" indent="0">
              <a:buNone/>
            </a:pPr>
            <a:r>
              <a:rPr lang="ja-JP" altLang="en-US" sz="2400" b="1" i="1" dirty="0">
                <a:solidFill>
                  <a:srgbClr val="C00000"/>
                </a:solidFill>
              </a:rPr>
              <a:t>・</a:t>
            </a:r>
            <a:r>
              <a:rPr lang="en-US" altLang="ja-JP" sz="2400" b="1" i="1" dirty="0">
                <a:solidFill>
                  <a:srgbClr val="C00000"/>
                </a:solidFill>
              </a:rPr>
              <a:t>web</a:t>
            </a:r>
            <a:r>
              <a:rPr lang="ja-JP" altLang="en-US" sz="2400" b="1" i="1" dirty="0">
                <a:solidFill>
                  <a:srgbClr val="C00000"/>
                </a:solidFill>
              </a:rPr>
              <a:t>マーケティング　　・消費者行動</a:t>
            </a:r>
            <a:endParaRPr lang="en-US" altLang="ja-JP" sz="2400" b="1" i="1" dirty="0">
              <a:solidFill>
                <a:srgbClr val="C00000"/>
              </a:solidFill>
            </a:endParaRPr>
          </a:p>
          <a:p>
            <a:pPr marL="0" indent="0">
              <a:buNone/>
            </a:pPr>
            <a:r>
              <a:rPr lang="ja-JP" altLang="en-US" sz="2400" b="1" i="1" dirty="0">
                <a:solidFill>
                  <a:srgbClr val="C00000"/>
                </a:solidFill>
              </a:rPr>
              <a:t>・データの収集</a:t>
            </a:r>
            <a:endParaRPr lang="en-US" altLang="ja-JP" sz="2400" b="1" i="1" dirty="0">
              <a:solidFill>
                <a:srgbClr val="C00000"/>
              </a:solidFill>
            </a:endParaRPr>
          </a:p>
          <a:p>
            <a:pPr marL="0" indent="0">
              <a:buNone/>
            </a:pPr>
            <a:endParaRPr lang="ja-JP" altLang="en-US" sz="2400" dirty="0">
              <a:solidFill>
                <a:schemeClr val="tx1"/>
              </a:solidFill>
            </a:endParaRPr>
          </a:p>
          <a:p>
            <a:pPr marL="0" indent="0">
              <a:buNone/>
            </a:pPr>
            <a:endParaRPr kumimoji="1" lang="en-US" altLang="ja-JP" sz="3200" dirty="0"/>
          </a:p>
        </p:txBody>
      </p:sp>
    </p:spTree>
    <p:extLst>
      <p:ext uri="{BB962C8B-B14F-4D97-AF65-F5344CB8AC3E}">
        <p14:creationId xmlns:p14="http://schemas.microsoft.com/office/powerpoint/2010/main" val="1282002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22819" y="377792"/>
            <a:ext cx="9692640" cy="1114125"/>
          </a:xfrm>
        </p:spPr>
        <p:txBody>
          <a:bodyPr>
            <a:normAutofit fontScale="90000"/>
          </a:bodyPr>
          <a:lstStyle/>
          <a:p>
            <a:r>
              <a:rPr kumimoji="1" lang="en-US" altLang="ja-JP" sz="2400" b="1" dirty="0"/>
              <a:t>web</a:t>
            </a:r>
            <a:r>
              <a:rPr kumimoji="1" lang="ja-JP" altLang="en-US" sz="2400" b="1" dirty="0"/>
              <a:t>マーケティングと消費者行動</a:t>
            </a:r>
            <a:r>
              <a:rPr kumimoji="1" lang="ja-JP" altLang="en-US" sz="3200" dirty="0"/>
              <a:t>　　</a:t>
            </a:r>
            <a:r>
              <a:rPr kumimoji="1" lang="ja-JP" altLang="en-US" sz="2000" b="1" dirty="0"/>
              <a:t>中桐　大寿　　</a:t>
            </a:r>
            <a:r>
              <a:rPr kumimoji="1" lang="en-US" altLang="ja-JP" sz="2000" b="1" dirty="0"/>
              <a:t>2008</a:t>
            </a:r>
            <a:r>
              <a:rPr kumimoji="1" lang="ja-JP" altLang="en-US" sz="2000" b="1" dirty="0"/>
              <a:t>年</a:t>
            </a:r>
            <a:br>
              <a:rPr lang="en-US" altLang="ja-JP" sz="2400" b="1" dirty="0"/>
            </a:br>
            <a:r>
              <a:rPr lang="en-US" altLang="ja-JP" sz="2000" b="1" dirty="0">
                <a:hlinkClick r:id="rId2"/>
              </a:rPr>
              <a:t>https://www.jstage.jst.go.jp/article/jsim/29/3/29_KJ00005360106/_pdf</a:t>
            </a:r>
            <a:br>
              <a:rPr lang="en-US" altLang="ja-JP" sz="2000" b="1" dirty="0"/>
            </a:br>
            <a:endParaRPr kumimoji="1" lang="ja-JP" altLang="en-US" sz="2400" b="1" dirty="0"/>
          </a:p>
        </p:txBody>
      </p:sp>
      <p:sp>
        <p:nvSpPr>
          <p:cNvPr id="6" name="コンテンツ プレースホルダー 5"/>
          <p:cNvSpPr>
            <a:spLocks noGrp="1"/>
          </p:cNvSpPr>
          <p:nvPr>
            <p:ph idx="1"/>
          </p:nvPr>
        </p:nvSpPr>
        <p:spPr>
          <a:xfrm>
            <a:off x="514660" y="1358877"/>
            <a:ext cx="11677340" cy="5487584"/>
          </a:xfrm>
        </p:spPr>
        <p:txBody>
          <a:bodyPr>
            <a:normAutofit/>
          </a:bodyPr>
          <a:lstStyle/>
          <a:p>
            <a:pPr marL="0" indent="0">
              <a:buNone/>
            </a:pPr>
            <a:r>
              <a:rPr kumimoji="1" lang="en-US" altLang="ja-JP" sz="2400" b="1" u="sng" dirty="0">
                <a:solidFill>
                  <a:srgbClr val="00B050"/>
                </a:solidFill>
              </a:rPr>
              <a:t>20</a:t>
            </a:r>
            <a:r>
              <a:rPr kumimoji="1" lang="ja-JP" altLang="en-US" sz="2400" b="1" u="sng" dirty="0">
                <a:solidFill>
                  <a:srgbClr val="00B050"/>
                </a:solidFill>
              </a:rPr>
              <a:t>世紀と</a:t>
            </a:r>
            <a:r>
              <a:rPr kumimoji="1" lang="en-US" altLang="ja-JP" sz="2400" b="1" u="sng" dirty="0">
                <a:solidFill>
                  <a:srgbClr val="00B050"/>
                </a:solidFill>
              </a:rPr>
              <a:t>21</a:t>
            </a:r>
            <a:r>
              <a:rPr kumimoji="1" lang="ja-JP" altLang="en-US" sz="2400" b="1" u="sng" dirty="0">
                <a:solidFill>
                  <a:srgbClr val="00B050"/>
                </a:solidFill>
              </a:rPr>
              <a:t>世紀からでの</a:t>
            </a:r>
            <a:r>
              <a:rPr lang="ja-JP" altLang="en-US" sz="2400" b="1" u="sng" dirty="0">
                <a:solidFill>
                  <a:srgbClr val="00B050"/>
                </a:solidFill>
              </a:rPr>
              <a:t>マーケティングの変化</a:t>
            </a:r>
            <a:endParaRPr lang="en-US" altLang="ja-JP" sz="2400" b="1" u="sng" dirty="0">
              <a:solidFill>
                <a:srgbClr val="00B050"/>
              </a:solidFill>
            </a:endParaRPr>
          </a:p>
          <a:p>
            <a:pPr marL="0" indent="0">
              <a:buNone/>
            </a:pPr>
            <a:r>
              <a:rPr lang="ja-JP" altLang="en-US" sz="2400" b="1" dirty="0">
                <a:solidFill>
                  <a:schemeClr val="tx1"/>
                </a:solidFill>
              </a:rPr>
              <a:t>・</a:t>
            </a:r>
            <a:r>
              <a:rPr lang="en-US" altLang="ja-JP" sz="2400" b="1" dirty="0">
                <a:solidFill>
                  <a:schemeClr val="tx1"/>
                </a:solidFill>
              </a:rPr>
              <a:t>20</a:t>
            </a:r>
            <a:r>
              <a:rPr lang="ja-JP" altLang="en-US" sz="2400" b="1" dirty="0">
                <a:solidFill>
                  <a:schemeClr val="tx1"/>
                </a:solidFill>
              </a:rPr>
              <a:t>世紀</a:t>
            </a:r>
            <a:endParaRPr lang="en-US" altLang="ja-JP" sz="2400" b="1" dirty="0">
              <a:solidFill>
                <a:schemeClr val="tx1"/>
              </a:solidFill>
            </a:endParaRPr>
          </a:p>
          <a:p>
            <a:pPr marL="0" indent="0">
              <a:buNone/>
            </a:pPr>
            <a:endParaRPr lang="en-US" altLang="ja-JP" sz="2400" dirty="0">
              <a:solidFill>
                <a:schemeClr val="tx1"/>
              </a:solidFill>
            </a:endParaRPr>
          </a:p>
          <a:p>
            <a:pPr marL="0" indent="0">
              <a:buNone/>
            </a:pPr>
            <a:endParaRPr lang="en-US" altLang="ja-JP" sz="2400" dirty="0">
              <a:solidFill>
                <a:schemeClr val="tx1"/>
              </a:solidFill>
            </a:endParaRPr>
          </a:p>
          <a:p>
            <a:pPr marL="0" indent="0">
              <a:buNone/>
            </a:pPr>
            <a:endParaRPr lang="en-US" altLang="ja-JP" sz="2400" dirty="0">
              <a:solidFill>
                <a:schemeClr val="tx1"/>
              </a:solidFill>
            </a:endParaRPr>
          </a:p>
          <a:p>
            <a:pPr marL="0" indent="0">
              <a:buNone/>
            </a:pPr>
            <a:r>
              <a:rPr lang="ja-JP" altLang="en-US" sz="2400" b="1" dirty="0">
                <a:solidFill>
                  <a:schemeClr val="tx1"/>
                </a:solidFill>
              </a:rPr>
              <a:t>・</a:t>
            </a:r>
            <a:r>
              <a:rPr lang="en-US" altLang="ja-JP" sz="2400" b="1" dirty="0">
                <a:solidFill>
                  <a:schemeClr val="tx1"/>
                </a:solidFill>
              </a:rPr>
              <a:t>21</a:t>
            </a:r>
            <a:r>
              <a:rPr lang="ja-JP" altLang="en-US" sz="2400" b="1" dirty="0">
                <a:solidFill>
                  <a:schemeClr val="tx1"/>
                </a:solidFill>
              </a:rPr>
              <a:t>世紀から</a:t>
            </a:r>
            <a:endParaRPr lang="en-US" altLang="ja-JP" sz="2400" b="1" dirty="0">
              <a:solidFill>
                <a:schemeClr val="tx1"/>
              </a:solidFill>
            </a:endParaRPr>
          </a:p>
          <a:p>
            <a:pPr marL="0" indent="0">
              <a:buNone/>
            </a:pPr>
            <a:endParaRPr lang="en-US" altLang="ja-JP" sz="2400" dirty="0">
              <a:solidFill>
                <a:schemeClr val="tx1"/>
              </a:solidFill>
            </a:endParaRPr>
          </a:p>
          <a:p>
            <a:pPr marL="0" indent="0">
              <a:buNone/>
            </a:pPr>
            <a:endParaRPr lang="en-US" altLang="ja-JP" sz="2400" dirty="0">
              <a:solidFill>
                <a:schemeClr val="tx1"/>
              </a:solidFill>
            </a:endParaRPr>
          </a:p>
          <a:p>
            <a:pPr marL="0" indent="0">
              <a:buNone/>
            </a:pPr>
            <a:endParaRPr lang="en-US" altLang="ja-JP" sz="2800" dirty="0">
              <a:solidFill>
                <a:schemeClr val="tx1"/>
              </a:solidFill>
            </a:endParaRPr>
          </a:p>
          <a:p>
            <a:pPr marL="0" indent="0">
              <a:buNone/>
            </a:pPr>
            <a:r>
              <a:rPr lang="ja-JP" altLang="en-US" sz="2800" b="1" dirty="0">
                <a:solidFill>
                  <a:srgbClr val="FF0000"/>
                </a:solidFill>
              </a:rPr>
              <a:t>つまり、企業主体のマーケティングから、消費者主体のマーケティングに変わっている。</a:t>
            </a:r>
            <a:endParaRPr lang="en-US" altLang="ja-JP" sz="2800" b="1" dirty="0">
              <a:solidFill>
                <a:srgbClr val="FF0000"/>
              </a:solidFill>
            </a:endParaRPr>
          </a:p>
          <a:p>
            <a:pPr marL="0" indent="0">
              <a:buNone/>
            </a:pPr>
            <a:endParaRPr lang="en-US" altLang="ja-JP" sz="2400" dirty="0">
              <a:solidFill>
                <a:schemeClr val="tx1"/>
              </a:solidFill>
            </a:endParaRPr>
          </a:p>
          <a:p>
            <a:pPr marL="0" indent="0">
              <a:buNone/>
            </a:pPr>
            <a:endParaRPr lang="en-US" altLang="ja-JP" sz="2400" dirty="0">
              <a:solidFill>
                <a:schemeClr val="tx1"/>
              </a:solidFill>
            </a:endParaRPr>
          </a:p>
          <a:p>
            <a:pPr marL="0" indent="0">
              <a:buNone/>
            </a:pPr>
            <a:endParaRPr lang="en-US" altLang="ja-JP" sz="2400" dirty="0">
              <a:solidFill>
                <a:schemeClr val="tx1"/>
              </a:solidFill>
            </a:endParaRPr>
          </a:p>
          <a:p>
            <a:pPr marL="0" indent="0">
              <a:buNone/>
            </a:pPr>
            <a:endParaRPr lang="en-US" altLang="ja-JP" sz="2400" dirty="0">
              <a:solidFill>
                <a:schemeClr val="tx1"/>
              </a:solidFill>
            </a:endParaRPr>
          </a:p>
          <a:p>
            <a:pPr marL="0" indent="0">
              <a:buNone/>
            </a:pPr>
            <a:endParaRPr lang="en-US" altLang="ja-JP" sz="2400" dirty="0">
              <a:solidFill>
                <a:schemeClr val="tx1"/>
              </a:solidFill>
            </a:endParaRPr>
          </a:p>
          <a:p>
            <a:pPr marL="0" indent="0">
              <a:buNone/>
            </a:pPr>
            <a:endParaRPr lang="en-US" altLang="ja-JP" sz="2400" dirty="0">
              <a:solidFill>
                <a:schemeClr val="tx1"/>
              </a:solidFill>
            </a:endParaRPr>
          </a:p>
          <a:p>
            <a:pPr marL="0" indent="0">
              <a:buNone/>
            </a:pPr>
            <a:endParaRPr lang="en-US" altLang="ja-JP" sz="2400" dirty="0">
              <a:solidFill>
                <a:schemeClr val="tx1"/>
              </a:solidFill>
            </a:endParaRPr>
          </a:p>
          <a:p>
            <a:pPr marL="0" indent="0">
              <a:buNone/>
            </a:pPr>
            <a:endParaRPr lang="en-US" altLang="ja-JP" sz="2400" dirty="0">
              <a:solidFill>
                <a:schemeClr val="tx1"/>
              </a:solidFill>
            </a:endParaRPr>
          </a:p>
          <a:p>
            <a:pPr marL="0" indent="0">
              <a:buNone/>
            </a:pPr>
            <a:endParaRPr kumimoji="1" lang="ja-JP" altLang="en-US" sz="2400" dirty="0">
              <a:solidFill>
                <a:schemeClr val="tx1"/>
              </a:solidFill>
            </a:endParaRPr>
          </a:p>
        </p:txBody>
      </p:sp>
      <p:sp>
        <p:nvSpPr>
          <p:cNvPr id="7" name="正方形/長方形 6">
            <a:extLst>
              <a:ext uri="{FF2B5EF4-FFF2-40B4-BE49-F238E27FC236}">
                <a16:creationId xmlns:a16="http://schemas.microsoft.com/office/drawing/2014/main" id="{1181DEFE-3DC7-430F-AF5C-47DAE25E899D}"/>
              </a:ext>
            </a:extLst>
          </p:cNvPr>
          <p:cNvSpPr/>
          <p:nvPr/>
        </p:nvSpPr>
        <p:spPr>
          <a:xfrm>
            <a:off x="609594" y="2319465"/>
            <a:ext cx="4961747" cy="146425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dirty="0"/>
          </a:p>
        </p:txBody>
      </p:sp>
      <p:sp>
        <p:nvSpPr>
          <p:cNvPr id="9" name="テキスト ボックス 8">
            <a:extLst>
              <a:ext uri="{FF2B5EF4-FFF2-40B4-BE49-F238E27FC236}">
                <a16:creationId xmlns:a16="http://schemas.microsoft.com/office/drawing/2014/main" id="{1AB695CE-8B19-49D2-990D-EE435B06BCED}"/>
              </a:ext>
            </a:extLst>
          </p:cNvPr>
          <p:cNvSpPr txBox="1"/>
          <p:nvPr/>
        </p:nvSpPr>
        <p:spPr>
          <a:xfrm>
            <a:off x="534645" y="2337718"/>
            <a:ext cx="4961746" cy="1323439"/>
          </a:xfrm>
          <a:prstGeom prst="rect">
            <a:avLst/>
          </a:prstGeom>
          <a:noFill/>
        </p:spPr>
        <p:txBody>
          <a:bodyPr wrap="square" rtlCol="0">
            <a:spAutoFit/>
          </a:bodyPr>
          <a:lstStyle/>
          <a:p>
            <a:r>
              <a:rPr kumimoji="1" lang="ja-JP" altLang="en-US" sz="2000" dirty="0"/>
              <a:t>・パソコンなどは電子機器をつなげただけのネットワーク</a:t>
            </a:r>
            <a:endParaRPr kumimoji="1" lang="en-US" altLang="ja-JP" sz="2000" dirty="0"/>
          </a:p>
          <a:p>
            <a:r>
              <a:rPr kumimoji="1" lang="ja-JP" altLang="en-US" sz="2000" dirty="0"/>
              <a:t>・企業の</a:t>
            </a:r>
            <a:r>
              <a:rPr kumimoji="1" lang="en-US" altLang="ja-JP" sz="2000" dirty="0"/>
              <a:t>web</a:t>
            </a:r>
            <a:r>
              <a:rPr kumimoji="1" lang="ja-JP" altLang="en-US" sz="2000" dirty="0"/>
              <a:t>サイトは企業紹介などに使われ、消費者の情報収集の手段</a:t>
            </a:r>
          </a:p>
        </p:txBody>
      </p:sp>
      <p:sp>
        <p:nvSpPr>
          <p:cNvPr id="10" name="矢印: 右 9">
            <a:extLst>
              <a:ext uri="{FF2B5EF4-FFF2-40B4-BE49-F238E27FC236}">
                <a16:creationId xmlns:a16="http://schemas.microsoft.com/office/drawing/2014/main" id="{6952A386-EC29-47CC-ADEF-1F546AA03F0D}"/>
              </a:ext>
            </a:extLst>
          </p:cNvPr>
          <p:cNvSpPr/>
          <p:nvPr/>
        </p:nvSpPr>
        <p:spPr>
          <a:xfrm>
            <a:off x="6041035" y="2578738"/>
            <a:ext cx="1289154" cy="6895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3406715E-D7E6-430B-83C7-D7A9C4093BB0}"/>
              </a:ext>
            </a:extLst>
          </p:cNvPr>
          <p:cNvSpPr/>
          <p:nvPr/>
        </p:nvSpPr>
        <p:spPr>
          <a:xfrm>
            <a:off x="7809875" y="2166509"/>
            <a:ext cx="3777521" cy="1514007"/>
          </a:xfrm>
          <a:prstGeom prst="roundRect">
            <a:avLst/>
          </a:prstGeom>
          <a:solidFill>
            <a:schemeClr val="accent2">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6FEA56BF-D944-4367-B132-130357DE271C}"/>
              </a:ext>
            </a:extLst>
          </p:cNvPr>
          <p:cNvSpPr txBox="1"/>
          <p:nvPr/>
        </p:nvSpPr>
        <p:spPr>
          <a:xfrm>
            <a:off x="7884825" y="2432368"/>
            <a:ext cx="3627620" cy="1077218"/>
          </a:xfrm>
          <a:prstGeom prst="rect">
            <a:avLst/>
          </a:prstGeom>
          <a:noFill/>
        </p:spPr>
        <p:txBody>
          <a:bodyPr wrap="square" rtlCol="0">
            <a:spAutoFit/>
          </a:bodyPr>
          <a:lstStyle/>
          <a:p>
            <a:r>
              <a:rPr kumimoji="1" lang="ja-JP" altLang="en-US" sz="3200" dirty="0"/>
              <a:t>企業が情報を与え、消費者が行動</a:t>
            </a:r>
          </a:p>
        </p:txBody>
      </p:sp>
      <p:sp>
        <p:nvSpPr>
          <p:cNvPr id="13" name="正方形/長方形 12">
            <a:extLst>
              <a:ext uri="{FF2B5EF4-FFF2-40B4-BE49-F238E27FC236}">
                <a16:creationId xmlns:a16="http://schemas.microsoft.com/office/drawing/2014/main" id="{8F350ACB-CB4D-4E60-A5D9-155E589EDAC6}"/>
              </a:ext>
            </a:extLst>
          </p:cNvPr>
          <p:cNvSpPr/>
          <p:nvPr/>
        </p:nvSpPr>
        <p:spPr>
          <a:xfrm>
            <a:off x="560718" y="4218444"/>
            <a:ext cx="4961746" cy="1588957"/>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534DC0A4-A639-4DC9-AFBE-6E7EC7B5C376}"/>
              </a:ext>
            </a:extLst>
          </p:cNvPr>
          <p:cNvSpPr txBox="1"/>
          <p:nvPr/>
        </p:nvSpPr>
        <p:spPr>
          <a:xfrm>
            <a:off x="534645" y="4274259"/>
            <a:ext cx="4961746" cy="1477328"/>
          </a:xfrm>
          <a:prstGeom prst="rect">
            <a:avLst/>
          </a:prstGeom>
          <a:noFill/>
        </p:spPr>
        <p:txBody>
          <a:bodyPr wrap="square" rtlCol="0">
            <a:spAutoFit/>
          </a:bodyPr>
          <a:lstStyle/>
          <a:p>
            <a:r>
              <a:rPr kumimoji="1" lang="ja-JP" altLang="en-US" dirty="0"/>
              <a:t>・アマゾンやグーグルなどのビジネス発展</a:t>
            </a:r>
            <a:endParaRPr kumimoji="1" lang="en-US" altLang="ja-JP" dirty="0"/>
          </a:p>
          <a:p>
            <a:r>
              <a:rPr kumimoji="1" lang="ja-JP" altLang="en-US" dirty="0"/>
              <a:t>・ブログや口コミサイトなどの消費者主体のサイト</a:t>
            </a:r>
            <a:endParaRPr kumimoji="1" lang="en-US" altLang="ja-JP" dirty="0"/>
          </a:p>
          <a:p>
            <a:r>
              <a:rPr kumimoji="1" lang="ja-JP" altLang="en-US" dirty="0"/>
              <a:t>・消費者が情報をつくり、消費者メディアの場ができる</a:t>
            </a:r>
          </a:p>
        </p:txBody>
      </p:sp>
      <p:sp>
        <p:nvSpPr>
          <p:cNvPr id="16" name="矢印: 右 15">
            <a:extLst>
              <a:ext uri="{FF2B5EF4-FFF2-40B4-BE49-F238E27FC236}">
                <a16:creationId xmlns:a16="http://schemas.microsoft.com/office/drawing/2014/main" id="{750684D8-7C27-4CEE-B91A-F1A6CE2E2CCE}"/>
              </a:ext>
            </a:extLst>
          </p:cNvPr>
          <p:cNvSpPr/>
          <p:nvPr/>
        </p:nvSpPr>
        <p:spPr>
          <a:xfrm>
            <a:off x="6078512" y="4670243"/>
            <a:ext cx="1289154" cy="6895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B56F5E4E-0FE7-49C6-B7A9-2DC08560D0E7}"/>
              </a:ext>
            </a:extLst>
          </p:cNvPr>
          <p:cNvSpPr/>
          <p:nvPr/>
        </p:nvSpPr>
        <p:spPr>
          <a:xfrm>
            <a:off x="7809875" y="4274259"/>
            <a:ext cx="3777521" cy="1335021"/>
          </a:xfrm>
          <a:prstGeom prst="roundRect">
            <a:avLst/>
          </a:prstGeom>
          <a:solidFill>
            <a:schemeClr val="accent2">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37D43ACC-EECF-40C1-A308-67C4C5B07B84}"/>
              </a:ext>
            </a:extLst>
          </p:cNvPr>
          <p:cNvSpPr txBox="1"/>
          <p:nvPr/>
        </p:nvSpPr>
        <p:spPr>
          <a:xfrm>
            <a:off x="7932608" y="4476408"/>
            <a:ext cx="3786890" cy="1077218"/>
          </a:xfrm>
          <a:prstGeom prst="rect">
            <a:avLst/>
          </a:prstGeom>
          <a:noFill/>
        </p:spPr>
        <p:txBody>
          <a:bodyPr wrap="square" rtlCol="0">
            <a:spAutoFit/>
          </a:bodyPr>
          <a:lstStyle/>
          <a:p>
            <a:r>
              <a:rPr kumimoji="1" lang="ja-JP" altLang="en-US" sz="3200" dirty="0"/>
              <a:t>消費者の行動により、企業が行動</a:t>
            </a:r>
          </a:p>
        </p:txBody>
      </p:sp>
    </p:spTree>
    <p:extLst>
      <p:ext uri="{BB962C8B-B14F-4D97-AF65-F5344CB8AC3E}">
        <p14:creationId xmlns:p14="http://schemas.microsoft.com/office/powerpoint/2010/main" val="1669037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2400" b="1" dirty="0"/>
              <a:t>Web</a:t>
            </a:r>
            <a:r>
              <a:rPr kumimoji="1" lang="ja-JP" altLang="en-US" sz="2400" b="1" dirty="0"/>
              <a:t>マーケティングにおけるコミュニティの形成</a:t>
            </a:r>
            <a:br>
              <a:rPr kumimoji="1" lang="en-US" altLang="ja-JP" sz="2400" b="1" dirty="0"/>
            </a:br>
            <a:r>
              <a:rPr kumimoji="1" lang="ja-JP" altLang="en-US" sz="2000" b="1" dirty="0"/>
              <a:t>俵谷　克美　</a:t>
            </a:r>
            <a:r>
              <a:rPr lang="en-US" altLang="ja-JP" sz="2000" b="1" dirty="0"/>
              <a:t>2004</a:t>
            </a:r>
            <a:r>
              <a:rPr lang="ja-JP" altLang="en-US" sz="2000" b="1" dirty="0"/>
              <a:t>年</a:t>
            </a:r>
            <a:br>
              <a:rPr lang="en-US" altLang="ja-JP" sz="2000" b="1" dirty="0"/>
            </a:br>
            <a:r>
              <a:rPr lang="en-US" altLang="ja-JP" sz="2000" b="1" dirty="0">
                <a:hlinkClick r:id="rId2"/>
              </a:rPr>
              <a:t>http://harp.lib.hiroshima-u.ac.jp/it-hiroshima/metadata/7071</a:t>
            </a:r>
            <a:r>
              <a:rPr lang="ja-JP" altLang="en-US" sz="2000" b="1" dirty="0"/>
              <a:t>　</a:t>
            </a:r>
            <a:endParaRPr kumimoji="1" lang="ja-JP" altLang="en-US" sz="2000" b="1" dirty="0"/>
          </a:p>
        </p:txBody>
      </p:sp>
      <p:sp>
        <p:nvSpPr>
          <p:cNvPr id="4" name="コンテンツ プレースホルダー 3">
            <a:extLst>
              <a:ext uri="{FF2B5EF4-FFF2-40B4-BE49-F238E27FC236}">
                <a16:creationId xmlns:a16="http://schemas.microsoft.com/office/drawing/2014/main" id="{5AAD818D-90A6-4852-AAEF-B5AE06351D9D}"/>
              </a:ext>
            </a:extLst>
          </p:cNvPr>
          <p:cNvSpPr>
            <a:spLocks noGrp="1"/>
          </p:cNvSpPr>
          <p:nvPr>
            <p:ph idx="1"/>
          </p:nvPr>
        </p:nvSpPr>
        <p:spPr>
          <a:xfrm>
            <a:off x="494675" y="1753849"/>
            <a:ext cx="11512446" cy="4991725"/>
          </a:xfrm>
        </p:spPr>
        <p:txBody>
          <a:bodyPr>
            <a:normAutofit fontScale="25000" lnSpcReduction="20000"/>
          </a:bodyPr>
          <a:lstStyle/>
          <a:p>
            <a:pPr marL="0" indent="0">
              <a:buNone/>
            </a:pPr>
            <a:r>
              <a:rPr lang="ja-JP" altLang="en-US" sz="11200" b="1" u="sng" dirty="0">
                <a:solidFill>
                  <a:srgbClr val="00B050"/>
                </a:solidFill>
                <a:latin typeface="ＭＳ Ｐゴシック" panose="020B0600070205080204" pitchFamily="50" charset="-128"/>
                <a:ea typeface="ＭＳ Ｐゴシック" panose="020B0600070205080204" pitchFamily="50" charset="-128"/>
              </a:rPr>
              <a:t>家電業界での広告分野のタイムスケジュール</a:t>
            </a:r>
            <a:endParaRPr kumimoji="1" lang="en-US" altLang="ja-JP" sz="11200" b="1" u="sng" dirty="0">
              <a:solidFill>
                <a:srgbClr val="00B050"/>
              </a:solidFill>
              <a:latin typeface="ＭＳ Ｐゴシック" panose="020B0600070205080204" pitchFamily="50" charset="-128"/>
              <a:ea typeface="ＭＳ Ｐゴシック" panose="020B0600070205080204" pitchFamily="50" charset="-128"/>
            </a:endParaRPr>
          </a:p>
          <a:p>
            <a:pPr marL="0" indent="0">
              <a:buNone/>
            </a:pPr>
            <a:r>
              <a:rPr lang="ja-JP" altLang="en-US" sz="9600" dirty="0">
                <a:solidFill>
                  <a:schemeClr val="tx1"/>
                </a:solidFill>
                <a:latin typeface="ＭＳ Ｐゴシック" panose="020B0600070205080204" pitchFamily="50" charset="-128"/>
                <a:ea typeface="ＭＳ Ｐゴシック" panose="020B0600070205080204" pitchFamily="50" charset="-128"/>
              </a:rPr>
              <a:t>・</a:t>
            </a:r>
            <a:r>
              <a:rPr lang="en-US" altLang="ja-JP" sz="9600" b="1" i="1" dirty="0">
                <a:solidFill>
                  <a:schemeClr val="accent1">
                    <a:lumMod val="60000"/>
                    <a:lumOff val="40000"/>
                  </a:schemeClr>
                </a:solidFill>
                <a:latin typeface="ＭＳ Ｐゴシック" panose="020B0600070205080204" pitchFamily="50" charset="-128"/>
                <a:ea typeface="ＭＳ Ｐゴシック" panose="020B0600070205080204" pitchFamily="50" charset="-128"/>
              </a:rPr>
              <a:t>before(</a:t>
            </a:r>
            <a:r>
              <a:rPr lang="ja-JP" altLang="en-US" sz="9600" b="1" i="1" dirty="0">
                <a:solidFill>
                  <a:schemeClr val="accent1">
                    <a:lumMod val="60000"/>
                    <a:lumOff val="40000"/>
                  </a:schemeClr>
                </a:solidFill>
                <a:latin typeface="ＭＳ Ｐゴシック" panose="020B0600070205080204" pitchFamily="50" charset="-128"/>
                <a:ea typeface="ＭＳ Ｐゴシック" panose="020B0600070205080204" pitchFamily="50" charset="-128"/>
              </a:rPr>
              <a:t>商品購入前）の消費者</a:t>
            </a:r>
            <a:endParaRPr lang="en-US" altLang="ja-JP" sz="9600" b="1" i="1" dirty="0">
              <a:solidFill>
                <a:schemeClr val="accent1">
                  <a:lumMod val="60000"/>
                  <a:lumOff val="40000"/>
                </a:schemeClr>
              </a:solidFill>
              <a:latin typeface="ＭＳ Ｐゴシック" panose="020B0600070205080204" pitchFamily="50" charset="-128"/>
              <a:ea typeface="ＭＳ Ｐゴシック" panose="020B0600070205080204" pitchFamily="50" charset="-128"/>
            </a:endParaRPr>
          </a:p>
          <a:p>
            <a:pPr marL="0" indent="0">
              <a:buNone/>
            </a:pPr>
            <a:r>
              <a:rPr lang="ja-JP" altLang="en-US" sz="9600" dirty="0">
                <a:solidFill>
                  <a:schemeClr val="tx1"/>
                </a:solidFill>
                <a:latin typeface="ＭＳ Ｐゴシック" panose="020B0600070205080204" pitchFamily="50" charset="-128"/>
                <a:ea typeface="ＭＳ Ｐゴシック" panose="020B0600070205080204" pitchFamily="50" charset="-128"/>
              </a:rPr>
              <a:t>　</a:t>
            </a:r>
            <a:r>
              <a:rPr lang="ja-JP" altLang="en-US" sz="9600" b="1" dirty="0">
                <a:solidFill>
                  <a:schemeClr val="tx1"/>
                </a:solidFill>
                <a:latin typeface="ＭＳ Ｐゴシック" panose="020B0600070205080204" pitchFamily="50" charset="-128"/>
                <a:ea typeface="ＭＳ Ｐゴシック" panose="020B0600070205080204" pitchFamily="50" charset="-128"/>
              </a:rPr>
              <a:t>立体的なイメージで商品を捕らえられるコンテンツを提供したり、</a:t>
            </a:r>
            <a:r>
              <a:rPr lang="en-US" altLang="ja-JP" sz="9600" b="1" dirty="0">
                <a:solidFill>
                  <a:schemeClr val="tx1"/>
                </a:solidFill>
                <a:latin typeface="ＭＳ Ｐゴシック" panose="020B0600070205080204" pitchFamily="50" charset="-128"/>
                <a:ea typeface="ＭＳ Ｐゴシック" panose="020B0600070205080204" pitchFamily="50" charset="-128"/>
              </a:rPr>
              <a:t>web</a:t>
            </a:r>
            <a:r>
              <a:rPr lang="ja-JP" altLang="en-US" sz="9600" b="1" dirty="0">
                <a:solidFill>
                  <a:schemeClr val="tx1"/>
                </a:solidFill>
                <a:latin typeface="ＭＳ Ｐゴシック" panose="020B0600070205080204" pitchFamily="50" charset="-128"/>
                <a:ea typeface="ＭＳ Ｐゴシック" panose="020B0600070205080204" pitchFamily="50" charset="-128"/>
              </a:rPr>
              <a:t>上でデジタル機器を試用させたりして、顧客に興味を持ってもらうことから始める</a:t>
            </a:r>
            <a:r>
              <a:rPr lang="ja-JP" altLang="en-US" sz="9600" dirty="0">
                <a:solidFill>
                  <a:schemeClr val="tx1"/>
                </a:solidFill>
                <a:latin typeface="ＭＳ Ｐゴシック" panose="020B0600070205080204" pitchFamily="50" charset="-128"/>
                <a:ea typeface="ＭＳ Ｐゴシック" panose="020B0600070205080204" pitchFamily="50" charset="-128"/>
              </a:rPr>
              <a:t>。</a:t>
            </a:r>
            <a:endParaRPr lang="en-US" altLang="ja-JP" sz="9600" dirty="0">
              <a:solidFill>
                <a:schemeClr val="tx1"/>
              </a:solidFill>
              <a:latin typeface="ＭＳ Ｐゴシック" panose="020B0600070205080204" pitchFamily="50" charset="-128"/>
              <a:ea typeface="ＭＳ Ｐゴシック" panose="020B0600070205080204" pitchFamily="50" charset="-128"/>
            </a:endParaRPr>
          </a:p>
          <a:p>
            <a:pPr marL="0" indent="0">
              <a:buNone/>
            </a:pPr>
            <a:r>
              <a:rPr lang="ja-JP" altLang="en-US" sz="9600" dirty="0">
                <a:solidFill>
                  <a:schemeClr val="tx1"/>
                </a:solidFill>
                <a:latin typeface="ＭＳ Ｐゴシック" panose="020B0600070205080204" pitchFamily="50" charset="-128"/>
                <a:ea typeface="ＭＳ Ｐゴシック" panose="020B0600070205080204" pitchFamily="50" charset="-128"/>
              </a:rPr>
              <a:t>・</a:t>
            </a:r>
            <a:r>
              <a:rPr lang="en-US" altLang="ja-JP" sz="9600" b="1" i="1" dirty="0">
                <a:solidFill>
                  <a:schemeClr val="accent1">
                    <a:lumMod val="60000"/>
                    <a:lumOff val="40000"/>
                  </a:schemeClr>
                </a:solidFill>
                <a:latin typeface="ＭＳ Ｐゴシック" panose="020B0600070205080204" pitchFamily="50" charset="-128"/>
                <a:ea typeface="ＭＳ Ｐゴシック" panose="020B0600070205080204" pitchFamily="50" charset="-128"/>
              </a:rPr>
              <a:t>closing(</a:t>
            </a:r>
            <a:r>
              <a:rPr lang="ja-JP" altLang="en-US" sz="9600" b="1" i="1" dirty="0">
                <a:solidFill>
                  <a:schemeClr val="accent1">
                    <a:lumMod val="60000"/>
                    <a:lumOff val="40000"/>
                  </a:schemeClr>
                </a:solidFill>
                <a:latin typeface="ＭＳ Ｐゴシック" panose="020B0600070205080204" pitchFamily="50" charset="-128"/>
                <a:ea typeface="ＭＳ Ｐゴシック" panose="020B0600070205080204" pitchFamily="50" charset="-128"/>
              </a:rPr>
              <a:t>商品購入直前</a:t>
            </a:r>
            <a:r>
              <a:rPr lang="en-US" altLang="ja-JP" sz="9600" b="1" i="1" dirty="0">
                <a:solidFill>
                  <a:schemeClr val="accent1">
                    <a:lumMod val="60000"/>
                    <a:lumOff val="40000"/>
                  </a:schemeClr>
                </a:solidFill>
                <a:latin typeface="ＭＳ Ｐゴシック" panose="020B0600070205080204" pitchFamily="50" charset="-128"/>
                <a:ea typeface="ＭＳ Ｐゴシック" panose="020B0600070205080204" pitchFamily="50" charset="-128"/>
              </a:rPr>
              <a:t>)</a:t>
            </a:r>
            <a:r>
              <a:rPr lang="ja-JP" altLang="en-US" sz="9600" b="1" i="1" dirty="0">
                <a:solidFill>
                  <a:schemeClr val="accent1">
                    <a:lumMod val="60000"/>
                    <a:lumOff val="40000"/>
                  </a:schemeClr>
                </a:solidFill>
                <a:latin typeface="ＭＳ Ｐゴシック" panose="020B0600070205080204" pitchFamily="50" charset="-128"/>
                <a:ea typeface="ＭＳ Ｐゴシック" panose="020B0600070205080204" pitchFamily="50" charset="-128"/>
              </a:rPr>
              <a:t>消費者</a:t>
            </a:r>
            <a:endParaRPr lang="en-US" altLang="ja-JP" sz="9600" b="1" i="1" dirty="0">
              <a:solidFill>
                <a:schemeClr val="accent1">
                  <a:lumMod val="60000"/>
                  <a:lumOff val="40000"/>
                </a:schemeClr>
              </a:solidFill>
              <a:latin typeface="ＭＳ Ｐゴシック" panose="020B0600070205080204" pitchFamily="50" charset="-128"/>
              <a:ea typeface="ＭＳ Ｐゴシック" panose="020B0600070205080204" pitchFamily="50" charset="-128"/>
            </a:endParaRPr>
          </a:p>
          <a:p>
            <a:pPr marL="0" indent="0">
              <a:buNone/>
            </a:pPr>
            <a:r>
              <a:rPr lang="ja-JP" altLang="en-US" sz="9600" dirty="0">
                <a:solidFill>
                  <a:schemeClr val="tx1"/>
                </a:solidFill>
                <a:latin typeface="ＭＳ Ｐゴシック" panose="020B0600070205080204" pitchFamily="50" charset="-128"/>
                <a:ea typeface="ＭＳ Ｐゴシック" panose="020B0600070205080204" pitchFamily="50" charset="-128"/>
              </a:rPr>
              <a:t>　</a:t>
            </a:r>
            <a:r>
              <a:rPr lang="ja-JP" altLang="en-US" sz="9600" b="1" dirty="0">
                <a:solidFill>
                  <a:schemeClr val="tx1"/>
                </a:solidFill>
                <a:latin typeface="ＭＳ Ｐゴシック" panose="020B0600070205080204" pitchFamily="50" charset="-128"/>
                <a:ea typeface="ＭＳ Ｐゴシック" panose="020B0600070205080204" pitchFamily="50" charset="-128"/>
              </a:rPr>
              <a:t>商品の細かいスペックや機能を表示したり、購入者の生の声を表示させることによって、商品の価値を確信させる。</a:t>
            </a:r>
            <a:endParaRPr lang="en-US" altLang="ja-JP" sz="9600" b="1" dirty="0">
              <a:solidFill>
                <a:schemeClr val="tx1"/>
              </a:solidFill>
              <a:latin typeface="ＭＳ Ｐゴシック" panose="020B0600070205080204" pitchFamily="50" charset="-128"/>
              <a:ea typeface="ＭＳ Ｐゴシック" panose="020B0600070205080204" pitchFamily="50" charset="-128"/>
            </a:endParaRPr>
          </a:p>
          <a:p>
            <a:pPr marL="0" indent="0">
              <a:buNone/>
            </a:pPr>
            <a:r>
              <a:rPr lang="ja-JP" altLang="en-US" sz="9600" dirty="0">
                <a:solidFill>
                  <a:schemeClr val="tx1"/>
                </a:solidFill>
                <a:latin typeface="ＭＳ Ｐゴシック" panose="020B0600070205080204" pitchFamily="50" charset="-128"/>
                <a:ea typeface="ＭＳ Ｐゴシック" panose="020B0600070205080204" pitchFamily="50" charset="-128"/>
              </a:rPr>
              <a:t>・</a:t>
            </a:r>
            <a:r>
              <a:rPr lang="en-US" altLang="ja-JP" sz="9600" b="1" i="1" dirty="0">
                <a:solidFill>
                  <a:schemeClr val="accent1">
                    <a:lumMod val="60000"/>
                    <a:lumOff val="40000"/>
                  </a:schemeClr>
                </a:solidFill>
                <a:latin typeface="ＭＳ Ｐゴシック" panose="020B0600070205080204" pitchFamily="50" charset="-128"/>
                <a:ea typeface="ＭＳ Ｐゴシック" panose="020B0600070205080204" pitchFamily="50" charset="-128"/>
              </a:rPr>
              <a:t>after (</a:t>
            </a:r>
            <a:r>
              <a:rPr lang="ja-JP" altLang="en-US" sz="9600" b="1" i="1" dirty="0">
                <a:solidFill>
                  <a:schemeClr val="accent1">
                    <a:lumMod val="60000"/>
                    <a:lumOff val="40000"/>
                  </a:schemeClr>
                </a:solidFill>
                <a:latin typeface="ＭＳ Ｐゴシック" panose="020B0600070205080204" pitchFamily="50" charset="-128"/>
                <a:ea typeface="ＭＳ Ｐゴシック" panose="020B0600070205080204" pitchFamily="50" charset="-128"/>
              </a:rPr>
              <a:t>商品購入後）消費者</a:t>
            </a:r>
            <a:endParaRPr lang="en-US" altLang="ja-JP" sz="9600" b="1" i="1" dirty="0">
              <a:solidFill>
                <a:schemeClr val="accent1">
                  <a:lumMod val="60000"/>
                  <a:lumOff val="40000"/>
                </a:schemeClr>
              </a:solidFill>
              <a:latin typeface="ＭＳ Ｐゴシック" panose="020B0600070205080204" pitchFamily="50" charset="-128"/>
              <a:ea typeface="ＭＳ Ｐゴシック" panose="020B0600070205080204" pitchFamily="50" charset="-128"/>
            </a:endParaRPr>
          </a:p>
          <a:p>
            <a:pPr marL="0" indent="0">
              <a:buNone/>
            </a:pPr>
            <a:r>
              <a:rPr lang="ja-JP" altLang="en-US" sz="9600" dirty="0">
                <a:solidFill>
                  <a:schemeClr val="tx1"/>
                </a:solidFill>
                <a:latin typeface="ＭＳ Ｐゴシック" panose="020B0600070205080204" pitchFamily="50" charset="-128"/>
                <a:ea typeface="ＭＳ Ｐゴシック" panose="020B0600070205080204" pitchFamily="50" charset="-128"/>
              </a:rPr>
              <a:t>　</a:t>
            </a:r>
            <a:r>
              <a:rPr lang="ja-JP" altLang="en-US" sz="9600" b="1" dirty="0">
                <a:solidFill>
                  <a:schemeClr val="tx1"/>
                </a:solidFill>
                <a:latin typeface="ＭＳ Ｐゴシック" panose="020B0600070205080204" pitchFamily="50" charset="-128"/>
                <a:ea typeface="ＭＳ Ｐゴシック" panose="020B0600070205080204" pitchFamily="50" charset="-128"/>
              </a:rPr>
              <a:t>商品購入後にその商品の特性を十分に生かしていれば、その後当該メーカーの商品再購入に大きく影響される</a:t>
            </a:r>
            <a:r>
              <a:rPr lang="en-US" altLang="ja-JP" sz="9600" b="1" dirty="0">
                <a:solidFill>
                  <a:schemeClr val="tx1"/>
                </a:solidFill>
                <a:latin typeface="ＭＳ Ｐゴシック" panose="020B0600070205080204" pitchFamily="50" charset="-128"/>
                <a:ea typeface="ＭＳ Ｐゴシック" panose="020B0600070205080204" pitchFamily="50" charset="-128"/>
              </a:rPr>
              <a:t>(</a:t>
            </a:r>
            <a:r>
              <a:rPr lang="ja-JP" altLang="en-US" sz="9600" b="1" dirty="0">
                <a:solidFill>
                  <a:schemeClr val="tx1"/>
                </a:solidFill>
                <a:latin typeface="ＭＳ Ｐゴシック" panose="020B0600070205080204" pitchFamily="50" charset="-128"/>
                <a:ea typeface="ＭＳ Ｐゴシック" panose="020B0600070205080204" pitchFamily="50" charset="-128"/>
              </a:rPr>
              <a:t>特に多機能電化製品）。商品購入後の消費者には、次からも新しい商品を買ってもらえるように、企業のイメージアップをしたり、商品の修理法を提示する。</a:t>
            </a:r>
            <a:endParaRPr lang="en-US" altLang="ja-JP" sz="9600" b="1" dirty="0">
              <a:solidFill>
                <a:schemeClr val="tx1"/>
              </a:solidFill>
              <a:latin typeface="ＭＳ Ｐゴシック" panose="020B0600070205080204" pitchFamily="50" charset="-128"/>
              <a:ea typeface="ＭＳ Ｐゴシック" panose="020B0600070205080204" pitchFamily="50" charset="-128"/>
            </a:endParaRPr>
          </a:p>
          <a:p>
            <a:pPr marL="0" indent="0">
              <a:buNone/>
            </a:pPr>
            <a:r>
              <a:rPr lang="ja-JP" altLang="en-US" sz="11200" b="1" dirty="0">
                <a:solidFill>
                  <a:srgbClr val="FF0000"/>
                </a:solidFill>
                <a:latin typeface="ＭＳ Ｐゴシック" panose="020B0600070205080204" pitchFamily="50" charset="-128"/>
                <a:ea typeface="ＭＳ Ｐゴシック" panose="020B0600070205080204" pitchFamily="50" charset="-128"/>
              </a:rPr>
              <a:t>つまり、消費者によって、企業側が行動を変える必要がある</a:t>
            </a:r>
            <a:endParaRPr lang="en-US" altLang="ja-JP" sz="11200" b="1" dirty="0">
              <a:solidFill>
                <a:srgbClr val="FF0000"/>
              </a:solidFill>
              <a:latin typeface="ＭＳ Ｐゴシック" panose="020B0600070205080204" pitchFamily="50" charset="-128"/>
              <a:ea typeface="ＭＳ Ｐゴシック" panose="020B0600070205080204" pitchFamily="50" charset="-128"/>
            </a:endParaRPr>
          </a:p>
          <a:p>
            <a:pPr marL="0" indent="0">
              <a:buNone/>
            </a:pPr>
            <a:endParaRPr lang="en-US" altLang="ja-JP" sz="9600" dirty="0">
              <a:solidFill>
                <a:schemeClr val="tx1"/>
              </a:solidFill>
              <a:latin typeface="ＭＳ Ｐゴシック" panose="020B0600070205080204" pitchFamily="50" charset="-128"/>
              <a:ea typeface="ＭＳ Ｐゴシック" panose="020B0600070205080204" pitchFamily="50" charset="-128"/>
            </a:endParaRPr>
          </a:p>
          <a:p>
            <a:pPr marL="0" indent="0">
              <a:buNone/>
            </a:pPr>
            <a:endParaRPr lang="en-US" altLang="ja-JP" sz="2900" dirty="0">
              <a:solidFill>
                <a:schemeClr val="tx1"/>
              </a:solidFill>
              <a:latin typeface="+mn-ea"/>
            </a:endParaRPr>
          </a:p>
          <a:p>
            <a:pPr marL="0" indent="0">
              <a:buNone/>
            </a:pPr>
            <a:endParaRPr lang="en-US" altLang="ja-JP" sz="2400" dirty="0">
              <a:solidFill>
                <a:schemeClr val="tx1"/>
              </a:solidFill>
              <a:latin typeface="+mn-ea"/>
            </a:endParaRPr>
          </a:p>
          <a:p>
            <a:pPr marL="0" indent="0">
              <a:buNone/>
            </a:pPr>
            <a:endParaRPr lang="en-US" altLang="ja-JP" sz="2400" dirty="0">
              <a:solidFill>
                <a:schemeClr val="tx1"/>
              </a:solidFill>
              <a:latin typeface="+mn-ea"/>
            </a:endParaRPr>
          </a:p>
          <a:p>
            <a:pPr marL="0" indent="0">
              <a:buNone/>
            </a:pPr>
            <a:r>
              <a:rPr lang="ja-JP" altLang="en-US" sz="2400" dirty="0">
                <a:solidFill>
                  <a:schemeClr val="tx1"/>
                </a:solidFill>
                <a:latin typeface="+mn-ea"/>
              </a:rPr>
              <a:t>　</a:t>
            </a:r>
            <a:endParaRPr lang="en-US" altLang="ja-JP" sz="2400" dirty="0">
              <a:solidFill>
                <a:schemeClr val="tx1"/>
              </a:solidFill>
              <a:latin typeface="+mn-ea"/>
            </a:endParaRPr>
          </a:p>
        </p:txBody>
      </p:sp>
    </p:spTree>
    <p:extLst>
      <p:ext uri="{BB962C8B-B14F-4D97-AF65-F5344CB8AC3E}">
        <p14:creationId xmlns:p14="http://schemas.microsoft.com/office/powerpoint/2010/main" val="3440357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68840" y="449705"/>
            <a:ext cx="10193311" cy="1409075"/>
          </a:xfrm>
        </p:spPr>
        <p:txBody>
          <a:bodyPr>
            <a:normAutofit fontScale="90000"/>
          </a:bodyPr>
          <a:lstStyle/>
          <a:p>
            <a:r>
              <a:rPr lang="ja-JP" altLang="en-US" sz="2400" b="1" dirty="0">
                <a:solidFill>
                  <a:schemeClr val="accent1">
                    <a:lumMod val="60000"/>
                    <a:lumOff val="40000"/>
                  </a:schemeClr>
                </a:solidFill>
              </a:rPr>
              <a:t>　</a:t>
            </a:r>
            <a:r>
              <a:rPr lang="ja-JP" altLang="en-US" sz="2700" b="1" dirty="0">
                <a:solidFill>
                  <a:schemeClr val="tx1"/>
                </a:solidFill>
              </a:rPr>
              <a:t>データの集計における盲点</a:t>
            </a:r>
            <a:r>
              <a:rPr lang="ja-JP" altLang="en-US" sz="2400" b="1" dirty="0">
                <a:solidFill>
                  <a:schemeClr val="tx1"/>
                </a:solidFill>
              </a:rPr>
              <a:t>　　</a:t>
            </a:r>
            <a:r>
              <a:rPr lang="ja-JP" altLang="en-US" sz="2200" b="1" dirty="0">
                <a:solidFill>
                  <a:schemeClr val="tx1"/>
                </a:solidFill>
                <a:latin typeface="+mj-ea"/>
              </a:rPr>
              <a:t>阿部　誠　　</a:t>
            </a:r>
            <a:r>
              <a:rPr lang="en-US" altLang="ja-JP" sz="2200" b="1" dirty="0">
                <a:solidFill>
                  <a:schemeClr val="tx1"/>
                </a:solidFill>
                <a:latin typeface="+mj-ea"/>
              </a:rPr>
              <a:t>2013</a:t>
            </a:r>
            <a:r>
              <a:rPr lang="ja-JP" altLang="en-US" sz="2200" b="1" dirty="0">
                <a:solidFill>
                  <a:schemeClr val="tx1"/>
                </a:solidFill>
                <a:latin typeface="+mj-ea"/>
              </a:rPr>
              <a:t>年</a:t>
            </a:r>
            <a:br>
              <a:rPr lang="en-US" altLang="ja-JP" sz="2200" b="1" dirty="0">
                <a:solidFill>
                  <a:schemeClr val="tx1"/>
                </a:solidFill>
                <a:latin typeface="+mj-ea"/>
              </a:rPr>
            </a:br>
            <a:r>
              <a:rPr lang="en-US" altLang="ja-JP" sz="2200" b="1" dirty="0">
                <a:solidFill>
                  <a:schemeClr val="tx1"/>
                </a:solidFill>
                <a:latin typeface="+mj-ea"/>
                <a:hlinkClick r:id="rId2"/>
              </a:rPr>
              <a:t>https://www.jstage.jst.go.jp/article/marketingscience/21/1/21_210101/_article/-char/ja/</a:t>
            </a:r>
            <a:r>
              <a:rPr lang="ja-JP" altLang="en-US" sz="2200" b="1" dirty="0">
                <a:solidFill>
                  <a:schemeClr val="tx1"/>
                </a:solidFill>
                <a:latin typeface="+mj-ea"/>
              </a:rPr>
              <a:t>　</a:t>
            </a:r>
            <a:br>
              <a:rPr lang="en-US" altLang="ja-JP" sz="2200" b="1" dirty="0">
                <a:solidFill>
                  <a:schemeClr val="accent1">
                    <a:lumMod val="60000"/>
                    <a:lumOff val="40000"/>
                  </a:schemeClr>
                </a:solidFill>
                <a:latin typeface="+mj-ea"/>
              </a:rPr>
            </a:br>
            <a:br>
              <a:rPr lang="en-US" altLang="ja-JP" sz="2200" b="1" dirty="0">
                <a:solidFill>
                  <a:schemeClr val="accent1">
                    <a:lumMod val="60000"/>
                    <a:lumOff val="40000"/>
                  </a:schemeClr>
                </a:solidFill>
                <a:latin typeface="+mj-ea"/>
              </a:rPr>
            </a:br>
            <a:br>
              <a:rPr lang="en-US" altLang="ja-JP" sz="2400" b="1" dirty="0">
                <a:solidFill>
                  <a:schemeClr val="accent1">
                    <a:lumMod val="60000"/>
                    <a:lumOff val="40000"/>
                  </a:schemeClr>
                </a:solidFill>
              </a:rPr>
            </a:br>
            <a:endParaRPr kumimoji="1" lang="ja-JP" altLang="en-US" sz="2400" b="1" dirty="0">
              <a:solidFill>
                <a:schemeClr val="accent1">
                  <a:lumMod val="60000"/>
                  <a:lumOff val="40000"/>
                </a:schemeClr>
              </a:solidFill>
            </a:endParaRPr>
          </a:p>
        </p:txBody>
      </p:sp>
      <p:sp>
        <p:nvSpPr>
          <p:cNvPr id="3" name="テキスト ボックス 2">
            <a:extLst>
              <a:ext uri="{FF2B5EF4-FFF2-40B4-BE49-F238E27FC236}">
                <a16:creationId xmlns:a16="http://schemas.microsoft.com/office/drawing/2014/main" id="{AF31F258-4C93-4633-B80A-C74920DAE2E5}"/>
              </a:ext>
            </a:extLst>
          </p:cNvPr>
          <p:cNvSpPr txBox="1"/>
          <p:nvPr/>
        </p:nvSpPr>
        <p:spPr>
          <a:xfrm>
            <a:off x="479686" y="1674114"/>
            <a:ext cx="11482465" cy="5878532"/>
          </a:xfrm>
          <a:prstGeom prst="rect">
            <a:avLst/>
          </a:prstGeom>
          <a:noFill/>
        </p:spPr>
        <p:txBody>
          <a:bodyPr wrap="square" rtlCol="0">
            <a:spAutoFit/>
          </a:bodyPr>
          <a:lstStyle/>
          <a:p>
            <a:r>
              <a:rPr kumimoji="1" lang="ja-JP" altLang="en-US" sz="2400" dirty="0">
                <a:latin typeface="+mn-ea"/>
              </a:rPr>
              <a:t>　マーケティングにおいて、データの分析は重要な役割を果たすが、それにはいくつか捉えておくべき点がある。そのうちの１つを紹介する。</a:t>
            </a:r>
            <a:endParaRPr kumimoji="1" lang="en-US" altLang="ja-JP" sz="2400" dirty="0">
              <a:latin typeface="+mn-ea"/>
            </a:endParaRPr>
          </a:p>
          <a:p>
            <a:endParaRPr kumimoji="1" lang="en-US" altLang="ja-JP" sz="2400" dirty="0">
              <a:latin typeface="+mn-ea"/>
            </a:endParaRPr>
          </a:p>
          <a:p>
            <a:r>
              <a:rPr kumimoji="1" lang="ja-JP" altLang="en-US" sz="2400" dirty="0">
                <a:solidFill>
                  <a:srgbClr val="FF0000"/>
                </a:solidFill>
                <a:latin typeface="+mn-ea"/>
              </a:rPr>
              <a:t>　　　</a:t>
            </a:r>
            <a:r>
              <a:rPr kumimoji="1" lang="ja-JP" altLang="en-US" sz="2800" dirty="0">
                <a:solidFill>
                  <a:srgbClr val="FF0000"/>
                </a:solidFill>
                <a:latin typeface="+mn-ea"/>
              </a:rPr>
              <a:t>　</a:t>
            </a:r>
            <a:r>
              <a:rPr kumimoji="1" lang="en-US" altLang="ja-JP" sz="3600" b="1" u="sng" dirty="0">
                <a:solidFill>
                  <a:srgbClr val="FF0000"/>
                </a:solidFill>
                <a:latin typeface="+mn-ea"/>
              </a:rPr>
              <a:t>Web</a:t>
            </a:r>
            <a:r>
              <a:rPr kumimoji="1" lang="ja-JP" altLang="en-US" sz="3600" b="1" u="sng" dirty="0">
                <a:solidFill>
                  <a:srgbClr val="FF0000"/>
                </a:solidFill>
                <a:latin typeface="+mn-ea"/>
              </a:rPr>
              <a:t>サイト評価における閲覧数の問題点</a:t>
            </a:r>
            <a:endParaRPr kumimoji="1" lang="en-US" altLang="ja-JP" sz="3600" b="1" u="sng" dirty="0">
              <a:solidFill>
                <a:srgbClr val="FF0000"/>
              </a:solidFill>
              <a:latin typeface="+mn-ea"/>
            </a:endParaRPr>
          </a:p>
          <a:p>
            <a:r>
              <a:rPr kumimoji="1" lang="ja-JP" altLang="en-US" sz="2400" dirty="0">
                <a:latin typeface="+mn-ea"/>
              </a:rPr>
              <a:t>　</a:t>
            </a:r>
            <a:r>
              <a:rPr kumimoji="1" lang="ja-JP" altLang="en-US" sz="2800" dirty="0">
                <a:latin typeface="+mn-ea"/>
              </a:rPr>
              <a:t>多くの</a:t>
            </a:r>
            <a:r>
              <a:rPr kumimoji="1" lang="en-US" altLang="ja-JP" sz="2800" dirty="0">
                <a:latin typeface="+mn-ea"/>
              </a:rPr>
              <a:t>web</a:t>
            </a:r>
            <a:r>
              <a:rPr kumimoji="1" lang="ja-JP" altLang="en-US" sz="2800" dirty="0">
                <a:latin typeface="+mn-ea"/>
              </a:rPr>
              <a:t>サイトでは、ビジター１人当たりの閲覧数や総滞在時間の増加を目的とし、マーケティング調査する際もその点を重要視するが、</a:t>
            </a:r>
            <a:r>
              <a:rPr kumimoji="1" lang="ja-JP" altLang="en-US" sz="2800" b="1" dirty="0">
                <a:solidFill>
                  <a:srgbClr val="7030A0"/>
                </a:solidFill>
                <a:latin typeface="+mn-ea"/>
              </a:rPr>
              <a:t>閲覧数の増加＝顧客の増加ということではない</a:t>
            </a:r>
            <a:r>
              <a:rPr kumimoji="1" lang="ja-JP" altLang="en-US" sz="2800" dirty="0">
                <a:latin typeface="+mn-ea"/>
              </a:rPr>
              <a:t>。</a:t>
            </a:r>
            <a:endParaRPr kumimoji="1" lang="en-US" altLang="ja-JP" sz="2800" dirty="0">
              <a:latin typeface="+mn-ea"/>
            </a:endParaRPr>
          </a:p>
          <a:p>
            <a:r>
              <a:rPr kumimoji="1" lang="ja-JP" altLang="en-US" sz="2800" dirty="0">
                <a:latin typeface="+mn-ea"/>
              </a:rPr>
              <a:t>　</a:t>
            </a:r>
            <a:r>
              <a:rPr kumimoji="1" lang="ja-JP" altLang="en-US" sz="2800" u="sng" dirty="0">
                <a:latin typeface="+mn-ea"/>
              </a:rPr>
              <a:t>もしビジター１人当たりの閲覧数の増加が、対象としている顧客の閲覧数の減少と対象外の人の閲覧数の増加の結果によるものならば</a:t>
            </a:r>
            <a:r>
              <a:rPr kumimoji="1" lang="ja-JP" altLang="en-US" sz="2800" dirty="0">
                <a:latin typeface="+mn-ea"/>
              </a:rPr>
              <a:t>、そのサイトのデータは正しいとは言えない。</a:t>
            </a:r>
            <a:endParaRPr kumimoji="1" lang="en-US" altLang="ja-JP" sz="2800" dirty="0">
              <a:latin typeface="+mn-ea"/>
            </a:endParaRPr>
          </a:p>
          <a:p>
            <a:endParaRPr kumimoji="1" lang="en-US" altLang="ja-JP" sz="2800" dirty="0">
              <a:latin typeface="+mn-ea"/>
            </a:endParaRPr>
          </a:p>
          <a:p>
            <a:endParaRPr kumimoji="1" lang="en-US" altLang="ja-JP" sz="2400" dirty="0">
              <a:latin typeface="+mn-ea"/>
            </a:endParaRPr>
          </a:p>
          <a:p>
            <a:endParaRPr kumimoji="1" lang="en-US" altLang="ja-JP" sz="2400" dirty="0">
              <a:latin typeface="+mn-ea"/>
            </a:endParaRPr>
          </a:p>
          <a:p>
            <a:r>
              <a:rPr kumimoji="1" lang="ja-JP" altLang="en-US" sz="2400" dirty="0">
                <a:latin typeface="+mn-ea"/>
              </a:rPr>
              <a:t>　</a:t>
            </a:r>
          </a:p>
        </p:txBody>
      </p:sp>
    </p:spTree>
    <p:extLst>
      <p:ext uri="{BB962C8B-B14F-4D97-AF65-F5344CB8AC3E}">
        <p14:creationId xmlns:p14="http://schemas.microsoft.com/office/powerpoint/2010/main" val="901706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0C6F9E65-74F8-43F4-B385-1592205E8D47}"/>
              </a:ext>
            </a:extLst>
          </p:cNvPr>
          <p:cNvSpPr txBox="1"/>
          <p:nvPr/>
        </p:nvSpPr>
        <p:spPr>
          <a:xfrm>
            <a:off x="674557" y="1199213"/>
            <a:ext cx="11377535" cy="4708981"/>
          </a:xfrm>
          <a:prstGeom prst="rect">
            <a:avLst/>
          </a:prstGeom>
          <a:noFill/>
        </p:spPr>
        <p:txBody>
          <a:bodyPr wrap="square" rtlCol="0">
            <a:spAutoFit/>
          </a:bodyPr>
          <a:lstStyle/>
          <a:p>
            <a:r>
              <a:rPr kumimoji="1" lang="ja-JP" altLang="en-US" sz="3200" dirty="0"/>
              <a:t>以上３つの論文を整理すると</a:t>
            </a:r>
            <a:endParaRPr kumimoji="1" lang="en-US" altLang="ja-JP" sz="3200" dirty="0"/>
          </a:p>
          <a:p>
            <a:r>
              <a:rPr kumimoji="1" lang="ja-JP" altLang="en-US" sz="3200" b="1" dirty="0">
                <a:solidFill>
                  <a:srgbClr val="FF0000"/>
                </a:solidFill>
              </a:rPr>
              <a:t>・消費者に合わせたマーケティングをすることがこれからの　　　　　マーケティングにとって必要</a:t>
            </a:r>
            <a:endParaRPr kumimoji="1" lang="en-US" altLang="ja-JP" sz="3200" b="1" dirty="0">
              <a:solidFill>
                <a:srgbClr val="FF0000"/>
              </a:solidFill>
            </a:endParaRPr>
          </a:p>
          <a:p>
            <a:r>
              <a:rPr kumimoji="1" lang="ja-JP" altLang="en-US" sz="3200" b="1" dirty="0">
                <a:solidFill>
                  <a:srgbClr val="FF0000"/>
                </a:solidFill>
              </a:rPr>
              <a:t>・</a:t>
            </a:r>
            <a:r>
              <a:rPr kumimoji="1" lang="en-US" altLang="ja-JP" sz="3200" b="1" dirty="0">
                <a:solidFill>
                  <a:srgbClr val="FF0000"/>
                </a:solidFill>
              </a:rPr>
              <a:t>web</a:t>
            </a:r>
            <a:r>
              <a:rPr kumimoji="1" lang="ja-JP" altLang="en-US" sz="3200" b="1" dirty="0">
                <a:solidFill>
                  <a:srgbClr val="FF0000"/>
                </a:solidFill>
              </a:rPr>
              <a:t>上での調査には注意が必要であり、あらゆるデータをもとに統計を行わなければならない</a:t>
            </a:r>
            <a:endParaRPr kumimoji="1" lang="en-US" altLang="ja-JP" sz="3200" b="1" dirty="0">
              <a:solidFill>
                <a:srgbClr val="FF0000"/>
              </a:solidFill>
            </a:endParaRPr>
          </a:p>
          <a:p>
            <a:endParaRPr kumimoji="1" lang="en-US" altLang="ja-JP" sz="3200" dirty="0"/>
          </a:p>
          <a:p>
            <a:r>
              <a:rPr kumimoji="1" lang="ja-JP" altLang="en-US" sz="3200" dirty="0"/>
              <a:t>　</a:t>
            </a:r>
            <a:r>
              <a:rPr kumimoji="1" lang="ja-JP" altLang="en-US" sz="3600" dirty="0"/>
              <a:t>また、これら３つの論文より私は、信ぴょう性のある情報収集技術がマーケティング分野において必要だと思った。</a:t>
            </a:r>
          </a:p>
        </p:txBody>
      </p:sp>
    </p:spTree>
    <p:extLst>
      <p:ext uri="{BB962C8B-B14F-4D97-AF65-F5344CB8AC3E}">
        <p14:creationId xmlns:p14="http://schemas.microsoft.com/office/powerpoint/2010/main" val="2429075537"/>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TM02900722[[fn=イオン ボードルーム]]</Template>
  <TotalTime>400</TotalTime>
  <Words>181</Words>
  <Application>Microsoft Office PowerPoint</Application>
  <PresentationFormat>ワイド画面</PresentationFormat>
  <Paragraphs>62</Paragraphs>
  <Slides>5</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5</vt:i4>
      </vt:variant>
    </vt:vector>
  </HeadingPairs>
  <TitlesOfParts>
    <vt:vector size="15" baseType="lpstr">
      <vt:lpstr>ＭＳ Ｐゴシック</vt:lpstr>
      <vt:lpstr>メイリオ</vt:lpstr>
      <vt:lpstr>Arial</vt:lpstr>
      <vt:lpstr>Calibri</vt:lpstr>
      <vt:lpstr>Calibri Light</vt:lpstr>
      <vt:lpstr>Century Gothic</vt:lpstr>
      <vt:lpstr>Wingdings 2</vt:lpstr>
      <vt:lpstr>Wingdings 3</vt:lpstr>
      <vt:lpstr>HDOfficeLightV0</vt:lpstr>
      <vt:lpstr>ウィスプ</vt:lpstr>
      <vt:lpstr>マーケティングとデータ調査</vt:lpstr>
      <vt:lpstr>webマーケティングと消費者行動　　中桐　大寿　　2008年 https://www.jstage.jst.go.jp/article/jsim/29/3/29_KJ00005360106/_pdf </vt:lpstr>
      <vt:lpstr>Webマーケティングにおけるコミュニティの形成 俵谷　克美　2004年 http://harp.lib.hiroshima-u.ac.jp/it-hiroshima/metadata/7071　</vt:lpstr>
      <vt:lpstr>　データの集計における盲点　　阿部　誠　　2013年 https://www.jstage.jst.go.jp/article/marketingscience/21/1/21_210101/_article/-char/ja/　   </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webマーケティングと消費者行動</dc:title>
  <dc:creator>Administrator</dc:creator>
  <cp:lastModifiedBy>門田彩香</cp:lastModifiedBy>
  <cp:revision>40</cp:revision>
  <dcterms:created xsi:type="dcterms:W3CDTF">2017-10-16T06:35:08Z</dcterms:created>
  <dcterms:modified xsi:type="dcterms:W3CDTF">2017-10-29T18:19:18Z</dcterms:modified>
</cp:coreProperties>
</file>