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4" r:id="rId5"/>
    <p:sldId id="267" r:id="rId6"/>
    <p:sldId id="269" r:id="rId7"/>
    <p:sldId id="274" r:id="rId8"/>
    <p:sldId id="275" r:id="rId9"/>
    <p:sldId id="276"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7" autoAdjust="0"/>
    <p:restoredTop sz="94660"/>
  </p:normalViewPr>
  <p:slideViewPr>
    <p:cSldViewPr snapToGrid="0">
      <p:cViewPr varScale="1">
        <p:scale>
          <a:sx n="72" d="100"/>
          <a:sy n="72" d="100"/>
        </p:scale>
        <p:origin x="90"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6665FFF-3E6E-4B1A-A5D0-8269732F45C1}" type="datetimeFigureOut">
              <a:rPr kumimoji="1" lang="ja-JP" altLang="en-US" smtClean="0"/>
              <a:t>2017/11/27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297347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665FFF-3E6E-4B1A-A5D0-8269732F45C1}" type="datetimeFigureOut">
              <a:rPr kumimoji="1" lang="ja-JP" altLang="en-US" smtClean="0"/>
              <a:t>2017/11/27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238603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665FFF-3E6E-4B1A-A5D0-8269732F45C1}" type="datetimeFigureOut">
              <a:rPr kumimoji="1" lang="ja-JP" altLang="en-US" smtClean="0"/>
              <a:t>2017/11/27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211320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665FFF-3E6E-4B1A-A5D0-8269732F45C1}" type="datetimeFigureOut">
              <a:rPr kumimoji="1" lang="ja-JP" altLang="en-US" smtClean="0"/>
              <a:t>2017/11/27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2902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6665FFF-3E6E-4B1A-A5D0-8269732F45C1}" type="datetimeFigureOut">
              <a:rPr kumimoji="1" lang="ja-JP" altLang="en-US" smtClean="0"/>
              <a:t>2017/11/27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3491519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6665FFF-3E6E-4B1A-A5D0-8269732F45C1}" type="datetimeFigureOut">
              <a:rPr kumimoji="1" lang="ja-JP" altLang="en-US" smtClean="0"/>
              <a:t>2017/11/27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2641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6665FFF-3E6E-4B1A-A5D0-8269732F45C1}" type="datetimeFigureOut">
              <a:rPr kumimoji="1" lang="ja-JP" altLang="en-US" smtClean="0"/>
              <a:t>2017/11/27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3647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6665FFF-3E6E-4B1A-A5D0-8269732F45C1}" type="datetimeFigureOut">
              <a:rPr kumimoji="1" lang="ja-JP" altLang="en-US" smtClean="0"/>
              <a:t>2017/11/27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127084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6665FFF-3E6E-4B1A-A5D0-8269732F45C1}" type="datetimeFigureOut">
              <a:rPr kumimoji="1" lang="ja-JP" altLang="en-US" smtClean="0"/>
              <a:t>2017/11/27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423685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6665FFF-3E6E-4B1A-A5D0-8269732F45C1}" type="datetimeFigureOut">
              <a:rPr kumimoji="1" lang="ja-JP" altLang="en-US" smtClean="0"/>
              <a:t>2017/11/27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1919955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6665FFF-3E6E-4B1A-A5D0-8269732F45C1}" type="datetimeFigureOut">
              <a:rPr kumimoji="1" lang="ja-JP" altLang="en-US" smtClean="0"/>
              <a:t>2017/11/27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299287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65FFF-3E6E-4B1A-A5D0-8269732F45C1}" type="datetimeFigureOut">
              <a:rPr kumimoji="1" lang="ja-JP" altLang="en-US" smtClean="0"/>
              <a:t>2017/11/27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156879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5997" y="360610"/>
            <a:ext cx="10260000" cy="972000"/>
          </a:xfrm>
          <a:prstGeom prst="round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rmAutofit/>
          </a:bodyPr>
          <a:lstStyle/>
          <a:p>
            <a:r>
              <a:rPr kumimoji="1" lang="ja-JP" altLang="en-US" sz="4800" dirty="0" smtClean="0"/>
              <a:t>自動運転とセンシング技術</a:t>
            </a:r>
            <a:endParaRPr kumimoji="1" lang="ja-JP" altLang="en-US" sz="4800" dirty="0"/>
          </a:p>
        </p:txBody>
      </p:sp>
      <p:sp>
        <p:nvSpPr>
          <p:cNvPr id="3" name="サブタイトル 2"/>
          <p:cNvSpPr>
            <a:spLocks noGrp="1"/>
          </p:cNvSpPr>
          <p:nvPr>
            <p:ph type="subTitle" idx="1"/>
          </p:nvPr>
        </p:nvSpPr>
        <p:spPr>
          <a:xfrm>
            <a:off x="970719" y="1689652"/>
            <a:ext cx="10260000" cy="4752000"/>
          </a:xfrm>
          <a:prstGeom prst="round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a:bodyPr>
          <a:lstStyle/>
          <a:p>
            <a:pPr algn="l"/>
            <a:r>
              <a:rPr kumimoji="1" lang="ja-JP" altLang="en-US" sz="2800" dirty="0" smtClean="0"/>
              <a:t>現在、世界中で交通事故は大きな社会問題となっており、その大きな要因はドライバーの認知、判断、操作ミスである</a:t>
            </a:r>
            <a:endParaRPr kumimoji="1" lang="en-US" altLang="ja-JP" sz="2800" dirty="0" smtClean="0"/>
          </a:p>
          <a:p>
            <a:pPr algn="l"/>
            <a:endParaRPr lang="en-US" altLang="ja-JP" sz="2800" dirty="0"/>
          </a:p>
          <a:p>
            <a:pPr algn="l"/>
            <a:endParaRPr lang="en-US" altLang="ja-JP" sz="2800" dirty="0" smtClean="0"/>
          </a:p>
          <a:p>
            <a:pPr algn="l"/>
            <a:r>
              <a:rPr lang="ja-JP" altLang="en-US" sz="2800" dirty="0" smtClean="0"/>
              <a:t>運転支援</a:t>
            </a:r>
            <a:r>
              <a:rPr kumimoji="1" lang="ja-JP" altLang="en-US" sz="2800" dirty="0" smtClean="0"/>
              <a:t>システムによる支援や、自動車が運転に介入することによってドライバーのミスを減らす</a:t>
            </a:r>
            <a:endParaRPr kumimoji="1" lang="en-US" altLang="ja-JP" sz="2800" dirty="0" smtClean="0"/>
          </a:p>
          <a:p>
            <a:pPr algn="l"/>
            <a:r>
              <a:rPr lang="ja-JP" altLang="en-US" sz="2800" dirty="0" smtClean="0"/>
              <a:t>センシングとはセンサーを利用して車の周辺の状況を認識すること</a:t>
            </a:r>
            <a:endParaRPr kumimoji="1" lang="en-US" altLang="ja-JP" sz="2800" dirty="0" smtClean="0"/>
          </a:p>
          <a:p>
            <a:pPr algn="l"/>
            <a:endParaRPr kumimoji="1" lang="en-US" altLang="ja-JP" sz="2800" dirty="0" smtClean="0"/>
          </a:p>
          <a:p>
            <a:pPr algn="l"/>
            <a:endParaRPr kumimoji="1" lang="ja-JP" altLang="en-US" sz="2800" dirty="0"/>
          </a:p>
        </p:txBody>
      </p:sp>
      <p:sp>
        <p:nvSpPr>
          <p:cNvPr id="4" name="下矢印 3"/>
          <p:cNvSpPr/>
          <p:nvPr/>
        </p:nvSpPr>
        <p:spPr>
          <a:xfrm>
            <a:off x="5753997" y="2927424"/>
            <a:ext cx="684000" cy="684000"/>
          </a:xfrm>
          <a:prstGeom prst="downArrow">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3367370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2"/>
            <a:ext cx="10515600" cy="901148"/>
          </a:xfrm>
          <a:prstGeom prst="round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b">
            <a:normAutofit/>
          </a:bodyPr>
          <a:lstStyle/>
          <a:p>
            <a:pPr algn="ctr"/>
            <a:r>
              <a:rPr kumimoji="1" lang="ja-JP" altLang="en-US" dirty="0" smtClean="0"/>
              <a:t>自動運転</a:t>
            </a:r>
            <a:r>
              <a:rPr lang="ja-JP" altLang="en-US" dirty="0" smtClean="0"/>
              <a:t>のレベル</a:t>
            </a:r>
            <a:endParaRPr kumimoji="1" lang="ja-JP" altLang="en-US" dirty="0"/>
          </a:p>
        </p:txBody>
      </p:sp>
      <p:sp>
        <p:nvSpPr>
          <p:cNvPr id="3" name="コンテンツ プレースホルダー 2"/>
          <p:cNvSpPr>
            <a:spLocks noGrp="1"/>
          </p:cNvSpPr>
          <p:nvPr>
            <p:ph idx="1"/>
          </p:nvPr>
        </p:nvSpPr>
        <p:spPr>
          <a:xfrm>
            <a:off x="838200" y="1338470"/>
            <a:ext cx="10515600" cy="5112000"/>
          </a:xfrm>
          <a:prstGeom prst="round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lstStyle/>
          <a:p>
            <a:pPr marL="0" indent="0">
              <a:buNone/>
            </a:pPr>
            <a:r>
              <a:rPr lang="ja-JP" altLang="en-US" dirty="0" smtClean="0"/>
              <a:t>自動運転は車が運転にどれだけ介入するかによってレベルが決められている</a:t>
            </a:r>
            <a:endParaRPr lang="en-US" altLang="ja-JP" dirty="0"/>
          </a:p>
          <a:p>
            <a:pPr marL="0" indent="0">
              <a:buNone/>
            </a:pPr>
            <a:r>
              <a:rPr lang="ja-JP" altLang="en-US" dirty="0" smtClean="0"/>
              <a:t>現在日本での自動運転のレベルは</a:t>
            </a:r>
            <a:r>
              <a:rPr lang="en-US" altLang="ja-JP" dirty="0" smtClean="0"/>
              <a:t>0~5</a:t>
            </a:r>
            <a:r>
              <a:rPr lang="ja-JP" altLang="en-US" dirty="0" smtClean="0"/>
              <a:t>の</a:t>
            </a:r>
            <a:r>
              <a:rPr lang="en-US" altLang="ja-JP" dirty="0" smtClean="0"/>
              <a:t>6</a:t>
            </a:r>
            <a:r>
              <a:rPr lang="ja-JP" altLang="en-US" dirty="0" smtClean="0"/>
              <a:t>段階に定義されている</a:t>
            </a:r>
            <a:endParaRPr lang="en-US" altLang="ja-JP" dirty="0" smtClean="0"/>
          </a:p>
          <a:p>
            <a:pPr marL="0" indent="0">
              <a:buNone/>
            </a:pPr>
            <a:r>
              <a:rPr kumimoji="1" lang="ja-JP" altLang="en-US" dirty="0" smtClean="0"/>
              <a:t>この定義は</a:t>
            </a:r>
            <a:r>
              <a:rPr kumimoji="1" lang="en-US" altLang="ja-JP" dirty="0" smtClean="0"/>
              <a:t>SAE</a:t>
            </a:r>
            <a:r>
              <a:rPr kumimoji="1" lang="ja-JP" altLang="en-US" dirty="0" smtClean="0"/>
              <a:t>インターナショナルというアメリカの非営利団体が定めたもの</a:t>
            </a:r>
            <a:endParaRPr kumimoji="1" lang="ja-JP" altLang="en-US" dirty="0"/>
          </a:p>
        </p:txBody>
      </p:sp>
    </p:spTree>
    <p:extLst>
      <p:ext uri="{BB962C8B-B14F-4D97-AF65-F5344CB8AC3E}">
        <p14:creationId xmlns:p14="http://schemas.microsoft.com/office/powerpoint/2010/main" val="2205589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2"/>
            <a:ext cx="10515600" cy="901148"/>
          </a:xfrm>
          <a:prstGeom prst="round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b">
            <a:normAutofit/>
          </a:bodyPr>
          <a:lstStyle/>
          <a:p>
            <a:pPr algn="ctr"/>
            <a:r>
              <a:rPr kumimoji="1" lang="ja-JP" altLang="en-US" dirty="0" smtClean="0"/>
              <a:t>自動運転</a:t>
            </a:r>
            <a:r>
              <a:rPr lang="ja-JP" altLang="en-US" dirty="0" smtClean="0"/>
              <a:t>のレベル</a:t>
            </a:r>
            <a:endParaRPr kumimoji="1" lang="ja-JP" altLang="en-US" dirty="0"/>
          </a:p>
        </p:txBody>
      </p:sp>
      <p:sp>
        <p:nvSpPr>
          <p:cNvPr id="3" name="コンテンツ プレースホルダー 2"/>
          <p:cNvSpPr>
            <a:spLocks noGrp="1"/>
          </p:cNvSpPr>
          <p:nvPr>
            <p:ph idx="1"/>
          </p:nvPr>
        </p:nvSpPr>
        <p:spPr>
          <a:xfrm>
            <a:off x="838200" y="1311966"/>
            <a:ext cx="10515600" cy="4864998"/>
          </a:xfrm>
          <a:prstGeom prst="roundRect">
            <a:avLst/>
          </a:prstGeom>
        </p:spPr>
        <p:txBody>
          <a:bodyPr>
            <a:normAutofit/>
          </a:bodyPr>
          <a:lstStyle/>
          <a:p>
            <a:pPr marL="0" indent="0" algn="ctr">
              <a:buNone/>
            </a:pPr>
            <a:endParaRPr kumimoji="1"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422345062"/>
              </p:ext>
            </p:extLst>
          </p:nvPr>
        </p:nvGraphicFramePr>
        <p:xfrm>
          <a:off x="1365574" y="1677224"/>
          <a:ext cx="9460852" cy="4499740"/>
        </p:xfrm>
        <a:graphic>
          <a:graphicData uri="http://schemas.openxmlformats.org/drawingml/2006/table">
            <a:tbl>
              <a:tblPr firstRow="1" bandRow="1">
                <a:effectLst>
                  <a:outerShdw blurRad="50800" dist="38100" dir="5400000" algn="t" rotWithShape="0">
                    <a:prstClr val="black">
                      <a:alpha val="40000"/>
                    </a:prstClr>
                  </a:outerShdw>
                </a:effectLst>
                <a:tableStyleId>{5940675A-B579-460E-94D1-54222C63F5DA}</a:tableStyleId>
              </a:tblPr>
              <a:tblGrid>
                <a:gridCol w="1368000">
                  <a:extLst>
                    <a:ext uri="{9D8B030D-6E8A-4147-A177-3AD203B41FA5}">
                      <a16:colId xmlns:a16="http://schemas.microsoft.com/office/drawing/2014/main" val="3382200960"/>
                    </a:ext>
                  </a:extLst>
                </a:gridCol>
                <a:gridCol w="8092852">
                  <a:extLst>
                    <a:ext uri="{9D8B030D-6E8A-4147-A177-3AD203B41FA5}">
                      <a16:colId xmlns:a16="http://schemas.microsoft.com/office/drawing/2014/main" val="324513659"/>
                    </a:ext>
                  </a:extLst>
                </a:gridCol>
              </a:tblGrid>
              <a:tr h="756000">
                <a:tc>
                  <a:txBody>
                    <a:bodyPr/>
                    <a:lstStyle/>
                    <a:p>
                      <a:pPr algn="ctr"/>
                      <a:r>
                        <a:rPr kumimoji="1" lang="ja-JP" altLang="en-US" sz="2000" dirty="0" smtClean="0"/>
                        <a:t>レベル０</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kumimoji="1" lang="ja-JP" altLang="en-US" sz="2000" dirty="0" smtClean="0"/>
                        <a:t>ドライバーが常にすべての主制御系統（加速・操舵・制動）を行う</a:t>
                      </a:r>
                      <a:endParaRPr kumimoji="1" lang="en-US" altLang="ja-JP" sz="2000" dirty="0" smtClean="0"/>
                    </a:p>
                    <a:p>
                      <a:r>
                        <a:rPr kumimoji="1" lang="ja-JP" altLang="en-US" sz="2000" dirty="0" smtClean="0"/>
                        <a:t>主制御系統を操作しない運転支援システムも含まれる</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952588779"/>
                  </a:ext>
                </a:extLst>
              </a:tr>
              <a:tr h="748748">
                <a:tc>
                  <a:txBody>
                    <a:bodyPr/>
                    <a:lstStyle/>
                    <a:p>
                      <a:pPr algn="ctr"/>
                      <a:r>
                        <a:rPr kumimoji="1" lang="ja-JP" altLang="en-US" sz="2000" dirty="0" smtClean="0"/>
                        <a:t>レベル１</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kumimoji="1" lang="ja-JP" altLang="en-US" sz="2000" dirty="0" smtClean="0"/>
                        <a:t>加速・操舵・制動のうちいずれかを自動車が行う</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990226348"/>
                  </a:ext>
                </a:extLst>
              </a:tr>
              <a:tr h="748748">
                <a:tc>
                  <a:txBody>
                    <a:bodyPr/>
                    <a:lstStyle/>
                    <a:p>
                      <a:pPr algn="ctr"/>
                      <a:r>
                        <a:rPr kumimoji="1" lang="ja-JP" altLang="en-US" sz="2000" dirty="0" smtClean="0"/>
                        <a:t>レベル２</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kumimoji="1" lang="ja-JP" altLang="en-US" sz="2000" dirty="0" smtClean="0"/>
                        <a:t>加速・操舵・制動のうち複数を自動車が行う</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723329145"/>
                  </a:ext>
                </a:extLst>
              </a:tr>
              <a:tr h="748748">
                <a:tc>
                  <a:txBody>
                    <a:bodyPr/>
                    <a:lstStyle/>
                    <a:p>
                      <a:pPr algn="ctr"/>
                      <a:r>
                        <a:rPr kumimoji="1" lang="ja-JP" altLang="en-US" sz="2000" dirty="0" smtClean="0"/>
                        <a:t>レベル３</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kumimoji="1" lang="ja-JP" altLang="en-US" sz="2000" dirty="0" smtClean="0"/>
                        <a:t>特定の条件下で基本的に自動車が運転し、緊急時はドライバーが運転</a:t>
                      </a:r>
                      <a:endParaRPr kumimoji="1" lang="en-US" altLang="ja-JP" sz="2000" dirty="0" smtClean="0"/>
                    </a:p>
                    <a:p>
                      <a:r>
                        <a:rPr kumimoji="1" lang="ja-JP" altLang="en-US" sz="2000" dirty="0" smtClean="0"/>
                        <a:t>特定の条件とは天候がよい、交通量が少ないなど</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171730553"/>
                  </a:ext>
                </a:extLst>
              </a:tr>
              <a:tr h="748748">
                <a:tc>
                  <a:txBody>
                    <a:bodyPr/>
                    <a:lstStyle/>
                    <a:p>
                      <a:pPr algn="ctr"/>
                      <a:r>
                        <a:rPr kumimoji="1" lang="ja-JP" altLang="en-US" sz="2000" dirty="0" smtClean="0"/>
                        <a:t>レベル４</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kumimoji="1" lang="ja-JP" altLang="en-US" sz="2000" dirty="0" smtClean="0"/>
                        <a:t>特定の条件下で完全自動化</a:t>
                      </a:r>
                      <a:endParaRPr kumimoji="1" lang="en-US" altLang="ja-JP" sz="2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718216453"/>
                  </a:ext>
                </a:extLst>
              </a:tr>
              <a:tr h="748748">
                <a:tc>
                  <a:txBody>
                    <a:bodyPr/>
                    <a:lstStyle/>
                    <a:p>
                      <a:pPr algn="ctr"/>
                      <a:r>
                        <a:rPr kumimoji="1" lang="ja-JP" altLang="en-US" sz="2000" dirty="0" smtClean="0"/>
                        <a:t>レベル５</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kumimoji="1" lang="ja-JP" altLang="en-US" sz="2000" dirty="0" smtClean="0"/>
                        <a:t>完全自動運転</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48011194"/>
                  </a:ext>
                </a:extLst>
              </a:tr>
            </a:tbl>
          </a:graphicData>
        </a:graphic>
      </p:graphicFrame>
    </p:spTree>
    <p:extLst>
      <p:ext uri="{BB962C8B-B14F-4D97-AF65-F5344CB8AC3E}">
        <p14:creationId xmlns:p14="http://schemas.microsoft.com/office/powerpoint/2010/main" val="2668679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4000" y="251792"/>
            <a:ext cx="10944000" cy="901148"/>
          </a:xfrm>
          <a:prstGeom prst="round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b">
            <a:normAutofit/>
          </a:bodyPr>
          <a:lstStyle/>
          <a:p>
            <a:pPr algn="ctr"/>
            <a:r>
              <a:rPr kumimoji="1" lang="ja-JP" altLang="en-US" dirty="0" smtClean="0"/>
              <a:t>自動運転などで用いられるセンシング技術</a:t>
            </a:r>
            <a:endParaRPr kumimoji="1" lang="ja-JP" altLang="en-US" dirty="0"/>
          </a:p>
        </p:txBody>
      </p:sp>
      <p:sp>
        <p:nvSpPr>
          <p:cNvPr id="3" name="コンテンツ プレースホルダー 2"/>
          <p:cNvSpPr>
            <a:spLocks noGrp="1"/>
          </p:cNvSpPr>
          <p:nvPr>
            <p:ph idx="1"/>
          </p:nvPr>
        </p:nvSpPr>
        <p:spPr>
          <a:xfrm>
            <a:off x="838200" y="1338470"/>
            <a:ext cx="10515600" cy="5112000"/>
          </a:xfrm>
          <a:prstGeom prst="round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a:lstStyle/>
          <a:p>
            <a:pPr marL="0" indent="0">
              <a:buNone/>
            </a:pPr>
            <a:r>
              <a:rPr kumimoji="1" lang="ja-JP" altLang="en-US" dirty="0" smtClean="0"/>
              <a:t>運転支援システムや自動運転で用いられている技術の一つとしてセンシング技術がある</a:t>
            </a:r>
            <a:r>
              <a:rPr lang="ja-JP" altLang="en-US" dirty="0" smtClean="0"/>
              <a:t>。これは大きく</a:t>
            </a:r>
            <a:r>
              <a:rPr lang="en-US" altLang="ja-JP" dirty="0" smtClean="0"/>
              <a:t>3</a:t>
            </a:r>
            <a:r>
              <a:rPr lang="ja-JP" altLang="en-US" dirty="0" err="1" smtClean="0"/>
              <a:t>つに</a:t>
            </a:r>
            <a:r>
              <a:rPr lang="ja-JP" altLang="en-US" dirty="0" smtClean="0"/>
              <a:t>分かれている。</a:t>
            </a:r>
            <a:endParaRPr lang="en-US" altLang="ja-JP" dirty="0" smtClean="0"/>
          </a:p>
          <a:p>
            <a:pPr marL="0" indent="0">
              <a:buNone/>
            </a:pPr>
            <a:r>
              <a:rPr lang="ja-JP" altLang="en-US" dirty="0" smtClean="0"/>
              <a:t>・カメラ</a:t>
            </a:r>
            <a:endParaRPr lang="en-US" altLang="ja-JP" dirty="0" smtClean="0"/>
          </a:p>
          <a:p>
            <a:pPr marL="0" indent="0">
              <a:buNone/>
            </a:pPr>
            <a:r>
              <a:rPr lang="ja-JP" altLang="en-US" dirty="0" smtClean="0"/>
              <a:t>　カメラを用いて周辺を検知する</a:t>
            </a:r>
            <a:endParaRPr lang="en-US" altLang="ja-JP" dirty="0"/>
          </a:p>
          <a:p>
            <a:pPr marL="0" indent="0">
              <a:buNone/>
            </a:pPr>
            <a:r>
              <a:rPr lang="ja-JP" altLang="en-US" dirty="0" smtClean="0"/>
              <a:t>・ミリ波</a:t>
            </a:r>
            <a:endParaRPr lang="en-US" altLang="ja-JP" dirty="0" smtClean="0"/>
          </a:p>
          <a:p>
            <a:pPr marL="0" indent="0">
              <a:buNone/>
            </a:pPr>
            <a:r>
              <a:rPr lang="ja-JP" altLang="en-US" dirty="0"/>
              <a:t>　</a:t>
            </a:r>
            <a:r>
              <a:rPr lang="en-US" altLang="ja-JP" dirty="0" smtClean="0"/>
              <a:t>24~76GHz</a:t>
            </a:r>
            <a:r>
              <a:rPr lang="ja-JP" altLang="en-US" dirty="0" smtClean="0"/>
              <a:t>のミリ波を用いる</a:t>
            </a:r>
            <a:endParaRPr lang="en-US" altLang="ja-JP" dirty="0" smtClean="0"/>
          </a:p>
          <a:p>
            <a:pPr marL="0" indent="0">
              <a:buNone/>
            </a:pPr>
            <a:r>
              <a:rPr lang="ja-JP" altLang="en-US" dirty="0" smtClean="0"/>
              <a:t>・レーザ</a:t>
            </a:r>
            <a:endParaRPr lang="en-US" altLang="ja-JP" dirty="0"/>
          </a:p>
          <a:p>
            <a:pPr marL="0" indent="0">
              <a:buNone/>
            </a:pPr>
            <a:r>
              <a:rPr lang="ja-JP" altLang="en-US" dirty="0" smtClean="0"/>
              <a:t>　赤外線を用いる</a:t>
            </a:r>
            <a:endParaRPr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263276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2"/>
            <a:ext cx="10515600" cy="901148"/>
          </a:xfrm>
          <a:prstGeom prst="round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b">
            <a:normAutofit/>
          </a:bodyPr>
          <a:lstStyle/>
          <a:p>
            <a:pPr algn="ctr"/>
            <a:r>
              <a:rPr lang="ja-JP" altLang="en-US" dirty="0" smtClean="0"/>
              <a:t>カメラによるセンシング</a:t>
            </a:r>
            <a:endParaRPr kumimoji="1" lang="ja-JP" altLang="en-US" dirty="0"/>
          </a:p>
        </p:txBody>
      </p:sp>
      <p:sp>
        <p:nvSpPr>
          <p:cNvPr id="3" name="コンテンツ プレースホルダー 2"/>
          <p:cNvSpPr>
            <a:spLocks noGrp="1"/>
          </p:cNvSpPr>
          <p:nvPr>
            <p:ph idx="1"/>
          </p:nvPr>
        </p:nvSpPr>
        <p:spPr>
          <a:xfrm>
            <a:off x="838200" y="1338470"/>
            <a:ext cx="10515600" cy="5112000"/>
          </a:xfrm>
          <a:prstGeom prst="round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a:lstStyle/>
          <a:p>
            <a:pPr marL="0" indent="0">
              <a:buNone/>
            </a:pPr>
            <a:r>
              <a:rPr lang="ja-JP" altLang="en-US" dirty="0" smtClean="0"/>
              <a:t>車載カメラを用いて外界の状況を認識する技術</a:t>
            </a:r>
            <a:endParaRPr lang="en-US" altLang="ja-JP" dirty="0"/>
          </a:p>
          <a:p>
            <a:pPr marL="0" indent="0">
              <a:buNone/>
            </a:pPr>
            <a:r>
              <a:rPr lang="ja-JP" altLang="en-US" dirty="0" smtClean="0"/>
              <a:t>このセンシング技術の基本的な機能として走行車線の認識や車両・歩行者検知がある</a:t>
            </a:r>
            <a:endParaRPr lang="en-US" altLang="ja-JP" dirty="0" smtClean="0"/>
          </a:p>
          <a:p>
            <a:pPr marL="0" indent="0">
              <a:buNone/>
            </a:pPr>
            <a:r>
              <a:rPr lang="ja-JP" altLang="en-US" dirty="0" smtClean="0"/>
              <a:t>・走行車線の認識</a:t>
            </a:r>
            <a:endParaRPr lang="en-US" altLang="ja-JP" dirty="0" smtClean="0"/>
          </a:p>
          <a:p>
            <a:pPr marL="0" indent="0">
              <a:buNone/>
            </a:pPr>
            <a:r>
              <a:rPr lang="ja-JP" altLang="en-US" dirty="0"/>
              <a:t>　</a:t>
            </a:r>
            <a:r>
              <a:rPr lang="ja-JP" altLang="en-US" dirty="0" smtClean="0"/>
              <a:t>走行車線に用いられている白線ペイントを認識する</a:t>
            </a:r>
            <a:endParaRPr lang="en-US" altLang="ja-JP" dirty="0" smtClean="0"/>
          </a:p>
          <a:p>
            <a:pPr marL="0" indent="0">
              <a:buNone/>
            </a:pPr>
            <a:r>
              <a:rPr lang="ja-JP" altLang="en-US" dirty="0" smtClean="0"/>
              <a:t>・車両・歩行者検知</a:t>
            </a:r>
            <a:endParaRPr lang="en-US" altLang="ja-JP" dirty="0" smtClean="0"/>
          </a:p>
          <a:p>
            <a:pPr marL="0" indent="0">
              <a:buNone/>
            </a:pPr>
            <a:r>
              <a:rPr lang="ja-JP" altLang="en-US" dirty="0" smtClean="0"/>
              <a:t>カメラのデメリットは夜間、逆光、悪天候などでは検出しづらいこと</a:t>
            </a:r>
            <a:endParaRPr lang="en-US" altLang="ja-JP" dirty="0"/>
          </a:p>
          <a:p>
            <a:pPr marL="0" indent="0">
              <a:buNone/>
            </a:pPr>
            <a:endParaRPr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1679200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2"/>
            <a:ext cx="10515600" cy="901148"/>
          </a:xfrm>
          <a:prstGeom prst="round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b">
            <a:normAutofit/>
          </a:bodyPr>
          <a:lstStyle/>
          <a:p>
            <a:pPr algn="ctr"/>
            <a:r>
              <a:rPr lang="ja-JP" altLang="en-US" dirty="0"/>
              <a:t>レーダ</a:t>
            </a:r>
            <a:r>
              <a:rPr lang="ja-JP" altLang="en-US" dirty="0" smtClean="0"/>
              <a:t>によるセンシング</a:t>
            </a:r>
            <a:endParaRPr kumimoji="1" lang="ja-JP" altLang="en-US" dirty="0"/>
          </a:p>
        </p:txBody>
      </p:sp>
      <p:sp>
        <p:nvSpPr>
          <p:cNvPr id="3" name="コンテンツ プレースホルダー 2"/>
          <p:cNvSpPr>
            <a:spLocks noGrp="1"/>
          </p:cNvSpPr>
          <p:nvPr>
            <p:ph idx="1"/>
          </p:nvPr>
        </p:nvSpPr>
        <p:spPr>
          <a:xfrm>
            <a:off x="838200" y="1338469"/>
            <a:ext cx="10515600" cy="5112000"/>
          </a:xfrm>
          <a:prstGeom prst="round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ja-JP" altLang="en-US" dirty="0" smtClean="0"/>
              <a:t>レーダを用いたセンシングは電磁波の波長によってミリ波とレーザに分けられる</a:t>
            </a:r>
            <a:endParaRPr lang="en-US" altLang="ja-JP" dirty="0" smtClean="0"/>
          </a:p>
          <a:p>
            <a:pPr marL="0" indent="0">
              <a:buNone/>
            </a:pPr>
            <a:r>
              <a:rPr lang="ja-JP" altLang="en-US" dirty="0" smtClean="0"/>
              <a:t>・ミリ波</a:t>
            </a:r>
            <a:endParaRPr lang="en-US" altLang="ja-JP" dirty="0"/>
          </a:p>
          <a:p>
            <a:pPr marL="0" indent="0">
              <a:buNone/>
            </a:pPr>
            <a:r>
              <a:rPr lang="ja-JP" altLang="en-US" dirty="0" smtClean="0"/>
              <a:t>ミリ波を照射し、物体に反射して帰ってくる電波を検出することで物体までの距離と方向を検出する</a:t>
            </a:r>
            <a:r>
              <a:rPr lang="ja-JP" altLang="en-US" dirty="0"/>
              <a:t>　</a:t>
            </a:r>
            <a:r>
              <a:rPr lang="ja-JP" altLang="en-US" dirty="0" smtClean="0"/>
              <a:t>　　　　　　　　　　　　カメラと比べ、光や天候に左右されない</a:t>
            </a:r>
            <a:endParaRPr lang="en-US" altLang="ja-JP" dirty="0" smtClean="0"/>
          </a:p>
          <a:p>
            <a:pPr marL="0" indent="0">
              <a:buNone/>
            </a:pPr>
            <a:r>
              <a:rPr lang="ja-JP" altLang="en-US" dirty="0" smtClean="0"/>
              <a:t>・レーザ</a:t>
            </a:r>
            <a:endParaRPr lang="en-US" altLang="ja-JP" dirty="0"/>
          </a:p>
          <a:p>
            <a:pPr marL="0" indent="0">
              <a:buNone/>
            </a:pPr>
            <a:r>
              <a:rPr lang="ja-JP" altLang="en-US" dirty="0"/>
              <a:t>赤外線を照射し、物体に反射されて帰ってくるまでの時間から距離を計測</a:t>
            </a:r>
            <a:r>
              <a:rPr lang="ja-JP" altLang="en-US" dirty="0" smtClean="0"/>
              <a:t>する　　　　　　　　　　　　　　　　　　　　　　　　</a:t>
            </a:r>
            <a:r>
              <a:rPr lang="en-US" altLang="ja-JP" dirty="0" smtClean="0"/>
              <a:t>LIDAR(Light </a:t>
            </a:r>
            <a:r>
              <a:rPr lang="en-US" altLang="ja-JP" dirty="0"/>
              <a:t>Detection And Ranging)</a:t>
            </a:r>
            <a:r>
              <a:rPr lang="ja-JP" altLang="en-US" dirty="0" smtClean="0"/>
              <a:t>とも</a:t>
            </a:r>
            <a:r>
              <a:rPr lang="ja-JP" altLang="en-US" dirty="0"/>
              <a:t>呼</a:t>
            </a:r>
            <a:r>
              <a:rPr lang="ja-JP" altLang="en-US" dirty="0" smtClean="0"/>
              <a:t>ばれる</a:t>
            </a:r>
            <a:endParaRPr lang="en-US" altLang="ja-JP" dirty="0" smtClean="0"/>
          </a:p>
          <a:p>
            <a:pPr marL="0" indent="0">
              <a:buNone/>
            </a:pPr>
            <a:endParaRPr lang="en-US" altLang="ja-JP" dirty="0"/>
          </a:p>
          <a:p>
            <a:pPr marL="0" indent="0">
              <a:buNone/>
            </a:pPr>
            <a:endParaRPr lang="en-US" altLang="ja-JP" dirty="0"/>
          </a:p>
          <a:p>
            <a:pPr marL="0" indent="0">
              <a:buNone/>
            </a:pPr>
            <a:endParaRPr lang="en-US" altLang="ja-JP" dirty="0" smtClean="0"/>
          </a:p>
          <a:p>
            <a:pPr marL="0" indent="0">
              <a:buNone/>
            </a:pPr>
            <a:r>
              <a:rPr lang="ja-JP" altLang="en-US" dirty="0"/>
              <a:t>　</a:t>
            </a:r>
            <a:endParaRPr lang="en-US" altLang="ja-JP" dirty="0" smtClean="0"/>
          </a:p>
          <a:p>
            <a:pPr marL="0" indent="0">
              <a:buNone/>
            </a:pPr>
            <a:r>
              <a:rPr lang="ja-JP" altLang="en-US" dirty="0"/>
              <a:t>　</a:t>
            </a:r>
            <a:endParaRPr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61293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2"/>
            <a:ext cx="10515600" cy="901148"/>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b">
            <a:normAutofit/>
          </a:bodyPr>
          <a:lstStyle/>
          <a:p>
            <a:pPr algn="ctr"/>
            <a:r>
              <a:rPr lang="ja-JP" altLang="en-US" dirty="0" smtClean="0"/>
              <a:t>自動運転車初の死亡</a:t>
            </a:r>
            <a:r>
              <a:rPr kumimoji="1" lang="ja-JP" altLang="en-US" dirty="0" smtClean="0"/>
              <a:t>事故</a:t>
            </a:r>
            <a:endParaRPr kumimoji="1" lang="ja-JP" altLang="en-US" dirty="0"/>
          </a:p>
        </p:txBody>
      </p:sp>
      <p:sp>
        <p:nvSpPr>
          <p:cNvPr id="3" name="コンテンツ プレースホルダー 2"/>
          <p:cNvSpPr>
            <a:spLocks noGrp="1"/>
          </p:cNvSpPr>
          <p:nvPr>
            <p:ph idx="1"/>
          </p:nvPr>
        </p:nvSpPr>
        <p:spPr>
          <a:xfrm>
            <a:off x="838200" y="1338470"/>
            <a:ext cx="10515600" cy="5112000"/>
          </a:xfrm>
          <a:prstGeom prst="round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a:lstStyle/>
          <a:p>
            <a:pPr marL="0" indent="0">
              <a:buNone/>
            </a:pPr>
            <a:r>
              <a:rPr lang="en-US" altLang="ja-JP" dirty="0" smtClean="0"/>
              <a:t>2016</a:t>
            </a:r>
            <a:r>
              <a:rPr lang="ja-JP" altLang="en-US" dirty="0" smtClean="0"/>
              <a:t>年</a:t>
            </a:r>
            <a:r>
              <a:rPr lang="en-US" altLang="ja-JP" dirty="0" smtClean="0"/>
              <a:t>5</a:t>
            </a:r>
            <a:r>
              <a:rPr lang="ja-JP" altLang="en-US" dirty="0" smtClean="0"/>
              <a:t>月にアメリカの自動車会社テスラの「モデル</a:t>
            </a:r>
            <a:r>
              <a:rPr lang="en-US" altLang="ja-JP" dirty="0" smtClean="0"/>
              <a:t>S</a:t>
            </a:r>
            <a:r>
              <a:rPr lang="ja-JP" altLang="en-US" dirty="0" smtClean="0"/>
              <a:t>」という名前の車が交差点でトレーラートラックと衝突しモデル</a:t>
            </a:r>
            <a:r>
              <a:rPr lang="en-US" altLang="ja-JP" dirty="0" smtClean="0"/>
              <a:t>S</a:t>
            </a:r>
            <a:r>
              <a:rPr lang="ja-JP" altLang="en-US" dirty="0" smtClean="0"/>
              <a:t>のドライバーが死亡するという事故が起こった</a:t>
            </a:r>
            <a:endParaRPr lang="en-US" altLang="ja-JP" dirty="0" smtClean="0"/>
          </a:p>
          <a:p>
            <a:pPr marL="0" indent="0">
              <a:buNone/>
            </a:pPr>
            <a:r>
              <a:rPr lang="ja-JP" altLang="en-US" dirty="0" smtClean="0"/>
              <a:t>このモデル</a:t>
            </a:r>
            <a:r>
              <a:rPr lang="en-US" altLang="ja-JP" dirty="0" smtClean="0"/>
              <a:t>S</a:t>
            </a:r>
            <a:r>
              <a:rPr lang="ja-JP" altLang="en-US" dirty="0" err="1" smtClean="0"/>
              <a:t>には</a:t>
            </a:r>
            <a:r>
              <a:rPr lang="ja-JP" altLang="en-US" dirty="0" smtClean="0"/>
              <a:t>自動運転が搭載されており自動運転機能を使った初の死亡事故となった</a:t>
            </a:r>
            <a:endParaRPr lang="en-US" altLang="ja-JP" dirty="0" smtClean="0"/>
          </a:p>
          <a:p>
            <a:pPr marL="0" indent="0">
              <a:buNone/>
            </a:pPr>
            <a:r>
              <a:rPr lang="ja-JP" altLang="en-US" dirty="0" smtClean="0"/>
              <a:t>この時は太陽光が強く、トラックの色が白だったため、車の自動運転機能がトラックを認識できなかったという</a:t>
            </a:r>
            <a:endParaRPr lang="en-US" altLang="ja-JP" dirty="0"/>
          </a:p>
          <a:p>
            <a:pPr marL="0" indent="0">
              <a:buNone/>
            </a:pPr>
            <a:endParaRPr lang="en-US" altLang="ja-JP" dirty="0" smtClean="0"/>
          </a:p>
        </p:txBody>
      </p:sp>
    </p:spTree>
    <p:extLst>
      <p:ext uri="{BB962C8B-B14F-4D97-AF65-F5344CB8AC3E}">
        <p14:creationId xmlns:p14="http://schemas.microsoft.com/office/powerpoint/2010/main" val="3214086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2"/>
            <a:ext cx="10515600" cy="901148"/>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b">
            <a:normAutofit/>
          </a:bodyPr>
          <a:lstStyle/>
          <a:p>
            <a:pPr algn="ctr"/>
            <a:r>
              <a:rPr lang="ja-JP" altLang="en-US" dirty="0" smtClean="0"/>
              <a:t>自動運転車初の死亡</a:t>
            </a:r>
            <a:r>
              <a:rPr kumimoji="1" lang="ja-JP" altLang="en-US" dirty="0" smtClean="0"/>
              <a:t>事故</a:t>
            </a:r>
            <a:endParaRPr kumimoji="1" lang="ja-JP" altLang="en-US" dirty="0"/>
          </a:p>
        </p:txBody>
      </p:sp>
      <p:sp>
        <p:nvSpPr>
          <p:cNvPr id="3" name="コンテンツ プレースホルダー 2"/>
          <p:cNvSpPr>
            <a:spLocks noGrp="1"/>
          </p:cNvSpPr>
          <p:nvPr>
            <p:ph idx="1"/>
          </p:nvPr>
        </p:nvSpPr>
        <p:spPr>
          <a:xfrm>
            <a:off x="838200" y="1338470"/>
            <a:ext cx="10515600" cy="5112000"/>
          </a:xfrm>
          <a:prstGeom prst="round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a:lstStyle/>
          <a:p>
            <a:pPr marL="0" indent="0">
              <a:buNone/>
            </a:pPr>
            <a:r>
              <a:rPr lang="ja-JP" altLang="en-US" dirty="0" smtClean="0"/>
              <a:t>しかし</a:t>
            </a:r>
            <a:endParaRPr lang="en-US" altLang="ja-JP" dirty="0" smtClean="0"/>
          </a:p>
          <a:p>
            <a:pPr marL="0" indent="0">
              <a:buNone/>
            </a:pPr>
            <a:r>
              <a:rPr lang="ja-JP" altLang="en-US" dirty="0" smtClean="0"/>
              <a:t>・車はハンドルに手を添えるように警告していたがドライバーは無視した</a:t>
            </a:r>
            <a:endParaRPr lang="en-US" altLang="ja-JP" dirty="0" smtClean="0"/>
          </a:p>
          <a:p>
            <a:pPr marL="0" indent="0">
              <a:buNone/>
            </a:pPr>
            <a:r>
              <a:rPr lang="ja-JP" altLang="en-US" dirty="0" smtClean="0"/>
              <a:t>・モデル</a:t>
            </a:r>
            <a:r>
              <a:rPr lang="en-US" altLang="ja-JP" dirty="0" smtClean="0"/>
              <a:t>S</a:t>
            </a:r>
            <a:r>
              <a:rPr lang="ja-JP" altLang="en-US" dirty="0" err="1" smtClean="0"/>
              <a:t>に優</a:t>
            </a:r>
            <a:r>
              <a:rPr lang="ja-JP" altLang="en-US" dirty="0" smtClean="0"/>
              <a:t>先権があったがトラックは道をゆずらなかった</a:t>
            </a:r>
            <a:endParaRPr lang="en-US" altLang="ja-JP" dirty="0" smtClean="0"/>
          </a:p>
          <a:p>
            <a:pPr marL="0" indent="0">
              <a:buNone/>
            </a:pPr>
            <a:r>
              <a:rPr lang="ja-JP" altLang="en-US" dirty="0" smtClean="0"/>
              <a:t>・速度制限を無視して走っていた</a:t>
            </a:r>
            <a:endParaRPr lang="en-US" altLang="ja-JP" dirty="0" smtClean="0"/>
          </a:p>
          <a:p>
            <a:pPr marL="0" indent="0">
              <a:buNone/>
            </a:pPr>
            <a:r>
              <a:rPr lang="ja-JP" altLang="en-US" dirty="0" smtClean="0"/>
              <a:t>など、自動運転の機能だけではなく両方のドライバーにも問題</a:t>
            </a:r>
            <a:r>
              <a:rPr lang="ja-JP" altLang="en-US" smtClean="0"/>
              <a:t>が</a:t>
            </a:r>
            <a:r>
              <a:rPr lang="ja-JP" altLang="en-US" smtClean="0"/>
              <a:t>あった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3909531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2"/>
            <a:ext cx="10515600" cy="901148"/>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b">
            <a:normAutofit/>
          </a:bodyPr>
          <a:lstStyle/>
          <a:p>
            <a:pPr algn="ctr"/>
            <a:r>
              <a:rPr lang="ja-JP" altLang="en-US" dirty="0" smtClean="0"/>
              <a:t>自動運転車初の死亡</a:t>
            </a:r>
            <a:r>
              <a:rPr kumimoji="1" lang="ja-JP" altLang="en-US" dirty="0" smtClean="0"/>
              <a:t>事故</a:t>
            </a:r>
            <a:endParaRPr kumimoji="1" lang="ja-JP" altLang="en-US" dirty="0"/>
          </a:p>
        </p:txBody>
      </p:sp>
      <p:sp>
        <p:nvSpPr>
          <p:cNvPr id="3" name="コンテンツ プレースホルダー 2"/>
          <p:cNvSpPr>
            <a:spLocks noGrp="1"/>
          </p:cNvSpPr>
          <p:nvPr>
            <p:ph idx="1"/>
          </p:nvPr>
        </p:nvSpPr>
        <p:spPr>
          <a:xfrm>
            <a:off x="838200" y="1338470"/>
            <a:ext cx="10515600" cy="5112000"/>
          </a:xfrm>
          <a:prstGeom prst="round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a:lstStyle/>
          <a:p>
            <a:pPr marL="0" indent="0">
              <a:buNone/>
            </a:pPr>
            <a:r>
              <a:rPr lang="ja-JP" altLang="en-US" dirty="0" smtClean="0"/>
              <a:t>しかし</a:t>
            </a:r>
            <a:endParaRPr lang="en-US" altLang="ja-JP" dirty="0" smtClean="0"/>
          </a:p>
          <a:p>
            <a:pPr marL="0" indent="0">
              <a:buNone/>
            </a:pPr>
            <a:r>
              <a:rPr lang="ja-JP" altLang="en-US" dirty="0" smtClean="0"/>
              <a:t>メルゼデス・ベンツや</a:t>
            </a:r>
            <a:r>
              <a:rPr lang="en-US" altLang="ja-JP" dirty="0" smtClean="0"/>
              <a:t>BMW</a:t>
            </a:r>
            <a:r>
              <a:rPr lang="ja-JP" altLang="en-US" dirty="0" smtClean="0"/>
              <a:t>などはステレオカメラと</a:t>
            </a:r>
            <a:r>
              <a:rPr lang="en-US" altLang="ja-JP" dirty="0" smtClean="0"/>
              <a:t>5</a:t>
            </a:r>
            <a:r>
              <a:rPr lang="ja-JP" altLang="en-US" dirty="0" err="1" smtClean="0"/>
              <a:t>つの</a:t>
            </a:r>
            <a:r>
              <a:rPr lang="ja-JP" altLang="en-US" dirty="0" smtClean="0"/>
              <a:t>レーダを搭載しているのに対し、テスラはステレオでないカメラと</a:t>
            </a:r>
            <a:r>
              <a:rPr lang="en-US" altLang="ja-JP" dirty="0" smtClean="0"/>
              <a:t>1</a:t>
            </a:r>
            <a:r>
              <a:rPr lang="ja-JP" altLang="en-US" dirty="0" err="1" smtClean="0"/>
              <a:t>つの</a:t>
            </a:r>
            <a:r>
              <a:rPr lang="ja-JP" altLang="en-US" dirty="0" smtClean="0"/>
              <a:t>レーダのみ</a:t>
            </a:r>
            <a:endParaRPr lang="en-US" altLang="ja-JP" dirty="0" smtClean="0"/>
          </a:p>
          <a:p>
            <a:pPr marL="0" indent="0">
              <a:buNone/>
            </a:pPr>
            <a:r>
              <a:rPr lang="ja-JP" altLang="en-US" dirty="0" smtClean="0"/>
              <a:t>事故当時は太陽光が強く、またトラックも白色だったため、カメラでは検出しにくい</a:t>
            </a:r>
            <a:endParaRPr lang="en-US" altLang="ja-JP" dirty="0" smtClean="0"/>
          </a:p>
          <a:p>
            <a:pPr marL="0" indent="0">
              <a:buNone/>
            </a:pPr>
            <a:endParaRPr lang="en-US" altLang="ja-JP" dirty="0" smtClean="0"/>
          </a:p>
          <a:p>
            <a:pPr marL="0" indent="0" algn="ctr">
              <a:buNone/>
            </a:pPr>
            <a:endParaRPr lang="en-US" altLang="ja-JP" dirty="0" smtClean="0"/>
          </a:p>
          <a:p>
            <a:pPr marL="0" indent="0" algn="ctr">
              <a:buNone/>
            </a:pPr>
            <a:r>
              <a:rPr lang="ja-JP" altLang="en-US" dirty="0" smtClean="0"/>
              <a:t>レーダでの検出が</a:t>
            </a:r>
            <a:r>
              <a:rPr lang="ja-JP" altLang="en-US" smtClean="0"/>
              <a:t>重要だった</a:t>
            </a: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p:txBody>
      </p:sp>
      <p:sp>
        <p:nvSpPr>
          <p:cNvPr id="4" name="下矢印 3"/>
          <p:cNvSpPr/>
          <p:nvPr/>
        </p:nvSpPr>
        <p:spPr>
          <a:xfrm>
            <a:off x="5754000" y="4358414"/>
            <a:ext cx="684000" cy="684000"/>
          </a:xfrm>
          <a:prstGeom prst="downArrow">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18972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542</TotalTime>
  <Words>575</Words>
  <Application>Microsoft Office PowerPoint</Application>
  <PresentationFormat>ワイド画面</PresentationFormat>
  <Paragraphs>71</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自動運転とセンシング技術</vt:lpstr>
      <vt:lpstr>自動運転のレベル</vt:lpstr>
      <vt:lpstr>自動運転のレベル</vt:lpstr>
      <vt:lpstr>自動運転などで用いられるセンシング技術</vt:lpstr>
      <vt:lpstr>カメラによるセンシング</vt:lpstr>
      <vt:lpstr>レーダによるセンシング</vt:lpstr>
      <vt:lpstr>自動運転車初の死亡事故</vt:lpstr>
      <vt:lpstr>自動運転車初の死亡事故</vt:lpstr>
      <vt:lpstr>自動運転車初の死亡事故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運転支援システムと自動運転について</dc:title>
  <dc:creator>久保 遼河</dc:creator>
  <cp:lastModifiedBy>久保 遼河</cp:lastModifiedBy>
  <cp:revision>43</cp:revision>
  <dcterms:created xsi:type="dcterms:W3CDTF">2017-11-13T05:41:29Z</dcterms:created>
  <dcterms:modified xsi:type="dcterms:W3CDTF">2017-11-27T05:34:35Z</dcterms:modified>
</cp:coreProperties>
</file>