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0"/>
    <p:restoredTop sz="94637"/>
  </p:normalViewPr>
  <p:slideViewPr>
    <p:cSldViewPr snapToGrid="0" snapToObjects="1">
      <p:cViewPr varScale="1">
        <p:scale>
          <a:sx n="96" d="100"/>
          <a:sy n="96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2A6F-CF8D-9C4B-B275-E6D9D935E902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E5A970-FC87-8344-B7BD-18F43DE8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5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9895" y="4579418"/>
            <a:ext cx="4678954" cy="46093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情報・経営システム工学課程　</a:t>
            </a:r>
            <a:r>
              <a:rPr kumimoji="1" lang="en-US" altLang="ja-JP" dirty="0"/>
              <a:t>B1</a:t>
            </a:r>
            <a:r>
              <a:rPr kumimoji="1" lang="ja-JP" altLang="en-US" dirty="0"/>
              <a:t> 大場雅士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2166" y="568712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9727" y="958415"/>
            <a:ext cx="9962032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教育システム開発のための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r>
              <a:rPr lang="ja-JP" altLang="en-US" b="1" dirty="0">
                <a:solidFill>
                  <a:schemeClr val="bg1"/>
                </a:solidFill>
              </a:rPr>
              <a:t>インターフェースの研究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709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CBC86B-58E1-2849-84CC-014088A53E3E}"/>
              </a:ext>
            </a:extLst>
          </p:cNvPr>
          <p:cNvSpPr/>
          <p:nvPr/>
        </p:nvSpPr>
        <p:spPr>
          <a:xfrm>
            <a:off x="602166" y="597288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レーム 2"/>
          <p:cNvSpPr/>
          <p:nvPr/>
        </p:nvSpPr>
        <p:spPr>
          <a:xfrm>
            <a:off x="871538" y="784419"/>
            <a:ext cx="424338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直感</a:t>
            </a:r>
            <a:r>
              <a:rPr lang="ja-JP" altLang="en-US" sz="3200" b="1" dirty="0" smtClean="0">
                <a:solidFill>
                  <a:schemeClr val="bg1"/>
                </a:solidFill>
              </a:rPr>
              <a:t>的</a:t>
            </a:r>
            <a:r>
              <a:rPr lang="ja-JP" altLang="en-US" sz="3200" b="1" dirty="0">
                <a:solidFill>
                  <a:schemeClr val="bg1"/>
                </a:solidFill>
              </a:rPr>
              <a:t>とは・・・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85838" y="1730181"/>
            <a:ext cx="1070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</a:rPr>
              <a:t>現在では，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6435" y="2502087"/>
            <a:ext cx="8129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直感的　＝　覚えることが少ない</a:t>
            </a:r>
            <a:endParaRPr kumimoji="1" lang="ja-JP" alt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6506" y="3500438"/>
            <a:ext cx="500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</a:rPr>
              <a:t>　　　　と混同している．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21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CBC86B-58E1-2849-84CC-014088A53E3E}"/>
              </a:ext>
            </a:extLst>
          </p:cNvPr>
          <p:cNvSpPr/>
          <p:nvPr/>
        </p:nvSpPr>
        <p:spPr>
          <a:xfrm>
            <a:off x="602166" y="683013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レーム 2"/>
          <p:cNvSpPr/>
          <p:nvPr/>
        </p:nvSpPr>
        <p:spPr>
          <a:xfrm>
            <a:off x="871538" y="784419"/>
            <a:ext cx="424338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これから・・・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6272" y="2409534"/>
            <a:ext cx="1072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誰でも使うことができる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29488" y="2409534"/>
            <a:ext cx="518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個人に合ったものを作る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爆発 2 6"/>
          <p:cNvSpPr/>
          <p:nvPr/>
        </p:nvSpPr>
        <p:spPr>
          <a:xfrm>
            <a:off x="4676976" y="1493313"/>
            <a:ext cx="3068503" cy="2204267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矛盾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6183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5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5" grpId="0"/>
      <p:bldP spid="5" grpId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CBC86B-58E1-2849-84CC-014088A53E3E}"/>
              </a:ext>
            </a:extLst>
          </p:cNvPr>
          <p:cNvSpPr/>
          <p:nvPr/>
        </p:nvSpPr>
        <p:spPr>
          <a:xfrm>
            <a:off x="602166" y="683013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レーム 2"/>
          <p:cNvSpPr/>
          <p:nvPr/>
        </p:nvSpPr>
        <p:spPr>
          <a:xfrm>
            <a:off x="871538" y="784419"/>
            <a:ext cx="424338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これから・・・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1538" y="1814065"/>
            <a:ext cx="1060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bg1"/>
                </a:solidFill>
              </a:rPr>
              <a:t>誰にでも使える　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4843463" y="1839843"/>
            <a:ext cx="1728787" cy="600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　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0566" y="2792966"/>
            <a:ext cx="1060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</a:rPr>
              <a:t>個人に合ったものを作る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843463" y="3674115"/>
            <a:ext cx="1728787" cy="6000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　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91337" y="1785937"/>
            <a:ext cx="1060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外見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　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91336" y="3650629"/>
            <a:ext cx="10601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アプリの中身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　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2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  <p:bldP spid="8" grpId="0" animBg="1"/>
      <p:bldP spid="8" grpId="1" animBg="1"/>
      <p:bldP spid="9" grpId="0" build="allAtOnce"/>
      <p:bldP spid="9" grpId="1" build="allAtOnce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CBC86B-58E1-2849-84CC-014088A53E3E}"/>
              </a:ext>
            </a:extLst>
          </p:cNvPr>
          <p:cNvSpPr/>
          <p:nvPr/>
        </p:nvSpPr>
        <p:spPr>
          <a:xfrm>
            <a:off x="602166" y="683013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レーム 2"/>
          <p:cNvSpPr/>
          <p:nvPr/>
        </p:nvSpPr>
        <p:spPr>
          <a:xfrm>
            <a:off x="871538" y="784419"/>
            <a:ext cx="424338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これから・・・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1538" y="2103004"/>
            <a:ext cx="105155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では，どうすれば良いか．．．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  <a:p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1538" y="3087889"/>
            <a:ext cx="1014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研究</a:t>
            </a:r>
            <a:r>
              <a:rPr lang="ja-JP" alt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していく</a:t>
            </a:r>
            <a:r>
              <a:rPr lang="ja-JP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必要</a:t>
            </a:r>
            <a:r>
              <a:rPr lang="ja-JP" alt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がある</a:t>
            </a:r>
            <a:endParaRPr kumimoji="1" lang="ja-JP" altLang="en-US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7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602166" y="568712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1538" y="1931035"/>
            <a:ext cx="1072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将来，アプリケーション開発をしてみたいと思っている</a:t>
            </a:r>
            <a:r>
              <a:rPr kumimoji="1" lang="ja-JP" altLang="en-US" sz="3200" dirty="0">
                <a:solidFill>
                  <a:schemeClr val="bg1"/>
                </a:solidFill>
              </a:rPr>
              <a:t>．</a:t>
            </a:r>
          </a:p>
        </p:txBody>
      </p:sp>
      <p:sp>
        <p:nvSpPr>
          <p:cNvPr id="8" name="フレーム 7"/>
          <p:cNvSpPr/>
          <p:nvPr/>
        </p:nvSpPr>
        <p:spPr>
          <a:xfrm>
            <a:off x="871538" y="784419"/>
            <a:ext cx="235743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255" y="2576053"/>
            <a:ext cx="10861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さらに，自分の作ったものは多くのユーザーがいてほし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 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いとも思っている．</a:t>
            </a:r>
            <a:endParaRPr kumimoji="1" lang="en-US" altLang="ja-JP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063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02166" y="568712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レーム 2"/>
          <p:cNvSpPr/>
          <p:nvPr/>
        </p:nvSpPr>
        <p:spPr>
          <a:xfrm>
            <a:off x="871538" y="784419"/>
            <a:ext cx="235743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0661" y="1942537"/>
            <a:ext cx="1068705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900" b="1" dirty="0">
                <a:solidFill>
                  <a:schemeClr val="bg1"/>
                </a:solidFill>
              </a:rPr>
              <a:t>教育現場は，義務教育に始まり，誰しも通る道の一つである</a:t>
            </a:r>
            <a:r>
              <a:rPr lang="ja-JP" altLang="en-US" sz="2800" b="1" dirty="0">
                <a:solidFill>
                  <a:schemeClr val="bg1"/>
                </a:solidFill>
              </a:rPr>
              <a:t>．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0661" y="2517913"/>
            <a:ext cx="104427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solidFill>
                  <a:schemeClr val="bg1"/>
                </a:solidFill>
              </a:rPr>
              <a:t>教育現場は多くのユーザーをもつためには，良い市場だと思った．</a:t>
            </a:r>
            <a:endParaRPr kumimoji="1" lang="ja-JP" alt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0661" y="3062511"/>
            <a:ext cx="1017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教育現場で使われるアプリケーションの開発のためには，どのようなことを研究したら良いのだろうか．</a:t>
            </a:r>
            <a:endParaRPr kumimoji="1" lang="ja-JP" altLang="en-US" sz="27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35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2165" y="573474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レーム 6"/>
          <p:cNvSpPr/>
          <p:nvPr/>
        </p:nvSpPr>
        <p:spPr>
          <a:xfrm>
            <a:off x="871538" y="784419"/>
            <a:ext cx="235743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現状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685925" y="2886074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309684" y="2886074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933443" y="2886074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>
            <a:off x="1868090" y="3736355"/>
            <a:ext cx="715669" cy="657225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3491849" y="3736355"/>
            <a:ext cx="715669" cy="657225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台形 12"/>
          <p:cNvSpPr/>
          <p:nvPr/>
        </p:nvSpPr>
        <p:spPr>
          <a:xfrm>
            <a:off x="5115608" y="3812555"/>
            <a:ext cx="715669" cy="657225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形吹き出し 13"/>
          <p:cNvSpPr/>
          <p:nvPr/>
        </p:nvSpPr>
        <p:spPr>
          <a:xfrm>
            <a:off x="1044356" y="1758756"/>
            <a:ext cx="1856007" cy="948723"/>
          </a:xfrm>
          <a:prstGeom prst="cloudCallout">
            <a:avLst>
              <a:gd name="adj1" fmla="val 7650"/>
              <a:gd name="adj2" fmla="val 104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○</a:t>
            </a:r>
          </a:p>
        </p:txBody>
      </p:sp>
      <p:sp>
        <p:nvSpPr>
          <p:cNvPr id="15" name="雲形吹き出し 14"/>
          <p:cNvSpPr/>
          <p:nvPr/>
        </p:nvSpPr>
        <p:spPr>
          <a:xfrm>
            <a:off x="2631411" y="1721645"/>
            <a:ext cx="1856007" cy="948723"/>
          </a:xfrm>
          <a:prstGeom prst="cloudCallout">
            <a:avLst>
              <a:gd name="adj1" fmla="val 7650"/>
              <a:gd name="adj2" fmla="val 104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△</a:t>
            </a:r>
            <a:endParaRPr kumimoji="1" lang="ja-JP" altLang="en-US" sz="4000" b="1" dirty="0"/>
          </a:p>
        </p:txBody>
      </p:sp>
      <p:sp>
        <p:nvSpPr>
          <p:cNvPr id="16" name="雲形吹き出し 15"/>
          <p:cNvSpPr/>
          <p:nvPr/>
        </p:nvSpPr>
        <p:spPr>
          <a:xfrm>
            <a:off x="4355222" y="1758756"/>
            <a:ext cx="1856007" cy="948723"/>
          </a:xfrm>
          <a:prstGeom prst="cloudCallout">
            <a:avLst>
              <a:gd name="adj1" fmla="val 7650"/>
              <a:gd name="adj2" fmla="val 104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×</a:t>
            </a:r>
            <a:endParaRPr kumimoji="1" lang="ja-JP" altLang="en-US" sz="4000" b="1" dirty="0"/>
          </a:p>
        </p:txBody>
      </p:sp>
      <p:sp>
        <p:nvSpPr>
          <p:cNvPr id="17" name="フレーム 16"/>
          <p:cNvSpPr/>
          <p:nvPr/>
        </p:nvSpPr>
        <p:spPr>
          <a:xfrm>
            <a:off x="6628629" y="923808"/>
            <a:ext cx="4972050" cy="3114675"/>
          </a:xfrm>
          <a:prstGeom prst="frame">
            <a:avLst>
              <a:gd name="adj1" fmla="val 24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57602" y="1489174"/>
            <a:ext cx="471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現在の公立の学校</a:t>
            </a:r>
            <a:r>
              <a:rPr kumimoji="1" lang="ja-JP" altLang="en-US" b="1" dirty="0">
                <a:solidFill>
                  <a:schemeClr val="bg1"/>
                </a:solidFill>
              </a:rPr>
              <a:t>では，生徒の理解にはばらつきがある．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26363" y="2338147"/>
            <a:ext cx="471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わからない部分，内容などは人それぞれで，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26363" y="3025964"/>
            <a:ext cx="4714104" cy="400110"/>
          </a:xfrm>
          <a:prstGeom prst="rect">
            <a:avLst/>
          </a:prstGeom>
          <a:solidFill>
            <a:srgbClr val="006D1C"/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個々人に合わせた教育が必要である．</a:t>
            </a:r>
            <a:endParaRPr kumimoji="1" lang="ja-JP" altLang="en-US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0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7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7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7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8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8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02166" y="568712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5"/>
          <p:cNvSpPr/>
          <p:nvPr/>
        </p:nvSpPr>
        <p:spPr>
          <a:xfrm>
            <a:off x="871538" y="784419"/>
            <a:ext cx="235743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提案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0560" y="1819426"/>
            <a:ext cx="11112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b="1" dirty="0">
                <a:solidFill>
                  <a:schemeClr val="bg1"/>
                </a:solidFill>
              </a:rPr>
              <a:t>・わからなくなったら，わからなくなったところまで戻れるようにする</a:t>
            </a:r>
            <a:endParaRPr lang="en-US" altLang="ja-JP" sz="2600" b="1" dirty="0">
              <a:solidFill>
                <a:schemeClr val="bg1"/>
              </a:solidFill>
            </a:endParaRPr>
          </a:p>
          <a:p>
            <a:r>
              <a:rPr kumimoji="1" lang="ja-JP" altLang="en-US" sz="2700" b="1" dirty="0">
                <a:solidFill>
                  <a:schemeClr val="bg1"/>
                </a:solidFill>
              </a:rPr>
              <a:t>・単元ごとのつながりを明確にして，学習効果を高める</a:t>
            </a:r>
            <a:endParaRPr kumimoji="1" lang="en-US" altLang="ja-JP" sz="2700" b="1" dirty="0">
              <a:solidFill>
                <a:schemeClr val="bg1"/>
              </a:solidFill>
            </a:endParaRPr>
          </a:p>
          <a:p>
            <a:r>
              <a:rPr lang="ja-JP" altLang="en-US" sz="2700" b="1" dirty="0">
                <a:solidFill>
                  <a:schemeClr val="bg1"/>
                </a:solidFill>
              </a:rPr>
              <a:t>・成績の把握を完璧にこなし，その人に合った早さ，内容にする</a:t>
            </a:r>
            <a:endParaRPr kumimoji="1" lang="en-US" altLang="ja-JP" sz="27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1538" y="3356516"/>
            <a:ext cx="10758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7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完全に個人が管理して，個人が使うものとなる</a:t>
            </a:r>
          </a:p>
        </p:txBody>
      </p:sp>
    </p:spTree>
    <p:extLst>
      <p:ext uri="{BB962C8B-B14F-4D97-AF65-F5344CB8AC3E}">
        <p14:creationId xmlns:p14="http://schemas.microsoft.com/office/powerpoint/2010/main" val="664328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02166" y="568712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レーム 3"/>
          <p:cNvSpPr/>
          <p:nvPr/>
        </p:nvSpPr>
        <p:spPr>
          <a:xfrm>
            <a:off x="871538" y="784419"/>
            <a:ext cx="235743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提案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1538" y="1771650"/>
            <a:ext cx="10729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ということは，</a:t>
            </a:r>
            <a:endParaRPr kumimoji="1" lang="en-US" altLang="ja-JP" sz="36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誰でも簡単に使えるようなインターフェースに</a:t>
            </a:r>
            <a:endParaRPr kumimoji="1" lang="en-US" altLang="ja-JP" sz="36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しなければならない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1888462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02166" y="597288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レーム 2"/>
          <p:cNvSpPr/>
          <p:nvPr/>
        </p:nvSpPr>
        <p:spPr>
          <a:xfrm>
            <a:off x="871538" y="784419"/>
            <a:ext cx="424338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そのためには・・・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1538" y="2481146"/>
            <a:ext cx="10587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誰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でも</a:t>
            </a:r>
            <a:r>
              <a:rPr lang="ja-JP" alt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直感</a:t>
            </a:r>
            <a:r>
              <a:rPr kumimoji="1" lang="ja-JP" altLang="en-US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的</a:t>
            </a:r>
            <a:r>
              <a:rPr kumimoji="1" lang="ja-JP" alt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に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使えるインターフェースに</a:t>
            </a:r>
            <a:r>
              <a:rPr lang="ja-JP" altLang="en-US" sz="3200" b="1" dirty="0">
                <a:solidFill>
                  <a:schemeClr val="bg1"/>
                </a:solidFill>
              </a:rPr>
              <a:t>すればよい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1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02166" y="597288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レーム 2"/>
          <p:cNvSpPr/>
          <p:nvPr/>
        </p:nvSpPr>
        <p:spPr>
          <a:xfrm>
            <a:off x="871538" y="784419"/>
            <a:ext cx="424338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直感</a:t>
            </a:r>
            <a:r>
              <a:rPr lang="ja-JP" altLang="en-US" sz="3200" b="1" dirty="0" smtClean="0">
                <a:solidFill>
                  <a:schemeClr val="bg1"/>
                </a:solidFill>
              </a:rPr>
              <a:t>的</a:t>
            </a:r>
            <a:r>
              <a:rPr lang="ja-JP" altLang="en-US" sz="3200" b="1" dirty="0">
                <a:solidFill>
                  <a:schemeClr val="bg1"/>
                </a:solidFill>
              </a:rPr>
              <a:t>とは・・・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1538" y="1875322"/>
            <a:ext cx="10272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直感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的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とは，一体なんだろうか．</a:t>
            </a:r>
            <a:r>
              <a:rPr lang="ja-JP" altLang="en-US" sz="2400" b="1" dirty="0">
                <a:solidFill>
                  <a:schemeClr val="bg1"/>
                </a:solidFill>
              </a:rPr>
              <a:t>直感的と考えられていることは、実はそこまで直感的というわけではなく、学習によって得られたものである。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r>
              <a:rPr lang="ja-JP" altLang="en-US" sz="2400" b="1" dirty="0">
                <a:solidFill>
                  <a:schemeClr val="bg1"/>
                </a:solidFill>
              </a:rPr>
              <a:t>例えば、子供が小さい頃から、タッチデバイスを触らせると、その子供が成長したときに、大人が思いがけない操作をし始めえるといった話がある。小さい子供にとって、タッチデバイスの操作は決して直感的なものではなく、決してわかりやすいものでもないのである。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37648" y="841972"/>
            <a:ext cx="670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http://gihyo.jp/design/serial/01/usability-of-smartphone-era/0006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『</a:t>
            </a:r>
            <a:r>
              <a:rPr lang="ja-JP" altLang="en-US" dirty="0">
                <a:solidFill>
                  <a:schemeClr val="bg1"/>
                </a:solidFill>
              </a:rPr>
              <a:t>「直感的にわかりやすいＵＩ」は、本当に使いやすいのか</a:t>
            </a:r>
            <a:r>
              <a:rPr lang="en-US" altLang="ja-JP" dirty="0">
                <a:solidFill>
                  <a:schemeClr val="bg1"/>
                </a:solidFill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511778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1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FDCBC86B-58E1-2849-84CC-014088A53E3E}"/>
              </a:ext>
            </a:extLst>
          </p:cNvPr>
          <p:cNvSpPr/>
          <p:nvPr/>
        </p:nvSpPr>
        <p:spPr>
          <a:xfrm>
            <a:off x="602166" y="597288"/>
            <a:ext cx="11218127" cy="3824868"/>
          </a:xfrm>
          <a:prstGeom prst="rect">
            <a:avLst/>
          </a:prstGeom>
          <a:solidFill>
            <a:srgbClr val="006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レーム 3"/>
          <p:cNvSpPr/>
          <p:nvPr/>
        </p:nvSpPr>
        <p:spPr>
          <a:xfrm>
            <a:off x="871538" y="784419"/>
            <a:ext cx="4243387" cy="758631"/>
          </a:xfrm>
          <a:prstGeom prst="frame">
            <a:avLst>
              <a:gd name="adj1" fmla="val 59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直感</a:t>
            </a:r>
            <a:r>
              <a:rPr lang="ja-JP" altLang="en-US" sz="3200" b="1" dirty="0" smtClean="0">
                <a:solidFill>
                  <a:schemeClr val="bg1"/>
                </a:solidFill>
              </a:rPr>
              <a:t>的</a:t>
            </a:r>
            <a:r>
              <a:rPr lang="ja-JP" altLang="en-US" sz="3200" b="1" dirty="0">
                <a:solidFill>
                  <a:schemeClr val="bg1"/>
                </a:solidFill>
              </a:rPr>
              <a:t>とは・・・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1539" y="1785938"/>
            <a:ext cx="10729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現在では，まだ本質的な“直感的”からは，遠いと考えられている．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例えば，現在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Windows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や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Mac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の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PC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では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GUI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（グラフィカルユーザーインターフェース）というものが我々がも物心ついた時から存在したため，タッチディスプレイはこうしたらこうなるだろうといったことが，簡単に予想がついたのである．しかし，歴史をたどれば，昔はコンピュータは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CUI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（キャラクタユーザインターフェース）であったが，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GUI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の誕生によって，コマンドをいちいち打つ必要がなくなったため，流行した．このときも．ある意味直感的に動かせるコンピュータであるといえる．現在，昔に比べると，コマンドラインのインターフェースですら，使いやすくなっている．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37648" y="841972"/>
            <a:ext cx="670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http://gihyo.jp/design/serial/01/usability-of-smartphone-era/0006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『</a:t>
            </a:r>
            <a:r>
              <a:rPr lang="ja-JP" altLang="en-US" dirty="0">
                <a:solidFill>
                  <a:schemeClr val="bg1"/>
                </a:solidFill>
              </a:rPr>
              <a:t>「直感的にわかりやすいＵＩ」は、本当に使いやすいのか</a:t>
            </a:r>
            <a:r>
              <a:rPr lang="en-US" altLang="ja-JP" dirty="0">
                <a:solidFill>
                  <a:schemeClr val="bg1"/>
                </a:solidFill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215954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1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4.9|2.3"/>
</p:tagLst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</TotalTime>
  <Words>575</Words>
  <Application>Microsoft Office PowerPoint</Application>
  <PresentationFormat>ワイド画面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Gill Sans MT</vt:lpstr>
      <vt:lpstr>ギャラリー</vt:lpstr>
      <vt:lpstr>教育システム開発のための インターフェースの研究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ヒューマンインタフェース を用いた教育システムの研究</dc:title>
  <dc:creator>大場雅士</dc:creator>
  <cp:lastModifiedBy>SGI</cp:lastModifiedBy>
  <cp:revision>26</cp:revision>
  <dcterms:created xsi:type="dcterms:W3CDTF">2017-11-26T10:43:32Z</dcterms:created>
  <dcterms:modified xsi:type="dcterms:W3CDTF">2017-11-27T05:55:22Z</dcterms:modified>
</cp:coreProperties>
</file>