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0A3"/>
    <a:srgbClr val="EA7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05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81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63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61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87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43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21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95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52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6DE7-1313-4F5A-A500-3E3C26DD1299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62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6DE7-1313-4F5A-A500-3E3C26DD1299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0449B-4A15-4BD3-9272-4C46AD4AF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33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.vrsj.org/15-1/s19-22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ikediary.com/university/research/vr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nologyreview.jp/s/22949/virtual-reality-will-change-how-doctors-perform-surgery-within-a-few-year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医療の中でＶＲを活かす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754432"/>
            <a:ext cx="9144000" cy="1655762"/>
          </a:xfrm>
        </p:spPr>
        <p:txBody>
          <a:bodyPr/>
          <a:lstStyle/>
          <a:p>
            <a:pPr algn="r"/>
            <a:r>
              <a:rPr kumimoji="1" lang="ja-JP" altLang="en-US" dirty="0" smtClean="0"/>
              <a:t>情報・経営システム工学課程　１年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17103791</a:t>
            </a:r>
            <a:r>
              <a:rPr lang="ja-JP" altLang="en-US" dirty="0" smtClean="0"/>
              <a:t>　佐藤花純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17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902495" y="222736"/>
            <a:ext cx="1766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/>
              <a:t>背 景</a:t>
            </a:r>
            <a:endParaRPr kumimoji="1" lang="ja-JP" altLang="en-US" sz="5400" b="1" dirty="0"/>
          </a:p>
        </p:txBody>
      </p:sp>
      <p:sp>
        <p:nvSpPr>
          <p:cNvPr id="4" name="円形吹き出し 3"/>
          <p:cNvSpPr/>
          <p:nvPr/>
        </p:nvSpPr>
        <p:spPr>
          <a:xfrm>
            <a:off x="7354637" y="3468824"/>
            <a:ext cx="4748463" cy="2367024"/>
          </a:xfrm>
          <a:prstGeom prst="wedgeEllipseCallout">
            <a:avLst>
              <a:gd name="adj1" fmla="val -53674"/>
              <a:gd name="adj2" fmla="val 3088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インストラクター不足</a:t>
            </a:r>
            <a:endParaRPr kumimoji="1" lang="ja-JP" altLang="en-US" sz="2800" dirty="0"/>
          </a:p>
        </p:txBody>
      </p:sp>
      <p:sp>
        <p:nvSpPr>
          <p:cNvPr id="5" name="AutoShape 2" descr="「フリー素材 悩む人」の画像検索結果"/>
          <p:cNvSpPr>
            <a:spLocks noChangeAspect="1" noChangeArrowheads="1"/>
          </p:cNvSpPr>
          <p:nvPr/>
        </p:nvSpPr>
        <p:spPr bwMode="auto">
          <a:xfrm>
            <a:off x="1010583" y="3080042"/>
            <a:ext cx="4299354" cy="429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24066" t="5201" r="26471" b="-1"/>
          <a:stretch/>
        </p:blipFill>
        <p:spPr>
          <a:xfrm>
            <a:off x="5001254" y="4491086"/>
            <a:ext cx="1838763" cy="2193736"/>
          </a:xfrm>
          <a:prstGeom prst="rect">
            <a:avLst/>
          </a:prstGeom>
        </p:spPr>
      </p:pic>
      <p:sp>
        <p:nvSpPr>
          <p:cNvPr id="8" name="円形吹き出し 7"/>
          <p:cNvSpPr/>
          <p:nvPr/>
        </p:nvSpPr>
        <p:spPr>
          <a:xfrm>
            <a:off x="27231" y="3468824"/>
            <a:ext cx="4748463" cy="2367024"/>
          </a:xfrm>
          <a:prstGeom prst="wedgeEllipseCallout">
            <a:avLst>
              <a:gd name="adj1" fmla="val 52103"/>
              <a:gd name="adj2" fmla="val 335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シナリオ不足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18926" y="6334780"/>
            <a:ext cx="467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医療訓練・術前計画におけるＶＲ技術利用の現状と課題</a:t>
            </a:r>
            <a:endParaRPr kumimoji="1" lang="en-US" altLang="ja-JP" sz="1400" dirty="0" smtClean="0"/>
          </a:p>
          <a:p>
            <a:r>
              <a:rPr lang="en-US" altLang="ja-JP" sz="1400" u="sng" dirty="0">
                <a:hlinkClick r:id="rId3"/>
              </a:rPr>
              <a:t>http://journal.vrsj.org/15-1/s19-22.pdf</a:t>
            </a:r>
            <a:endParaRPr kumimoji="1" lang="ja-JP" altLang="en-US" sz="1400" dirty="0"/>
          </a:p>
        </p:txBody>
      </p:sp>
      <p:sp>
        <p:nvSpPr>
          <p:cNvPr id="12" name="円形吹き出し 11"/>
          <p:cNvSpPr/>
          <p:nvPr/>
        </p:nvSpPr>
        <p:spPr>
          <a:xfrm>
            <a:off x="786028" y="906477"/>
            <a:ext cx="4748463" cy="2367024"/>
          </a:xfrm>
          <a:prstGeom prst="wedgeEllipseCallout">
            <a:avLst>
              <a:gd name="adj1" fmla="val 50766"/>
              <a:gd name="adj2" fmla="val 7058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現場への導入が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進んでいない</a:t>
            </a:r>
            <a:endParaRPr kumimoji="1" lang="ja-JP" altLang="en-US" sz="2800" dirty="0"/>
          </a:p>
        </p:txBody>
      </p:sp>
      <p:sp>
        <p:nvSpPr>
          <p:cNvPr id="7" name="円形吹き出し 6"/>
          <p:cNvSpPr/>
          <p:nvPr/>
        </p:nvSpPr>
        <p:spPr>
          <a:xfrm>
            <a:off x="6037329" y="906477"/>
            <a:ext cx="4748463" cy="2367024"/>
          </a:xfrm>
          <a:prstGeom prst="wedgeEllipseCallout">
            <a:avLst>
              <a:gd name="adj1" fmla="val -40004"/>
              <a:gd name="adj2" fmla="val 7059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リアリティが低い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98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5677" y="400833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リアリティが低い理由・・・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8717" y="132775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/>
              <a:t>ＶＲ</a:t>
            </a:r>
            <a:endParaRPr kumimoji="1" lang="ja-JP" altLang="en-US" sz="3600" b="1" dirty="0"/>
          </a:p>
        </p:txBody>
      </p:sp>
      <p:sp>
        <p:nvSpPr>
          <p:cNvPr id="6" name="楕円 5"/>
          <p:cNvSpPr/>
          <p:nvPr/>
        </p:nvSpPr>
        <p:spPr>
          <a:xfrm>
            <a:off x="6864263" y="1819435"/>
            <a:ext cx="3748134" cy="25803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聴覚</a:t>
            </a:r>
            <a:endParaRPr kumimoji="1" lang="ja-JP" altLang="en-US" sz="4400" dirty="0"/>
          </a:p>
        </p:txBody>
      </p:sp>
      <p:sp>
        <p:nvSpPr>
          <p:cNvPr id="7" name="楕円 6"/>
          <p:cNvSpPr/>
          <p:nvPr/>
        </p:nvSpPr>
        <p:spPr>
          <a:xfrm>
            <a:off x="1650583" y="1819435"/>
            <a:ext cx="3748134" cy="25803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視覚</a:t>
            </a:r>
            <a:endParaRPr kumimoji="1" lang="ja-JP" altLang="en-US" sz="4400" dirty="0"/>
          </a:p>
        </p:txBody>
      </p:sp>
      <p:sp>
        <p:nvSpPr>
          <p:cNvPr id="8" name="楕円 7"/>
          <p:cNvSpPr/>
          <p:nvPr/>
        </p:nvSpPr>
        <p:spPr>
          <a:xfrm>
            <a:off x="4257423" y="4098098"/>
            <a:ext cx="3748134" cy="25803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触覚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414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雲形吹き出し 6"/>
          <p:cNvSpPr/>
          <p:nvPr/>
        </p:nvSpPr>
        <p:spPr>
          <a:xfrm>
            <a:off x="2485505" y="1246909"/>
            <a:ext cx="8395855" cy="3582786"/>
          </a:xfrm>
          <a:prstGeom prst="cloudCallout">
            <a:avLst>
              <a:gd name="adj1" fmla="val -48618"/>
              <a:gd name="adj2" fmla="val 5324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FF0000"/>
                </a:solidFill>
              </a:rPr>
              <a:t>筋肉をハックすることでＶＲ空間で物体の重さを再現する！！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9137" y="44934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触</a:t>
            </a:r>
            <a:r>
              <a:rPr lang="ja-JP" altLang="en-US" sz="3200" dirty="0"/>
              <a:t>覚</a:t>
            </a:r>
            <a:r>
              <a:rPr kumimoji="1" lang="ja-JP" altLang="en-US" sz="3200" dirty="0" smtClean="0"/>
              <a:t>の機能を導入する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75500" y="6375400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2"/>
              </a:rPr>
              <a:t>http://rikediary.com/university/research/vr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2485505" y="1246909"/>
            <a:ext cx="8969434" cy="49934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/>
              <a:t>極</a:t>
            </a:r>
            <a:r>
              <a:rPr lang="ja-JP" altLang="en-US" sz="2800" dirty="0" smtClean="0"/>
              <a:t>小</a:t>
            </a:r>
            <a:r>
              <a:rPr kumimoji="1" lang="ja-JP" altLang="en-US" sz="2800" smtClean="0"/>
              <a:t>の</a:t>
            </a:r>
            <a:r>
              <a:rPr kumimoji="1" lang="ja-JP" altLang="en-US" sz="2800" smtClean="0"/>
              <a:t>ウェアラブルデヴァイスでユーザー</a:t>
            </a:r>
            <a:r>
              <a:rPr kumimoji="1" lang="ja-JP" altLang="en-US" sz="2800" dirty="0" smtClean="0"/>
              <a:t>の指や手などの筋肉に微量の電気ショックを送ることでＶＲ空間でも触感の再現を誘発するもの。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手術シミュレーションにおいても臓器の触感が再現できる！！</a:t>
            </a:r>
            <a:endParaRPr kumimoji="1"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/>
          </a:p>
          <a:p>
            <a:endParaRPr kumimoji="1" lang="en-US" altLang="ja-JP" sz="2800" dirty="0" smtClean="0"/>
          </a:p>
          <a:p>
            <a:pPr algn="ctr"/>
            <a:r>
              <a:rPr lang="ja-JP" altLang="en-US" sz="3200" b="1" dirty="0"/>
              <a:t>リアリティ</a:t>
            </a:r>
            <a:r>
              <a:rPr lang="ja-JP" altLang="en-US" sz="3200" b="1" dirty="0" smtClean="0"/>
              <a:t>の向上</a:t>
            </a:r>
            <a:endParaRPr kumimoji="1" lang="en-US" altLang="ja-JP" sz="3200" b="1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21028" t="5882" r="9185" b="8061"/>
          <a:stretch/>
        </p:blipFill>
        <p:spPr>
          <a:xfrm>
            <a:off x="399011" y="4006735"/>
            <a:ext cx="1951028" cy="2502130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6147516" y="4006735"/>
            <a:ext cx="1072871" cy="957981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29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6604" y="49424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さらに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2290" y="1643348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ＣＴやＭＲＩでスキャンしたレントゲン画像を３Ｄデータに変換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58108" y="6550223"/>
            <a:ext cx="10233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hlinkClick r:id="rId2"/>
              </a:rPr>
              <a:t>https://www.technologyreview.jp/s/22949/virtual-reality-will-change-how-doctors-perform-surgery-within-a-few-years</a:t>
            </a:r>
            <a:r>
              <a:rPr lang="en-US" altLang="ja-JP" sz="1400" dirty="0" smtClean="0">
                <a:hlinkClick r:id="rId2"/>
              </a:rPr>
              <a:t>/</a:t>
            </a:r>
            <a:endParaRPr lang="en-US" altLang="ja-JP" sz="1400" dirty="0" smtClean="0"/>
          </a:p>
        </p:txBody>
      </p:sp>
      <p:sp>
        <p:nvSpPr>
          <p:cNvPr id="5" name="下矢印 4"/>
          <p:cNvSpPr/>
          <p:nvPr/>
        </p:nvSpPr>
        <p:spPr>
          <a:xfrm>
            <a:off x="5802312" y="2419392"/>
            <a:ext cx="657727" cy="97856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759825" y="3557847"/>
            <a:ext cx="6866313" cy="2829683"/>
          </a:xfrm>
          <a:prstGeom prst="ellipse">
            <a:avLst/>
          </a:prstGeom>
          <a:ln>
            <a:solidFill>
              <a:srgbClr val="F650A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患者自身のデータを用いて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/>
              <a:t>シミュレーション</a:t>
            </a:r>
            <a:r>
              <a:rPr lang="ja-JP" altLang="en-US" sz="2800" dirty="0" smtClean="0"/>
              <a:t>ができる！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25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262" y="416453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全てできるようになると・・・</a:t>
            </a:r>
            <a:endParaRPr kumimoji="1" lang="ja-JP" altLang="en-US" sz="32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28" y="4398340"/>
            <a:ext cx="2143125" cy="2143125"/>
          </a:xfrm>
          <a:prstGeom prst="rect">
            <a:avLst/>
          </a:prstGeom>
        </p:spPr>
      </p:pic>
      <p:sp>
        <p:nvSpPr>
          <p:cNvPr id="6" name="楕円 5"/>
          <p:cNvSpPr/>
          <p:nvPr/>
        </p:nvSpPr>
        <p:spPr>
          <a:xfrm>
            <a:off x="7608915" y="4032579"/>
            <a:ext cx="4422371" cy="23109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研修医の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スキルアップ</a:t>
            </a:r>
            <a:endParaRPr kumimoji="1" lang="ja-JP" altLang="en-US" sz="3200" dirty="0"/>
          </a:p>
        </p:txBody>
      </p:sp>
      <p:sp>
        <p:nvSpPr>
          <p:cNvPr id="4" name="楕円 3"/>
          <p:cNvSpPr/>
          <p:nvPr/>
        </p:nvSpPr>
        <p:spPr>
          <a:xfrm>
            <a:off x="615141" y="3949452"/>
            <a:ext cx="4422371" cy="23109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医師の技術向上</a:t>
            </a:r>
            <a:endParaRPr kumimoji="1" lang="ja-JP" altLang="en-US" sz="3200" dirty="0"/>
          </a:p>
        </p:txBody>
      </p:sp>
      <p:sp>
        <p:nvSpPr>
          <p:cNvPr id="3" name="楕円 2"/>
          <p:cNvSpPr/>
          <p:nvPr/>
        </p:nvSpPr>
        <p:spPr>
          <a:xfrm>
            <a:off x="1379912" y="1213657"/>
            <a:ext cx="4422371" cy="23109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安全性の向上</a:t>
            </a:r>
            <a:endParaRPr kumimoji="1" lang="ja-JP" altLang="en-US" sz="3200" dirty="0"/>
          </a:p>
        </p:txBody>
      </p:sp>
      <p:sp>
        <p:nvSpPr>
          <p:cNvPr id="5" name="楕円 4"/>
          <p:cNvSpPr/>
          <p:nvPr/>
        </p:nvSpPr>
        <p:spPr>
          <a:xfrm>
            <a:off x="6470073" y="1213657"/>
            <a:ext cx="4422371" cy="231093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患者</a:t>
            </a:r>
            <a:r>
              <a:rPr lang="ja-JP" altLang="en-US" sz="3200" dirty="0" smtClean="0"/>
              <a:t>にあった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手術プラン考案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939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1753986" y="382385"/>
            <a:ext cx="8769926" cy="223612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患者</a:t>
            </a:r>
            <a:r>
              <a:rPr lang="ja-JP" altLang="en-US" sz="2800" dirty="0"/>
              <a:t>自身</a:t>
            </a:r>
            <a:r>
              <a:rPr lang="ja-JP" altLang="en-US" sz="2800" dirty="0" smtClean="0"/>
              <a:t>の</a:t>
            </a:r>
            <a:r>
              <a:rPr lang="ja-JP" altLang="en-US" sz="2800" dirty="0"/>
              <a:t>データ</a:t>
            </a:r>
            <a:r>
              <a:rPr lang="ja-JP" altLang="en-US" sz="2800" dirty="0" smtClean="0"/>
              <a:t>を用いて手術のシミュレーションができるようにする！！</a:t>
            </a:r>
            <a:endParaRPr kumimoji="1" lang="ja-JP" altLang="en-US" sz="2800" dirty="0"/>
          </a:p>
        </p:txBody>
      </p:sp>
      <p:sp>
        <p:nvSpPr>
          <p:cNvPr id="4" name="下矢印 3"/>
          <p:cNvSpPr/>
          <p:nvPr/>
        </p:nvSpPr>
        <p:spPr>
          <a:xfrm>
            <a:off x="5810085" y="2934781"/>
            <a:ext cx="657727" cy="97856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75119" y="3193232"/>
            <a:ext cx="333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最終目標として・・・</a:t>
            </a:r>
            <a:endParaRPr kumimoji="1" lang="ja-JP" altLang="en-US" sz="2400" dirty="0"/>
          </a:p>
        </p:txBody>
      </p:sp>
      <p:sp>
        <p:nvSpPr>
          <p:cNvPr id="6" name="角丸四角形 5"/>
          <p:cNvSpPr/>
          <p:nvPr/>
        </p:nvSpPr>
        <p:spPr>
          <a:xfrm>
            <a:off x="1753987" y="4131425"/>
            <a:ext cx="8769926" cy="248550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ＶＲに触覚の機能も加えてよりリアルな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手術シミュレーションができるようにする！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98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226</Words>
  <Application>Microsoft Office PowerPoint</Application>
  <PresentationFormat>ワイド画面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医療の中でＶＲを活かす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24</cp:revision>
  <dcterms:created xsi:type="dcterms:W3CDTF">2017-11-13T05:41:57Z</dcterms:created>
  <dcterms:modified xsi:type="dcterms:W3CDTF">2017-11-27T05:39:06Z</dcterms:modified>
</cp:coreProperties>
</file>