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43957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50109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99546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180003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27226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245822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81894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2839C8-CE29-4778-86A3-C1AFA0D2E42A}" type="datetimeFigureOut">
              <a:rPr kumimoji="1" lang="ja-JP" altLang="en-US" smtClean="0"/>
              <a:t>2017/11/27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7370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A2839C8-CE29-4778-86A3-C1AFA0D2E42A}" type="datetimeFigureOut">
              <a:rPr kumimoji="1" lang="ja-JP" altLang="en-US" smtClean="0"/>
              <a:t>2017/11/27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3470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2839C8-CE29-4778-86A3-C1AFA0D2E42A}" type="datetimeFigureOut">
              <a:rPr kumimoji="1" lang="ja-JP" altLang="en-US" smtClean="0"/>
              <a:t>2017/11/27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95DA2A-16C4-46DF-B19D-EAA7CF34B0E9}"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514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9036" y="615142"/>
            <a:ext cx="10360429" cy="2894821"/>
          </a:xfrm>
        </p:spPr>
        <p:txBody>
          <a:bodyPr>
            <a:normAutofit/>
          </a:bodyPr>
          <a:lstStyle/>
          <a:p>
            <a:r>
              <a:rPr kumimoji="1" lang="ja-JP" altLang="en-US" sz="4800" dirty="0"/>
              <a:t>災害時の</a:t>
            </a:r>
            <a:r>
              <a:rPr kumimoji="1" lang="en-US" altLang="ja-JP" sz="4800" dirty="0">
                <a:solidFill>
                  <a:schemeClr val="tx1"/>
                </a:solidFill>
              </a:rPr>
              <a:t>Twitter</a:t>
            </a:r>
            <a:r>
              <a:rPr lang="ja-JP" altLang="en-US" sz="4800" dirty="0"/>
              <a:t>を利用した</a:t>
            </a:r>
            <a:r>
              <a:rPr lang="en-US" altLang="ja-JP" sz="4800" dirty="0"/>
              <a:t/>
            </a:r>
            <a:br>
              <a:rPr lang="en-US" altLang="ja-JP" sz="4800" dirty="0"/>
            </a:br>
            <a:r>
              <a:rPr lang="ja-JP" altLang="en-US" sz="4800" dirty="0"/>
              <a:t>情報収集</a:t>
            </a:r>
            <a:r>
              <a:rPr kumimoji="1" lang="ja-JP" altLang="en-US" sz="4800" dirty="0"/>
              <a:t>支援システムの開発</a:t>
            </a:r>
            <a:endParaRPr kumimoji="1" lang="ja-JP" altLang="en-US" sz="2800" dirty="0"/>
          </a:p>
        </p:txBody>
      </p:sp>
      <p:sp>
        <p:nvSpPr>
          <p:cNvPr id="3" name="サブタイトル 2"/>
          <p:cNvSpPr>
            <a:spLocks noGrp="1"/>
          </p:cNvSpPr>
          <p:nvPr>
            <p:ph type="subTitle" idx="1"/>
          </p:nvPr>
        </p:nvSpPr>
        <p:spPr/>
        <p:txBody>
          <a:bodyPr/>
          <a:lstStyle/>
          <a:p>
            <a:pPr algn="r"/>
            <a:r>
              <a:rPr kumimoji="1" lang="ja-JP" altLang="en-US" dirty="0">
                <a:solidFill>
                  <a:schemeClr val="tx1"/>
                </a:solidFill>
              </a:rPr>
              <a:t>情報・経営システム工学課程　</a:t>
            </a:r>
            <a:r>
              <a:rPr lang="ja-JP" altLang="en-US" dirty="0">
                <a:solidFill>
                  <a:schemeClr val="tx1"/>
                </a:solidFill>
              </a:rPr>
              <a:t>１</a:t>
            </a:r>
            <a:r>
              <a:rPr kumimoji="1" lang="ja-JP" altLang="en-US" dirty="0">
                <a:solidFill>
                  <a:schemeClr val="tx1"/>
                </a:solidFill>
              </a:rPr>
              <a:t>年</a:t>
            </a:r>
            <a:r>
              <a:rPr kumimoji="1" lang="ja-JP" altLang="en-US" b="1" dirty="0">
                <a:solidFill>
                  <a:schemeClr val="tx1"/>
                </a:solidFill>
              </a:rPr>
              <a:t>　</a:t>
            </a:r>
            <a:r>
              <a:rPr kumimoji="1" lang="en-US" altLang="ja-JP" b="1" dirty="0">
                <a:solidFill>
                  <a:schemeClr val="tx1"/>
                </a:solidFill>
              </a:rPr>
              <a:t>17104581</a:t>
            </a:r>
            <a:r>
              <a:rPr kumimoji="1" lang="ja-JP" altLang="en-US" dirty="0">
                <a:solidFill>
                  <a:schemeClr val="tx1"/>
                </a:solidFill>
              </a:rPr>
              <a:t>　鈴木理玖</a:t>
            </a:r>
          </a:p>
        </p:txBody>
      </p:sp>
    </p:spTree>
    <p:extLst>
      <p:ext uri="{BB962C8B-B14F-4D97-AF65-F5344CB8AC3E}">
        <p14:creationId xmlns:p14="http://schemas.microsoft.com/office/powerpoint/2010/main" val="4274488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rgbClr val="00B050"/>
                </a:solidFill>
              </a:rPr>
              <a:t>背景</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　</a:t>
            </a:r>
            <a:r>
              <a:rPr kumimoji="1" lang="ja-JP" altLang="en-US" sz="2300" b="1" dirty="0"/>
              <a:t>インターネットは近年のスマホやパソコン</a:t>
            </a:r>
            <a:r>
              <a:rPr kumimoji="1" lang="ja-JP" altLang="en-US" sz="2300" b="1" dirty="0" smtClean="0"/>
              <a:t>の普及</a:t>
            </a:r>
            <a:r>
              <a:rPr kumimoji="1" lang="ja-JP" altLang="en-US" sz="2300" b="1" dirty="0"/>
              <a:t>に伴って我々の日常生活に欠かせないツールとなった。</a:t>
            </a:r>
            <a:r>
              <a:rPr lang="ja-JP" altLang="en-US" sz="2300" b="1" dirty="0"/>
              <a:t>インターネットを使った情報検索は一般的になり、欲しい知識を手っ取り早く得られるため、人に聞いたり、書物で調べる手間も大概の場合省くことができるようになった。</a:t>
            </a:r>
            <a:endParaRPr lang="en-US" altLang="ja-JP" sz="2300" b="1" dirty="0"/>
          </a:p>
          <a:p>
            <a:pPr marL="0" indent="0">
              <a:buNone/>
            </a:pPr>
            <a:r>
              <a:rPr lang="ja-JP" altLang="en-US" sz="2300" b="1" dirty="0"/>
              <a:t>　それに伴って、</a:t>
            </a:r>
            <a:r>
              <a:rPr lang="en-US" altLang="ja-JP" sz="2300" b="1" dirty="0"/>
              <a:t>SNS</a:t>
            </a:r>
            <a:r>
              <a:rPr lang="ja-JP" altLang="en-US" sz="2300" b="1" dirty="0"/>
              <a:t>の利用者も急増した。世界中で最も多く利用されている</a:t>
            </a:r>
            <a:r>
              <a:rPr lang="en-US" altLang="ja-JP" sz="2300" b="1" dirty="0"/>
              <a:t>SNS</a:t>
            </a:r>
            <a:r>
              <a:rPr lang="ja-JP" altLang="en-US" sz="2300" b="1" dirty="0"/>
              <a:t>は</a:t>
            </a:r>
            <a:r>
              <a:rPr lang="en-US" altLang="ja-JP" sz="2300" b="1" dirty="0"/>
              <a:t>Facebook</a:t>
            </a:r>
            <a:r>
              <a:rPr lang="ja-JP" altLang="en-US" sz="2300" b="1" dirty="0"/>
              <a:t>だが、日本国内における利用が最も多いのは</a:t>
            </a:r>
            <a:r>
              <a:rPr lang="en-US" altLang="ja-JP" sz="2300" b="1" dirty="0"/>
              <a:t>LINE</a:t>
            </a:r>
            <a:r>
              <a:rPr lang="ja-JP" altLang="en-US" sz="2300" b="1" dirty="0"/>
              <a:t>で、それに次いで多いのが</a:t>
            </a:r>
            <a:r>
              <a:rPr lang="en-US" altLang="ja-JP" sz="2300" b="1" dirty="0"/>
              <a:t>Twitter</a:t>
            </a:r>
            <a:r>
              <a:rPr lang="ja-JP" altLang="en-US" sz="2300" b="1" dirty="0"/>
              <a:t>である。</a:t>
            </a:r>
            <a:r>
              <a:rPr lang="en-US" altLang="ja-JP" sz="2300" b="1" dirty="0"/>
              <a:t>LINE</a:t>
            </a:r>
            <a:r>
              <a:rPr lang="ja-JP" altLang="en-US" sz="2300" b="1" dirty="0"/>
              <a:t>は個人同士、またはグループで行う閉鎖的な情報交換ツールであるが、</a:t>
            </a:r>
            <a:r>
              <a:rPr lang="en-US" altLang="ja-JP" sz="2300" b="1" dirty="0"/>
              <a:t>Twitter</a:t>
            </a:r>
            <a:r>
              <a:rPr lang="ja-JP" altLang="en-US" sz="2300" b="1" dirty="0"/>
              <a:t>は基本的に（未公開設定のアカウント、ダイレクトメッセージなどを除けば）全世界に発信する開放的な情報交換ツールである。</a:t>
            </a:r>
            <a:endParaRPr lang="en-US" altLang="ja-JP" sz="2300" b="1" dirty="0"/>
          </a:p>
        </p:txBody>
      </p:sp>
    </p:spTree>
    <p:extLst>
      <p:ext uri="{BB962C8B-B14F-4D97-AF65-F5344CB8AC3E}">
        <p14:creationId xmlns:p14="http://schemas.microsoft.com/office/powerpoint/2010/main" val="3463639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rgbClr val="FF0000"/>
                </a:solidFill>
              </a:rPr>
              <a:t>現状</a:t>
            </a:r>
          </a:p>
        </p:txBody>
      </p:sp>
      <p:sp>
        <p:nvSpPr>
          <p:cNvPr id="3" name="コンテンツ プレースホルダー 2"/>
          <p:cNvSpPr>
            <a:spLocks noGrp="1"/>
          </p:cNvSpPr>
          <p:nvPr>
            <p:ph idx="1"/>
          </p:nvPr>
        </p:nvSpPr>
        <p:spPr/>
        <p:txBody>
          <a:bodyPr/>
          <a:lstStyle/>
          <a:p>
            <a:pPr marL="0" indent="0">
              <a:buNone/>
            </a:pPr>
            <a:r>
              <a:rPr lang="ja-JP" altLang="en-US" sz="2300" dirty="0"/>
              <a:t>　</a:t>
            </a:r>
            <a:r>
              <a:rPr lang="ja-JP" altLang="en-US" sz="2300" b="1" dirty="0"/>
              <a:t>日本は災害大国とも呼ばれる程、災害が多く発生する国である。</a:t>
            </a:r>
            <a:r>
              <a:rPr lang="en-US" altLang="ja-JP" sz="2300" b="1" dirty="0"/>
              <a:t>Twitter</a:t>
            </a:r>
            <a:r>
              <a:rPr lang="ja-JP" altLang="en-US" sz="2300" b="1" dirty="0"/>
              <a:t>はリアルタイムで更新されるため、災害時の情報収集に適していると言える。しかし、</a:t>
            </a:r>
            <a:r>
              <a:rPr lang="en-US" altLang="ja-JP" sz="2300" b="1" dirty="0"/>
              <a:t>Twitter</a:t>
            </a:r>
            <a:r>
              <a:rPr lang="ja-JP" altLang="en-US" sz="2300" b="1" dirty="0"/>
              <a:t>は常に多くの人々が利用しており、災害時にはより多くの情報が発信される。その中から有用な情報を見つけるのは容易なことではなく、また嘘の情報が出回っていることがあるため、それによって混乱が発生することもある。</a:t>
            </a:r>
            <a:endParaRPr lang="en-US" altLang="ja-JP" sz="2300" b="1" dirty="0"/>
          </a:p>
          <a:p>
            <a:pPr marL="0" indent="0">
              <a:buNone/>
            </a:pPr>
            <a:r>
              <a:rPr lang="ja-JP" altLang="en-US" sz="2300" b="1" dirty="0"/>
              <a:t>　この先も様々な災害が発生すると予想される日本において</a:t>
            </a:r>
            <a:r>
              <a:rPr lang="en-US" altLang="ja-JP" sz="2300" b="1" dirty="0"/>
              <a:t>Twitter</a:t>
            </a:r>
            <a:r>
              <a:rPr lang="ja-JP" altLang="en-US" sz="2300" b="1" dirty="0"/>
              <a:t>上の情報を有効活用する方法を確立することはかなり重要である。</a:t>
            </a:r>
            <a:endParaRPr lang="en-US" altLang="ja-JP" sz="2300" b="1" dirty="0"/>
          </a:p>
        </p:txBody>
      </p:sp>
    </p:spTree>
    <p:extLst>
      <p:ext uri="{BB962C8B-B14F-4D97-AF65-F5344CB8AC3E}">
        <p14:creationId xmlns:p14="http://schemas.microsoft.com/office/powerpoint/2010/main" val="1585514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15637" y="1138844"/>
            <a:ext cx="11596254" cy="706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415636" y="188916"/>
            <a:ext cx="10058400" cy="769113"/>
          </a:xfrm>
        </p:spPr>
        <p:txBody>
          <a:bodyPr>
            <a:normAutofit fontScale="90000"/>
          </a:bodyPr>
          <a:lstStyle/>
          <a:p>
            <a:r>
              <a:rPr lang="en-US" altLang="ja-JP" sz="5400" b="1" dirty="0"/>
              <a:t>DISAANA</a:t>
            </a:r>
            <a:r>
              <a:rPr lang="en-US" altLang="ja-JP" sz="3200" b="1" dirty="0"/>
              <a:t>(</a:t>
            </a:r>
            <a:r>
              <a:rPr lang="ja-JP" altLang="en-US" sz="3200" b="1" dirty="0"/>
              <a:t>対災害</a:t>
            </a:r>
            <a:r>
              <a:rPr lang="en-US" altLang="ja-JP" sz="3200" b="1" dirty="0"/>
              <a:t>SNS</a:t>
            </a:r>
            <a:r>
              <a:rPr lang="ja-JP" altLang="en-US" sz="3200" b="1" dirty="0"/>
              <a:t>情報分析システム</a:t>
            </a:r>
            <a:r>
              <a:rPr lang="en-US" altLang="ja-JP" sz="3200" b="1" dirty="0"/>
              <a:t>)</a:t>
            </a:r>
            <a:endParaRPr kumimoji="1" lang="ja-JP" altLang="en-US" sz="3200" b="1" dirty="0"/>
          </a:p>
        </p:txBody>
      </p:sp>
      <p:sp>
        <p:nvSpPr>
          <p:cNvPr id="3" name="正方形/長方形 2">
            <a:extLst>
              <a:ext uri="{FF2B5EF4-FFF2-40B4-BE49-F238E27FC236}">
                <a16:creationId xmlns:a16="http://schemas.microsoft.com/office/drawing/2014/main" id="{36B24C8F-1539-4DC4-A857-FFE38610E6F0}"/>
              </a:ext>
            </a:extLst>
          </p:cNvPr>
          <p:cNvSpPr/>
          <p:nvPr/>
        </p:nvSpPr>
        <p:spPr>
          <a:xfrm>
            <a:off x="415636" y="1026337"/>
            <a:ext cx="11020302" cy="16387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300" b="1" dirty="0">
                <a:solidFill>
                  <a:schemeClr val="tx1"/>
                </a:solidFill>
                <a:latin typeface="+mn-ea"/>
              </a:rPr>
              <a:t>情報通信研究機構（</a:t>
            </a:r>
            <a:r>
              <a:rPr kumimoji="1" lang="en-US" altLang="ja-JP" sz="2300" b="1" dirty="0">
                <a:solidFill>
                  <a:schemeClr val="tx1"/>
                </a:solidFill>
                <a:latin typeface="+mn-ea"/>
              </a:rPr>
              <a:t>NICT)</a:t>
            </a:r>
            <a:r>
              <a:rPr kumimoji="1" lang="ja-JP" altLang="en-US" sz="2300" b="1" dirty="0">
                <a:solidFill>
                  <a:schemeClr val="tx1"/>
                </a:solidFill>
                <a:latin typeface="+mn-ea"/>
              </a:rPr>
              <a:t>が開発・公開</a:t>
            </a:r>
            <a:endParaRPr kumimoji="1" lang="en-US" altLang="ja-JP" sz="2300" b="1" dirty="0">
              <a:solidFill>
                <a:schemeClr val="tx1"/>
              </a:solidFill>
              <a:latin typeface="+mn-ea"/>
            </a:endParaRPr>
          </a:p>
          <a:p>
            <a:pPr algn="ctr"/>
            <a:r>
              <a:rPr lang="en-US" altLang="ja-JP" sz="2300" b="1" dirty="0">
                <a:solidFill>
                  <a:schemeClr val="tx1"/>
                </a:solidFill>
                <a:latin typeface="+mn-ea"/>
              </a:rPr>
              <a:t>SNS</a:t>
            </a:r>
            <a:r>
              <a:rPr lang="ja-JP" altLang="en-US" sz="2300" b="1" dirty="0">
                <a:solidFill>
                  <a:schemeClr val="tx1"/>
                </a:solidFill>
                <a:latin typeface="+mn-ea"/>
              </a:rPr>
              <a:t>上の災害関連情報をリアルタイムに意味的に深く分析し、災害に特化した形で整理。</a:t>
            </a:r>
            <a:endParaRPr lang="en-US" altLang="ja-JP" sz="2300" b="1" dirty="0">
              <a:solidFill>
                <a:schemeClr val="tx1"/>
              </a:solidFill>
              <a:latin typeface="+mn-ea"/>
            </a:endParaRPr>
          </a:p>
          <a:p>
            <a:pPr algn="ctr"/>
            <a:r>
              <a:rPr lang="ja-JP" altLang="en-US" sz="2300" b="1" dirty="0">
                <a:solidFill>
                  <a:schemeClr val="tx1"/>
                </a:solidFill>
                <a:latin typeface="+mn-ea"/>
              </a:rPr>
              <a:t>⇒救援者・被災者・自治体・</a:t>
            </a:r>
            <a:r>
              <a:rPr lang="en-US" altLang="ja-JP" sz="2300" b="1" dirty="0">
                <a:solidFill>
                  <a:schemeClr val="tx1"/>
                </a:solidFill>
                <a:latin typeface="+mn-ea"/>
              </a:rPr>
              <a:t>NPO</a:t>
            </a:r>
            <a:r>
              <a:rPr lang="ja-JP" altLang="en-US" sz="2300" b="1" dirty="0">
                <a:solidFill>
                  <a:schemeClr val="tx1"/>
                </a:solidFill>
                <a:latin typeface="+mn-ea"/>
              </a:rPr>
              <a:t>などが適切な状況把握・判断を行うためのシステム</a:t>
            </a:r>
            <a:endParaRPr kumimoji="1" lang="ja-JP" altLang="en-US" sz="2300" b="1" dirty="0">
              <a:solidFill>
                <a:schemeClr val="tx1"/>
              </a:solidFill>
              <a:latin typeface="+mn-ea"/>
            </a:endParaRPr>
          </a:p>
        </p:txBody>
      </p:sp>
      <p:sp>
        <p:nvSpPr>
          <p:cNvPr id="7" name="楕円 6">
            <a:extLst>
              <a:ext uri="{FF2B5EF4-FFF2-40B4-BE49-F238E27FC236}">
                <a16:creationId xmlns:a16="http://schemas.microsoft.com/office/drawing/2014/main" id="{0193DC2E-4D82-43C6-9C3C-96FB0251E574}"/>
              </a:ext>
            </a:extLst>
          </p:cNvPr>
          <p:cNvSpPr/>
          <p:nvPr/>
        </p:nvSpPr>
        <p:spPr>
          <a:xfrm>
            <a:off x="886691" y="2802626"/>
            <a:ext cx="4991595" cy="28738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rgbClr val="FF0000"/>
                </a:solidFill>
              </a:rPr>
              <a:t>質疑応答モード</a:t>
            </a:r>
            <a:endParaRPr kumimoji="1" lang="en-US" altLang="ja-JP" sz="3600" b="1" dirty="0">
              <a:solidFill>
                <a:srgbClr val="FF0000"/>
              </a:solidFill>
            </a:endParaRPr>
          </a:p>
          <a:p>
            <a:pPr algn="ctr"/>
            <a:endParaRPr kumimoji="1" lang="en-US" altLang="ja-JP" sz="2300" dirty="0">
              <a:solidFill>
                <a:schemeClr val="tx1"/>
              </a:solidFill>
            </a:endParaRPr>
          </a:p>
          <a:p>
            <a:pPr algn="ctr"/>
            <a:r>
              <a:rPr kumimoji="1" lang="ja-JP" altLang="en-US" sz="2300" dirty="0">
                <a:solidFill>
                  <a:schemeClr val="tx1"/>
                </a:solidFill>
              </a:rPr>
              <a:t>質問を入力すると</a:t>
            </a:r>
            <a:endParaRPr kumimoji="1" lang="en-US" altLang="ja-JP" sz="2300" dirty="0">
              <a:solidFill>
                <a:schemeClr val="tx1"/>
              </a:solidFill>
            </a:endParaRPr>
          </a:p>
          <a:p>
            <a:pPr algn="ctr"/>
            <a:r>
              <a:rPr kumimoji="1" lang="ja-JP" altLang="en-US" sz="2300" dirty="0">
                <a:solidFill>
                  <a:schemeClr val="tx1"/>
                </a:solidFill>
              </a:rPr>
              <a:t>それに応じた</a:t>
            </a:r>
            <a:endParaRPr kumimoji="1" lang="en-US" altLang="ja-JP" sz="2300" dirty="0">
              <a:solidFill>
                <a:schemeClr val="tx1"/>
              </a:solidFill>
            </a:endParaRPr>
          </a:p>
          <a:p>
            <a:pPr algn="ctr"/>
            <a:r>
              <a:rPr kumimoji="1" lang="ja-JP" altLang="en-US" sz="2300" dirty="0">
                <a:solidFill>
                  <a:schemeClr val="tx1"/>
                </a:solidFill>
              </a:rPr>
              <a:t>検索結果が出力</a:t>
            </a:r>
          </a:p>
        </p:txBody>
      </p:sp>
      <p:sp>
        <p:nvSpPr>
          <p:cNvPr id="8" name="楕円 7">
            <a:extLst>
              <a:ext uri="{FF2B5EF4-FFF2-40B4-BE49-F238E27FC236}">
                <a16:creationId xmlns:a16="http://schemas.microsoft.com/office/drawing/2014/main" id="{F8DFC820-B2BA-4FDF-8C08-0607632AFAC8}"/>
              </a:ext>
            </a:extLst>
          </p:cNvPr>
          <p:cNvSpPr/>
          <p:nvPr/>
        </p:nvSpPr>
        <p:spPr>
          <a:xfrm>
            <a:off x="6313714" y="2798551"/>
            <a:ext cx="4991595" cy="278863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rgbClr val="FF0000"/>
                </a:solidFill>
              </a:rPr>
              <a:t>エリア指定モード</a:t>
            </a:r>
            <a:endParaRPr kumimoji="1" lang="en-US" altLang="ja-JP" sz="3600" dirty="0">
              <a:solidFill>
                <a:srgbClr val="FF0000"/>
              </a:solidFill>
            </a:endParaRPr>
          </a:p>
          <a:p>
            <a:pPr algn="ctr"/>
            <a:endParaRPr kumimoji="1" lang="en-US" altLang="ja-JP" sz="2300" dirty="0">
              <a:solidFill>
                <a:srgbClr val="FF0000"/>
              </a:solidFill>
            </a:endParaRPr>
          </a:p>
          <a:p>
            <a:pPr algn="ctr"/>
            <a:r>
              <a:rPr kumimoji="1" lang="ja-JP" altLang="en-US" sz="2300" dirty="0">
                <a:solidFill>
                  <a:schemeClr val="tx1"/>
                </a:solidFill>
              </a:rPr>
              <a:t>エリアを指定すると</a:t>
            </a:r>
            <a:endParaRPr kumimoji="1" lang="en-US" altLang="ja-JP" sz="2300" dirty="0">
              <a:solidFill>
                <a:schemeClr val="tx1"/>
              </a:solidFill>
            </a:endParaRPr>
          </a:p>
          <a:p>
            <a:pPr algn="ctr"/>
            <a:r>
              <a:rPr kumimoji="1" lang="ja-JP" altLang="en-US" sz="2300" dirty="0">
                <a:solidFill>
                  <a:schemeClr val="tx1"/>
                </a:solidFill>
              </a:rPr>
              <a:t>その場所での災害や</a:t>
            </a:r>
            <a:endParaRPr kumimoji="1" lang="en-US" altLang="ja-JP" sz="2300" dirty="0">
              <a:solidFill>
                <a:schemeClr val="tx1"/>
              </a:solidFill>
            </a:endParaRPr>
          </a:p>
          <a:p>
            <a:pPr algn="ctr"/>
            <a:r>
              <a:rPr kumimoji="1" lang="ja-JP" altLang="en-US" sz="2300" dirty="0">
                <a:solidFill>
                  <a:schemeClr val="tx1"/>
                </a:solidFill>
              </a:rPr>
              <a:t>トラブルを地図上に表示</a:t>
            </a:r>
          </a:p>
        </p:txBody>
      </p:sp>
      <p:sp>
        <p:nvSpPr>
          <p:cNvPr id="9" name="テキスト ボックス 8">
            <a:extLst>
              <a:ext uri="{FF2B5EF4-FFF2-40B4-BE49-F238E27FC236}">
                <a16:creationId xmlns:a16="http://schemas.microsoft.com/office/drawing/2014/main" id="{287E1701-D20D-4416-9DA8-713FC34853D4}"/>
              </a:ext>
            </a:extLst>
          </p:cNvPr>
          <p:cNvSpPr txBox="1"/>
          <p:nvPr/>
        </p:nvSpPr>
        <p:spPr>
          <a:xfrm>
            <a:off x="831273" y="5676456"/>
            <a:ext cx="9537932" cy="707886"/>
          </a:xfrm>
          <a:prstGeom prst="rect">
            <a:avLst/>
          </a:prstGeom>
          <a:noFill/>
        </p:spPr>
        <p:txBody>
          <a:bodyPr wrap="none" rtlCol="0">
            <a:spAutoFit/>
          </a:bodyPr>
          <a:lstStyle/>
          <a:p>
            <a:r>
              <a:rPr kumimoji="1" lang="ja-JP" altLang="en-US" sz="2000" dirty="0"/>
              <a:t>参考　対災害</a:t>
            </a:r>
            <a:r>
              <a:rPr kumimoji="1" lang="en-US" altLang="ja-JP" sz="2000" dirty="0"/>
              <a:t>SNS</a:t>
            </a:r>
            <a:r>
              <a:rPr kumimoji="1" lang="ja-JP" altLang="en-US" sz="2000" dirty="0"/>
              <a:t>情報分析システム</a:t>
            </a:r>
            <a:r>
              <a:rPr kumimoji="1" lang="en-US" altLang="ja-JP" sz="2000" dirty="0"/>
              <a:t>DISAANA</a:t>
            </a:r>
            <a:r>
              <a:rPr kumimoji="1" lang="ja-JP" altLang="en-US" sz="2000" dirty="0"/>
              <a:t>（ディサーナ）　大竹清敬　平成</a:t>
            </a:r>
            <a:r>
              <a:rPr kumimoji="1" lang="en-US" altLang="ja-JP" sz="2000" dirty="0"/>
              <a:t>28</a:t>
            </a:r>
            <a:r>
              <a:rPr kumimoji="1" lang="ja-JP" altLang="en-US" sz="2000" dirty="0"/>
              <a:t>年</a:t>
            </a:r>
            <a:r>
              <a:rPr kumimoji="1" lang="en-US" altLang="ja-JP" sz="2000" dirty="0"/>
              <a:t>2</a:t>
            </a:r>
            <a:r>
              <a:rPr kumimoji="1" lang="ja-JP" altLang="en-US" sz="2000" dirty="0"/>
              <a:t>月</a:t>
            </a:r>
            <a:r>
              <a:rPr kumimoji="1" lang="en-US" altLang="ja-JP" sz="2000" dirty="0"/>
              <a:t>8</a:t>
            </a:r>
            <a:r>
              <a:rPr kumimoji="1" lang="ja-JP" altLang="en-US" sz="2000" dirty="0"/>
              <a:t>日</a:t>
            </a:r>
            <a:endParaRPr kumimoji="1" lang="en-US" altLang="ja-JP" sz="2000" dirty="0"/>
          </a:p>
          <a:p>
            <a:r>
              <a:rPr kumimoji="1" lang="ja-JP" altLang="en-US" sz="2000" dirty="0"/>
              <a:t>　　　　</a:t>
            </a:r>
            <a:r>
              <a:rPr kumimoji="1" lang="en-US" altLang="ja-JP" sz="2000" dirty="0"/>
              <a:t>http://www.soumu.go.jp/main_content/000399555.pdf</a:t>
            </a:r>
            <a:endParaRPr kumimoji="1" lang="ja-JP" altLang="en-US" sz="2000" dirty="0"/>
          </a:p>
        </p:txBody>
      </p:sp>
    </p:spTree>
    <p:extLst>
      <p:ext uri="{BB962C8B-B14F-4D97-AF65-F5344CB8AC3E}">
        <p14:creationId xmlns:p14="http://schemas.microsoft.com/office/powerpoint/2010/main" val="2438156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450757"/>
          </a:xfrm>
        </p:spPr>
        <p:txBody>
          <a:bodyPr/>
          <a:lstStyle/>
          <a:p>
            <a:r>
              <a:rPr kumimoji="1" lang="ja-JP" altLang="en-US" dirty="0">
                <a:solidFill>
                  <a:srgbClr val="7030A0"/>
                </a:solidFill>
              </a:rPr>
              <a:t>課題</a:t>
            </a:r>
          </a:p>
        </p:txBody>
      </p:sp>
      <p:sp>
        <p:nvSpPr>
          <p:cNvPr id="3" name="コンテンツ プレースホルダー 2"/>
          <p:cNvSpPr>
            <a:spLocks noGrp="1"/>
          </p:cNvSpPr>
          <p:nvPr>
            <p:ph idx="1"/>
          </p:nvPr>
        </p:nvSpPr>
        <p:spPr>
          <a:xfrm>
            <a:off x="1097280" y="2000114"/>
            <a:ext cx="10058400" cy="4023360"/>
          </a:xfrm>
        </p:spPr>
        <p:txBody>
          <a:bodyPr>
            <a:normAutofit lnSpcReduction="10000"/>
          </a:bodyPr>
          <a:lstStyle/>
          <a:p>
            <a:pPr marL="0" indent="0">
              <a:buNone/>
            </a:pPr>
            <a:r>
              <a:rPr kumimoji="1" lang="en-US" altLang="ja-JP" sz="2400" b="1" dirty="0"/>
              <a:t>Twitter</a:t>
            </a:r>
            <a:r>
              <a:rPr kumimoji="1" lang="ja-JP" altLang="en-US" sz="2400" b="1" dirty="0"/>
              <a:t>ユーザーの様々な表現に対応できず、目的に合った情報を全て判断して表示できないことや、誤った検索結果を表示してしまうことがある。</a:t>
            </a:r>
            <a:endParaRPr kumimoji="1" lang="en-US" altLang="ja-JP" sz="2400" b="1" dirty="0"/>
          </a:p>
          <a:p>
            <a:pPr marL="0" indent="0">
              <a:buNone/>
            </a:pPr>
            <a:r>
              <a:rPr lang="ja-JP" altLang="en-US" sz="2400" b="1" dirty="0"/>
              <a:t>例</a:t>
            </a:r>
            <a:endParaRPr lang="en-US" altLang="ja-JP" sz="2400" b="1" dirty="0"/>
          </a:p>
          <a:p>
            <a:pPr marL="0" indent="0">
              <a:buNone/>
            </a:pPr>
            <a:r>
              <a:rPr lang="en-US" altLang="ja-JP" sz="2400" b="1" dirty="0"/>
              <a:t>『</a:t>
            </a:r>
            <a:r>
              <a:rPr lang="ja-JP" altLang="en-US" sz="2400" b="1" dirty="0"/>
              <a:t>どこで安否確認ができますか</a:t>
            </a:r>
            <a:r>
              <a:rPr lang="en-US" altLang="ja-JP" sz="2400" b="1" dirty="0"/>
              <a:t>』</a:t>
            </a:r>
            <a:r>
              <a:rPr lang="ja-JP" altLang="en-US" sz="2400" b="1" dirty="0"/>
              <a:t>という質問に対しての回答として　　　　　　　　　</a:t>
            </a:r>
            <a:r>
              <a:rPr lang="en-US" altLang="ja-JP" sz="2400" b="1" dirty="0"/>
              <a:t>『</a:t>
            </a:r>
            <a:r>
              <a:rPr lang="ja-JP" altLang="en-US" sz="2400" b="1" dirty="0"/>
              <a:t>安否確認のために高速道路を利用しようという考えだけは絶対に避けてほしい。</a:t>
            </a:r>
            <a:r>
              <a:rPr lang="en-US" altLang="ja-JP" sz="2400" b="1" dirty="0"/>
              <a:t>』</a:t>
            </a:r>
          </a:p>
          <a:p>
            <a:pPr marL="0" indent="0">
              <a:buNone/>
            </a:pPr>
            <a:r>
              <a:rPr lang="en-US" altLang="ja-JP" sz="2400" b="1" dirty="0"/>
              <a:t>『</a:t>
            </a:r>
            <a:r>
              <a:rPr lang="ja-JP" altLang="en-US" sz="2400" b="1" dirty="0"/>
              <a:t>何が発生していますか</a:t>
            </a:r>
            <a:r>
              <a:rPr lang="en-US" altLang="ja-JP" sz="2400" b="1" dirty="0"/>
              <a:t>』</a:t>
            </a:r>
            <a:r>
              <a:rPr lang="ja-JP" altLang="en-US" sz="2400" b="1" dirty="0"/>
              <a:t>という質問に対しての回答として　　　　　　　　　　　　　</a:t>
            </a:r>
            <a:r>
              <a:rPr lang="en-US" altLang="ja-JP" sz="2400" b="1" dirty="0"/>
              <a:t>『</a:t>
            </a:r>
            <a:r>
              <a:rPr lang="ja-JP" altLang="en-US" sz="2400" b="1" dirty="0"/>
              <a:t>地震で揺れた。最初めまいが起こったかと思った</a:t>
            </a:r>
            <a:r>
              <a:rPr lang="en-US" altLang="ja-JP" sz="2400" b="1" dirty="0"/>
              <a:t>』</a:t>
            </a:r>
          </a:p>
          <a:p>
            <a:pPr marL="0" indent="0">
              <a:buNone/>
            </a:pPr>
            <a:r>
              <a:rPr lang="ja-JP" altLang="en-US" sz="2400" b="1" dirty="0"/>
              <a:t>私たちはこれが間違っていると判断できるが、　　　　　　　　　　　　　　　　　　　　</a:t>
            </a:r>
            <a:r>
              <a:rPr lang="ja-JP" altLang="en-US" sz="2400" b="1" dirty="0">
                <a:solidFill>
                  <a:srgbClr val="FF0000"/>
                </a:solidFill>
              </a:rPr>
              <a:t>システムがこのような複雑な表現を判断することは難しい。</a:t>
            </a:r>
            <a:endParaRPr lang="en-US" altLang="ja-JP" sz="2400" b="1" dirty="0">
              <a:solidFill>
                <a:srgbClr val="FF0000"/>
              </a:solidFill>
            </a:endParaRPr>
          </a:p>
        </p:txBody>
      </p:sp>
      <p:sp>
        <p:nvSpPr>
          <p:cNvPr id="5" name="テキスト ボックス 4">
            <a:extLst>
              <a:ext uri="{FF2B5EF4-FFF2-40B4-BE49-F238E27FC236}">
                <a16:creationId xmlns:a16="http://schemas.microsoft.com/office/drawing/2014/main" id="{98041B80-FA38-4454-BFF7-8D5A8520C7DF}"/>
              </a:ext>
            </a:extLst>
          </p:cNvPr>
          <p:cNvSpPr txBox="1"/>
          <p:nvPr/>
        </p:nvSpPr>
        <p:spPr>
          <a:xfrm>
            <a:off x="2639489" y="286602"/>
            <a:ext cx="9402090" cy="1506572"/>
          </a:xfrm>
          <a:prstGeom prst="rect">
            <a:avLst/>
          </a:prstGeom>
          <a:noFill/>
        </p:spPr>
        <p:txBody>
          <a:bodyPr wrap="square" rtlCol="0">
            <a:spAutoFit/>
          </a:bodyPr>
          <a:lstStyle/>
          <a:p>
            <a:r>
              <a:rPr kumimoji="1" lang="ja-JP" altLang="en-US" b="1" dirty="0"/>
              <a:t>参考</a:t>
            </a:r>
            <a:r>
              <a:rPr kumimoji="1" lang="ja-JP" altLang="en-US" dirty="0"/>
              <a:t>　</a:t>
            </a:r>
            <a:r>
              <a:rPr lang="ja-JP" altLang="en-US" b="1" dirty="0"/>
              <a:t>対災害情報分析システム</a:t>
            </a:r>
            <a:r>
              <a:rPr lang="en-US" altLang="ja-JP" b="1" dirty="0"/>
              <a:t>DISAANA</a:t>
            </a:r>
            <a:r>
              <a:rPr lang="ja-JP" altLang="en-US" b="1" dirty="0"/>
              <a:t>及びその質問応答モードの性能評価　</a:t>
            </a:r>
            <a:r>
              <a:rPr lang="en-US" altLang="ja-JP" b="1" dirty="0"/>
              <a:t>2015</a:t>
            </a:r>
            <a:r>
              <a:rPr lang="ja-JP" altLang="en-US" b="1" dirty="0"/>
              <a:t>年</a:t>
            </a:r>
            <a:r>
              <a:rPr lang="en-US" altLang="ja-JP" b="1" dirty="0"/>
              <a:t>10</a:t>
            </a:r>
            <a:r>
              <a:rPr lang="ja-JP" altLang="en-US" b="1" dirty="0"/>
              <a:t>月</a:t>
            </a:r>
            <a:r>
              <a:rPr lang="en-US" altLang="ja-JP" b="1" dirty="0"/>
              <a:t>2</a:t>
            </a:r>
            <a:r>
              <a:rPr lang="ja-JP" altLang="en-US" b="1" dirty="0"/>
              <a:t>日</a:t>
            </a:r>
            <a:endParaRPr lang="en-US" altLang="ja-JP" b="1" dirty="0"/>
          </a:p>
          <a:p>
            <a:r>
              <a:rPr lang="ja-JP" altLang="en-US" b="1" dirty="0"/>
              <a:t>　　　　水野 淳太　後藤 淳　大竹 清敬　川田 拓也　鳥澤 健太郎　クロエツェー ジュリアン　</a:t>
            </a:r>
            <a:endParaRPr lang="en-US" altLang="ja-JP" b="1" dirty="0"/>
          </a:p>
          <a:p>
            <a:r>
              <a:rPr lang="ja-JP" altLang="en-US" b="1" dirty="0"/>
              <a:t>　　　　田仲 正弘　橋本 力　奥村 明俊</a:t>
            </a:r>
            <a:endParaRPr kumimoji="1" lang="en-US" altLang="ja-JP" b="1" dirty="0"/>
          </a:p>
          <a:p>
            <a:pPr lvl="1"/>
            <a:r>
              <a:rPr kumimoji="1" lang="en-US" altLang="ja-JP" dirty="0"/>
              <a:t>https://ipsj.ixsq.nii.ac.jp/ej/?action=pages_view_main&amp;active_action=repository_view_main_item_detail&amp;item_id=145224&amp;item_no=1&amp;page_id=13&amp;block_id=8</a:t>
            </a:r>
            <a:endParaRPr kumimoji="1" lang="ja-JP" altLang="en-US" dirty="0"/>
          </a:p>
        </p:txBody>
      </p:sp>
    </p:spTree>
    <p:extLst>
      <p:ext uri="{BB962C8B-B14F-4D97-AF65-F5344CB8AC3E}">
        <p14:creationId xmlns:p14="http://schemas.microsoft.com/office/powerpoint/2010/main" val="4169594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450757"/>
          </a:xfrm>
        </p:spPr>
        <p:txBody>
          <a:bodyPr/>
          <a:lstStyle/>
          <a:p>
            <a:r>
              <a:rPr kumimoji="1" lang="ja-JP" altLang="en-US" dirty="0" smtClean="0">
                <a:solidFill>
                  <a:schemeClr val="tx1"/>
                </a:solidFill>
              </a:rPr>
              <a:t>まとめ・やりたいこと</a:t>
            </a:r>
            <a:endParaRPr kumimoji="1" lang="ja-JP" altLang="en-US" dirty="0">
              <a:solidFill>
                <a:schemeClr val="tx1"/>
              </a:solidFill>
            </a:endParaRPr>
          </a:p>
        </p:txBody>
      </p:sp>
      <p:sp>
        <p:nvSpPr>
          <p:cNvPr id="3" name="コンテンツ プレースホルダー 2"/>
          <p:cNvSpPr>
            <a:spLocks noGrp="1"/>
          </p:cNvSpPr>
          <p:nvPr>
            <p:ph idx="1"/>
          </p:nvPr>
        </p:nvSpPr>
        <p:spPr/>
        <p:txBody>
          <a:bodyPr>
            <a:normAutofit/>
          </a:bodyPr>
          <a:lstStyle/>
          <a:p>
            <a:pPr marL="0" indent="0">
              <a:buNone/>
            </a:pPr>
            <a:r>
              <a:rPr kumimoji="1" lang="ja-JP" altLang="en-US" sz="2400" b="1" dirty="0"/>
              <a:t>　</a:t>
            </a:r>
            <a:r>
              <a:rPr kumimoji="1" lang="en-US" altLang="ja-JP" sz="2400" b="1" dirty="0"/>
              <a:t>DISAANA</a:t>
            </a:r>
            <a:r>
              <a:rPr kumimoji="1" lang="ja-JP" altLang="en-US" sz="2400" b="1" dirty="0"/>
              <a:t>は数年前に開発されたばかりのシステムであるが、自分自身実際に使用してみたところ、便利なシステムだということは感じられた。しかし、その中でも違和感のある情報がいくつかあり、まだ完全なシステムではないということも感じた。</a:t>
            </a:r>
            <a:endParaRPr kumimoji="1" lang="en-US" altLang="ja-JP" sz="2400" b="1" dirty="0"/>
          </a:p>
          <a:p>
            <a:pPr marL="0" indent="0">
              <a:buNone/>
            </a:pPr>
            <a:r>
              <a:rPr lang="ja-JP" altLang="en-US" sz="2400" b="1" dirty="0"/>
              <a:t>　</a:t>
            </a:r>
            <a:r>
              <a:rPr lang="en-US" altLang="ja-JP" sz="2400" b="1" dirty="0"/>
              <a:t>DISAANA</a:t>
            </a:r>
            <a:r>
              <a:rPr lang="ja-JP" altLang="en-US" sz="2400" b="1" dirty="0"/>
              <a:t>はこのテーマに関連した最新のシステムであるから、今現在この分野の研究の最先端がこのシステムなのだと思う。私は</a:t>
            </a:r>
            <a:r>
              <a:rPr lang="en-US" altLang="ja-JP" sz="2400" b="1" dirty="0"/>
              <a:t>DISAANA</a:t>
            </a:r>
            <a:r>
              <a:rPr lang="ja-JP" altLang="en-US" sz="2400" b="1" dirty="0"/>
              <a:t>の構造がとても使いやすく便利だと感じたので</a:t>
            </a:r>
            <a:r>
              <a:rPr lang="ja-JP" altLang="en-US" sz="2400" b="1" dirty="0" smtClean="0"/>
              <a:t>、</a:t>
            </a:r>
            <a:r>
              <a:rPr lang="ja-JP" altLang="en-US" sz="2400" b="1" dirty="0" smtClean="0"/>
              <a:t>こ</a:t>
            </a:r>
            <a:r>
              <a:rPr lang="ja-JP" altLang="en-US" sz="2400" b="1" dirty="0"/>
              <a:t>れ</a:t>
            </a:r>
            <a:r>
              <a:rPr lang="ja-JP" altLang="en-US" sz="2400" b="1" dirty="0" smtClean="0"/>
              <a:t>を</a:t>
            </a:r>
            <a:r>
              <a:rPr lang="ja-JP" altLang="en-US" sz="2400" b="1" dirty="0"/>
              <a:t>参考にしつつ、情報収集の精度を上げる判断手法、判断基準を確立して、災害に強い情報システムを開発していきたい。　　</a:t>
            </a:r>
            <a:endParaRPr kumimoji="1" lang="ja-JP" altLang="en-US" sz="2400" b="1" dirty="0"/>
          </a:p>
        </p:txBody>
      </p:sp>
    </p:spTree>
    <p:extLst>
      <p:ext uri="{BB962C8B-B14F-4D97-AF65-F5344CB8AC3E}">
        <p14:creationId xmlns:p14="http://schemas.microsoft.com/office/powerpoint/2010/main" val="731549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472</TotalTime>
  <Words>173</Words>
  <Application>Microsoft Office PowerPoint</Application>
  <PresentationFormat>ワイド画面</PresentationFormat>
  <Paragraphs>37</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ＭＳ Ｐゴシック</vt:lpstr>
      <vt:lpstr>Calibri</vt:lpstr>
      <vt:lpstr>Calibri Light</vt:lpstr>
      <vt:lpstr>レトロスペクト</vt:lpstr>
      <vt:lpstr>災害時のTwitterを利用した 情報収集支援システムの開発</vt:lpstr>
      <vt:lpstr>背景</vt:lpstr>
      <vt:lpstr>現状</vt:lpstr>
      <vt:lpstr>DISAANA(対災害SNS情報分析システム)</vt:lpstr>
      <vt:lpstr>課題</vt:lpstr>
      <vt:lpstr>まとめ・やりたいこと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信憑性を考慮した 情報検索支援システムの開発 Twitterにおｋ</dc:title>
  <dc:creator>SGI</dc:creator>
  <cp:lastModifiedBy>SGI</cp:lastModifiedBy>
  <cp:revision>28</cp:revision>
  <dcterms:created xsi:type="dcterms:W3CDTF">2017-11-13T06:50:38Z</dcterms:created>
  <dcterms:modified xsi:type="dcterms:W3CDTF">2017-11-27T05:55:56Z</dcterms:modified>
</cp:coreProperties>
</file>