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71" r:id="rId2"/>
    <p:sldId id="260" r:id="rId3"/>
    <p:sldId id="265" r:id="rId4"/>
    <p:sldId id="263" r:id="rId5"/>
    <p:sldId id="266" r:id="rId6"/>
    <p:sldId id="268" r:id="rId7"/>
    <p:sldId id="269" r:id="rId8"/>
    <p:sldId id="270"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GI" initials="S" lastIdx="1" clrIdx="0">
    <p:extLst>
      <p:ext uri="{19B8F6BF-5375-455C-9EA6-DF929625EA0E}">
        <p15:presenceInfo xmlns:p15="http://schemas.microsoft.com/office/powerpoint/2012/main" userId="SG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5" autoAdjust="0"/>
    <p:restoredTop sz="94660"/>
  </p:normalViewPr>
  <p:slideViewPr>
    <p:cSldViewPr>
      <p:cViewPr varScale="1">
        <p:scale>
          <a:sx n="81" d="100"/>
          <a:sy n="81" d="100"/>
        </p:scale>
        <p:origin x="978"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00799E07-58F0-42D3-B21F-D3DDF0C60710}" type="datetimeFigureOut">
              <a:rPr kumimoji="1" lang="ja-JP" altLang="en-US" smtClean="0"/>
              <a:t>2017/12/4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CDA11A9-7082-4129-9F90-5E730F06AFCC}"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54356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00799E07-58F0-42D3-B21F-D3DDF0C60710}" type="datetimeFigureOut">
              <a:rPr kumimoji="1" lang="ja-JP" altLang="en-US" smtClean="0"/>
              <a:t>2017/12/4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CDA11A9-7082-4129-9F90-5E730F06AFCC}" type="slidenum">
              <a:rPr kumimoji="1" lang="ja-JP" altLang="en-US" smtClean="0"/>
              <a:t>‹#›</a:t>
            </a:fld>
            <a:endParaRPr kumimoji="1" lang="ja-JP" altLang="en-US"/>
          </a:p>
        </p:txBody>
      </p:sp>
    </p:spTree>
    <p:extLst>
      <p:ext uri="{BB962C8B-B14F-4D97-AF65-F5344CB8AC3E}">
        <p14:creationId xmlns:p14="http://schemas.microsoft.com/office/powerpoint/2010/main" val="1830171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00799E07-58F0-42D3-B21F-D3DDF0C60710}" type="datetimeFigureOut">
              <a:rPr kumimoji="1" lang="ja-JP" altLang="en-US" smtClean="0"/>
              <a:t>2017/12/4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CDA11A9-7082-4129-9F90-5E730F06AFCC}" type="slidenum">
              <a:rPr kumimoji="1" lang="ja-JP" altLang="en-US" smtClean="0"/>
              <a:t>‹#›</a:t>
            </a:fld>
            <a:endParaRPr kumimoji="1" lang="ja-JP" altLang="en-US"/>
          </a:p>
        </p:txBody>
      </p:sp>
    </p:spTree>
    <p:extLst>
      <p:ext uri="{BB962C8B-B14F-4D97-AF65-F5344CB8AC3E}">
        <p14:creationId xmlns:p14="http://schemas.microsoft.com/office/powerpoint/2010/main" val="3481035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00799E07-58F0-42D3-B21F-D3DDF0C60710}" type="datetimeFigureOut">
              <a:rPr kumimoji="1" lang="ja-JP" altLang="en-US" smtClean="0"/>
              <a:t>2017/12/4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CDA11A9-7082-4129-9F90-5E730F06AFCC}" type="slidenum">
              <a:rPr kumimoji="1" lang="ja-JP" altLang="en-US" smtClean="0"/>
              <a:t>‹#›</a:t>
            </a:fld>
            <a:endParaRPr kumimoji="1" lang="ja-JP" altLang="en-US"/>
          </a:p>
        </p:txBody>
      </p:sp>
    </p:spTree>
    <p:extLst>
      <p:ext uri="{BB962C8B-B14F-4D97-AF65-F5344CB8AC3E}">
        <p14:creationId xmlns:p14="http://schemas.microsoft.com/office/powerpoint/2010/main" val="2805206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00799E07-58F0-42D3-B21F-D3DDF0C60710}" type="datetimeFigureOut">
              <a:rPr kumimoji="1" lang="ja-JP" altLang="en-US" smtClean="0"/>
              <a:t>2017/12/4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CDA11A9-7082-4129-9F90-5E730F06AFCC}"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0181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00799E07-58F0-42D3-B21F-D3DDF0C60710}" type="datetimeFigureOut">
              <a:rPr kumimoji="1" lang="ja-JP" altLang="en-US" smtClean="0"/>
              <a:t>2017/12/4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CDA11A9-7082-4129-9F90-5E730F06AFCC}" type="slidenum">
              <a:rPr kumimoji="1" lang="ja-JP" altLang="en-US" smtClean="0"/>
              <a:t>‹#›</a:t>
            </a:fld>
            <a:endParaRPr kumimoji="1" lang="ja-JP" altLang="en-US"/>
          </a:p>
        </p:txBody>
      </p:sp>
    </p:spTree>
    <p:extLst>
      <p:ext uri="{BB962C8B-B14F-4D97-AF65-F5344CB8AC3E}">
        <p14:creationId xmlns:p14="http://schemas.microsoft.com/office/powerpoint/2010/main" val="582726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097280" y="2582334"/>
            <a:ext cx="4937760" cy="33782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217920" y="2582334"/>
            <a:ext cx="4937760" cy="33782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00799E07-58F0-42D3-B21F-D3DDF0C60710}" type="datetimeFigureOut">
              <a:rPr kumimoji="1" lang="ja-JP" altLang="en-US" smtClean="0"/>
              <a:t>2017/12/4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FCDA11A9-7082-4129-9F90-5E730F06AFCC}" type="slidenum">
              <a:rPr kumimoji="1" lang="ja-JP" altLang="en-US" smtClean="0"/>
              <a:t>‹#›</a:t>
            </a:fld>
            <a:endParaRPr kumimoji="1" lang="ja-JP" altLang="en-US"/>
          </a:p>
        </p:txBody>
      </p:sp>
    </p:spTree>
    <p:extLst>
      <p:ext uri="{BB962C8B-B14F-4D97-AF65-F5344CB8AC3E}">
        <p14:creationId xmlns:p14="http://schemas.microsoft.com/office/powerpoint/2010/main" val="3675494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00799E07-58F0-42D3-B21F-D3DDF0C60710}" type="datetimeFigureOut">
              <a:rPr kumimoji="1" lang="ja-JP" altLang="en-US" smtClean="0"/>
              <a:t>2017/12/4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FCDA11A9-7082-4129-9F90-5E730F06AFCC}" type="slidenum">
              <a:rPr kumimoji="1" lang="ja-JP" altLang="en-US" smtClean="0"/>
              <a:t>‹#›</a:t>
            </a:fld>
            <a:endParaRPr kumimoji="1" lang="ja-JP" altLang="en-US"/>
          </a:p>
        </p:txBody>
      </p:sp>
    </p:spTree>
    <p:extLst>
      <p:ext uri="{BB962C8B-B14F-4D97-AF65-F5344CB8AC3E}">
        <p14:creationId xmlns:p14="http://schemas.microsoft.com/office/powerpoint/2010/main" val="993291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0799E07-58F0-42D3-B21F-D3DDF0C60710}" type="datetimeFigureOut">
              <a:rPr kumimoji="1" lang="ja-JP" altLang="en-US" smtClean="0"/>
              <a:t>2017/12/4</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FCDA11A9-7082-4129-9F90-5E730F06AFCC}" type="slidenum">
              <a:rPr kumimoji="1" lang="ja-JP" altLang="en-US" smtClean="0"/>
              <a:t>‹#›</a:t>
            </a:fld>
            <a:endParaRPr kumimoji="1" lang="ja-JP" altLang="en-US"/>
          </a:p>
        </p:txBody>
      </p:sp>
    </p:spTree>
    <p:extLst>
      <p:ext uri="{BB962C8B-B14F-4D97-AF65-F5344CB8AC3E}">
        <p14:creationId xmlns:p14="http://schemas.microsoft.com/office/powerpoint/2010/main" val="2801678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0799E07-58F0-42D3-B21F-D3DDF0C60710}" type="datetimeFigureOut">
              <a:rPr kumimoji="1" lang="ja-JP" altLang="en-US" smtClean="0"/>
              <a:t>2017/12/4</a:t>
            </a:fld>
            <a:endParaRPr kumimoji="1" lang="ja-JP"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CDA11A9-7082-4129-9F90-5E730F06AFCC}" type="slidenum">
              <a:rPr kumimoji="1" lang="ja-JP" altLang="en-US" smtClean="0"/>
              <a:t>‹#›</a:t>
            </a:fld>
            <a:endParaRPr kumimoji="1" lang="ja-JP" altLang="en-US"/>
          </a:p>
        </p:txBody>
      </p:sp>
    </p:spTree>
    <p:extLst>
      <p:ext uri="{BB962C8B-B14F-4D97-AF65-F5344CB8AC3E}">
        <p14:creationId xmlns:p14="http://schemas.microsoft.com/office/powerpoint/2010/main" val="1300705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00799E07-58F0-42D3-B21F-D3DDF0C60710}" type="datetimeFigureOut">
              <a:rPr kumimoji="1" lang="ja-JP" altLang="en-US" smtClean="0"/>
              <a:t>2017/12/4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CDA11A9-7082-4129-9F90-5E730F06AFCC}" type="slidenum">
              <a:rPr kumimoji="1" lang="ja-JP" altLang="en-US" smtClean="0"/>
              <a:t>‹#›</a:t>
            </a:fld>
            <a:endParaRPr kumimoji="1" lang="ja-JP" altLang="en-US"/>
          </a:p>
        </p:txBody>
      </p:sp>
    </p:spTree>
    <p:extLst>
      <p:ext uri="{BB962C8B-B14F-4D97-AF65-F5344CB8AC3E}">
        <p14:creationId xmlns:p14="http://schemas.microsoft.com/office/powerpoint/2010/main" val="1957485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0799E07-58F0-42D3-B21F-D3DDF0C60710}" type="datetimeFigureOut">
              <a:rPr kumimoji="1" lang="ja-JP" altLang="en-US" smtClean="0"/>
              <a:t>2017/12/4</a:t>
            </a:fld>
            <a:endParaRPr kumimoji="1" lang="ja-JP"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CDA11A9-7082-4129-9F90-5E730F06AFCC}" type="slidenum">
              <a:rPr kumimoji="1" lang="ja-JP" altLang="en-US" smtClean="0"/>
              <a:t>‹#›</a:t>
            </a:fld>
            <a:endParaRPr kumimoji="1" lang="ja-JP"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3029366"/>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ja-JP" sz="4400" dirty="0"/>
              <a:t>医療・医用における</a:t>
            </a:r>
            <a:r>
              <a:rPr lang="en-US" altLang="ja-JP" sz="4400" dirty="0"/>
              <a:t>IT</a:t>
            </a:r>
            <a:r>
              <a:rPr lang="ja-JP" altLang="ja-JP" sz="4400" dirty="0"/>
              <a:t>活用の現状と課題</a:t>
            </a:r>
            <a:endParaRPr kumimoji="1" lang="ja-JP" altLang="en-US" sz="4400" dirty="0"/>
          </a:p>
        </p:txBody>
      </p:sp>
      <p:sp>
        <p:nvSpPr>
          <p:cNvPr id="3" name="コンテンツ プレースホルダー 2"/>
          <p:cNvSpPr>
            <a:spLocks noGrp="1"/>
          </p:cNvSpPr>
          <p:nvPr>
            <p:ph idx="1"/>
          </p:nvPr>
        </p:nvSpPr>
        <p:spPr>
          <a:xfrm>
            <a:off x="3626723" y="3817037"/>
            <a:ext cx="3771604" cy="548067"/>
          </a:xfrm>
        </p:spPr>
        <p:txBody>
          <a:bodyPr>
            <a:noAutofit/>
          </a:bodyPr>
          <a:lstStyle/>
          <a:p>
            <a:r>
              <a:rPr kumimoji="1" lang="en-US" altLang="ja-JP" sz="3200" dirty="0" smtClean="0"/>
              <a:t>17106782 </a:t>
            </a:r>
            <a:r>
              <a:rPr kumimoji="1" lang="ja-JP" altLang="en-US" sz="3200" dirty="0" smtClean="0"/>
              <a:t>野本晋吾</a:t>
            </a:r>
            <a:endParaRPr kumimoji="1" lang="ja-JP" altLang="en-US" sz="3200" dirty="0"/>
          </a:p>
        </p:txBody>
      </p:sp>
    </p:spTree>
    <p:extLst>
      <p:ext uri="{BB962C8B-B14F-4D97-AF65-F5344CB8AC3E}">
        <p14:creationId xmlns:p14="http://schemas.microsoft.com/office/powerpoint/2010/main" val="1021409614"/>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8" presetClass="entr" presetSubtype="0" accel="50000" fill="hold" grpId="0" nodeType="clickEffect">
                                  <p:stCondLst>
                                    <p:cond delay="0"/>
                                  </p:stCondLst>
                                  <p:iterate type="lt">
                                    <p:tmPct val="50000"/>
                                  </p:iterate>
                                  <p:childTnLst>
                                    <p:set>
                                      <p:cBhvr>
                                        <p:cTn id="6" dur="1" fill="hold">
                                          <p:stCondLst>
                                            <p:cond delay="0"/>
                                          </p:stCondLst>
                                        </p:cTn>
                                        <p:tgtEl>
                                          <p:spTgt spid="3"/>
                                        </p:tgtEl>
                                        <p:attrNameLst>
                                          <p:attrName>style.visibility</p:attrName>
                                        </p:attrNameLst>
                                      </p:cBhvr>
                                      <p:to>
                                        <p:strVal val="visible"/>
                                      </p:to>
                                    </p:set>
                                    <p:set>
                                      <p:cBhvr>
                                        <p:cTn id="7" dur="227" fill="hold">
                                          <p:stCondLst>
                                            <p:cond delay="0"/>
                                          </p:stCondLst>
                                        </p:cTn>
                                        <p:tgtEl>
                                          <p:spTgt spid="3"/>
                                        </p:tgtEl>
                                        <p:attrNameLst>
                                          <p:attrName>style.rotation</p:attrName>
                                        </p:attrNameLst>
                                      </p:cBhvr>
                                      <p:to>
                                        <p:strVal val="-45.0"/>
                                      </p:to>
                                    </p:set>
                                    <p:anim calcmode="lin" valueType="num">
                                      <p:cBhvr>
                                        <p:cTn id="8" dur="227" fill="hold">
                                          <p:stCondLst>
                                            <p:cond delay="227"/>
                                          </p:stCondLst>
                                        </p:cTn>
                                        <p:tgtEl>
                                          <p:spTgt spid="3"/>
                                        </p:tgtEl>
                                        <p:attrNameLst>
                                          <p:attrName>style.rotation</p:attrName>
                                        </p:attrNameLst>
                                      </p:cBhvr>
                                      <p:tavLst>
                                        <p:tav tm="0">
                                          <p:val>
                                            <p:fltVal val="-45"/>
                                          </p:val>
                                        </p:tav>
                                        <p:tav tm="69900">
                                          <p:val>
                                            <p:fltVal val="45"/>
                                          </p:val>
                                        </p:tav>
                                        <p:tav tm="100000">
                                          <p:val>
                                            <p:fltVal val="0"/>
                                          </p:val>
                                        </p:tav>
                                      </p:tavLst>
                                    </p:anim>
                                    <p:anim calcmode="lin" valueType="num">
                                      <p:cBhvr>
                                        <p:cTn id="9" dur="227" fill="hold">
                                          <p:stCondLst>
                                            <p:cond delay="0"/>
                                          </p:stCondLst>
                                        </p:cTn>
                                        <p:tgtEl>
                                          <p:spTgt spid="3"/>
                                        </p:tgtEl>
                                        <p:attrNameLst>
                                          <p:attrName>ppt_y</p:attrName>
                                        </p:attrNameLst>
                                      </p:cBhvr>
                                      <p:tavLst>
                                        <p:tav tm="0">
                                          <p:val>
                                            <p:strVal val="#ppt_y-1"/>
                                          </p:val>
                                        </p:tav>
                                        <p:tav tm="100000">
                                          <p:val>
                                            <p:strVal val="#ppt_y-(0.354*#ppt_w-0.172*#ppt_h)"/>
                                          </p:val>
                                        </p:tav>
                                      </p:tavLst>
                                    </p:anim>
                                    <p:anim calcmode="lin" valueType="num">
                                      <p:cBhvr>
                                        <p:cTn id="10" dur="78" decel="50000" autoRev="1" fill="hold">
                                          <p:stCondLst>
                                            <p:cond delay="227"/>
                                          </p:stCondLst>
                                        </p:cTn>
                                        <p:tgtEl>
                                          <p:spTgt spid="3"/>
                                        </p:tgtEl>
                                        <p:attrNameLst>
                                          <p:attrName>ppt_y</p:attrName>
                                        </p:attrNameLst>
                                      </p:cBhvr>
                                      <p:tavLst>
                                        <p:tav tm="0">
                                          <p:val>
                                            <p:strVal val="#ppt_y-(0.354*#ppt_w-0.172*#ppt_h)"/>
                                          </p:val>
                                        </p:tav>
                                        <p:tav tm="100000">
                                          <p:val>
                                            <p:strVal val="#ppt_y-(0.354*#ppt_w-0.172*#ppt_h)-#ppt_h/2"/>
                                          </p:val>
                                        </p:tav>
                                      </p:tavLst>
                                    </p:anim>
                                    <p:anim calcmode="lin" valueType="num">
                                      <p:cBhvr>
                                        <p:cTn id="11" dur="68" fill="hold">
                                          <p:stCondLst>
                                            <p:cond delay="432"/>
                                          </p:stCondLst>
                                        </p:cTn>
                                        <p:tgtEl>
                                          <p:spTgt spid="3"/>
                                        </p:tgtEl>
                                        <p:attrNameLst>
                                          <p:attrName>ppt_y</p:attrName>
                                        </p:attrNameLst>
                                      </p:cBhvr>
                                      <p:tavLst>
                                        <p:tav tm="0">
                                          <p:val>
                                            <p:strVal val="#ppt_y-(0.354*#ppt_w-0.172*#ppt_h)"/>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2" presetClass="exit" presetSubtype="4" fill="hold" grpId="1" nodeType="clickEffect">
                                  <p:stCondLst>
                                    <p:cond delay="0"/>
                                  </p:stCondLst>
                                  <p:iterate type="lt">
                                    <p:tmPct val="0"/>
                                  </p:iterate>
                                  <p:childTnLst>
                                    <p:anim calcmode="lin" valueType="num">
                                      <p:cBhvr additive="base">
                                        <p:cTn id="15" dur="500"/>
                                        <p:tgtEl>
                                          <p:spTgt spid="3"/>
                                        </p:tgtEl>
                                        <p:attrNameLst>
                                          <p:attrName>ppt_x</p:attrName>
                                        </p:attrNameLst>
                                      </p:cBhvr>
                                      <p:tavLst>
                                        <p:tav tm="0">
                                          <p:val>
                                            <p:strVal val="ppt_x"/>
                                          </p:val>
                                        </p:tav>
                                        <p:tav tm="100000">
                                          <p:val>
                                            <p:strVal val="ppt_x"/>
                                          </p:val>
                                        </p:tav>
                                      </p:tavLst>
                                    </p:anim>
                                    <p:anim calcmode="lin" valueType="num">
                                      <p:cBhvr additive="base">
                                        <p:cTn id="16" dur="500"/>
                                        <p:tgtEl>
                                          <p:spTgt spid="3"/>
                                        </p:tgtEl>
                                        <p:attrNameLst>
                                          <p:attrName>ppt_y</p:attrName>
                                        </p:attrNameLst>
                                      </p:cBhvr>
                                      <p:tavLst>
                                        <p:tav tm="0">
                                          <p:val>
                                            <p:strVal val="ppt_y"/>
                                          </p:val>
                                        </p:tav>
                                        <p:tav tm="100000">
                                          <p:val>
                                            <p:strVal val="1+ppt_h/2"/>
                                          </p:val>
                                        </p:tav>
                                      </p:tavLst>
                                    </p:anim>
                                    <p:set>
                                      <p:cBhvr>
                                        <p:cTn id="17"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角丸四角形 2"/>
          <p:cNvSpPr/>
          <p:nvPr/>
        </p:nvSpPr>
        <p:spPr>
          <a:xfrm>
            <a:off x="6526950" y="3778206"/>
            <a:ext cx="4417621" cy="252376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838200" y="304800"/>
            <a:ext cx="10515600" cy="904625"/>
          </a:xfrm>
        </p:spPr>
        <p:txBody>
          <a:bodyPr>
            <a:normAutofit/>
          </a:bodyPr>
          <a:lstStyle/>
          <a:p>
            <a:pPr algn="ctr"/>
            <a:r>
              <a:rPr kumimoji="1" lang="ja-JP" altLang="en-US" smtClean="0"/>
              <a:t>現状</a:t>
            </a:r>
            <a:endParaRPr kumimoji="1" lang="ja-JP" altLang="en-US" dirty="0"/>
          </a:p>
        </p:txBody>
      </p:sp>
      <p:sp>
        <p:nvSpPr>
          <p:cNvPr id="4" name="角丸四角形 3"/>
          <p:cNvSpPr/>
          <p:nvPr/>
        </p:nvSpPr>
        <p:spPr>
          <a:xfrm>
            <a:off x="1058779" y="1255144"/>
            <a:ext cx="10090484" cy="227412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3866147" y="1209425"/>
            <a:ext cx="5406190" cy="830997"/>
          </a:xfrm>
          <a:prstGeom prst="rect">
            <a:avLst/>
          </a:prstGeom>
          <a:noFill/>
        </p:spPr>
        <p:txBody>
          <a:bodyPr wrap="square" rtlCol="0">
            <a:spAutoFit/>
          </a:bodyPr>
          <a:lstStyle/>
          <a:p>
            <a:r>
              <a:rPr kumimoji="1" lang="ja-JP" altLang="en-US" sz="4800" dirty="0" smtClean="0"/>
              <a:t>日本において</a:t>
            </a:r>
            <a:endParaRPr kumimoji="1" lang="ja-JP" altLang="en-US" sz="4800" dirty="0"/>
          </a:p>
        </p:txBody>
      </p:sp>
      <p:sp>
        <p:nvSpPr>
          <p:cNvPr id="6" name="テキスト ボックス 5"/>
          <p:cNvSpPr txBox="1"/>
          <p:nvPr/>
        </p:nvSpPr>
        <p:spPr>
          <a:xfrm>
            <a:off x="1058779" y="1780674"/>
            <a:ext cx="4957010" cy="2369880"/>
          </a:xfrm>
          <a:prstGeom prst="rect">
            <a:avLst/>
          </a:prstGeom>
          <a:noFill/>
        </p:spPr>
        <p:txBody>
          <a:bodyPr wrap="square" rtlCol="0">
            <a:spAutoFit/>
          </a:bodyPr>
          <a:lstStyle/>
          <a:p>
            <a:r>
              <a:rPr kumimoji="1" lang="ja-JP" altLang="en-US" sz="2800" dirty="0" smtClean="0"/>
              <a:t>１．</a:t>
            </a:r>
            <a:r>
              <a:rPr lang="ja-JP" altLang="en-US" sz="2800" dirty="0"/>
              <a:t>医師は過重労働を強いられて</a:t>
            </a:r>
            <a:r>
              <a:rPr lang="ja-JP" altLang="en-US" sz="2800" dirty="0" smtClean="0"/>
              <a:t>いる</a:t>
            </a:r>
            <a:endParaRPr lang="en-US" altLang="ja-JP" sz="2800" dirty="0" smtClean="0"/>
          </a:p>
          <a:p>
            <a:r>
              <a:rPr lang="ja-JP" altLang="en-US" sz="2800" dirty="0"/>
              <a:t>２．少子高齢化社会に</a:t>
            </a:r>
            <a:r>
              <a:rPr lang="ja-JP" altLang="en-US" sz="2800" dirty="0" smtClean="0"/>
              <a:t>あり</a:t>
            </a:r>
            <a:r>
              <a:rPr lang="ja-JP" altLang="en-US" sz="2800" dirty="0"/>
              <a:t>、これからも深刻化</a:t>
            </a:r>
            <a:endParaRPr lang="en-US" altLang="ja-JP" sz="2800" dirty="0"/>
          </a:p>
          <a:p>
            <a:endParaRPr lang="en-US" altLang="ja-JP" dirty="0"/>
          </a:p>
          <a:p>
            <a:endParaRPr kumimoji="1" lang="ja-JP" altLang="en-US" dirty="0"/>
          </a:p>
        </p:txBody>
      </p:sp>
      <p:sp>
        <p:nvSpPr>
          <p:cNvPr id="8" name="テキスト ボックス 7"/>
          <p:cNvSpPr txBox="1"/>
          <p:nvPr/>
        </p:nvSpPr>
        <p:spPr>
          <a:xfrm>
            <a:off x="5839326" y="1780674"/>
            <a:ext cx="5309937" cy="2246769"/>
          </a:xfrm>
          <a:prstGeom prst="rect">
            <a:avLst/>
          </a:prstGeom>
          <a:noFill/>
        </p:spPr>
        <p:txBody>
          <a:bodyPr wrap="square" rtlCol="0">
            <a:spAutoFit/>
          </a:bodyPr>
          <a:lstStyle/>
          <a:p>
            <a:r>
              <a:rPr lang="ja-JP" altLang="en-US" sz="2800" dirty="0"/>
              <a:t>３．医師不足にあり、地方は都市と比べて、より少ない</a:t>
            </a:r>
            <a:endParaRPr lang="en-US" altLang="ja-JP" sz="2800" dirty="0"/>
          </a:p>
          <a:p>
            <a:r>
              <a:rPr lang="ja-JP" altLang="en-US" sz="2800" dirty="0"/>
              <a:t>４．地方ほど、高齢者の割合が大きい</a:t>
            </a:r>
          </a:p>
          <a:p>
            <a:endParaRPr kumimoji="1" lang="ja-JP" altLang="en-US" sz="2800" dirty="0"/>
          </a:p>
        </p:txBody>
      </p:sp>
      <p:sp>
        <p:nvSpPr>
          <p:cNvPr id="9" name="角丸四角形 8"/>
          <p:cNvSpPr/>
          <p:nvPr/>
        </p:nvSpPr>
        <p:spPr>
          <a:xfrm>
            <a:off x="1058779" y="3778207"/>
            <a:ext cx="4780547" cy="252376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2506578" y="3778206"/>
            <a:ext cx="1884948" cy="769441"/>
          </a:xfrm>
          <a:prstGeom prst="rect">
            <a:avLst/>
          </a:prstGeom>
          <a:noFill/>
        </p:spPr>
        <p:txBody>
          <a:bodyPr wrap="square" rtlCol="0">
            <a:spAutoFit/>
          </a:bodyPr>
          <a:lstStyle/>
          <a:p>
            <a:r>
              <a:rPr kumimoji="1" lang="ja-JP" altLang="en-US" sz="4400" dirty="0" smtClean="0"/>
              <a:t>改善策</a:t>
            </a:r>
            <a:endParaRPr kumimoji="1" lang="ja-JP" altLang="en-US" sz="4400" dirty="0"/>
          </a:p>
        </p:txBody>
      </p:sp>
      <p:sp>
        <p:nvSpPr>
          <p:cNvPr id="13" name="テキスト ボックス 12"/>
          <p:cNvSpPr txBox="1"/>
          <p:nvPr/>
        </p:nvSpPr>
        <p:spPr>
          <a:xfrm>
            <a:off x="1267326" y="4547647"/>
            <a:ext cx="4379495" cy="1754326"/>
          </a:xfrm>
          <a:prstGeom prst="rect">
            <a:avLst/>
          </a:prstGeom>
          <a:noFill/>
        </p:spPr>
        <p:txBody>
          <a:bodyPr wrap="square" rtlCol="0">
            <a:spAutoFit/>
          </a:bodyPr>
          <a:lstStyle/>
          <a:p>
            <a:r>
              <a:rPr kumimoji="1" lang="ja-JP" altLang="en-US" sz="3600" dirty="0" smtClean="0"/>
              <a:t>１，２→業務の効率化</a:t>
            </a:r>
            <a:endParaRPr kumimoji="1" lang="en-US" altLang="ja-JP" sz="3600" dirty="0" smtClean="0"/>
          </a:p>
          <a:p>
            <a:r>
              <a:rPr kumimoji="1" lang="ja-JP" altLang="en-US" sz="3600" dirty="0" smtClean="0"/>
              <a:t>３，４→医師と患者の連携</a:t>
            </a:r>
            <a:endParaRPr kumimoji="1" lang="ja-JP" altLang="en-US" sz="3600" dirty="0"/>
          </a:p>
        </p:txBody>
      </p:sp>
      <p:sp>
        <p:nvSpPr>
          <p:cNvPr id="14" name="テキスト ボックス 13"/>
          <p:cNvSpPr txBox="1"/>
          <p:nvPr/>
        </p:nvSpPr>
        <p:spPr>
          <a:xfrm>
            <a:off x="7606316" y="3778206"/>
            <a:ext cx="2294021" cy="769441"/>
          </a:xfrm>
          <a:prstGeom prst="rect">
            <a:avLst/>
          </a:prstGeom>
          <a:noFill/>
        </p:spPr>
        <p:txBody>
          <a:bodyPr wrap="square" rtlCol="0">
            <a:spAutoFit/>
          </a:bodyPr>
          <a:lstStyle/>
          <a:p>
            <a:r>
              <a:rPr kumimoji="1" lang="ja-JP" altLang="en-US" sz="4400" dirty="0" smtClean="0"/>
              <a:t>すなわち</a:t>
            </a:r>
            <a:endParaRPr kumimoji="1" lang="ja-JP" altLang="en-US" sz="4400" dirty="0"/>
          </a:p>
        </p:txBody>
      </p:sp>
      <p:sp>
        <p:nvSpPr>
          <p:cNvPr id="15" name="テキスト ボックス 14"/>
          <p:cNvSpPr txBox="1"/>
          <p:nvPr/>
        </p:nvSpPr>
        <p:spPr>
          <a:xfrm>
            <a:off x="6569242" y="4347068"/>
            <a:ext cx="4387516" cy="1815882"/>
          </a:xfrm>
          <a:prstGeom prst="rect">
            <a:avLst/>
          </a:prstGeom>
          <a:noFill/>
        </p:spPr>
        <p:txBody>
          <a:bodyPr wrap="square" rtlCol="0">
            <a:spAutoFit/>
          </a:bodyPr>
          <a:lstStyle/>
          <a:p>
            <a:r>
              <a:rPr kumimoji="1" lang="ja-JP" altLang="en-US" sz="2800" dirty="0" smtClean="0"/>
              <a:t>情報管理や保管、遠方とのコミュニケーション能力を活かすことで、医療従事者の負担を減らすことができる</a:t>
            </a:r>
            <a:endParaRPr kumimoji="1" lang="ja-JP" altLang="en-US" sz="2800" dirty="0"/>
          </a:p>
        </p:txBody>
      </p:sp>
    </p:spTree>
    <p:extLst>
      <p:ext uri="{BB962C8B-B14F-4D97-AF65-F5344CB8AC3E}">
        <p14:creationId xmlns:p14="http://schemas.microsoft.com/office/powerpoint/2010/main" val="1425919578"/>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391885" y="280159"/>
            <a:ext cx="6507679" cy="769441"/>
          </a:xfrm>
          <a:prstGeom prst="rect">
            <a:avLst/>
          </a:prstGeom>
          <a:noFill/>
        </p:spPr>
        <p:txBody>
          <a:bodyPr wrap="square" rtlCol="0">
            <a:spAutoFit/>
          </a:bodyPr>
          <a:lstStyle/>
          <a:p>
            <a:r>
              <a:rPr kumimoji="1" lang="ja-JP" altLang="en-US" sz="4400" dirty="0" smtClean="0"/>
              <a:t>電子カルテを利用すると</a:t>
            </a:r>
            <a:r>
              <a:rPr kumimoji="1" lang="en-US" altLang="ja-JP" sz="4400" dirty="0" smtClean="0"/>
              <a:t>…</a:t>
            </a:r>
            <a:endParaRPr kumimoji="1" lang="en-US" altLang="ja-JP" sz="4400" dirty="0" smtClean="0"/>
          </a:p>
        </p:txBody>
      </p:sp>
      <p:sp>
        <p:nvSpPr>
          <p:cNvPr id="3" name="テキスト ボックス 2"/>
          <p:cNvSpPr txBox="1"/>
          <p:nvPr/>
        </p:nvSpPr>
        <p:spPr>
          <a:xfrm>
            <a:off x="908461" y="3977313"/>
            <a:ext cx="4488873" cy="461665"/>
          </a:xfrm>
          <a:prstGeom prst="rect">
            <a:avLst/>
          </a:prstGeom>
          <a:noFill/>
        </p:spPr>
        <p:txBody>
          <a:bodyPr wrap="square" rtlCol="0">
            <a:spAutoFit/>
          </a:bodyPr>
          <a:lstStyle/>
          <a:p>
            <a:r>
              <a:rPr kumimoji="1" lang="ja-JP" altLang="en-US" sz="2400" dirty="0" smtClean="0"/>
              <a:t>膨大にあった書類が不要になる。</a:t>
            </a:r>
            <a:endParaRPr kumimoji="1" lang="ja-JP" altLang="en-US" sz="2400" dirty="0"/>
          </a:p>
        </p:txBody>
      </p:sp>
      <p:sp>
        <p:nvSpPr>
          <p:cNvPr id="4" name="テキスト ボックス 3"/>
          <p:cNvSpPr txBox="1"/>
          <p:nvPr/>
        </p:nvSpPr>
        <p:spPr>
          <a:xfrm>
            <a:off x="908461" y="1246140"/>
            <a:ext cx="4286992" cy="830997"/>
          </a:xfrm>
          <a:prstGeom prst="rect">
            <a:avLst/>
          </a:prstGeom>
          <a:noFill/>
        </p:spPr>
        <p:txBody>
          <a:bodyPr wrap="square" rtlCol="0">
            <a:spAutoFit/>
          </a:bodyPr>
          <a:lstStyle/>
          <a:p>
            <a:r>
              <a:rPr kumimoji="1" lang="ja-JP" altLang="en-US" sz="2400" dirty="0"/>
              <a:t>インターネットを利用することで、どこででも閲覧することが</a:t>
            </a:r>
            <a:r>
              <a:rPr kumimoji="1" lang="ja-JP" altLang="en-US" sz="2400" dirty="0" smtClean="0"/>
              <a:t>できる。</a:t>
            </a:r>
            <a:endParaRPr kumimoji="1" lang="ja-JP" altLang="en-US" sz="2400" dirty="0"/>
          </a:p>
        </p:txBody>
      </p:sp>
      <p:sp>
        <p:nvSpPr>
          <p:cNvPr id="5" name="テキスト ボックス 4"/>
          <p:cNvSpPr txBox="1"/>
          <p:nvPr/>
        </p:nvSpPr>
        <p:spPr>
          <a:xfrm>
            <a:off x="1068777" y="2611726"/>
            <a:ext cx="4168239" cy="830997"/>
          </a:xfrm>
          <a:prstGeom prst="rect">
            <a:avLst/>
          </a:prstGeom>
          <a:noFill/>
        </p:spPr>
        <p:txBody>
          <a:bodyPr wrap="square" rtlCol="0">
            <a:spAutoFit/>
          </a:bodyPr>
          <a:lstStyle/>
          <a:p>
            <a:r>
              <a:rPr kumimoji="1" lang="ja-JP" altLang="en-US" sz="2400" dirty="0" smtClean="0"/>
              <a:t>患者のカルテを探すことが容易になる</a:t>
            </a:r>
            <a:endParaRPr kumimoji="1" lang="ja-JP" altLang="en-US" sz="2400" dirty="0"/>
          </a:p>
        </p:txBody>
      </p:sp>
      <p:sp>
        <p:nvSpPr>
          <p:cNvPr id="6" name="テキスト ボックス 5"/>
          <p:cNvSpPr txBox="1"/>
          <p:nvPr/>
        </p:nvSpPr>
        <p:spPr>
          <a:xfrm>
            <a:off x="1068777" y="4973568"/>
            <a:ext cx="3847605" cy="461665"/>
          </a:xfrm>
          <a:prstGeom prst="rect">
            <a:avLst/>
          </a:prstGeom>
          <a:noFill/>
        </p:spPr>
        <p:txBody>
          <a:bodyPr wrap="square" rtlCol="0">
            <a:spAutoFit/>
          </a:bodyPr>
          <a:lstStyle/>
          <a:p>
            <a:r>
              <a:rPr kumimoji="1" lang="ja-JP" altLang="en-US" sz="2400" dirty="0" smtClean="0"/>
              <a:t>誤った記入を知らせてくれる</a:t>
            </a:r>
            <a:endParaRPr kumimoji="1" lang="ja-JP" altLang="en-US" sz="2400" dirty="0"/>
          </a:p>
        </p:txBody>
      </p:sp>
      <p:sp>
        <p:nvSpPr>
          <p:cNvPr id="8" name="テキスト ボックス 7"/>
          <p:cNvSpPr txBox="1"/>
          <p:nvPr/>
        </p:nvSpPr>
        <p:spPr>
          <a:xfrm>
            <a:off x="6115792" y="1246140"/>
            <a:ext cx="5498275" cy="2308324"/>
          </a:xfrm>
          <a:prstGeom prst="rect">
            <a:avLst/>
          </a:prstGeom>
          <a:noFill/>
        </p:spPr>
        <p:txBody>
          <a:bodyPr wrap="square" rtlCol="0">
            <a:spAutoFit/>
          </a:bodyPr>
          <a:lstStyle/>
          <a:p>
            <a:r>
              <a:rPr kumimoji="1" lang="ja-JP" altLang="en-US" sz="2400" dirty="0" smtClean="0"/>
              <a:t>しかし、導入にはたくさんの困難が</a:t>
            </a:r>
            <a:endParaRPr kumimoji="1" lang="en-US" altLang="ja-JP" sz="2400" dirty="0" smtClean="0"/>
          </a:p>
          <a:p>
            <a:r>
              <a:rPr kumimoji="1" lang="ja-JP" altLang="en-US" sz="2400" dirty="0" smtClean="0"/>
              <a:t>・手書きに慣れた人はタイピングに慣れることに時間がかかる</a:t>
            </a:r>
            <a:endParaRPr kumimoji="1" lang="en-US" altLang="ja-JP" sz="2400" dirty="0" smtClean="0"/>
          </a:p>
          <a:p>
            <a:r>
              <a:rPr kumimoji="1" lang="ja-JP" altLang="en-US" sz="2400" dirty="0" smtClean="0"/>
              <a:t>・導入時には業務が増える、労働時間が延びる</a:t>
            </a:r>
            <a:endParaRPr kumimoji="1" lang="en-US" altLang="ja-JP" sz="2400" dirty="0" smtClean="0"/>
          </a:p>
          <a:p>
            <a:r>
              <a:rPr kumimoji="1" lang="ja-JP" altLang="en-US" sz="2400" dirty="0" smtClean="0"/>
              <a:t>・人件費が増えることも</a:t>
            </a:r>
            <a:endParaRPr kumimoji="1" lang="en-US" altLang="ja-JP" sz="2400" dirty="0" smtClean="0"/>
          </a:p>
        </p:txBody>
      </p:sp>
    </p:spTree>
    <p:extLst>
      <p:ext uri="{BB962C8B-B14F-4D97-AF65-F5344CB8AC3E}">
        <p14:creationId xmlns:p14="http://schemas.microsoft.com/office/powerpoint/2010/main" val="37309931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ln>
            <a:solidFill>
              <a:schemeClr val="accent2"/>
            </a:solidFill>
          </a:ln>
        </p:spPr>
        <p:txBody>
          <a:bodyPr>
            <a:normAutofit fontScale="90000"/>
          </a:bodyPr>
          <a:lstStyle/>
          <a:p>
            <a:pPr algn="ctr"/>
            <a:r>
              <a:rPr kumimoji="1" lang="en-US" altLang="ja-JP" sz="2700" dirty="0" smtClean="0"/>
              <a:t>[</a:t>
            </a:r>
            <a:r>
              <a:rPr kumimoji="1" lang="ja-JP" altLang="en-US" sz="2700" dirty="0" smtClean="0"/>
              <a:t>日農医誌　</a:t>
            </a:r>
            <a:r>
              <a:rPr kumimoji="1" lang="en-US" altLang="ja-JP" sz="2700" dirty="0" smtClean="0"/>
              <a:t>65</a:t>
            </a:r>
            <a:r>
              <a:rPr kumimoji="1" lang="ja-JP" altLang="en-US" sz="2700" dirty="0" smtClean="0"/>
              <a:t>巻</a:t>
            </a:r>
            <a:r>
              <a:rPr kumimoji="1" lang="en-US" altLang="ja-JP" sz="2700" dirty="0" smtClean="0"/>
              <a:t>4</a:t>
            </a:r>
            <a:r>
              <a:rPr kumimoji="1" lang="ja-JP" altLang="en-US" sz="2700" dirty="0" smtClean="0"/>
              <a:t>号　</a:t>
            </a:r>
            <a:r>
              <a:rPr kumimoji="1" lang="en-US" altLang="ja-JP" sz="2700" dirty="0" smtClean="0"/>
              <a:t>780</a:t>
            </a:r>
            <a:r>
              <a:rPr kumimoji="1" lang="ja-JP" altLang="en-US" sz="2700" dirty="0" smtClean="0"/>
              <a:t>～</a:t>
            </a:r>
            <a:r>
              <a:rPr kumimoji="1" lang="en-US" altLang="ja-JP" sz="2700" dirty="0" smtClean="0"/>
              <a:t>791</a:t>
            </a:r>
            <a:r>
              <a:rPr kumimoji="1" lang="ja-JP" altLang="en-US" sz="2700" dirty="0" smtClean="0"/>
              <a:t>頁　</a:t>
            </a:r>
            <a:r>
              <a:rPr kumimoji="1" lang="en-US" altLang="ja-JP" sz="2700" dirty="0" smtClean="0"/>
              <a:t>2016.11]</a:t>
            </a:r>
            <a:r>
              <a:rPr kumimoji="1" lang="en-US" altLang="ja-JP" sz="3100" dirty="0" smtClean="0"/>
              <a:t/>
            </a:r>
            <a:br>
              <a:rPr kumimoji="1" lang="en-US" altLang="ja-JP" sz="3100" dirty="0" smtClean="0"/>
            </a:br>
            <a:r>
              <a:rPr lang="ja-JP" altLang="en-US" sz="3100" dirty="0" smtClean="0"/>
              <a:t>佐渡地域医療連携ネットワークシステムを用いた</a:t>
            </a:r>
            <a:r>
              <a:rPr lang="en-US" altLang="ja-JP" sz="3100" dirty="0" smtClean="0"/>
              <a:t/>
            </a:r>
            <a:br>
              <a:rPr lang="en-US" altLang="ja-JP" sz="3100" dirty="0" smtClean="0"/>
            </a:br>
            <a:r>
              <a:rPr lang="ja-JP" altLang="en-US" sz="3100" dirty="0" smtClean="0"/>
              <a:t>医療・介護連携の試み</a:t>
            </a:r>
            <a:r>
              <a:rPr lang="en-US" altLang="ja-JP" sz="3100" dirty="0"/>
              <a:t/>
            </a:r>
            <a:br>
              <a:rPr lang="en-US" altLang="ja-JP" sz="3100" dirty="0"/>
            </a:br>
            <a:r>
              <a:rPr lang="ja-JP" altLang="en-US" sz="2000" dirty="0" smtClean="0"/>
              <a:t>細井　愛・佐藤　賢治・坂本　武也・親松　学</a:t>
            </a:r>
            <a:endParaRPr kumimoji="1" lang="ja-JP" altLang="en-US" sz="2000" dirty="0"/>
          </a:p>
        </p:txBody>
      </p:sp>
      <p:sp>
        <p:nvSpPr>
          <p:cNvPr id="3" name="コンテンツ プレースホルダー 2"/>
          <p:cNvSpPr>
            <a:spLocks noGrp="1"/>
          </p:cNvSpPr>
          <p:nvPr>
            <p:ph idx="1"/>
          </p:nvPr>
        </p:nvSpPr>
        <p:spPr/>
        <p:txBody>
          <a:bodyPr/>
          <a:lstStyle/>
          <a:p>
            <a:r>
              <a:rPr kumimoji="1" lang="en-US" altLang="ja-JP" dirty="0" smtClean="0"/>
              <a:t>1.</a:t>
            </a:r>
            <a:r>
              <a:rPr lang="ja-JP" altLang="en-US" dirty="0" smtClean="0"/>
              <a:t>背景</a:t>
            </a:r>
            <a:endParaRPr lang="en-US" altLang="ja-JP" dirty="0" smtClean="0"/>
          </a:p>
          <a:p>
            <a:r>
              <a:rPr kumimoji="1" lang="ja-JP" altLang="en-US" dirty="0"/>
              <a:t>　</a:t>
            </a:r>
            <a:r>
              <a:rPr kumimoji="1" lang="ja-JP" altLang="en-US" dirty="0" smtClean="0"/>
              <a:t>新潟県佐渡市は高齢化率が</a:t>
            </a:r>
            <a:r>
              <a:rPr kumimoji="1" lang="en-US" altLang="ja-JP" dirty="0" smtClean="0"/>
              <a:t>36.8%(</a:t>
            </a:r>
            <a:r>
              <a:rPr kumimoji="1" lang="ja-JP" altLang="en-US" dirty="0" smtClean="0"/>
              <a:t>平成</a:t>
            </a:r>
            <a:r>
              <a:rPr kumimoji="1" lang="en-US" altLang="ja-JP" dirty="0" smtClean="0"/>
              <a:t>22</a:t>
            </a:r>
            <a:r>
              <a:rPr kumimoji="1" lang="ja-JP" altLang="en-US" dirty="0" smtClean="0"/>
              <a:t>年</a:t>
            </a:r>
            <a:r>
              <a:rPr kumimoji="1" lang="en-US" altLang="ja-JP" dirty="0" smtClean="0"/>
              <a:t>)</a:t>
            </a:r>
            <a:r>
              <a:rPr kumimoji="1" lang="ja-JP" altLang="en-US" dirty="0" smtClean="0"/>
              <a:t>、高齢者単身世帯割合</a:t>
            </a:r>
            <a:r>
              <a:rPr kumimoji="1" lang="en-US" altLang="ja-JP" dirty="0" smtClean="0"/>
              <a:t>14.5%</a:t>
            </a:r>
            <a:r>
              <a:rPr kumimoji="1" lang="ja-JP" altLang="en-US" dirty="0" smtClean="0"/>
              <a:t>（</a:t>
            </a:r>
            <a:r>
              <a:rPr lang="ja-JP" altLang="en-US" dirty="0" smtClean="0"/>
              <a:t>平成</a:t>
            </a:r>
            <a:r>
              <a:rPr lang="en-US" altLang="ja-JP" dirty="0" smtClean="0"/>
              <a:t>22</a:t>
            </a:r>
            <a:r>
              <a:rPr lang="ja-JP" altLang="en-US" dirty="0" smtClean="0"/>
              <a:t>年</a:t>
            </a:r>
            <a:r>
              <a:rPr kumimoji="1" lang="ja-JP" altLang="en-US" dirty="0" smtClean="0"/>
              <a:t>）という超高齢化社会である。しかし、</a:t>
            </a:r>
            <a:r>
              <a:rPr lang="ja-JP" altLang="en-US" dirty="0" smtClean="0"/>
              <a:t>人口</a:t>
            </a:r>
            <a:r>
              <a:rPr lang="en-US" altLang="ja-JP" dirty="0" smtClean="0"/>
              <a:t>10</a:t>
            </a:r>
            <a:r>
              <a:rPr lang="ja-JP" altLang="en-US" dirty="0" smtClean="0"/>
              <a:t>万人あたりの医師数は</a:t>
            </a:r>
            <a:r>
              <a:rPr lang="en-US" altLang="ja-JP" dirty="0" smtClean="0"/>
              <a:t>142.3</a:t>
            </a:r>
            <a:r>
              <a:rPr lang="ja-JP" altLang="en-US" dirty="0" smtClean="0"/>
              <a:t>人（平成</a:t>
            </a:r>
            <a:r>
              <a:rPr lang="en-US" altLang="ja-JP" dirty="0" smtClean="0"/>
              <a:t>24</a:t>
            </a:r>
            <a:r>
              <a:rPr lang="ja-JP" altLang="en-US" dirty="0" smtClean="0"/>
              <a:t>年）と全国平均を大きく下回っている（</a:t>
            </a:r>
            <a:r>
              <a:rPr lang="en-US" altLang="ja-JP" dirty="0" smtClean="0"/>
              <a:t>226.5</a:t>
            </a:r>
            <a:r>
              <a:rPr lang="ja-JP" altLang="en-US" dirty="0" smtClean="0"/>
              <a:t>人）。高齢化によって、病態は複雑化するので、チーム医療の必要性がますます高くなっていった。</a:t>
            </a:r>
            <a:endParaRPr lang="en-US" altLang="ja-JP" dirty="0" smtClean="0"/>
          </a:p>
          <a:p>
            <a:r>
              <a:rPr kumimoji="1" lang="en-US" altLang="ja-JP" dirty="0" smtClean="0"/>
              <a:t>2.</a:t>
            </a:r>
            <a:r>
              <a:rPr kumimoji="1" lang="ja-JP" altLang="en-US" dirty="0" smtClean="0"/>
              <a:t>策</a:t>
            </a:r>
            <a:endParaRPr kumimoji="1" lang="en-US" altLang="ja-JP" dirty="0" smtClean="0"/>
          </a:p>
          <a:p>
            <a:r>
              <a:rPr lang="ja-JP" altLang="en-US" dirty="0"/>
              <a:t>　</a:t>
            </a:r>
            <a:r>
              <a:rPr lang="ja-JP" altLang="en-US" dirty="0" smtClean="0"/>
              <a:t>「さどひまわりネット」の導入。診療報酬明細を利用して、病名、処方内容、検体検査結果、院外処方内容を共有できる。自動収集のため、データ入力の業務が発生しない。</a:t>
            </a:r>
            <a:endParaRPr lang="en-US" altLang="ja-JP" dirty="0" smtClean="0"/>
          </a:p>
          <a:p>
            <a:r>
              <a:rPr kumimoji="1" lang="en-US" altLang="ja-JP" dirty="0" smtClean="0"/>
              <a:t>3.</a:t>
            </a:r>
            <a:r>
              <a:rPr kumimoji="1" lang="ja-JP" altLang="en-US" dirty="0" smtClean="0"/>
              <a:t>結果</a:t>
            </a:r>
            <a:endParaRPr kumimoji="1" lang="en-US" altLang="ja-JP" dirty="0" smtClean="0"/>
          </a:p>
          <a:p>
            <a:r>
              <a:rPr kumimoji="1" lang="ja-JP" altLang="en-US" dirty="0" smtClean="0"/>
              <a:t>医療と介護に存在する垣根を取り払い、スムーズな医療と介護の連携が期待できる。</a:t>
            </a:r>
            <a:endParaRPr kumimoji="1" lang="ja-JP" altLang="en-US" dirty="0"/>
          </a:p>
        </p:txBody>
      </p:sp>
    </p:spTree>
    <p:extLst>
      <p:ext uri="{BB962C8B-B14F-4D97-AF65-F5344CB8AC3E}">
        <p14:creationId xmlns:p14="http://schemas.microsoft.com/office/powerpoint/2010/main" val="3223949046"/>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463134" y="382249"/>
            <a:ext cx="10462165" cy="954107"/>
          </a:xfrm>
          <a:prstGeom prst="rect">
            <a:avLst/>
          </a:prstGeom>
          <a:noFill/>
        </p:spPr>
        <p:txBody>
          <a:bodyPr wrap="square" rtlCol="0">
            <a:spAutoFit/>
          </a:bodyPr>
          <a:lstStyle/>
          <a:p>
            <a:r>
              <a:rPr kumimoji="1" lang="ja-JP" altLang="en-US" sz="2800" dirty="0" smtClean="0"/>
              <a:t>さどひまわりネットでは、既存機器より自動収集するクラウドサーバを導入する</a:t>
            </a:r>
            <a:r>
              <a:rPr kumimoji="1" lang="ja-JP" altLang="en-US" sz="2800" dirty="0" smtClean="0"/>
              <a:t>ことによって</a:t>
            </a:r>
            <a:r>
              <a:rPr kumimoji="1" lang="ja-JP" altLang="en-US" sz="2800" dirty="0" smtClean="0"/>
              <a:t>医療情報連携ネットワークとして成立させた</a:t>
            </a:r>
            <a:endParaRPr kumimoji="1" lang="ja-JP" altLang="en-US" sz="2800" dirty="0"/>
          </a:p>
        </p:txBody>
      </p:sp>
      <p:sp>
        <p:nvSpPr>
          <p:cNvPr id="3" name="テキスト ボックス 2"/>
          <p:cNvSpPr txBox="1"/>
          <p:nvPr/>
        </p:nvSpPr>
        <p:spPr>
          <a:xfrm>
            <a:off x="463134" y="2400013"/>
            <a:ext cx="10664045" cy="523220"/>
          </a:xfrm>
          <a:prstGeom prst="rect">
            <a:avLst/>
          </a:prstGeom>
          <a:noFill/>
        </p:spPr>
        <p:txBody>
          <a:bodyPr wrap="square" rtlCol="0">
            <a:spAutoFit/>
          </a:bodyPr>
          <a:lstStyle/>
          <a:p>
            <a:r>
              <a:rPr kumimoji="1" lang="ja-JP" altLang="en-US" sz="2800" dirty="0" smtClean="0"/>
              <a:t>つまり、新たに業務が増えることもなければ</a:t>
            </a:r>
            <a:r>
              <a:rPr kumimoji="1" lang="ja-JP" altLang="en-US" sz="2800" dirty="0" smtClean="0"/>
              <a:t>、新たな学習</a:t>
            </a:r>
            <a:r>
              <a:rPr kumimoji="1" lang="ja-JP" altLang="en-US" sz="2800" dirty="0" smtClean="0"/>
              <a:t>も必要がない</a:t>
            </a:r>
            <a:endParaRPr kumimoji="1" lang="ja-JP" altLang="en-US" sz="2800" dirty="0"/>
          </a:p>
        </p:txBody>
      </p:sp>
      <p:sp>
        <p:nvSpPr>
          <p:cNvPr id="6" name="テキスト ボックス 5"/>
          <p:cNvSpPr txBox="1"/>
          <p:nvPr/>
        </p:nvSpPr>
        <p:spPr>
          <a:xfrm>
            <a:off x="308759" y="3769404"/>
            <a:ext cx="11744696" cy="954107"/>
          </a:xfrm>
          <a:prstGeom prst="rect">
            <a:avLst/>
          </a:prstGeom>
          <a:noFill/>
        </p:spPr>
        <p:txBody>
          <a:bodyPr wrap="square" rtlCol="0">
            <a:spAutoFit/>
          </a:bodyPr>
          <a:lstStyle/>
          <a:p>
            <a:r>
              <a:rPr kumimoji="1" lang="ja-JP" altLang="en-US" sz="2800" dirty="0" smtClean="0"/>
              <a:t>厚生労働省　医療情報連携ネットワーク支援</a:t>
            </a:r>
            <a:r>
              <a:rPr kumimoji="1" lang="en-US" altLang="ja-JP" sz="2800" dirty="0" smtClean="0"/>
              <a:t>Navi</a:t>
            </a:r>
            <a:r>
              <a:rPr kumimoji="1" lang="ja-JP" altLang="en-US" sz="2800" dirty="0" smtClean="0"/>
              <a:t>によると、電子カルテの導入なしでここまで連携をさせるのはさどひまわりネットのみ</a:t>
            </a:r>
            <a:endParaRPr kumimoji="1" lang="ja-JP" altLang="en-US" sz="2800" dirty="0"/>
          </a:p>
        </p:txBody>
      </p:sp>
    </p:spTree>
    <p:extLst>
      <p:ext uri="{BB962C8B-B14F-4D97-AF65-F5344CB8AC3E}">
        <p14:creationId xmlns:p14="http://schemas.microsoft.com/office/powerpoint/2010/main" val="32360268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医療連携ネットワーク</a:t>
            </a:r>
            <a:r>
              <a:rPr kumimoji="1" lang="en-US" altLang="ja-JP" dirty="0" smtClean="0"/>
              <a:t>Navi</a:t>
            </a:r>
            <a:r>
              <a:rPr kumimoji="1" lang="ja-JP" altLang="en-US" dirty="0" smtClean="0"/>
              <a:t>の医療連携ネットワークのピックアップ事例一覧</a:t>
            </a:r>
            <a:endParaRPr kumimoji="1" lang="ja-JP" altLang="en-US"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2755183608"/>
              </p:ext>
            </p:extLst>
          </p:nvPr>
        </p:nvGraphicFramePr>
        <p:xfrm>
          <a:off x="320841" y="1737364"/>
          <a:ext cx="11710740" cy="4518344"/>
        </p:xfrm>
        <a:graphic>
          <a:graphicData uri="http://schemas.openxmlformats.org/drawingml/2006/table">
            <a:tbl>
              <a:tblPr firstRow="1" bandRow="1">
                <a:tableStyleId>{5C22544A-7EE6-4342-B048-85BDC9FD1C3A}</a:tableStyleId>
              </a:tblPr>
              <a:tblGrid>
                <a:gridCol w="2927685">
                  <a:extLst>
                    <a:ext uri="{9D8B030D-6E8A-4147-A177-3AD203B41FA5}">
                      <a16:colId xmlns:a16="http://schemas.microsoft.com/office/drawing/2014/main" val="3091433658"/>
                    </a:ext>
                  </a:extLst>
                </a:gridCol>
                <a:gridCol w="2927685">
                  <a:extLst>
                    <a:ext uri="{9D8B030D-6E8A-4147-A177-3AD203B41FA5}">
                      <a16:colId xmlns:a16="http://schemas.microsoft.com/office/drawing/2014/main" val="2115580475"/>
                    </a:ext>
                  </a:extLst>
                </a:gridCol>
                <a:gridCol w="2927685">
                  <a:extLst>
                    <a:ext uri="{9D8B030D-6E8A-4147-A177-3AD203B41FA5}">
                      <a16:colId xmlns:a16="http://schemas.microsoft.com/office/drawing/2014/main" val="3375738124"/>
                    </a:ext>
                  </a:extLst>
                </a:gridCol>
                <a:gridCol w="2927685">
                  <a:extLst>
                    <a:ext uri="{9D8B030D-6E8A-4147-A177-3AD203B41FA5}">
                      <a16:colId xmlns:a16="http://schemas.microsoft.com/office/drawing/2014/main" val="1383731225"/>
                    </a:ext>
                  </a:extLst>
                </a:gridCol>
              </a:tblGrid>
              <a:tr h="477163">
                <a:tc>
                  <a:txBody>
                    <a:bodyPr/>
                    <a:lstStyle/>
                    <a:p>
                      <a:pPr algn="ctr"/>
                      <a:r>
                        <a:rPr kumimoji="1" lang="ja-JP" altLang="en-US" sz="2000" b="1" dirty="0" smtClean="0"/>
                        <a:t>名称</a:t>
                      </a:r>
                      <a:endParaRPr kumimoji="1" lang="ja-JP" altLang="en-US" sz="2000" b="1" dirty="0"/>
                    </a:p>
                  </a:txBody>
                  <a:tcPr/>
                </a:tc>
                <a:tc>
                  <a:txBody>
                    <a:bodyPr/>
                    <a:lstStyle/>
                    <a:p>
                      <a:pPr algn="ctr"/>
                      <a:r>
                        <a:rPr kumimoji="1" lang="ja-JP" altLang="en-US" sz="2000" b="1" dirty="0" smtClean="0"/>
                        <a:t>対象地域</a:t>
                      </a:r>
                      <a:endParaRPr kumimoji="1" lang="ja-JP" altLang="en-US" sz="2000" b="1" dirty="0"/>
                    </a:p>
                  </a:txBody>
                  <a:tcPr/>
                </a:tc>
                <a:tc>
                  <a:txBody>
                    <a:bodyPr/>
                    <a:lstStyle/>
                    <a:p>
                      <a:pPr algn="ctr"/>
                      <a:r>
                        <a:rPr kumimoji="1" lang="ja-JP" altLang="en-US" sz="2000" b="1" dirty="0" smtClean="0"/>
                        <a:t>電子カルテの利用</a:t>
                      </a:r>
                      <a:endParaRPr kumimoji="1" lang="ja-JP" altLang="en-US" sz="2000" b="1" dirty="0"/>
                    </a:p>
                  </a:txBody>
                  <a:tcPr/>
                </a:tc>
                <a:tc>
                  <a:txBody>
                    <a:bodyPr/>
                    <a:lstStyle/>
                    <a:p>
                      <a:pPr algn="ctr"/>
                      <a:r>
                        <a:rPr kumimoji="1" lang="ja-JP" altLang="en-US" sz="2000" b="1" dirty="0" smtClean="0"/>
                        <a:t>構築費用</a:t>
                      </a:r>
                      <a:endParaRPr kumimoji="1" lang="ja-JP" altLang="en-US" sz="2000" b="1" dirty="0"/>
                    </a:p>
                  </a:txBody>
                  <a:tcPr/>
                </a:tc>
                <a:extLst>
                  <a:ext uri="{0D108BD9-81ED-4DB2-BD59-A6C34878D82A}">
                    <a16:rowId xmlns:a16="http://schemas.microsoft.com/office/drawing/2014/main" val="2712590189"/>
                  </a:ext>
                </a:extLst>
              </a:tr>
              <a:tr h="477163">
                <a:tc>
                  <a:txBody>
                    <a:bodyPr/>
                    <a:lstStyle/>
                    <a:p>
                      <a:pPr algn="ctr"/>
                      <a:r>
                        <a:rPr kumimoji="1" lang="ja-JP" altLang="en-US" sz="2000" b="1" dirty="0" smtClean="0"/>
                        <a:t>あじさいネット</a:t>
                      </a:r>
                      <a:endParaRPr kumimoji="1" lang="ja-JP" altLang="en-US" sz="2000" b="1" dirty="0"/>
                    </a:p>
                  </a:txBody>
                  <a:tcPr/>
                </a:tc>
                <a:tc>
                  <a:txBody>
                    <a:bodyPr/>
                    <a:lstStyle/>
                    <a:p>
                      <a:pPr algn="ctr"/>
                      <a:r>
                        <a:rPr kumimoji="1" lang="ja-JP" altLang="en-US" sz="2000" b="1" dirty="0" smtClean="0"/>
                        <a:t>長崎県全域</a:t>
                      </a:r>
                      <a:endParaRPr kumimoji="1" lang="ja-JP" altLang="en-US" sz="2000" b="1" dirty="0"/>
                    </a:p>
                  </a:txBody>
                  <a:tcPr/>
                </a:tc>
                <a:tc>
                  <a:txBody>
                    <a:bodyPr/>
                    <a:lstStyle/>
                    <a:p>
                      <a:pPr algn="ctr"/>
                      <a:r>
                        <a:rPr kumimoji="1" lang="en-US" altLang="ja-JP" sz="2000" b="1" dirty="0" smtClean="0">
                          <a:solidFill>
                            <a:srgbClr val="FF0000"/>
                          </a:solidFill>
                        </a:rPr>
                        <a:t>×</a:t>
                      </a:r>
                      <a:endParaRPr kumimoji="1" lang="ja-JP" altLang="en-US" sz="2000" b="1" dirty="0">
                        <a:solidFill>
                          <a:srgbClr val="FF0000"/>
                        </a:solidFill>
                      </a:endParaRPr>
                    </a:p>
                  </a:txBody>
                  <a:tcPr/>
                </a:tc>
                <a:tc>
                  <a:txBody>
                    <a:bodyPr/>
                    <a:lstStyle/>
                    <a:p>
                      <a:pPr algn="ctr"/>
                      <a:r>
                        <a:rPr kumimoji="1" lang="en-US" altLang="ja-JP" sz="2000" b="1" dirty="0" smtClean="0"/>
                        <a:t>2,000</a:t>
                      </a:r>
                      <a:r>
                        <a:rPr kumimoji="1" lang="ja-JP" altLang="en-US" sz="2000" b="1" dirty="0" smtClean="0"/>
                        <a:t>万</a:t>
                      </a:r>
                      <a:endParaRPr kumimoji="1" lang="ja-JP" altLang="en-US" sz="2000" b="1" dirty="0"/>
                    </a:p>
                  </a:txBody>
                  <a:tcPr/>
                </a:tc>
                <a:extLst>
                  <a:ext uri="{0D108BD9-81ED-4DB2-BD59-A6C34878D82A}">
                    <a16:rowId xmlns:a16="http://schemas.microsoft.com/office/drawing/2014/main" val="4055163629"/>
                  </a:ext>
                </a:extLst>
              </a:tr>
              <a:tr h="477163">
                <a:tc>
                  <a:txBody>
                    <a:bodyPr/>
                    <a:lstStyle/>
                    <a:p>
                      <a:pPr algn="ctr"/>
                      <a:r>
                        <a:rPr kumimoji="1" lang="ja-JP" altLang="en-US" sz="2000" b="1" dirty="0" smtClean="0"/>
                        <a:t>ピカピカリンク</a:t>
                      </a:r>
                      <a:endParaRPr kumimoji="1" lang="ja-JP" altLang="en-US" sz="2000" b="1" dirty="0"/>
                    </a:p>
                  </a:txBody>
                  <a:tcPr/>
                </a:tc>
                <a:tc>
                  <a:txBody>
                    <a:bodyPr/>
                    <a:lstStyle/>
                    <a:p>
                      <a:pPr algn="ctr"/>
                      <a:r>
                        <a:rPr kumimoji="1" lang="ja-JP" altLang="en-US" sz="2000" b="1" dirty="0" smtClean="0"/>
                        <a:t>佐賀県全域</a:t>
                      </a:r>
                      <a:endParaRPr kumimoji="1" lang="ja-JP" altLang="en-US" sz="2000" b="1" dirty="0"/>
                    </a:p>
                  </a:txBody>
                  <a:tcPr/>
                </a:tc>
                <a:tc>
                  <a:txBody>
                    <a:bodyPr/>
                    <a:lstStyle/>
                    <a:p>
                      <a:pPr algn="ctr"/>
                      <a:r>
                        <a:rPr kumimoji="1" lang="ja-JP" altLang="en-US" sz="2000" b="1" dirty="0" smtClean="0"/>
                        <a:t>○</a:t>
                      </a:r>
                      <a:endParaRPr kumimoji="1" lang="ja-JP" altLang="en-US" sz="2000" b="1" dirty="0"/>
                    </a:p>
                  </a:txBody>
                  <a:tcPr/>
                </a:tc>
                <a:tc>
                  <a:txBody>
                    <a:bodyPr/>
                    <a:lstStyle/>
                    <a:p>
                      <a:pPr algn="ctr"/>
                      <a:r>
                        <a:rPr kumimoji="1" lang="en-US" altLang="ja-JP" sz="2000" b="1" dirty="0" smtClean="0"/>
                        <a:t>1</a:t>
                      </a:r>
                      <a:r>
                        <a:rPr kumimoji="1" lang="ja-JP" altLang="en-US" sz="2000" b="1" dirty="0" smtClean="0"/>
                        <a:t>億</a:t>
                      </a:r>
                      <a:r>
                        <a:rPr kumimoji="1" lang="en-US" altLang="ja-JP" sz="2000" b="1" dirty="0" smtClean="0"/>
                        <a:t>2688</a:t>
                      </a:r>
                      <a:r>
                        <a:rPr kumimoji="1" lang="ja-JP" altLang="en-US" sz="2000" b="1" dirty="0" smtClean="0"/>
                        <a:t>万</a:t>
                      </a:r>
                      <a:r>
                        <a:rPr kumimoji="1" lang="en-US" altLang="ja-JP" sz="2000" b="1" dirty="0" smtClean="0"/>
                        <a:t>1</a:t>
                      </a:r>
                      <a:r>
                        <a:rPr kumimoji="1" lang="ja-JP" altLang="en-US" sz="2000" b="1" dirty="0" smtClean="0"/>
                        <a:t>千</a:t>
                      </a:r>
                      <a:endParaRPr kumimoji="1" lang="ja-JP" altLang="en-US" sz="2000" b="1" dirty="0"/>
                    </a:p>
                  </a:txBody>
                  <a:tcPr/>
                </a:tc>
                <a:extLst>
                  <a:ext uri="{0D108BD9-81ED-4DB2-BD59-A6C34878D82A}">
                    <a16:rowId xmlns:a16="http://schemas.microsoft.com/office/drawing/2014/main" val="1986268952"/>
                  </a:ext>
                </a:extLst>
              </a:tr>
              <a:tr h="477163">
                <a:tc>
                  <a:txBody>
                    <a:bodyPr/>
                    <a:lstStyle/>
                    <a:p>
                      <a:pPr algn="ctr"/>
                      <a:r>
                        <a:rPr kumimoji="1" lang="ja-JP" altLang="en-US" sz="2000" b="1" dirty="0" smtClean="0"/>
                        <a:t>アザレアネット</a:t>
                      </a:r>
                      <a:endParaRPr kumimoji="1" lang="ja-JP" altLang="en-US" sz="2000" b="1" dirty="0"/>
                    </a:p>
                  </a:txBody>
                  <a:tcPr/>
                </a:tc>
                <a:tc>
                  <a:txBody>
                    <a:bodyPr/>
                    <a:lstStyle/>
                    <a:p>
                      <a:pPr algn="ctr"/>
                      <a:r>
                        <a:rPr kumimoji="1" lang="ja-JP" altLang="en-US" sz="2000" b="1" dirty="0" smtClean="0"/>
                        <a:t>福岡県久留米医療圏</a:t>
                      </a:r>
                      <a:endParaRPr kumimoji="1" lang="ja-JP" altLang="en-US" sz="2000" b="1" dirty="0"/>
                    </a:p>
                  </a:txBody>
                  <a:tcPr/>
                </a:tc>
                <a:tc>
                  <a:txBody>
                    <a:bodyPr/>
                    <a:lstStyle/>
                    <a:p>
                      <a:pPr algn="ctr"/>
                      <a:r>
                        <a:rPr kumimoji="1" lang="ja-JP" altLang="en-US" sz="2000" b="1" dirty="0" smtClean="0"/>
                        <a:t>○</a:t>
                      </a:r>
                      <a:endParaRPr kumimoji="1" lang="ja-JP" altLang="en-US" sz="2000" b="1" dirty="0"/>
                    </a:p>
                  </a:txBody>
                  <a:tcPr/>
                </a:tc>
                <a:tc>
                  <a:txBody>
                    <a:bodyPr/>
                    <a:lstStyle/>
                    <a:p>
                      <a:pPr algn="ctr"/>
                      <a:r>
                        <a:rPr kumimoji="1" lang="ja-JP" altLang="en-US" sz="2000" b="1" dirty="0" smtClean="0"/>
                        <a:t>各病院負担、全体額不明</a:t>
                      </a:r>
                      <a:endParaRPr kumimoji="1" lang="ja-JP" altLang="en-US" sz="2000" b="1" dirty="0"/>
                    </a:p>
                  </a:txBody>
                  <a:tcPr/>
                </a:tc>
                <a:extLst>
                  <a:ext uri="{0D108BD9-81ED-4DB2-BD59-A6C34878D82A}">
                    <a16:rowId xmlns:a16="http://schemas.microsoft.com/office/drawing/2014/main" val="1029682788"/>
                  </a:ext>
                </a:extLst>
              </a:tr>
              <a:tr h="477163">
                <a:tc>
                  <a:txBody>
                    <a:bodyPr/>
                    <a:lstStyle/>
                    <a:p>
                      <a:pPr algn="ctr"/>
                      <a:r>
                        <a:rPr kumimoji="1" lang="ja-JP" altLang="en-US" sz="2000" b="1" dirty="0" smtClean="0"/>
                        <a:t>さどひまわりネット</a:t>
                      </a:r>
                      <a:endParaRPr kumimoji="1" lang="ja-JP" altLang="en-US" sz="2000" b="1" dirty="0"/>
                    </a:p>
                  </a:txBody>
                  <a:tcPr/>
                </a:tc>
                <a:tc>
                  <a:txBody>
                    <a:bodyPr/>
                    <a:lstStyle/>
                    <a:p>
                      <a:pPr algn="ctr"/>
                      <a:r>
                        <a:rPr kumimoji="1" lang="ja-JP" altLang="en-US" sz="2000" b="1" dirty="0" smtClean="0"/>
                        <a:t>新潟県佐渡医療圏</a:t>
                      </a:r>
                      <a:endParaRPr kumimoji="1" lang="ja-JP" altLang="en-US" sz="2000" b="1" dirty="0"/>
                    </a:p>
                  </a:txBody>
                  <a:tcPr/>
                </a:tc>
                <a:tc>
                  <a:txBody>
                    <a:bodyPr/>
                    <a:lstStyle/>
                    <a:p>
                      <a:pPr algn="ctr"/>
                      <a:r>
                        <a:rPr kumimoji="1" lang="en-US" altLang="ja-JP" sz="2000" b="1" dirty="0" smtClean="0">
                          <a:solidFill>
                            <a:srgbClr val="FF0000"/>
                          </a:solidFill>
                        </a:rPr>
                        <a:t>×</a:t>
                      </a:r>
                      <a:endParaRPr kumimoji="1" lang="ja-JP" altLang="en-US" sz="2000" b="1" dirty="0">
                        <a:solidFill>
                          <a:srgbClr val="FF0000"/>
                        </a:solidFill>
                      </a:endParaRPr>
                    </a:p>
                  </a:txBody>
                  <a:tcPr/>
                </a:tc>
                <a:tc>
                  <a:txBody>
                    <a:bodyPr/>
                    <a:lstStyle/>
                    <a:p>
                      <a:pPr algn="ctr"/>
                      <a:r>
                        <a:rPr kumimoji="1" lang="en-US" altLang="ja-JP" sz="2000" b="1" dirty="0" smtClean="0"/>
                        <a:t>16</a:t>
                      </a:r>
                      <a:r>
                        <a:rPr kumimoji="1" lang="ja-JP" altLang="en-US" sz="2000" b="1" dirty="0" smtClean="0"/>
                        <a:t>億</a:t>
                      </a:r>
                      <a:r>
                        <a:rPr kumimoji="1" lang="en-US" altLang="ja-JP" sz="2000" b="1" dirty="0" smtClean="0"/>
                        <a:t>2125</a:t>
                      </a:r>
                      <a:r>
                        <a:rPr kumimoji="1" lang="ja-JP" altLang="en-US" sz="2000" b="1" dirty="0" smtClean="0"/>
                        <a:t>万</a:t>
                      </a:r>
                      <a:endParaRPr kumimoji="1" lang="ja-JP" altLang="en-US" sz="2000" b="1" dirty="0"/>
                    </a:p>
                  </a:txBody>
                  <a:tcPr/>
                </a:tc>
                <a:extLst>
                  <a:ext uri="{0D108BD9-81ED-4DB2-BD59-A6C34878D82A}">
                    <a16:rowId xmlns:a16="http://schemas.microsoft.com/office/drawing/2014/main" val="204233401"/>
                  </a:ext>
                </a:extLst>
              </a:tr>
              <a:tr h="477163">
                <a:tc>
                  <a:txBody>
                    <a:bodyPr/>
                    <a:lstStyle/>
                    <a:p>
                      <a:pPr algn="ctr"/>
                      <a:r>
                        <a:rPr kumimoji="1" lang="ja-JP" altLang="en-US" sz="2000" b="1" dirty="0" smtClean="0"/>
                        <a:t>晴れやかネット</a:t>
                      </a:r>
                      <a:endParaRPr kumimoji="1" lang="ja-JP" altLang="en-US" sz="2000" b="1" dirty="0"/>
                    </a:p>
                  </a:txBody>
                  <a:tcPr/>
                </a:tc>
                <a:tc>
                  <a:txBody>
                    <a:bodyPr/>
                    <a:lstStyle/>
                    <a:p>
                      <a:pPr algn="ctr"/>
                      <a:r>
                        <a:rPr kumimoji="1" lang="ja-JP" altLang="en-US" sz="2000" b="1" dirty="0" smtClean="0"/>
                        <a:t>岡山県全域</a:t>
                      </a:r>
                      <a:endParaRPr kumimoji="1" lang="ja-JP" altLang="en-US" sz="2000" b="1" dirty="0"/>
                    </a:p>
                  </a:txBody>
                  <a:tcPr/>
                </a:tc>
                <a:tc>
                  <a:txBody>
                    <a:bodyPr/>
                    <a:lstStyle/>
                    <a:p>
                      <a:pPr algn="ctr"/>
                      <a:r>
                        <a:rPr kumimoji="1" lang="ja-JP" altLang="en-US" sz="2000" b="1" dirty="0" smtClean="0"/>
                        <a:t>○</a:t>
                      </a:r>
                      <a:endParaRPr kumimoji="1" lang="ja-JP" altLang="en-US" sz="2000" b="1" dirty="0"/>
                    </a:p>
                  </a:txBody>
                  <a:tcPr/>
                </a:tc>
                <a:tc>
                  <a:txBody>
                    <a:bodyPr/>
                    <a:lstStyle/>
                    <a:p>
                      <a:pPr algn="ctr"/>
                      <a:r>
                        <a:rPr kumimoji="1" lang="en-US" altLang="ja-JP" sz="2000" b="1" dirty="0" smtClean="0"/>
                        <a:t>9500</a:t>
                      </a:r>
                      <a:r>
                        <a:rPr kumimoji="1" lang="ja-JP" altLang="en-US" sz="2000" b="1" dirty="0" smtClean="0"/>
                        <a:t>万</a:t>
                      </a:r>
                      <a:r>
                        <a:rPr kumimoji="1" lang="en-US" altLang="ja-JP" sz="2000" b="1" dirty="0" smtClean="0"/>
                        <a:t>7</a:t>
                      </a:r>
                      <a:r>
                        <a:rPr kumimoji="1" lang="ja-JP" altLang="en-US" sz="2000" b="1" dirty="0" smtClean="0"/>
                        <a:t>千</a:t>
                      </a:r>
                      <a:endParaRPr kumimoji="1" lang="ja-JP" altLang="en-US" sz="2000" b="1" dirty="0"/>
                    </a:p>
                  </a:txBody>
                  <a:tcPr/>
                </a:tc>
                <a:extLst>
                  <a:ext uri="{0D108BD9-81ED-4DB2-BD59-A6C34878D82A}">
                    <a16:rowId xmlns:a16="http://schemas.microsoft.com/office/drawing/2014/main" val="1836938818"/>
                  </a:ext>
                </a:extLst>
              </a:tr>
              <a:tr h="477163">
                <a:tc>
                  <a:txBody>
                    <a:bodyPr/>
                    <a:lstStyle/>
                    <a:p>
                      <a:pPr algn="ctr"/>
                      <a:r>
                        <a:rPr kumimoji="1" lang="ja-JP" altLang="en-US" sz="2000" b="1" dirty="0" smtClean="0"/>
                        <a:t>まめネット</a:t>
                      </a:r>
                      <a:endParaRPr kumimoji="1" lang="ja-JP" altLang="en-US" sz="2000" b="1" dirty="0"/>
                    </a:p>
                  </a:txBody>
                  <a:tcPr/>
                </a:tc>
                <a:tc>
                  <a:txBody>
                    <a:bodyPr/>
                    <a:lstStyle/>
                    <a:p>
                      <a:pPr algn="ctr"/>
                      <a:r>
                        <a:rPr kumimoji="1" lang="ja-JP" altLang="en-US" sz="2000" b="1" dirty="0" smtClean="0"/>
                        <a:t>島根県全域</a:t>
                      </a:r>
                      <a:endParaRPr kumimoji="1" lang="ja-JP" altLang="en-US" sz="2000" b="1" dirty="0"/>
                    </a:p>
                  </a:txBody>
                  <a:tcPr/>
                </a:tc>
                <a:tc>
                  <a:txBody>
                    <a:bodyPr/>
                    <a:lstStyle/>
                    <a:p>
                      <a:pPr algn="ctr"/>
                      <a:r>
                        <a:rPr kumimoji="1" lang="ja-JP" altLang="en-US" sz="2000" b="1" dirty="0" smtClean="0"/>
                        <a:t>○</a:t>
                      </a:r>
                      <a:endParaRPr kumimoji="1" lang="ja-JP" altLang="en-US" sz="2000" b="1" dirty="0"/>
                    </a:p>
                  </a:txBody>
                  <a:tcPr/>
                </a:tc>
                <a:tc>
                  <a:txBody>
                    <a:bodyPr/>
                    <a:lstStyle/>
                    <a:p>
                      <a:pPr algn="ctr"/>
                      <a:r>
                        <a:rPr kumimoji="1" lang="en-US" altLang="ja-JP" sz="2000" b="1" dirty="0" smtClean="0"/>
                        <a:t>4</a:t>
                      </a:r>
                      <a:r>
                        <a:rPr kumimoji="1" lang="ja-JP" altLang="en-US" sz="2000" b="1" dirty="0" smtClean="0"/>
                        <a:t>億</a:t>
                      </a:r>
                      <a:r>
                        <a:rPr kumimoji="1" lang="en-US" altLang="ja-JP" sz="2000" b="1" dirty="0" smtClean="0"/>
                        <a:t>3400</a:t>
                      </a:r>
                      <a:r>
                        <a:rPr kumimoji="1" lang="ja-JP" altLang="en-US" sz="2000" b="1" dirty="0" smtClean="0"/>
                        <a:t>万</a:t>
                      </a:r>
                      <a:endParaRPr kumimoji="1" lang="ja-JP" altLang="en-US" sz="2000" b="1" dirty="0"/>
                    </a:p>
                  </a:txBody>
                  <a:tcPr/>
                </a:tc>
                <a:extLst>
                  <a:ext uri="{0D108BD9-81ED-4DB2-BD59-A6C34878D82A}">
                    <a16:rowId xmlns:a16="http://schemas.microsoft.com/office/drawing/2014/main" val="2447923073"/>
                  </a:ext>
                </a:extLst>
              </a:tr>
              <a:tr h="477163">
                <a:tc>
                  <a:txBody>
                    <a:bodyPr/>
                    <a:lstStyle/>
                    <a:p>
                      <a:pPr algn="ctr"/>
                      <a:r>
                        <a:rPr kumimoji="1" lang="ja-JP" altLang="en-US" sz="2000" b="1" dirty="0" smtClean="0"/>
                        <a:t>びわ湖メディカルネット</a:t>
                      </a:r>
                      <a:endParaRPr kumimoji="1" lang="ja-JP" altLang="en-US" sz="2000" b="1" dirty="0"/>
                    </a:p>
                  </a:txBody>
                  <a:tcPr/>
                </a:tc>
                <a:tc>
                  <a:txBody>
                    <a:bodyPr/>
                    <a:lstStyle/>
                    <a:p>
                      <a:pPr algn="ctr"/>
                      <a:r>
                        <a:rPr kumimoji="1" lang="ja-JP" altLang="en-US" sz="2000" b="1" dirty="0" smtClean="0"/>
                        <a:t>滋賀県全域</a:t>
                      </a:r>
                      <a:endParaRPr kumimoji="1" lang="ja-JP" altLang="en-US" sz="2000" b="1" dirty="0"/>
                    </a:p>
                  </a:txBody>
                  <a:tcPr/>
                </a:tc>
                <a:tc>
                  <a:txBody>
                    <a:bodyPr/>
                    <a:lstStyle/>
                    <a:p>
                      <a:pPr algn="ctr"/>
                      <a:r>
                        <a:rPr kumimoji="1" lang="ja-JP" altLang="en-US" sz="2000" b="1" dirty="0" smtClean="0"/>
                        <a:t>○</a:t>
                      </a:r>
                      <a:endParaRPr kumimoji="1" lang="ja-JP" altLang="en-US" sz="2000" b="1" dirty="0"/>
                    </a:p>
                  </a:txBody>
                  <a:tcPr/>
                </a:tc>
                <a:tc>
                  <a:txBody>
                    <a:bodyPr/>
                    <a:lstStyle/>
                    <a:p>
                      <a:pPr algn="ctr"/>
                      <a:r>
                        <a:rPr kumimoji="1" lang="ja-JP" altLang="en-US" sz="2000" b="1" dirty="0" smtClean="0"/>
                        <a:t>総額不明</a:t>
                      </a:r>
                      <a:endParaRPr kumimoji="1" lang="ja-JP" altLang="en-US" sz="2000" b="1" dirty="0"/>
                    </a:p>
                  </a:txBody>
                  <a:tcPr/>
                </a:tc>
                <a:extLst>
                  <a:ext uri="{0D108BD9-81ED-4DB2-BD59-A6C34878D82A}">
                    <a16:rowId xmlns:a16="http://schemas.microsoft.com/office/drawing/2014/main" val="4282704121"/>
                  </a:ext>
                </a:extLst>
              </a:tr>
              <a:tr h="477163">
                <a:tc>
                  <a:txBody>
                    <a:bodyPr/>
                    <a:lstStyle/>
                    <a:p>
                      <a:pPr algn="ctr"/>
                      <a:r>
                        <a:rPr kumimoji="1" lang="ja-JP" altLang="en-US" sz="2000" b="1" dirty="0" smtClean="0"/>
                        <a:t>山科医療介護連携ネットワーク</a:t>
                      </a:r>
                      <a:endParaRPr kumimoji="1" lang="ja-JP" altLang="en-US" sz="2000" b="1" dirty="0"/>
                    </a:p>
                  </a:txBody>
                  <a:tcPr/>
                </a:tc>
                <a:tc>
                  <a:txBody>
                    <a:bodyPr/>
                    <a:lstStyle/>
                    <a:p>
                      <a:pPr algn="ctr"/>
                      <a:r>
                        <a:rPr kumimoji="1" lang="ja-JP" altLang="en-US" sz="2000" b="1" dirty="0" smtClean="0"/>
                        <a:t>京都府山科地区</a:t>
                      </a:r>
                      <a:endParaRPr kumimoji="1" lang="ja-JP" altLang="en-US" sz="2000" b="1" dirty="0"/>
                    </a:p>
                  </a:txBody>
                  <a:tcPr/>
                </a:tc>
                <a:tc>
                  <a:txBody>
                    <a:bodyPr/>
                    <a:lstStyle/>
                    <a:p>
                      <a:pPr algn="ctr"/>
                      <a:r>
                        <a:rPr kumimoji="1" lang="ja-JP" altLang="en-US" sz="2000" b="1" dirty="0" smtClean="0"/>
                        <a:t>○</a:t>
                      </a:r>
                      <a:endParaRPr kumimoji="1" lang="ja-JP" altLang="en-US" sz="2000" b="1" dirty="0"/>
                    </a:p>
                  </a:txBody>
                  <a:tcPr/>
                </a:tc>
                <a:tc>
                  <a:txBody>
                    <a:bodyPr/>
                    <a:lstStyle/>
                    <a:p>
                      <a:pPr algn="ctr"/>
                      <a:r>
                        <a:rPr kumimoji="1" lang="en-US" altLang="ja-JP" sz="2000" b="1" dirty="0" smtClean="0"/>
                        <a:t>5000</a:t>
                      </a:r>
                      <a:r>
                        <a:rPr kumimoji="1" lang="ja-JP" altLang="en-US" sz="2000" b="1" dirty="0" smtClean="0"/>
                        <a:t>万</a:t>
                      </a:r>
                      <a:endParaRPr kumimoji="1" lang="ja-JP" altLang="en-US" sz="2000" b="1" dirty="0"/>
                    </a:p>
                  </a:txBody>
                  <a:tcPr/>
                </a:tc>
                <a:extLst>
                  <a:ext uri="{0D108BD9-81ED-4DB2-BD59-A6C34878D82A}">
                    <a16:rowId xmlns:a16="http://schemas.microsoft.com/office/drawing/2014/main" val="1110903858"/>
                  </a:ext>
                </a:extLst>
              </a:tr>
            </a:tbl>
          </a:graphicData>
        </a:graphic>
      </p:graphicFrame>
    </p:spTree>
    <p:extLst>
      <p:ext uri="{BB962C8B-B14F-4D97-AF65-F5344CB8AC3E}">
        <p14:creationId xmlns:p14="http://schemas.microsoft.com/office/powerpoint/2010/main" val="3491468248"/>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350322" y="430672"/>
            <a:ext cx="5320146" cy="1569660"/>
          </a:xfrm>
          <a:prstGeom prst="rect">
            <a:avLst/>
          </a:prstGeom>
          <a:noFill/>
        </p:spPr>
        <p:txBody>
          <a:bodyPr wrap="square" rtlCol="0">
            <a:spAutoFit/>
          </a:bodyPr>
          <a:lstStyle/>
          <a:p>
            <a:r>
              <a:rPr kumimoji="1" lang="ja-JP" altLang="en-US" sz="3200" dirty="0" smtClean="0"/>
              <a:t>前スライドからわかるように、さどひまわりネットは構築費用がかかりすぎる</a:t>
            </a:r>
            <a:endParaRPr kumimoji="1" lang="ja-JP" altLang="en-US" sz="3200" dirty="0"/>
          </a:p>
        </p:txBody>
      </p:sp>
      <p:sp>
        <p:nvSpPr>
          <p:cNvPr id="4" name="テキスト ボックス 3"/>
          <p:cNvSpPr txBox="1"/>
          <p:nvPr/>
        </p:nvSpPr>
        <p:spPr>
          <a:xfrm>
            <a:off x="5533902" y="1538444"/>
            <a:ext cx="6488416" cy="1077218"/>
          </a:xfrm>
          <a:prstGeom prst="rect">
            <a:avLst/>
          </a:prstGeom>
          <a:noFill/>
        </p:spPr>
        <p:txBody>
          <a:bodyPr wrap="square" rtlCol="0">
            <a:spAutoFit/>
          </a:bodyPr>
          <a:lstStyle/>
          <a:p>
            <a:r>
              <a:rPr kumimoji="1" lang="ja-JP" altLang="en-US" sz="3200" dirty="0" smtClean="0"/>
              <a:t>費用と相談してシステムは確立させなければ、経営は破綻してしまう</a:t>
            </a:r>
            <a:endParaRPr kumimoji="1" lang="ja-JP" altLang="en-US" sz="3200" dirty="0"/>
          </a:p>
        </p:txBody>
      </p:sp>
      <p:sp>
        <p:nvSpPr>
          <p:cNvPr id="5" name="テキスト ボックス 4"/>
          <p:cNvSpPr txBox="1"/>
          <p:nvPr/>
        </p:nvSpPr>
        <p:spPr>
          <a:xfrm>
            <a:off x="522515" y="2615662"/>
            <a:ext cx="4809506" cy="1077218"/>
          </a:xfrm>
          <a:prstGeom prst="rect">
            <a:avLst/>
          </a:prstGeom>
          <a:noFill/>
        </p:spPr>
        <p:txBody>
          <a:bodyPr wrap="square" rtlCol="0">
            <a:spAutoFit/>
          </a:bodyPr>
          <a:lstStyle/>
          <a:p>
            <a:r>
              <a:rPr kumimoji="1" lang="ja-JP" altLang="en-US" sz="3200" dirty="0" smtClean="0"/>
              <a:t>地域や人口、規模に合った医療連携システムが重要</a:t>
            </a:r>
            <a:endParaRPr kumimoji="1" lang="ja-JP" altLang="en-US" sz="3200" dirty="0"/>
          </a:p>
        </p:txBody>
      </p:sp>
      <p:sp>
        <p:nvSpPr>
          <p:cNvPr id="6" name="テキスト ボックス 5"/>
          <p:cNvSpPr txBox="1"/>
          <p:nvPr/>
        </p:nvSpPr>
        <p:spPr>
          <a:xfrm>
            <a:off x="1603169" y="4317552"/>
            <a:ext cx="9013091" cy="1569660"/>
          </a:xfrm>
          <a:prstGeom prst="rect">
            <a:avLst/>
          </a:prstGeom>
          <a:noFill/>
        </p:spPr>
        <p:txBody>
          <a:bodyPr wrap="square" rtlCol="0">
            <a:spAutoFit/>
          </a:bodyPr>
          <a:lstStyle/>
          <a:p>
            <a:r>
              <a:rPr kumimoji="1" lang="ja-JP" altLang="en-US" sz="3200" dirty="0" smtClean="0"/>
              <a:t>費用の内訳と人口の年齢層、電子カルテの有無や医療施設の規模などを考慮して、医療連携システムネットワークを確立させるためには</a:t>
            </a:r>
            <a:r>
              <a:rPr kumimoji="1" lang="en-US" altLang="ja-JP" sz="3200" dirty="0" smtClean="0"/>
              <a:t>…</a:t>
            </a:r>
            <a:endParaRPr kumimoji="1" lang="ja-JP" altLang="en-US" sz="3200" dirty="0"/>
          </a:p>
        </p:txBody>
      </p:sp>
    </p:spTree>
    <p:extLst>
      <p:ext uri="{BB962C8B-B14F-4D97-AF65-F5344CB8AC3E}">
        <p14:creationId xmlns:p14="http://schemas.microsoft.com/office/powerpoint/2010/main" val="25760846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arn(inVertical)">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591293" y="166254"/>
            <a:ext cx="9167751" cy="1107996"/>
          </a:xfrm>
          <a:prstGeom prst="rect">
            <a:avLst/>
          </a:prstGeom>
          <a:noFill/>
        </p:spPr>
        <p:txBody>
          <a:bodyPr wrap="square" rtlCol="0">
            <a:spAutoFit/>
          </a:bodyPr>
          <a:lstStyle/>
          <a:p>
            <a:pPr algn="ctr"/>
            <a:r>
              <a:rPr kumimoji="1" lang="ja-JP" altLang="en-US" sz="6600" dirty="0" smtClean="0"/>
              <a:t>まとめ（やりたいこと）</a:t>
            </a:r>
            <a:endParaRPr kumimoji="1" lang="ja-JP" altLang="en-US" sz="6600" dirty="0"/>
          </a:p>
        </p:txBody>
      </p:sp>
      <p:sp>
        <p:nvSpPr>
          <p:cNvPr id="4" name="テキスト ボックス 3"/>
          <p:cNvSpPr txBox="1"/>
          <p:nvPr/>
        </p:nvSpPr>
        <p:spPr>
          <a:xfrm>
            <a:off x="1141157" y="1633455"/>
            <a:ext cx="9616758" cy="523220"/>
          </a:xfrm>
          <a:prstGeom prst="rect">
            <a:avLst/>
          </a:prstGeom>
          <a:noFill/>
        </p:spPr>
        <p:txBody>
          <a:bodyPr wrap="square" rtlCol="0">
            <a:spAutoFit/>
          </a:bodyPr>
          <a:lstStyle/>
          <a:p>
            <a:pPr algn="ctr"/>
            <a:r>
              <a:rPr kumimoji="1" lang="ja-JP" altLang="en-US" sz="2800" dirty="0" smtClean="0"/>
              <a:t>医療連携システムネットワークの費用の内訳を知りたい</a:t>
            </a:r>
            <a:endParaRPr kumimoji="1" lang="ja-JP" altLang="en-US" sz="2800" dirty="0"/>
          </a:p>
        </p:txBody>
      </p:sp>
      <p:sp>
        <p:nvSpPr>
          <p:cNvPr id="5" name="テキスト ボックス 4"/>
          <p:cNvSpPr txBox="1"/>
          <p:nvPr/>
        </p:nvSpPr>
        <p:spPr>
          <a:xfrm>
            <a:off x="-95006" y="3098262"/>
            <a:ext cx="12089084" cy="523220"/>
          </a:xfrm>
          <a:prstGeom prst="rect">
            <a:avLst/>
          </a:prstGeom>
          <a:noFill/>
        </p:spPr>
        <p:txBody>
          <a:bodyPr wrap="square" rtlCol="0">
            <a:spAutoFit/>
          </a:bodyPr>
          <a:lstStyle/>
          <a:p>
            <a:pPr algn="ctr"/>
            <a:r>
              <a:rPr kumimoji="1" lang="ja-JP" altLang="en-US" sz="2800" dirty="0"/>
              <a:t>地域</a:t>
            </a:r>
            <a:r>
              <a:rPr kumimoji="1" lang="ja-JP" altLang="en-US" sz="2800" dirty="0" smtClean="0"/>
              <a:t>の連携システムの特徴を知り、よりよいシステムを構想する</a:t>
            </a:r>
            <a:endParaRPr kumimoji="1" lang="ja-JP" altLang="en-US" sz="2800" dirty="0"/>
          </a:p>
        </p:txBody>
      </p:sp>
      <p:sp>
        <p:nvSpPr>
          <p:cNvPr id="6" name="テキスト ボックス 5"/>
          <p:cNvSpPr txBox="1"/>
          <p:nvPr/>
        </p:nvSpPr>
        <p:spPr>
          <a:xfrm>
            <a:off x="-1292233" y="4563069"/>
            <a:ext cx="14483540" cy="523220"/>
          </a:xfrm>
          <a:prstGeom prst="rect">
            <a:avLst/>
          </a:prstGeom>
          <a:noFill/>
        </p:spPr>
        <p:txBody>
          <a:bodyPr wrap="square" rtlCol="0">
            <a:spAutoFit/>
          </a:bodyPr>
          <a:lstStyle/>
          <a:p>
            <a:pPr algn="ctr"/>
            <a:r>
              <a:rPr kumimoji="1" lang="ja-JP" altLang="en-US" sz="2800" dirty="0"/>
              <a:t>海外</a:t>
            </a:r>
            <a:r>
              <a:rPr kumimoji="1" lang="ja-JP" altLang="en-US" sz="2800" dirty="0" smtClean="0"/>
              <a:t>のシステムについて調べる</a:t>
            </a:r>
            <a:endParaRPr kumimoji="1" lang="ja-JP" altLang="en-US" sz="2800" dirty="0"/>
          </a:p>
        </p:txBody>
      </p:sp>
    </p:spTree>
    <p:extLst>
      <p:ext uri="{BB962C8B-B14F-4D97-AF65-F5344CB8AC3E}">
        <p14:creationId xmlns:p14="http://schemas.microsoft.com/office/powerpoint/2010/main" val="198860644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 calcmode="lin" valueType="num">
                                      <p:cBhvr additive="base">
                                        <p:cTn id="19"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theme/theme1.xml><?xml version="1.0" encoding="utf-8"?>
<a:theme xmlns:a="http://schemas.openxmlformats.org/drawingml/2006/main" name="レトロスペクト">
  <a:themeElements>
    <a:clrScheme name="青">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docProps/app.xml><?xml version="1.0" encoding="utf-8"?>
<Properties xmlns="http://schemas.openxmlformats.org/officeDocument/2006/extended-properties" xmlns:vt="http://schemas.openxmlformats.org/officeDocument/2006/docPropsVTypes">
  <Template>Retrospect</Template>
  <TotalTime>618</TotalTime>
  <Words>444</Words>
  <Application>Microsoft Office PowerPoint</Application>
  <PresentationFormat>ワイド画面</PresentationFormat>
  <Paragraphs>77</Paragraphs>
  <Slides>8</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8</vt:i4>
      </vt:variant>
    </vt:vector>
  </HeadingPairs>
  <TitlesOfParts>
    <vt:vector size="12" baseType="lpstr">
      <vt:lpstr>ＭＳ Ｐゴシック</vt:lpstr>
      <vt:lpstr>Calibri</vt:lpstr>
      <vt:lpstr>Calibri Light</vt:lpstr>
      <vt:lpstr>レトロスペクト</vt:lpstr>
      <vt:lpstr>医療・医用におけるIT活用の現状と課題</vt:lpstr>
      <vt:lpstr>現状</vt:lpstr>
      <vt:lpstr>PowerPoint プレゼンテーション</vt:lpstr>
      <vt:lpstr>[日農医誌　65巻4号　780～791頁　2016.11] 佐渡地域医療連携ネットワークシステムを用いた 医療・介護連携の試み 細井　愛・佐藤　賢治・坂本　武也・親松　学</vt:lpstr>
      <vt:lpstr>PowerPoint プレゼンテーション</vt:lpstr>
      <vt:lpstr>医療連携ネットワークNaviの医療連携ネットワークのピックアップ事例一覧</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医療・医用におけるIT活用の現状と課題</dc:title>
  <dc:creator>SGI</dc:creator>
  <cp:lastModifiedBy>SGI</cp:lastModifiedBy>
  <cp:revision>66</cp:revision>
  <dcterms:created xsi:type="dcterms:W3CDTF">2017-10-28T12:22:50Z</dcterms:created>
  <dcterms:modified xsi:type="dcterms:W3CDTF">2017-12-04T08:05:59Z</dcterms:modified>
</cp:coreProperties>
</file>