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9" r:id="rId4"/>
    <p:sldId id="260" r:id="rId5"/>
    <p:sldId id="265" r:id="rId6"/>
    <p:sldId id="261" r:id="rId7"/>
    <p:sldId id="262" r:id="rId8"/>
    <p:sldId id="263" r:id="rId9"/>
    <p:sldId id="264" r:id="rId10"/>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2" autoAdjust="0"/>
    <p:restoredTop sz="94737" autoAdjust="0"/>
  </p:normalViewPr>
  <p:slideViewPr>
    <p:cSldViewPr>
      <p:cViewPr>
        <p:scale>
          <a:sx n="70" d="100"/>
          <a:sy n="70" d="100"/>
        </p:scale>
        <p:origin x="780" y="-1140"/>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172"/>
    </p:cViewPr>
  </p:sorterViewPr>
  <p:notesViewPr>
    <p:cSldViewPr>
      <p:cViewPr varScale="1">
        <p:scale>
          <a:sx n="87" d="100"/>
          <a:sy n="87" d="100"/>
        </p:scale>
        <p:origin x="95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39C3FB22-E664-4458-ADD9-A26C35DD36D6}" type="datetimeFigureOut">
              <a:rPr kumimoji="1" lang="ja-JP" altLang="en-US" smtClean="0"/>
              <a:t>2017/11/27</a:t>
            </a:fld>
            <a:endParaRPr kumimoji="1" lang="ja-JP" altLang="en-US" dirty="0"/>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D0366581-CC7E-4ECE-B727-A9C1DF500975}" type="slidenum">
              <a:rPr kumimoji="1" lang="ja-JP" altLang="en-US" smtClean="0"/>
              <a:t>‹#›</a:t>
            </a:fld>
            <a:endParaRPr kumimoji="1" lang="ja-JP" altLang="en-US" dirty="0"/>
          </a:p>
        </p:txBody>
      </p:sp>
    </p:spTree>
    <p:extLst>
      <p:ext uri="{BB962C8B-B14F-4D97-AF65-F5344CB8AC3E}">
        <p14:creationId xmlns:p14="http://schemas.microsoft.com/office/powerpoint/2010/main" val="4051920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B03CB510-9313-415C-84BC-97F6EA82FE45}" type="datetimeFigureOut">
              <a:rPr kumimoji="1" lang="ja-JP" altLang="en-US" smtClean="0"/>
              <a:t>2017/11/27</a:t>
            </a:fld>
            <a:endParaRPr kumimoji="1" lang="ja-JP" altLang="en-US" dirty="0"/>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92AC0BF1-13D3-4E05-B91E-D3C089EEE167}" type="slidenum">
              <a:rPr kumimoji="1" lang="ja-JP" altLang="en-US" smtClean="0"/>
              <a:t>‹#›</a:t>
            </a:fld>
            <a:endParaRPr kumimoji="1" lang="ja-JP" altLang="en-US" dirty="0"/>
          </a:p>
        </p:txBody>
      </p:sp>
    </p:spTree>
    <p:extLst>
      <p:ext uri="{BB962C8B-B14F-4D97-AF65-F5344CB8AC3E}">
        <p14:creationId xmlns:p14="http://schemas.microsoft.com/office/powerpoint/2010/main" val="841329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デザイン"/>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3574" y="0"/>
            <a:ext cx="9697978" cy="6858000"/>
          </a:xfrm>
          <a:prstGeom prst="rect">
            <a:avLst/>
          </a:prstGeom>
        </p:spPr>
      </p:pic>
      <p:sp>
        <p:nvSpPr>
          <p:cNvPr id="2" name="タイトル 1"/>
          <p:cNvSpPr>
            <a:spLocks noGrp="1"/>
          </p:cNvSpPr>
          <p:nvPr>
            <p:ph type="ctrTitle"/>
          </p:nvPr>
        </p:nvSpPr>
        <p:spPr>
          <a:xfrm>
            <a:off x="209787" y="1484784"/>
            <a:ext cx="8116516" cy="683220"/>
          </a:xfrm>
        </p:spPr>
        <p:txBody>
          <a:bodyPr>
            <a:noAutofit/>
          </a:bodyPr>
          <a:lstStyle>
            <a:lvl1pPr>
              <a:defRPr sz="4400" b="1"/>
            </a:lvl1pPr>
          </a:lstStyle>
          <a:p>
            <a:r>
              <a:rPr kumimoji="1" lang="ja-JP" altLang="en-US" dirty="0"/>
              <a:t>マスター タイトルの書式設定</a:t>
            </a:r>
          </a:p>
        </p:txBody>
      </p:sp>
      <p:sp>
        <p:nvSpPr>
          <p:cNvPr id="3" name="サブタイトル 2"/>
          <p:cNvSpPr>
            <a:spLocks noGrp="1"/>
          </p:cNvSpPr>
          <p:nvPr>
            <p:ph type="subTitle" idx="1"/>
          </p:nvPr>
        </p:nvSpPr>
        <p:spPr>
          <a:xfrm>
            <a:off x="1182316" y="2552700"/>
            <a:ext cx="69342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Tree>
    <p:extLst>
      <p:ext uri="{BB962C8B-B14F-4D97-AF65-F5344CB8AC3E}">
        <p14:creationId xmlns:p14="http://schemas.microsoft.com/office/powerpoint/2010/main" val="224328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50570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95300" y="274639"/>
            <a:ext cx="652145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91734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31902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Tree>
    <p:extLst>
      <p:ext uri="{BB962C8B-B14F-4D97-AF65-F5344CB8AC3E}">
        <p14:creationId xmlns:p14="http://schemas.microsoft.com/office/powerpoint/2010/main" val="114974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05266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48791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35477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7" name="スライド番号プレースホルダー 6"/>
          <p:cNvSpPr>
            <a:spLocks noGrp="1"/>
          </p:cNvSpPr>
          <p:nvPr>
            <p:ph type="sldNum" sz="quarter" idx="12"/>
          </p:nvPr>
        </p:nvSpPr>
        <p:spPr>
          <a:xfrm>
            <a:off x="7099300" y="6356351"/>
            <a:ext cx="2311400" cy="365125"/>
          </a:xfrm>
          <a:prstGeom prst="rect">
            <a:avLst/>
          </a:prstGeom>
        </p:spPr>
        <p:txBody>
          <a:bodyPr/>
          <a:lstStyle/>
          <a:p>
            <a:fld id="{0A019C72-65A2-42B7-BE63-268E2F77D979}" type="slidenum">
              <a:rPr kumimoji="1" lang="ja-JP" altLang="en-US" smtClean="0"/>
              <a:t>‹#›</a:t>
            </a:fld>
            <a:endParaRPr kumimoji="1" lang="ja-JP" altLang="en-US" dirty="0"/>
          </a:p>
        </p:txBody>
      </p:sp>
    </p:spTree>
    <p:extLst>
      <p:ext uri="{BB962C8B-B14F-4D97-AF65-F5344CB8AC3E}">
        <p14:creationId xmlns:p14="http://schemas.microsoft.com/office/powerpoint/2010/main" val="281411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Tree>
    <p:extLst>
      <p:ext uri="{BB962C8B-B14F-4D97-AF65-F5344CB8AC3E}">
        <p14:creationId xmlns:p14="http://schemas.microsoft.com/office/powerpoint/2010/main" val="320336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デザイン"/>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700" y="153376"/>
            <a:ext cx="9734836" cy="6660000"/>
          </a:xfrm>
          <a:prstGeom prst="rect">
            <a:avLst/>
          </a:prstGeom>
        </p:spPr>
      </p:pic>
      <p:sp>
        <p:nvSpPr>
          <p:cNvPr id="2" name="タイトル プレースホルダー 1"/>
          <p:cNvSpPr>
            <a:spLocks noGrp="1"/>
          </p:cNvSpPr>
          <p:nvPr>
            <p:ph type="title"/>
          </p:nvPr>
        </p:nvSpPr>
        <p:spPr>
          <a:xfrm>
            <a:off x="495300" y="274638"/>
            <a:ext cx="6617940" cy="778098"/>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テキスト ボックス 8"/>
          <p:cNvSpPr txBox="1"/>
          <p:nvPr userDrawn="1"/>
        </p:nvSpPr>
        <p:spPr>
          <a:xfrm>
            <a:off x="8769424" y="6254326"/>
            <a:ext cx="641276" cy="430887"/>
          </a:xfrm>
          <a:prstGeom prst="rect">
            <a:avLst/>
          </a:prstGeom>
          <a:noFill/>
        </p:spPr>
        <p:txBody>
          <a:bodyPr wrap="square" rtlCol="0">
            <a:spAutoFit/>
          </a:bodyPr>
          <a:lstStyle/>
          <a:p>
            <a:fld id="{F95E1CC8-9AA9-4DCC-B42E-F6A9190FF384}" type="slidenum">
              <a:rPr kumimoji="1" lang="ja-JP" altLang="en-US" sz="2200" b="1" smtClean="0">
                <a:solidFill>
                  <a:schemeClr val="bg1"/>
                </a:solidFill>
              </a:rPr>
              <a:t>‹#›</a:t>
            </a:fld>
            <a:endParaRPr kumimoji="1" lang="ja-JP" altLang="en-US" sz="2200" b="1" dirty="0">
              <a:solidFill>
                <a:schemeClr val="bg1"/>
              </a:solidFill>
            </a:endParaRPr>
          </a:p>
        </p:txBody>
      </p:sp>
    </p:spTree>
    <p:extLst>
      <p:ext uri="{BB962C8B-B14F-4D97-AF65-F5344CB8AC3E}">
        <p14:creationId xmlns:p14="http://schemas.microsoft.com/office/powerpoint/2010/main" val="357748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0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kumimoji="1" sz="320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kumimoji="1" sz="28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uWgNw7VktfY" TargetMode="External"/><Relationship Id="rId2" Type="http://schemas.openxmlformats.org/officeDocument/2006/relationships/hyperlink" Target="https://www.uuum.co.jp/2017/02/28/954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182316" y="2636912"/>
            <a:ext cx="6934200" cy="432048"/>
          </a:xfrm>
        </p:spPr>
        <p:txBody>
          <a:bodyPr>
            <a:normAutofit lnSpcReduction="10000"/>
          </a:bodyPr>
          <a:lstStyle/>
          <a:p>
            <a:r>
              <a:rPr lang="ja-JP" altLang="en-US" sz="2400" dirty="0"/>
              <a:t>情報・経営システム工学課程</a:t>
            </a:r>
            <a:r>
              <a:rPr lang="en-US" altLang="ja-JP" sz="2400" dirty="0"/>
              <a:t>1</a:t>
            </a:r>
            <a:r>
              <a:rPr lang="ja-JP" altLang="en-US" sz="2400" dirty="0"/>
              <a:t>年　三本 大智</a:t>
            </a:r>
            <a:endParaRPr kumimoji="1" lang="ja-JP" altLang="en-US" sz="2400" dirty="0"/>
          </a:p>
        </p:txBody>
      </p:sp>
      <p:sp>
        <p:nvSpPr>
          <p:cNvPr id="4" name="テキスト ボックス 3"/>
          <p:cNvSpPr txBox="1"/>
          <p:nvPr/>
        </p:nvSpPr>
        <p:spPr>
          <a:xfrm>
            <a:off x="9057456" y="5733256"/>
            <a:ext cx="360040" cy="430887"/>
          </a:xfrm>
          <a:prstGeom prst="rect">
            <a:avLst/>
          </a:prstGeom>
          <a:noFill/>
        </p:spPr>
        <p:txBody>
          <a:bodyPr wrap="square" rtlCol="0">
            <a:spAutoFit/>
          </a:bodyPr>
          <a:lstStyle/>
          <a:p>
            <a:r>
              <a:rPr kumimoji="1" lang="en-US" altLang="ja-JP" sz="2200" b="1" dirty="0">
                <a:solidFill>
                  <a:schemeClr val="bg1"/>
                </a:solidFill>
              </a:rPr>
              <a:t>1</a:t>
            </a:r>
            <a:endParaRPr kumimoji="1" lang="ja-JP" altLang="en-US" sz="2200" b="1" dirty="0">
              <a:solidFill>
                <a:schemeClr val="bg1"/>
              </a:solidFill>
            </a:endParaRPr>
          </a:p>
        </p:txBody>
      </p:sp>
      <p:sp>
        <p:nvSpPr>
          <p:cNvPr id="5" name="正方形/長方形 4"/>
          <p:cNvSpPr/>
          <p:nvPr/>
        </p:nvSpPr>
        <p:spPr>
          <a:xfrm>
            <a:off x="-1239688" y="476672"/>
            <a:ext cx="9356204" cy="1754326"/>
          </a:xfrm>
          <a:prstGeom prst="rect">
            <a:avLst/>
          </a:prstGeom>
          <a:noFill/>
        </p:spPr>
        <p:txBody>
          <a:bodyPr wrap="square" lIns="91440" tIns="45720" rIns="91440" bIns="45720">
            <a:spAutoFit/>
          </a:bodyPr>
          <a:lstStyle/>
          <a:p>
            <a:pPr algn="r"/>
            <a:r>
              <a:rPr lang="en-US" altLang="ja-JP"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YouTuber</a:t>
            </a:r>
            <a:r>
              <a:rPr lang="ja-JP"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タイアップ動画の</a:t>
            </a:r>
            <a:endParaRPr lang="en-US" altLang="ja-JP"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r"/>
            <a:r>
              <a:rPr lang="ja-JP"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プロモーション効果</a:t>
            </a:r>
            <a:endParaRPr lang="en-US" altLang="ja-JP"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08661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dirty="0"/>
              <a:t>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正方形/長方形 3"/>
          <p:cNvSpPr/>
          <p:nvPr/>
        </p:nvSpPr>
        <p:spPr>
          <a:xfrm>
            <a:off x="495300" y="274638"/>
            <a:ext cx="6188004" cy="923330"/>
          </a:xfrm>
          <a:prstGeom prst="rect">
            <a:avLst/>
          </a:prstGeom>
          <a:noFill/>
        </p:spPr>
        <p:txBody>
          <a:bodyPr wrap="square" lIns="91440" tIns="45720" rIns="91440" bIns="45720">
            <a:spAutoFit/>
          </a:bodyPr>
          <a:lstStyle/>
          <a:p>
            <a:pPr algn="ctr"/>
            <a:r>
              <a:rPr lang="en-US" altLang="ja-JP"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r>
              <a:rPr lang="ja-JP"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テーマ設定の経緯</a:t>
            </a:r>
            <a:endParaRPr lang="en-US" altLang="ja-JP"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角丸四角形 4"/>
          <p:cNvSpPr/>
          <p:nvPr/>
        </p:nvSpPr>
        <p:spPr>
          <a:xfrm>
            <a:off x="672710" y="1747715"/>
            <a:ext cx="1800200" cy="4203847"/>
          </a:xfrm>
          <a:prstGeom prst="roundRect">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lang="ja-JP" altLang="en-US" sz="3200" dirty="0"/>
              <a:t>日常での</a:t>
            </a:r>
            <a:r>
              <a:rPr kumimoji="1" lang="en-US" altLang="ja-JP" sz="3200" dirty="0"/>
              <a:t>YouTube</a:t>
            </a:r>
            <a:r>
              <a:rPr kumimoji="1" lang="ja-JP" altLang="en-US" sz="3200" dirty="0"/>
              <a:t>利用</a:t>
            </a:r>
          </a:p>
        </p:txBody>
      </p:sp>
      <p:sp>
        <p:nvSpPr>
          <p:cNvPr id="6" name="角丸四角形 5"/>
          <p:cNvSpPr/>
          <p:nvPr/>
        </p:nvSpPr>
        <p:spPr>
          <a:xfrm>
            <a:off x="2927530" y="1759919"/>
            <a:ext cx="1800200" cy="4203847"/>
          </a:xfrm>
          <a:prstGeom prst="roundRect">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kumimoji="1" lang="ja-JP" altLang="en-US" sz="3200" dirty="0"/>
              <a:t>タイアップ動画の視聴</a:t>
            </a:r>
          </a:p>
        </p:txBody>
      </p:sp>
      <p:sp>
        <p:nvSpPr>
          <p:cNvPr id="7" name="角丸四角形 6"/>
          <p:cNvSpPr/>
          <p:nvPr/>
        </p:nvSpPr>
        <p:spPr>
          <a:xfrm>
            <a:off x="5178270" y="1775745"/>
            <a:ext cx="1800200" cy="4203847"/>
          </a:xfrm>
          <a:prstGeom prst="roundRect">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kumimoji="1" lang="ja-JP" altLang="en-US" sz="4000" dirty="0"/>
              <a:t>実際の購買経験</a:t>
            </a:r>
          </a:p>
        </p:txBody>
      </p:sp>
      <p:sp>
        <p:nvSpPr>
          <p:cNvPr id="9" name="角丸四角形 8"/>
          <p:cNvSpPr/>
          <p:nvPr/>
        </p:nvSpPr>
        <p:spPr>
          <a:xfrm>
            <a:off x="7433090" y="1775745"/>
            <a:ext cx="1800200" cy="4203847"/>
          </a:xfrm>
          <a:prstGeom prst="roundRect">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kumimoji="1" lang="ja-JP" altLang="en-US" sz="3200" dirty="0"/>
              <a:t>影響力への興味・関心</a:t>
            </a:r>
          </a:p>
        </p:txBody>
      </p:sp>
      <p:sp>
        <p:nvSpPr>
          <p:cNvPr id="16" name="八角形 15"/>
          <p:cNvSpPr/>
          <p:nvPr/>
        </p:nvSpPr>
        <p:spPr>
          <a:xfrm>
            <a:off x="2457624" y="4740970"/>
            <a:ext cx="4984594" cy="1560738"/>
          </a:xfrm>
          <a:prstGeom prst="octag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4800" dirty="0"/>
              <a:t>テーマの設定</a:t>
            </a:r>
          </a:p>
        </p:txBody>
      </p:sp>
      <p:sp>
        <p:nvSpPr>
          <p:cNvPr id="17" name="角丸四角形 16"/>
          <p:cNvSpPr/>
          <p:nvPr/>
        </p:nvSpPr>
        <p:spPr>
          <a:xfrm>
            <a:off x="667107" y="1756099"/>
            <a:ext cx="1800200" cy="2278904"/>
          </a:xfrm>
          <a:prstGeom prst="roundRect">
            <a:avLst/>
          </a:prstGeom>
        </p:spPr>
        <p:style>
          <a:lnRef idx="1">
            <a:schemeClr val="accent1"/>
          </a:lnRef>
          <a:fillRef idx="2">
            <a:schemeClr val="accent1"/>
          </a:fillRef>
          <a:effectRef idx="1">
            <a:schemeClr val="accent1"/>
          </a:effectRef>
          <a:fontRef idx="minor">
            <a:schemeClr val="dk1"/>
          </a:fontRef>
        </p:style>
        <p:txBody>
          <a:bodyPr vert="horz" rtlCol="0" anchor="ctr"/>
          <a:lstStyle/>
          <a:p>
            <a:pPr algn="ctr"/>
            <a:r>
              <a:rPr lang="ja-JP" altLang="en-US" sz="2800" dirty="0"/>
              <a:t>日常での</a:t>
            </a:r>
            <a:r>
              <a:rPr kumimoji="1" lang="en-US" altLang="ja-JP" sz="2800" dirty="0"/>
              <a:t>YouTube</a:t>
            </a:r>
            <a:r>
              <a:rPr kumimoji="1" lang="ja-JP" altLang="en-US" sz="2800" dirty="0"/>
              <a:t>利用</a:t>
            </a:r>
          </a:p>
        </p:txBody>
      </p:sp>
      <p:sp>
        <p:nvSpPr>
          <p:cNvPr id="18" name="角丸四角形 17"/>
          <p:cNvSpPr/>
          <p:nvPr/>
        </p:nvSpPr>
        <p:spPr>
          <a:xfrm>
            <a:off x="2927530" y="1756099"/>
            <a:ext cx="1800200" cy="2277218"/>
          </a:xfrm>
          <a:prstGeom prst="roundRect">
            <a:avLst/>
          </a:prstGeom>
        </p:spPr>
        <p:style>
          <a:lnRef idx="1">
            <a:schemeClr val="accent1"/>
          </a:lnRef>
          <a:fillRef idx="2">
            <a:schemeClr val="accent1"/>
          </a:fillRef>
          <a:effectRef idx="1">
            <a:schemeClr val="accent1"/>
          </a:effectRef>
          <a:fontRef idx="minor">
            <a:schemeClr val="dk1"/>
          </a:fontRef>
        </p:style>
        <p:txBody>
          <a:bodyPr vert="horz" rtlCol="0" anchor="ctr"/>
          <a:lstStyle/>
          <a:p>
            <a:pPr algn="ctr"/>
            <a:r>
              <a:rPr kumimoji="1" lang="ja-JP" altLang="en-US" sz="2400" dirty="0"/>
              <a:t>タイアップ</a:t>
            </a:r>
            <a:endParaRPr kumimoji="1" lang="en-US" altLang="ja-JP" sz="2400" dirty="0"/>
          </a:p>
          <a:p>
            <a:pPr algn="ctr"/>
            <a:r>
              <a:rPr kumimoji="1" lang="ja-JP" altLang="en-US" sz="2800" dirty="0"/>
              <a:t>動画の</a:t>
            </a:r>
            <a:endParaRPr kumimoji="1" lang="en-US" altLang="ja-JP" sz="2800" dirty="0"/>
          </a:p>
          <a:p>
            <a:pPr algn="ctr"/>
            <a:r>
              <a:rPr kumimoji="1" lang="ja-JP" altLang="en-US" sz="2800" dirty="0"/>
              <a:t>視聴</a:t>
            </a:r>
          </a:p>
        </p:txBody>
      </p:sp>
      <p:sp>
        <p:nvSpPr>
          <p:cNvPr id="20" name="角丸四角形 19"/>
          <p:cNvSpPr/>
          <p:nvPr/>
        </p:nvSpPr>
        <p:spPr>
          <a:xfrm>
            <a:off x="5178270" y="1759918"/>
            <a:ext cx="1800200" cy="2273399"/>
          </a:xfrm>
          <a:prstGeom prst="roundRect">
            <a:avLst/>
          </a:prstGeom>
        </p:spPr>
        <p:style>
          <a:lnRef idx="1">
            <a:schemeClr val="accent1"/>
          </a:lnRef>
          <a:fillRef idx="2">
            <a:schemeClr val="accent1"/>
          </a:fillRef>
          <a:effectRef idx="1">
            <a:schemeClr val="accent1"/>
          </a:effectRef>
          <a:fontRef idx="minor">
            <a:schemeClr val="dk1"/>
          </a:fontRef>
        </p:style>
        <p:txBody>
          <a:bodyPr vert="horz" rtlCol="0" anchor="ctr"/>
          <a:lstStyle/>
          <a:p>
            <a:pPr algn="ctr"/>
            <a:r>
              <a:rPr kumimoji="1" lang="ja-JP" altLang="en-US" sz="2800" dirty="0"/>
              <a:t>実際の</a:t>
            </a:r>
            <a:endParaRPr kumimoji="1" lang="en-US" altLang="ja-JP" sz="2800" dirty="0"/>
          </a:p>
          <a:p>
            <a:pPr algn="ctr"/>
            <a:r>
              <a:rPr kumimoji="1" lang="ja-JP" altLang="en-US" sz="2800" dirty="0"/>
              <a:t>購買経験</a:t>
            </a:r>
          </a:p>
        </p:txBody>
      </p:sp>
      <p:sp>
        <p:nvSpPr>
          <p:cNvPr id="21" name="角丸四角形 20"/>
          <p:cNvSpPr/>
          <p:nvPr/>
        </p:nvSpPr>
        <p:spPr>
          <a:xfrm>
            <a:off x="7433090" y="1775746"/>
            <a:ext cx="1800200" cy="2257572"/>
          </a:xfrm>
          <a:prstGeom prst="roundRect">
            <a:avLst/>
          </a:prstGeom>
        </p:spPr>
        <p:style>
          <a:lnRef idx="1">
            <a:schemeClr val="accent1"/>
          </a:lnRef>
          <a:fillRef idx="2">
            <a:schemeClr val="accent1"/>
          </a:fillRef>
          <a:effectRef idx="1">
            <a:schemeClr val="accent1"/>
          </a:effectRef>
          <a:fontRef idx="minor">
            <a:schemeClr val="dk1"/>
          </a:fontRef>
        </p:style>
        <p:txBody>
          <a:bodyPr vert="horz" rtlCol="0" anchor="ctr"/>
          <a:lstStyle/>
          <a:p>
            <a:pPr algn="ctr"/>
            <a:r>
              <a:rPr kumimoji="1" lang="ja-JP" altLang="en-US" sz="2200" dirty="0"/>
              <a:t>影響力への</a:t>
            </a:r>
            <a:endParaRPr kumimoji="1" lang="en-US" altLang="ja-JP" sz="2200" dirty="0"/>
          </a:p>
          <a:p>
            <a:pPr algn="ctr"/>
            <a:r>
              <a:rPr kumimoji="1" lang="ja-JP" altLang="en-US" sz="2400" dirty="0"/>
              <a:t>興味・関心</a:t>
            </a:r>
          </a:p>
        </p:txBody>
      </p:sp>
      <p:cxnSp>
        <p:nvCxnSpPr>
          <p:cNvPr id="25" name="直線コネクタ 24"/>
          <p:cNvCxnSpPr>
            <a:stCxn id="17" idx="2"/>
          </p:cNvCxnSpPr>
          <p:nvPr/>
        </p:nvCxnSpPr>
        <p:spPr>
          <a:xfrm>
            <a:off x="1567207" y="4035003"/>
            <a:ext cx="1083112" cy="978173"/>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6" name="直線コネクタ 25"/>
          <p:cNvCxnSpPr>
            <a:stCxn id="20" idx="2"/>
          </p:cNvCxnSpPr>
          <p:nvPr/>
        </p:nvCxnSpPr>
        <p:spPr>
          <a:xfrm flipH="1">
            <a:off x="5642018" y="4033317"/>
            <a:ext cx="436352" cy="705967"/>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7" name="直線コネクタ 26"/>
          <p:cNvCxnSpPr>
            <a:stCxn id="18" idx="2"/>
          </p:cNvCxnSpPr>
          <p:nvPr/>
        </p:nvCxnSpPr>
        <p:spPr>
          <a:xfrm>
            <a:off x="3827630" y="4033317"/>
            <a:ext cx="424591" cy="70765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8" name="直線コネクタ 27"/>
          <p:cNvCxnSpPr>
            <a:stCxn id="21" idx="2"/>
          </p:cNvCxnSpPr>
          <p:nvPr/>
        </p:nvCxnSpPr>
        <p:spPr>
          <a:xfrm flipH="1">
            <a:off x="7255681" y="4033318"/>
            <a:ext cx="1077509" cy="979858"/>
          </a:xfrm>
          <a:prstGeom prst="line">
            <a:avLst/>
          </a:prstGeom>
          <a:ln w="571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494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1"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par>
                                <p:cTn id="33" presetID="22" presetClass="entr" presetSubtype="1"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500"/>
                                        <p:tgtEl>
                                          <p:spTgt spid="27"/>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500"/>
                                        <p:tgtEl>
                                          <p:spTgt spid="26"/>
                                        </p:tgtEl>
                                      </p:cBhvr>
                                    </p:animEffect>
                                  </p:childTnLst>
                                </p:cTn>
                              </p:par>
                              <p:par>
                                <p:cTn id="42" presetID="22" presetClass="entr" presetSubtype="1"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1" animBg="1"/>
      <p:bldP spid="7" grpId="1" animBg="1"/>
      <p:bldP spid="9" grpId="1" animBg="1"/>
      <p:bldP spid="16" grpId="0" animBg="1"/>
      <p:bldP spid="17" grpId="0" animBg="1"/>
      <p:bldP spid="18"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a:t> </a:t>
            </a:r>
            <a:endParaRPr kumimoji="1" lang="ja-JP" altLang="en-US" dirty="0"/>
          </a:p>
        </p:txBody>
      </p:sp>
      <p:sp>
        <p:nvSpPr>
          <p:cNvPr id="5" name="正方形/長方形 4"/>
          <p:cNvSpPr/>
          <p:nvPr/>
        </p:nvSpPr>
        <p:spPr>
          <a:xfrm>
            <a:off x="0" y="260648"/>
            <a:ext cx="7698060" cy="830997"/>
          </a:xfrm>
          <a:prstGeom prst="rect">
            <a:avLst/>
          </a:prstGeom>
          <a:noFill/>
        </p:spPr>
        <p:txBody>
          <a:bodyPr wrap="square" lIns="91440" tIns="45720" rIns="91440" bIns="45720">
            <a:spAutoFit/>
          </a:bodyPr>
          <a:lstStyle/>
          <a:p>
            <a:pPr algn="ctr"/>
            <a:r>
              <a:rPr lang="en-US" altLang="ja-JP"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r>
              <a:rPr lang="ja-JP" alt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タイアップ動画の仕組み</a:t>
            </a:r>
            <a:endParaRPr lang="en-US" altLang="ja-JP"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13" name="図 12"/>
          <p:cNvPicPr>
            <a:picLocks noChangeAspect="1"/>
          </p:cNvPicPr>
          <p:nvPr/>
        </p:nvPicPr>
        <p:blipFill rotWithShape="1">
          <a:blip r:embed="rId2"/>
          <a:srcRect l="5263" t="8046" r="5263" b="8429"/>
          <a:stretch/>
        </p:blipFill>
        <p:spPr>
          <a:xfrm>
            <a:off x="7217984" y="4035234"/>
            <a:ext cx="1727852" cy="1455696"/>
          </a:xfrm>
          <a:prstGeom prst="rect">
            <a:avLst/>
          </a:prstGeom>
        </p:spPr>
      </p:pic>
      <p:pic>
        <p:nvPicPr>
          <p:cNvPr id="1036" name="Picture 12" descr="「会社 イラスト」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477" y="1360646"/>
            <a:ext cx="1320471" cy="14570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関連画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455480" y="3978762"/>
            <a:ext cx="2160240" cy="151216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p:cNvGrpSpPr/>
          <p:nvPr/>
        </p:nvGrpSpPr>
        <p:grpSpPr>
          <a:xfrm>
            <a:off x="4600024" y="1360646"/>
            <a:ext cx="2297532" cy="1363004"/>
            <a:chOff x="5141018" y="4293096"/>
            <a:chExt cx="3124349" cy="1833068"/>
          </a:xfrm>
        </p:grpSpPr>
        <p:sp>
          <p:nvSpPr>
            <p:cNvPr id="18" name="角丸四角形 17"/>
            <p:cNvSpPr/>
            <p:nvPr/>
          </p:nvSpPr>
          <p:spPr>
            <a:xfrm>
              <a:off x="5141018" y="4293096"/>
              <a:ext cx="3124349" cy="18330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15" name="図 14"/>
            <p:cNvPicPr>
              <a:picLocks noChangeAspect="1"/>
            </p:cNvPicPr>
            <p:nvPr/>
          </p:nvPicPr>
          <p:blipFill>
            <a:blip r:embed="rId5"/>
            <a:stretch>
              <a:fillRect/>
            </a:stretch>
          </p:blipFill>
          <p:spPr>
            <a:xfrm>
              <a:off x="5353135" y="5273544"/>
              <a:ext cx="1431851" cy="779592"/>
            </a:xfrm>
            <a:prstGeom prst="rect">
              <a:avLst/>
            </a:prstGeom>
          </p:spPr>
        </p:pic>
        <p:pic>
          <p:nvPicPr>
            <p:cNvPr id="14" name="図 13"/>
            <p:cNvPicPr>
              <a:picLocks noChangeAspect="1"/>
            </p:cNvPicPr>
            <p:nvPr/>
          </p:nvPicPr>
          <p:blipFill rotWithShape="1">
            <a:blip r:embed="rId6"/>
            <a:srcRect l="21397" t="16891" r="22049" b="15886"/>
            <a:stretch/>
          </p:blipFill>
          <p:spPr>
            <a:xfrm>
              <a:off x="6127127" y="4421427"/>
              <a:ext cx="1152129" cy="720080"/>
            </a:xfrm>
            <a:prstGeom prst="rect">
              <a:avLst/>
            </a:prstGeom>
          </p:spPr>
        </p:pic>
        <p:pic>
          <p:nvPicPr>
            <p:cNvPr id="1038" name="Picture 14" descr="「genesisone」の画像検索結果"/>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4241" t="21449" r="32363" b="24026"/>
            <a:stretch/>
          </p:blipFill>
          <p:spPr bwMode="auto">
            <a:xfrm>
              <a:off x="7107721" y="5182224"/>
              <a:ext cx="1008111" cy="86409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下矢印 19"/>
          <p:cNvSpPr/>
          <p:nvPr/>
        </p:nvSpPr>
        <p:spPr>
          <a:xfrm rot="16200000">
            <a:off x="3008080" y="943195"/>
            <a:ext cx="892811" cy="1310505"/>
          </a:xfrm>
          <a:prstGeom prst="downArrow">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kumimoji="1" lang="ja-JP" altLang="en-US" dirty="0"/>
              <a:t>依頼</a:t>
            </a:r>
          </a:p>
        </p:txBody>
      </p:sp>
      <p:sp>
        <p:nvSpPr>
          <p:cNvPr id="21" name="曲折矢印 20"/>
          <p:cNvSpPr/>
          <p:nvPr/>
        </p:nvSpPr>
        <p:spPr>
          <a:xfrm rot="5400000">
            <a:off x="7433352" y="2104922"/>
            <a:ext cx="1522773" cy="1368152"/>
          </a:xfrm>
          <a:prstGeom prst="bentArrow">
            <a:avLst>
              <a:gd name="adj1" fmla="val 46823"/>
              <a:gd name="adj2" fmla="val 43600"/>
              <a:gd name="adj3" fmla="val 34841"/>
              <a:gd name="adj4" fmla="val 43750"/>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endParaRPr kumimoji="1" lang="ja-JP" altLang="en-US" dirty="0">
              <a:solidFill>
                <a:schemeClr val="tx1"/>
              </a:solidFill>
            </a:endParaRPr>
          </a:p>
        </p:txBody>
      </p:sp>
      <p:sp>
        <p:nvSpPr>
          <p:cNvPr id="2" name="テキスト ボックス 1"/>
          <p:cNvSpPr txBox="1"/>
          <p:nvPr/>
        </p:nvSpPr>
        <p:spPr>
          <a:xfrm>
            <a:off x="1189323" y="2922517"/>
            <a:ext cx="811349" cy="369332"/>
          </a:xfrm>
          <a:prstGeom prst="rect">
            <a:avLst/>
          </a:prstGeom>
          <a:noFill/>
        </p:spPr>
        <p:txBody>
          <a:bodyPr wrap="square" rtlCol="0">
            <a:spAutoFit/>
          </a:bodyPr>
          <a:lstStyle/>
          <a:p>
            <a:r>
              <a:rPr kumimoji="1" lang="ja-JP" altLang="en-US" dirty="0">
                <a:latin typeface="HGP創英角ｺﾞｼｯｸUB" panose="020B0900000000000000" pitchFamily="50" charset="-128"/>
                <a:ea typeface="HGP創英角ｺﾞｼｯｸUB" panose="020B0900000000000000" pitchFamily="50" charset="-128"/>
              </a:rPr>
              <a:t>企　業</a:t>
            </a:r>
          </a:p>
        </p:txBody>
      </p:sp>
      <p:sp>
        <p:nvSpPr>
          <p:cNvPr id="23" name="テキスト ボックス 22"/>
          <p:cNvSpPr txBox="1"/>
          <p:nvPr/>
        </p:nvSpPr>
        <p:spPr>
          <a:xfrm>
            <a:off x="2616166" y="5623881"/>
            <a:ext cx="1838867" cy="369332"/>
          </a:xfrm>
          <a:prstGeom prst="rect">
            <a:avLst/>
          </a:prstGeom>
          <a:noFill/>
        </p:spPr>
        <p:txBody>
          <a:bodyPr wrap="square" rtlCol="0">
            <a:spAutoFit/>
          </a:bodyPr>
          <a:lstStyle/>
          <a:p>
            <a:r>
              <a:rPr lang="ja-JP" altLang="en-US" dirty="0">
                <a:latin typeface="HGP創英角ｺﾞｼｯｸUB" panose="020B0900000000000000" pitchFamily="50" charset="-128"/>
                <a:ea typeface="HGP創英角ｺﾞｼｯｸUB" panose="020B0900000000000000" pitchFamily="50" charset="-128"/>
              </a:rPr>
              <a:t>購買意欲の向上</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24" name="テキスト ボックス 23"/>
          <p:cNvSpPr txBox="1"/>
          <p:nvPr/>
        </p:nvSpPr>
        <p:spPr>
          <a:xfrm>
            <a:off x="6934160" y="5623881"/>
            <a:ext cx="2295500" cy="369332"/>
          </a:xfrm>
          <a:prstGeom prst="rect">
            <a:avLst/>
          </a:prstGeom>
          <a:noFill/>
        </p:spPr>
        <p:txBody>
          <a:bodyPr wrap="square" rtlCol="0">
            <a:spAutoFit/>
          </a:bodyPr>
          <a:lstStyle/>
          <a:p>
            <a:r>
              <a:rPr lang="ja-JP" altLang="en-US" dirty="0">
                <a:latin typeface="HGP創英角ｺﾞｼｯｸUB" panose="020B0900000000000000" pitchFamily="50" charset="-128"/>
                <a:ea typeface="HGP創英角ｺﾞｼｯｸUB" panose="020B0900000000000000" pitchFamily="50" charset="-128"/>
              </a:rPr>
              <a:t>タイアップ動画の公開</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25" name="テキスト ボックス 24"/>
          <p:cNvSpPr txBox="1"/>
          <p:nvPr/>
        </p:nvSpPr>
        <p:spPr>
          <a:xfrm>
            <a:off x="4756007" y="2922517"/>
            <a:ext cx="2060327" cy="369332"/>
          </a:xfrm>
          <a:prstGeom prst="rect">
            <a:avLst/>
          </a:prstGeom>
          <a:noFill/>
        </p:spPr>
        <p:txBody>
          <a:bodyPr wrap="square" rtlCol="0">
            <a:spAutoFit/>
          </a:bodyPr>
          <a:lstStyle/>
          <a:p>
            <a:r>
              <a:rPr lang="en-US" altLang="ja-JP" dirty="0">
                <a:latin typeface="HGP創英角ｺﾞｼｯｸUB" panose="020B0900000000000000" pitchFamily="50" charset="-128"/>
                <a:ea typeface="HGP創英角ｺﾞｼｯｸUB" panose="020B0900000000000000" pitchFamily="50" charset="-128"/>
              </a:rPr>
              <a:t>YouTuber</a:t>
            </a:r>
            <a:r>
              <a:rPr lang="ja-JP" altLang="en-US" dirty="0">
                <a:latin typeface="HGP創英角ｺﾞｼｯｸUB" panose="020B0900000000000000" pitchFamily="50" charset="-128"/>
                <a:ea typeface="HGP創英角ｺﾞｼｯｸUB" panose="020B0900000000000000" pitchFamily="50" charset="-128"/>
              </a:rPr>
              <a:t>事務所等</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27" name="曲折矢印 26"/>
          <p:cNvSpPr/>
          <p:nvPr/>
        </p:nvSpPr>
        <p:spPr>
          <a:xfrm rot="16200000">
            <a:off x="758666" y="3787865"/>
            <a:ext cx="1522773" cy="1368152"/>
          </a:xfrm>
          <a:prstGeom prst="bentArrow">
            <a:avLst>
              <a:gd name="adj1" fmla="val 46823"/>
              <a:gd name="adj2" fmla="val 43600"/>
              <a:gd name="adj3" fmla="val 33555"/>
              <a:gd name="adj4" fmla="val 437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solidFill>
                <a:schemeClr val="tx1"/>
              </a:solidFill>
            </a:endParaRPr>
          </a:p>
        </p:txBody>
      </p:sp>
      <p:sp>
        <p:nvSpPr>
          <p:cNvPr id="29" name="下矢印 28"/>
          <p:cNvSpPr/>
          <p:nvPr/>
        </p:nvSpPr>
        <p:spPr>
          <a:xfrm rot="5400000">
            <a:off x="5181511" y="4017036"/>
            <a:ext cx="1035070" cy="1492093"/>
          </a:xfrm>
          <a:prstGeom prst="downArrow">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ja-JP" altLang="en-US" dirty="0"/>
              <a:t>視聴・反響</a:t>
            </a:r>
          </a:p>
        </p:txBody>
      </p:sp>
      <p:sp>
        <p:nvSpPr>
          <p:cNvPr id="4" name="テキスト ボックス 3"/>
          <p:cNvSpPr txBox="1"/>
          <p:nvPr/>
        </p:nvSpPr>
        <p:spPr>
          <a:xfrm>
            <a:off x="8070097" y="2127278"/>
            <a:ext cx="327474" cy="1323439"/>
          </a:xfrm>
          <a:prstGeom prst="rect">
            <a:avLst/>
          </a:prstGeom>
          <a:noFill/>
        </p:spPr>
        <p:txBody>
          <a:bodyPr wrap="square" rtlCol="0">
            <a:spAutoFit/>
          </a:bodyPr>
          <a:lstStyle/>
          <a:p>
            <a:r>
              <a:rPr kumimoji="1" lang="ja-JP" altLang="en-US" sz="1600" dirty="0"/>
              <a:t>配信者決定</a:t>
            </a:r>
          </a:p>
        </p:txBody>
      </p:sp>
      <p:sp>
        <p:nvSpPr>
          <p:cNvPr id="6" name="テキスト ボックス 5"/>
          <p:cNvSpPr txBox="1"/>
          <p:nvPr/>
        </p:nvSpPr>
        <p:spPr>
          <a:xfrm>
            <a:off x="1211461" y="3815618"/>
            <a:ext cx="432048" cy="1200329"/>
          </a:xfrm>
          <a:prstGeom prst="rect">
            <a:avLst/>
          </a:prstGeom>
          <a:noFill/>
        </p:spPr>
        <p:txBody>
          <a:bodyPr wrap="square" rtlCol="0">
            <a:spAutoFit/>
          </a:bodyPr>
          <a:lstStyle/>
          <a:p>
            <a:pPr algn="ctr"/>
            <a:r>
              <a:rPr lang="ja-JP" altLang="en-US" dirty="0"/>
              <a:t>売  り上げ</a:t>
            </a:r>
            <a:endParaRPr kumimoji="1" lang="en-US" altLang="ja-JP" dirty="0"/>
          </a:p>
        </p:txBody>
      </p:sp>
      <p:sp>
        <p:nvSpPr>
          <p:cNvPr id="28" name="下矢印 27"/>
          <p:cNvSpPr/>
          <p:nvPr/>
        </p:nvSpPr>
        <p:spPr>
          <a:xfrm rot="16200000">
            <a:off x="3008080" y="2090285"/>
            <a:ext cx="892811" cy="1310505"/>
          </a:xfrm>
          <a:prstGeom prst="downArrow">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r>
              <a:rPr lang="ja-JP" altLang="en-US" dirty="0"/>
              <a:t>報酬</a:t>
            </a:r>
            <a:endParaRPr kumimoji="1" lang="ja-JP" altLang="en-US" dirty="0"/>
          </a:p>
        </p:txBody>
      </p:sp>
    </p:spTree>
    <p:extLst>
      <p:ext uri="{BB962C8B-B14F-4D97-AF65-F5344CB8AC3E}">
        <p14:creationId xmlns:p14="http://schemas.microsoft.com/office/powerpoint/2010/main" val="1586314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en-US" altLang="ja-JP" dirty="0"/>
          </a:p>
          <a:p>
            <a:endParaRPr lang="en-US" altLang="ja-JP" dirty="0"/>
          </a:p>
          <a:p>
            <a:endParaRPr kumimoji="1" lang="en-US" altLang="ja-JP" dirty="0"/>
          </a:p>
          <a:p>
            <a:endParaRPr kumimoji="1" lang="ja-JP" altLang="en-US" dirty="0"/>
          </a:p>
        </p:txBody>
      </p:sp>
      <p:sp>
        <p:nvSpPr>
          <p:cNvPr id="4" name="正方形/長方形 3"/>
          <p:cNvSpPr/>
          <p:nvPr/>
        </p:nvSpPr>
        <p:spPr>
          <a:xfrm>
            <a:off x="0" y="260648"/>
            <a:ext cx="7698060" cy="830997"/>
          </a:xfrm>
          <a:prstGeom prst="rect">
            <a:avLst/>
          </a:prstGeom>
          <a:noFill/>
        </p:spPr>
        <p:txBody>
          <a:bodyPr wrap="square" lIns="91440" tIns="45720" rIns="91440" bIns="45720">
            <a:spAutoFit/>
          </a:bodyPr>
          <a:lstStyle/>
          <a:p>
            <a:pPr algn="ctr"/>
            <a:r>
              <a:rPr lang="en-US" altLang="ja-JP"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r>
              <a:rPr lang="ja-JP" alt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タイアップ動画の成功例</a:t>
            </a:r>
            <a:endParaRPr lang="en-US" altLang="ja-JP"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2" name="図 1"/>
          <p:cNvPicPr>
            <a:picLocks noChangeAspect="1"/>
          </p:cNvPicPr>
          <p:nvPr/>
        </p:nvPicPr>
        <p:blipFill rotWithShape="1">
          <a:blip r:embed="rId2"/>
          <a:srcRect l="1709" t="27078" r="85552" b="60342"/>
          <a:stretch/>
        </p:blipFill>
        <p:spPr>
          <a:xfrm>
            <a:off x="920552" y="1600201"/>
            <a:ext cx="3799299" cy="2110721"/>
          </a:xfrm>
          <a:prstGeom prst="rect">
            <a:avLst/>
          </a:prstGeom>
        </p:spPr>
      </p:pic>
      <p:sp>
        <p:nvSpPr>
          <p:cNvPr id="7" name="正方形/長方形 6"/>
          <p:cNvSpPr/>
          <p:nvPr/>
        </p:nvSpPr>
        <p:spPr>
          <a:xfrm>
            <a:off x="495300" y="4130110"/>
            <a:ext cx="8418140" cy="2554545"/>
          </a:xfrm>
          <a:prstGeom prst="rect">
            <a:avLst/>
          </a:prstGeom>
        </p:spPr>
        <p:txBody>
          <a:bodyPr wrap="square">
            <a:spAutoFit/>
          </a:bodyPr>
          <a:lstStyle/>
          <a:p>
            <a:r>
              <a:rPr lang="ja-JP" altLang="en-US" sz="3200" dirty="0"/>
              <a:t>★「ママに内緒で</a:t>
            </a:r>
            <a:r>
              <a:rPr lang="ja-JP" altLang="en-US" sz="3200" dirty="0" smtClean="0"/>
              <a:t>おやつ食べちゃった</a:t>
            </a:r>
            <a:r>
              <a:rPr lang="ja-JP" altLang="en-US" sz="3200" dirty="0"/>
              <a:t>～！ペット」</a:t>
            </a:r>
            <a:r>
              <a:rPr lang="ja-JP" altLang="en-US" sz="3200" dirty="0" smtClean="0"/>
              <a:t>ジューシードロップポップ</a:t>
            </a:r>
            <a:endParaRPr lang="en-US" altLang="ja-JP" sz="3200" dirty="0" smtClean="0"/>
          </a:p>
          <a:p>
            <a:r>
              <a:rPr lang="ja-JP" altLang="en-US" sz="3200" dirty="0" smtClean="0"/>
              <a:t>★</a:t>
            </a:r>
            <a:r>
              <a:rPr lang="en-US" altLang="ja-JP" sz="3200" dirty="0"/>
              <a:t>Juicy Drop Pop</a:t>
            </a:r>
            <a:r>
              <a:rPr lang="ja-JP" altLang="en-US" sz="3200" dirty="0"/>
              <a:t>＆</a:t>
            </a:r>
            <a:r>
              <a:rPr lang="en-US" altLang="ja-JP" sz="3200" dirty="0"/>
              <a:t>Megamouth★ </a:t>
            </a:r>
            <a:endParaRPr lang="en-US" altLang="ja-JP" sz="3200" dirty="0" smtClean="0"/>
          </a:p>
          <a:p>
            <a:r>
              <a:rPr lang="en-US" altLang="ja-JP" sz="3200" dirty="0" smtClean="0"/>
              <a:t>(2016.9.30</a:t>
            </a:r>
            <a:r>
              <a:rPr lang="ja-JP" altLang="en-US" sz="3200" dirty="0" smtClean="0"/>
              <a:t>公開</a:t>
            </a:r>
            <a:r>
              <a:rPr lang="en-US" altLang="ja-JP" sz="3200" dirty="0" smtClean="0"/>
              <a:t>)</a:t>
            </a:r>
            <a:endParaRPr lang="ja-JP" altLang="en-US" sz="3200" dirty="0"/>
          </a:p>
          <a:p>
            <a:endParaRPr lang="en-US" altLang="ja-JP" sz="3200" dirty="0" smtClean="0"/>
          </a:p>
        </p:txBody>
      </p:sp>
      <p:sp>
        <p:nvSpPr>
          <p:cNvPr id="8" name="雲形吹き出し 7"/>
          <p:cNvSpPr/>
          <p:nvPr/>
        </p:nvSpPr>
        <p:spPr>
          <a:xfrm>
            <a:off x="5313040" y="1287076"/>
            <a:ext cx="4248472" cy="2448272"/>
          </a:xfrm>
          <a:prstGeom prst="cloudCallout">
            <a:avLst>
              <a:gd name="adj1" fmla="val -59718"/>
              <a:gd name="adj2" fmla="val 33014"/>
            </a:avLst>
          </a:prstGeom>
        </p:spPr>
        <p:style>
          <a:lnRef idx="1">
            <a:schemeClr val="accent1"/>
          </a:lnRef>
          <a:fillRef idx="2">
            <a:schemeClr val="accent1"/>
          </a:fillRef>
          <a:effectRef idx="1">
            <a:schemeClr val="accent1"/>
          </a:effectRef>
          <a:fontRef idx="minor">
            <a:schemeClr val="dk1"/>
          </a:fontRef>
        </p:style>
        <p:txBody>
          <a:bodyPr rtlCol="0" anchor="ctr"/>
          <a:lstStyle/>
          <a:p>
            <a:endParaRPr kumimoji="1" lang="en-US" altLang="ja-JP" sz="2000" dirty="0" smtClean="0"/>
          </a:p>
          <a:p>
            <a:r>
              <a:rPr kumimoji="1" lang="ja-JP" altLang="en-US" sz="2000" dirty="0" smtClean="0"/>
              <a:t>●視聴者のほとんどが親子であるチャンネル</a:t>
            </a:r>
            <a:endParaRPr kumimoji="1" lang="en-US" altLang="ja-JP" sz="2000" dirty="0" smtClean="0"/>
          </a:p>
          <a:p>
            <a:r>
              <a:rPr kumimoji="1" lang="ja-JP" altLang="en-US" sz="2000" dirty="0" smtClean="0"/>
              <a:t>●</a:t>
            </a:r>
            <a:r>
              <a:rPr kumimoji="1" lang="en-US" altLang="ja-JP" sz="2000" dirty="0" smtClean="0"/>
              <a:t>2017</a:t>
            </a:r>
            <a:r>
              <a:rPr kumimoji="1" lang="ja-JP" altLang="en-US" sz="2000" dirty="0" smtClean="0"/>
              <a:t>年</a:t>
            </a:r>
            <a:r>
              <a:rPr kumimoji="1" lang="en-US" altLang="ja-JP" sz="2000" dirty="0" smtClean="0"/>
              <a:t>11</a:t>
            </a:r>
            <a:r>
              <a:rPr lang="ja-JP" altLang="en-US" sz="2000" dirty="0" smtClean="0"/>
              <a:t>月</a:t>
            </a:r>
            <a:r>
              <a:rPr lang="en-US" altLang="ja-JP" sz="2000" dirty="0" smtClean="0"/>
              <a:t>27</a:t>
            </a:r>
            <a:r>
              <a:rPr lang="ja-JP" altLang="en-US" sz="2000" dirty="0" smtClean="0"/>
              <a:t>日現在</a:t>
            </a:r>
            <a:endParaRPr lang="en-US" altLang="ja-JP" sz="2000" dirty="0" smtClean="0"/>
          </a:p>
          <a:p>
            <a:r>
              <a:rPr kumimoji="1" lang="en-US" altLang="ja-JP" sz="2000" b="1" dirty="0" smtClean="0">
                <a:solidFill>
                  <a:srgbClr val="FF0000"/>
                </a:solidFill>
              </a:rPr>
              <a:t>340</a:t>
            </a:r>
            <a:r>
              <a:rPr kumimoji="1" lang="ja-JP" altLang="en-US" sz="2000" b="1" dirty="0" smtClean="0">
                <a:solidFill>
                  <a:srgbClr val="FF0000"/>
                </a:solidFill>
              </a:rPr>
              <a:t>万回再生</a:t>
            </a:r>
            <a:endParaRPr kumimoji="1" lang="en-US" altLang="ja-JP" sz="2000" b="1" dirty="0" smtClean="0">
              <a:solidFill>
                <a:srgbClr val="FF0000"/>
              </a:solidFill>
            </a:endParaRPr>
          </a:p>
          <a:p>
            <a:r>
              <a:rPr lang="ja-JP" altLang="en-US" sz="2000" dirty="0" smtClean="0"/>
              <a:t>●新発売のお菓子を紹介する動画</a:t>
            </a:r>
            <a:endParaRPr kumimoji="1" lang="en-US" altLang="ja-JP" sz="2000" dirty="0" smtClean="0"/>
          </a:p>
          <a:p>
            <a:pPr algn="ctr"/>
            <a:endParaRPr kumimoji="1" lang="ja-JP" altLang="en-US" sz="2000" dirty="0"/>
          </a:p>
        </p:txBody>
      </p:sp>
    </p:spTree>
    <p:extLst>
      <p:ext uri="{BB962C8B-B14F-4D97-AF65-F5344CB8AC3E}">
        <p14:creationId xmlns:p14="http://schemas.microsoft.com/office/powerpoint/2010/main" val="155553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rotWithShape="1">
          <a:blip r:embed="rId2"/>
          <a:srcRect l="8263" t="22700" r="54331" b="10100"/>
          <a:stretch/>
        </p:blipFill>
        <p:spPr>
          <a:xfrm>
            <a:off x="495300" y="1556792"/>
            <a:ext cx="4615658" cy="4664276"/>
          </a:xfrm>
          <a:prstGeom prst="rect">
            <a:avLst/>
          </a:prstGeom>
        </p:spPr>
      </p:pic>
      <p:sp>
        <p:nvSpPr>
          <p:cNvPr id="7" name="テキスト ボックス 6"/>
          <p:cNvSpPr txBox="1"/>
          <p:nvPr/>
        </p:nvSpPr>
        <p:spPr>
          <a:xfrm>
            <a:off x="5313040" y="1772816"/>
            <a:ext cx="4248472" cy="4401205"/>
          </a:xfrm>
          <a:prstGeom prst="rect">
            <a:avLst/>
          </a:prstGeom>
          <a:noFill/>
        </p:spPr>
        <p:txBody>
          <a:bodyPr wrap="square" rtlCol="0">
            <a:spAutoFit/>
          </a:bodyPr>
          <a:lstStyle/>
          <a:p>
            <a:r>
              <a:rPr lang="ja-JP" altLang="en-US" sz="2800" dirty="0" smtClean="0"/>
              <a:t>・動画を見た</a:t>
            </a:r>
            <a:r>
              <a:rPr lang="ja-JP" altLang="en-US" sz="2800" dirty="0"/>
              <a:t>人</a:t>
            </a:r>
            <a:r>
              <a:rPr lang="ja-JP" altLang="en-US" sz="2800" dirty="0" smtClean="0"/>
              <a:t>のうち、</a:t>
            </a:r>
            <a:r>
              <a:rPr lang="en-US" altLang="ja-JP" sz="2800" b="1" dirty="0" smtClean="0">
                <a:solidFill>
                  <a:srgbClr val="FF0000"/>
                </a:solidFill>
              </a:rPr>
              <a:t>16.9</a:t>
            </a:r>
            <a:r>
              <a:rPr lang="ja-JP" altLang="en-US" sz="2800" b="1" dirty="0" smtClean="0">
                <a:solidFill>
                  <a:srgbClr val="FF0000"/>
                </a:solidFill>
              </a:rPr>
              <a:t>％</a:t>
            </a:r>
            <a:r>
              <a:rPr lang="ja-JP" altLang="en-US" sz="2800" dirty="0" smtClean="0"/>
              <a:t>が「ジューシードロップポップ」を購入し、</a:t>
            </a:r>
            <a:r>
              <a:rPr kumimoji="1" lang="en-US" altLang="ja-JP" sz="2800" b="1" dirty="0" smtClean="0">
                <a:solidFill>
                  <a:srgbClr val="FF0000"/>
                </a:solidFill>
              </a:rPr>
              <a:t>7.4</a:t>
            </a:r>
            <a:r>
              <a:rPr kumimoji="1" lang="ja-JP" altLang="en-US" sz="2800" b="1" dirty="0" smtClean="0">
                <a:solidFill>
                  <a:srgbClr val="FF0000"/>
                </a:solidFill>
              </a:rPr>
              <a:t>％</a:t>
            </a:r>
            <a:r>
              <a:rPr kumimoji="1" lang="ja-JP" altLang="en-US" sz="2800" dirty="0" smtClean="0"/>
              <a:t>が「メガマウス」を買った</a:t>
            </a:r>
            <a:endParaRPr kumimoji="1" lang="en-US" altLang="ja-JP" sz="2800" dirty="0" smtClean="0"/>
          </a:p>
          <a:p>
            <a:endParaRPr lang="en-US" altLang="ja-JP" sz="2800" dirty="0"/>
          </a:p>
          <a:p>
            <a:r>
              <a:rPr kumimoji="1" lang="ja-JP" altLang="en-US" sz="2800" dirty="0" smtClean="0"/>
              <a:t>・また、両商品とも企業側が特に宣伝したいポイントについて、未視聴者より</a:t>
            </a:r>
            <a:r>
              <a:rPr kumimoji="1" lang="ja-JP" altLang="en-US" sz="2800" b="1" dirty="0" smtClean="0">
                <a:solidFill>
                  <a:srgbClr val="FF0000"/>
                </a:solidFill>
              </a:rPr>
              <a:t>最大</a:t>
            </a:r>
            <a:r>
              <a:rPr kumimoji="1" lang="en-US" altLang="ja-JP" sz="2800" b="1" dirty="0" smtClean="0">
                <a:solidFill>
                  <a:srgbClr val="FF0000"/>
                </a:solidFill>
              </a:rPr>
              <a:t>46.5</a:t>
            </a:r>
            <a:r>
              <a:rPr kumimoji="1" lang="ja-JP" altLang="en-US" sz="2800" b="1" dirty="0" smtClean="0">
                <a:solidFill>
                  <a:srgbClr val="FF0000"/>
                </a:solidFill>
              </a:rPr>
              <a:t>％の認識の差</a:t>
            </a:r>
            <a:r>
              <a:rPr kumimoji="1" lang="ja-JP" altLang="en-US" sz="2800" dirty="0" smtClean="0"/>
              <a:t>があった</a:t>
            </a:r>
            <a:endParaRPr kumimoji="1" lang="ja-JP" altLang="en-US" sz="2800" dirty="0"/>
          </a:p>
        </p:txBody>
      </p:sp>
      <p:sp>
        <p:nvSpPr>
          <p:cNvPr id="2" name="タイトル 1"/>
          <p:cNvSpPr>
            <a:spLocks noGrp="1"/>
          </p:cNvSpPr>
          <p:nvPr>
            <p:ph type="title"/>
          </p:nvPr>
        </p:nvSpPr>
        <p:spPr/>
        <p:txBody>
          <a:bodyPr/>
          <a:lstStyle/>
          <a:p>
            <a:endParaRPr kumimoji="1" lang="ja-JP" altLang="en-US"/>
          </a:p>
        </p:txBody>
      </p:sp>
      <p:sp>
        <p:nvSpPr>
          <p:cNvPr id="6" name="正方形/長方形 5"/>
          <p:cNvSpPr/>
          <p:nvPr/>
        </p:nvSpPr>
        <p:spPr>
          <a:xfrm>
            <a:off x="0" y="260648"/>
            <a:ext cx="7698060" cy="830997"/>
          </a:xfrm>
          <a:prstGeom prst="rect">
            <a:avLst/>
          </a:prstGeom>
          <a:noFill/>
        </p:spPr>
        <p:txBody>
          <a:bodyPr wrap="square" lIns="91440" tIns="45720" rIns="91440" bIns="45720">
            <a:spAutoFit/>
          </a:bodyPr>
          <a:lstStyle/>
          <a:p>
            <a:pPr algn="ctr"/>
            <a:r>
              <a:rPr lang="en-US" altLang="ja-JP"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r>
              <a:rPr lang="ja-JP" alt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タイアップ動画の成功例</a:t>
            </a:r>
            <a:endParaRPr lang="en-US" altLang="ja-JP"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テキスト ボックス 2"/>
          <p:cNvSpPr txBox="1"/>
          <p:nvPr/>
        </p:nvSpPr>
        <p:spPr>
          <a:xfrm>
            <a:off x="6321152" y="5866244"/>
            <a:ext cx="2016224" cy="307777"/>
          </a:xfrm>
          <a:prstGeom prst="rect">
            <a:avLst/>
          </a:prstGeom>
          <a:noFill/>
        </p:spPr>
        <p:txBody>
          <a:bodyPr wrap="square" rtlCol="0">
            <a:spAutoFit/>
          </a:bodyPr>
          <a:lstStyle/>
          <a:p>
            <a:r>
              <a:rPr kumimoji="1" lang="en-US" altLang="ja-JP" sz="1400" dirty="0" smtClean="0"/>
              <a:t>(UUUM</a:t>
            </a:r>
            <a:r>
              <a:rPr kumimoji="1" lang="ja-JP" altLang="en-US" sz="1400" dirty="0" smtClean="0"/>
              <a:t>株式会社</a:t>
            </a:r>
            <a:r>
              <a:rPr kumimoji="1" lang="en-US" altLang="ja-JP" sz="1400" dirty="0" smtClean="0"/>
              <a:t>)</a:t>
            </a:r>
            <a:endParaRPr kumimoji="1" lang="ja-JP" altLang="en-US" sz="1400" dirty="0"/>
          </a:p>
        </p:txBody>
      </p:sp>
    </p:spTree>
    <p:extLst>
      <p:ext uri="{BB962C8B-B14F-4D97-AF65-F5344CB8AC3E}">
        <p14:creationId xmlns:p14="http://schemas.microsoft.com/office/powerpoint/2010/main" val="735400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en-US" altLang="ja-JP" dirty="0"/>
          </a:p>
          <a:p>
            <a:r>
              <a:rPr lang="ja-JP" altLang="en-US" dirty="0"/>
              <a:t>・</a:t>
            </a:r>
            <a:r>
              <a:rPr kumimoji="1" lang="ja-JP" altLang="en-US" dirty="0"/>
              <a:t>ある程度チャンネル登録者数が多い</a:t>
            </a:r>
            <a:r>
              <a:rPr lang="en-US" altLang="ja-JP" dirty="0"/>
              <a:t>YouTuber</a:t>
            </a:r>
            <a:r>
              <a:rPr lang="ja-JP" altLang="en-US" dirty="0"/>
              <a:t>にしか依頼が来ない</a:t>
            </a:r>
            <a:endParaRPr lang="en-US" altLang="ja-JP" dirty="0"/>
          </a:p>
          <a:p>
            <a:r>
              <a:rPr kumimoji="1" lang="ja-JP" altLang="en-US" dirty="0"/>
              <a:t>⇒企業側は商品を売りたい層の登録者が多い</a:t>
            </a:r>
            <a:r>
              <a:rPr lang="ja-JP" altLang="en-US" dirty="0"/>
              <a:t>配信者に依頼することが多いため</a:t>
            </a:r>
            <a:endParaRPr lang="en-US" altLang="ja-JP" dirty="0"/>
          </a:p>
          <a:p>
            <a:endParaRPr kumimoji="1" lang="en-US" altLang="ja-JP" dirty="0"/>
          </a:p>
          <a:p>
            <a:r>
              <a:rPr lang="ja-JP" altLang="en-US" dirty="0"/>
              <a:t>・個人配信者より、事務所所属</a:t>
            </a:r>
            <a:r>
              <a:rPr lang="en-US" altLang="ja-JP" dirty="0"/>
              <a:t>YouTuber</a:t>
            </a:r>
            <a:r>
              <a:rPr lang="ja-JP" altLang="en-US" dirty="0"/>
              <a:t>のほうがより多くの案件を獲得できる</a:t>
            </a:r>
            <a:endParaRPr kumimoji="1" lang="ja-JP" altLang="en-US" dirty="0"/>
          </a:p>
        </p:txBody>
      </p:sp>
      <p:sp>
        <p:nvSpPr>
          <p:cNvPr id="4" name="正方形/長方形 3"/>
          <p:cNvSpPr/>
          <p:nvPr/>
        </p:nvSpPr>
        <p:spPr>
          <a:xfrm>
            <a:off x="200472" y="260648"/>
            <a:ext cx="7698060" cy="707886"/>
          </a:xfrm>
          <a:prstGeom prst="rect">
            <a:avLst/>
          </a:prstGeom>
          <a:noFill/>
        </p:spPr>
        <p:txBody>
          <a:bodyPr wrap="square" lIns="91440" tIns="45720" rIns="91440" bIns="45720">
            <a:spAutoFit/>
          </a:bodyPr>
          <a:lstStyle/>
          <a:p>
            <a:pPr algn="ctr"/>
            <a:r>
              <a:rPr lang="en-US" altLang="ja-JP"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r>
              <a:rPr lang="ja-JP" alt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成功するタイアップ動画の傾向</a:t>
            </a:r>
            <a:endParaRPr lang="en-US" altLang="ja-JP"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640588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92500"/>
          </a:bodyPr>
          <a:lstStyle/>
          <a:p>
            <a:r>
              <a:rPr kumimoji="1" lang="ja-JP" altLang="en-US" dirty="0"/>
              <a:t>・チャンネル登録者数</a:t>
            </a:r>
            <a:endParaRPr lang="en-US" altLang="ja-JP" dirty="0"/>
          </a:p>
          <a:p>
            <a:r>
              <a:rPr kumimoji="1" lang="ja-JP" altLang="en-US" dirty="0"/>
              <a:t>⇒チャンネル登録をすると、最新動画が見つけやすくなり、設定次第では更新された際に通知を得ることも可能</a:t>
            </a:r>
            <a:endParaRPr kumimoji="1" lang="en-US" altLang="ja-JP" dirty="0"/>
          </a:p>
          <a:p>
            <a:endParaRPr kumimoji="1" lang="en-US" altLang="ja-JP" dirty="0"/>
          </a:p>
          <a:p>
            <a:r>
              <a:rPr kumimoji="1" lang="ja-JP" altLang="en-US" dirty="0"/>
              <a:t>・レスポンス</a:t>
            </a:r>
            <a:r>
              <a:rPr lang="ja-JP" altLang="en-US" dirty="0"/>
              <a:t>数</a:t>
            </a:r>
            <a:r>
              <a:rPr lang="en-US" altLang="ja-JP" dirty="0"/>
              <a:t>(</a:t>
            </a:r>
            <a:r>
              <a:rPr lang="ja-JP" altLang="en-US" dirty="0"/>
              <a:t>コメント、高評価など</a:t>
            </a:r>
            <a:r>
              <a:rPr lang="en-US" altLang="ja-JP" dirty="0"/>
              <a:t>)</a:t>
            </a:r>
          </a:p>
          <a:p>
            <a:endParaRPr lang="en-US" altLang="ja-JP" dirty="0"/>
          </a:p>
          <a:p>
            <a:r>
              <a:rPr kumimoji="1" lang="ja-JP" altLang="en-US" dirty="0"/>
              <a:t>・視聴者数</a:t>
            </a:r>
            <a:r>
              <a:rPr kumimoji="1" lang="en-US" altLang="ja-JP" dirty="0"/>
              <a:t>(</a:t>
            </a:r>
            <a:r>
              <a:rPr lang="ja-JP" altLang="en-US" dirty="0"/>
              <a:t>配信者側からは一目で見ることができる</a:t>
            </a:r>
            <a:r>
              <a:rPr kumimoji="1" lang="en-US" altLang="ja-JP" dirty="0"/>
              <a:t>)</a:t>
            </a:r>
            <a:endParaRPr kumimoji="1" lang="ja-JP" altLang="en-US" dirty="0"/>
          </a:p>
        </p:txBody>
      </p:sp>
      <p:sp>
        <p:nvSpPr>
          <p:cNvPr id="4" name="正方形/長方形 3"/>
          <p:cNvSpPr/>
          <p:nvPr/>
        </p:nvSpPr>
        <p:spPr>
          <a:xfrm>
            <a:off x="344488" y="260648"/>
            <a:ext cx="7698060" cy="707886"/>
          </a:xfrm>
          <a:prstGeom prst="rect">
            <a:avLst/>
          </a:prstGeom>
          <a:noFill/>
        </p:spPr>
        <p:txBody>
          <a:bodyPr wrap="square" lIns="91440" tIns="45720" rIns="91440" bIns="45720">
            <a:spAutoFit/>
          </a:bodyPr>
          <a:lstStyle/>
          <a:p>
            <a:pPr algn="ctr"/>
            <a:r>
              <a:rPr lang="en-US" altLang="ja-JP"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5.YouTuber</a:t>
            </a:r>
            <a:r>
              <a:rPr lang="ja-JP" alt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の特徴を評価する指標</a:t>
            </a:r>
            <a:endParaRPr lang="en-US" altLang="ja-JP"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274785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algn="ctr"/>
            <a:r>
              <a:rPr kumimoji="1" lang="ja-JP" altLang="en-US" dirty="0"/>
              <a:t>成功するタイアップ動画内でもその影響の広がり方やプロモーション効果はさまざまである</a:t>
            </a:r>
            <a:endParaRPr kumimoji="1" lang="en-US" altLang="ja-JP" dirty="0"/>
          </a:p>
          <a:p>
            <a:pPr algn="ctr"/>
            <a:endParaRPr kumimoji="1" lang="en-US" altLang="ja-JP" dirty="0"/>
          </a:p>
          <a:p>
            <a:pPr algn="ctr"/>
            <a:endParaRPr lang="en-US" altLang="ja-JP" dirty="0"/>
          </a:p>
          <a:p>
            <a:pPr algn="ctr"/>
            <a:endParaRPr lang="en-US" altLang="ja-JP" dirty="0"/>
          </a:p>
          <a:p>
            <a:pPr algn="ctr"/>
            <a:r>
              <a:rPr lang="ja-JP" altLang="en-US" dirty="0"/>
              <a:t>動画の効果を最大限に生かすために、それぞれのタイアップ動画の実例からより効果的な動画によるプロモーション手法について研究したい！</a:t>
            </a:r>
            <a:endParaRPr lang="en-US" altLang="ja-JP" dirty="0"/>
          </a:p>
          <a:p>
            <a:endParaRPr lang="en-US" altLang="ja-JP" dirty="0"/>
          </a:p>
        </p:txBody>
      </p:sp>
      <p:sp>
        <p:nvSpPr>
          <p:cNvPr id="4" name="正方形/長方形 3"/>
          <p:cNvSpPr/>
          <p:nvPr/>
        </p:nvSpPr>
        <p:spPr>
          <a:xfrm>
            <a:off x="-231576" y="260648"/>
            <a:ext cx="7698060" cy="830997"/>
          </a:xfrm>
          <a:prstGeom prst="rect">
            <a:avLst/>
          </a:prstGeom>
          <a:noFill/>
        </p:spPr>
        <p:txBody>
          <a:bodyPr wrap="square" lIns="91440" tIns="45720" rIns="91440" bIns="45720">
            <a:spAutoFit/>
          </a:bodyPr>
          <a:lstStyle/>
          <a:p>
            <a:pPr algn="ctr"/>
            <a:r>
              <a:rPr lang="en-US" altLang="ja-JP"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6.</a:t>
            </a:r>
            <a:r>
              <a:rPr lang="ja-JP" alt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自分の研究したいこと</a:t>
            </a:r>
            <a:endParaRPr lang="en-US" altLang="ja-JP"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下矢印 28">
            <a:extLst>
              <a:ext uri="{FF2B5EF4-FFF2-40B4-BE49-F238E27FC236}">
                <a16:creationId xmlns:a16="http://schemas.microsoft.com/office/drawing/2014/main" id="{0A9E0146-B09F-491B-B271-79950708C365}"/>
              </a:ext>
            </a:extLst>
          </p:cNvPr>
          <p:cNvSpPr/>
          <p:nvPr/>
        </p:nvSpPr>
        <p:spPr>
          <a:xfrm>
            <a:off x="4435465" y="2852936"/>
            <a:ext cx="1035070" cy="1492093"/>
          </a:xfrm>
          <a:prstGeom prst="downArrow">
            <a:avLst/>
          </a:prstGeom>
        </p:spPr>
        <p:style>
          <a:lnRef idx="1">
            <a:schemeClr val="accent1"/>
          </a:lnRef>
          <a:fillRef idx="2">
            <a:schemeClr val="accent1"/>
          </a:fillRef>
          <a:effectRef idx="1">
            <a:schemeClr val="accent1"/>
          </a:effectRef>
          <a:fontRef idx="minor">
            <a:schemeClr val="dk1"/>
          </a:fontRef>
        </p:style>
        <p:txBody>
          <a:bodyPr vert="eaVert" rtlCol="0" anchor="ctr"/>
          <a:lstStyle/>
          <a:p>
            <a:pPr algn="ctr"/>
            <a:endParaRPr kumimoji="1"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629780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11152"/>
            <a:ext cx="6617940" cy="778098"/>
          </a:xfrm>
        </p:spPr>
        <p:txBody>
          <a:bodyPr>
            <a:normAutofit/>
          </a:bodyPr>
          <a:lstStyle/>
          <a:p>
            <a:pPr algn="l"/>
            <a:r>
              <a:rPr kumimoji="1" lang="ja-JP" altLang="en-US" sz="2400" dirty="0"/>
              <a:t>＜参考文献＞</a:t>
            </a:r>
          </a:p>
        </p:txBody>
      </p:sp>
      <p:sp>
        <p:nvSpPr>
          <p:cNvPr id="3" name="コンテンツ プレースホルダー 2"/>
          <p:cNvSpPr>
            <a:spLocks noGrp="1"/>
          </p:cNvSpPr>
          <p:nvPr>
            <p:ph idx="1"/>
          </p:nvPr>
        </p:nvSpPr>
        <p:spPr/>
        <p:txBody>
          <a:bodyPr>
            <a:normAutofit/>
          </a:bodyPr>
          <a:lstStyle/>
          <a:p>
            <a:endParaRPr lang="en-US" altLang="ja-JP" sz="2400" b="1" dirty="0" smtClean="0"/>
          </a:p>
          <a:p>
            <a:r>
              <a:rPr lang="en-US" altLang="ja-JP" sz="2400" dirty="0" smtClean="0"/>
              <a:t>1.YouTuber</a:t>
            </a:r>
            <a:r>
              <a:rPr lang="ja-JP" altLang="en-US" sz="2400" dirty="0"/>
              <a:t>を活用したタイアップ動画の態度変容効果を</a:t>
            </a:r>
            <a:r>
              <a:rPr lang="ja-JP" altLang="en-US" sz="2400" dirty="0" smtClean="0"/>
              <a:t>検証</a:t>
            </a:r>
            <a:r>
              <a:rPr lang="en-US" altLang="ja-JP" sz="2400" dirty="0" smtClean="0"/>
              <a:t>―UUUM</a:t>
            </a:r>
            <a:r>
              <a:rPr lang="ja-JP" altLang="en-US" sz="2400" dirty="0" smtClean="0"/>
              <a:t>株式会社、</a:t>
            </a:r>
            <a:r>
              <a:rPr lang="en-US" altLang="ja-JP" sz="2400" dirty="0" smtClean="0"/>
              <a:t>2017</a:t>
            </a:r>
            <a:r>
              <a:rPr lang="ja-JP" altLang="en-US" sz="2400" dirty="0" smtClean="0"/>
              <a:t>年</a:t>
            </a:r>
            <a:r>
              <a:rPr lang="en-US" altLang="ja-JP" sz="2400" dirty="0" smtClean="0"/>
              <a:t>2</a:t>
            </a:r>
            <a:r>
              <a:rPr lang="ja-JP" altLang="en-US" sz="2400" dirty="0" smtClean="0"/>
              <a:t>月</a:t>
            </a:r>
            <a:r>
              <a:rPr lang="en-US" altLang="ja-JP" sz="2400" dirty="0" smtClean="0"/>
              <a:t>28</a:t>
            </a:r>
            <a:r>
              <a:rPr lang="ja-JP" altLang="en-US" sz="2400" dirty="0" smtClean="0"/>
              <a:t>日</a:t>
            </a:r>
            <a:endParaRPr lang="en-US" altLang="ja-JP" sz="2400" dirty="0" smtClean="0"/>
          </a:p>
          <a:p>
            <a:r>
              <a:rPr lang="en-US" altLang="ja-JP" sz="2400" dirty="0" smtClean="0">
                <a:hlinkClick r:id="rId2"/>
              </a:rPr>
              <a:t>https</a:t>
            </a:r>
            <a:r>
              <a:rPr lang="en-US" altLang="ja-JP" sz="2400" dirty="0">
                <a:hlinkClick r:id="rId2"/>
              </a:rPr>
              <a:t>://</a:t>
            </a:r>
            <a:r>
              <a:rPr lang="en-US" altLang="ja-JP" sz="2400" dirty="0" smtClean="0">
                <a:hlinkClick r:id="rId2"/>
              </a:rPr>
              <a:t>www.uuum.co.jp/2017/02/28/9541</a:t>
            </a:r>
            <a:endParaRPr lang="en-US" altLang="ja-JP" sz="2400" dirty="0" smtClean="0"/>
          </a:p>
          <a:p>
            <a:endParaRPr kumimoji="1" lang="en-US" altLang="ja-JP" sz="2400" dirty="0"/>
          </a:p>
          <a:p>
            <a:r>
              <a:rPr lang="en-US" altLang="ja-JP" sz="2400" dirty="0"/>
              <a:t>2. </a:t>
            </a:r>
            <a:r>
              <a:rPr lang="ja-JP" altLang="en-US" sz="2400" dirty="0"/>
              <a:t>★「ママに内緒でおやつ食べちゃった～！ペット」</a:t>
            </a:r>
            <a:r>
              <a:rPr lang="ja-JP" altLang="en-US" sz="2400" dirty="0" smtClean="0"/>
              <a:t>ジューシー</a:t>
            </a:r>
            <a:endParaRPr lang="en-US" altLang="ja-JP" sz="2400" dirty="0" smtClean="0"/>
          </a:p>
          <a:p>
            <a:r>
              <a:rPr lang="ja-JP" altLang="en-US" sz="2400" dirty="0" smtClean="0"/>
              <a:t>ドロップポップ★</a:t>
            </a:r>
            <a:r>
              <a:rPr lang="en-US" altLang="ja-JP" sz="2400" dirty="0"/>
              <a:t>Juicy Drop Pop</a:t>
            </a:r>
            <a:r>
              <a:rPr lang="ja-JP" altLang="en-US" sz="2400" dirty="0"/>
              <a:t>＆</a:t>
            </a:r>
            <a:r>
              <a:rPr lang="en-US" altLang="ja-JP" sz="2400" dirty="0"/>
              <a:t>Megamouth</a:t>
            </a:r>
            <a:r>
              <a:rPr lang="en-US" altLang="ja-JP" sz="2400" dirty="0" smtClean="0"/>
              <a:t>★</a:t>
            </a:r>
          </a:p>
          <a:p>
            <a:r>
              <a:rPr lang="en-US" altLang="ja-JP" sz="2400" dirty="0" smtClean="0"/>
              <a:t>―</a:t>
            </a:r>
            <a:r>
              <a:rPr lang="ja-JP" altLang="en-US" sz="2400" dirty="0" smtClean="0"/>
              <a:t>プリンセス姫スイート</a:t>
            </a:r>
            <a:r>
              <a:rPr lang="en-US" altLang="ja-JP" sz="2400" dirty="0" smtClean="0"/>
              <a:t>TV (</a:t>
            </a:r>
            <a:r>
              <a:rPr lang="en-US" altLang="ja-JP" sz="2400" dirty="0"/>
              <a:t>2016.9.30</a:t>
            </a:r>
            <a:r>
              <a:rPr lang="ja-JP" altLang="en-US" sz="2400" dirty="0"/>
              <a:t>公開</a:t>
            </a:r>
            <a:r>
              <a:rPr lang="en-US" altLang="ja-JP" sz="2400" dirty="0"/>
              <a:t>)</a:t>
            </a:r>
          </a:p>
          <a:p>
            <a:r>
              <a:rPr lang="en-US" altLang="ja-JP" sz="2400" dirty="0" smtClean="0">
                <a:hlinkClick r:id="rId3"/>
              </a:rPr>
              <a:t>https</a:t>
            </a:r>
            <a:r>
              <a:rPr lang="en-US" altLang="ja-JP" sz="2400" dirty="0">
                <a:hlinkClick r:id="rId3"/>
              </a:rPr>
              <a:t>://</a:t>
            </a:r>
            <a:r>
              <a:rPr lang="en-US" altLang="ja-JP" sz="2400" dirty="0" smtClean="0">
                <a:hlinkClick r:id="rId3"/>
              </a:rPr>
              <a:t>youtu.be/uWgNw7VktfY</a:t>
            </a:r>
            <a:endParaRPr lang="en-US" altLang="ja-JP" sz="2400" dirty="0" smtClean="0"/>
          </a:p>
          <a:p>
            <a:endParaRPr kumimoji="1" lang="ja-JP" altLang="en-US" sz="2400" dirty="0"/>
          </a:p>
        </p:txBody>
      </p:sp>
    </p:spTree>
    <p:extLst>
      <p:ext uri="{BB962C8B-B14F-4D97-AF65-F5344CB8AC3E}">
        <p14:creationId xmlns:p14="http://schemas.microsoft.com/office/powerpoint/2010/main" val="2966066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446</Words>
  <Application>Microsoft Office PowerPoint</Application>
  <PresentationFormat>A4 210 x 297 mm</PresentationFormat>
  <Paragraphs>74</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HGP創英角ｺﾞｼｯｸUB</vt:lpstr>
      <vt:lpstr>ＭＳ Ｐゴシック</vt:lpstr>
      <vt:lpstr>游ゴシック</vt:lpstr>
      <vt:lpstr>Arial</vt:lpstr>
      <vt:lpstr>Calibri</vt:lpstr>
      <vt:lpstr>Office ​​テーマ</vt:lpstr>
      <vt:lpstr>PowerPoint プレゼンテーション</vt:lpstr>
      <vt:lpstr>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動画投稿サイトを利用したあ</dc:title>
  <dc:creator>三本 大智</dc:creator>
  <cp:lastModifiedBy>SGI</cp:lastModifiedBy>
  <cp:revision>28</cp:revision>
  <cp:lastPrinted>2017-11-27T05:24:43Z</cp:lastPrinted>
  <dcterms:created xsi:type="dcterms:W3CDTF">2014-05-18T01:08:49Z</dcterms:created>
  <dcterms:modified xsi:type="dcterms:W3CDTF">2017-11-27T06:31:40Z</dcterms:modified>
</cp:coreProperties>
</file>