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  <p:sldMasterId id="2147483784" r:id="rId2"/>
  </p:sldMasterIdLst>
  <p:sldIdLst>
    <p:sldId id="256" r:id="rId3"/>
    <p:sldId id="257" r:id="rId4"/>
    <p:sldId id="258" r:id="rId5"/>
    <p:sldId id="259" r:id="rId6"/>
    <p:sldId id="263" r:id="rId7"/>
    <p:sldId id="260" r:id="rId8"/>
    <p:sldId id="264" r:id="rId9"/>
    <p:sldId id="261" r:id="rId10"/>
    <p:sldId id="265" r:id="rId11"/>
    <p:sldId id="262" r:id="rId12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1D90D1E-899E-4395-80AF-555CB4C9257B}">
          <p14:sldIdLst>
            <p14:sldId id="256"/>
            <p14:sldId id="257"/>
            <p14:sldId id="258"/>
            <p14:sldId id="259"/>
            <p14:sldId id="263"/>
            <p14:sldId id="260"/>
            <p14:sldId id="264"/>
            <p14:sldId id="261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 varScale="1">
        <p:scale>
          <a:sx n="48" d="100"/>
          <a:sy n="48" d="100"/>
        </p:scale>
        <p:origin x="2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19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66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755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2C247EB-1086-4E0C-9070-A0FE2DC984FA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747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386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169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296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227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021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5332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27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6376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2C247EB-1086-4E0C-9070-A0FE2DC984FA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42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882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80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30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6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0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7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50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93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70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2C247EB-1086-4E0C-9070-A0FE2DC984FA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31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2C247EB-1086-4E0C-9070-A0FE2DC984FA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07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.jp/url?sa=t&amp;rct=j&amp;q=&amp;esrc=s&amp;source=web&amp;cd=3&amp;ved=0ahUKEwiPwLGOht7XAhUMS7wKHTxEBn4QFgg5MAI&amp;url=http%3A%2F%2Fwww.netyear.net%2Fservice%2Fdata%2Fanalysis_datamining1.html&amp;usg=AOvVaw2IzsUJ-EIm44F_Hnnd2Zpg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634482"/>
            <a:ext cx="12192000" cy="3081074"/>
          </a:xfrm>
        </p:spPr>
        <p:txBody>
          <a:bodyPr>
            <a:normAutofit/>
          </a:bodyPr>
          <a:lstStyle/>
          <a:p>
            <a:pPr algn="ctr"/>
            <a:r>
              <a:rPr lang="ja-JP" altLang="en-US" b="1" dirty="0"/>
              <a:t>マーケティングに活かす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b="1" dirty="0"/>
              <a:t>データマイニングの手法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kumimoji="1" lang="ja-JP" altLang="en-US" sz="4000" b="1" dirty="0"/>
              <a:t>　　～</a:t>
            </a:r>
            <a:r>
              <a:rPr lang="ja-JP" altLang="en-US" sz="4000" b="1" dirty="0"/>
              <a:t>未知の結果を予測するためのデータ分析</a:t>
            </a:r>
            <a:r>
              <a:rPr kumimoji="1" lang="ja-JP" altLang="en-US" sz="4000" b="1" dirty="0"/>
              <a:t>～</a:t>
            </a:r>
            <a:endParaRPr kumimoji="1" lang="en-US" altLang="ja-JP" sz="4000" b="1" dirty="0"/>
          </a:p>
          <a:p>
            <a:endParaRPr lang="en-US" altLang="ja-JP" sz="2800" b="1" dirty="0"/>
          </a:p>
          <a:p>
            <a:r>
              <a:rPr kumimoji="1" lang="ja-JP" altLang="en-US" sz="2800" b="1" dirty="0"/>
              <a:t>　　　　　　　　　　　　　　　　　　　　　　　　</a:t>
            </a:r>
            <a:r>
              <a:rPr kumimoji="1" lang="en-US" altLang="ja-JP" sz="2800" b="1" dirty="0"/>
              <a:t>17107986</a:t>
            </a:r>
            <a:r>
              <a:rPr kumimoji="1" lang="ja-JP" altLang="en-US" sz="2800" b="1" dirty="0"/>
              <a:t>　</a:t>
            </a:r>
            <a:r>
              <a:rPr kumimoji="1" lang="en-US" altLang="ja-JP" sz="2800" b="1" dirty="0"/>
              <a:t> </a:t>
            </a:r>
            <a:r>
              <a:rPr kumimoji="1" lang="ja-JP" altLang="en-US" sz="2800" b="1" dirty="0"/>
              <a:t>門田大輝</a:t>
            </a:r>
          </a:p>
        </p:txBody>
      </p:sp>
    </p:spTree>
    <p:extLst>
      <p:ext uri="{BB962C8B-B14F-4D97-AF65-F5344CB8AC3E}">
        <p14:creationId xmlns:p14="http://schemas.microsoft.com/office/powerpoint/2010/main" val="24608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D9C52-943E-4E24-8420-C328A662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b="1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34EF33-0CFC-405C-BE39-021C04A13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　いくつかあるデータマイニングの解析方法を使い分けることが重要であると思った。</a:t>
            </a:r>
            <a:endParaRPr kumimoji="1" lang="en-US" altLang="ja-JP" sz="3600" dirty="0" smtClean="0"/>
          </a:p>
          <a:p>
            <a:endParaRPr lang="en-US" altLang="ja-JP" sz="3600" dirty="0"/>
          </a:p>
          <a:p>
            <a:r>
              <a:rPr lang="ja-JP" altLang="en-US" sz="1800" dirty="0" smtClean="0"/>
              <a:t>参考文献</a:t>
            </a:r>
            <a:endParaRPr lang="en-US" altLang="ja-JP" sz="1800" dirty="0" smtClean="0"/>
          </a:p>
          <a:p>
            <a:r>
              <a:rPr kumimoji="1" lang="ja-JP" altLang="en-US" sz="1800" dirty="0" smtClean="0"/>
              <a:t>・「仕事の合間に！</a:t>
            </a:r>
            <a:r>
              <a:rPr kumimoji="1" lang="en-US" altLang="ja-JP" sz="1800" dirty="0" smtClean="0"/>
              <a:t>3</a:t>
            </a:r>
            <a:r>
              <a:rPr kumimoji="1" lang="ja-JP" altLang="en-US" sz="1800" dirty="0" smtClean="0"/>
              <a:t>分間データマイニング入門第</a:t>
            </a:r>
            <a:r>
              <a:rPr kumimoji="1" lang="en-US" altLang="ja-JP" sz="1800" dirty="0" smtClean="0"/>
              <a:t>1</a:t>
            </a:r>
            <a:r>
              <a:rPr kumimoji="1" lang="ja-JP" altLang="en-US" sz="1800" dirty="0" smtClean="0"/>
              <a:t>回</a:t>
            </a:r>
            <a:r>
              <a:rPr kumimoji="1" lang="ja-JP" altLang="en-US" sz="1800" dirty="0" smtClean="0"/>
              <a:t>」</a:t>
            </a:r>
            <a:endParaRPr kumimoji="1" lang="en-US" altLang="ja-JP" sz="1800" dirty="0" smtClean="0"/>
          </a:p>
          <a:p>
            <a:r>
              <a:rPr lang="en-US" altLang="ja-JP" sz="1800">
                <a:hlinkClick r:id="rId2"/>
              </a:rPr>
              <a:t>http://www.google.co.jp/url?sa=t&amp;rct=j&amp;q</a:t>
            </a:r>
            <a:r>
              <a:rPr lang="en-US" altLang="ja-JP" sz="1800">
                <a:hlinkClick r:id="rId2"/>
              </a:rPr>
              <a:t>=&amp;</a:t>
            </a:r>
            <a:r>
              <a:rPr lang="en-US" altLang="ja-JP" sz="1800" smtClean="0">
                <a:hlinkClick r:id="rId2"/>
              </a:rPr>
              <a:t>esrc=s&amp;source=web&amp;cd=3&amp;ved=0ahUKEwiPwLGOht7XAhUMS7wKHTxEBn4QFgg5MAI&amp;url=http%3A%2F%2Fwww.netyear.net%2Fservice%2Fdata%2Fanalysis_datamining1.html&amp;usg=AOvVaw2IzsUJ-EIm44F_Hnnd2Zpg</a:t>
            </a:r>
            <a:endParaRPr lang="en-US" altLang="ja-JP" sz="1800" smtClean="0"/>
          </a:p>
        </p:txBody>
      </p:sp>
    </p:spTree>
    <p:extLst>
      <p:ext uri="{BB962C8B-B14F-4D97-AF65-F5344CB8AC3E}">
        <p14:creationId xmlns:p14="http://schemas.microsoft.com/office/powerpoint/2010/main" val="382301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b="1" dirty="0"/>
              <a:t>自分のやりたいこと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665" y="1993599"/>
            <a:ext cx="11095892" cy="4994030"/>
          </a:xfrm>
        </p:spPr>
        <p:txBody>
          <a:bodyPr/>
          <a:lstStyle/>
          <a:p>
            <a:r>
              <a:rPr kumimoji="1" lang="ja-JP" altLang="en-US" dirty="0"/>
              <a:t>　</a:t>
            </a:r>
            <a:r>
              <a:rPr lang="ja-JP" altLang="en-US" sz="3200" dirty="0"/>
              <a:t>たくさんの統計情報の分析は、経営戦略・マーケティングをする上で、とても有効である。勘や経験で消費者行動を予測することは、もう古い。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　</a:t>
            </a:r>
            <a:r>
              <a:rPr lang="ja-JP" altLang="en-US" sz="3200" b="1" u="sng" dirty="0"/>
              <a:t>世の中にある膨大な情報を、統計的手法を用いて分析し、顧客の購買行動の規則性などを調査して、マーケティングなどの分野に役立てたい。　</a:t>
            </a:r>
            <a:endParaRPr kumimoji="1" lang="ja-JP" alt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388267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23677" y="89385"/>
            <a:ext cx="8596668" cy="1320800"/>
          </a:xfrm>
        </p:spPr>
        <p:txBody>
          <a:bodyPr>
            <a:normAutofit/>
          </a:bodyPr>
          <a:lstStyle/>
          <a:p>
            <a:r>
              <a:rPr kumimoji="1" lang="ja-JP" altLang="en-US" sz="8000" b="1" i="1" u="sng" dirty="0">
                <a:solidFill>
                  <a:srgbClr val="7030A0"/>
                </a:solidFill>
              </a:rPr>
              <a:t>データマイニング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194872" y="1192696"/>
            <a:ext cx="1184223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/>
              <a:t>　</a:t>
            </a:r>
            <a:r>
              <a:rPr lang="ja-JP" altLang="en-US" sz="2800" b="1" dirty="0">
                <a:latin typeface="+mn-ea"/>
              </a:rPr>
              <a:t>データマイニングとは、</a:t>
            </a:r>
            <a:r>
              <a:rPr lang="ja-JP" altLang="en-US" sz="2800" b="1" u="sng" dirty="0">
                <a:latin typeface="+mn-ea"/>
              </a:rPr>
              <a:t>企業の収集した大量のデータの集合を分析し、新しい規則性・傾向などの「仮説」を発見する手法である。</a:t>
            </a:r>
            <a:endParaRPr lang="en-US" altLang="ja-JP" sz="2800" b="1" u="sng" dirty="0">
              <a:latin typeface="+mn-ea"/>
            </a:endParaRPr>
          </a:p>
          <a:p>
            <a:pPr marL="0" indent="0">
              <a:buNone/>
            </a:pPr>
            <a:r>
              <a:rPr lang="ja-JP" altLang="en-US" sz="2800" b="1" u="sng" dirty="0">
                <a:latin typeface="+mn-ea"/>
              </a:rPr>
              <a:t>　その仮説は次の３つのいずれかに分けられる。</a:t>
            </a:r>
            <a:endParaRPr lang="en-US" altLang="ja-JP" sz="2800" b="1" dirty="0">
              <a:latin typeface="+mn-ea"/>
            </a:endParaRPr>
          </a:p>
          <a:p>
            <a:pPr marL="0" indent="0">
              <a:buNone/>
            </a:pPr>
            <a:r>
              <a:rPr lang="ja-JP" altLang="en-US" sz="2800" dirty="0">
                <a:latin typeface="+mn-ea"/>
              </a:rPr>
              <a:t>　</a:t>
            </a:r>
            <a:endParaRPr lang="en-US" altLang="ja-JP" sz="2800" dirty="0">
              <a:latin typeface="+mn-ea"/>
            </a:endParaRPr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b="1" dirty="0"/>
              <a:t>データマイニングには、数多くの手法が存在するが、この中からマーケティングに役立つ解析方法を紹介する。</a:t>
            </a:r>
            <a:endParaRPr kumimoji="1" lang="ja-JP" altLang="en-US" sz="2800" b="1" dirty="0"/>
          </a:p>
        </p:txBody>
      </p:sp>
      <p:sp>
        <p:nvSpPr>
          <p:cNvPr id="6" name="楕円 5"/>
          <p:cNvSpPr/>
          <p:nvPr/>
        </p:nvSpPr>
        <p:spPr>
          <a:xfrm>
            <a:off x="4828286" y="2948473"/>
            <a:ext cx="2542897" cy="1660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>
                <a:solidFill>
                  <a:schemeClr val="tx1"/>
                </a:solidFill>
              </a:rPr>
              <a:t>分類</a:t>
            </a:r>
          </a:p>
        </p:txBody>
      </p:sp>
      <p:sp>
        <p:nvSpPr>
          <p:cNvPr id="7" name="楕円 6"/>
          <p:cNvSpPr/>
          <p:nvPr/>
        </p:nvSpPr>
        <p:spPr>
          <a:xfrm>
            <a:off x="8285584" y="2948473"/>
            <a:ext cx="3340359" cy="1660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solidFill>
                  <a:schemeClr val="tx1"/>
                </a:solidFill>
              </a:rPr>
              <a:t>関連性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C89719-6672-4EAE-BA72-96D7FB668A94}"/>
              </a:ext>
            </a:extLst>
          </p:cNvPr>
          <p:cNvSpPr txBox="1"/>
          <p:nvPr/>
        </p:nvSpPr>
        <p:spPr>
          <a:xfrm>
            <a:off x="1466010" y="3196221"/>
            <a:ext cx="1847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7200" dirty="0"/>
          </a:p>
          <a:p>
            <a:endParaRPr kumimoji="1" lang="ja-JP" altLang="en-US" sz="72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BD0F712-2FCF-4C9D-9DCF-88F47608EDC7}"/>
              </a:ext>
            </a:extLst>
          </p:cNvPr>
          <p:cNvSpPr/>
          <p:nvPr/>
        </p:nvSpPr>
        <p:spPr>
          <a:xfrm>
            <a:off x="1180468" y="2985616"/>
            <a:ext cx="2542897" cy="1660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>
                <a:solidFill>
                  <a:schemeClr val="tx1"/>
                </a:solidFill>
              </a:rPr>
              <a:t>予測</a:t>
            </a:r>
          </a:p>
        </p:txBody>
      </p:sp>
    </p:spTree>
    <p:extLst>
      <p:ext uri="{BB962C8B-B14F-4D97-AF65-F5344CB8AC3E}">
        <p14:creationId xmlns:p14="http://schemas.microsoft.com/office/powerpoint/2010/main" val="99681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EE3D57-DD86-45CA-BAFE-4F0E77A1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4" y="0"/>
            <a:ext cx="10772775" cy="1658198"/>
          </a:xfrm>
        </p:spPr>
        <p:txBody>
          <a:bodyPr>
            <a:normAutofit/>
          </a:bodyPr>
          <a:lstStyle/>
          <a:p>
            <a:r>
              <a:rPr kumimoji="1" lang="ja-JP" altLang="en-US" sz="4800" b="1" dirty="0">
                <a:solidFill>
                  <a:srgbClr val="FF0000"/>
                </a:solidFill>
              </a:rPr>
              <a:t>決定木分析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5B9818-93DE-446E-963C-2972484C5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4" y="1333254"/>
            <a:ext cx="11772902" cy="5377262"/>
          </a:xfrm>
        </p:spPr>
        <p:txBody>
          <a:bodyPr>
            <a:normAutofit fontScale="92500"/>
          </a:bodyPr>
          <a:lstStyle/>
          <a:p>
            <a:r>
              <a:rPr lang="ja-JP" altLang="en-US" b="1" dirty="0"/>
              <a:t>　</a:t>
            </a:r>
            <a:r>
              <a:rPr kumimoji="1" lang="ja-JP" altLang="en-US" sz="3200" b="1" dirty="0"/>
              <a:t>この解析方法は、「予測」、「分類」の分野に入る。</a:t>
            </a:r>
            <a:endParaRPr kumimoji="1" lang="en-US" altLang="ja-JP" sz="3200" b="1" dirty="0"/>
          </a:p>
          <a:p>
            <a:pPr marL="0" indent="0">
              <a:buNone/>
            </a:pPr>
            <a:r>
              <a:rPr lang="ja-JP" altLang="en-US" sz="3200" b="1" u="sng" dirty="0"/>
              <a:t>　</a:t>
            </a:r>
            <a:r>
              <a:rPr lang="ja-JP" altLang="en-US" sz="3200" b="1" dirty="0"/>
              <a:t>マーケティングで決定木分析を活用する場面は、商品の購入や、サ</a:t>
            </a:r>
            <a:endParaRPr lang="en-US" altLang="ja-JP" sz="3200" b="1" dirty="0"/>
          </a:p>
          <a:p>
            <a:pPr marL="0" indent="0">
              <a:buNone/>
            </a:pPr>
            <a:r>
              <a:rPr lang="ja-JP" altLang="en-US" sz="3200" b="1" dirty="0" err="1"/>
              <a:t>ー</a:t>
            </a:r>
            <a:r>
              <a:rPr lang="ja-JP" altLang="en-US" sz="3200" b="1" dirty="0"/>
              <a:t>ビスの契約などである。「もしＡが発生したら、その次にＢが発生する</a:t>
            </a:r>
            <a:endParaRPr lang="en-US" altLang="ja-JP" sz="3200" b="1" dirty="0"/>
          </a:p>
          <a:p>
            <a:pPr marL="0" indent="0">
              <a:buNone/>
            </a:pPr>
            <a:r>
              <a:rPr lang="ja-JP" altLang="en-US" sz="3200" b="1" dirty="0"/>
              <a:t>」のＡに「商品の購入」や「サービスの契約」を入れて分岐をする。</a:t>
            </a:r>
            <a:endParaRPr lang="en-US" altLang="ja-JP" sz="3200" b="1" dirty="0"/>
          </a:p>
          <a:p>
            <a:pPr marL="0" indent="0">
              <a:buNone/>
            </a:pPr>
            <a:endParaRPr lang="en-US" altLang="ja-JP" sz="3200" b="1" dirty="0"/>
          </a:p>
          <a:p>
            <a:pPr marL="0" indent="0">
              <a:buNone/>
            </a:pPr>
            <a:r>
              <a:rPr lang="ja-JP" altLang="en-US" sz="3200" b="1" dirty="0"/>
              <a:t>　そういった分岐を何回も繰り返すことで顧客の分類ができ、分類された</a:t>
            </a:r>
            <a:endParaRPr lang="en-US" altLang="ja-JP" sz="3200" b="1" dirty="0"/>
          </a:p>
          <a:p>
            <a:pPr marL="0" indent="0">
              <a:buNone/>
            </a:pPr>
            <a:r>
              <a:rPr lang="ja-JP" altLang="en-US" sz="3200" b="1" dirty="0"/>
              <a:t>顧客ごとに確率を求めることができる。</a:t>
            </a:r>
            <a:endParaRPr lang="en-US" altLang="ja-JP" sz="3200" b="1" dirty="0"/>
          </a:p>
          <a:p>
            <a:pPr marL="0" indent="0">
              <a:buNone/>
            </a:pPr>
            <a:endParaRPr lang="en-US" altLang="ja-JP" sz="3200" b="1" dirty="0"/>
          </a:p>
          <a:p>
            <a:pPr marL="0" indent="0">
              <a:buNone/>
            </a:pPr>
            <a:r>
              <a:rPr lang="ja-JP" altLang="en-US" sz="3200" b="1" dirty="0"/>
              <a:t>　</a:t>
            </a:r>
            <a:endParaRPr lang="en-US" altLang="ja-JP" sz="3200" b="1" dirty="0"/>
          </a:p>
          <a:p>
            <a:pPr marL="0" indent="0">
              <a:buNone/>
            </a:pPr>
            <a:r>
              <a:rPr kumimoji="1" lang="ja-JP" altLang="en-US" b="1" dirty="0"/>
              <a:t>　</a:t>
            </a:r>
            <a:endParaRPr kumimoji="1" lang="en-US" altLang="ja-JP" b="1" dirty="0"/>
          </a:p>
          <a:p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87126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71187" y="-29291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12192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　「決定木分析」の簡単な例</a:t>
            </a:r>
            <a:endParaRPr kumimoji="1" lang="en-US" altLang="ja-JP" sz="4800" b="1" dirty="0"/>
          </a:p>
          <a:p>
            <a:r>
              <a:rPr kumimoji="1" lang="ja-JP" altLang="en-US" sz="4800" b="1" dirty="0"/>
              <a:t>　</a:t>
            </a:r>
            <a:r>
              <a:rPr kumimoji="1" lang="ja-JP" altLang="en-US" sz="2800" b="1" dirty="0"/>
              <a:t>目的変数：関西人であるか、ないか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　　説明変数：阪神ファンであるか、納豆嫌いか、たこやき機を持ってるか、など</a:t>
            </a:r>
            <a:endParaRPr kumimoji="1" lang="en-US" altLang="ja-JP" sz="2800" b="1" dirty="0"/>
          </a:p>
          <a:p>
            <a:endParaRPr kumimoji="1" lang="ja-JP" altLang="en-US" sz="4800" b="1" dirty="0"/>
          </a:p>
        </p:txBody>
      </p:sp>
      <p:sp>
        <p:nvSpPr>
          <p:cNvPr id="5" name="角丸四角形 4"/>
          <p:cNvSpPr/>
          <p:nvPr/>
        </p:nvSpPr>
        <p:spPr>
          <a:xfrm>
            <a:off x="3713584" y="1996752"/>
            <a:ext cx="3881534" cy="742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36172" y="3349693"/>
            <a:ext cx="3393232" cy="737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>
                <a:solidFill>
                  <a:schemeClr val="tx1"/>
                </a:solidFill>
              </a:rPr>
              <a:t>納豆嫌い？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6795795" y="3349694"/>
            <a:ext cx="4587551" cy="737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>
                <a:solidFill>
                  <a:schemeClr val="tx1"/>
                </a:solidFill>
              </a:rPr>
              <a:t>たこやき機もってる？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301690" y="4879911"/>
            <a:ext cx="2814734" cy="737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>
                <a:solidFill>
                  <a:schemeClr val="tx1"/>
                </a:solidFill>
              </a:rPr>
              <a:t>マクド？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732244" y="1996752"/>
            <a:ext cx="3862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/>
              <a:t>阪神ファン？</a:t>
            </a:r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2632788" y="2766193"/>
            <a:ext cx="1696616" cy="58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6960637" y="2766193"/>
            <a:ext cx="2128933" cy="58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1709057" y="4086809"/>
            <a:ext cx="923731" cy="79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2632788" y="4086809"/>
            <a:ext cx="1454020" cy="79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862553" y="2522671"/>
            <a:ext cx="84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solidFill>
                  <a:srgbClr val="FF0000"/>
                </a:solidFill>
              </a:rPr>
              <a:t>NO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22614" y="4086809"/>
            <a:ext cx="84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solidFill>
                  <a:srgbClr val="FF0000"/>
                </a:solidFill>
              </a:rPr>
              <a:t>NO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 flipH="1">
            <a:off x="936172" y="5617028"/>
            <a:ext cx="772885" cy="48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359798" y="4086809"/>
            <a:ext cx="848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solidFill>
                  <a:srgbClr val="FF0000"/>
                </a:solidFill>
              </a:rPr>
              <a:t>YES</a:t>
            </a:r>
          </a:p>
          <a:p>
            <a:pPr algn="ctr"/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774345" y="2527003"/>
            <a:ext cx="848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solidFill>
                  <a:srgbClr val="FF0000"/>
                </a:solidFill>
              </a:rPr>
              <a:t>YES</a:t>
            </a:r>
          </a:p>
          <a:p>
            <a:pPr algn="ctr"/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37" name="直線矢印コネクタ 36"/>
          <p:cNvCxnSpPr>
            <a:stCxn id="8" idx="2"/>
          </p:cNvCxnSpPr>
          <p:nvPr/>
        </p:nvCxnSpPr>
        <p:spPr>
          <a:xfrm>
            <a:off x="1709057" y="5617028"/>
            <a:ext cx="754225" cy="48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7774345" y="4086809"/>
            <a:ext cx="1315226" cy="98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032033" y="4105469"/>
            <a:ext cx="1810138" cy="970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286584" y="5499727"/>
            <a:ext cx="84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solidFill>
                  <a:srgbClr val="FF0000"/>
                </a:solidFill>
              </a:rPr>
              <a:t>YES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01690" y="5499726"/>
            <a:ext cx="84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solidFill>
                  <a:srgbClr val="FF0000"/>
                </a:solidFill>
              </a:rPr>
              <a:t>NO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48" name="楕円 47"/>
          <p:cNvSpPr/>
          <p:nvPr/>
        </p:nvSpPr>
        <p:spPr>
          <a:xfrm>
            <a:off x="97875" y="6192121"/>
            <a:ext cx="1620416" cy="665879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楕円 48"/>
          <p:cNvSpPr/>
          <p:nvPr/>
        </p:nvSpPr>
        <p:spPr>
          <a:xfrm>
            <a:off x="2209022" y="6192121"/>
            <a:ext cx="1620416" cy="665879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/>
          <p:cNvSpPr/>
          <p:nvPr/>
        </p:nvSpPr>
        <p:spPr>
          <a:xfrm>
            <a:off x="3750906" y="4951148"/>
            <a:ext cx="1620416" cy="665879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楕円 50"/>
          <p:cNvSpPr/>
          <p:nvPr/>
        </p:nvSpPr>
        <p:spPr>
          <a:xfrm>
            <a:off x="6700936" y="5193745"/>
            <a:ext cx="1620416" cy="665879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10069383" y="5203076"/>
            <a:ext cx="1620416" cy="665879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995641" y="5075854"/>
            <a:ext cx="118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solidFill>
                  <a:srgbClr val="7030A0"/>
                </a:solidFill>
              </a:rPr>
              <a:t>関西人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463282" y="6330447"/>
            <a:ext cx="118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solidFill>
                  <a:srgbClr val="7030A0"/>
                </a:solidFill>
              </a:rPr>
              <a:t>関西人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23170" y="5305182"/>
            <a:ext cx="118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solidFill>
                  <a:srgbClr val="7030A0"/>
                </a:solidFill>
              </a:rPr>
              <a:t>関西人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027313" y="5135929"/>
            <a:ext cx="1185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solidFill>
                  <a:schemeClr val="bg2">
                    <a:lumMod val="10000"/>
                  </a:schemeClr>
                </a:solidFill>
              </a:rPr>
              <a:t>関西人以外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42913" y="6144305"/>
            <a:ext cx="1185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solidFill>
                  <a:schemeClr val="bg2">
                    <a:lumMod val="10000"/>
                  </a:schemeClr>
                </a:solidFill>
              </a:rPr>
              <a:t>関西人以外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8BC5602-B576-4BBD-B9A2-5F0D8BEC9539}"/>
              </a:ext>
            </a:extLst>
          </p:cNvPr>
          <p:cNvSpPr txBox="1"/>
          <p:nvPr/>
        </p:nvSpPr>
        <p:spPr>
          <a:xfrm>
            <a:off x="9929487" y="4167140"/>
            <a:ext cx="848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solidFill>
                  <a:srgbClr val="FF0000"/>
                </a:solidFill>
              </a:rPr>
              <a:t>YES</a:t>
            </a:r>
          </a:p>
          <a:p>
            <a:pPr algn="ctr"/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7A22455-9F0A-4E9E-B9D7-C4A7E5FC655C}"/>
              </a:ext>
            </a:extLst>
          </p:cNvPr>
          <p:cNvSpPr txBox="1"/>
          <p:nvPr/>
        </p:nvSpPr>
        <p:spPr>
          <a:xfrm>
            <a:off x="7531749" y="4106358"/>
            <a:ext cx="84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solidFill>
                  <a:srgbClr val="FF0000"/>
                </a:solidFill>
              </a:rPr>
              <a:t>NO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0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5CD24-A3DB-4C21-B438-32D7EB04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63" y="0"/>
            <a:ext cx="10772775" cy="1658198"/>
          </a:xfrm>
        </p:spPr>
        <p:txBody>
          <a:bodyPr>
            <a:normAutofit/>
          </a:bodyPr>
          <a:lstStyle/>
          <a:p>
            <a:r>
              <a:rPr kumimoji="1" lang="ja-JP" altLang="en-US" sz="4800" b="1" dirty="0">
                <a:solidFill>
                  <a:srgbClr val="FF0000"/>
                </a:solidFill>
              </a:rPr>
              <a:t>クラスター分析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D3A800-49C5-4984-A615-A12C42395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13" y="1356852"/>
            <a:ext cx="11566424" cy="5309419"/>
          </a:xfrm>
        </p:spPr>
        <p:txBody>
          <a:bodyPr/>
          <a:lstStyle/>
          <a:p>
            <a:r>
              <a:rPr kumimoji="1" lang="ja-JP" altLang="en-US" dirty="0"/>
              <a:t>　</a:t>
            </a:r>
            <a:r>
              <a:rPr kumimoji="1" lang="ja-JP" altLang="en-US" sz="3600" dirty="0">
                <a:latin typeface="+mn-ea"/>
              </a:rPr>
              <a:t>この解析方法は、「分類」の分野にはいる。</a:t>
            </a:r>
            <a:endParaRPr kumimoji="1" lang="en-US" altLang="ja-JP" sz="3600" dirty="0">
              <a:latin typeface="+mn-ea"/>
            </a:endParaRPr>
          </a:p>
          <a:p>
            <a:r>
              <a:rPr lang="ja-JP" altLang="en-US" sz="3600" dirty="0">
                <a:latin typeface="+mn-ea"/>
              </a:rPr>
              <a:t>　クラスター分析とは、異なる性質のものが混ざり合った集団から、互いに似た性質をもつ物を集める方法である。</a:t>
            </a:r>
            <a:endParaRPr lang="en-US" altLang="ja-JP" sz="3600" dirty="0">
              <a:latin typeface="+mn-ea"/>
            </a:endParaRPr>
          </a:p>
          <a:p>
            <a:r>
              <a:rPr kumimoji="1" lang="ja-JP" altLang="en-US" sz="3600" dirty="0">
                <a:latin typeface="+mn-ea"/>
              </a:rPr>
              <a:t>　この解析方法を用いると、マーケティングリサーチにおいては、ポジショニングを目的としたブランドの分類やイメージワードの分類、生活者の分類ができるようになる。</a:t>
            </a:r>
            <a:endParaRPr kumimoji="1" lang="en-US" altLang="ja-JP" sz="3600" dirty="0">
              <a:latin typeface="+mn-ea"/>
            </a:endParaRPr>
          </a:p>
          <a:p>
            <a:r>
              <a:rPr lang="ja-JP" altLang="en-US" sz="3600" dirty="0"/>
              <a:t>　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3458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C16E56-8189-4724-9F49-18BFA65A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73" y="0"/>
            <a:ext cx="10515600" cy="1371600"/>
          </a:xfrm>
        </p:spPr>
        <p:txBody>
          <a:bodyPr/>
          <a:lstStyle/>
          <a:p>
            <a:r>
              <a:rPr kumimoji="1" lang="ja-JP" altLang="en-US" dirty="0"/>
              <a:t>クラスター分析の例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E605B91-C6F1-4BCE-9A72-624672A06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3" y="2015991"/>
            <a:ext cx="10914700" cy="4001352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27031B-A555-4D60-992B-0117611B1501}"/>
              </a:ext>
            </a:extLst>
          </p:cNvPr>
          <p:cNvSpPr txBox="1"/>
          <p:nvPr/>
        </p:nvSpPr>
        <p:spPr>
          <a:xfrm>
            <a:off x="589935" y="1061884"/>
            <a:ext cx="10756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　あらかじめそれぞれの寿司ネタの選好データから５つのクラスターに分類したものが下のグラフである。</a:t>
            </a:r>
          </a:p>
        </p:txBody>
      </p:sp>
    </p:spTree>
    <p:extLst>
      <p:ext uri="{BB962C8B-B14F-4D97-AF65-F5344CB8AC3E}">
        <p14:creationId xmlns:p14="http://schemas.microsoft.com/office/powerpoint/2010/main" val="37508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72B4D-E7FA-4E13-9CDD-A5C58B81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62" y="0"/>
            <a:ext cx="10772775" cy="1658198"/>
          </a:xfrm>
        </p:spPr>
        <p:txBody>
          <a:bodyPr/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アソシエーション分析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F00C8C-7EEE-4CB9-9DC9-E92B10E8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039" y="1327354"/>
            <a:ext cx="11538699" cy="5368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sz="2800" dirty="0"/>
              <a:t>この解析方法は、「関連性」の分野に入る。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この解析方法を用いると、「紙おむつとビールが一緒に売れる」といった関連性をみつけることができる。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　</a:t>
            </a:r>
            <a:r>
              <a:rPr lang="ja-JP" altLang="en-US" sz="2800" dirty="0"/>
              <a:t>決定木分析同様、「もしＡが起きればＢも起こる」のような形式のルールを検出するが、異なる点はそれぞれのルールが独立していて、なおかつある指標を用いてルールを評価することができることだ。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ルールを評価する指標はいか３つである。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・支持度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・信頼度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・リフト値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0839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390F3-BD8F-4A77-8815-B9D8507A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132735"/>
            <a:ext cx="10772775" cy="269937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B577DC-2943-4C2B-8FC6-1A235F7F3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06" y="402672"/>
            <a:ext cx="11032175" cy="6101367"/>
          </a:xfrm>
        </p:spPr>
        <p:txBody>
          <a:bodyPr/>
          <a:lstStyle/>
          <a:p>
            <a:r>
              <a:rPr kumimoji="1" lang="ja-JP" altLang="en-US" dirty="0"/>
              <a:t>　「支持度」とは、全データの中で、「Ａ➡Ｂ」というルールが起こる確率である。この値</a:t>
            </a:r>
            <a:endParaRPr kumimoji="1" lang="en-US" altLang="ja-JP" dirty="0"/>
          </a:p>
          <a:p>
            <a:r>
              <a:rPr kumimoji="1" lang="ja-JP" altLang="en-US" dirty="0"/>
              <a:t>が大きいほど、全データに対する影響が大きくなる。</a:t>
            </a:r>
            <a:endParaRPr kumimoji="1" lang="en-US" altLang="ja-JP" dirty="0"/>
          </a:p>
          <a:p>
            <a:r>
              <a:rPr lang="ja-JP" altLang="en-US" dirty="0"/>
              <a:t>　「確信度」とは、条件Ａと結論Ｂをともに含むデータ数を条件Ａを含むデータ数で割</a:t>
            </a:r>
            <a:r>
              <a:rPr lang="ja-JP" altLang="en-US" dirty="0" err="1"/>
              <a:t>っ</a:t>
            </a:r>
            <a:endParaRPr lang="en-US" altLang="ja-JP" dirty="0"/>
          </a:p>
          <a:p>
            <a:r>
              <a:rPr lang="ja-JP" altLang="en-US" dirty="0"/>
              <a:t>た値である。この値が大きいほどＡとＢの関係性は強いということになる。</a:t>
            </a:r>
            <a:endParaRPr lang="en-US" altLang="ja-JP" dirty="0"/>
          </a:p>
          <a:p>
            <a:r>
              <a:rPr lang="ja-JP" altLang="en-US" dirty="0"/>
              <a:t>　「リフト値」とは、確信度（Ａ➡Ｂ）を結論Ｂを含むデータ数で割った値である。この</a:t>
            </a:r>
            <a:endParaRPr lang="en-US" altLang="ja-JP" dirty="0"/>
          </a:p>
          <a:p>
            <a:r>
              <a:rPr lang="ja-JP" altLang="en-US" dirty="0"/>
              <a:t>リフト値がもし低ければ、商品</a:t>
            </a:r>
            <a:r>
              <a:rPr lang="ja-JP" altLang="en-US" dirty="0" err="1"/>
              <a:t>ｂ</a:t>
            </a:r>
            <a:r>
              <a:rPr lang="ja-JP" altLang="en-US" dirty="0"/>
              <a:t>は単独で売れており、商品ａと商品ｂの関連性は怪</a:t>
            </a:r>
            <a:endParaRPr lang="en-US" altLang="ja-JP" dirty="0"/>
          </a:p>
          <a:p>
            <a:r>
              <a:rPr lang="ja-JP" altLang="en-US" dirty="0"/>
              <a:t>しいといことになる。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　以上３つより、抽出されたルールがすべて有益な示唆になるわけではなく、３つ</a:t>
            </a:r>
            <a:endParaRPr lang="en-US" altLang="ja-JP" dirty="0"/>
          </a:p>
          <a:p>
            <a:r>
              <a:rPr lang="ja-JP" altLang="en-US" dirty="0"/>
              <a:t>の指標を相互に確認しながらいくつかのルールを選ぶ判断する。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336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TM02892315[[fn=ウィスプ]]</Template>
  <TotalTime>667</TotalTime>
  <Words>49</Words>
  <Application>Microsoft Office PowerPoint</Application>
  <PresentationFormat>ワイド画面</PresentationFormat>
  <Paragraphs>83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Wingdings 2</vt:lpstr>
      <vt:lpstr>HDOfficeLightV0</vt:lpstr>
      <vt:lpstr>メトロポリタン</vt:lpstr>
      <vt:lpstr>マーケティングに活かす データマイニングの手法</vt:lpstr>
      <vt:lpstr>自分のやりたいこと</vt:lpstr>
      <vt:lpstr>データマイニング</vt:lpstr>
      <vt:lpstr>決定木分析</vt:lpstr>
      <vt:lpstr>PowerPoint プレゼンテーション</vt:lpstr>
      <vt:lpstr>クラスター分析</vt:lpstr>
      <vt:lpstr>クラスター分析の例</vt:lpstr>
      <vt:lpstr>アソシエーション分析</vt:lpstr>
      <vt:lpstr>PowerPoint プレゼンテーション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マーケティングにおける統計学</dc:title>
  <dc:creator>Administrator</dc:creator>
  <cp:lastModifiedBy>Administrator</cp:lastModifiedBy>
  <cp:revision>59</cp:revision>
  <cp:lastPrinted>2017-11-27T05:41:34Z</cp:lastPrinted>
  <dcterms:created xsi:type="dcterms:W3CDTF">2017-11-06T06:59:42Z</dcterms:created>
  <dcterms:modified xsi:type="dcterms:W3CDTF">2017-11-27T05:58:37Z</dcterms:modified>
</cp:coreProperties>
</file>