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3" r:id="rId2"/>
    <p:sldId id="270" r:id="rId3"/>
    <p:sldId id="268" r:id="rId4"/>
    <p:sldId id="271" r:id="rId5"/>
    <p:sldId id="261" r:id="rId6"/>
    <p:sldId id="273" r:id="rId7"/>
    <p:sldId id="265" r:id="rId8"/>
    <p:sldId id="274" r:id="rId9"/>
    <p:sldId id="275" r:id="rId10"/>
    <p:sldId id="267" r:id="rId11"/>
    <p:sldId id="269" r:id="rId12"/>
    <p:sldId id="272"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236"/>
    <a:srgbClr val="FF6600"/>
    <a:srgbClr val="E400B3"/>
    <a:srgbClr val="000818"/>
    <a:srgbClr val="00DE0B"/>
    <a:srgbClr val="004C04"/>
    <a:srgbClr val="008E07"/>
    <a:srgbClr val="1DFF28"/>
    <a:srgbClr val="FF5B5B"/>
    <a:srgbClr val="FF9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7" autoAdjust="0"/>
    <p:restoredTop sz="77416" autoAdjust="0"/>
  </p:normalViewPr>
  <p:slideViewPr>
    <p:cSldViewPr snapToGrid="0">
      <p:cViewPr varScale="1">
        <p:scale>
          <a:sx n="89" d="100"/>
          <a:sy n="89" d="100"/>
        </p:scale>
        <p:origin x="696" y="84"/>
      </p:cViewPr>
      <p:guideLst>
        <p:guide orient="horz" pos="2160"/>
        <p:guide pos="3840"/>
      </p:guideLst>
    </p:cSldViewPr>
  </p:slideViewPr>
  <p:outlineViewPr>
    <p:cViewPr>
      <p:scale>
        <a:sx n="33" d="100"/>
        <a:sy n="33" d="100"/>
      </p:scale>
      <p:origin x="0" y="0"/>
    </p:cViewPr>
  </p:outlineViewPr>
  <p:notesTextViewPr>
    <p:cViewPr>
      <p:scale>
        <a:sx n="115" d="100"/>
        <a:sy n="11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695919-DA18-4746-A0BF-D0AD2E87E3C1}" type="datetimeFigureOut">
              <a:rPr kumimoji="1" lang="ja-JP" altLang="en-US" smtClean="0"/>
              <a:t>2017/12/11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808BA1-60B4-480F-B4D5-BB0B3EFE9CC8}" type="slidenum">
              <a:rPr kumimoji="1" lang="ja-JP" altLang="en-US" smtClean="0"/>
              <a:t>‹#›</a:t>
            </a:fld>
            <a:endParaRPr kumimoji="1" lang="ja-JP" altLang="en-US"/>
          </a:p>
        </p:txBody>
      </p:sp>
    </p:spTree>
    <p:extLst>
      <p:ext uri="{BB962C8B-B14F-4D97-AF65-F5344CB8AC3E}">
        <p14:creationId xmlns:p14="http://schemas.microsoft.com/office/powerpoint/2010/main" val="18676788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テーマは</a:t>
            </a:r>
            <a:r>
              <a:rPr lang="ja-JP" altLang="en-US" b="1" dirty="0"/>
              <a:t>モバイルヘルスケアの現状と今後　</a:t>
            </a:r>
            <a:r>
              <a:rPr lang="ja-JP" altLang="en-US" sz="1200" dirty="0"/>
              <a:t>スマートフォンを用いた血圧測定による日常的な健康管理です</a:t>
            </a:r>
            <a:endParaRPr kumimoji="1" lang="ja-JP" altLang="en-US" dirty="0"/>
          </a:p>
        </p:txBody>
      </p:sp>
      <p:sp>
        <p:nvSpPr>
          <p:cNvPr id="4" name="スライド番号プレースホルダー 3"/>
          <p:cNvSpPr>
            <a:spLocks noGrp="1"/>
          </p:cNvSpPr>
          <p:nvPr>
            <p:ph type="sldNum" sz="quarter" idx="10"/>
          </p:nvPr>
        </p:nvSpPr>
        <p:spPr/>
        <p:txBody>
          <a:bodyPr/>
          <a:lstStyle/>
          <a:p>
            <a:fld id="{51808BA1-60B4-480F-B4D5-BB0B3EFE9CC8}" type="slidenum">
              <a:rPr kumimoji="1" lang="ja-JP" altLang="en-US" smtClean="0"/>
              <a:t>1</a:t>
            </a:fld>
            <a:endParaRPr kumimoji="1" lang="ja-JP" altLang="en-US"/>
          </a:p>
        </p:txBody>
      </p:sp>
    </p:spTree>
    <p:extLst>
      <p:ext uri="{BB962C8B-B14F-4D97-AF65-F5344CB8AC3E}">
        <p14:creationId xmlns:p14="http://schemas.microsoft.com/office/powerpoint/2010/main" val="2242112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1808BA1-60B4-480F-B4D5-BB0B3EFE9CC8}" type="slidenum">
              <a:rPr kumimoji="1" lang="ja-JP" altLang="en-US" smtClean="0"/>
              <a:t>10</a:t>
            </a:fld>
            <a:endParaRPr kumimoji="1" lang="ja-JP" altLang="en-US"/>
          </a:p>
        </p:txBody>
      </p:sp>
    </p:spTree>
    <p:extLst>
      <p:ext uri="{BB962C8B-B14F-4D97-AF65-F5344CB8AC3E}">
        <p14:creationId xmlns:p14="http://schemas.microsoft.com/office/powerpoint/2010/main" val="1894478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1808BA1-60B4-480F-B4D5-BB0B3EFE9CC8}" type="slidenum">
              <a:rPr kumimoji="1" lang="ja-JP" altLang="en-US" smtClean="0"/>
              <a:t>11</a:t>
            </a:fld>
            <a:endParaRPr kumimoji="1" lang="ja-JP" altLang="en-US"/>
          </a:p>
        </p:txBody>
      </p:sp>
    </p:spTree>
    <p:extLst>
      <p:ext uri="{BB962C8B-B14F-4D97-AF65-F5344CB8AC3E}">
        <p14:creationId xmlns:p14="http://schemas.microsoft.com/office/powerpoint/2010/main" val="2230039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1808BA1-60B4-480F-B4D5-BB0B3EFE9CC8}" type="slidenum">
              <a:rPr kumimoji="1" lang="ja-JP" altLang="en-US" smtClean="0"/>
              <a:t>2</a:t>
            </a:fld>
            <a:endParaRPr kumimoji="1" lang="ja-JP" altLang="en-US"/>
          </a:p>
        </p:txBody>
      </p:sp>
    </p:spTree>
    <p:extLst>
      <p:ext uri="{BB962C8B-B14F-4D97-AF65-F5344CB8AC3E}">
        <p14:creationId xmlns:p14="http://schemas.microsoft.com/office/powerpoint/2010/main" val="2945176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dirty="0">
                <a:solidFill>
                  <a:srgbClr val="FF0000"/>
                </a:solidFill>
              </a:rPr>
              <a:t>はじめに「モバイルヘルスケア」とは</a:t>
            </a:r>
            <a:r>
              <a:rPr kumimoji="1" lang="ja-JP" altLang="en-US" sz="1200" b="0" dirty="0">
                <a:solidFill>
                  <a:schemeClr val="bg1"/>
                </a:solidFill>
              </a:rPr>
              <a:t>スマートフォンやタブレット端末を用いて行う診療のサポートや医療行為のこと</a:t>
            </a:r>
            <a:r>
              <a:rPr kumimoji="1" lang="ja-JP" altLang="en-US" b="0" dirty="0"/>
              <a:t>です</a:t>
            </a:r>
            <a:endParaRPr kumimoji="1" lang="en-US" altLang="ja-JP" b="0" dirty="0"/>
          </a:p>
          <a:p>
            <a:r>
              <a:rPr kumimoji="1" lang="ja-JP" altLang="en-US" b="0" dirty="0"/>
              <a:t>例としては以下のようなものがあり、</a:t>
            </a:r>
            <a:r>
              <a:rPr kumimoji="1" lang="en-US" altLang="ja-JP" b="0" dirty="0"/>
              <a:t>1</a:t>
            </a:r>
            <a:r>
              <a:rPr kumimoji="1" lang="ja-JP" altLang="en-US" b="0" dirty="0"/>
              <a:t>つ目はモバイル端末とヘルスケア機器をつかうものです。</a:t>
            </a:r>
            <a:endParaRPr kumimoji="1" lang="en-US" altLang="ja-JP" b="0" dirty="0"/>
          </a:p>
          <a:p>
            <a:r>
              <a:rPr kumimoji="1" lang="ja-JP" altLang="en-US" b="0" dirty="0"/>
              <a:t>ヘルスケア機器を患者の自宅などに置き、モバイル端末を医療者が扱うことで遠隔地から健康のチェックを行えます。</a:t>
            </a:r>
            <a:endParaRPr kumimoji="1" lang="en-US" altLang="ja-JP" b="0" dirty="0"/>
          </a:p>
          <a:p>
            <a:r>
              <a:rPr kumimoji="1" lang="en-US" altLang="ja-JP" b="0" dirty="0"/>
              <a:t>2</a:t>
            </a:r>
            <a:r>
              <a:rPr kumimoji="1" lang="ja-JP" altLang="en-US" b="0" dirty="0"/>
              <a:t>つ目はモバイル端末とウェアラブル端末を使うもので、自身の持つスマートフォンとスマートウォッチを連携することで健康管理を行うことができます。</a:t>
            </a:r>
            <a:endParaRPr kumimoji="1" lang="en-US" altLang="ja-JP" b="0" dirty="0"/>
          </a:p>
          <a:p>
            <a:r>
              <a:rPr kumimoji="1" lang="ja-JP" altLang="en-US" b="0" dirty="0"/>
              <a:t>しかし、これらの方法ではどちらもモバイル端末以外に機械が必要となってしまいます。</a:t>
            </a:r>
            <a:endParaRPr kumimoji="1" lang="en-US" altLang="ja-JP" b="0" dirty="0"/>
          </a:p>
          <a:p>
            <a:r>
              <a:rPr kumimoji="1" lang="ja-JP" altLang="en-US" b="0" dirty="0"/>
              <a:t>そこでデータ管理のために使われているモバイル端末自体を、バイタル測定に使うことができないかと考えました。</a:t>
            </a:r>
          </a:p>
        </p:txBody>
      </p:sp>
      <p:sp>
        <p:nvSpPr>
          <p:cNvPr id="4" name="スライド番号プレースホルダー 3"/>
          <p:cNvSpPr>
            <a:spLocks noGrp="1"/>
          </p:cNvSpPr>
          <p:nvPr>
            <p:ph type="sldNum" sz="quarter" idx="10"/>
          </p:nvPr>
        </p:nvSpPr>
        <p:spPr/>
        <p:txBody>
          <a:bodyPr/>
          <a:lstStyle/>
          <a:p>
            <a:fld id="{51808BA1-60B4-480F-B4D5-BB0B3EFE9CC8}" type="slidenum">
              <a:rPr kumimoji="1" lang="ja-JP" altLang="en-US" smtClean="0"/>
              <a:t>3</a:t>
            </a:fld>
            <a:endParaRPr kumimoji="1" lang="ja-JP" altLang="en-US"/>
          </a:p>
        </p:txBody>
      </p:sp>
    </p:spTree>
    <p:extLst>
      <p:ext uri="{BB962C8B-B14F-4D97-AF65-F5344CB8AC3E}">
        <p14:creationId xmlns:p14="http://schemas.microsoft.com/office/powerpoint/2010/main" val="1784938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1808BA1-60B4-480F-B4D5-BB0B3EFE9CC8}" type="slidenum">
              <a:rPr kumimoji="1" lang="ja-JP" altLang="en-US" smtClean="0"/>
              <a:t>4</a:t>
            </a:fld>
            <a:endParaRPr kumimoji="1" lang="ja-JP" altLang="en-US"/>
          </a:p>
        </p:txBody>
      </p:sp>
    </p:spTree>
    <p:extLst>
      <p:ext uri="{BB962C8B-B14F-4D97-AF65-F5344CB8AC3E}">
        <p14:creationId xmlns:p14="http://schemas.microsoft.com/office/powerpoint/2010/main" val="3191661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dirty="0"/>
              <a:t>次にモバイル端末</a:t>
            </a:r>
            <a:r>
              <a:rPr kumimoji="1" lang="en-US" altLang="ja-JP" sz="1200" b="0" dirty="0"/>
              <a:t>(</a:t>
            </a:r>
            <a:r>
              <a:rPr kumimoji="1" lang="ja-JP" altLang="en-US" sz="1200" b="0" dirty="0"/>
              <a:t>主にスマートフォン</a:t>
            </a:r>
            <a:r>
              <a:rPr kumimoji="1" lang="en-US" altLang="ja-JP" sz="1200" b="0" dirty="0"/>
              <a:t>)</a:t>
            </a:r>
            <a:r>
              <a:rPr kumimoji="1" lang="ja-JP" altLang="en-US" sz="1200" b="0" dirty="0"/>
              <a:t>で健康管理をすることの優位性を説明します。</a:t>
            </a:r>
            <a:endParaRPr kumimoji="1" lang="en-US" altLang="ja-JP" sz="1200" b="0" dirty="0"/>
          </a:p>
          <a:p>
            <a:r>
              <a:rPr kumimoji="1" lang="ja-JP" altLang="en-US" sz="1200" b="0" dirty="0"/>
              <a:t>スマートフォンは世界中で利用されている端末で、日本での普及率は</a:t>
            </a:r>
            <a:r>
              <a:rPr kumimoji="1" lang="en-US" altLang="ja-JP" sz="1200" b="0" dirty="0"/>
              <a:t>7</a:t>
            </a:r>
            <a:r>
              <a:rPr kumimoji="1" lang="ja-JP" altLang="en-US" sz="1200" b="0" dirty="0"/>
              <a:t>割を超えています。</a:t>
            </a:r>
            <a:endParaRPr kumimoji="1" lang="en-US" altLang="ja-JP" sz="1200" b="0" dirty="0"/>
          </a:p>
          <a:p>
            <a:endParaRPr kumimoji="1" lang="en-US" altLang="ja-JP" sz="1200" b="0" dirty="0"/>
          </a:p>
          <a:p>
            <a:r>
              <a:rPr kumimoji="1" lang="ja-JP" altLang="en-US" sz="1200" b="0" dirty="0"/>
              <a:t>一方で日本における健康問題は肉体的健康・精神的健康ともに深刻な問題になっています。</a:t>
            </a:r>
            <a:endParaRPr kumimoji="1" lang="en-US" altLang="ja-JP" sz="1200" b="0" dirty="0"/>
          </a:p>
          <a:p>
            <a:r>
              <a:rPr kumimoji="1" lang="ja-JP" altLang="en-US" sz="1200" b="0" dirty="0"/>
              <a:t>特に肉体的健康では、生活習慣病や高齢化問題、精神的健康では、職業ストレスの問題が顕著になっており、</a:t>
            </a:r>
            <a:endParaRPr kumimoji="1" lang="en-US" altLang="ja-JP" sz="1200" b="0" dirty="0"/>
          </a:p>
          <a:p>
            <a:r>
              <a:rPr lang="en-US" altLang="ja-JP" b="0" dirty="0"/>
              <a:t>2015</a:t>
            </a:r>
            <a:r>
              <a:rPr lang="ja-JP" altLang="en-US" b="0" dirty="0"/>
              <a:t>年</a:t>
            </a:r>
            <a:r>
              <a:rPr lang="en-US" altLang="ja-JP" b="0" dirty="0"/>
              <a:t>(</a:t>
            </a:r>
            <a:r>
              <a:rPr lang="ja-JP" altLang="en-US" b="0" dirty="0"/>
              <a:t>平成</a:t>
            </a:r>
            <a:r>
              <a:rPr lang="en-US" altLang="ja-JP" b="0" dirty="0"/>
              <a:t>27</a:t>
            </a:r>
            <a:r>
              <a:rPr lang="ja-JP" altLang="en-US" b="0" dirty="0"/>
              <a:t>年</a:t>
            </a:r>
            <a:r>
              <a:rPr lang="en-US" altLang="ja-JP" b="0" dirty="0"/>
              <a:t>)12</a:t>
            </a:r>
            <a:r>
              <a:rPr lang="ja-JP" altLang="en-US" b="0" dirty="0"/>
              <a:t>月からは職業性ストレスチェックの実施が、労働者数が</a:t>
            </a:r>
            <a:r>
              <a:rPr lang="en-US" altLang="ja-JP" b="0" dirty="0"/>
              <a:t>50</a:t>
            </a:r>
            <a:r>
              <a:rPr lang="ja-JP" altLang="en-US" b="0" dirty="0"/>
              <a:t>人以上の事業者の</a:t>
            </a:r>
            <a:r>
              <a:rPr lang="ja-JP" altLang="en-US" b="0" dirty="0">
                <a:solidFill>
                  <a:srgbClr val="FF0000"/>
                </a:solidFill>
              </a:rPr>
              <a:t>義務に</a:t>
            </a:r>
            <a:r>
              <a:rPr lang="ja-JP" altLang="en-US" b="0" dirty="0"/>
              <a:t>なりました。</a:t>
            </a:r>
            <a:endParaRPr lang="en-US" altLang="ja-JP" b="0" dirty="0"/>
          </a:p>
          <a:p>
            <a:endParaRPr kumimoji="1" lang="en-US" altLang="ja-JP"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a:t>これらの健康問題と私たちが生活の中利用するスマートフォンには、「日常的に」という共通点があります。</a:t>
            </a:r>
            <a:endParaRPr kumimoji="1" lang="en-US" altLang="ja-JP" sz="1200" b="0" dirty="0"/>
          </a:p>
          <a:p>
            <a:pPr algn="l"/>
            <a:r>
              <a:rPr kumimoji="1" lang="ja-JP" altLang="en-US" sz="1200" b="0" dirty="0"/>
              <a:t>つまり、</a:t>
            </a:r>
            <a:r>
              <a:rPr kumimoji="1" lang="ja-JP" altLang="en-US" sz="1200" b="0" dirty="0">
                <a:solidFill>
                  <a:srgbClr val="FF0000"/>
                </a:solidFill>
              </a:rPr>
              <a:t>日常的に</a:t>
            </a:r>
            <a:r>
              <a:rPr kumimoji="1" lang="ja-JP" altLang="en-US" sz="1200" b="0" dirty="0"/>
              <a:t>利用するスマートフォン</a:t>
            </a:r>
            <a:r>
              <a:rPr kumimoji="1" lang="en-US" altLang="ja-JP" sz="1200" b="0" dirty="0"/>
              <a:t>(</a:t>
            </a:r>
            <a:r>
              <a:rPr kumimoji="1" lang="ja-JP" altLang="en-US" sz="1200" b="0" dirty="0"/>
              <a:t>と、その他の外部センサー</a:t>
            </a:r>
            <a:r>
              <a:rPr kumimoji="1" lang="en-US" altLang="ja-JP" sz="1200" b="0" dirty="0"/>
              <a:t>)</a:t>
            </a:r>
            <a:r>
              <a:rPr lang="ja-JP" altLang="en-US" sz="1200" b="0" dirty="0"/>
              <a:t>を使えば</a:t>
            </a:r>
            <a:r>
              <a:rPr lang="ja-JP" altLang="en-US" sz="1200" b="0" dirty="0">
                <a:solidFill>
                  <a:schemeClr val="tx1"/>
                </a:solidFill>
              </a:rPr>
              <a:t>、</a:t>
            </a:r>
            <a:r>
              <a:rPr lang="ja-JP" altLang="en-US" sz="1200" b="0" dirty="0">
                <a:solidFill>
                  <a:srgbClr val="FF0000"/>
                </a:solidFill>
              </a:rPr>
              <a:t>日常的に</a:t>
            </a:r>
            <a:r>
              <a:rPr kumimoji="1" lang="ja-JP" altLang="en-US" sz="1200" b="0" dirty="0"/>
              <a:t>健康状態のデータをモニターおよび蓄積・分析することができるということです。</a:t>
            </a:r>
            <a:endParaRPr kumimoji="1" lang="en-US" altLang="ja-JP" sz="1200" b="0" dirty="0"/>
          </a:p>
          <a:p>
            <a:pPr algn="l"/>
            <a:endParaRPr kumimoji="1" lang="en-US" altLang="ja-JP" sz="1200" b="0" dirty="0"/>
          </a:p>
          <a:p>
            <a:endParaRPr kumimoji="1" lang="ja-JP" altLang="en-US" b="0" dirty="0"/>
          </a:p>
        </p:txBody>
      </p:sp>
      <p:sp>
        <p:nvSpPr>
          <p:cNvPr id="4" name="スライド番号プレースホルダー 3"/>
          <p:cNvSpPr>
            <a:spLocks noGrp="1"/>
          </p:cNvSpPr>
          <p:nvPr>
            <p:ph type="sldNum" sz="quarter" idx="10"/>
          </p:nvPr>
        </p:nvSpPr>
        <p:spPr/>
        <p:txBody>
          <a:bodyPr/>
          <a:lstStyle/>
          <a:p>
            <a:fld id="{51808BA1-60B4-480F-B4D5-BB0B3EFE9CC8}" type="slidenum">
              <a:rPr kumimoji="1" lang="ja-JP" altLang="en-US" smtClean="0"/>
              <a:t>5</a:t>
            </a:fld>
            <a:endParaRPr kumimoji="1" lang="ja-JP" altLang="en-US"/>
          </a:p>
        </p:txBody>
      </p:sp>
    </p:spTree>
    <p:extLst>
      <p:ext uri="{BB962C8B-B14F-4D97-AF65-F5344CB8AC3E}">
        <p14:creationId xmlns:p14="http://schemas.microsoft.com/office/powerpoint/2010/main" val="2888861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1808BA1-60B4-480F-B4D5-BB0B3EFE9CC8}" type="slidenum">
              <a:rPr kumimoji="1" lang="ja-JP" altLang="en-US" smtClean="0"/>
              <a:t>6</a:t>
            </a:fld>
            <a:endParaRPr kumimoji="1" lang="ja-JP" altLang="en-US"/>
          </a:p>
        </p:txBody>
      </p:sp>
    </p:spTree>
    <p:extLst>
      <p:ext uri="{BB962C8B-B14F-4D97-AF65-F5344CB8AC3E}">
        <p14:creationId xmlns:p14="http://schemas.microsoft.com/office/powerpoint/2010/main" val="2131144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1808BA1-60B4-480F-B4D5-BB0B3EFE9CC8}" type="slidenum">
              <a:rPr kumimoji="1" lang="ja-JP" altLang="en-US" smtClean="0"/>
              <a:t>7</a:t>
            </a:fld>
            <a:endParaRPr kumimoji="1" lang="ja-JP" altLang="en-US"/>
          </a:p>
        </p:txBody>
      </p:sp>
    </p:spTree>
    <p:extLst>
      <p:ext uri="{BB962C8B-B14F-4D97-AF65-F5344CB8AC3E}">
        <p14:creationId xmlns:p14="http://schemas.microsoft.com/office/powerpoint/2010/main" val="4154922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1808BA1-60B4-480F-B4D5-BB0B3EFE9CC8}" type="slidenum">
              <a:rPr kumimoji="1" lang="ja-JP" altLang="en-US" smtClean="0"/>
              <a:t>8</a:t>
            </a:fld>
            <a:endParaRPr kumimoji="1" lang="ja-JP" altLang="en-US"/>
          </a:p>
        </p:txBody>
      </p:sp>
    </p:spTree>
    <p:extLst>
      <p:ext uri="{BB962C8B-B14F-4D97-AF65-F5344CB8AC3E}">
        <p14:creationId xmlns:p14="http://schemas.microsoft.com/office/powerpoint/2010/main" val="4159754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1808BA1-60B4-480F-B4D5-BB0B3EFE9CC8}" type="slidenum">
              <a:rPr kumimoji="1" lang="ja-JP" altLang="en-US" smtClean="0"/>
              <a:t>9</a:t>
            </a:fld>
            <a:endParaRPr kumimoji="1" lang="ja-JP" altLang="en-US"/>
          </a:p>
        </p:txBody>
      </p:sp>
    </p:spTree>
    <p:extLst>
      <p:ext uri="{BB962C8B-B14F-4D97-AF65-F5344CB8AC3E}">
        <p14:creationId xmlns:p14="http://schemas.microsoft.com/office/powerpoint/2010/main" val="1443304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E163025-4B84-4F8E-803D-20FD89A5FAB7}" type="datetimeFigureOut">
              <a:rPr kumimoji="1" lang="ja-JP" altLang="en-US" smtClean="0"/>
              <a:t>2017/12/11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2A1960-7B42-4B71-9879-6963BB98DB73}" type="slidenum">
              <a:rPr kumimoji="1" lang="ja-JP" altLang="en-US" smtClean="0"/>
              <a:t>‹#›</a:t>
            </a:fld>
            <a:endParaRPr kumimoji="1" lang="ja-JP" altLang="en-US"/>
          </a:p>
        </p:txBody>
      </p:sp>
    </p:spTree>
    <p:extLst>
      <p:ext uri="{BB962C8B-B14F-4D97-AF65-F5344CB8AC3E}">
        <p14:creationId xmlns:p14="http://schemas.microsoft.com/office/powerpoint/2010/main" val="385215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163025-4B84-4F8E-803D-20FD89A5FAB7}" type="datetimeFigureOut">
              <a:rPr kumimoji="1" lang="ja-JP" altLang="en-US" smtClean="0"/>
              <a:t>2017/12/11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2A1960-7B42-4B71-9879-6963BB98DB73}" type="slidenum">
              <a:rPr kumimoji="1" lang="ja-JP" altLang="en-US" smtClean="0"/>
              <a:t>‹#›</a:t>
            </a:fld>
            <a:endParaRPr kumimoji="1" lang="ja-JP" altLang="en-US"/>
          </a:p>
        </p:txBody>
      </p:sp>
    </p:spTree>
    <p:extLst>
      <p:ext uri="{BB962C8B-B14F-4D97-AF65-F5344CB8AC3E}">
        <p14:creationId xmlns:p14="http://schemas.microsoft.com/office/powerpoint/2010/main" val="310393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163025-4B84-4F8E-803D-20FD89A5FAB7}" type="datetimeFigureOut">
              <a:rPr kumimoji="1" lang="ja-JP" altLang="en-US" smtClean="0"/>
              <a:t>2017/12/11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2A1960-7B42-4B71-9879-6963BB98DB73}" type="slidenum">
              <a:rPr kumimoji="1" lang="ja-JP" altLang="en-US" smtClean="0"/>
              <a:t>‹#›</a:t>
            </a:fld>
            <a:endParaRPr kumimoji="1" lang="ja-JP" altLang="en-US"/>
          </a:p>
        </p:txBody>
      </p:sp>
    </p:spTree>
    <p:extLst>
      <p:ext uri="{BB962C8B-B14F-4D97-AF65-F5344CB8AC3E}">
        <p14:creationId xmlns:p14="http://schemas.microsoft.com/office/powerpoint/2010/main" val="1369728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163025-4B84-4F8E-803D-20FD89A5FAB7}" type="datetimeFigureOut">
              <a:rPr kumimoji="1" lang="ja-JP" altLang="en-US" smtClean="0"/>
              <a:t>2017/12/11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2A1960-7B42-4B71-9879-6963BB98DB73}" type="slidenum">
              <a:rPr kumimoji="1" lang="ja-JP" altLang="en-US" smtClean="0"/>
              <a:t>‹#›</a:t>
            </a:fld>
            <a:endParaRPr kumimoji="1" lang="ja-JP" altLang="en-US"/>
          </a:p>
        </p:txBody>
      </p:sp>
    </p:spTree>
    <p:extLst>
      <p:ext uri="{BB962C8B-B14F-4D97-AF65-F5344CB8AC3E}">
        <p14:creationId xmlns:p14="http://schemas.microsoft.com/office/powerpoint/2010/main" val="3138120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E163025-4B84-4F8E-803D-20FD89A5FAB7}" type="datetimeFigureOut">
              <a:rPr kumimoji="1" lang="ja-JP" altLang="en-US" smtClean="0"/>
              <a:t>2017/12/11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2A1960-7B42-4B71-9879-6963BB98DB73}" type="slidenum">
              <a:rPr kumimoji="1" lang="ja-JP" altLang="en-US" smtClean="0"/>
              <a:t>‹#›</a:t>
            </a:fld>
            <a:endParaRPr kumimoji="1" lang="ja-JP" altLang="en-US"/>
          </a:p>
        </p:txBody>
      </p:sp>
    </p:spTree>
    <p:extLst>
      <p:ext uri="{BB962C8B-B14F-4D97-AF65-F5344CB8AC3E}">
        <p14:creationId xmlns:p14="http://schemas.microsoft.com/office/powerpoint/2010/main" val="3382028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E163025-4B84-4F8E-803D-20FD89A5FAB7}" type="datetimeFigureOut">
              <a:rPr kumimoji="1" lang="ja-JP" altLang="en-US" smtClean="0"/>
              <a:t>2017/12/11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A2A1960-7B42-4B71-9879-6963BB98DB73}" type="slidenum">
              <a:rPr kumimoji="1" lang="ja-JP" altLang="en-US" smtClean="0"/>
              <a:t>‹#›</a:t>
            </a:fld>
            <a:endParaRPr kumimoji="1" lang="ja-JP" altLang="en-US"/>
          </a:p>
        </p:txBody>
      </p:sp>
    </p:spTree>
    <p:extLst>
      <p:ext uri="{BB962C8B-B14F-4D97-AF65-F5344CB8AC3E}">
        <p14:creationId xmlns:p14="http://schemas.microsoft.com/office/powerpoint/2010/main" val="504396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E163025-4B84-4F8E-803D-20FD89A5FAB7}" type="datetimeFigureOut">
              <a:rPr kumimoji="1" lang="ja-JP" altLang="en-US" smtClean="0"/>
              <a:t>2017/12/11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A2A1960-7B42-4B71-9879-6963BB98DB73}" type="slidenum">
              <a:rPr kumimoji="1" lang="ja-JP" altLang="en-US" smtClean="0"/>
              <a:t>‹#›</a:t>
            </a:fld>
            <a:endParaRPr kumimoji="1" lang="ja-JP" altLang="en-US"/>
          </a:p>
        </p:txBody>
      </p:sp>
    </p:spTree>
    <p:extLst>
      <p:ext uri="{BB962C8B-B14F-4D97-AF65-F5344CB8AC3E}">
        <p14:creationId xmlns:p14="http://schemas.microsoft.com/office/powerpoint/2010/main" val="2453427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E163025-4B84-4F8E-803D-20FD89A5FAB7}" type="datetimeFigureOut">
              <a:rPr kumimoji="1" lang="ja-JP" altLang="en-US" smtClean="0"/>
              <a:t>2017/12/11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A2A1960-7B42-4B71-9879-6963BB98DB73}" type="slidenum">
              <a:rPr kumimoji="1" lang="ja-JP" altLang="en-US" smtClean="0"/>
              <a:t>‹#›</a:t>
            </a:fld>
            <a:endParaRPr kumimoji="1" lang="ja-JP" altLang="en-US"/>
          </a:p>
        </p:txBody>
      </p:sp>
    </p:spTree>
    <p:extLst>
      <p:ext uri="{BB962C8B-B14F-4D97-AF65-F5344CB8AC3E}">
        <p14:creationId xmlns:p14="http://schemas.microsoft.com/office/powerpoint/2010/main" val="3890333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E163025-4B84-4F8E-803D-20FD89A5FAB7}" type="datetimeFigureOut">
              <a:rPr kumimoji="1" lang="ja-JP" altLang="en-US" smtClean="0"/>
              <a:t>2017/12/11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A2A1960-7B42-4B71-9879-6963BB98DB73}" type="slidenum">
              <a:rPr kumimoji="1" lang="ja-JP" altLang="en-US" smtClean="0"/>
              <a:t>‹#›</a:t>
            </a:fld>
            <a:endParaRPr kumimoji="1" lang="ja-JP" altLang="en-US"/>
          </a:p>
        </p:txBody>
      </p:sp>
    </p:spTree>
    <p:extLst>
      <p:ext uri="{BB962C8B-B14F-4D97-AF65-F5344CB8AC3E}">
        <p14:creationId xmlns:p14="http://schemas.microsoft.com/office/powerpoint/2010/main" val="3058243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163025-4B84-4F8E-803D-20FD89A5FAB7}" type="datetimeFigureOut">
              <a:rPr kumimoji="1" lang="ja-JP" altLang="en-US" smtClean="0"/>
              <a:t>2017/12/11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A2A1960-7B42-4B71-9879-6963BB98DB73}" type="slidenum">
              <a:rPr kumimoji="1" lang="ja-JP" altLang="en-US" smtClean="0"/>
              <a:t>‹#›</a:t>
            </a:fld>
            <a:endParaRPr kumimoji="1" lang="ja-JP" altLang="en-US"/>
          </a:p>
        </p:txBody>
      </p:sp>
    </p:spTree>
    <p:extLst>
      <p:ext uri="{BB962C8B-B14F-4D97-AF65-F5344CB8AC3E}">
        <p14:creationId xmlns:p14="http://schemas.microsoft.com/office/powerpoint/2010/main" val="2882088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163025-4B84-4F8E-803D-20FD89A5FAB7}" type="datetimeFigureOut">
              <a:rPr kumimoji="1" lang="ja-JP" altLang="en-US" smtClean="0"/>
              <a:t>2017/12/11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A2A1960-7B42-4B71-9879-6963BB98DB73}" type="slidenum">
              <a:rPr kumimoji="1" lang="ja-JP" altLang="en-US" smtClean="0"/>
              <a:t>‹#›</a:t>
            </a:fld>
            <a:endParaRPr kumimoji="1" lang="ja-JP" altLang="en-US"/>
          </a:p>
        </p:txBody>
      </p:sp>
    </p:spTree>
    <p:extLst>
      <p:ext uri="{BB962C8B-B14F-4D97-AF65-F5344CB8AC3E}">
        <p14:creationId xmlns:p14="http://schemas.microsoft.com/office/powerpoint/2010/main" val="761492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1778000" sx="100000" sy="100000" flip="none" algn="tl"/>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163025-4B84-4F8E-803D-20FD89A5FAB7}" type="datetimeFigureOut">
              <a:rPr kumimoji="1" lang="ja-JP" altLang="en-US" smtClean="0"/>
              <a:t>2017/12/11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2A1960-7B42-4B71-9879-6963BB98DB73}" type="slidenum">
              <a:rPr kumimoji="1" lang="ja-JP" altLang="en-US" smtClean="0"/>
              <a:t>‹#›</a:t>
            </a:fld>
            <a:endParaRPr kumimoji="1" lang="ja-JP" altLang="en-US"/>
          </a:p>
        </p:txBody>
      </p:sp>
    </p:spTree>
    <p:extLst>
      <p:ext uri="{BB962C8B-B14F-4D97-AF65-F5344CB8AC3E}">
        <p14:creationId xmlns:p14="http://schemas.microsoft.com/office/powerpoint/2010/main" val="2264533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04800" y="2050869"/>
            <a:ext cx="11582400" cy="2024742"/>
          </a:xfrm>
        </p:spPr>
        <p:txBody>
          <a:bodyPr>
            <a:normAutofit fontScale="90000"/>
          </a:bodyPr>
          <a:lstStyle/>
          <a:p>
            <a:r>
              <a:rPr lang="ja-JP" altLang="en-US" sz="6700" b="1" dirty="0">
                <a:solidFill>
                  <a:schemeClr val="bg1"/>
                </a:solidFill>
              </a:rPr>
              <a:t>モバイルヘルスケアの現状</a:t>
            </a:r>
            <a:r>
              <a:rPr lang="ja-JP" altLang="en-US" sz="6700" b="1" dirty="0" smtClean="0">
                <a:solidFill>
                  <a:schemeClr val="bg1"/>
                </a:solidFill>
              </a:rPr>
              <a:t>と</a:t>
            </a:r>
            <a:r>
              <a:rPr lang="ja-JP" altLang="en-US" sz="6700" b="1" dirty="0">
                <a:solidFill>
                  <a:schemeClr val="bg1"/>
                </a:solidFill>
              </a:rPr>
              <a:t>課題</a:t>
            </a:r>
            <a:r>
              <a:rPr lang="en-US" altLang="ja-JP" b="1" dirty="0">
                <a:solidFill>
                  <a:schemeClr val="bg1"/>
                </a:solidFill>
              </a:rPr>
              <a:t/>
            </a:r>
            <a:br>
              <a:rPr lang="en-US" altLang="ja-JP" b="1" dirty="0">
                <a:solidFill>
                  <a:schemeClr val="bg1"/>
                </a:solidFill>
              </a:rPr>
            </a:br>
            <a:r>
              <a:rPr lang="en-US" altLang="ja-JP" sz="4000" dirty="0">
                <a:solidFill>
                  <a:schemeClr val="bg1"/>
                </a:solidFill>
              </a:rPr>
              <a:t/>
            </a:r>
            <a:br>
              <a:rPr lang="en-US" altLang="ja-JP" sz="4000" dirty="0">
                <a:solidFill>
                  <a:schemeClr val="bg1"/>
                </a:solidFill>
              </a:rPr>
            </a:br>
            <a:r>
              <a:rPr lang="ja-JP" altLang="en-US" sz="3100" dirty="0">
                <a:solidFill>
                  <a:schemeClr val="bg1"/>
                </a:solidFill>
              </a:rPr>
              <a:t>スマートフォンを用いた血圧測定による日常的な健康管理</a:t>
            </a:r>
            <a:endParaRPr kumimoji="1" lang="ja-JP" altLang="en-US" sz="3100" dirty="0">
              <a:solidFill>
                <a:schemeClr val="bg1"/>
              </a:solidFill>
            </a:endParaRPr>
          </a:p>
        </p:txBody>
      </p:sp>
      <p:sp>
        <p:nvSpPr>
          <p:cNvPr id="3" name="サブタイトル 2"/>
          <p:cNvSpPr>
            <a:spLocks noGrp="1"/>
          </p:cNvSpPr>
          <p:nvPr>
            <p:ph type="subTitle" idx="1"/>
          </p:nvPr>
        </p:nvSpPr>
        <p:spPr>
          <a:xfrm>
            <a:off x="1524000" y="4859382"/>
            <a:ext cx="9144000" cy="398417"/>
          </a:xfrm>
        </p:spPr>
        <p:txBody>
          <a:bodyPr>
            <a:normAutofit fontScale="92500" lnSpcReduction="20000"/>
          </a:bodyPr>
          <a:lstStyle/>
          <a:p>
            <a:pPr algn="r"/>
            <a:r>
              <a:rPr kumimoji="1" lang="en-US" altLang="ja-JP" sz="2800" dirty="0">
                <a:solidFill>
                  <a:schemeClr val="bg1"/>
                </a:solidFill>
              </a:rPr>
              <a:t>17100691</a:t>
            </a:r>
            <a:r>
              <a:rPr kumimoji="1" lang="ja-JP" altLang="en-US" sz="2800" dirty="0">
                <a:solidFill>
                  <a:schemeClr val="bg1"/>
                </a:solidFill>
              </a:rPr>
              <a:t>　粟津知宏</a:t>
            </a:r>
          </a:p>
        </p:txBody>
      </p:sp>
    </p:spTree>
    <p:extLst>
      <p:ext uri="{BB962C8B-B14F-4D97-AF65-F5344CB8AC3E}">
        <p14:creationId xmlns:p14="http://schemas.microsoft.com/office/powerpoint/2010/main" val="34653636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57BC6ED-7885-4CC2-8662-5E77B555B1F4}"/>
              </a:ext>
            </a:extLst>
          </p:cNvPr>
          <p:cNvSpPr txBox="1"/>
          <p:nvPr/>
        </p:nvSpPr>
        <p:spPr>
          <a:xfrm>
            <a:off x="297376" y="206300"/>
            <a:ext cx="7725192" cy="523220"/>
          </a:xfrm>
          <a:prstGeom prst="rect">
            <a:avLst/>
          </a:prstGeom>
          <a:noFill/>
        </p:spPr>
        <p:txBody>
          <a:bodyPr wrap="none" rtlCol="0">
            <a:spAutoFit/>
          </a:bodyPr>
          <a:lstStyle/>
          <a:p>
            <a:r>
              <a:rPr kumimoji="1" lang="ja-JP" altLang="en-US" sz="2800" b="1" dirty="0">
                <a:solidFill>
                  <a:schemeClr val="bg1"/>
                </a:solidFill>
              </a:rPr>
              <a:t>ヘルスケアアプリによる取得したデータの活用</a:t>
            </a:r>
          </a:p>
        </p:txBody>
      </p:sp>
      <p:sp>
        <p:nvSpPr>
          <p:cNvPr id="17" name="テキスト ボックス 16">
            <a:extLst>
              <a:ext uri="{FF2B5EF4-FFF2-40B4-BE49-F238E27FC236}">
                <a16:creationId xmlns:a16="http://schemas.microsoft.com/office/drawing/2014/main" id="{070C3761-06A1-4549-80EF-208421098A8A}"/>
              </a:ext>
            </a:extLst>
          </p:cNvPr>
          <p:cNvSpPr txBox="1"/>
          <p:nvPr/>
        </p:nvSpPr>
        <p:spPr>
          <a:xfrm>
            <a:off x="297376" y="822485"/>
            <a:ext cx="950512" cy="523220"/>
          </a:xfrm>
          <a:prstGeom prst="rect">
            <a:avLst/>
          </a:prstGeom>
          <a:noFill/>
        </p:spPr>
        <p:txBody>
          <a:bodyPr wrap="square" rtlCol="0">
            <a:spAutoFit/>
          </a:bodyPr>
          <a:lstStyle/>
          <a:p>
            <a:r>
              <a:rPr kumimoji="1" lang="ja-JP" altLang="en-US" sz="2800" b="1" dirty="0" smtClean="0">
                <a:solidFill>
                  <a:schemeClr val="bg1"/>
                </a:solidFill>
              </a:rPr>
              <a:t>脈拍</a:t>
            </a:r>
            <a:endParaRPr kumimoji="1" lang="ja-JP" altLang="en-US" sz="2800" b="1" dirty="0">
              <a:solidFill>
                <a:srgbClr val="FF0000"/>
              </a:solidFill>
            </a:endParaRPr>
          </a:p>
        </p:txBody>
      </p:sp>
      <p:sp>
        <p:nvSpPr>
          <p:cNvPr id="4" name="テキスト ボックス 3">
            <a:extLst>
              <a:ext uri="{FF2B5EF4-FFF2-40B4-BE49-F238E27FC236}">
                <a16:creationId xmlns:a16="http://schemas.microsoft.com/office/drawing/2014/main" id="{6C62F4CD-C131-41C6-B0DF-D735E873D472}"/>
              </a:ext>
            </a:extLst>
          </p:cNvPr>
          <p:cNvSpPr txBox="1"/>
          <p:nvPr/>
        </p:nvSpPr>
        <p:spPr>
          <a:xfrm>
            <a:off x="297377" y="1538573"/>
            <a:ext cx="4795323" cy="1815882"/>
          </a:xfrm>
          <a:prstGeom prst="rect">
            <a:avLst/>
          </a:prstGeom>
          <a:gradFill>
            <a:gsLst>
              <a:gs pos="0">
                <a:schemeClr val="accent1">
                  <a:lumMod val="60000"/>
                  <a:lumOff val="40000"/>
                </a:schemeClr>
              </a:gs>
              <a:gs pos="50000">
                <a:schemeClr val="accent1">
                  <a:lumMod val="40000"/>
                  <a:lumOff val="60000"/>
                </a:schemeClr>
              </a:gs>
              <a:gs pos="100000">
                <a:schemeClr val="accent1">
                  <a:lumMod val="20000"/>
                  <a:lumOff val="80000"/>
                </a:schemeClr>
              </a:gs>
            </a:gsLst>
            <a:lin ang="16200000" scaled="1"/>
          </a:gradFill>
        </p:spPr>
        <p:txBody>
          <a:bodyPr wrap="square" rtlCol="0">
            <a:spAutoFit/>
          </a:bodyPr>
          <a:lstStyle/>
          <a:p>
            <a:pPr algn="ctr"/>
            <a:r>
              <a:rPr lang="ja-JP" altLang="en-US" sz="2800" b="1" dirty="0"/>
              <a:t>脈拍の変化は心筋梗塞など心臓の疾患以外</a:t>
            </a:r>
            <a:r>
              <a:rPr lang="ja-JP" altLang="en-US" sz="2800" b="1" dirty="0" smtClean="0"/>
              <a:t>に</a:t>
            </a:r>
            <a:endParaRPr lang="en-US" altLang="ja-JP" sz="2800" b="1" dirty="0" smtClean="0"/>
          </a:p>
          <a:p>
            <a:pPr algn="ctr"/>
            <a:r>
              <a:rPr lang="ja-JP" altLang="en-US" sz="2800" b="1" dirty="0" smtClean="0"/>
              <a:t>ストレス</a:t>
            </a:r>
            <a:r>
              <a:rPr lang="ja-JP" altLang="en-US" sz="2800" b="1" dirty="0"/>
              <a:t>やホルモンが原因としてあげられる</a:t>
            </a:r>
            <a:endParaRPr kumimoji="1" lang="ja-JP" altLang="en-US" sz="2800" b="1" dirty="0"/>
          </a:p>
        </p:txBody>
      </p:sp>
      <p:sp>
        <p:nvSpPr>
          <p:cNvPr id="8" name="テキスト ボックス 7">
            <a:extLst>
              <a:ext uri="{FF2B5EF4-FFF2-40B4-BE49-F238E27FC236}">
                <a16:creationId xmlns:a16="http://schemas.microsoft.com/office/drawing/2014/main" id="{2C1D65B3-53F1-4BAC-9671-2C382E7C25CF}"/>
              </a:ext>
            </a:extLst>
          </p:cNvPr>
          <p:cNvSpPr txBox="1"/>
          <p:nvPr/>
        </p:nvSpPr>
        <p:spPr>
          <a:xfrm>
            <a:off x="7046286" y="2331108"/>
            <a:ext cx="4701066" cy="3046988"/>
          </a:xfrm>
          <a:prstGeom prst="rect">
            <a:avLst/>
          </a:prstGeom>
          <a:gradFill>
            <a:gsLst>
              <a:gs pos="0">
                <a:schemeClr val="accent4">
                  <a:lumMod val="60000"/>
                  <a:lumOff val="40000"/>
                </a:schemeClr>
              </a:gs>
              <a:gs pos="50000">
                <a:schemeClr val="accent4">
                  <a:lumMod val="40000"/>
                  <a:lumOff val="60000"/>
                </a:schemeClr>
              </a:gs>
              <a:gs pos="100000">
                <a:schemeClr val="accent4">
                  <a:lumMod val="20000"/>
                  <a:lumOff val="80000"/>
                </a:schemeClr>
              </a:gs>
            </a:gsLst>
            <a:lin ang="16200000" scaled="1"/>
          </a:gradFill>
        </p:spPr>
        <p:txBody>
          <a:bodyPr wrap="square" rtlCol="0">
            <a:spAutoFit/>
          </a:bodyPr>
          <a:lstStyle/>
          <a:p>
            <a:pPr algn="ctr"/>
            <a:r>
              <a:rPr kumimoji="1" lang="en-US" altLang="ja-JP" sz="3200" b="1" dirty="0"/>
              <a:t>GPS</a:t>
            </a:r>
            <a:r>
              <a:rPr kumimoji="1" lang="ja-JP" altLang="en-US" sz="3200" b="1" dirty="0"/>
              <a:t>による位置情報</a:t>
            </a:r>
            <a:r>
              <a:rPr lang="ja-JP" altLang="en-US" sz="3200" b="1" dirty="0" smtClean="0"/>
              <a:t>や</a:t>
            </a:r>
            <a:endParaRPr lang="en-US" altLang="ja-JP" sz="3200" b="1" dirty="0" smtClean="0"/>
          </a:p>
          <a:p>
            <a:pPr algn="ctr"/>
            <a:r>
              <a:rPr lang="ja-JP" altLang="en-US" sz="3200" b="1" dirty="0" smtClean="0"/>
              <a:t>時間</a:t>
            </a:r>
            <a:r>
              <a:rPr lang="ja-JP" altLang="en-US" sz="3200" b="1" dirty="0"/>
              <a:t>など</a:t>
            </a:r>
            <a:r>
              <a:rPr lang="ja-JP" altLang="en-US" sz="3200" b="1" dirty="0" smtClean="0"/>
              <a:t>の</a:t>
            </a:r>
            <a:r>
              <a:rPr kumimoji="1" lang="ja-JP" altLang="en-US" sz="3200" b="1" dirty="0" smtClean="0"/>
              <a:t>様々</a:t>
            </a:r>
            <a:r>
              <a:rPr kumimoji="1" lang="ja-JP" altLang="en-US" sz="3200" b="1" dirty="0"/>
              <a:t>な情報</a:t>
            </a:r>
            <a:r>
              <a:rPr kumimoji="1" lang="ja-JP" altLang="en-US" sz="3200" b="1" dirty="0" smtClean="0"/>
              <a:t>と</a:t>
            </a:r>
            <a:endParaRPr kumimoji="1" lang="en-US" altLang="ja-JP" sz="3200" b="1" dirty="0" smtClean="0"/>
          </a:p>
          <a:p>
            <a:pPr algn="ctr"/>
            <a:r>
              <a:rPr kumimoji="1" lang="ja-JP" altLang="en-US" sz="3200" b="1" dirty="0" smtClean="0"/>
              <a:t>組み合わせる</a:t>
            </a:r>
            <a:r>
              <a:rPr kumimoji="1" lang="ja-JP" altLang="en-US" sz="3200" b="1" dirty="0"/>
              <a:t>こと</a:t>
            </a:r>
            <a:r>
              <a:rPr kumimoji="1" lang="ja-JP" altLang="en-US" sz="3200" b="1" dirty="0" smtClean="0"/>
              <a:t>で</a:t>
            </a:r>
            <a:endParaRPr kumimoji="1" lang="en-US" altLang="ja-JP" sz="3200" b="1" dirty="0" smtClean="0"/>
          </a:p>
          <a:p>
            <a:pPr algn="ctr"/>
            <a:r>
              <a:rPr kumimoji="1" lang="ja-JP" altLang="en-US" sz="3200" b="1" dirty="0" smtClean="0"/>
              <a:t>いつ</a:t>
            </a:r>
            <a:r>
              <a:rPr kumimoji="1" lang="ja-JP" altLang="en-US" sz="3200" b="1" dirty="0"/>
              <a:t>どこでどのよう</a:t>
            </a:r>
            <a:r>
              <a:rPr kumimoji="1" lang="ja-JP" altLang="en-US" sz="3200" b="1" dirty="0" smtClean="0"/>
              <a:t>な</a:t>
            </a:r>
            <a:endParaRPr kumimoji="1" lang="en-US" altLang="ja-JP" sz="3200" b="1" dirty="0" smtClean="0"/>
          </a:p>
          <a:p>
            <a:pPr algn="ctr"/>
            <a:r>
              <a:rPr kumimoji="1" lang="ja-JP" altLang="en-US" sz="3200" b="1" dirty="0" smtClean="0"/>
              <a:t>健康</a:t>
            </a:r>
            <a:r>
              <a:rPr kumimoji="1" lang="ja-JP" altLang="en-US" sz="3200" b="1" dirty="0"/>
              <a:t>状態にある</a:t>
            </a:r>
            <a:r>
              <a:rPr lang="ja-JP" altLang="en-US" sz="3200" b="1" dirty="0"/>
              <a:t>か</a:t>
            </a:r>
            <a:r>
              <a:rPr lang="ja-JP" altLang="en-US" sz="3200" b="1" dirty="0" smtClean="0"/>
              <a:t>を</a:t>
            </a:r>
            <a:endParaRPr lang="en-US" altLang="ja-JP" sz="3200" b="1" dirty="0" smtClean="0"/>
          </a:p>
          <a:p>
            <a:pPr algn="ctr"/>
            <a:r>
              <a:rPr kumimoji="1" lang="ja-JP" altLang="en-US" sz="3200" b="1" dirty="0" smtClean="0"/>
              <a:t>見る</a:t>
            </a:r>
            <a:r>
              <a:rPr kumimoji="1" lang="ja-JP" altLang="en-US" sz="3200" b="1" dirty="0"/>
              <a:t>ことができる</a:t>
            </a:r>
          </a:p>
        </p:txBody>
      </p:sp>
      <p:cxnSp>
        <p:nvCxnSpPr>
          <p:cNvPr id="6" name="直線矢印コネクタ 5">
            <a:extLst>
              <a:ext uri="{FF2B5EF4-FFF2-40B4-BE49-F238E27FC236}">
                <a16:creationId xmlns:a16="http://schemas.microsoft.com/office/drawing/2014/main" id="{4CF8657C-F27E-4A24-924A-DC6354059379}"/>
              </a:ext>
            </a:extLst>
          </p:cNvPr>
          <p:cNvCxnSpPr>
            <a:cxnSpLocks/>
            <a:stCxn id="4" idx="3"/>
            <a:endCxn id="8" idx="1"/>
          </p:cNvCxnSpPr>
          <p:nvPr/>
        </p:nvCxnSpPr>
        <p:spPr>
          <a:xfrm>
            <a:off x="5092700" y="2446514"/>
            <a:ext cx="1953586" cy="1408088"/>
          </a:xfrm>
          <a:prstGeom prst="bentConnector3">
            <a:avLst>
              <a:gd name="adj1" fmla="val 50000"/>
            </a:avLst>
          </a:prstGeom>
          <a:ln w="76200">
            <a:solidFill>
              <a:srgbClr val="FF66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1BACA381-B242-4068-B7DA-EBB8B98FF4BB}"/>
              </a:ext>
            </a:extLst>
          </p:cNvPr>
          <p:cNvSpPr txBox="1"/>
          <p:nvPr/>
        </p:nvSpPr>
        <p:spPr>
          <a:xfrm>
            <a:off x="297375" y="3715180"/>
            <a:ext cx="950513" cy="523220"/>
          </a:xfrm>
          <a:prstGeom prst="rect">
            <a:avLst/>
          </a:prstGeom>
          <a:noFill/>
        </p:spPr>
        <p:txBody>
          <a:bodyPr wrap="square" rtlCol="0">
            <a:spAutoFit/>
          </a:bodyPr>
          <a:lstStyle/>
          <a:p>
            <a:r>
              <a:rPr kumimoji="1" lang="ja-JP" altLang="en-US" sz="2800" b="1" dirty="0" smtClean="0">
                <a:solidFill>
                  <a:schemeClr val="bg1"/>
                </a:solidFill>
              </a:rPr>
              <a:t>血圧</a:t>
            </a:r>
            <a:endParaRPr kumimoji="1" lang="ja-JP" altLang="en-US" sz="2800" b="1" dirty="0">
              <a:solidFill>
                <a:srgbClr val="FF0000"/>
              </a:solidFill>
            </a:endParaRPr>
          </a:p>
        </p:txBody>
      </p:sp>
      <p:sp>
        <p:nvSpPr>
          <p:cNvPr id="20" name="テキスト ボックス 19">
            <a:extLst>
              <a:ext uri="{FF2B5EF4-FFF2-40B4-BE49-F238E27FC236}">
                <a16:creationId xmlns:a16="http://schemas.microsoft.com/office/drawing/2014/main" id="{D5B6B0FD-7AD6-48F2-807C-A393F6EDAA96}"/>
              </a:ext>
            </a:extLst>
          </p:cNvPr>
          <p:cNvSpPr txBox="1"/>
          <p:nvPr/>
        </p:nvSpPr>
        <p:spPr>
          <a:xfrm>
            <a:off x="297377" y="4431268"/>
            <a:ext cx="4795323" cy="1815882"/>
          </a:xfrm>
          <a:prstGeom prst="rect">
            <a:avLst/>
          </a:prstGeom>
          <a:gradFill>
            <a:gsLst>
              <a:gs pos="0">
                <a:schemeClr val="accent1">
                  <a:lumMod val="60000"/>
                  <a:lumOff val="40000"/>
                </a:schemeClr>
              </a:gs>
              <a:gs pos="50000">
                <a:schemeClr val="accent1">
                  <a:lumMod val="40000"/>
                  <a:lumOff val="60000"/>
                </a:schemeClr>
              </a:gs>
              <a:gs pos="100000">
                <a:schemeClr val="accent1">
                  <a:lumMod val="20000"/>
                  <a:lumOff val="80000"/>
                </a:schemeClr>
              </a:gs>
            </a:gsLst>
            <a:lin ang="16200000" scaled="1"/>
          </a:gradFill>
        </p:spPr>
        <p:txBody>
          <a:bodyPr wrap="square" rtlCol="0">
            <a:spAutoFit/>
          </a:bodyPr>
          <a:lstStyle/>
          <a:p>
            <a:pPr algn="ctr"/>
            <a:r>
              <a:rPr kumimoji="1" lang="ja-JP" altLang="en-US" sz="2800" b="1" dirty="0"/>
              <a:t>血圧は様々な要因によって上昇するため</a:t>
            </a:r>
            <a:endParaRPr kumimoji="1" lang="en-US" altLang="ja-JP" sz="2800" b="1" dirty="0"/>
          </a:p>
          <a:p>
            <a:pPr algn="ctr"/>
            <a:r>
              <a:rPr kumimoji="1" lang="ja-JP" altLang="en-US" sz="2800" b="1" dirty="0"/>
              <a:t>何が原因か</a:t>
            </a:r>
            <a:r>
              <a:rPr kumimoji="1" lang="ja-JP" altLang="en-US" sz="2800" b="1" dirty="0" smtClean="0"/>
              <a:t>わかりにくい</a:t>
            </a:r>
            <a:endParaRPr kumimoji="1" lang="en-US" altLang="ja-JP" sz="2800" b="1" dirty="0" smtClean="0"/>
          </a:p>
          <a:p>
            <a:pPr algn="ctr"/>
            <a:r>
              <a:rPr kumimoji="1" lang="en-US" altLang="ja-JP" sz="2800" b="1" dirty="0" smtClean="0"/>
              <a:t>(</a:t>
            </a:r>
            <a:r>
              <a:rPr kumimoji="1" lang="ja-JP" altLang="en-US" sz="2800" b="1" dirty="0"/>
              <a:t>一次性高血圧</a:t>
            </a:r>
            <a:r>
              <a:rPr kumimoji="1" lang="en-US" altLang="ja-JP" sz="2800" b="1" dirty="0"/>
              <a:t>)</a:t>
            </a:r>
            <a:endParaRPr kumimoji="1" lang="ja-JP" altLang="en-US" sz="2800" b="1" dirty="0"/>
          </a:p>
        </p:txBody>
      </p:sp>
      <p:cxnSp>
        <p:nvCxnSpPr>
          <p:cNvPr id="22" name="直線矢印コネクタ 21">
            <a:extLst>
              <a:ext uri="{FF2B5EF4-FFF2-40B4-BE49-F238E27FC236}">
                <a16:creationId xmlns:a16="http://schemas.microsoft.com/office/drawing/2014/main" id="{F3FFD34E-296A-4972-BE4B-345910A09EBA}"/>
              </a:ext>
            </a:extLst>
          </p:cNvPr>
          <p:cNvCxnSpPr>
            <a:cxnSpLocks/>
            <a:stCxn id="20" idx="3"/>
            <a:endCxn id="8" idx="1"/>
          </p:cNvCxnSpPr>
          <p:nvPr/>
        </p:nvCxnSpPr>
        <p:spPr>
          <a:xfrm flipV="1">
            <a:off x="5092700" y="3854602"/>
            <a:ext cx="1953586" cy="1484607"/>
          </a:xfrm>
          <a:prstGeom prst="bentConnector3">
            <a:avLst>
              <a:gd name="adj1" fmla="val 50000"/>
            </a:avLst>
          </a:prstGeom>
          <a:ln w="76200">
            <a:solidFill>
              <a:srgbClr val="FF6600"/>
            </a:solidFill>
            <a:tailEnd type="triangle"/>
          </a:ln>
        </p:spPr>
        <p:style>
          <a:lnRef idx="1">
            <a:schemeClr val="accent1"/>
          </a:lnRef>
          <a:fillRef idx="0">
            <a:schemeClr val="accent1"/>
          </a:fillRef>
          <a:effectRef idx="0">
            <a:schemeClr val="accent1"/>
          </a:effectRef>
          <a:fontRef idx="minor">
            <a:schemeClr val="tx1"/>
          </a:fontRef>
        </p:style>
      </p:cxnSp>
      <p:sp>
        <p:nvSpPr>
          <p:cNvPr id="3" name="正方形/長方形 2"/>
          <p:cNvSpPr/>
          <p:nvPr/>
        </p:nvSpPr>
        <p:spPr>
          <a:xfrm>
            <a:off x="1090593" y="791707"/>
            <a:ext cx="954107" cy="584775"/>
          </a:xfrm>
          <a:prstGeom prst="rect">
            <a:avLst/>
          </a:prstGeom>
        </p:spPr>
        <p:txBody>
          <a:bodyPr wrap="none">
            <a:spAutoFit/>
          </a:bodyPr>
          <a:lstStyle/>
          <a:p>
            <a:r>
              <a:rPr lang="ja-JP" altLang="en-US" sz="2800" b="1" dirty="0">
                <a:solidFill>
                  <a:srgbClr val="FF0000"/>
                </a:solidFill>
              </a:rPr>
              <a:t>＋</a:t>
            </a:r>
            <a:r>
              <a:rPr lang="en-US" altLang="ja-JP" sz="3200" b="1" dirty="0">
                <a:solidFill>
                  <a:srgbClr val="FF0000"/>
                </a:solidFill>
              </a:rPr>
              <a:t>α</a:t>
            </a:r>
            <a:endParaRPr lang="ja-JP" altLang="en-US" sz="2800" b="1" dirty="0">
              <a:solidFill>
                <a:srgbClr val="FF0000"/>
              </a:solidFill>
            </a:endParaRPr>
          </a:p>
        </p:txBody>
      </p:sp>
      <p:sp>
        <p:nvSpPr>
          <p:cNvPr id="11" name="正方形/長方形 10"/>
          <p:cNvSpPr/>
          <p:nvPr/>
        </p:nvSpPr>
        <p:spPr>
          <a:xfrm>
            <a:off x="1090592" y="3684402"/>
            <a:ext cx="954107" cy="584775"/>
          </a:xfrm>
          <a:prstGeom prst="rect">
            <a:avLst/>
          </a:prstGeom>
        </p:spPr>
        <p:txBody>
          <a:bodyPr wrap="none">
            <a:spAutoFit/>
          </a:bodyPr>
          <a:lstStyle/>
          <a:p>
            <a:r>
              <a:rPr lang="ja-JP" altLang="en-US" sz="2800" b="1" dirty="0">
                <a:solidFill>
                  <a:srgbClr val="FF0000"/>
                </a:solidFill>
              </a:rPr>
              <a:t>＋</a:t>
            </a:r>
            <a:r>
              <a:rPr lang="en-US" altLang="ja-JP" sz="3200" b="1" dirty="0">
                <a:solidFill>
                  <a:srgbClr val="FF0000"/>
                </a:solidFill>
              </a:rPr>
              <a:t>α</a:t>
            </a:r>
            <a:endParaRPr lang="ja-JP" altLang="en-US" sz="2800" b="1" dirty="0">
              <a:solidFill>
                <a:srgbClr val="FF0000"/>
              </a:solidFill>
            </a:endParaRPr>
          </a:p>
        </p:txBody>
      </p:sp>
    </p:spTree>
    <p:extLst>
      <p:ext uri="{BB962C8B-B14F-4D97-AF65-F5344CB8AC3E}">
        <p14:creationId xmlns:p14="http://schemas.microsoft.com/office/powerpoint/2010/main" val="240884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par>
                                <p:cTn id="27" presetID="22" presetClass="entr" presetSubtype="8"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par>
                                <p:cTn id="30" presetID="22" presetClass="entr" presetSubtype="8"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500"/>
                                        <p:tgtEl>
                                          <p:spTgt spid="2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4" grpId="0" animBg="1"/>
      <p:bldP spid="8" grpId="0" animBg="1"/>
      <p:bldP spid="19" grpId="0"/>
      <p:bldP spid="20" grpId="0" animBg="1"/>
      <p:bldP spid="3"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925EF8BF-9931-4DBA-81BB-89E187C31D1F}"/>
              </a:ext>
            </a:extLst>
          </p:cNvPr>
          <p:cNvSpPr/>
          <p:nvPr/>
        </p:nvSpPr>
        <p:spPr>
          <a:xfrm>
            <a:off x="117566" y="861237"/>
            <a:ext cx="11952513" cy="5683254"/>
          </a:xfrm>
          <a:prstGeom prst="rect">
            <a:avLst/>
          </a:prstGeom>
          <a:gradFill flip="none" rotWithShape="1">
            <a:gsLst>
              <a:gs pos="0">
                <a:srgbClr val="001236">
                  <a:alpha val="60000"/>
                </a:srgbClr>
              </a:gs>
              <a:gs pos="50000">
                <a:schemeClr val="tx2">
                  <a:lumMod val="75000"/>
                  <a:alpha val="50000"/>
                </a:schemeClr>
              </a:gs>
              <a:gs pos="100000">
                <a:schemeClr val="tx1"/>
              </a:gs>
            </a:gsLst>
            <a:lin ang="16200000" scaled="1"/>
            <a:tileRect/>
          </a:gra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5" name="テキスト ボックス 4">
            <a:extLst>
              <a:ext uri="{FF2B5EF4-FFF2-40B4-BE49-F238E27FC236}">
                <a16:creationId xmlns:a16="http://schemas.microsoft.com/office/drawing/2014/main" id="{551E1AE8-14A9-4F99-BBD5-6E537FFB1333}"/>
              </a:ext>
            </a:extLst>
          </p:cNvPr>
          <p:cNvSpPr txBox="1"/>
          <p:nvPr/>
        </p:nvSpPr>
        <p:spPr>
          <a:xfrm>
            <a:off x="221046" y="970347"/>
            <a:ext cx="1261884" cy="523220"/>
          </a:xfrm>
          <a:prstGeom prst="rect">
            <a:avLst/>
          </a:prstGeom>
          <a:noFill/>
        </p:spPr>
        <p:txBody>
          <a:bodyPr wrap="none" rtlCol="0">
            <a:spAutoFit/>
          </a:bodyPr>
          <a:lstStyle/>
          <a:p>
            <a:r>
              <a:rPr kumimoji="1" lang="ja-JP" altLang="en-US" sz="2800" b="1" dirty="0">
                <a:solidFill>
                  <a:schemeClr val="bg1"/>
                </a:solidFill>
              </a:rPr>
              <a:t>具体例</a:t>
            </a:r>
          </a:p>
        </p:txBody>
      </p:sp>
      <p:sp>
        <p:nvSpPr>
          <p:cNvPr id="11" name="テキスト ボックス 10">
            <a:extLst>
              <a:ext uri="{FF2B5EF4-FFF2-40B4-BE49-F238E27FC236}">
                <a16:creationId xmlns:a16="http://schemas.microsoft.com/office/drawing/2014/main" id="{F57BC6ED-7885-4CC2-8662-5E77B555B1F4}"/>
              </a:ext>
            </a:extLst>
          </p:cNvPr>
          <p:cNvSpPr txBox="1"/>
          <p:nvPr/>
        </p:nvSpPr>
        <p:spPr>
          <a:xfrm>
            <a:off x="297376" y="206300"/>
            <a:ext cx="3775393" cy="523220"/>
          </a:xfrm>
          <a:prstGeom prst="rect">
            <a:avLst/>
          </a:prstGeom>
          <a:noFill/>
        </p:spPr>
        <p:txBody>
          <a:bodyPr wrap="none" rtlCol="0">
            <a:spAutoFit/>
          </a:bodyPr>
          <a:lstStyle/>
          <a:p>
            <a:r>
              <a:rPr kumimoji="1" lang="ja-JP" altLang="en-US" sz="2800" b="1" dirty="0" smtClean="0">
                <a:solidFill>
                  <a:schemeClr val="bg1"/>
                </a:solidFill>
              </a:rPr>
              <a:t>データ</a:t>
            </a:r>
            <a:r>
              <a:rPr kumimoji="1" lang="ja-JP" altLang="en-US" sz="2800" b="1" dirty="0">
                <a:solidFill>
                  <a:schemeClr val="bg1"/>
                </a:solidFill>
              </a:rPr>
              <a:t>の</a:t>
            </a:r>
            <a:r>
              <a:rPr kumimoji="1" lang="ja-JP" altLang="en-US" sz="2800" b="1" dirty="0" smtClean="0">
                <a:solidFill>
                  <a:schemeClr val="bg1"/>
                </a:solidFill>
              </a:rPr>
              <a:t>活用</a:t>
            </a:r>
            <a:r>
              <a:rPr lang="ja-JP" altLang="en-US" sz="2800" b="1" dirty="0" smtClean="0">
                <a:solidFill>
                  <a:schemeClr val="bg1"/>
                </a:solidFill>
              </a:rPr>
              <a:t>の具体</a:t>
            </a:r>
            <a:r>
              <a:rPr lang="ja-JP" altLang="en-US" sz="2800" b="1" dirty="0">
                <a:solidFill>
                  <a:schemeClr val="bg1"/>
                </a:solidFill>
              </a:rPr>
              <a:t>例</a:t>
            </a:r>
            <a:endParaRPr kumimoji="1" lang="en-US" altLang="ja-JP" sz="2800" b="1" dirty="0" smtClean="0">
              <a:solidFill>
                <a:schemeClr val="bg1"/>
              </a:solidFill>
            </a:endParaRPr>
          </a:p>
        </p:txBody>
      </p:sp>
      <p:cxnSp>
        <p:nvCxnSpPr>
          <p:cNvPr id="8" name="直線コネクタ 7">
            <a:extLst>
              <a:ext uri="{FF2B5EF4-FFF2-40B4-BE49-F238E27FC236}">
                <a16:creationId xmlns:a16="http://schemas.microsoft.com/office/drawing/2014/main" id="{5A998C97-00EE-40B2-AAE0-104247D7E802}"/>
              </a:ext>
            </a:extLst>
          </p:cNvPr>
          <p:cNvCxnSpPr>
            <a:cxnSpLocks/>
          </p:cNvCxnSpPr>
          <p:nvPr/>
        </p:nvCxnSpPr>
        <p:spPr>
          <a:xfrm>
            <a:off x="1533338" y="2418464"/>
            <a:ext cx="10280599" cy="0"/>
          </a:xfrm>
          <a:prstGeom prst="line">
            <a:avLst/>
          </a:prstGeom>
          <a:ln w="28575">
            <a:solidFill>
              <a:srgbClr val="7030A0"/>
            </a:solidFill>
          </a:ln>
          <a:effectLst>
            <a:glow rad="63500">
              <a:srgbClr val="E400B3">
                <a:alpha val="40000"/>
              </a:srgbClr>
            </a:glow>
          </a:effectLst>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D62AC9E7-3972-4C84-85B0-20C75B74A890}"/>
              </a:ext>
            </a:extLst>
          </p:cNvPr>
          <p:cNvCxnSpPr>
            <a:cxnSpLocks/>
          </p:cNvCxnSpPr>
          <p:nvPr/>
        </p:nvCxnSpPr>
        <p:spPr>
          <a:xfrm>
            <a:off x="1533338" y="3686425"/>
            <a:ext cx="10280599" cy="0"/>
          </a:xfrm>
          <a:prstGeom prst="line">
            <a:avLst/>
          </a:prstGeom>
          <a:ln w="28575">
            <a:solidFill>
              <a:srgbClr val="7030A0"/>
            </a:solidFill>
          </a:ln>
          <a:effectLst>
            <a:glow rad="63500">
              <a:srgbClr val="E400B3">
                <a:alpha val="40000"/>
              </a:srgbClr>
            </a:glow>
          </a:effectLst>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EEA3F7F-2C42-48D4-8944-47B099F6BAE6}"/>
              </a:ext>
            </a:extLst>
          </p:cNvPr>
          <p:cNvCxnSpPr>
            <a:cxnSpLocks/>
          </p:cNvCxnSpPr>
          <p:nvPr/>
        </p:nvCxnSpPr>
        <p:spPr>
          <a:xfrm>
            <a:off x="1533338" y="4911420"/>
            <a:ext cx="10280599" cy="0"/>
          </a:xfrm>
          <a:prstGeom prst="line">
            <a:avLst/>
          </a:prstGeom>
          <a:ln w="28575">
            <a:solidFill>
              <a:srgbClr val="7030A0"/>
            </a:solidFill>
          </a:ln>
          <a:effectLst>
            <a:glow rad="63500">
              <a:srgbClr val="E400B3">
                <a:alpha val="40000"/>
              </a:srgbClr>
            </a:glow>
          </a:effectLst>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42FB6FEA-E3F8-4A41-BFAF-E9F9F1E9340F}"/>
              </a:ext>
            </a:extLst>
          </p:cNvPr>
          <p:cNvSpPr txBox="1"/>
          <p:nvPr/>
        </p:nvSpPr>
        <p:spPr>
          <a:xfrm>
            <a:off x="1586409" y="5035666"/>
            <a:ext cx="7725192" cy="1384995"/>
          </a:xfrm>
          <a:prstGeom prst="rect">
            <a:avLst/>
          </a:prstGeom>
          <a:noFill/>
        </p:spPr>
        <p:txBody>
          <a:bodyPr wrap="none" rtlCol="0">
            <a:spAutoFit/>
          </a:bodyPr>
          <a:lstStyle/>
          <a:p>
            <a:r>
              <a:rPr kumimoji="1" lang="ja-JP" altLang="en-US" sz="2800" b="1" dirty="0" smtClean="0">
                <a:solidFill>
                  <a:schemeClr val="bg1"/>
                </a:solidFill>
              </a:rPr>
              <a:t>電子マネー</a:t>
            </a:r>
            <a:r>
              <a:rPr lang="ja-JP" altLang="en-US" sz="2800" b="1" dirty="0">
                <a:solidFill>
                  <a:schemeClr val="bg1"/>
                </a:solidFill>
              </a:rPr>
              <a:t>の</a:t>
            </a:r>
            <a:r>
              <a:rPr kumimoji="1" lang="ja-JP" altLang="en-US" sz="2800" b="1" dirty="0" smtClean="0">
                <a:solidFill>
                  <a:schemeClr val="bg1"/>
                </a:solidFill>
              </a:rPr>
              <a:t>購入</a:t>
            </a:r>
            <a:r>
              <a:rPr kumimoji="1" lang="ja-JP" altLang="en-US" sz="2800" b="1" dirty="0">
                <a:solidFill>
                  <a:schemeClr val="bg1"/>
                </a:solidFill>
              </a:rPr>
              <a:t>した食品のデータ</a:t>
            </a:r>
            <a:r>
              <a:rPr kumimoji="1" lang="ja-JP" altLang="en-US" sz="2800" b="1" dirty="0" smtClean="0">
                <a:solidFill>
                  <a:schemeClr val="bg1"/>
                </a:solidFill>
              </a:rPr>
              <a:t>を</a:t>
            </a:r>
            <a:r>
              <a:rPr lang="ja-JP" altLang="en-US" sz="2800" b="1" dirty="0">
                <a:solidFill>
                  <a:schemeClr val="bg1"/>
                </a:solidFill>
              </a:rPr>
              <a:t>取得</a:t>
            </a:r>
            <a:r>
              <a:rPr lang="ja-JP" altLang="en-US" sz="2800" b="1" dirty="0" smtClean="0">
                <a:solidFill>
                  <a:schemeClr val="bg1"/>
                </a:solidFill>
              </a:rPr>
              <a:t>し</a:t>
            </a:r>
            <a:r>
              <a:rPr kumimoji="1" lang="ja-JP" altLang="en-US" sz="2800" b="1" dirty="0" smtClean="0">
                <a:solidFill>
                  <a:schemeClr val="bg1"/>
                </a:solidFill>
              </a:rPr>
              <a:t>、</a:t>
            </a:r>
            <a:endParaRPr kumimoji="1" lang="en-US" altLang="ja-JP" sz="2800" b="1" dirty="0">
              <a:solidFill>
                <a:schemeClr val="bg1"/>
              </a:solidFill>
            </a:endParaRPr>
          </a:p>
          <a:p>
            <a:r>
              <a:rPr kumimoji="1" lang="ja-JP" altLang="en-US" sz="2800" b="1" dirty="0">
                <a:solidFill>
                  <a:schemeClr val="bg1"/>
                </a:solidFill>
              </a:rPr>
              <a:t>血圧データと組み合わせること</a:t>
            </a:r>
            <a:r>
              <a:rPr kumimoji="1" lang="ja-JP" altLang="en-US" sz="2800" b="1" dirty="0" smtClean="0">
                <a:solidFill>
                  <a:schemeClr val="bg1"/>
                </a:solidFill>
              </a:rPr>
              <a:t>で</a:t>
            </a:r>
            <a:endParaRPr kumimoji="1" lang="en-US" altLang="ja-JP" sz="2800" b="1" dirty="0" smtClean="0">
              <a:solidFill>
                <a:schemeClr val="bg1"/>
              </a:solidFill>
            </a:endParaRPr>
          </a:p>
          <a:p>
            <a:r>
              <a:rPr kumimoji="1" lang="ja-JP" altLang="en-US" sz="2800" b="1" dirty="0" smtClean="0">
                <a:solidFill>
                  <a:schemeClr val="bg1"/>
                </a:solidFill>
              </a:rPr>
              <a:t>塩分</a:t>
            </a:r>
            <a:r>
              <a:rPr kumimoji="1" lang="ja-JP" altLang="en-US" sz="2800" b="1" dirty="0">
                <a:solidFill>
                  <a:schemeClr val="bg1"/>
                </a:solidFill>
              </a:rPr>
              <a:t>過多による高血圧だとわかる</a:t>
            </a:r>
          </a:p>
        </p:txBody>
      </p:sp>
      <p:sp>
        <p:nvSpPr>
          <p:cNvPr id="7" name="テキスト ボックス 6">
            <a:extLst>
              <a:ext uri="{FF2B5EF4-FFF2-40B4-BE49-F238E27FC236}">
                <a16:creationId xmlns:a16="http://schemas.microsoft.com/office/drawing/2014/main" id="{786800C8-240D-46B0-B213-351C35C758F7}"/>
              </a:ext>
            </a:extLst>
          </p:cNvPr>
          <p:cNvSpPr txBox="1"/>
          <p:nvPr/>
        </p:nvSpPr>
        <p:spPr>
          <a:xfrm>
            <a:off x="1586409" y="3821313"/>
            <a:ext cx="8084264" cy="954107"/>
          </a:xfrm>
          <a:prstGeom prst="rect">
            <a:avLst/>
          </a:prstGeom>
          <a:noFill/>
        </p:spPr>
        <p:txBody>
          <a:bodyPr wrap="none" rtlCol="0">
            <a:spAutoFit/>
          </a:bodyPr>
          <a:lstStyle/>
          <a:p>
            <a:r>
              <a:rPr kumimoji="1" lang="ja-JP" altLang="en-US" sz="2800" b="1" dirty="0">
                <a:solidFill>
                  <a:schemeClr val="bg1"/>
                </a:solidFill>
              </a:rPr>
              <a:t>日時と位置情報からわかる天候と血圧データ</a:t>
            </a:r>
            <a:r>
              <a:rPr kumimoji="1" lang="ja-JP" altLang="en-US" sz="2800" b="1" dirty="0" smtClean="0">
                <a:solidFill>
                  <a:schemeClr val="bg1"/>
                </a:solidFill>
              </a:rPr>
              <a:t>から</a:t>
            </a:r>
            <a:endParaRPr kumimoji="1" lang="en-US" altLang="ja-JP" sz="2800" b="1" dirty="0" smtClean="0">
              <a:solidFill>
                <a:schemeClr val="bg1"/>
              </a:solidFill>
            </a:endParaRPr>
          </a:p>
          <a:p>
            <a:r>
              <a:rPr kumimoji="1" lang="ja-JP" altLang="en-US" sz="2800" b="1" dirty="0" smtClean="0">
                <a:solidFill>
                  <a:schemeClr val="bg1"/>
                </a:solidFill>
              </a:rPr>
              <a:t>低気圧</a:t>
            </a:r>
            <a:r>
              <a:rPr kumimoji="1" lang="ja-JP" altLang="en-US" sz="2800" b="1" dirty="0">
                <a:solidFill>
                  <a:schemeClr val="bg1"/>
                </a:solidFill>
              </a:rPr>
              <a:t>による血圧の変化だと推定できる</a:t>
            </a:r>
          </a:p>
        </p:txBody>
      </p:sp>
      <p:sp>
        <p:nvSpPr>
          <p:cNvPr id="3" name="テキスト ボックス 2">
            <a:extLst>
              <a:ext uri="{FF2B5EF4-FFF2-40B4-BE49-F238E27FC236}">
                <a16:creationId xmlns:a16="http://schemas.microsoft.com/office/drawing/2014/main" id="{68BC9C81-07B6-4EB8-A039-7F710ACF1997}"/>
              </a:ext>
            </a:extLst>
          </p:cNvPr>
          <p:cNvSpPr txBox="1"/>
          <p:nvPr/>
        </p:nvSpPr>
        <p:spPr>
          <a:xfrm>
            <a:off x="1586409" y="2592907"/>
            <a:ext cx="10238700" cy="954107"/>
          </a:xfrm>
          <a:prstGeom prst="rect">
            <a:avLst/>
          </a:prstGeom>
          <a:noFill/>
        </p:spPr>
        <p:txBody>
          <a:bodyPr wrap="none" rtlCol="0">
            <a:spAutoFit/>
          </a:bodyPr>
          <a:lstStyle/>
          <a:p>
            <a:r>
              <a:rPr lang="ja-JP" altLang="en-US" sz="2800" b="1" dirty="0">
                <a:solidFill>
                  <a:schemeClr val="bg1"/>
                </a:solidFill>
              </a:rPr>
              <a:t>スマートフォンを最後に使った時間</a:t>
            </a:r>
            <a:r>
              <a:rPr lang="ja-JP" altLang="en-US" sz="2800" b="1" dirty="0" smtClean="0">
                <a:solidFill>
                  <a:schemeClr val="bg1"/>
                </a:solidFill>
              </a:rPr>
              <a:t>とアラーム</a:t>
            </a:r>
            <a:r>
              <a:rPr lang="ja-JP" altLang="en-US" sz="2800" b="1" dirty="0">
                <a:solidFill>
                  <a:schemeClr val="bg1"/>
                </a:solidFill>
              </a:rPr>
              <a:t>の時間</a:t>
            </a:r>
            <a:r>
              <a:rPr lang="ja-JP" altLang="en-US" sz="2800" b="1" dirty="0" smtClean="0">
                <a:solidFill>
                  <a:schemeClr val="bg1"/>
                </a:solidFill>
              </a:rPr>
              <a:t>から</a:t>
            </a:r>
            <a:endParaRPr lang="en-US" altLang="ja-JP" sz="2800" b="1" dirty="0" smtClean="0">
              <a:solidFill>
                <a:schemeClr val="bg1"/>
              </a:solidFill>
            </a:endParaRPr>
          </a:p>
          <a:p>
            <a:r>
              <a:rPr lang="ja-JP" altLang="en-US" sz="2800" b="1" dirty="0" smtClean="0">
                <a:solidFill>
                  <a:schemeClr val="bg1"/>
                </a:solidFill>
              </a:rPr>
              <a:t>睡眠</a:t>
            </a:r>
            <a:r>
              <a:rPr lang="ja-JP" altLang="en-US" sz="2800" b="1" dirty="0">
                <a:solidFill>
                  <a:schemeClr val="bg1"/>
                </a:solidFill>
              </a:rPr>
              <a:t>時間を記録し</a:t>
            </a:r>
            <a:r>
              <a:rPr lang="ja-JP" altLang="en-US" sz="2800" b="1" dirty="0" smtClean="0">
                <a:solidFill>
                  <a:schemeClr val="bg1"/>
                </a:solidFill>
              </a:rPr>
              <a:t>、睡眠</a:t>
            </a:r>
            <a:r>
              <a:rPr lang="ja-JP" altLang="en-US" sz="2800" b="1" dirty="0">
                <a:solidFill>
                  <a:schemeClr val="bg1"/>
                </a:solidFill>
              </a:rPr>
              <a:t>不足と脈拍の関係を見ることができる</a:t>
            </a:r>
            <a:endParaRPr kumimoji="1" lang="ja-JP" altLang="en-US" sz="2800" b="1" dirty="0">
              <a:solidFill>
                <a:schemeClr val="bg1"/>
              </a:solidFill>
            </a:endParaRPr>
          </a:p>
        </p:txBody>
      </p:sp>
      <p:sp>
        <p:nvSpPr>
          <p:cNvPr id="4" name="テキスト ボックス 3">
            <a:extLst>
              <a:ext uri="{FF2B5EF4-FFF2-40B4-BE49-F238E27FC236}">
                <a16:creationId xmlns:a16="http://schemas.microsoft.com/office/drawing/2014/main" id="{4FAEC6EF-57AD-419C-B5DE-CA50805BBF04}"/>
              </a:ext>
            </a:extLst>
          </p:cNvPr>
          <p:cNvSpPr txBox="1"/>
          <p:nvPr/>
        </p:nvSpPr>
        <p:spPr>
          <a:xfrm>
            <a:off x="1586409" y="970347"/>
            <a:ext cx="9520555" cy="1384995"/>
          </a:xfrm>
          <a:prstGeom prst="rect">
            <a:avLst/>
          </a:prstGeom>
          <a:noFill/>
          <a:ln>
            <a:noFill/>
          </a:ln>
        </p:spPr>
        <p:txBody>
          <a:bodyPr wrap="none" rtlCol="0">
            <a:spAutoFit/>
          </a:bodyPr>
          <a:lstStyle/>
          <a:p>
            <a:r>
              <a:rPr kumimoji="1" lang="ja-JP" altLang="en-US" sz="2800" b="1" dirty="0">
                <a:solidFill>
                  <a:schemeClr val="bg1"/>
                </a:solidFill>
              </a:rPr>
              <a:t>職場内で脈拍からストレスを推定し</a:t>
            </a:r>
            <a:r>
              <a:rPr kumimoji="1" lang="ja-JP" altLang="en-US" sz="2800" b="1" dirty="0" smtClean="0">
                <a:solidFill>
                  <a:schemeClr val="bg1"/>
                </a:solidFill>
              </a:rPr>
              <a:t>、</a:t>
            </a:r>
            <a:endParaRPr kumimoji="1" lang="en-US" altLang="ja-JP" sz="2800" b="1" dirty="0" smtClean="0">
              <a:solidFill>
                <a:schemeClr val="bg1"/>
              </a:solidFill>
            </a:endParaRPr>
          </a:p>
          <a:p>
            <a:r>
              <a:rPr kumimoji="1" lang="ja-JP" altLang="en-US" sz="2800" b="1" dirty="0" smtClean="0">
                <a:solidFill>
                  <a:schemeClr val="bg1"/>
                </a:solidFill>
              </a:rPr>
              <a:t>ストレス</a:t>
            </a:r>
            <a:r>
              <a:rPr kumimoji="1" lang="ja-JP" altLang="en-US" sz="2800" b="1" dirty="0">
                <a:solidFill>
                  <a:schemeClr val="bg1"/>
                </a:solidFill>
              </a:rPr>
              <a:t>を</a:t>
            </a:r>
            <a:r>
              <a:rPr kumimoji="1" lang="ja-JP" altLang="en-US" sz="2800" b="1" dirty="0" smtClean="0">
                <a:solidFill>
                  <a:schemeClr val="bg1"/>
                </a:solidFill>
              </a:rPr>
              <a:t>減らす</a:t>
            </a:r>
            <a:r>
              <a:rPr lang="ja-JP" altLang="en-US" sz="2800" b="1" dirty="0">
                <a:solidFill>
                  <a:schemeClr val="bg1"/>
                </a:solidFill>
              </a:rPr>
              <a:t>効果</a:t>
            </a:r>
            <a:r>
              <a:rPr lang="ja-JP" altLang="en-US" sz="2800" b="1" dirty="0" smtClean="0">
                <a:solidFill>
                  <a:schemeClr val="bg1"/>
                </a:solidFill>
              </a:rPr>
              <a:t>を期待できる</a:t>
            </a:r>
            <a:r>
              <a:rPr kumimoji="1" lang="ja-JP" altLang="en-US" sz="2800" b="1" dirty="0" smtClean="0">
                <a:solidFill>
                  <a:schemeClr val="bg1"/>
                </a:solidFill>
              </a:rPr>
              <a:t>食事</a:t>
            </a:r>
            <a:r>
              <a:rPr kumimoji="1" lang="ja-JP" altLang="en-US" sz="2800" b="1" dirty="0">
                <a:solidFill>
                  <a:schemeClr val="bg1"/>
                </a:solidFill>
              </a:rPr>
              <a:t>・音楽・本など</a:t>
            </a:r>
            <a:r>
              <a:rPr kumimoji="1" lang="ja-JP" altLang="en-US" sz="2800" b="1" dirty="0" smtClean="0">
                <a:solidFill>
                  <a:schemeClr val="bg1"/>
                </a:solidFill>
              </a:rPr>
              <a:t>の</a:t>
            </a:r>
            <a:endParaRPr kumimoji="1" lang="en-US" altLang="ja-JP" sz="2800" b="1" dirty="0" smtClean="0">
              <a:solidFill>
                <a:schemeClr val="bg1"/>
              </a:solidFill>
            </a:endParaRPr>
          </a:p>
          <a:p>
            <a:r>
              <a:rPr kumimoji="1" lang="ja-JP" altLang="en-US" sz="2800" b="1" dirty="0" smtClean="0">
                <a:solidFill>
                  <a:schemeClr val="bg1"/>
                </a:solidFill>
              </a:rPr>
              <a:t>情報</a:t>
            </a:r>
            <a:r>
              <a:rPr kumimoji="1" lang="ja-JP" altLang="en-US" sz="2800" b="1" dirty="0">
                <a:solidFill>
                  <a:schemeClr val="bg1"/>
                </a:solidFill>
              </a:rPr>
              <a:t>を提供する</a:t>
            </a:r>
          </a:p>
        </p:txBody>
      </p:sp>
    </p:spTree>
    <p:extLst>
      <p:ext uri="{BB962C8B-B14F-4D97-AF65-F5344CB8AC3E}">
        <p14:creationId xmlns:p14="http://schemas.microsoft.com/office/powerpoint/2010/main" val="1217605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left)">
                                      <p:cBhvr>
                                        <p:cTn id="10" dur="500"/>
                                        <p:tgtEl>
                                          <p:spTgt spid="4">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left)">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wipe(left)">
                                      <p:cBhvr>
                                        <p:cTn id="18" dur="500"/>
                                        <p:tgtEl>
                                          <p:spTgt spid="3">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wipe(left)">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left)">
                                      <p:cBhvr>
                                        <p:cTn id="26" dur="500"/>
                                        <p:tgtEl>
                                          <p:spTgt spid="7">
                                            <p:txEl>
                                              <p:pRg st="0" end="0"/>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animEffect transition="in" filter="wipe(left)">
                                      <p:cBhvr>
                                        <p:cTn id="29" dur="500"/>
                                        <p:tgtEl>
                                          <p:spTgt spid="7">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Effect transition="in" filter="wipe(left)">
                                      <p:cBhvr>
                                        <p:cTn id="34" dur="500"/>
                                        <p:tgtEl>
                                          <p:spTgt spid="6">
                                            <p:txEl>
                                              <p:pRg st="0" end="0"/>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Effect transition="in" filter="wipe(left)">
                                      <p:cBhvr>
                                        <p:cTn id="37" dur="500"/>
                                        <p:tgtEl>
                                          <p:spTgt spid="6">
                                            <p:txEl>
                                              <p:pRg st="1" end="1"/>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Effect transition="in" filter="wipe(left)">
                                      <p:cBhvr>
                                        <p:cTn id="4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P spid="7" grpId="0" uiExpand="1" build="allAtOnce"/>
      <p:bldP spid="3" grpId="0" uiExpand="1" build="allAtOnce"/>
      <p:bldP spid="4" grpId="0" uiExpand="1"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57BC6ED-7885-4CC2-8662-5E77B555B1F4}"/>
              </a:ext>
            </a:extLst>
          </p:cNvPr>
          <p:cNvSpPr txBox="1"/>
          <p:nvPr/>
        </p:nvSpPr>
        <p:spPr>
          <a:xfrm>
            <a:off x="297376" y="206300"/>
            <a:ext cx="3775393" cy="523220"/>
          </a:xfrm>
          <a:prstGeom prst="rect">
            <a:avLst/>
          </a:prstGeom>
          <a:noFill/>
        </p:spPr>
        <p:txBody>
          <a:bodyPr wrap="none" rtlCol="0">
            <a:spAutoFit/>
          </a:bodyPr>
          <a:lstStyle/>
          <a:p>
            <a:r>
              <a:rPr kumimoji="1" lang="ja-JP" altLang="en-US" sz="2800" b="1" dirty="0" smtClean="0">
                <a:solidFill>
                  <a:schemeClr val="bg1"/>
                </a:solidFill>
              </a:rPr>
              <a:t>今後学習</a:t>
            </a:r>
            <a:r>
              <a:rPr kumimoji="1" lang="ja-JP" altLang="en-US" sz="2800" b="1" smtClean="0">
                <a:solidFill>
                  <a:schemeClr val="bg1"/>
                </a:solidFill>
              </a:rPr>
              <a:t>していくこと</a:t>
            </a:r>
            <a:endParaRPr kumimoji="1" lang="ja-JP" altLang="en-US" sz="2800" b="1" dirty="0">
              <a:solidFill>
                <a:schemeClr val="bg1"/>
              </a:solidFill>
            </a:endParaRPr>
          </a:p>
        </p:txBody>
      </p:sp>
      <p:sp>
        <p:nvSpPr>
          <p:cNvPr id="4" name="テキスト ボックス 3"/>
          <p:cNvSpPr txBox="1"/>
          <p:nvPr/>
        </p:nvSpPr>
        <p:spPr>
          <a:xfrm>
            <a:off x="463689" y="1318436"/>
            <a:ext cx="11264622" cy="584775"/>
          </a:xfrm>
          <a:prstGeom prst="rect">
            <a:avLst/>
          </a:prstGeom>
          <a:noFill/>
        </p:spPr>
        <p:txBody>
          <a:bodyPr wrap="none" rtlCol="0">
            <a:spAutoFit/>
          </a:bodyPr>
          <a:lstStyle/>
          <a:p>
            <a:r>
              <a:rPr kumimoji="1" lang="ja-JP" altLang="en-US" sz="3200" b="1" u="sng" dirty="0" smtClean="0">
                <a:solidFill>
                  <a:srgbClr val="FF0000"/>
                </a:solidFill>
              </a:rPr>
              <a:t>多面的な情報</a:t>
            </a:r>
            <a:r>
              <a:rPr kumimoji="1" lang="ja-JP" altLang="en-US" sz="3200" b="1" dirty="0" smtClean="0">
                <a:solidFill>
                  <a:schemeClr val="bg1"/>
                </a:solidFill>
              </a:rPr>
              <a:t>から利用者の</a:t>
            </a:r>
            <a:r>
              <a:rPr kumimoji="1" lang="ja-JP" altLang="en-US" sz="3200" b="1" u="sng" dirty="0" smtClean="0">
                <a:solidFill>
                  <a:srgbClr val="FF0000"/>
                </a:solidFill>
              </a:rPr>
              <a:t>健康管理</a:t>
            </a:r>
            <a:r>
              <a:rPr kumimoji="1" lang="ja-JP" altLang="en-US" sz="3200" b="1" dirty="0" smtClean="0">
                <a:solidFill>
                  <a:schemeClr val="bg1"/>
                </a:solidFill>
              </a:rPr>
              <a:t>をサポートするシステム</a:t>
            </a:r>
            <a:endParaRPr kumimoji="1" lang="ja-JP" altLang="en-US" sz="3200" b="1" dirty="0">
              <a:solidFill>
                <a:schemeClr val="bg1"/>
              </a:solidFill>
            </a:endParaRPr>
          </a:p>
        </p:txBody>
      </p:sp>
      <p:sp>
        <p:nvSpPr>
          <p:cNvPr id="5" name="テキスト ボックス 4"/>
          <p:cNvSpPr txBox="1"/>
          <p:nvPr/>
        </p:nvSpPr>
        <p:spPr>
          <a:xfrm>
            <a:off x="463689" y="856771"/>
            <a:ext cx="2646878" cy="461665"/>
          </a:xfrm>
          <a:prstGeom prst="rect">
            <a:avLst/>
          </a:prstGeom>
          <a:noFill/>
        </p:spPr>
        <p:txBody>
          <a:bodyPr wrap="none" rtlCol="0">
            <a:spAutoFit/>
          </a:bodyPr>
          <a:lstStyle/>
          <a:p>
            <a:r>
              <a:rPr kumimoji="1" lang="ja-JP" altLang="en-US" sz="2400" b="1" dirty="0" smtClean="0">
                <a:solidFill>
                  <a:schemeClr val="bg1"/>
                </a:solidFill>
              </a:rPr>
              <a:t>やりたいことは</a:t>
            </a:r>
            <a:r>
              <a:rPr lang="en-US" altLang="ja-JP" sz="2400" b="1" dirty="0">
                <a:solidFill>
                  <a:schemeClr val="bg1"/>
                </a:solidFill>
              </a:rPr>
              <a:t>…</a:t>
            </a:r>
            <a:endParaRPr kumimoji="1" lang="ja-JP" altLang="en-US" sz="2400" b="1" dirty="0">
              <a:solidFill>
                <a:schemeClr val="bg1"/>
              </a:solidFill>
            </a:endParaRPr>
          </a:p>
        </p:txBody>
      </p:sp>
      <p:sp>
        <p:nvSpPr>
          <p:cNvPr id="7" name="正方形/長方形 6"/>
          <p:cNvSpPr/>
          <p:nvPr/>
        </p:nvSpPr>
        <p:spPr>
          <a:xfrm>
            <a:off x="664821" y="5368668"/>
            <a:ext cx="10862359" cy="1200329"/>
          </a:xfrm>
          <a:prstGeom prst="rect">
            <a:avLst/>
          </a:prstGeom>
        </p:spPr>
        <p:txBody>
          <a:bodyPr wrap="square">
            <a:spAutoFit/>
          </a:bodyPr>
          <a:lstStyle/>
          <a:p>
            <a:pPr algn="ctr"/>
            <a:r>
              <a:rPr lang="ja-JP" altLang="en-US" sz="3600" b="1" dirty="0" smtClean="0">
                <a:solidFill>
                  <a:schemeClr val="bg1"/>
                </a:solidFill>
              </a:rPr>
              <a:t>私は、情報・経営システム工学課程で</a:t>
            </a:r>
            <a:endParaRPr lang="en-US" altLang="ja-JP" sz="3600" b="1" dirty="0" smtClean="0">
              <a:solidFill>
                <a:schemeClr val="bg1"/>
              </a:solidFill>
            </a:endParaRPr>
          </a:p>
          <a:p>
            <a:pPr algn="ctr"/>
            <a:r>
              <a:rPr lang="ja-JP" altLang="en-US" sz="3600" b="1" dirty="0">
                <a:solidFill>
                  <a:srgbClr val="FF0000"/>
                </a:solidFill>
              </a:rPr>
              <a:t>データ</a:t>
            </a:r>
            <a:r>
              <a:rPr lang="ja-JP" altLang="ja-JP" sz="3600" b="1" dirty="0" smtClean="0">
                <a:solidFill>
                  <a:srgbClr val="FF0000"/>
                </a:solidFill>
              </a:rPr>
              <a:t>の活用</a:t>
            </a:r>
            <a:r>
              <a:rPr lang="ja-JP" altLang="en-US" sz="3600" b="1" dirty="0" smtClean="0">
                <a:solidFill>
                  <a:srgbClr val="FF0000"/>
                </a:solidFill>
              </a:rPr>
              <a:t>方法</a:t>
            </a:r>
            <a:r>
              <a:rPr lang="ja-JP" altLang="ja-JP" sz="3600" b="1" dirty="0" smtClean="0">
                <a:solidFill>
                  <a:schemeClr val="bg1"/>
                </a:solidFill>
              </a:rPr>
              <a:t>に</a:t>
            </a:r>
            <a:r>
              <a:rPr lang="ja-JP" altLang="ja-JP" sz="3600" b="1" dirty="0">
                <a:solidFill>
                  <a:schemeClr val="bg1"/>
                </a:solidFill>
              </a:rPr>
              <a:t>ついて</a:t>
            </a:r>
            <a:r>
              <a:rPr lang="ja-JP" altLang="ja-JP" sz="3600" b="1" dirty="0" smtClean="0">
                <a:solidFill>
                  <a:schemeClr val="bg1"/>
                </a:solidFill>
              </a:rPr>
              <a:t>の</a:t>
            </a:r>
            <a:r>
              <a:rPr lang="ja-JP" altLang="en-US" sz="3600" b="1" dirty="0" smtClean="0">
                <a:solidFill>
                  <a:schemeClr val="bg1"/>
                </a:solidFill>
              </a:rPr>
              <a:t>学習</a:t>
            </a:r>
            <a:r>
              <a:rPr lang="ja-JP" altLang="ja-JP" sz="3600" b="1" dirty="0" smtClean="0">
                <a:solidFill>
                  <a:schemeClr val="bg1"/>
                </a:solidFill>
              </a:rPr>
              <a:t>を</a:t>
            </a:r>
            <a:r>
              <a:rPr lang="ja-JP" altLang="ja-JP" sz="3600" b="1" dirty="0">
                <a:solidFill>
                  <a:schemeClr val="bg1"/>
                </a:solidFill>
              </a:rPr>
              <a:t>進めていきたい</a:t>
            </a:r>
            <a:r>
              <a:rPr lang="ja-JP" altLang="ja-JP" sz="3200" b="1" dirty="0">
                <a:solidFill>
                  <a:schemeClr val="bg1"/>
                </a:solidFill>
              </a:rPr>
              <a:t>。</a:t>
            </a:r>
          </a:p>
        </p:txBody>
      </p:sp>
      <p:grpSp>
        <p:nvGrpSpPr>
          <p:cNvPr id="41" name="グループ化 40"/>
          <p:cNvGrpSpPr/>
          <p:nvPr/>
        </p:nvGrpSpPr>
        <p:grpSpPr>
          <a:xfrm>
            <a:off x="297832" y="2217268"/>
            <a:ext cx="11551043" cy="1601693"/>
            <a:chOff x="297832" y="2217268"/>
            <a:chExt cx="11551043" cy="1601693"/>
          </a:xfrm>
        </p:grpSpPr>
        <p:sp>
          <p:nvSpPr>
            <p:cNvPr id="8" name="正方形/長方形 7"/>
            <p:cNvSpPr/>
            <p:nvPr/>
          </p:nvSpPr>
          <p:spPr>
            <a:xfrm>
              <a:off x="1957657" y="2217268"/>
              <a:ext cx="1633145" cy="6453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2800" b="1" dirty="0" smtClean="0"/>
                <a:t>血圧</a:t>
              </a:r>
              <a:endParaRPr kumimoji="1" lang="ja-JP" altLang="en-US" sz="2800" b="1" dirty="0"/>
            </a:p>
          </p:txBody>
        </p:sp>
        <p:sp>
          <p:nvSpPr>
            <p:cNvPr id="9" name="正方形/長方形 8"/>
            <p:cNvSpPr/>
            <p:nvPr/>
          </p:nvSpPr>
          <p:spPr>
            <a:xfrm>
              <a:off x="3710252" y="2217268"/>
              <a:ext cx="1633145" cy="6453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2800" b="1" dirty="0"/>
                <a:t>脈拍</a:t>
              </a:r>
              <a:endParaRPr kumimoji="1" lang="ja-JP" altLang="en-US" sz="2800" b="1" dirty="0"/>
            </a:p>
          </p:txBody>
        </p:sp>
        <p:sp>
          <p:nvSpPr>
            <p:cNvPr id="10" name="正方形/長方形 9"/>
            <p:cNvSpPr/>
            <p:nvPr/>
          </p:nvSpPr>
          <p:spPr>
            <a:xfrm>
              <a:off x="2778393" y="3173597"/>
              <a:ext cx="1633145" cy="645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t>位置情報</a:t>
              </a:r>
              <a:endParaRPr kumimoji="1" lang="ja-JP" altLang="en-US" sz="2800" b="1" dirty="0"/>
            </a:p>
          </p:txBody>
        </p:sp>
        <p:sp>
          <p:nvSpPr>
            <p:cNvPr id="11" name="正方形/長方形 10"/>
            <p:cNvSpPr/>
            <p:nvPr/>
          </p:nvSpPr>
          <p:spPr>
            <a:xfrm>
              <a:off x="4530988" y="3173597"/>
              <a:ext cx="1633145" cy="645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t>食事</a:t>
              </a:r>
              <a:endParaRPr kumimoji="1" lang="ja-JP" altLang="en-US" sz="2800" b="1" dirty="0"/>
            </a:p>
          </p:txBody>
        </p:sp>
        <p:sp>
          <p:nvSpPr>
            <p:cNvPr id="12" name="テキスト ボックス 11"/>
            <p:cNvSpPr txBox="1"/>
            <p:nvPr/>
          </p:nvSpPr>
          <p:spPr>
            <a:xfrm>
              <a:off x="297832" y="2283128"/>
              <a:ext cx="1729192" cy="523220"/>
            </a:xfrm>
            <a:prstGeom prst="rect">
              <a:avLst/>
            </a:prstGeom>
            <a:noFill/>
          </p:spPr>
          <p:txBody>
            <a:bodyPr wrap="square" rtlCol="0">
              <a:spAutoFit/>
            </a:bodyPr>
            <a:lstStyle/>
            <a:p>
              <a:r>
                <a:rPr kumimoji="1" lang="ja-JP" altLang="en-US" sz="2800" b="1" dirty="0" smtClean="0">
                  <a:solidFill>
                    <a:schemeClr val="bg1"/>
                  </a:solidFill>
                </a:rPr>
                <a:t>生体情報</a:t>
              </a:r>
              <a:endParaRPr kumimoji="1" lang="ja-JP" altLang="en-US" sz="2800" b="1" dirty="0">
                <a:solidFill>
                  <a:schemeClr val="bg1"/>
                </a:solidFill>
              </a:endParaRPr>
            </a:p>
          </p:txBody>
        </p:sp>
        <p:sp>
          <p:nvSpPr>
            <p:cNvPr id="13" name="テキスト ボックス 12"/>
            <p:cNvSpPr txBox="1"/>
            <p:nvPr/>
          </p:nvSpPr>
          <p:spPr>
            <a:xfrm>
              <a:off x="297832" y="3234669"/>
              <a:ext cx="2495289" cy="523220"/>
            </a:xfrm>
            <a:prstGeom prst="rect">
              <a:avLst/>
            </a:prstGeom>
            <a:noFill/>
          </p:spPr>
          <p:txBody>
            <a:bodyPr wrap="square" rtlCol="0">
              <a:spAutoFit/>
            </a:bodyPr>
            <a:lstStyle/>
            <a:p>
              <a:r>
                <a:rPr kumimoji="1" lang="ja-JP" altLang="en-US" sz="2800" b="1" dirty="0" smtClean="0">
                  <a:solidFill>
                    <a:schemeClr val="bg1"/>
                  </a:solidFill>
                </a:rPr>
                <a:t>その他の情報</a:t>
              </a:r>
              <a:endParaRPr kumimoji="1" lang="ja-JP" altLang="en-US" sz="2800" b="1" dirty="0">
                <a:solidFill>
                  <a:schemeClr val="bg1"/>
                </a:solidFill>
              </a:endParaRPr>
            </a:p>
          </p:txBody>
        </p:sp>
        <p:sp>
          <p:nvSpPr>
            <p:cNvPr id="23" name="テキスト ボックス 22"/>
            <p:cNvSpPr txBox="1"/>
            <p:nvPr/>
          </p:nvSpPr>
          <p:spPr>
            <a:xfrm>
              <a:off x="6124231" y="2307571"/>
              <a:ext cx="5724644" cy="461665"/>
            </a:xfrm>
            <a:prstGeom prst="rect">
              <a:avLst/>
            </a:prstGeom>
            <a:noFill/>
          </p:spPr>
          <p:txBody>
            <a:bodyPr wrap="none" rtlCol="0">
              <a:spAutoFit/>
            </a:bodyPr>
            <a:lstStyle/>
            <a:p>
              <a:r>
                <a:rPr kumimoji="1" lang="ja-JP" altLang="en-US" sz="2400" b="1" dirty="0" smtClean="0">
                  <a:solidFill>
                    <a:schemeClr val="bg1"/>
                  </a:solidFill>
                </a:rPr>
                <a:t>すでに測定可能な技術が完成しつつある</a:t>
              </a:r>
              <a:endParaRPr kumimoji="1" lang="ja-JP" altLang="en-US" sz="2400" b="1" dirty="0">
                <a:solidFill>
                  <a:schemeClr val="bg1"/>
                </a:solidFill>
              </a:endParaRPr>
            </a:p>
          </p:txBody>
        </p:sp>
        <p:cxnSp>
          <p:nvCxnSpPr>
            <p:cNvPr id="25" name="直線矢印コネクタ 24"/>
            <p:cNvCxnSpPr>
              <a:stCxn id="23" idx="1"/>
            </p:cNvCxnSpPr>
            <p:nvPr/>
          </p:nvCxnSpPr>
          <p:spPr>
            <a:xfrm flipH="1">
              <a:off x="5462847" y="2538404"/>
              <a:ext cx="661384" cy="1546"/>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6944967" y="3252802"/>
              <a:ext cx="2954655" cy="461665"/>
            </a:xfrm>
            <a:prstGeom prst="rect">
              <a:avLst/>
            </a:prstGeom>
            <a:noFill/>
          </p:spPr>
          <p:txBody>
            <a:bodyPr wrap="none" rtlCol="0">
              <a:spAutoFit/>
            </a:bodyPr>
            <a:lstStyle/>
            <a:p>
              <a:r>
                <a:rPr kumimoji="1" lang="ja-JP" altLang="en-US" sz="2400" b="1" dirty="0" smtClean="0">
                  <a:solidFill>
                    <a:schemeClr val="bg1"/>
                  </a:solidFill>
                </a:rPr>
                <a:t>データの収集は簡単</a:t>
              </a:r>
              <a:endParaRPr kumimoji="1" lang="ja-JP" altLang="en-US" sz="2400" b="1" dirty="0">
                <a:solidFill>
                  <a:schemeClr val="bg1"/>
                </a:solidFill>
              </a:endParaRPr>
            </a:p>
          </p:txBody>
        </p:sp>
        <p:cxnSp>
          <p:nvCxnSpPr>
            <p:cNvPr id="34" name="直線矢印コネクタ 33"/>
            <p:cNvCxnSpPr>
              <a:stCxn id="33" idx="1"/>
            </p:cNvCxnSpPr>
            <p:nvPr/>
          </p:nvCxnSpPr>
          <p:spPr>
            <a:xfrm flipH="1">
              <a:off x="6283583" y="3483635"/>
              <a:ext cx="661384" cy="1546"/>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グループ化 2"/>
          <p:cNvGrpSpPr/>
          <p:nvPr/>
        </p:nvGrpSpPr>
        <p:grpSpPr>
          <a:xfrm>
            <a:off x="207983" y="3757889"/>
            <a:ext cx="11776040" cy="1610779"/>
            <a:chOff x="207983" y="3757889"/>
            <a:chExt cx="11776040" cy="1610779"/>
          </a:xfrm>
        </p:grpSpPr>
        <p:cxnSp>
          <p:nvCxnSpPr>
            <p:cNvPr id="36" name="直線矢印コネクタ 35"/>
            <p:cNvCxnSpPr>
              <a:stCxn id="40" idx="1"/>
              <a:endCxn id="7" idx="0"/>
            </p:cNvCxnSpPr>
            <p:nvPr/>
          </p:nvCxnSpPr>
          <p:spPr>
            <a:xfrm flipH="1">
              <a:off x="6096001" y="4397633"/>
              <a:ext cx="2" cy="97103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左中かっこ 39"/>
            <p:cNvSpPr/>
            <p:nvPr/>
          </p:nvSpPr>
          <p:spPr>
            <a:xfrm rot="16200000">
              <a:off x="5776131" y="-1810259"/>
              <a:ext cx="639744" cy="11776040"/>
            </a:xfrm>
            <a:prstGeom prst="leftBrace">
              <a:avLst>
                <a:gd name="adj1" fmla="val 46051"/>
                <a:gd name="adj2" fmla="val 50000"/>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367482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up)">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57BC6ED-7885-4CC2-8662-5E77B555B1F4}"/>
              </a:ext>
            </a:extLst>
          </p:cNvPr>
          <p:cNvSpPr txBox="1"/>
          <p:nvPr/>
        </p:nvSpPr>
        <p:spPr>
          <a:xfrm>
            <a:off x="297376" y="206300"/>
            <a:ext cx="3416320" cy="523220"/>
          </a:xfrm>
          <a:prstGeom prst="rect">
            <a:avLst/>
          </a:prstGeom>
          <a:noFill/>
        </p:spPr>
        <p:txBody>
          <a:bodyPr wrap="none" rtlCol="0">
            <a:spAutoFit/>
          </a:bodyPr>
          <a:lstStyle/>
          <a:p>
            <a:r>
              <a:rPr kumimoji="1" lang="ja-JP" altLang="en-US" sz="2800" b="1" dirty="0" smtClean="0">
                <a:solidFill>
                  <a:schemeClr val="bg1"/>
                </a:solidFill>
              </a:rPr>
              <a:t>私の研究したいもの</a:t>
            </a:r>
            <a:endParaRPr kumimoji="1" lang="ja-JP" altLang="en-US" sz="2800" b="1" dirty="0">
              <a:solidFill>
                <a:schemeClr val="bg1"/>
              </a:solidFill>
            </a:endParaRPr>
          </a:p>
        </p:txBody>
      </p:sp>
      <p:sp>
        <p:nvSpPr>
          <p:cNvPr id="21" name="テキスト ボックス 20"/>
          <p:cNvSpPr txBox="1"/>
          <p:nvPr/>
        </p:nvSpPr>
        <p:spPr>
          <a:xfrm>
            <a:off x="463689" y="1318436"/>
            <a:ext cx="11264622" cy="584775"/>
          </a:xfrm>
          <a:prstGeom prst="rect">
            <a:avLst/>
          </a:prstGeom>
          <a:noFill/>
        </p:spPr>
        <p:txBody>
          <a:bodyPr wrap="none" rtlCol="0">
            <a:spAutoFit/>
          </a:bodyPr>
          <a:lstStyle/>
          <a:p>
            <a:r>
              <a:rPr kumimoji="1" lang="ja-JP" altLang="en-US" sz="3200" b="1" u="sng" dirty="0" smtClean="0">
                <a:solidFill>
                  <a:srgbClr val="FF0000"/>
                </a:solidFill>
              </a:rPr>
              <a:t>多面的な情報</a:t>
            </a:r>
            <a:r>
              <a:rPr kumimoji="1" lang="ja-JP" altLang="en-US" sz="3200" b="1" dirty="0" smtClean="0">
                <a:solidFill>
                  <a:schemeClr val="bg1"/>
                </a:solidFill>
              </a:rPr>
              <a:t>から利用者の</a:t>
            </a:r>
            <a:r>
              <a:rPr kumimoji="1" lang="ja-JP" altLang="en-US" sz="3200" b="1" u="sng" dirty="0" smtClean="0">
                <a:solidFill>
                  <a:srgbClr val="FF0000"/>
                </a:solidFill>
              </a:rPr>
              <a:t>健康管理</a:t>
            </a:r>
            <a:r>
              <a:rPr kumimoji="1" lang="ja-JP" altLang="en-US" sz="3200" b="1" dirty="0" smtClean="0">
                <a:solidFill>
                  <a:schemeClr val="bg1"/>
                </a:solidFill>
              </a:rPr>
              <a:t>をサポートするシステム</a:t>
            </a:r>
            <a:endParaRPr kumimoji="1" lang="ja-JP" altLang="en-US" sz="3200" b="1" dirty="0">
              <a:solidFill>
                <a:schemeClr val="bg1"/>
              </a:solidFill>
            </a:endParaRPr>
          </a:p>
        </p:txBody>
      </p:sp>
      <p:sp>
        <p:nvSpPr>
          <p:cNvPr id="22" name="正方形/長方形 21"/>
          <p:cNvSpPr/>
          <p:nvPr/>
        </p:nvSpPr>
        <p:spPr>
          <a:xfrm>
            <a:off x="3140999" y="3830918"/>
            <a:ext cx="2238790" cy="8718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3200" b="1" dirty="0" smtClean="0"/>
              <a:t>血圧</a:t>
            </a:r>
            <a:endParaRPr kumimoji="1" lang="ja-JP" altLang="en-US" sz="3200" b="1" dirty="0"/>
          </a:p>
        </p:txBody>
      </p:sp>
      <p:sp>
        <p:nvSpPr>
          <p:cNvPr id="23" name="正方形/長方形 22"/>
          <p:cNvSpPr/>
          <p:nvPr/>
        </p:nvSpPr>
        <p:spPr>
          <a:xfrm>
            <a:off x="5528298" y="3830918"/>
            <a:ext cx="2238790" cy="8718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3200" b="1" dirty="0"/>
              <a:t>脈拍</a:t>
            </a:r>
            <a:endParaRPr kumimoji="1" lang="ja-JP" altLang="en-US" sz="3200" b="1" dirty="0"/>
          </a:p>
        </p:txBody>
      </p:sp>
      <p:sp>
        <p:nvSpPr>
          <p:cNvPr id="25" name="正方形/長方形 24"/>
          <p:cNvSpPr/>
          <p:nvPr/>
        </p:nvSpPr>
        <p:spPr>
          <a:xfrm>
            <a:off x="3961735" y="5271349"/>
            <a:ext cx="2238790" cy="871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smtClean="0"/>
              <a:t>位置情報</a:t>
            </a:r>
            <a:endParaRPr kumimoji="1" lang="ja-JP" altLang="en-US" sz="3200" b="1" dirty="0"/>
          </a:p>
        </p:txBody>
      </p:sp>
      <p:sp>
        <p:nvSpPr>
          <p:cNvPr id="26" name="正方形/長方形 25"/>
          <p:cNvSpPr/>
          <p:nvPr/>
        </p:nvSpPr>
        <p:spPr>
          <a:xfrm>
            <a:off x="6349034" y="5271349"/>
            <a:ext cx="2238790" cy="871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smtClean="0"/>
              <a:t>食事</a:t>
            </a:r>
            <a:endParaRPr kumimoji="1" lang="ja-JP" altLang="en-US" sz="3200" b="1" dirty="0"/>
          </a:p>
        </p:txBody>
      </p:sp>
      <p:sp>
        <p:nvSpPr>
          <p:cNvPr id="27" name="テキスト ボックス 26"/>
          <p:cNvSpPr txBox="1"/>
          <p:nvPr/>
        </p:nvSpPr>
        <p:spPr>
          <a:xfrm>
            <a:off x="1291403" y="3975663"/>
            <a:ext cx="1826141" cy="584775"/>
          </a:xfrm>
          <a:prstGeom prst="rect">
            <a:avLst/>
          </a:prstGeom>
          <a:noFill/>
        </p:spPr>
        <p:txBody>
          <a:bodyPr wrap="none" rtlCol="0">
            <a:spAutoFit/>
          </a:bodyPr>
          <a:lstStyle/>
          <a:p>
            <a:r>
              <a:rPr kumimoji="1" lang="ja-JP" altLang="en-US" sz="3200" b="1" dirty="0" smtClean="0">
                <a:solidFill>
                  <a:schemeClr val="bg1"/>
                </a:solidFill>
              </a:rPr>
              <a:t>生体情報</a:t>
            </a:r>
            <a:endParaRPr kumimoji="1" lang="ja-JP" altLang="en-US" sz="3200" b="1" dirty="0">
              <a:solidFill>
                <a:schemeClr val="bg1"/>
              </a:solidFill>
            </a:endParaRPr>
          </a:p>
        </p:txBody>
      </p:sp>
      <p:sp>
        <p:nvSpPr>
          <p:cNvPr id="28" name="テキスト ボックス 27"/>
          <p:cNvSpPr txBox="1"/>
          <p:nvPr/>
        </p:nvSpPr>
        <p:spPr>
          <a:xfrm>
            <a:off x="1291403" y="5414896"/>
            <a:ext cx="2646878" cy="584775"/>
          </a:xfrm>
          <a:prstGeom prst="rect">
            <a:avLst/>
          </a:prstGeom>
          <a:noFill/>
        </p:spPr>
        <p:txBody>
          <a:bodyPr wrap="none" rtlCol="0">
            <a:spAutoFit/>
          </a:bodyPr>
          <a:lstStyle/>
          <a:p>
            <a:r>
              <a:rPr kumimoji="1" lang="ja-JP" altLang="en-US" sz="3200" b="1" dirty="0" smtClean="0">
                <a:solidFill>
                  <a:schemeClr val="bg1"/>
                </a:solidFill>
              </a:rPr>
              <a:t>その他の情報</a:t>
            </a:r>
            <a:endParaRPr kumimoji="1" lang="ja-JP" altLang="en-US" sz="3200" b="1" dirty="0">
              <a:solidFill>
                <a:schemeClr val="bg1"/>
              </a:solidFill>
            </a:endParaRPr>
          </a:p>
        </p:txBody>
      </p:sp>
      <p:cxnSp>
        <p:nvCxnSpPr>
          <p:cNvPr id="30" name="カギ線コネクタ 29"/>
          <p:cNvCxnSpPr>
            <a:stCxn id="27" idx="1"/>
            <a:endCxn id="28" idx="1"/>
          </p:cNvCxnSpPr>
          <p:nvPr/>
        </p:nvCxnSpPr>
        <p:spPr>
          <a:xfrm rot="10800000" flipV="1">
            <a:off x="1291403" y="4268050"/>
            <a:ext cx="12700" cy="1439233"/>
          </a:xfrm>
          <a:prstGeom prst="bentConnector3">
            <a:avLst>
              <a:gd name="adj1" fmla="val 1800000"/>
            </a:avLst>
          </a:prstGeom>
          <a:ln w="76200">
            <a:solidFill>
              <a:srgbClr val="FFFF00"/>
            </a:solidFill>
          </a:ln>
        </p:spPr>
        <p:style>
          <a:lnRef idx="1">
            <a:schemeClr val="accent6"/>
          </a:lnRef>
          <a:fillRef idx="0">
            <a:schemeClr val="accent6"/>
          </a:fillRef>
          <a:effectRef idx="0">
            <a:schemeClr val="accent6"/>
          </a:effectRef>
          <a:fontRef idx="minor">
            <a:schemeClr val="tx1"/>
          </a:fontRef>
        </p:style>
      </p:cxnSp>
      <p:cxnSp>
        <p:nvCxnSpPr>
          <p:cNvPr id="32" name="カギ線コネクタ 31"/>
          <p:cNvCxnSpPr>
            <a:endCxn id="27" idx="1"/>
          </p:cNvCxnSpPr>
          <p:nvPr/>
        </p:nvCxnSpPr>
        <p:spPr>
          <a:xfrm rot="16200000" flipH="1">
            <a:off x="2005" y="2978653"/>
            <a:ext cx="2364840" cy="213956"/>
          </a:xfrm>
          <a:prstGeom prst="bentConnector2">
            <a:avLst/>
          </a:prstGeom>
          <a:ln w="76200">
            <a:solidFill>
              <a:srgbClr val="FFFF00"/>
            </a:solidFill>
          </a:ln>
        </p:spPr>
        <p:style>
          <a:lnRef idx="1">
            <a:schemeClr val="accent6"/>
          </a:lnRef>
          <a:fillRef idx="0">
            <a:schemeClr val="accent6"/>
          </a:fillRef>
          <a:effectRef idx="0">
            <a:schemeClr val="accent6"/>
          </a:effectRef>
          <a:fontRef idx="minor">
            <a:schemeClr val="tx1"/>
          </a:fontRef>
        </p:style>
      </p:cxnSp>
      <p:sp>
        <p:nvSpPr>
          <p:cNvPr id="45" name="正方形/長方形 44"/>
          <p:cNvSpPr/>
          <p:nvPr/>
        </p:nvSpPr>
        <p:spPr>
          <a:xfrm>
            <a:off x="6555874" y="2511895"/>
            <a:ext cx="2238790" cy="8718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3200" b="1" dirty="0" smtClean="0"/>
              <a:t>肉体的健康</a:t>
            </a:r>
            <a:endParaRPr kumimoji="1" lang="ja-JP" altLang="en-US" sz="3200" b="1" dirty="0"/>
          </a:p>
        </p:txBody>
      </p:sp>
      <p:sp>
        <p:nvSpPr>
          <p:cNvPr id="46" name="正方形/長方形 45"/>
          <p:cNvSpPr/>
          <p:nvPr/>
        </p:nvSpPr>
        <p:spPr>
          <a:xfrm>
            <a:off x="8943173" y="2511895"/>
            <a:ext cx="2238790" cy="8718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3200" b="1" dirty="0" smtClean="0"/>
              <a:t>精神的健康</a:t>
            </a:r>
            <a:endParaRPr kumimoji="1" lang="ja-JP" altLang="en-US" sz="3200" b="1" dirty="0"/>
          </a:p>
        </p:txBody>
      </p:sp>
      <p:cxnSp>
        <p:nvCxnSpPr>
          <p:cNvPr id="48" name="カギ線コネクタ 47"/>
          <p:cNvCxnSpPr>
            <a:stCxn id="21" idx="2"/>
            <a:endCxn id="45" idx="1"/>
          </p:cNvCxnSpPr>
          <p:nvPr/>
        </p:nvCxnSpPr>
        <p:spPr>
          <a:xfrm rot="16200000" flipH="1">
            <a:off x="5803628" y="2195583"/>
            <a:ext cx="1044619" cy="459874"/>
          </a:xfrm>
          <a:prstGeom prst="bentConnector2">
            <a:avLst/>
          </a:prstGeom>
          <a:ln w="76200">
            <a:solidFill>
              <a:srgbClr val="FFFF00"/>
            </a:solidFill>
          </a:ln>
        </p:spPr>
        <p:style>
          <a:lnRef idx="1">
            <a:schemeClr val="accent6"/>
          </a:lnRef>
          <a:fillRef idx="0">
            <a:schemeClr val="accent6"/>
          </a:fillRef>
          <a:effectRef idx="0">
            <a:schemeClr val="accent6"/>
          </a:effectRef>
          <a:fontRef idx="minor">
            <a:schemeClr val="tx1"/>
          </a:fontRef>
        </p:style>
      </p:cxnSp>
      <p:sp>
        <p:nvSpPr>
          <p:cNvPr id="6" name="テキスト ボックス 5"/>
          <p:cNvSpPr txBox="1"/>
          <p:nvPr/>
        </p:nvSpPr>
        <p:spPr>
          <a:xfrm>
            <a:off x="1387019" y="2967335"/>
            <a:ext cx="9417963" cy="1323439"/>
          </a:xfrm>
          <a:prstGeom prst="rect">
            <a:avLst/>
          </a:prstGeom>
          <a:noFill/>
        </p:spPr>
        <p:txBody>
          <a:bodyPr wrap="none" rtlCol="0">
            <a:spAutoFit/>
          </a:bodyPr>
          <a:lstStyle/>
          <a:p>
            <a:r>
              <a:rPr kumimoji="1" lang="ja-JP" altLang="en-US" sz="8000" b="1" dirty="0" smtClean="0">
                <a:ln w="12700">
                  <a:noFill/>
                </a:ln>
                <a:solidFill>
                  <a:schemeClr val="bg1"/>
                </a:solidFill>
                <a:effectLst>
                  <a:glow rad="228600">
                    <a:srgbClr val="001236">
                      <a:alpha val="88000"/>
                    </a:srgbClr>
                  </a:glow>
                </a:effectLst>
              </a:rPr>
              <a:t>モバイルヘルスケア</a:t>
            </a:r>
            <a:endParaRPr kumimoji="1" lang="ja-JP" altLang="en-US" sz="8000" b="1" dirty="0">
              <a:ln w="12700">
                <a:noFill/>
              </a:ln>
              <a:solidFill>
                <a:schemeClr val="bg1"/>
              </a:solidFill>
              <a:effectLst>
                <a:glow rad="228600">
                  <a:srgbClr val="001236">
                    <a:alpha val="88000"/>
                  </a:srgbClr>
                </a:glow>
              </a:effectLst>
            </a:endParaRPr>
          </a:p>
        </p:txBody>
      </p:sp>
    </p:spTree>
    <p:extLst>
      <p:ext uri="{BB962C8B-B14F-4D97-AF65-F5344CB8AC3E}">
        <p14:creationId xmlns:p14="http://schemas.microsoft.com/office/powerpoint/2010/main" val="383692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ppt_w+.3"/>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uiExpan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グループ化 11"/>
          <p:cNvGrpSpPr/>
          <p:nvPr/>
        </p:nvGrpSpPr>
        <p:grpSpPr>
          <a:xfrm>
            <a:off x="297375" y="4244368"/>
            <a:ext cx="11557167" cy="2307918"/>
            <a:chOff x="297375" y="4244368"/>
            <a:chExt cx="11557167" cy="2307918"/>
          </a:xfrm>
        </p:grpSpPr>
        <p:sp useBgFill="1">
          <p:nvSpPr>
            <p:cNvPr id="20" name="正方形/長方形 19"/>
            <p:cNvSpPr/>
            <p:nvPr/>
          </p:nvSpPr>
          <p:spPr>
            <a:xfrm>
              <a:off x="297375" y="4244368"/>
              <a:ext cx="11557167" cy="23079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F38EC13B-6D7B-4088-AB18-A33E880781CD}"/>
                </a:ext>
              </a:extLst>
            </p:cNvPr>
            <p:cNvSpPr/>
            <p:nvPr/>
          </p:nvSpPr>
          <p:spPr>
            <a:xfrm>
              <a:off x="3870363" y="4389292"/>
              <a:ext cx="2736000" cy="759337"/>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2400" b="1" dirty="0" smtClean="0"/>
                <a:t>ウェアラブル端末</a:t>
              </a:r>
              <a:endParaRPr kumimoji="1" lang="ja-JP" altLang="en-US" sz="2400" b="1" dirty="0"/>
            </a:p>
          </p:txBody>
        </p:sp>
        <p:sp>
          <p:nvSpPr>
            <p:cNvPr id="13" name="テキスト ボックス 12">
              <a:extLst>
                <a:ext uri="{FF2B5EF4-FFF2-40B4-BE49-F238E27FC236}">
                  <a16:creationId xmlns:a16="http://schemas.microsoft.com/office/drawing/2014/main" id="{E78F9B72-AFBE-4324-9C92-5777C442B568}"/>
                </a:ext>
              </a:extLst>
            </p:cNvPr>
            <p:cNvSpPr txBox="1"/>
            <p:nvPr/>
          </p:nvSpPr>
          <p:spPr>
            <a:xfrm>
              <a:off x="441765" y="5319348"/>
              <a:ext cx="11188652" cy="1200329"/>
            </a:xfrm>
            <a:prstGeom prst="rect">
              <a:avLst/>
            </a:prstGeom>
            <a:noFill/>
          </p:spPr>
          <p:txBody>
            <a:bodyPr wrap="square" rtlCol="0">
              <a:spAutoFit/>
            </a:bodyPr>
            <a:lstStyle/>
            <a:p>
              <a:r>
                <a:rPr lang="ja-JP" altLang="en-US" sz="2400" b="1" dirty="0">
                  <a:solidFill>
                    <a:schemeClr val="bg1"/>
                  </a:solidFill>
                </a:rPr>
                <a:t>スマートウォッチなど端末を常に身に付けることで、バイタルを測定・記録する。</a:t>
              </a:r>
              <a:endParaRPr lang="en-US" altLang="ja-JP" sz="2400" b="1" dirty="0">
                <a:solidFill>
                  <a:schemeClr val="bg1"/>
                </a:solidFill>
              </a:endParaRPr>
            </a:p>
            <a:p>
              <a:r>
                <a:rPr kumimoji="1" lang="ja-JP" altLang="en-US" sz="2400" b="1" dirty="0">
                  <a:solidFill>
                    <a:schemeClr val="bg1"/>
                  </a:solidFill>
                </a:rPr>
                <a:t>記録したデータはモバイル端末に送信して、ほかのデータと関連付けて確認することもできる</a:t>
              </a:r>
              <a:r>
                <a:rPr kumimoji="1" lang="ja-JP" altLang="en-US" sz="2400" b="1" dirty="0" smtClean="0">
                  <a:solidFill>
                    <a:schemeClr val="bg1"/>
                  </a:solidFill>
                </a:rPr>
                <a:t>。</a:t>
              </a:r>
              <a:r>
                <a:rPr lang="ja-JP" altLang="en-US" sz="2400" b="1" dirty="0" smtClean="0">
                  <a:solidFill>
                    <a:schemeClr val="bg1"/>
                  </a:solidFill>
                </a:rPr>
                <a:t>継続的</a:t>
              </a:r>
              <a:r>
                <a:rPr lang="ja-JP" altLang="en-US" sz="2400" b="1" dirty="0">
                  <a:solidFill>
                    <a:schemeClr val="bg1"/>
                  </a:solidFill>
                </a:rPr>
                <a:t>に健康状態を測定することが</a:t>
              </a:r>
              <a:r>
                <a:rPr lang="ja-JP" altLang="en-US" sz="2400" b="1" dirty="0" smtClean="0">
                  <a:solidFill>
                    <a:schemeClr val="bg1"/>
                  </a:solidFill>
                </a:rPr>
                <a:t>できるというメリットがある。</a:t>
              </a:r>
              <a:endParaRPr kumimoji="1" lang="ja-JP" altLang="en-US" sz="2400" dirty="0">
                <a:solidFill>
                  <a:schemeClr val="bg1"/>
                </a:solidFill>
              </a:endParaRPr>
            </a:p>
          </p:txBody>
        </p:sp>
        <p:sp>
          <p:nvSpPr>
            <p:cNvPr id="17" name="正方形/長方形 16">
              <a:extLst>
                <a:ext uri="{FF2B5EF4-FFF2-40B4-BE49-F238E27FC236}">
                  <a16:creationId xmlns:a16="http://schemas.microsoft.com/office/drawing/2014/main" id="{2EF8BAD6-CFC7-4EE4-957F-C25F7A559868}"/>
                </a:ext>
              </a:extLst>
            </p:cNvPr>
            <p:cNvSpPr/>
            <p:nvPr/>
          </p:nvSpPr>
          <p:spPr>
            <a:xfrm>
              <a:off x="441765" y="4396126"/>
              <a:ext cx="2736000" cy="759337"/>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2400" b="1" dirty="0"/>
                <a:t>モバイル端末</a:t>
              </a:r>
            </a:p>
          </p:txBody>
        </p:sp>
        <p:sp>
          <p:nvSpPr>
            <p:cNvPr id="24" name="乗算 23"/>
            <p:cNvSpPr/>
            <p:nvPr/>
          </p:nvSpPr>
          <p:spPr>
            <a:xfrm>
              <a:off x="3171500" y="4438039"/>
              <a:ext cx="692598" cy="692598"/>
            </a:xfrm>
            <a:prstGeom prst="mathMultiply">
              <a:avLst>
                <a:gd name="adj1" fmla="val 8886"/>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grpSp>
        <p:nvGrpSpPr>
          <p:cNvPr id="15" name="グループ化 14"/>
          <p:cNvGrpSpPr/>
          <p:nvPr/>
        </p:nvGrpSpPr>
        <p:grpSpPr>
          <a:xfrm>
            <a:off x="297376" y="1653569"/>
            <a:ext cx="11557167" cy="2307918"/>
            <a:chOff x="297376" y="1653569"/>
            <a:chExt cx="11557167" cy="2307918"/>
          </a:xfrm>
        </p:grpSpPr>
        <p:sp useBgFill="1">
          <p:nvSpPr>
            <p:cNvPr id="9" name="正方形/長方形 8"/>
            <p:cNvSpPr/>
            <p:nvPr/>
          </p:nvSpPr>
          <p:spPr>
            <a:xfrm>
              <a:off x="297376" y="1653569"/>
              <a:ext cx="11557167" cy="23079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19FC106-F153-4655-A469-8EAE11AE6BF7}"/>
                </a:ext>
              </a:extLst>
            </p:cNvPr>
            <p:cNvSpPr/>
            <p:nvPr/>
          </p:nvSpPr>
          <p:spPr>
            <a:xfrm>
              <a:off x="448030" y="1790152"/>
              <a:ext cx="2736000" cy="759337"/>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2400" b="1" dirty="0"/>
                <a:t>モバイル端末</a:t>
              </a:r>
            </a:p>
          </p:txBody>
        </p:sp>
        <p:sp>
          <p:nvSpPr>
            <p:cNvPr id="5" name="正方形/長方形 4">
              <a:extLst>
                <a:ext uri="{FF2B5EF4-FFF2-40B4-BE49-F238E27FC236}">
                  <a16:creationId xmlns:a16="http://schemas.microsoft.com/office/drawing/2014/main" id="{7182F4AA-3A7B-42BB-94EC-4158D8EE56AE}"/>
                </a:ext>
              </a:extLst>
            </p:cNvPr>
            <p:cNvSpPr/>
            <p:nvPr/>
          </p:nvSpPr>
          <p:spPr>
            <a:xfrm>
              <a:off x="3864098" y="1790152"/>
              <a:ext cx="2736000" cy="759337"/>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2400" b="1" dirty="0"/>
                <a:t>ヘルスケア機器</a:t>
              </a:r>
            </a:p>
          </p:txBody>
        </p:sp>
        <p:sp>
          <p:nvSpPr>
            <p:cNvPr id="11" name="テキスト ボックス 10">
              <a:extLst>
                <a:ext uri="{FF2B5EF4-FFF2-40B4-BE49-F238E27FC236}">
                  <a16:creationId xmlns:a16="http://schemas.microsoft.com/office/drawing/2014/main" id="{A64BBE5D-AC0A-4BA1-870C-6D9F8F03BCFF}"/>
                </a:ext>
              </a:extLst>
            </p:cNvPr>
            <p:cNvSpPr txBox="1"/>
            <p:nvPr/>
          </p:nvSpPr>
          <p:spPr>
            <a:xfrm>
              <a:off x="441765" y="2728500"/>
              <a:ext cx="11188652" cy="1200329"/>
            </a:xfrm>
            <a:prstGeom prst="rect">
              <a:avLst/>
            </a:prstGeom>
            <a:noFill/>
          </p:spPr>
          <p:txBody>
            <a:bodyPr wrap="square" rtlCol="0">
              <a:spAutoFit/>
            </a:bodyPr>
            <a:lstStyle/>
            <a:p>
              <a:r>
                <a:rPr lang="ja-JP" altLang="en-US" sz="2400" b="1" dirty="0">
                  <a:solidFill>
                    <a:schemeClr val="bg1"/>
                  </a:solidFill>
                </a:rPr>
                <a:t>今までの</a:t>
              </a:r>
              <a:r>
                <a:rPr kumimoji="1" lang="ja-JP" altLang="en-US" sz="2400" b="1" dirty="0">
                  <a:solidFill>
                    <a:schemeClr val="bg1"/>
                  </a:solidFill>
                </a:rPr>
                <a:t>ヘルスケア機器</a:t>
              </a:r>
              <a:r>
                <a:rPr kumimoji="1" lang="en-US" altLang="ja-JP" sz="2400" b="1" dirty="0">
                  <a:solidFill>
                    <a:schemeClr val="bg1"/>
                  </a:solidFill>
                </a:rPr>
                <a:t>(</a:t>
              </a:r>
              <a:r>
                <a:rPr kumimoji="1" lang="ja-JP" altLang="en-US" sz="2400" b="1" dirty="0">
                  <a:solidFill>
                    <a:schemeClr val="bg1"/>
                  </a:solidFill>
                </a:rPr>
                <a:t>体重計・血圧計など</a:t>
              </a:r>
              <a:r>
                <a:rPr kumimoji="1" lang="en-US" altLang="ja-JP" sz="2400" b="1" dirty="0">
                  <a:solidFill>
                    <a:schemeClr val="bg1"/>
                  </a:solidFill>
                </a:rPr>
                <a:t>)</a:t>
              </a:r>
              <a:r>
                <a:rPr kumimoji="1" lang="ja-JP" altLang="en-US" sz="2400" b="1" dirty="0">
                  <a:solidFill>
                    <a:schemeClr val="bg1"/>
                  </a:solidFill>
                </a:rPr>
                <a:t>をインターネットにつなぎ、</a:t>
              </a:r>
              <a:endParaRPr kumimoji="1" lang="en-US" altLang="ja-JP" sz="2400" b="1" dirty="0">
                <a:solidFill>
                  <a:schemeClr val="bg1"/>
                </a:solidFill>
              </a:endParaRPr>
            </a:p>
            <a:p>
              <a:r>
                <a:rPr kumimoji="1" lang="ja-JP" altLang="en-US" sz="2400" b="1" dirty="0">
                  <a:solidFill>
                    <a:schemeClr val="bg1"/>
                  </a:solidFill>
                </a:rPr>
                <a:t>インターネットからモバイル端末</a:t>
              </a:r>
              <a:r>
                <a:rPr kumimoji="1" lang="en-US" altLang="ja-JP" sz="2400" b="1" dirty="0">
                  <a:solidFill>
                    <a:schemeClr val="bg1"/>
                  </a:solidFill>
                </a:rPr>
                <a:t>(</a:t>
              </a:r>
              <a:r>
                <a:rPr kumimoji="1" lang="ja-JP" altLang="en-US" sz="2400" b="1" dirty="0">
                  <a:solidFill>
                    <a:schemeClr val="bg1"/>
                  </a:solidFill>
                </a:rPr>
                <a:t>スマートフォン・タブレット端末</a:t>
              </a:r>
              <a:r>
                <a:rPr kumimoji="1" lang="en-US" altLang="ja-JP" sz="2400" b="1" dirty="0">
                  <a:solidFill>
                    <a:schemeClr val="bg1"/>
                  </a:solidFill>
                </a:rPr>
                <a:t>)</a:t>
              </a:r>
              <a:r>
                <a:rPr kumimoji="1" lang="ja-JP" altLang="en-US" sz="2400" b="1" dirty="0" smtClean="0">
                  <a:solidFill>
                    <a:schemeClr val="bg1"/>
                  </a:solidFill>
                </a:rPr>
                <a:t>に</a:t>
              </a:r>
              <a:endParaRPr kumimoji="1" lang="en-US" altLang="ja-JP" sz="2400" b="1" dirty="0" smtClean="0">
                <a:solidFill>
                  <a:schemeClr val="bg1"/>
                </a:solidFill>
              </a:endParaRPr>
            </a:p>
            <a:p>
              <a:r>
                <a:rPr kumimoji="1" lang="ja-JP" altLang="en-US" sz="2400" b="1" dirty="0" smtClean="0">
                  <a:solidFill>
                    <a:schemeClr val="bg1"/>
                  </a:solidFill>
                </a:rPr>
                <a:t>データ</a:t>
              </a:r>
              <a:r>
                <a:rPr kumimoji="1" lang="ja-JP" altLang="en-US" sz="2400" b="1" dirty="0">
                  <a:solidFill>
                    <a:schemeClr val="bg1"/>
                  </a:solidFill>
                </a:rPr>
                <a:t>を取り込む</a:t>
              </a:r>
              <a:r>
                <a:rPr kumimoji="1" lang="ja-JP" altLang="en-US" sz="2400" b="1" dirty="0" smtClean="0">
                  <a:solidFill>
                    <a:schemeClr val="bg1"/>
                  </a:solidFill>
                </a:rPr>
                <a:t>。この</a:t>
              </a:r>
              <a:r>
                <a:rPr kumimoji="1" lang="ja-JP" altLang="en-US" sz="2400" b="1" dirty="0">
                  <a:solidFill>
                    <a:schemeClr val="bg1"/>
                  </a:solidFill>
                </a:rPr>
                <a:t>データをもとに健康管理を行う</a:t>
              </a:r>
              <a:r>
                <a:rPr kumimoji="1" lang="ja-JP" altLang="en-US" sz="2400" dirty="0">
                  <a:solidFill>
                    <a:schemeClr val="bg1"/>
                  </a:solidFill>
                </a:rPr>
                <a:t>。</a:t>
              </a:r>
            </a:p>
          </p:txBody>
        </p:sp>
        <p:sp>
          <p:nvSpPr>
            <p:cNvPr id="14" name="乗算 13"/>
            <p:cNvSpPr/>
            <p:nvPr/>
          </p:nvSpPr>
          <p:spPr>
            <a:xfrm>
              <a:off x="3171500" y="1838899"/>
              <a:ext cx="692598" cy="692598"/>
            </a:xfrm>
            <a:prstGeom prst="mathMultiply">
              <a:avLst>
                <a:gd name="adj1" fmla="val 8886"/>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sp>
        <p:nvSpPr>
          <p:cNvPr id="2" name="テキスト ボックス 1">
            <a:extLst>
              <a:ext uri="{FF2B5EF4-FFF2-40B4-BE49-F238E27FC236}">
                <a16:creationId xmlns:a16="http://schemas.microsoft.com/office/drawing/2014/main" id="{438B01A2-5B3A-4762-BD5D-64CB4A74AEBE}"/>
              </a:ext>
            </a:extLst>
          </p:cNvPr>
          <p:cNvSpPr txBox="1"/>
          <p:nvPr/>
        </p:nvSpPr>
        <p:spPr>
          <a:xfrm>
            <a:off x="297376" y="206300"/>
            <a:ext cx="5929828" cy="523220"/>
          </a:xfrm>
          <a:prstGeom prst="rect">
            <a:avLst/>
          </a:prstGeom>
          <a:noFill/>
        </p:spPr>
        <p:txBody>
          <a:bodyPr wrap="none" rtlCol="0">
            <a:spAutoFit/>
          </a:bodyPr>
          <a:lstStyle/>
          <a:p>
            <a:r>
              <a:rPr kumimoji="1" lang="ja-JP" altLang="en-US" sz="2800" b="1" dirty="0">
                <a:solidFill>
                  <a:schemeClr val="bg1"/>
                </a:solidFill>
              </a:rPr>
              <a:t>はじめに：モバイルヘルスケアとは</a:t>
            </a:r>
          </a:p>
        </p:txBody>
      </p:sp>
      <p:sp>
        <p:nvSpPr>
          <p:cNvPr id="3" name="テキスト ボックス 2">
            <a:extLst>
              <a:ext uri="{FF2B5EF4-FFF2-40B4-BE49-F238E27FC236}">
                <a16:creationId xmlns:a16="http://schemas.microsoft.com/office/drawing/2014/main" id="{94AAB1EA-3563-4207-8C19-94D7ED6478F4}"/>
              </a:ext>
            </a:extLst>
          </p:cNvPr>
          <p:cNvSpPr txBox="1"/>
          <p:nvPr/>
        </p:nvSpPr>
        <p:spPr>
          <a:xfrm>
            <a:off x="441765" y="728359"/>
            <a:ext cx="11308470" cy="892552"/>
          </a:xfrm>
          <a:prstGeom prst="rect">
            <a:avLst/>
          </a:prstGeom>
          <a:noFill/>
        </p:spPr>
        <p:txBody>
          <a:bodyPr wrap="square" rtlCol="0">
            <a:spAutoFit/>
          </a:bodyPr>
          <a:lstStyle/>
          <a:p>
            <a:r>
              <a:rPr kumimoji="1" lang="ja-JP" altLang="en-US" sz="2800" b="1" dirty="0">
                <a:solidFill>
                  <a:srgbClr val="FF0000"/>
                </a:solidFill>
              </a:rPr>
              <a:t>「モバイルヘルスケア」とは</a:t>
            </a:r>
            <a:endParaRPr kumimoji="1" lang="en-US" altLang="ja-JP" sz="2800" b="1" dirty="0">
              <a:solidFill>
                <a:srgbClr val="FF0000"/>
              </a:solidFill>
            </a:endParaRPr>
          </a:p>
          <a:p>
            <a:r>
              <a:rPr kumimoji="1" lang="ja-JP" altLang="en-US" sz="2400" b="1" dirty="0">
                <a:solidFill>
                  <a:schemeClr val="bg1"/>
                </a:solidFill>
              </a:rPr>
              <a:t>スマートフォンやタブレット端末を用いて行う診療のサポートや医療行為のこと</a:t>
            </a:r>
          </a:p>
        </p:txBody>
      </p:sp>
      <p:sp>
        <p:nvSpPr>
          <p:cNvPr id="19" name="正方形/長方形 18"/>
          <p:cNvSpPr/>
          <p:nvPr/>
        </p:nvSpPr>
        <p:spPr>
          <a:xfrm rot="21377341">
            <a:off x="152906" y="2093202"/>
            <a:ext cx="11887761" cy="1155367"/>
          </a:xfrm>
          <a:prstGeom prst="rect">
            <a:avLst/>
          </a:prstGeom>
          <a:solidFill>
            <a:schemeClr val="bg2">
              <a:lumMod val="25000"/>
            </a:schemeClr>
          </a:solidFill>
          <a:ln w="381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4800" b="1" dirty="0" smtClean="0">
                <a:solidFill>
                  <a:srgbClr val="FF0000"/>
                </a:solidFill>
              </a:rPr>
              <a:t>いつ</a:t>
            </a:r>
            <a:r>
              <a:rPr lang="ja-JP" altLang="en-US" sz="4800" b="1" dirty="0">
                <a:solidFill>
                  <a:srgbClr val="FF0000"/>
                </a:solidFill>
              </a:rPr>
              <a:t>でも手軽に測定を行うことが</a:t>
            </a:r>
            <a:r>
              <a:rPr lang="ja-JP" altLang="en-US" sz="4800" b="1" dirty="0" smtClean="0">
                <a:solidFill>
                  <a:srgbClr val="FF0000"/>
                </a:solidFill>
              </a:rPr>
              <a:t>できない</a:t>
            </a:r>
            <a:endParaRPr lang="ja-JP" altLang="en-US" sz="2400" dirty="0">
              <a:solidFill>
                <a:srgbClr val="FF0000"/>
              </a:solidFill>
            </a:endParaRPr>
          </a:p>
        </p:txBody>
      </p:sp>
      <p:sp>
        <p:nvSpPr>
          <p:cNvPr id="27" name="正方形/長方形 26"/>
          <p:cNvSpPr/>
          <p:nvPr/>
        </p:nvSpPr>
        <p:spPr>
          <a:xfrm rot="21377341">
            <a:off x="1323809" y="4732627"/>
            <a:ext cx="9457262" cy="1155367"/>
          </a:xfrm>
          <a:prstGeom prst="rect">
            <a:avLst/>
          </a:prstGeom>
          <a:solidFill>
            <a:schemeClr val="bg2">
              <a:lumMod val="25000"/>
            </a:schemeClr>
          </a:solidFill>
          <a:ln w="381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4800" b="1" dirty="0" smtClean="0">
                <a:solidFill>
                  <a:srgbClr val="FF0000"/>
                </a:solidFill>
              </a:rPr>
              <a:t>端末</a:t>
            </a:r>
            <a:r>
              <a:rPr lang="ja-JP" altLang="en-US" sz="4800" b="1" dirty="0">
                <a:solidFill>
                  <a:srgbClr val="FF0000"/>
                </a:solidFill>
              </a:rPr>
              <a:t>を新たに購入する必要がある</a:t>
            </a:r>
            <a:endParaRPr lang="ja-JP" altLang="en-US" sz="2400" dirty="0">
              <a:solidFill>
                <a:srgbClr val="FF0000"/>
              </a:solidFill>
            </a:endParaRPr>
          </a:p>
        </p:txBody>
      </p:sp>
    </p:spTree>
    <p:extLst>
      <p:ext uri="{BB962C8B-B14F-4D97-AF65-F5344CB8AC3E}">
        <p14:creationId xmlns:p14="http://schemas.microsoft.com/office/powerpoint/2010/main" val="335024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50" presetClass="entr" presetSubtype="0" decel="100000" fill="hold" grpId="1" nodeType="click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1000" fill="hold"/>
                                        <p:tgtEl>
                                          <p:spTgt spid="19"/>
                                        </p:tgtEl>
                                        <p:attrNameLst>
                                          <p:attrName>ppt_w</p:attrName>
                                        </p:attrNameLst>
                                      </p:cBhvr>
                                      <p:tavLst>
                                        <p:tav tm="0">
                                          <p:val>
                                            <p:strVal val="#ppt_w+.3"/>
                                          </p:val>
                                        </p:tav>
                                        <p:tav tm="100000">
                                          <p:val>
                                            <p:strVal val="#ppt_w"/>
                                          </p:val>
                                        </p:tav>
                                      </p:tavLst>
                                    </p:anim>
                                    <p:anim calcmode="lin" valueType="num">
                                      <p:cBhvr>
                                        <p:cTn id="23" dur="1000" fill="hold"/>
                                        <p:tgtEl>
                                          <p:spTgt spid="19"/>
                                        </p:tgtEl>
                                        <p:attrNameLst>
                                          <p:attrName>ppt_h</p:attrName>
                                        </p:attrNameLst>
                                      </p:cBhvr>
                                      <p:tavLst>
                                        <p:tav tm="0">
                                          <p:val>
                                            <p:strVal val="#ppt_h"/>
                                          </p:val>
                                        </p:tav>
                                        <p:tav tm="100000">
                                          <p:val>
                                            <p:strVal val="#ppt_h"/>
                                          </p:val>
                                        </p:tav>
                                      </p:tavLst>
                                    </p:anim>
                                    <p:animEffect transition="in" filter="fade">
                                      <p:cBhvr>
                                        <p:cTn id="24" dur="10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50" presetClass="entr" presetSubtype="0" decel="10000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p:cTn id="29" dur="1000" fill="hold"/>
                                        <p:tgtEl>
                                          <p:spTgt spid="27"/>
                                        </p:tgtEl>
                                        <p:attrNameLst>
                                          <p:attrName>ppt_w</p:attrName>
                                        </p:attrNameLst>
                                      </p:cBhvr>
                                      <p:tavLst>
                                        <p:tav tm="0">
                                          <p:val>
                                            <p:strVal val="#ppt_w+.3"/>
                                          </p:val>
                                        </p:tav>
                                        <p:tav tm="100000">
                                          <p:val>
                                            <p:strVal val="#ppt_w"/>
                                          </p:val>
                                        </p:tav>
                                      </p:tavLst>
                                    </p:anim>
                                    <p:anim calcmode="lin" valueType="num">
                                      <p:cBhvr>
                                        <p:cTn id="30" dur="1000" fill="hold"/>
                                        <p:tgtEl>
                                          <p:spTgt spid="27"/>
                                        </p:tgtEl>
                                        <p:attrNameLst>
                                          <p:attrName>ppt_h</p:attrName>
                                        </p:attrNameLst>
                                      </p:cBhvr>
                                      <p:tavLst>
                                        <p:tav tm="0">
                                          <p:val>
                                            <p:strVal val="#ppt_h"/>
                                          </p:val>
                                        </p:tav>
                                        <p:tav tm="100000">
                                          <p:val>
                                            <p:strVal val="#ppt_h"/>
                                          </p:val>
                                        </p:tav>
                                      </p:tavLst>
                                    </p:anim>
                                    <p:animEffect transition="in" filter="fade">
                                      <p:cBhvr>
                                        <p:cTn id="31"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1" animBg="1"/>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p:cNvGrpSpPr/>
          <p:nvPr/>
        </p:nvGrpSpPr>
        <p:grpSpPr>
          <a:xfrm>
            <a:off x="473642" y="1742739"/>
            <a:ext cx="2055576" cy="3818967"/>
            <a:chOff x="9931430" y="3429000"/>
            <a:chExt cx="1697797" cy="3229337"/>
          </a:xfrm>
          <a:effectLst>
            <a:glow rad="431800">
              <a:schemeClr val="bg1">
                <a:alpha val="60000"/>
              </a:schemeClr>
            </a:glow>
          </a:effectLst>
          <a:scene3d>
            <a:camera prst="perspectiveContrastingRightFacing"/>
            <a:lightRig rig="threePt" dir="t"/>
          </a:scene3d>
        </p:grpSpPr>
        <p:sp>
          <p:nvSpPr>
            <p:cNvPr id="4" name="角丸四角形 3"/>
            <p:cNvSpPr/>
            <p:nvPr/>
          </p:nvSpPr>
          <p:spPr>
            <a:xfrm>
              <a:off x="11430997" y="3767562"/>
              <a:ext cx="198230" cy="250273"/>
            </a:xfrm>
            <a:prstGeom prst="roundRect">
              <a:avLst/>
            </a:prstGeom>
            <a:solidFill>
              <a:schemeClr val="bg2">
                <a:lumMod val="25000"/>
              </a:schemeClr>
            </a:solidFill>
            <a:ln>
              <a:noFill/>
            </a:ln>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角丸四角形 4"/>
            <p:cNvSpPr/>
            <p:nvPr/>
          </p:nvSpPr>
          <p:spPr>
            <a:xfrm>
              <a:off x="11430997" y="4106124"/>
              <a:ext cx="198230" cy="250273"/>
            </a:xfrm>
            <a:prstGeom prst="roundRect">
              <a:avLst/>
            </a:prstGeom>
            <a:solidFill>
              <a:schemeClr val="bg2">
                <a:lumMod val="25000"/>
              </a:schemeClr>
            </a:solidFill>
            <a:ln>
              <a:noFill/>
            </a:ln>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9931430" y="3429000"/>
              <a:ext cx="1671836" cy="3229337"/>
            </a:xfrm>
            <a:prstGeom prst="roundRect">
              <a:avLst/>
            </a:prstGeom>
            <a:solidFill>
              <a:schemeClr val="bg2">
                <a:lumMod val="25000"/>
              </a:schemeClr>
            </a:solidFill>
            <a:ln>
              <a:solidFill>
                <a:schemeClr val="tx1">
                  <a:lumMod val="75000"/>
                  <a:lumOff val="25000"/>
                </a:schemeClr>
              </a:solidFill>
            </a:ln>
            <a:effectLst>
              <a:reflection blurRad="6350" stA="52000" endA="300" endPos="35000" dir="5400000" sy="-100000" algn="bl" rotWithShape="0"/>
            </a:effectLst>
            <a:sp3d>
              <a:bevel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正方形/長方形 6"/>
            <p:cNvSpPr/>
            <p:nvPr/>
          </p:nvSpPr>
          <p:spPr>
            <a:xfrm>
              <a:off x="10096015" y="3767562"/>
              <a:ext cx="1342664" cy="2253927"/>
            </a:xfrm>
            <a:prstGeom prst="rect">
              <a:avLst/>
            </a:prstGeom>
            <a:gradFill flip="none" rotWithShape="1">
              <a:gsLst>
                <a:gs pos="0">
                  <a:schemeClr val="accent1">
                    <a:alpha val="0"/>
                    <a:lumMod val="0"/>
                  </a:schemeClr>
                </a:gs>
                <a:gs pos="100000">
                  <a:schemeClr val="bg1">
                    <a:shade val="100000"/>
                    <a:satMod val="115000"/>
                  </a:schemeClr>
                </a:gs>
              </a:gsLst>
              <a:lin ang="13500000" scaled="1"/>
              <a:tileRect/>
            </a:grad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800" b="1" dirty="0" smtClean="0"/>
                <a:t>!?</a:t>
              </a:r>
              <a:endParaRPr kumimoji="1" lang="ja-JP" altLang="en-US" sz="8800" b="1" dirty="0"/>
            </a:p>
          </p:txBody>
        </p:sp>
        <p:sp>
          <p:nvSpPr>
            <p:cNvPr id="8" name="正方形/長方形 7"/>
            <p:cNvSpPr/>
            <p:nvPr/>
          </p:nvSpPr>
          <p:spPr>
            <a:xfrm>
              <a:off x="10626522" y="6229592"/>
              <a:ext cx="281651" cy="281651"/>
            </a:xfrm>
            <a:prstGeom prst="rect">
              <a:avLst/>
            </a:prstGeom>
            <a:noFill/>
            <a:ln w="38100">
              <a:solidFill>
                <a:schemeClr val="bg1"/>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11098383" y="3499896"/>
              <a:ext cx="196770" cy="196770"/>
            </a:xfrm>
            <a:prstGeom prst="ellipse">
              <a:avLst/>
            </a:prstGeom>
            <a:gradFill flip="none" rotWithShape="1">
              <a:gsLst>
                <a:gs pos="80000">
                  <a:schemeClr val="bg1">
                    <a:shade val="30000"/>
                    <a:satMod val="115000"/>
                  </a:schemeClr>
                </a:gs>
                <a:gs pos="50000">
                  <a:schemeClr val="bg1">
                    <a:shade val="67500"/>
                    <a:satMod val="115000"/>
                  </a:schemeClr>
                </a:gs>
                <a:gs pos="0">
                  <a:schemeClr val="bg1">
                    <a:shade val="100000"/>
                    <a:satMod val="115000"/>
                  </a:schemeClr>
                </a:gs>
              </a:gsLst>
              <a:path path="circle">
                <a:fillToRect l="50000" t="50000" r="50000" b="50000"/>
              </a:path>
              <a:tileRect/>
            </a:gradFill>
            <a:ln>
              <a:noFill/>
            </a:ln>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ハート 9" hidden="1"/>
            <p:cNvSpPr/>
            <p:nvPr/>
          </p:nvSpPr>
          <p:spPr>
            <a:xfrm>
              <a:off x="10195858" y="3910838"/>
              <a:ext cx="356318" cy="320422"/>
            </a:xfrm>
            <a:prstGeom prst="heart">
              <a:avLst/>
            </a:prstGeom>
            <a:solidFill>
              <a:srgbClr val="EE42C5">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11" name="角丸四角形 10"/>
            <p:cNvSpPr/>
            <p:nvPr/>
          </p:nvSpPr>
          <p:spPr>
            <a:xfrm>
              <a:off x="10569227" y="3572071"/>
              <a:ext cx="396240" cy="60960"/>
            </a:xfrm>
            <a:prstGeom prst="roundRect">
              <a:avLst>
                <a:gd name="adj" fmla="val 50000"/>
              </a:avLst>
            </a:prstGeom>
            <a:gradFill flip="none" rotWithShape="1">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lin ang="16200000" scaled="1"/>
              <a:tileRect/>
            </a:gra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 name="雲形吹き出し 11"/>
          <p:cNvSpPr/>
          <p:nvPr/>
        </p:nvSpPr>
        <p:spPr>
          <a:xfrm rot="21207383" flipH="1">
            <a:off x="2144787" y="1230873"/>
            <a:ext cx="9732495" cy="5089149"/>
          </a:xfrm>
          <a:custGeom>
            <a:avLst/>
            <a:gdLst>
              <a:gd name="connsiteX0" fmla="*/ 3900 w 43200"/>
              <a:gd name="connsiteY0" fmla="*/ 14370 h 43200"/>
              <a:gd name="connsiteX1" fmla="*/ 5623 w 43200"/>
              <a:gd name="connsiteY1" fmla="*/ 6907 h 43200"/>
              <a:gd name="connsiteX2" fmla="*/ 14005 w 43200"/>
              <a:gd name="connsiteY2" fmla="*/ 5202 h 43200"/>
              <a:gd name="connsiteX3" fmla="*/ 22456 w 43200"/>
              <a:gd name="connsiteY3" fmla="*/ 3432 h 43200"/>
              <a:gd name="connsiteX4" fmla="*/ 25749 w 43200"/>
              <a:gd name="connsiteY4" fmla="*/ 200 h 43200"/>
              <a:gd name="connsiteX5" fmla="*/ 29833 w 43200"/>
              <a:gd name="connsiteY5" fmla="*/ 2481 h 43200"/>
              <a:gd name="connsiteX6" fmla="*/ 35463 w 43200"/>
              <a:gd name="connsiteY6" fmla="*/ 690 h 43200"/>
              <a:gd name="connsiteX7" fmla="*/ 38318 w 43200"/>
              <a:gd name="connsiteY7" fmla="*/ 5576 h 43200"/>
              <a:gd name="connsiteX8" fmla="*/ 41982 w 43200"/>
              <a:gd name="connsiteY8" fmla="*/ 10318 h 43200"/>
              <a:gd name="connsiteX9" fmla="*/ 41818 w 43200"/>
              <a:gd name="connsiteY9" fmla="*/ 15460 h 43200"/>
              <a:gd name="connsiteX10" fmla="*/ 43016 w 43200"/>
              <a:gd name="connsiteY10" fmla="*/ 23322 h 43200"/>
              <a:gd name="connsiteX11" fmla="*/ 37404 w 43200"/>
              <a:gd name="connsiteY11" fmla="*/ 30204 h 43200"/>
              <a:gd name="connsiteX12" fmla="*/ 35395 w 43200"/>
              <a:gd name="connsiteY12" fmla="*/ 36101 h 43200"/>
              <a:gd name="connsiteX13" fmla="*/ 28555 w 43200"/>
              <a:gd name="connsiteY13" fmla="*/ 36815 h 43200"/>
              <a:gd name="connsiteX14" fmla="*/ 23667 w 43200"/>
              <a:gd name="connsiteY14" fmla="*/ 43106 h 43200"/>
              <a:gd name="connsiteX15" fmla="*/ 16480 w 43200"/>
              <a:gd name="connsiteY15" fmla="*/ 39266 h 43200"/>
              <a:gd name="connsiteX16" fmla="*/ 5804 w 43200"/>
              <a:gd name="connsiteY16" fmla="*/ 35472 h 43200"/>
              <a:gd name="connsiteX17" fmla="*/ 1110 w 43200"/>
              <a:gd name="connsiteY17" fmla="*/ 31250 h 43200"/>
              <a:gd name="connsiteX18" fmla="*/ 2113 w 43200"/>
              <a:gd name="connsiteY18" fmla="*/ 25551 h 43200"/>
              <a:gd name="connsiteX19" fmla="*/ -5 w 43200"/>
              <a:gd name="connsiteY19" fmla="*/ 19704 h 43200"/>
              <a:gd name="connsiteX20" fmla="*/ 3863 w 43200"/>
              <a:gd name="connsiteY20" fmla="*/ 14507 h 43200"/>
              <a:gd name="connsiteX21" fmla="*/ 3900 w 43200"/>
              <a:gd name="connsiteY21" fmla="*/ 14370 h 43200"/>
              <a:gd name="connsiteX0" fmla="*/ 9725290 w 8645544"/>
              <a:gd name="connsiteY0" fmla="*/ 452866 h 5963477"/>
              <a:gd name="connsiteX1" fmla="*/ 9559638 w 8645544"/>
              <a:gd name="connsiteY1" fmla="*/ 618518 h 5963477"/>
              <a:gd name="connsiteX2" fmla="*/ 9393986 w 8645544"/>
              <a:gd name="connsiteY2" fmla="*/ 452866 h 5963477"/>
              <a:gd name="connsiteX3" fmla="*/ 9559638 w 8645544"/>
              <a:gd name="connsiteY3" fmla="*/ 287214 h 5963477"/>
              <a:gd name="connsiteX4" fmla="*/ 9725290 w 8645544"/>
              <a:gd name="connsiteY4" fmla="*/ 452866 h 5963477"/>
              <a:gd name="connsiteX0" fmla="*/ 9425173 w 8645544"/>
              <a:gd name="connsiteY0" fmla="*/ 677785 h 5963477"/>
              <a:gd name="connsiteX1" fmla="*/ 9093869 w 8645544"/>
              <a:gd name="connsiteY1" fmla="*/ 1009089 h 5963477"/>
              <a:gd name="connsiteX2" fmla="*/ 8762565 w 8645544"/>
              <a:gd name="connsiteY2" fmla="*/ 677785 h 5963477"/>
              <a:gd name="connsiteX3" fmla="*/ 9093869 w 8645544"/>
              <a:gd name="connsiteY3" fmla="*/ 346481 h 5963477"/>
              <a:gd name="connsiteX4" fmla="*/ 9425173 w 8645544"/>
              <a:gd name="connsiteY4" fmla="*/ 677785 h 5963477"/>
              <a:gd name="connsiteX0" fmla="*/ 8826716 w 8645544"/>
              <a:gd name="connsiteY0" fmla="*/ 1046772 h 5963477"/>
              <a:gd name="connsiteX1" fmla="*/ 8329760 w 8645544"/>
              <a:gd name="connsiteY1" fmla="*/ 1543728 h 5963477"/>
              <a:gd name="connsiteX2" fmla="*/ 7832804 w 8645544"/>
              <a:gd name="connsiteY2" fmla="*/ 1046772 h 5963477"/>
              <a:gd name="connsiteX3" fmla="*/ 8329760 w 8645544"/>
              <a:gd name="connsiteY3" fmla="*/ 549816 h 5963477"/>
              <a:gd name="connsiteX4" fmla="*/ 8826716 w 8645544"/>
              <a:gd name="connsiteY4" fmla="*/ 1046772 h 5963477"/>
              <a:gd name="connsiteX0" fmla="*/ 4693 w 43200"/>
              <a:gd name="connsiteY0" fmla="*/ 26177 h 43200"/>
              <a:gd name="connsiteX1" fmla="*/ 2160 w 43200"/>
              <a:gd name="connsiteY1" fmla="*/ 25380 h 43200"/>
              <a:gd name="connsiteX2" fmla="*/ 6928 w 43200"/>
              <a:gd name="connsiteY2" fmla="*/ 34899 h 43200"/>
              <a:gd name="connsiteX3" fmla="*/ 5820 w 43200"/>
              <a:gd name="connsiteY3" fmla="*/ 35280 h 43200"/>
              <a:gd name="connsiteX4" fmla="*/ 16478 w 43200"/>
              <a:gd name="connsiteY4" fmla="*/ 39090 h 43200"/>
              <a:gd name="connsiteX5" fmla="*/ 15810 w 43200"/>
              <a:gd name="connsiteY5" fmla="*/ 37350 h 43200"/>
              <a:gd name="connsiteX6" fmla="*/ 28827 w 43200"/>
              <a:gd name="connsiteY6" fmla="*/ 34751 h 43200"/>
              <a:gd name="connsiteX7" fmla="*/ 28560 w 43200"/>
              <a:gd name="connsiteY7" fmla="*/ 36660 h 43200"/>
              <a:gd name="connsiteX8" fmla="*/ 34129 w 43200"/>
              <a:gd name="connsiteY8" fmla="*/ 22954 h 43200"/>
              <a:gd name="connsiteX9" fmla="*/ 37380 w 43200"/>
              <a:gd name="connsiteY9" fmla="*/ 30090 h 43200"/>
              <a:gd name="connsiteX10" fmla="*/ 41798 w 43200"/>
              <a:gd name="connsiteY10" fmla="*/ 15354 h 43200"/>
              <a:gd name="connsiteX11" fmla="*/ 40350 w 43200"/>
              <a:gd name="connsiteY11" fmla="*/ 18030 h 43200"/>
              <a:gd name="connsiteX12" fmla="*/ 38324 w 43200"/>
              <a:gd name="connsiteY12" fmla="*/ 5426 h 43200"/>
              <a:gd name="connsiteX13" fmla="*/ 38400 w 43200"/>
              <a:gd name="connsiteY13" fmla="*/ 6690 h 43200"/>
              <a:gd name="connsiteX14" fmla="*/ 29078 w 43200"/>
              <a:gd name="connsiteY14" fmla="*/ 3952 h 43200"/>
              <a:gd name="connsiteX15" fmla="*/ 29820 w 43200"/>
              <a:gd name="connsiteY15" fmla="*/ 2340 h 43200"/>
              <a:gd name="connsiteX16" fmla="*/ 22141 w 43200"/>
              <a:gd name="connsiteY16" fmla="*/ 4720 h 43200"/>
              <a:gd name="connsiteX17" fmla="*/ 22500 w 43200"/>
              <a:gd name="connsiteY17" fmla="*/ 3330 h 43200"/>
              <a:gd name="connsiteX18" fmla="*/ 14000 w 43200"/>
              <a:gd name="connsiteY18" fmla="*/ 5192 h 43200"/>
              <a:gd name="connsiteX19" fmla="*/ 15300 w 43200"/>
              <a:gd name="connsiteY19" fmla="*/ 6540 h 43200"/>
              <a:gd name="connsiteX20" fmla="*/ 4127 w 43200"/>
              <a:gd name="connsiteY20" fmla="*/ 15789 h 43200"/>
              <a:gd name="connsiteX21" fmla="*/ 3900 w 43200"/>
              <a:gd name="connsiteY21" fmla="*/ 14370 h 43200"/>
              <a:gd name="connsiteX0" fmla="*/ 3936 w 48631"/>
              <a:gd name="connsiteY0" fmla="*/ 14229 h 43219"/>
              <a:gd name="connsiteX1" fmla="*/ 5659 w 48631"/>
              <a:gd name="connsiteY1" fmla="*/ 6766 h 43219"/>
              <a:gd name="connsiteX2" fmla="*/ 14041 w 48631"/>
              <a:gd name="connsiteY2" fmla="*/ 5061 h 43219"/>
              <a:gd name="connsiteX3" fmla="*/ 22492 w 48631"/>
              <a:gd name="connsiteY3" fmla="*/ 3291 h 43219"/>
              <a:gd name="connsiteX4" fmla="*/ 25785 w 48631"/>
              <a:gd name="connsiteY4" fmla="*/ 59 h 43219"/>
              <a:gd name="connsiteX5" fmla="*/ 29869 w 48631"/>
              <a:gd name="connsiteY5" fmla="*/ 2340 h 43219"/>
              <a:gd name="connsiteX6" fmla="*/ 35499 w 48631"/>
              <a:gd name="connsiteY6" fmla="*/ 549 h 43219"/>
              <a:gd name="connsiteX7" fmla="*/ 38354 w 48631"/>
              <a:gd name="connsiteY7" fmla="*/ 5435 h 43219"/>
              <a:gd name="connsiteX8" fmla="*/ 42018 w 48631"/>
              <a:gd name="connsiteY8" fmla="*/ 10177 h 43219"/>
              <a:gd name="connsiteX9" fmla="*/ 41854 w 48631"/>
              <a:gd name="connsiteY9" fmla="*/ 15319 h 43219"/>
              <a:gd name="connsiteX10" fmla="*/ 43052 w 48631"/>
              <a:gd name="connsiteY10" fmla="*/ 23181 h 43219"/>
              <a:gd name="connsiteX11" fmla="*/ 37440 w 48631"/>
              <a:gd name="connsiteY11" fmla="*/ 30063 h 43219"/>
              <a:gd name="connsiteX12" fmla="*/ 35431 w 48631"/>
              <a:gd name="connsiteY12" fmla="*/ 35960 h 43219"/>
              <a:gd name="connsiteX13" fmla="*/ 28591 w 48631"/>
              <a:gd name="connsiteY13" fmla="*/ 36674 h 43219"/>
              <a:gd name="connsiteX14" fmla="*/ 23703 w 48631"/>
              <a:gd name="connsiteY14" fmla="*/ 42965 h 43219"/>
              <a:gd name="connsiteX15" fmla="*/ 16516 w 48631"/>
              <a:gd name="connsiteY15" fmla="*/ 39125 h 43219"/>
              <a:gd name="connsiteX16" fmla="*/ 5840 w 48631"/>
              <a:gd name="connsiteY16" fmla="*/ 35331 h 43219"/>
              <a:gd name="connsiteX17" fmla="*/ 1146 w 48631"/>
              <a:gd name="connsiteY17" fmla="*/ 31109 h 43219"/>
              <a:gd name="connsiteX18" fmla="*/ 2149 w 48631"/>
              <a:gd name="connsiteY18" fmla="*/ 25410 h 43219"/>
              <a:gd name="connsiteX19" fmla="*/ 31 w 48631"/>
              <a:gd name="connsiteY19" fmla="*/ 19563 h 43219"/>
              <a:gd name="connsiteX20" fmla="*/ 3899 w 48631"/>
              <a:gd name="connsiteY20" fmla="*/ 14366 h 43219"/>
              <a:gd name="connsiteX21" fmla="*/ 3936 w 48631"/>
              <a:gd name="connsiteY21" fmla="*/ 14229 h 43219"/>
              <a:gd name="connsiteX0" fmla="*/ 9732495 w 9732495"/>
              <a:gd name="connsiteY0" fmla="*/ 433402 h 5966100"/>
              <a:gd name="connsiteX1" fmla="*/ 9566843 w 9732495"/>
              <a:gd name="connsiteY1" fmla="*/ 599054 h 5966100"/>
              <a:gd name="connsiteX2" fmla="*/ 9401191 w 9732495"/>
              <a:gd name="connsiteY2" fmla="*/ 433402 h 5966100"/>
              <a:gd name="connsiteX3" fmla="*/ 9566843 w 9732495"/>
              <a:gd name="connsiteY3" fmla="*/ 267750 h 5966100"/>
              <a:gd name="connsiteX4" fmla="*/ 9732495 w 9732495"/>
              <a:gd name="connsiteY4" fmla="*/ 433402 h 5966100"/>
              <a:gd name="connsiteX0" fmla="*/ 9432378 w 9732495"/>
              <a:gd name="connsiteY0" fmla="*/ 658321 h 5966100"/>
              <a:gd name="connsiteX1" fmla="*/ 9101074 w 9732495"/>
              <a:gd name="connsiteY1" fmla="*/ 989625 h 5966100"/>
              <a:gd name="connsiteX2" fmla="*/ 8769770 w 9732495"/>
              <a:gd name="connsiteY2" fmla="*/ 658321 h 5966100"/>
              <a:gd name="connsiteX3" fmla="*/ 9101074 w 9732495"/>
              <a:gd name="connsiteY3" fmla="*/ 327017 h 5966100"/>
              <a:gd name="connsiteX4" fmla="*/ 9432378 w 9732495"/>
              <a:gd name="connsiteY4" fmla="*/ 658321 h 5966100"/>
              <a:gd name="connsiteX0" fmla="*/ 8833921 w 9732495"/>
              <a:gd name="connsiteY0" fmla="*/ 1027308 h 5966100"/>
              <a:gd name="connsiteX1" fmla="*/ 8336965 w 9732495"/>
              <a:gd name="connsiteY1" fmla="*/ 1524264 h 5966100"/>
              <a:gd name="connsiteX2" fmla="*/ 7840009 w 9732495"/>
              <a:gd name="connsiteY2" fmla="*/ 1027308 h 5966100"/>
              <a:gd name="connsiteX3" fmla="*/ 8336965 w 9732495"/>
              <a:gd name="connsiteY3" fmla="*/ 530352 h 5966100"/>
              <a:gd name="connsiteX4" fmla="*/ 8833921 w 9732495"/>
              <a:gd name="connsiteY4" fmla="*/ 1027308 h 5966100"/>
              <a:gd name="connsiteX0" fmla="*/ 4729 w 48631"/>
              <a:gd name="connsiteY0" fmla="*/ 26036 h 43219"/>
              <a:gd name="connsiteX1" fmla="*/ 2196 w 48631"/>
              <a:gd name="connsiteY1" fmla="*/ 25239 h 43219"/>
              <a:gd name="connsiteX2" fmla="*/ 6964 w 48631"/>
              <a:gd name="connsiteY2" fmla="*/ 34758 h 43219"/>
              <a:gd name="connsiteX3" fmla="*/ 5856 w 48631"/>
              <a:gd name="connsiteY3" fmla="*/ 35139 h 43219"/>
              <a:gd name="connsiteX4" fmla="*/ 16514 w 48631"/>
              <a:gd name="connsiteY4" fmla="*/ 38949 h 43219"/>
              <a:gd name="connsiteX5" fmla="*/ 15846 w 48631"/>
              <a:gd name="connsiteY5" fmla="*/ 37209 h 43219"/>
              <a:gd name="connsiteX6" fmla="*/ 28863 w 48631"/>
              <a:gd name="connsiteY6" fmla="*/ 34610 h 43219"/>
              <a:gd name="connsiteX7" fmla="*/ 28596 w 48631"/>
              <a:gd name="connsiteY7" fmla="*/ 36519 h 43219"/>
              <a:gd name="connsiteX8" fmla="*/ 36208 w 48631"/>
              <a:gd name="connsiteY8" fmla="*/ 25912 h 43219"/>
              <a:gd name="connsiteX9" fmla="*/ 37416 w 48631"/>
              <a:gd name="connsiteY9" fmla="*/ 29949 h 43219"/>
              <a:gd name="connsiteX10" fmla="*/ 41834 w 48631"/>
              <a:gd name="connsiteY10" fmla="*/ 15213 h 43219"/>
              <a:gd name="connsiteX11" fmla="*/ 40386 w 48631"/>
              <a:gd name="connsiteY11" fmla="*/ 17889 h 43219"/>
              <a:gd name="connsiteX12" fmla="*/ 38360 w 48631"/>
              <a:gd name="connsiteY12" fmla="*/ 5285 h 43219"/>
              <a:gd name="connsiteX13" fmla="*/ 38436 w 48631"/>
              <a:gd name="connsiteY13" fmla="*/ 6549 h 43219"/>
              <a:gd name="connsiteX14" fmla="*/ 29114 w 48631"/>
              <a:gd name="connsiteY14" fmla="*/ 3811 h 43219"/>
              <a:gd name="connsiteX15" fmla="*/ 29856 w 48631"/>
              <a:gd name="connsiteY15" fmla="*/ 2199 h 43219"/>
              <a:gd name="connsiteX16" fmla="*/ 22177 w 48631"/>
              <a:gd name="connsiteY16" fmla="*/ 4579 h 43219"/>
              <a:gd name="connsiteX17" fmla="*/ 22536 w 48631"/>
              <a:gd name="connsiteY17" fmla="*/ 3189 h 43219"/>
              <a:gd name="connsiteX18" fmla="*/ 14036 w 48631"/>
              <a:gd name="connsiteY18" fmla="*/ 5051 h 43219"/>
              <a:gd name="connsiteX19" fmla="*/ 15336 w 48631"/>
              <a:gd name="connsiteY19" fmla="*/ 6399 h 43219"/>
              <a:gd name="connsiteX20" fmla="*/ 4163 w 48631"/>
              <a:gd name="connsiteY20" fmla="*/ 15648 h 43219"/>
              <a:gd name="connsiteX21" fmla="*/ 3936 w 48631"/>
              <a:gd name="connsiteY21" fmla="*/ 14229 h 43219"/>
              <a:gd name="connsiteX0" fmla="*/ 3936 w 48631"/>
              <a:gd name="connsiteY0" fmla="*/ 14229 h 43219"/>
              <a:gd name="connsiteX1" fmla="*/ 5659 w 48631"/>
              <a:gd name="connsiteY1" fmla="*/ 6766 h 43219"/>
              <a:gd name="connsiteX2" fmla="*/ 14041 w 48631"/>
              <a:gd name="connsiteY2" fmla="*/ 5061 h 43219"/>
              <a:gd name="connsiteX3" fmla="*/ 22492 w 48631"/>
              <a:gd name="connsiteY3" fmla="*/ 3291 h 43219"/>
              <a:gd name="connsiteX4" fmla="*/ 25785 w 48631"/>
              <a:gd name="connsiteY4" fmla="*/ 59 h 43219"/>
              <a:gd name="connsiteX5" fmla="*/ 29869 w 48631"/>
              <a:gd name="connsiteY5" fmla="*/ 2340 h 43219"/>
              <a:gd name="connsiteX6" fmla="*/ 35499 w 48631"/>
              <a:gd name="connsiteY6" fmla="*/ 549 h 43219"/>
              <a:gd name="connsiteX7" fmla="*/ 38354 w 48631"/>
              <a:gd name="connsiteY7" fmla="*/ 5435 h 43219"/>
              <a:gd name="connsiteX8" fmla="*/ 42018 w 48631"/>
              <a:gd name="connsiteY8" fmla="*/ 10177 h 43219"/>
              <a:gd name="connsiteX9" fmla="*/ 41854 w 48631"/>
              <a:gd name="connsiteY9" fmla="*/ 15319 h 43219"/>
              <a:gd name="connsiteX10" fmla="*/ 43052 w 48631"/>
              <a:gd name="connsiteY10" fmla="*/ 23181 h 43219"/>
              <a:gd name="connsiteX11" fmla="*/ 37440 w 48631"/>
              <a:gd name="connsiteY11" fmla="*/ 30063 h 43219"/>
              <a:gd name="connsiteX12" fmla="*/ 35431 w 48631"/>
              <a:gd name="connsiteY12" fmla="*/ 35960 h 43219"/>
              <a:gd name="connsiteX13" fmla="*/ 28591 w 48631"/>
              <a:gd name="connsiteY13" fmla="*/ 36674 h 43219"/>
              <a:gd name="connsiteX14" fmla="*/ 23703 w 48631"/>
              <a:gd name="connsiteY14" fmla="*/ 42965 h 43219"/>
              <a:gd name="connsiteX15" fmla="*/ 16516 w 48631"/>
              <a:gd name="connsiteY15" fmla="*/ 39125 h 43219"/>
              <a:gd name="connsiteX16" fmla="*/ 5840 w 48631"/>
              <a:gd name="connsiteY16" fmla="*/ 35331 h 43219"/>
              <a:gd name="connsiteX17" fmla="*/ 1146 w 48631"/>
              <a:gd name="connsiteY17" fmla="*/ 31109 h 43219"/>
              <a:gd name="connsiteX18" fmla="*/ 2149 w 48631"/>
              <a:gd name="connsiteY18" fmla="*/ 25410 h 43219"/>
              <a:gd name="connsiteX19" fmla="*/ 31 w 48631"/>
              <a:gd name="connsiteY19" fmla="*/ 19563 h 43219"/>
              <a:gd name="connsiteX20" fmla="*/ 3899 w 48631"/>
              <a:gd name="connsiteY20" fmla="*/ 14366 h 43219"/>
              <a:gd name="connsiteX21" fmla="*/ 3936 w 48631"/>
              <a:gd name="connsiteY21" fmla="*/ 14229 h 43219"/>
              <a:gd name="connsiteX0" fmla="*/ 9732495 w 9732495"/>
              <a:gd name="connsiteY0" fmla="*/ 433402 h 5966100"/>
              <a:gd name="connsiteX1" fmla="*/ 9566843 w 9732495"/>
              <a:gd name="connsiteY1" fmla="*/ 599054 h 5966100"/>
              <a:gd name="connsiteX2" fmla="*/ 9401191 w 9732495"/>
              <a:gd name="connsiteY2" fmla="*/ 433402 h 5966100"/>
              <a:gd name="connsiteX3" fmla="*/ 9566843 w 9732495"/>
              <a:gd name="connsiteY3" fmla="*/ 267750 h 5966100"/>
              <a:gd name="connsiteX4" fmla="*/ 9732495 w 9732495"/>
              <a:gd name="connsiteY4" fmla="*/ 433402 h 5966100"/>
              <a:gd name="connsiteX0" fmla="*/ 9432378 w 9732495"/>
              <a:gd name="connsiteY0" fmla="*/ 658321 h 5966100"/>
              <a:gd name="connsiteX1" fmla="*/ 9101074 w 9732495"/>
              <a:gd name="connsiteY1" fmla="*/ 989625 h 5966100"/>
              <a:gd name="connsiteX2" fmla="*/ 8769770 w 9732495"/>
              <a:gd name="connsiteY2" fmla="*/ 658321 h 5966100"/>
              <a:gd name="connsiteX3" fmla="*/ 9101074 w 9732495"/>
              <a:gd name="connsiteY3" fmla="*/ 327017 h 5966100"/>
              <a:gd name="connsiteX4" fmla="*/ 9432378 w 9732495"/>
              <a:gd name="connsiteY4" fmla="*/ 658321 h 5966100"/>
              <a:gd name="connsiteX0" fmla="*/ 8833921 w 9732495"/>
              <a:gd name="connsiteY0" fmla="*/ 1027308 h 5966100"/>
              <a:gd name="connsiteX1" fmla="*/ 8336965 w 9732495"/>
              <a:gd name="connsiteY1" fmla="*/ 1524264 h 5966100"/>
              <a:gd name="connsiteX2" fmla="*/ 7840009 w 9732495"/>
              <a:gd name="connsiteY2" fmla="*/ 1027308 h 5966100"/>
              <a:gd name="connsiteX3" fmla="*/ 8336965 w 9732495"/>
              <a:gd name="connsiteY3" fmla="*/ 530352 h 5966100"/>
              <a:gd name="connsiteX4" fmla="*/ 8833921 w 9732495"/>
              <a:gd name="connsiteY4" fmla="*/ 1027308 h 5966100"/>
              <a:gd name="connsiteX0" fmla="*/ 4729 w 48631"/>
              <a:gd name="connsiteY0" fmla="*/ 26036 h 43219"/>
              <a:gd name="connsiteX1" fmla="*/ 2196 w 48631"/>
              <a:gd name="connsiteY1" fmla="*/ 25239 h 43219"/>
              <a:gd name="connsiteX2" fmla="*/ 6964 w 48631"/>
              <a:gd name="connsiteY2" fmla="*/ 34758 h 43219"/>
              <a:gd name="connsiteX3" fmla="*/ 5856 w 48631"/>
              <a:gd name="connsiteY3" fmla="*/ 35139 h 43219"/>
              <a:gd name="connsiteX4" fmla="*/ 16514 w 48631"/>
              <a:gd name="connsiteY4" fmla="*/ 38949 h 43219"/>
              <a:gd name="connsiteX5" fmla="*/ 15846 w 48631"/>
              <a:gd name="connsiteY5" fmla="*/ 37209 h 43219"/>
              <a:gd name="connsiteX6" fmla="*/ 28863 w 48631"/>
              <a:gd name="connsiteY6" fmla="*/ 34610 h 43219"/>
              <a:gd name="connsiteX7" fmla="*/ 28596 w 48631"/>
              <a:gd name="connsiteY7" fmla="*/ 36519 h 43219"/>
              <a:gd name="connsiteX8" fmla="*/ 36208 w 48631"/>
              <a:gd name="connsiteY8" fmla="*/ 25912 h 43219"/>
              <a:gd name="connsiteX9" fmla="*/ 37416 w 48631"/>
              <a:gd name="connsiteY9" fmla="*/ 29949 h 43219"/>
              <a:gd name="connsiteX10" fmla="*/ 41834 w 48631"/>
              <a:gd name="connsiteY10" fmla="*/ 15213 h 43219"/>
              <a:gd name="connsiteX11" fmla="*/ 40386 w 48631"/>
              <a:gd name="connsiteY11" fmla="*/ 17889 h 43219"/>
              <a:gd name="connsiteX12" fmla="*/ 38360 w 48631"/>
              <a:gd name="connsiteY12" fmla="*/ 5285 h 43219"/>
              <a:gd name="connsiteX13" fmla="*/ 38436 w 48631"/>
              <a:gd name="connsiteY13" fmla="*/ 6549 h 43219"/>
              <a:gd name="connsiteX14" fmla="*/ 29114 w 48631"/>
              <a:gd name="connsiteY14" fmla="*/ 3811 h 43219"/>
              <a:gd name="connsiteX15" fmla="*/ 29856 w 48631"/>
              <a:gd name="connsiteY15" fmla="*/ 2199 h 43219"/>
              <a:gd name="connsiteX16" fmla="*/ 22177 w 48631"/>
              <a:gd name="connsiteY16" fmla="*/ 4579 h 43219"/>
              <a:gd name="connsiteX17" fmla="*/ 22536 w 48631"/>
              <a:gd name="connsiteY17" fmla="*/ 3189 h 43219"/>
              <a:gd name="connsiteX18" fmla="*/ 14036 w 48631"/>
              <a:gd name="connsiteY18" fmla="*/ 5051 h 43219"/>
              <a:gd name="connsiteX19" fmla="*/ 15336 w 48631"/>
              <a:gd name="connsiteY19" fmla="*/ 6399 h 43219"/>
              <a:gd name="connsiteX20" fmla="*/ 4163 w 48631"/>
              <a:gd name="connsiteY20" fmla="*/ 15648 h 43219"/>
              <a:gd name="connsiteX21" fmla="*/ 3936 w 48631"/>
              <a:gd name="connsiteY21" fmla="*/ 14229 h 43219"/>
              <a:gd name="connsiteX0" fmla="*/ 3936 w 48631"/>
              <a:gd name="connsiteY0" fmla="*/ 14229 h 43219"/>
              <a:gd name="connsiteX1" fmla="*/ 5659 w 48631"/>
              <a:gd name="connsiteY1" fmla="*/ 6766 h 43219"/>
              <a:gd name="connsiteX2" fmla="*/ 14041 w 48631"/>
              <a:gd name="connsiteY2" fmla="*/ 5061 h 43219"/>
              <a:gd name="connsiteX3" fmla="*/ 22492 w 48631"/>
              <a:gd name="connsiteY3" fmla="*/ 3291 h 43219"/>
              <a:gd name="connsiteX4" fmla="*/ 25785 w 48631"/>
              <a:gd name="connsiteY4" fmla="*/ 59 h 43219"/>
              <a:gd name="connsiteX5" fmla="*/ 29869 w 48631"/>
              <a:gd name="connsiteY5" fmla="*/ 2340 h 43219"/>
              <a:gd name="connsiteX6" fmla="*/ 35499 w 48631"/>
              <a:gd name="connsiteY6" fmla="*/ 549 h 43219"/>
              <a:gd name="connsiteX7" fmla="*/ 38354 w 48631"/>
              <a:gd name="connsiteY7" fmla="*/ 5435 h 43219"/>
              <a:gd name="connsiteX8" fmla="*/ 42018 w 48631"/>
              <a:gd name="connsiteY8" fmla="*/ 10177 h 43219"/>
              <a:gd name="connsiteX9" fmla="*/ 41854 w 48631"/>
              <a:gd name="connsiteY9" fmla="*/ 15319 h 43219"/>
              <a:gd name="connsiteX10" fmla="*/ 43052 w 48631"/>
              <a:gd name="connsiteY10" fmla="*/ 23181 h 43219"/>
              <a:gd name="connsiteX11" fmla="*/ 37440 w 48631"/>
              <a:gd name="connsiteY11" fmla="*/ 30063 h 43219"/>
              <a:gd name="connsiteX12" fmla="*/ 35431 w 48631"/>
              <a:gd name="connsiteY12" fmla="*/ 35960 h 43219"/>
              <a:gd name="connsiteX13" fmla="*/ 28591 w 48631"/>
              <a:gd name="connsiteY13" fmla="*/ 36674 h 43219"/>
              <a:gd name="connsiteX14" fmla="*/ 23703 w 48631"/>
              <a:gd name="connsiteY14" fmla="*/ 42965 h 43219"/>
              <a:gd name="connsiteX15" fmla="*/ 16516 w 48631"/>
              <a:gd name="connsiteY15" fmla="*/ 39125 h 43219"/>
              <a:gd name="connsiteX16" fmla="*/ 5840 w 48631"/>
              <a:gd name="connsiteY16" fmla="*/ 35331 h 43219"/>
              <a:gd name="connsiteX17" fmla="*/ 1146 w 48631"/>
              <a:gd name="connsiteY17" fmla="*/ 31109 h 43219"/>
              <a:gd name="connsiteX18" fmla="*/ 2149 w 48631"/>
              <a:gd name="connsiteY18" fmla="*/ 25410 h 43219"/>
              <a:gd name="connsiteX19" fmla="*/ 31 w 48631"/>
              <a:gd name="connsiteY19" fmla="*/ 19563 h 43219"/>
              <a:gd name="connsiteX20" fmla="*/ 3899 w 48631"/>
              <a:gd name="connsiteY20" fmla="*/ 14366 h 43219"/>
              <a:gd name="connsiteX21" fmla="*/ 3936 w 48631"/>
              <a:gd name="connsiteY21" fmla="*/ 14229 h 43219"/>
              <a:gd name="connsiteX0" fmla="*/ 9732495 w 9732495"/>
              <a:gd name="connsiteY0" fmla="*/ 433402 h 5966100"/>
              <a:gd name="connsiteX1" fmla="*/ 9566843 w 9732495"/>
              <a:gd name="connsiteY1" fmla="*/ 599054 h 5966100"/>
              <a:gd name="connsiteX2" fmla="*/ 9401191 w 9732495"/>
              <a:gd name="connsiteY2" fmla="*/ 433402 h 5966100"/>
              <a:gd name="connsiteX3" fmla="*/ 9566843 w 9732495"/>
              <a:gd name="connsiteY3" fmla="*/ 267750 h 5966100"/>
              <a:gd name="connsiteX4" fmla="*/ 9732495 w 9732495"/>
              <a:gd name="connsiteY4" fmla="*/ 433402 h 5966100"/>
              <a:gd name="connsiteX0" fmla="*/ 9432378 w 9732495"/>
              <a:gd name="connsiteY0" fmla="*/ 658321 h 5966100"/>
              <a:gd name="connsiteX1" fmla="*/ 9101074 w 9732495"/>
              <a:gd name="connsiteY1" fmla="*/ 989625 h 5966100"/>
              <a:gd name="connsiteX2" fmla="*/ 8769770 w 9732495"/>
              <a:gd name="connsiteY2" fmla="*/ 658321 h 5966100"/>
              <a:gd name="connsiteX3" fmla="*/ 9101074 w 9732495"/>
              <a:gd name="connsiteY3" fmla="*/ 327017 h 5966100"/>
              <a:gd name="connsiteX4" fmla="*/ 9432378 w 9732495"/>
              <a:gd name="connsiteY4" fmla="*/ 658321 h 5966100"/>
              <a:gd name="connsiteX0" fmla="*/ 8833921 w 9732495"/>
              <a:gd name="connsiteY0" fmla="*/ 1027308 h 5966100"/>
              <a:gd name="connsiteX1" fmla="*/ 8336965 w 9732495"/>
              <a:gd name="connsiteY1" fmla="*/ 1524264 h 5966100"/>
              <a:gd name="connsiteX2" fmla="*/ 7840009 w 9732495"/>
              <a:gd name="connsiteY2" fmla="*/ 1027308 h 5966100"/>
              <a:gd name="connsiteX3" fmla="*/ 8336965 w 9732495"/>
              <a:gd name="connsiteY3" fmla="*/ 530352 h 5966100"/>
              <a:gd name="connsiteX4" fmla="*/ 8833921 w 9732495"/>
              <a:gd name="connsiteY4" fmla="*/ 1027308 h 5966100"/>
              <a:gd name="connsiteX0" fmla="*/ 4729 w 48631"/>
              <a:gd name="connsiteY0" fmla="*/ 26036 h 43219"/>
              <a:gd name="connsiteX1" fmla="*/ 2196 w 48631"/>
              <a:gd name="connsiteY1" fmla="*/ 25239 h 43219"/>
              <a:gd name="connsiteX2" fmla="*/ 6964 w 48631"/>
              <a:gd name="connsiteY2" fmla="*/ 34758 h 43219"/>
              <a:gd name="connsiteX3" fmla="*/ 5856 w 48631"/>
              <a:gd name="connsiteY3" fmla="*/ 35139 h 43219"/>
              <a:gd name="connsiteX4" fmla="*/ 16514 w 48631"/>
              <a:gd name="connsiteY4" fmla="*/ 38949 h 43219"/>
              <a:gd name="connsiteX5" fmla="*/ 15846 w 48631"/>
              <a:gd name="connsiteY5" fmla="*/ 37209 h 43219"/>
              <a:gd name="connsiteX6" fmla="*/ 28863 w 48631"/>
              <a:gd name="connsiteY6" fmla="*/ 34610 h 43219"/>
              <a:gd name="connsiteX7" fmla="*/ 28596 w 48631"/>
              <a:gd name="connsiteY7" fmla="*/ 36519 h 43219"/>
              <a:gd name="connsiteX8" fmla="*/ 36208 w 48631"/>
              <a:gd name="connsiteY8" fmla="*/ 25912 h 43219"/>
              <a:gd name="connsiteX9" fmla="*/ 37416 w 48631"/>
              <a:gd name="connsiteY9" fmla="*/ 29949 h 43219"/>
              <a:gd name="connsiteX10" fmla="*/ 41834 w 48631"/>
              <a:gd name="connsiteY10" fmla="*/ 15213 h 43219"/>
              <a:gd name="connsiteX11" fmla="*/ 40386 w 48631"/>
              <a:gd name="connsiteY11" fmla="*/ 17889 h 43219"/>
              <a:gd name="connsiteX12" fmla="*/ 38360 w 48631"/>
              <a:gd name="connsiteY12" fmla="*/ 5285 h 43219"/>
              <a:gd name="connsiteX13" fmla="*/ 38436 w 48631"/>
              <a:gd name="connsiteY13" fmla="*/ 6549 h 43219"/>
              <a:gd name="connsiteX14" fmla="*/ 29114 w 48631"/>
              <a:gd name="connsiteY14" fmla="*/ 3811 h 43219"/>
              <a:gd name="connsiteX15" fmla="*/ 29856 w 48631"/>
              <a:gd name="connsiteY15" fmla="*/ 2199 h 43219"/>
              <a:gd name="connsiteX16" fmla="*/ 22177 w 48631"/>
              <a:gd name="connsiteY16" fmla="*/ 4579 h 43219"/>
              <a:gd name="connsiteX17" fmla="*/ 22536 w 48631"/>
              <a:gd name="connsiteY17" fmla="*/ 3189 h 43219"/>
              <a:gd name="connsiteX18" fmla="*/ 14036 w 48631"/>
              <a:gd name="connsiteY18" fmla="*/ 5051 h 43219"/>
              <a:gd name="connsiteX19" fmla="*/ 15336 w 48631"/>
              <a:gd name="connsiteY19" fmla="*/ 6399 h 43219"/>
              <a:gd name="connsiteX20" fmla="*/ 4163 w 48631"/>
              <a:gd name="connsiteY20" fmla="*/ 15648 h 43219"/>
              <a:gd name="connsiteX21" fmla="*/ 3936 w 48631"/>
              <a:gd name="connsiteY21" fmla="*/ 14229 h 43219"/>
              <a:gd name="connsiteX0" fmla="*/ 3936 w 48631"/>
              <a:gd name="connsiteY0" fmla="*/ 14229 h 43219"/>
              <a:gd name="connsiteX1" fmla="*/ 5659 w 48631"/>
              <a:gd name="connsiteY1" fmla="*/ 6766 h 43219"/>
              <a:gd name="connsiteX2" fmla="*/ 14041 w 48631"/>
              <a:gd name="connsiteY2" fmla="*/ 5061 h 43219"/>
              <a:gd name="connsiteX3" fmla="*/ 22492 w 48631"/>
              <a:gd name="connsiteY3" fmla="*/ 3291 h 43219"/>
              <a:gd name="connsiteX4" fmla="*/ 25785 w 48631"/>
              <a:gd name="connsiteY4" fmla="*/ 59 h 43219"/>
              <a:gd name="connsiteX5" fmla="*/ 29869 w 48631"/>
              <a:gd name="connsiteY5" fmla="*/ 2340 h 43219"/>
              <a:gd name="connsiteX6" fmla="*/ 35499 w 48631"/>
              <a:gd name="connsiteY6" fmla="*/ 549 h 43219"/>
              <a:gd name="connsiteX7" fmla="*/ 38354 w 48631"/>
              <a:gd name="connsiteY7" fmla="*/ 5435 h 43219"/>
              <a:gd name="connsiteX8" fmla="*/ 42018 w 48631"/>
              <a:gd name="connsiteY8" fmla="*/ 10177 h 43219"/>
              <a:gd name="connsiteX9" fmla="*/ 41854 w 48631"/>
              <a:gd name="connsiteY9" fmla="*/ 15319 h 43219"/>
              <a:gd name="connsiteX10" fmla="*/ 43052 w 48631"/>
              <a:gd name="connsiteY10" fmla="*/ 23181 h 43219"/>
              <a:gd name="connsiteX11" fmla="*/ 37440 w 48631"/>
              <a:gd name="connsiteY11" fmla="*/ 30063 h 43219"/>
              <a:gd name="connsiteX12" fmla="*/ 35431 w 48631"/>
              <a:gd name="connsiteY12" fmla="*/ 35960 h 43219"/>
              <a:gd name="connsiteX13" fmla="*/ 28591 w 48631"/>
              <a:gd name="connsiteY13" fmla="*/ 36674 h 43219"/>
              <a:gd name="connsiteX14" fmla="*/ 23703 w 48631"/>
              <a:gd name="connsiteY14" fmla="*/ 42965 h 43219"/>
              <a:gd name="connsiteX15" fmla="*/ 16516 w 48631"/>
              <a:gd name="connsiteY15" fmla="*/ 39125 h 43219"/>
              <a:gd name="connsiteX16" fmla="*/ 5840 w 48631"/>
              <a:gd name="connsiteY16" fmla="*/ 35331 h 43219"/>
              <a:gd name="connsiteX17" fmla="*/ 1146 w 48631"/>
              <a:gd name="connsiteY17" fmla="*/ 31109 h 43219"/>
              <a:gd name="connsiteX18" fmla="*/ 2149 w 48631"/>
              <a:gd name="connsiteY18" fmla="*/ 25410 h 43219"/>
              <a:gd name="connsiteX19" fmla="*/ 31 w 48631"/>
              <a:gd name="connsiteY19" fmla="*/ 19563 h 43219"/>
              <a:gd name="connsiteX20" fmla="*/ 3899 w 48631"/>
              <a:gd name="connsiteY20" fmla="*/ 14366 h 43219"/>
              <a:gd name="connsiteX21" fmla="*/ 3936 w 48631"/>
              <a:gd name="connsiteY21" fmla="*/ 14229 h 43219"/>
              <a:gd name="connsiteX0" fmla="*/ 9732495 w 9732495"/>
              <a:gd name="connsiteY0" fmla="*/ 433402 h 5966100"/>
              <a:gd name="connsiteX1" fmla="*/ 9566843 w 9732495"/>
              <a:gd name="connsiteY1" fmla="*/ 599054 h 5966100"/>
              <a:gd name="connsiteX2" fmla="*/ 9401191 w 9732495"/>
              <a:gd name="connsiteY2" fmla="*/ 433402 h 5966100"/>
              <a:gd name="connsiteX3" fmla="*/ 9566843 w 9732495"/>
              <a:gd name="connsiteY3" fmla="*/ 267750 h 5966100"/>
              <a:gd name="connsiteX4" fmla="*/ 9732495 w 9732495"/>
              <a:gd name="connsiteY4" fmla="*/ 433402 h 5966100"/>
              <a:gd name="connsiteX0" fmla="*/ 9432378 w 9732495"/>
              <a:gd name="connsiteY0" fmla="*/ 658321 h 5966100"/>
              <a:gd name="connsiteX1" fmla="*/ 9101074 w 9732495"/>
              <a:gd name="connsiteY1" fmla="*/ 989625 h 5966100"/>
              <a:gd name="connsiteX2" fmla="*/ 8769770 w 9732495"/>
              <a:gd name="connsiteY2" fmla="*/ 658321 h 5966100"/>
              <a:gd name="connsiteX3" fmla="*/ 9101074 w 9732495"/>
              <a:gd name="connsiteY3" fmla="*/ 327017 h 5966100"/>
              <a:gd name="connsiteX4" fmla="*/ 9432378 w 9732495"/>
              <a:gd name="connsiteY4" fmla="*/ 658321 h 5966100"/>
              <a:gd name="connsiteX0" fmla="*/ 8833921 w 9732495"/>
              <a:gd name="connsiteY0" fmla="*/ 1027308 h 5966100"/>
              <a:gd name="connsiteX1" fmla="*/ 8336965 w 9732495"/>
              <a:gd name="connsiteY1" fmla="*/ 1524264 h 5966100"/>
              <a:gd name="connsiteX2" fmla="*/ 7840009 w 9732495"/>
              <a:gd name="connsiteY2" fmla="*/ 1027308 h 5966100"/>
              <a:gd name="connsiteX3" fmla="*/ 8336965 w 9732495"/>
              <a:gd name="connsiteY3" fmla="*/ 530352 h 5966100"/>
              <a:gd name="connsiteX4" fmla="*/ 8833921 w 9732495"/>
              <a:gd name="connsiteY4" fmla="*/ 1027308 h 5966100"/>
              <a:gd name="connsiteX0" fmla="*/ 4729 w 48631"/>
              <a:gd name="connsiteY0" fmla="*/ 26036 h 43219"/>
              <a:gd name="connsiteX1" fmla="*/ 2196 w 48631"/>
              <a:gd name="connsiteY1" fmla="*/ 25239 h 43219"/>
              <a:gd name="connsiteX2" fmla="*/ 6964 w 48631"/>
              <a:gd name="connsiteY2" fmla="*/ 34758 h 43219"/>
              <a:gd name="connsiteX3" fmla="*/ 5856 w 48631"/>
              <a:gd name="connsiteY3" fmla="*/ 35139 h 43219"/>
              <a:gd name="connsiteX4" fmla="*/ 16514 w 48631"/>
              <a:gd name="connsiteY4" fmla="*/ 38949 h 43219"/>
              <a:gd name="connsiteX5" fmla="*/ 15846 w 48631"/>
              <a:gd name="connsiteY5" fmla="*/ 37209 h 43219"/>
              <a:gd name="connsiteX6" fmla="*/ 28863 w 48631"/>
              <a:gd name="connsiteY6" fmla="*/ 34610 h 43219"/>
              <a:gd name="connsiteX7" fmla="*/ 28596 w 48631"/>
              <a:gd name="connsiteY7" fmla="*/ 36519 h 43219"/>
              <a:gd name="connsiteX8" fmla="*/ 37016 w 48631"/>
              <a:gd name="connsiteY8" fmla="*/ 27076 h 43219"/>
              <a:gd name="connsiteX9" fmla="*/ 37416 w 48631"/>
              <a:gd name="connsiteY9" fmla="*/ 29949 h 43219"/>
              <a:gd name="connsiteX10" fmla="*/ 41834 w 48631"/>
              <a:gd name="connsiteY10" fmla="*/ 15213 h 43219"/>
              <a:gd name="connsiteX11" fmla="*/ 40386 w 48631"/>
              <a:gd name="connsiteY11" fmla="*/ 17889 h 43219"/>
              <a:gd name="connsiteX12" fmla="*/ 38360 w 48631"/>
              <a:gd name="connsiteY12" fmla="*/ 5285 h 43219"/>
              <a:gd name="connsiteX13" fmla="*/ 38436 w 48631"/>
              <a:gd name="connsiteY13" fmla="*/ 6549 h 43219"/>
              <a:gd name="connsiteX14" fmla="*/ 29114 w 48631"/>
              <a:gd name="connsiteY14" fmla="*/ 3811 h 43219"/>
              <a:gd name="connsiteX15" fmla="*/ 29856 w 48631"/>
              <a:gd name="connsiteY15" fmla="*/ 2199 h 43219"/>
              <a:gd name="connsiteX16" fmla="*/ 22177 w 48631"/>
              <a:gd name="connsiteY16" fmla="*/ 4579 h 43219"/>
              <a:gd name="connsiteX17" fmla="*/ 22536 w 48631"/>
              <a:gd name="connsiteY17" fmla="*/ 3189 h 43219"/>
              <a:gd name="connsiteX18" fmla="*/ 14036 w 48631"/>
              <a:gd name="connsiteY18" fmla="*/ 5051 h 43219"/>
              <a:gd name="connsiteX19" fmla="*/ 15336 w 48631"/>
              <a:gd name="connsiteY19" fmla="*/ 6399 h 43219"/>
              <a:gd name="connsiteX20" fmla="*/ 4163 w 48631"/>
              <a:gd name="connsiteY20" fmla="*/ 15648 h 43219"/>
              <a:gd name="connsiteX21" fmla="*/ 3936 w 48631"/>
              <a:gd name="connsiteY21" fmla="*/ 14229 h 43219"/>
              <a:gd name="connsiteX0" fmla="*/ 3936 w 48631"/>
              <a:gd name="connsiteY0" fmla="*/ 14229 h 43219"/>
              <a:gd name="connsiteX1" fmla="*/ 5659 w 48631"/>
              <a:gd name="connsiteY1" fmla="*/ 6766 h 43219"/>
              <a:gd name="connsiteX2" fmla="*/ 14041 w 48631"/>
              <a:gd name="connsiteY2" fmla="*/ 5061 h 43219"/>
              <a:gd name="connsiteX3" fmla="*/ 22492 w 48631"/>
              <a:gd name="connsiteY3" fmla="*/ 3291 h 43219"/>
              <a:gd name="connsiteX4" fmla="*/ 25785 w 48631"/>
              <a:gd name="connsiteY4" fmla="*/ 59 h 43219"/>
              <a:gd name="connsiteX5" fmla="*/ 29869 w 48631"/>
              <a:gd name="connsiteY5" fmla="*/ 2340 h 43219"/>
              <a:gd name="connsiteX6" fmla="*/ 35499 w 48631"/>
              <a:gd name="connsiteY6" fmla="*/ 549 h 43219"/>
              <a:gd name="connsiteX7" fmla="*/ 38354 w 48631"/>
              <a:gd name="connsiteY7" fmla="*/ 5435 h 43219"/>
              <a:gd name="connsiteX8" fmla="*/ 42018 w 48631"/>
              <a:gd name="connsiteY8" fmla="*/ 10177 h 43219"/>
              <a:gd name="connsiteX9" fmla="*/ 41854 w 48631"/>
              <a:gd name="connsiteY9" fmla="*/ 15319 h 43219"/>
              <a:gd name="connsiteX10" fmla="*/ 43052 w 48631"/>
              <a:gd name="connsiteY10" fmla="*/ 23181 h 43219"/>
              <a:gd name="connsiteX11" fmla="*/ 37440 w 48631"/>
              <a:gd name="connsiteY11" fmla="*/ 30063 h 43219"/>
              <a:gd name="connsiteX12" fmla="*/ 35431 w 48631"/>
              <a:gd name="connsiteY12" fmla="*/ 35960 h 43219"/>
              <a:gd name="connsiteX13" fmla="*/ 28591 w 48631"/>
              <a:gd name="connsiteY13" fmla="*/ 36674 h 43219"/>
              <a:gd name="connsiteX14" fmla="*/ 23703 w 48631"/>
              <a:gd name="connsiteY14" fmla="*/ 42965 h 43219"/>
              <a:gd name="connsiteX15" fmla="*/ 16516 w 48631"/>
              <a:gd name="connsiteY15" fmla="*/ 39125 h 43219"/>
              <a:gd name="connsiteX16" fmla="*/ 5840 w 48631"/>
              <a:gd name="connsiteY16" fmla="*/ 35331 h 43219"/>
              <a:gd name="connsiteX17" fmla="*/ 1146 w 48631"/>
              <a:gd name="connsiteY17" fmla="*/ 31109 h 43219"/>
              <a:gd name="connsiteX18" fmla="*/ 2149 w 48631"/>
              <a:gd name="connsiteY18" fmla="*/ 25410 h 43219"/>
              <a:gd name="connsiteX19" fmla="*/ 31 w 48631"/>
              <a:gd name="connsiteY19" fmla="*/ 19563 h 43219"/>
              <a:gd name="connsiteX20" fmla="*/ 3899 w 48631"/>
              <a:gd name="connsiteY20" fmla="*/ 14366 h 43219"/>
              <a:gd name="connsiteX21" fmla="*/ 3936 w 48631"/>
              <a:gd name="connsiteY21" fmla="*/ 14229 h 43219"/>
              <a:gd name="connsiteX0" fmla="*/ 9732495 w 9732495"/>
              <a:gd name="connsiteY0" fmla="*/ 433402 h 5966100"/>
              <a:gd name="connsiteX1" fmla="*/ 9566843 w 9732495"/>
              <a:gd name="connsiteY1" fmla="*/ 599054 h 5966100"/>
              <a:gd name="connsiteX2" fmla="*/ 9401191 w 9732495"/>
              <a:gd name="connsiteY2" fmla="*/ 433402 h 5966100"/>
              <a:gd name="connsiteX3" fmla="*/ 9566843 w 9732495"/>
              <a:gd name="connsiteY3" fmla="*/ 267750 h 5966100"/>
              <a:gd name="connsiteX4" fmla="*/ 9732495 w 9732495"/>
              <a:gd name="connsiteY4" fmla="*/ 433402 h 5966100"/>
              <a:gd name="connsiteX0" fmla="*/ 9432378 w 9732495"/>
              <a:gd name="connsiteY0" fmla="*/ 658321 h 5966100"/>
              <a:gd name="connsiteX1" fmla="*/ 9101074 w 9732495"/>
              <a:gd name="connsiteY1" fmla="*/ 989625 h 5966100"/>
              <a:gd name="connsiteX2" fmla="*/ 8769770 w 9732495"/>
              <a:gd name="connsiteY2" fmla="*/ 658321 h 5966100"/>
              <a:gd name="connsiteX3" fmla="*/ 9101074 w 9732495"/>
              <a:gd name="connsiteY3" fmla="*/ 327017 h 5966100"/>
              <a:gd name="connsiteX4" fmla="*/ 9432378 w 9732495"/>
              <a:gd name="connsiteY4" fmla="*/ 658321 h 5966100"/>
              <a:gd name="connsiteX0" fmla="*/ 8833921 w 9732495"/>
              <a:gd name="connsiteY0" fmla="*/ 1027308 h 5966100"/>
              <a:gd name="connsiteX1" fmla="*/ 8336965 w 9732495"/>
              <a:gd name="connsiteY1" fmla="*/ 1524264 h 5966100"/>
              <a:gd name="connsiteX2" fmla="*/ 7840009 w 9732495"/>
              <a:gd name="connsiteY2" fmla="*/ 1027308 h 5966100"/>
              <a:gd name="connsiteX3" fmla="*/ 8336965 w 9732495"/>
              <a:gd name="connsiteY3" fmla="*/ 530352 h 5966100"/>
              <a:gd name="connsiteX4" fmla="*/ 8833921 w 9732495"/>
              <a:gd name="connsiteY4" fmla="*/ 1027308 h 5966100"/>
              <a:gd name="connsiteX0" fmla="*/ 4729 w 48631"/>
              <a:gd name="connsiteY0" fmla="*/ 26036 h 43219"/>
              <a:gd name="connsiteX1" fmla="*/ 2196 w 48631"/>
              <a:gd name="connsiteY1" fmla="*/ 25239 h 43219"/>
              <a:gd name="connsiteX2" fmla="*/ 6964 w 48631"/>
              <a:gd name="connsiteY2" fmla="*/ 34758 h 43219"/>
              <a:gd name="connsiteX3" fmla="*/ 5856 w 48631"/>
              <a:gd name="connsiteY3" fmla="*/ 35139 h 43219"/>
              <a:gd name="connsiteX4" fmla="*/ 16514 w 48631"/>
              <a:gd name="connsiteY4" fmla="*/ 38949 h 43219"/>
              <a:gd name="connsiteX5" fmla="*/ 15846 w 48631"/>
              <a:gd name="connsiteY5" fmla="*/ 37209 h 43219"/>
              <a:gd name="connsiteX6" fmla="*/ 28863 w 48631"/>
              <a:gd name="connsiteY6" fmla="*/ 34610 h 43219"/>
              <a:gd name="connsiteX7" fmla="*/ 28596 w 48631"/>
              <a:gd name="connsiteY7" fmla="*/ 36519 h 43219"/>
              <a:gd name="connsiteX8" fmla="*/ 37016 w 48631"/>
              <a:gd name="connsiteY8" fmla="*/ 27076 h 43219"/>
              <a:gd name="connsiteX9" fmla="*/ 37416 w 48631"/>
              <a:gd name="connsiteY9" fmla="*/ 29949 h 43219"/>
              <a:gd name="connsiteX10" fmla="*/ 41834 w 48631"/>
              <a:gd name="connsiteY10" fmla="*/ 15213 h 43219"/>
              <a:gd name="connsiteX11" fmla="*/ 40386 w 48631"/>
              <a:gd name="connsiteY11" fmla="*/ 17889 h 43219"/>
              <a:gd name="connsiteX12" fmla="*/ 38360 w 48631"/>
              <a:gd name="connsiteY12" fmla="*/ 5285 h 43219"/>
              <a:gd name="connsiteX13" fmla="*/ 38436 w 48631"/>
              <a:gd name="connsiteY13" fmla="*/ 6549 h 43219"/>
              <a:gd name="connsiteX14" fmla="*/ 29114 w 48631"/>
              <a:gd name="connsiteY14" fmla="*/ 3811 h 43219"/>
              <a:gd name="connsiteX15" fmla="*/ 29856 w 48631"/>
              <a:gd name="connsiteY15" fmla="*/ 2199 h 43219"/>
              <a:gd name="connsiteX16" fmla="*/ 22177 w 48631"/>
              <a:gd name="connsiteY16" fmla="*/ 4579 h 43219"/>
              <a:gd name="connsiteX17" fmla="*/ 22536 w 48631"/>
              <a:gd name="connsiteY17" fmla="*/ 3189 h 43219"/>
              <a:gd name="connsiteX18" fmla="*/ 14036 w 48631"/>
              <a:gd name="connsiteY18" fmla="*/ 5051 h 43219"/>
              <a:gd name="connsiteX19" fmla="*/ 15336 w 48631"/>
              <a:gd name="connsiteY19" fmla="*/ 6399 h 43219"/>
              <a:gd name="connsiteX20" fmla="*/ 4163 w 48631"/>
              <a:gd name="connsiteY20" fmla="*/ 15648 h 43219"/>
              <a:gd name="connsiteX21" fmla="*/ 3936 w 48631"/>
              <a:gd name="connsiteY21" fmla="*/ 14229 h 43219"/>
              <a:gd name="connsiteX0" fmla="*/ 3936 w 48631"/>
              <a:gd name="connsiteY0" fmla="*/ 14229 h 43219"/>
              <a:gd name="connsiteX1" fmla="*/ 5659 w 48631"/>
              <a:gd name="connsiteY1" fmla="*/ 6766 h 43219"/>
              <a:gd name="connsiteX2" fmla="*/ 14041 w 48631"/>
              <a:gd name="connsiteY2" fmla="*/ 5061 h 43219"/>
              <a:gd name="connsiteX3" fmla="*/ 22492 w 48631"/>
              <a:gd name="connsiteY3" fmla="*/ 3291 h 43219"/>
              <a:gd name="connsiteX4" fmla="*/ 25785 w 48631"/>
              <a:gd name="connsiteY4" fmla="*/ 59 h 43219"/>
              <a:gd name="connsiteX5" fmla="*/ 29869 w 48631"/>
              <a:gd name="connsiteY5" fmla="*/ 2340 h 43219"/>
              <a:gd name="connsiteX6" fmla="*/ 35499 w 48631"/>
              <a:gd name="connsiteY6" fmla="*/ 549 h 43219"/>
              <a:gd name="connsiteX7" fmla="*/ 38354 w 48631"/>
              <a:gd name="connsiteY7" fmla="*/ 5435 h 43219"/>
              <a:gd name="connsiteX8" fmla="*/ 42018 w 48631"/>
              <a:gd name="connsiteY8" fmla="*/ 10177 h 43219"/>
              <a:gd name="connsiteX9" fmla="*/ 41854 w 48631"/>
              <a:gd name="connsiteY9" fmla="*/ 15319 h 43219"/>
              <a:gd name="connsiteX10" fmla="*/ 43052 w 48631"/>
              <a:gd name="connsiteY10" fmla="*/ 23181 h 43219"/>
              <a:gd name="connsiteX11" fmla="*/ 37440 w 48631"/>
              <a:gd name="connsiteY11" fmla="*/ 30063 h 43219"/>
              <a:gd name="connsiteX12" fmla="*/ 35431 w 48631"/>
              <a:gd name="connsiteY12" fmla="*/ 35960 h 43219"/>
              <a:gd name="connsiteX13" fmla="*/ 28591 w 48631"/>
              <a:gd name="connsiteY13" fmla="*/ 36674 h 43219"/>
              <a:gd name="connsiteX14" fmla="*/ 23703 w 48631"/>
              <a:gd name="connsiteY14" fmla="*/ 42965 h 43219"/>
              <a:gd name="connsiteX15" fmla="*/ 16516 w 48631"/>
              <a:gd name="connsiteY15" fmla="*/ 39125 h 43219"/>
              <a:gd name="connsiteX16" fmla="*/ 5840 w 48631"/>
              <a:gd name="connsiteY16" fmla="*/ 35331 h 43219"/>
              <a:gd name="connsiteX17" fmla="*/ 1146 w 48631"/>
              <a:gd name="connsiteY17" fmla="*/ 31109 h 43219"/>
              <a:gd name="connsiteX18" fmla="*/ 2149 w 48631"/>
              <a:gd name="connsiteY18" fmla="*/ 25410 h 43219"/>
              <a:gd name="connsiteX19" fmla="*/ 31 w 48631"/>
              <a:gd name="connsiteY19" fmla="*/ 19563 h 43219"/>
              <a:gd name="connsiteX20" fmla="*/ 3899 w 48631"/>
              <a:gd name="connsiteY20" fmla="*/ 14366 h 43219"/>
              <a:gd name="connsiteX21" fmla="*/ 3936 w 48631"/>
              <a:gd name="connsiteY21" fmla="*/ 14229 h 43219"/>
              <a:gd name="connsiteX0" fmla="*/ 9732495 w 9732495"/>
              <a:gd name="connsiteY0" fmla="*/ 433402 h 5966100"/>
              <a:gd name="connsiteX1" fmla="*/ 9566843 w 9732495"/>
              <a:gd name="connsiteY1" fmla="*/ 599054 h 5966100"/>
              <a:gd name="connsiteX2" fmla="*/ 9401191 w 9732495"/>
              <a:gd name="connsiteY2" fmla="*/ 433402 h 5966100"/>
              <a:gd name="connsiteX3" fmla="*/ 9566843 w 9732495"/>
              <a:gd name="connsiteY3" fmla="*/ 267750 h 5966100"/>
              <a:gd name="connsiteX4" fmla="*/ 9732495 w 9732495"/>
              <a:gd name="connsiteY4" fmla="*/ 433402 h 5966100"/>
              <a:gd name="connsiteX0" fmla="*/ 9432378 w 9732495"/>
              <a:gd name="connsiteY0" fmla="*/ 658321 h 5966100"/>
              <a:gd name="connsiteX1" fmla="*/ 9101074 w 9732495"/>
              <a:gd name="connsiteY1" fmla="*/ 989625 h 5966100"/>
              <a:gd name="connsiteX2" fmla="*/ 8769770 w 9732495"/>
              <a:gd name="connsiteY2" fmla="*/ 658321 h 5966100"/>
              <a:gd name="connsiteX3" fmla="*/ 9101074 w 9732495"/>
              <a:gd name="connsiteY3" fmla="*/ 327017 h 5966100"/>
              <a:gd name="connsiteX4" fmla="*/ 9432378 w 9732495"/>
              <a:gd name="connsiteY4" fmla="*/ 658321 h 5966100"/>
              <a:gd name="connsiteX0" fmla="*/ 8833921 w 9732495"/>
              <a:gd name="connsiteY0" fmla="*/ 1027308 h 5966100"/>
              <a:gd name="connsiteX1" fmla="*/ 8336965 w 9732495"/>
              <a:gd name="connsiteY1" fmla="*/ 1524264 h 5966100"/>
              <a:gd name="connsiteX2" fmla="*/ 7840009 w 9732495"/>
              <a:gd name="connsiteY2" fmla="*/ 1027308 h 5966100"/>
              <a:gd name="connsiteX3" fmla="*/ 8336965 w 9732495"/>
              <a:gd name="connsiteY3" fmla="*/ 530352 h 5966100"/>
              <a:gd name="connsiteX4" fmla="*/ 8833921 w 9732495"/>
              <a:gd name="connsiteY4" fmla="*/ 1027308 h 5966100"/>
              <a:gd name="connsiteX0" fmla="*/ 4729 w 48631"/>
              <a:gd name="connsiteY0" fmla="*/ 26036 h 43219"/>
              <a:gd name="connsiteX1" fmla="*/ 2196 w 48631"/>
              <a:gd name="connsiteY1" fmla="*/ 25239 h 43219"/>
              <a:gd name="connsiteX2" fmla="*/ 6964 w 48631"/>
              <a:gd name="connsiteY2" fmla="*/ 34758 h 43219"/>
              <a:gd name="connsiteX3" fmla="*/ 5856 w 48631"/>
              <a:gd name="connsiteY3" fmla="*/ 35139 h 43219"/>
              <a:gd name="connsiteX4" fmla="*/ 16514 w 48631"/>
              <a:gd name="connsiteY4" fmla="*/ 38949 h 43219"/>
              <a:gd name="connsiteX5" fmla="*/ 15846 w 48631"/>
              <a:gd name="connsiteY5" fmla="*/ 37209 h 43219"/>
              <a:gd name="connsiteX6" fmla="*/ 28863 w 48631"/>
              <a:gd name="connsiteY6" fmla="*/ 34610 h 43219"/>
              <a:gd name="connsiteX7" fmla="*/ 28596 w 48631"/>
              <a:gd name="connsiteY7" fmla="*/ 36519 h 43219"/>
              <a:gd name="connsiteX8" fmla="*/ 37016 w 48631"/>
              <a:gd name="connsiteY8" fmla="*/ 27076 h 43219"/>
              <a:gd name="connsiteX9" fmla="*/ 37416 w 48631"/>
              <a:gd name="connsiteY9" fmla="*/ 29949 h 43219"/>
              <a:gd name="connsiteX10" fmla="*/ 41834 w 48631"/>
              <a:gd name="connsiteY10" fmla="*/ 15213 h 43219"/>
              <a:gd name="connsiteX11" fmla="*/ 40386 w 48631"/>
              <a:gd name="connsiteY11" fmla="*/ 17889 h 43219"/>
              <a:gd name="connsiteX12" fmla="*/ 38360 w 48631"/>
              <a:gd name="connsiteY12" fmla="*/ 5285 h 43219"/>
              <a:gd name="connsiteX13" fmla="*/ 38436 w 48631"/>
              <a:gd name="connsiteY13" fmla="*/ 6549 h 43219"/>
              <a:gd name="connsiteX14" fmla="*/ 29114 w 48631"/>
              <a:gd name="connsiteY14" fmla="*/ 3811 h 43219"/>
              <a:gd name="connsiteX15" fmla="*/ 29856 w 48631"/>
              <a:gd name="connsiteY15" fmla="*/ 2199 h 43219"/>
              <a:gd name="connsiteX16" fmla="*/ 22177 w 48631"/>
              <a:gd name="connsiteY16" fmla="*/ 4579 h 43219"/>
              <a:gd name="connsiteX17" fmla="*/ 22536 w 48631"/>
              <a:gd name="connsiteY17" fmla="*/ 3189 h 43219"/>
              <a:gd name="connsiteX18" fmla="*/ 14036 w 48631"/>
              <a:gd name="connsiteY18" fmla="*/ 5051 h 43219"/>
              <a:gd name="connsiteX19" fmla="*/ 15336 w 48631"/>
              <a:gd name="connsiteY19" fmla="*/ 6399 h 43219"/>
              <a:gd name="connsiteX20" fmla="*/ 4163 w 48631"/>
              <a:gd name="connsiteY20" fmla="*/ 15648 h 43219"/>
              <a:gd name="connsiteX21" fmla="*/ 3936 w 48631"/>
              <a:gd name="connsiteY21" fmla="*/ 14229 h 43219"/>
              <a:gd name="connsiteX0" fmla="*/ 3936 w 48631"/>
              <a:gd name="connsiteY0" fmla="*/ 14229 h 43219"/>
              <a:gd name="connsiteX1" fmla="*/ 5659 w 48631"/>
              <a:gd name="connsiteY1" fmla="*/ 6766 h 43219"/>
              <a:gd name="connsiteX2" fmla="*/ 14041 w 48631"/>
              <a:gd name="connsiteY2" fmla="*/ 5061 h 43219"/>
              <a:gd name="connsiteX3" fmla="*/ 22492 w 48631"/>
              <a:gd name="connsiteY3" fmla="*/ 3291 h 43219"/>
              <a:gd name="connsiteX4" fmla="*/ 25785 w 48631"/>
              <a:gd name="connsiteY4" fmla="*/ 59 h 43219"/>
              <a:gd name="connsiteX5" fmla="*/ 29869 w 48631"/>
              <a:gd name="connsiteY5" fmla="*/ 2340 h 43219"/>
              <a:gd name="connsiteX6" fmla="*/ 35499 w 48631"/>
              <a:gd name="connsiteY6" fmla="*/ 549 h 43219"/>
              <a:gd name="connsiteX7" fmla="*/ 38354 w 48631"/>
              <a:gd name="connsiteY7" fmla="*/ 5435 h 43219"/>
              <a:gd name="connsiteX8" fmla="*/ 42018 w 48631"/>
              <a:gd name="connsiteY8" fmla="*/ 10177 h 43219"/>
              <a:gd name="connsiteX9" fmla="*/ 41854 w 48631"/>
              <a:gd name="connsiteY9" fmla="*/ 15319 h 43219"/>
              <a:gd name="connsiteX10" fmla="*/ 43052 w 48631"/>
              <a:gd name="connsiteY10" fmla="*/ 23181 h 43219"/>
              <a:gd name="connsiteX11" fmla="*/ 37440 w 48631"/>
              <a:gd name="connsiteY11" fmla="*/ 30063 h 43219"/>
              <a:gd name="connsiteX12" fmla="*/ 35431 w 48631"/>
              <a:gd name="connsiteY12" fmla="*/ 35960 h 43219"/>
              <a:gd name="connsiteX13" fmla="*/ 28591 w 48631"/>
              <a:gd name="connsiteY13" fmla="*/ 36674 h 43219"/>
              <a:gd name="connsiteX14" fmla="*/ 23703 w 48631"/>
              <a:gd name="connsiteY14" fmla="*/ 42965 h 43219"/>
              <a:gd name="connsiteX15" fmla="*/ 16516 w 48631"/>
              <a:gd name="connsiteY15" fmla="*/ 39125 h 43219"/>
              <a:gd name="connsiteX16" fmla="*/ 5840 w 48631"/>
              <a:gd name="connsiteY16" fmla="*/ 35331 h 43219"/>
              <a:gd name="connsiteX17" fmla="*/ 1146 w 48631"/>
              <a:gd name="connsiteY17" fmla="*/ 31109 h 43219"/>
              <a:gd name="connsiteX18" fmla="*/ 2149 w 48631"/>
              <a:gd name="connsiteY18" fmla="*/ 25410 h 43219"/>
              <a:gd name="connsiteX19" fmla="*/ 31 w 48631"/>
              <a:gd name="connsiteY19" fmla="*/ 19563 h 43219"/>
              <a:gd name="connsiteX20" fmla="*/ 3899 w 48631"/>
              <a:gd name="connsiteY20" fmla="*/ 14366 h 43219"/>
              <a:gd name="connsiteX21" fmla="*/ 3936 w 48631"/>
              <a:gd name="connsiteY21" fmla="*/ 14229 h 43219"/>
              <a:gd name="connsiteX0" fmla="*/ 9732495 w 9732495"/>
              <a:gd name="connsiteY0" fmla="*/ 433402 h 5966100"/>
              <a:gd name="connsiteX1" fmla="*/ 9566843 w 9732495"/>
              <a:gd name="connsiteY1" fmla="*/ 599054 h 5966100"/>
              <a:gd name="connsiteX2" fmla="*/ 9401191 w 9732495"/>
              <a:gd name="connsiteY2" fmla="*/ 433402 h 5966100"/>
              <a:gd name="connsiteX3" fmla="*/ 9566843 w 9732495"/>
              <a:gd name="connsiteY3" fmla="*/ 267750 h 5966100"/>
              <a:gd name="connsiteX4" fmla="*/ 9732495 w 9732495"/>
              <a:gd name="connsiteY4" fmla="*/ 433402 h 5966100"/>
              <a:gd name="connsiteX0" fmla="*/ 9432378 w 9732495"/>
              <a:gd name="connsiteY0" fmla="*/ 658321 h 5966100"/>
              <a:gd name="connsiteX1" fmla="*/ 9101074 w 9732495"/>
              <a:gd name="connsiteY1" fmla="*/ 989625 h 5966100"/>
              <a:gd name="connsiteX2" fmla="*/ 8769770 w 9732495"/>
              <a:gd name="connsiteY2" fmla="*/ 658321 h 5966100"/>
              <a:gd name="connsiteX3" fmla="*/ 9101074 w 9732495"/>
              <a:gd name="connsiteY3" fmla="*/ 327017 h 5966100"/>
              <a:gd name="connsiteX4" fmla="*/ 9432378 w 9732495"/>
              <a:gd name="connsiteY4" fmla="*/ 658321 h 5966100"/>
              <a:gd name="connsiteX0" fmla="*/ 8833921 w 9732495"/>
              <a:gd name="connsiteY0" fmla="*/ 1027308 h 5966100"/>
              <a:gd name="connsiteX1" fmla="*/ 8336965 w 9732495"/>
              <a:gd name="connsiteY1" fmla="*/ 1524264 h 5966100"/>
              <a:gd name="connsiteX2" fmla="*/ 7840009 w 9732495"/>
              <a:gd name="connsiteY2" fmla="*/ 1027308 h 5966100"/>
              <a:gd name="connsiteX3" fmla="*/ 8336965 w 9732495"/>
              <a:gd name="connsiteY3" fmla="*/ 530352 h 5966100"/>
              <a:gd name="connsiteX4" fmla="*/ 8833921 w 9732495"/>
              <a:gd name="connsiteY4" fmla="*/ 1027308 h 5966100"/>
              <a:gd name="connsiteX0" fmla="*/ 4729 w 48631"/>
              <a:gd name="connsiteY0" fmla="*/ 26036 h 43219"/>
              <a:gd name="connsiteX1" fmla="*/ 2196 w 48631"/>
              <a:gd name="connsiteY1" fmla="*/ 25239 h 43219"/>
              <a:gd name="connsiteX2" fmla="*/ 6964 w 48631"/>
              <a:gd name="connsiteY2" fmla="*/ 34758 h 43219"/>
              <a:gd name="connsiteX3" fmla="*/ 5856 w 48631"/>
              <a:gd name="connsiteY3" fmla="*/ 35139 h 43219"/>
              <a:gd name="connsiteX4" fmla="*/ 16514 w 48631"/>
              <a:gd name="connsiteY4" fmla="*/ 38949 h 43219"/>
              <a:gd name="connsiteX5" fmla="*/ 15846 w 48631"/>
              <a:gd name="connsiteY5" fmla="*/ 37209 h 43219"/>
              <a:gd name="connsiteX6" fmla="*/ 28863 w 48631"/>
              <a:gd name="connsiteY6" fmla="*/ 34610 h 43219"/>
              <a:gd name="connsiteX7" fmla="*/ 28596 w 48631"/>
              <a:gd name="connsiteY7" fmla="*/ 36519 h 43219"/>
              <a:gd name="connsiteX8" fmla="*/ 36860 w 48631"/>
              <a:gd name="connsiteY8" fmla="*/ 27394 h 43219"/>
              <a:gd name="connsiteX9" fmla="*/ 37416 w 48631"/>
              <a:gd name="connsiteY9" fmla="*/ 29949 h 43219"/>
              <a:gd name="connsiteX10" fmla="*/ 41834 w 48631"/>
              <a:gd name="connsiteY10" fmla="*/ 15213 h 43219"/>
              <a:gd name="connsiteX11" fmla="*/ 40386 w 48631"/>
              <a:gd name="connsiteY11" fmla="*/ 17889 h 43219"/>
              <a:gd name="connsiteX12" fmla="*/ 38360 w 48631"/>
              <a:gd name="connsiteY12" fmla="*/ 5285 h 43219"/>
              <a:gd name="connsiteX13" fmla="*/ 38436 w 48631"/>
              <a:gd name="connsiteY13" fmla="*/ 6549 h 43219"/>
              <a:gd name="connsiteX14" fmla="*/ 29114 w 48631"/>
              <a:gd name="connsiteY14" fmla="*/ 3811 h 43219"/>
              <a:gd name="connsiteX15" fmla="*/ 29856 w 48631"/>
              <a:gd name="connsiteY15" fmla="*/ 2199 h 43219"/>
              <a:gd name="connsiteX16" fmla="*/ 22177 w 48631"/>
              <a:gd name="connsiteY16" fmla="*/ 4579 h 43219"/>
              <a:gd name="connsiteX17" fmla="*/ 22536 w 48631"/>
              <a:gd name="connsiteY17" fmla="*/ 3189 h 43219"/>
              <a:gd name="connsiteX18" fmla="*/ 14036 w 48631"/>
              <a:gd name="connsiteY18" fmla="*/ 5051 h 43219"/>
              <a:gd name="connsiteX19" fmla="*/ 15336 w 48631"/>
              <a:gd name="connsiteY19" fmla="*/ 6399 h 43219"/>
              <a:gd name="connsiteX20" fmla="*/ 4163 w 48631"/>
              <a:gd name="connsiteY20" fmla="*/ 15648 h 43219"/>
              <a:gd name="connsiteX21" fmla="*/ 3936 w 48631"/>
              <a:gd name="connsiteY21" fmla="*/ 14229 h 43219"/>
              <a:gd name="connsiteX0" fmla="*/ 3936 w 48631"/>
              <a:gd name="connsiteY0" fmla="*/ 14229 h 43219"/>
              <a:gd name="connsiteX1" fmla="*/ 5659 w 48631"/>
              <a:gd name="connsiteY1" fmla="*/ 6766 h 43219"/>
              <a:gd name="connsiteX2" fmla="*/ 14041 w 48631"/>
              <a:gd name="connsiteY2" fmla="*/ 5061 h 43219"/>
              <a:gd name="connsiteX3" fmla="*/ 22492 w 48631"/>
              <a:gd name="connsiteY3" fmla="*/ 3291 h 43219"/>
              <a:gd name="connsiteX4" fmla="*/ 25785 w 48631"/>
              <a:gd name="connsiteY4" fmla="*/ 59 h 43219"/>
              <a:gd name="connsiteX5" fmla="*/ 29869 w 48631"/>
              <a:gd name="connsiteY5" fmla="*/ 2340 h 43219"/>
              <a:gd name="connsiteX6" fmla="*/ 35499 w 48631"/>
              <a:gd name="connsiteY6" fmla="*/ 549 h 43219"/>
              <a:gd name="connsiteX7" fmla="*/ 38354 w 48631"/>
              <a:gd name="connsiteY7" fmla="*/ 5435 h 43219"/>
              <a:gd name="connsiteX8" fmla="*/ 42018 w 48631"/>
              <a:gd name="connsiteY8" fmla="*/ 10177 h 43219"/>
              <a:gd name="connsiteX9" fmla="*/ 41854 w 48631"/>
              <a:gd name="connsiteY9" fmla="*/ 15319 h 43219"/>
              <a:gd name="connsiteX10" fmla="*/ 43052 w 48631"/>
              <a:gd name="connsiteY10" fmla="*/ 23181 h 43219"/>
              <a:gd name="connsiteX11" fmla="*/ 37440 w 48631"/>
              <a:gd name="connsiteY11" fmla="*/ 30063 h 43219"/>
              <a:gd name="connsiteX12" fmla="*/ 35431 w 48631"/>
              <a:gd name="connsiteY12" fmla="*/ 35960 h 43219"/>
              <a:gd name="connsiteX13" fmla="*/ 28591 w 48631"/>
              <a:gd name="connsiteY13" fmla="*/ 36674 h 43219"/>
              <a:gd name="connsiteX14" fmla="*/ 23703 w 48631"/>
              <a:gd name="connsiteY14" fmla="*/ 42965 h 43219"/>
              <a:gd name="connsiteX15" fmla="*/ 16516 w 48631"/>
              <a:gd name="connsiteY15" fmla="*/ 39125 h 43219"/>
              <a:gd name="connsiteX16" fmla="*/ 5840 w 48631"/>
              <a:gd name="connsiteY16" fmla="*/ 35331 h 43219"/>
              <a:gd name="connsiteX17" fmla="*/ 1146 w 48631"/>
              <a:gd name="connsiteY17" fmla="*/ 31109 h 43219"/>
              <a:gd name="connsiteX18" fmla="*/ 2149 w 48631"/>
              <a:gd name="connsiteY18" fmla="*/ 25410 h 43219"/>
              <a:gd name="connsiteX19" fmla="*/ 31 w 48631"/>
              <a:gd name="connsiteY19" fmla="*/ 19563 h 43219"/>
              <a:gd name="connsiteX20" fmla="*/ 3899 w 48631"/>
              <a:gd name="connsiteY20" fmla="*/ 14366 h 43219"/>
              <a:gd name="connsiteX21" fmla="*/ 3936 w 48631"/>
              <a:gd name="connsiteY21" fmla="*/ 14229 h 43219"/>
              <a:gd name="connsiteX0" fmla="*/ 9732495 w 9732495"/>
              <a:gd name="connsiteY0" fmla="*/ 433402 h 5966100"/>
              <a:gd name="connsiteX1" fmla="*/ 9566843 w 9732495"/>
              <a:gd name="connsiteY1" fmla="*/ 599054 h 5966100"/>
              <a:gd name="connsiteX2" fmla="*/ 9401191 w 9732495"/>
              <a:gd name="connsiteY2" fmla="*/ 433402 h 5966100"/>
              <a:gd name="connsiteX3" fmla="*/ 9566843 w 9732495"/>
              <a:gd name="connsiteY3" fmla="*/ 267750 h 5966100"/>
              <a:gd name="connsiteX4" fmla="*/ 9732495 w 9732495"/>
              <a:gd name="connsiteY4" fmla="*/ 433402 h 5966100"/>
              <a:gd name="connsiteX0" fmla="*/ 9432378 w 9732495"/>
              <a:gd name="connsiteY0" fmla="*/ 658321 h 5966100"/>
              <a:gd name="connsiteX1" fmla="*/ 9101074 w 9732495"/>
              <a:gd name="connsiteY1" fmla="*/ 989625 h 5966100"/>
              <a:gd name="connsiteX2" fmla="*/ 8769770 w 9732495"/>
              <a:gd name="connsiteY2" fmla="*/ 658321 h 5966100"/>
              <a:gd name="connsiteX3" fmla="*/ 9101074 w 9732495"/>
              <a:gd name="connsiteY3" fmla="*/ 327017 h 5966100"/>
              <a:gd name="connsiteX4" fmla="*/ 9432378 w 9732495"/>
              <a:gd name="connsiteY4" fmla="*/ 658321 h 5966100"/>
              <a:gd name="connsiteX0" fmla="*/ 8833921 w 9732495"/>
              <a:gd name="connsiteY0" fmla="*/ 1027308 h 5966100"/>
              <a:gd name="connsiteX1" fmla="*/ 8336965 w 9732495"/>
              <a:gd name="connsiteY1" fmla="*/ 1524264 h 5966100"/>
              <a:gd name="connsiteX2" fmla="*/ 7840009 w 9732495"/>
              <a:gd name="connsiteY2" fmla="*/ 1027308 h 5966100"/>
              <a:gd name="connsiteX3" fmla="*/ 8336965 w 9732495"/>
              <a:gd name="connsiteY3" fmla="*/ 530352 h 5966100"/>
              <a:gd name="connsiteX4" fmla="*/ 8833921 w 9732495"/>
              <a:gd name="connsiteY4" fmla="*/ 1027308 h 5966100"/>
              <a:gd name="connsiteX0" fmla="*/ 4729 w 48631"/>
              <a:gd name="connsiteY0" fmla="*/ 26036 h 43219"/>
              <a:gd name="connsiteX1" fmla="*/ 2196 w 48631"/>
              <a:gd name="connsiteY1" fmla="*/ 25239 h 43219"/>
              <a:gd name="connsiteX2" fmla="*/ 6964 w 48631"/>
              <a:gd name="connsiteY2" fmla="*/ 34758 h 43219"/>
              <a:gd name="connsiteX3" fmla="*/ 5856 w 48631"/>
              <a:gd name="connsiteY3" fmla="*/ 35139 h 43219"/>
              <a:gd name="connsiteX4" fmla="*/ 16514 w 48631"/>
              <a:gd name="connsiteY4" fmla="*/ 38949 h 43219"/>
              <a:gd name="connsiteX5" fmla="*/ 15846 w 48631"/>
              <a:gd name="connsiteY5" fmla="*/ 37209 h 43219"/>
              <a:gd name="connsiteX6" fmla="*/ 28863 w 48631"/>
              <a:gd name="connsiteY6" fmla="*/ 34610 h 43219"/>
              <a:gd name="connsiteX7" fmla="*/ 28596 w 48631"/>
              <a:gd name="connsiteY7" fmla="*/ 36519 h 43219"/>
              <a:gd name="connsiteX8" fmla="*/ 36860 w 48631"/>
              <a:gd name="connsiteY8" fmla="*/ 27394 h 43219"/>
              <a:gd name="connsiteX9" fmla="*/ 37416 w 48631"/>
              <a:gd name="connsiteY9" fmla="*/ 29949 h 43219"/>
              <a:gd name="connsiteX10" fmla="*/ 41834 w 48631"/>
              <a:gd name="connsiteY10" fmla="*/ 15213 h 43219"/>
              <a:gd name="connsiteX11" fmla="*/ 40386 w 48631"/>
              <a:gd name="connsiteY11" fmla="*/ 17889 h 43219"/>
              <a:gd name="connsiteX12" fmla="*/ 38360 w 48631"/>
              <a:gd name="connsiteY12" fmla="*/ 5285 h 43219"/>
              <a:gd name="connsiteX13" fmla="*/ 38436 w 48631"/>
              <a:gd name="connsiteY13" fmla="*/ 6549 h 43219"/>
              <a:gd name="connsiteX14" fmla="*/ 29114 w 48631"/>
              <a:gd name="connsiteY14" fmla="*/ 3811 h 43219"/>
              <a:gd name="connsiteX15" fmla="*/ 29856 w 48631"/>
              <a:gd name="connsiteY15" fmla="*/ 2199 h 43219"/>
              <a:gd name="connsiteX16" fmla="*/ 22177 w 48631"/>
              <a:gd name="connsiteY16" fmla="*/ 4579 h 43219"/>
              <a:gd name="connsiteX17" fmla="*/ 22536 w 48631"/>
              <a:gd name="connsiteY17" fmla="*/ 3189 h 43219"/>
              <a:gd name="connsiteX18" fmla="*/ 14036 w 48631"/>
              <a:gd name="connsiteY18" fmla="*/ 5051 h 43219"/>
              <a:gd name="connsiteX19" fmla="*/ 15336 w 48631"/>
              <a:gd name="connsiteY19" fmla="*/ 6399 h 43219"/>
              <a:gd name="connsiteX20" fmla="*/ 4163 w 48631"/>
              <a:gd name="connsiteY20" fmla="*/ 15648 h 43219"/>
              <a:gd name="connsiteX21" fmla="*/ 3936 w 48631"/>
              <a:gd name="connsiteY21" fmla="*/ 14229 h 43219"/>
              <a:gd name="connsiteX0" fmla="*/ 3936 w 48631"/>
              <a:gd name="connsiteY0" fmla="*/ 14229 h 43219"/>
              <a:gd name="connsiteX1" fmla="*/ 5659 w 48631"/>
              <a:gd name="connsiteY1" fmla="*/ 6766 h 43219"/>
              <a:gd name="connsiteX2" fmla="*/ 14041 w 48631"/>
              <a:gd name="connsiteY2" fmla="*/ 5061 h 43219"/>
              <a:gd name="connsiteX3" fmla="*/ 22492 w 48631"/>
              <a:gd name="connsiteY3" fmla="*/ 3291 h 43219"/>
              <a:gd name="connsiteX4" fmla="*/ 25785 w 48631"/>
              <a:gd name="connsiteY4" fmla="*/ 59 h 43219"/>
              <a:gd name="connsiteX5" fmla="*/ 29869 w 48631"/>
              <a:gd name="connsiteY5" fmla="*/ 2340 h 43219"/>
              <a:gd name="connsiteX6" fmla="*/ 35499 w 48631"/>
              <a:gd name="connsiteY6" fmla="*/ 549 h 43219"/>
              <a:gd name="connsiteX7" fmla="*/ 38354 w 48631"/>
              <a:gd name="connsiteY7" fmla="*/ 5435 h 43219"/>
              <a:gd name="connsiteX8" fmla="*/ 42018 w 48631"/>
              <a:gd name="connsiteY8" fmla="*/ 10177 h 43219"/>
              <a:gd name="connsiteX9" fmla="*/ 41854 w 48631"/>
              <a:gd name="connsiteY9" fmla="*/ 15319 h 43219"/>
              <a:gd name="connsiteX10" fmla="*/ 43052 w 48631"/>
              <a:gd name="connsiteY10" fmla="*/ 23181 h 43219"/>
              <a:gd name="connsiteX11" fmla="*/ 37440 w 48631"/>
              <a:gd name="connsiteY11" fmla="*/ 30063 h 43219"/>
              <a:gd name="connsiteX12" fmla="*/ 35431 w 48631"/>
              <a:gd name="connsiteY12" fmla="*/ 35960 h 43219"/>
              <a:gd name="connsiteX13" fmla="*/ 28591 w 48631"/>
              <a:gd name="connsiteY13" fmla="*/ 36674 h 43219"/>
              <a:gd name="connsiteX14" fmla="*/ 23703 w 48631"/>
              <a:gd name="connsiteY14" fmla="*/ 42965 h 43219"/>
              <a:gd name="connsiteX15" fmla="*/ 16516 w 48631"/>
              <a:gd name="connsiteY15" fmla="*/ 39125 h 43219"/>
              <a:gd name="connsiteX16" fmla="*/ 5840 w 48631"/>
              <a:gd name="connsiteY16" fmla="*/ 35331 h 43219"/>
              <a:gd name="connsiteX17" fmla="*/ 1146 w 48631"/>
              <a:gd name="connsiteY17" fmla="*/ 31109 h 43219"/>
              <a:gd name="connsiteX18" fmla="*/ 2149 w 48631"/>
              <a:gd name="connsiteY18" fmla="*/ 25410 h 43219"/>
              <a:gd name="connsiteX19" fmla="*/ 31 w 48631"/>
              <a:gd name="connsiteY19" fmla="*/ 19563 h 43219"/>
              <a:gd name="connsiteX20" fmla="*/ 3899 w 48631"/>
              <a:gd name="connsiteY20" fmla="*/ 14366 h 43219"/>
              <a:gd name="connsiteX21" fmla="*/ 3936 w 48631"/>
              <a:gd name="connsiteY21" fmla="*/ 14229 h 43219"/>
              <a:gd name="connsiteX0" fmla="*/ 9732495 w 9732495"/>
              <a:gd name="connsiteY0" fmla="*/ 433402 h 5966100"/>
              <a:gd name="connsiteX1" fmla="*/ 9566843 w 9732495"/>
              <a:gd name="connsiteY1" fmla="*/ 599054 h 5966100"/>
              <a:gd name="connsiteX2" fmla="*/ 9401191 w 9732495"/>
              <a:gd name="connsiteY2" fmla="*/ 433402 h 5966100"/>
              <a:gd name="connsiteX3" fmla="*/ 9566843 w 9732495"/>
              <a:gd name="connsiteY3" fmla="*/ 267750 h 5966100"/>
              <a:gd name="connsiteX4" fmla="*/ 9732495 w 9732495"/>
              <a:gd name="connsiteY4" fmla="*/ 433402 h 5966100"/>
              <a:gd name="connsiteX0" fmla="*/ 9432378 w 9732495"/>
              <a:gd name="connsiteY0" fmla="*/ 658321 h 5966100"/>
              <a:gd name="connsiteX1" fmla="*/ 9101074 w 9732495"/>
              <a:gd name="connsiteY1" fmla="*/ 989625 h 5966100"/>
              <a:gd name="connsiteX2" fmla="*/ 8769770 w 9732495"/>
              <a:gd name="connsiteY2" fmla="*/ 658321 h 5966100"/>
              <a:gd name="connsiteX3" fmla="*/ 9101074 w 9732495"/>
              <a:gd name="connsiteY3" fmla="*/ 327017 h 5966100"/>
              <a:gd name="connsiteX4" fmla="*/ 9432378 w 9732495"/>
              <a:gd name="connsiteY4" fmla="*/ 658321 h 5966100"/>
              <a:gd name="connsiteX0" fmla="*/ 8833921 w 9732495"/>
              <a:gd name="connsiteY0" fmla="*/ 1027308 h 5966100"/>
              <a:gd name="connsiteX1" fmla="*/ 8336965 w 9732495"/>
              <a:gd name="connsiteY1" fmla="*/ 1524264 h 5966100"/>
              <a:gd name="connsiteX2" fmla="*/ 7840009 w 9732495"/>
              <a:gd name="connsiteY2" fmla="*/ 1027308 h 5966100"/>
              <a:gd name="connsiteX3" fmla="*/ 8336965 w 9732495"/>
              <a:gd name="connsiteY3" fmla="*/ 530352 h 5966100"/>
              <a:gd name="connsiteX4" fmla="*/ 8833921 w 9732495"/>
              <a:gd name="connsiteY4" fmla="*/ 1027308 h 5966100"/>
              <a:gd name="connsiteX0" fmla="*/ 4729 w 48631"/>
              <a:gd name="connsiteY0" fmla="*/ 26036 h 43219"/>
              <a:gd name="connsiteX1" fmla="*/ 2196 w 48631"/>
              <a:gd name="connsiteY1" fmla="*/ 25239 h 43219"/>
              <a:gd name="connsiteX2" fmla="*/ 6964 w 48631"/>
              <a:gd name="connsiteY2" fmla="*/ 34758 h 43219"/>
              <a:gd name="connsiteX3" fmla="*/ 5856 w 48631"/>
              <a:gd name="connsiteY3" fmla="*/ 35139 h 43219"/>
              <a:gd name="connsiteX4" fmla="*/ 16514 w 48631"/>
              <a:gd name="connsiteY4" fmla="*/ 38949 h 43219"/>
              <a:gd name="connsiteX5" fmla="*/ 15846 w 48631"/>
              <a:gd name="connsiteY5" fmla="*/ 37209 h 43219"/>
              <a:gd name="connsiteX6" fmla="*/ 28863 w 48631"/>
              <a:gd name="connsiteY6" fmla="*/ 34610 h 43219"/>
              <a:gd name="connsiteX7" fmla="*/ 28596 w 48631"/>
              <a:gd name="connsiteY7" fmla="*/ 36519 h 43219"/>
              <a:gd name="connsiteX8" fmla="*/ 36860 w 48631"/>
              <a:gd name="connsiteY8" fmla="*/ 27394 h 43219"/>
              <a:gd name="connsiteX9" fmla="*/ 37416 w 48631"/>
              <a:gd name="connsiteY9" fmla="*/ 29949 h 43219"/>
              <a:gd name="connsiteX10" fmla="*/ 41834 w 48631"/>
              <a:gd name="connsiteY10" fmla="*/ 15213 h 43219"/>
              <a:gd name="connsiteX11" fmla="*/ 40386 w 48631"/>
              <a:gd name="connsiteY11" fmla="*/ 17889 h 43219"/>
              <a:gd name="connsiteX12" fmla="*/ 38360 w 48631"/>
              <a:gd name="connsiteY12" fmla="*/ 5285 h 43219"/>
              <a:gd name="connsiteX13" fmla="*/ 38436 w 48631"/>
              <a:gd name="connsiteY13" fmla="*/ 6549 h 43219"/>
              <a:gd name="connsiteX14" fmla="*/ 29114 w 48631"/>
              <a:gd name="connsiteY14" fmla="*/ 3811 h 43219"/>
              <a:gd name="connsiteX15" fmla="*/ 29856 w 48631"/>
              <a:gd name="connsiteY15" fmla="*/ 2199 h 43219"/>
              <a:gd name="connsiteX16" fmla="*/ 22177 w 48631"/>
              <a:gd name="connsiteY16" fmla="*/ 4579 h 43219"/>
              <a:gd name="connsiteX17" fmla="*/ 22536 w 48631"/>
              <a:gd name="connsiteY17" fmla="*/ 3189 h 43219"/>
              <a:gd name="connsiteX18" fmla="*/ 14036 w 48631"/>
              <a:gd name="connsiteY18" fmla="*/ 5051 h 43219"/>
              <a:gd name="connsiteX19" fmla="*/ 15336 w 48631"/>
              <a:gd name="connsiteY19" fmla="*/ 6399 h 43219"/>
              <a:gd name="connsiteX20" fmla="*/ 4163 w 48631"/>
              <a:gd name="connsiteY20" fmla="*/ 15648 h 43219"/>
              <a:gd name="connsiteX21" fmla="*/ 3936 w 48631"/>
              <a:gd name="connsiteY21" fmla="*/ 14229 h 43219"/>
              <a:gd name="connsiteX0" fmla="*/ 3936 w 48631"/>
              <a:gd name="connsiteY0" fmla="*/ 14229 h 43219"/>
              <a:gd name="connsiteX1" fmla="*/ 5659 w 48631"/>
              <a:gd name="connsiteY1" fmla="*/ 6766 h 43219"/>
              <a:gd name="connsiteX2" fmla="*/ 14041 w 48631"/>
              <a:gd name="connsiteY2" fmla="*/ 5061 h 43219"/>
              <a:gd name="connsiteX3" fmla="*/ 22492 w 48631"/>
              <a:gd name="connsiteY3" fmla="*/ 3291 h 43219"/>
              <a:gd name="connsiteX4" fmla="*/ 25785 w 48631"/>
              <a:gd name="connsiteY4" fmla="*/ 59 h 43219"/>
              <a:gd name="connsiteX5" fmla="*/ 29869 w 48631"/>
              <a:gd name="connsiteY5" fmla="*/ 2340 h 43219"/>
              <a:gd name="connsiteX6" fmla="*/ 35499 w 48631"/>
              <a:gd name="connsiteY6" fmla="*/ 549 h 43219"/>
              <a:gd name="connsiteX7" fmla="*/ 38354 w 48631"/>
              <a:gd name="connsiteY7" fmla="*/ 5435 h 43219"/>
              <a:gd name="connsiteX8" fmla="*/ 42018 w 48631"/>
              <a:gd name="connsiteY8" fmla="*/ 10177 h 43219"/>
              <a:gd name="connsiteX9" fmla="*/ 41854 w 48631"/>
              <a:gd name="connsiteY9" fmla="*/ 15319 h 43219"/>
              <a:gd name="connsiteX10" fmla="*/ 43052 w 48631"/>
              <a:gd name="connsiteY10" fmla="*/ 23181 h 43219"/>
              <a:gd name="connsiteX11" fmla="*/ 37440 w 48631"/>
              <a:gd name="connsiteY11" fmla="*/ 30063 h 43219"/>
              <a:gd name="connsiteX12" fmla="*/ 35431 w 48631"/>
              <a:gd name="connsiteY12" fmla="*/ 35960 h 43219"/>
              <a:gd name="connsiteX13" fmla="*/ 28591 w 48631"/>
              <a:gd name="connsiteY13" fmla="*/ 36674 h 43219"/>
              <a:gd name="connsiteX14" fmla="*/ 23703 w 48631"/>
              <a:gd name="connsiteY14" fmla="*/ 42965 h 43219"/>
              <a:gd name="connsiteX15" fmla="*/ 16516 w 48631"/>
              <a:gd name="connsiteY15" fmla="*/ 39125 h 43219"/>
              <a:gd name="connsiteX16" fmla="*/ 5840 w 48631"/>
              <a:gd name="connsiteY16" fmla="*/ 35331 h 43219"/>
              <a:gd name="connsiteX17" fmla="*/ 1146 w 48631"/>
              <a:gd name="connsiteY17" fmla="*/ 31109 h 43219"/>
              <a:gd name="connsiteX18" fmla="*/ 2149 w 48631"/>
              <a:gd name="connsiteY18" fmla="*/ 25410 h 43219"/>
              <a:gd name="connsiteX19" fmla="*/ 31 w 48631"/>
              <a:gd name="connsiteY19" fmla="*/ 19563 h 43219"/>
              <a:gd name="connsiteX20" fmla="*/ 3899 w 48631"/>
              <a:gd name="connsiteY20" fmla="*/ 14366 h 43219"/>
              <a:gd name="connsiteX21" fmla="*/ 3936 w 48631"/>
              <a:gd name="connsiteY21" fmla="*/ 14229 h 43219"/>
              <a:gd name="connsiteX0" fmla="*/ 9732495 w 9732495"/>
              <a:gd name="connsiteY0" fmla="*/ 433402 h 5966100"/>
              <a:gd name="connsiteX1" fmla="*/ 9566843 w 9732495"/>
              <a:gd name="connsiteY1" fmla="*/ 599054 h 5966100"/>
              <a:gd name="connsiteX2" fmla="*/ 9401191 w 9732495"/>
              <a:gd name="connsiteY2" fmla="*/ 433402 h 5966100"/>
              <a:gd name="connsiteX3" fmla="*/ 9566843 w 9732495"/>
              <a:gd name="connsiteY3" fmla="*/ 267750 h 5966100"/>
              <a:gd name="connsiteX4" fmla="*/ 9732495 w 9732495"/>
              <a:gd name="connsiteY4" fmla="*/ 433402 h 5966100"/>
              <a:gd name="connsiteX0" fmla="*/ 9432378 w 9732495"/>
              <a:gd name="connsiteY0" fmla="*/ 658321 h 5966100"/>
              <a:gd name="connsiteX1" fmla="*/ 9101074 w 9732495"/>
              <a:gd name="connsiteY1" fmla="*/ 989625 h 5966100"/>
              <a:gd name="connsiteX2" fmla="*/ 8769770 w 9732495"/>
              <a:gd name="connsiteY2" fmla="*/ 658321 h 5966100"/>
              <a:gd name="connsiteX3" fmla="*/ 9101074 w 9732495"/>
              <a:gd name="connsiteY3" fmla="*/ 327017 h 5966100"/>
              <a:gd name="connsiteX4" fmla="*/ 9432378 w 9732495"/>
              <a:gd name="connsiteY4" fmla="*/ 658321 h 5966100"/>
              <a:gd name="connsiteX0" fmla="*/ 8833921 w 9732495"/>
              <a:gd name="connsiteY0" fmla="*/ 1027308 h 5966100"/>
              <a:gd name="connsiteX1" fmla="*/ 8336965 w 9732495"/>
              <a:gd name="connsiteY1" fmla="*/ 1524264 h 5966100"/>
              <a:gd name="connsiteX2" fmla="*/ 7840009 w 9732495"/>
              <a:gd name="connsiteY2" fmla="*/ 1027308 h 5966100"/>
              <a:gd name="connsiteX3" fmla="*/ 8336965 w 9732495"/>
              <a:gd name="connsiteY3" fmla="*/ 530352 h 5966100"/>
              <a:gd name="connsiteX4" fmla="*/ 8833921 w 9732495"/>
              <a:gd name="connsiteY4" fmla="*/ 1027308 h 5966100"/>
              <a:gd name="connsiteX0" fmla="*/ 4729 w 48631"/>
              <a:gd name="connsiteY0" fmla="*/ 26036 h 43219"/>
              <a:gd name="connsiteX1" fmla="*/ 2196 w 48631"/>
              <a:gd name="connsiteY1" fmla="*/ 25239 h 43219"/>
              <a:gd name="connsiteX2" fmla="*/ 6964 w 48631"/>
              <a:gd name="connsiteY2" fmla="*/ 34758 h 43219"/>
              <a:gd name="connsiteX3" fmla="*/ 5856 w 48631"/>
              <a:gd name="connsiteY3" fmla="*/ 35139 h 43219"/>
              <a:gd name="connsiteX4" fmla="*/ 16514 w 48631"/>
              <a:gd name="connsiteY4" fmla="*/ 38949 h 43219"/>
              <a:gd name="connsiteX5" fmla="*/ 15846 w 48631"/>
              <a:gd name="connsiteY5" fmla="*/ 37209 h 43219"/>
              <a:gd name="connsiteX6" fmla="*/ 28863 w 48631"/>
              <a:gd name="connsiteY6" fmla="*/ 34610 h 43219"/>
              <a:gd name="connsiteX7" fmla="*/ 28596 w 48631"/>
              <a:gd name="connsiteY7" fmla="*/ 36519 h 43219"/>
              <a:gd name="connsiteX8" fmla="*/ 36860 w 48631"/>
              <a:gd name="connsiteY8" fmla="*/ 27394 h 43219"/>
              <a:gd name="connsiteX9" fmla="*/ 37416 w 48631"/>
              <a:gd name="connsiteY9" fmla="*/ 29949 h 43219"/>
              <a:gd name="connsiteX10" fmla="*/ 41834 w 48631"/>
              <a:gd name="connsiteY10" fmla="*/ 15213 h 43219"/>
              <a:gd name="connsiteX11" fmla="*/ 40386 w 48631"/>
              <a:gd name="connsiteY11" fmla="*/ 17889 h 43219"/>
              <a:gd name="connsiteX12" fmla="*/ 38360 w 48631"/>
              <a:gd name="connsiteY12" fmla="*/ 5285 h 43219"/>
              <a:gd name="connsiteX13" fmla="*/ 38436 w 48631"/>
              <a:gd name="connsiteY13" fmla="*/ 6549 h 43219"/>
              <a:gd name="connsiteX14" fmla="*/ 29114 w 48631"/>
              <a:gd name="connsiteY14" fmla="*/ 3811 h 43219"/>
              <a:gd name="connsiteX15" fmla="*/ 29856 w 48631"/>
              <a:gd name="connsiteY15" fmla="*/ 2199 h 43219"/>
              <a:gd name="connsiteX16" fmla="*/ 22177 w 48631"/>
              <a:gd name="connsiteY16" fmla="*/ 4579 h 43219"/>
              <a:gd name="connsiteX17" fmla="*/ 22536 w 48631"/>
              <a:gd name="connsiteY17" fmla="*/ 3189 h 43219"/>
              <a:gd name="connsiteX18" fmla="*/ 14036 w 48631"/>
              <a:gd name="connsiteY18" fmla="*/ 5051 h 43219"/>
              <a:gd name="connsiteX19" fmla="*/ 15336 w 48631"/>
              <a:gd name="connsiteY19" fmla="*/ 6399 h 43219"/>
              <a:gd name="connsiteX20" fmla="*/ 4163 w 48631"/>
              <a:gd name="connsiteY20" fmla="*/ 15648 h 43219"/>
              <a:gd name="connsiteX21" fmla="*/ 3936 w 48631"/>
              <a:gd name="connsiteY21" fmla="*/ 14229 h 43219"/>
              <a:gd name="connsiteX0" fmla="*/ 3936 w 48631"/>
              <a:gd name="connsiteY0" fmla="*/ 14229 h 43219"/>
              <a:gd name="connsiteX1" fmla="*/ 5659 w 48631"/>
              <a:gd name="connsiteY1" fmla="*/ 6766 h 43219"/>
              <a:gd name="connsiteX2" fmla="*/ 14041 w 48631"/>
              <a:gd name="connsiteY2" fmla="*/ 5061 h 43219"/>
              <a:gd name="connsiteX3" fmla="*/ 22492 w 48631"/>
              <a:gd name="connsiteY3" fmla="*/ 3291 h 43219"/>
              <a:gd name="connsiteX4" fmla="*/ 25785 w 48631"/>
              <a:gd name="connsiteY4" fmla="*/ 59 h 43219"/>
              <a:gd name="connsiteX5" fmla="*/ 29869 w 48631"/>
              <a:gd name="connsiteY5" fmla="*/ 2340 h 43219"/>
              <a:gd name="connsiteX6" fmla="*/ 35499 w 48631"/>
              <a:gd name="connsiteY6" fmla="*/ 549 h 43219"/>
              <a:gd name="connsiteX7" fmla="*/ 38354 w 48631"/>
              <a:gd name="connsiteY7" fmla="*/ 5435 h 43219"/>
              <a:gd name="connsiteX8" fmla="*/ 42018 w 48631"/>
              <a:gd name="connsiteY8" fmla="*/ 10177 h 43219"/>
              <a:gd name="connsiteX9" fmla="*/ 41854 w 48631"/>
              <a:gd name="connsiteY9" fmla="*/ 15319 h 43219"/>
              <a:gd name="connsiteX10" fmla="*/ 43052 w 48631"/>
              <a:gd name="connsiteY10" fmla="*/ 23181 h 43219"/>
              <a:gd name="connsiteX11" fmla="*/ 37440 w 48631"/>
              <a:gd name="connsiteY11" fmla="*/ 30063 h 43219"/>
              <a:gd name="connsiteX12" fmla="*/ 35431 w 48631"/>
              <a:gd name="connsiteY12" fmla="*/ 35960 h 43219"/>
              <a:gd name="connsiteX13" fmla="*/ 28591 w 48631"/>
              <a:gd name="connsiteY13" fmla="*/ 36674 h 43219"/>
              <a:gd name="connsiteX14" fmla="*/ 23703 w 48631"/>
              <a:gd name="connsiteY14" fmla="*/ 42965 h 43219"/>
              <a:gd name="connsiteX15" fmla="*/ 16516 w 48631"/>
              <a:gd name="connsiteY15" fmla="*/ 39125 h 43219"/>
              <a:gd name="connsiteX16" fmla="*/ 5840 w 48631"/>
              <a:gd name="connsiteY16" fmla="*/ 35331 h 43219"/>
              <a:gd name="connsiteX17" fmla="*/ 1146 w 48631"/>
              <a:gd name="connsiteY17" fmla="*/ 31109 h 43219"/>
              <a:gd name="connsiteX18" fmla="*/ 2149 w 48631"/>
              <a:gd name="connsiteY18" fmla="*/ 25410 h 43219"/>
              <a:gd name="connsiteX19" fmla="*/ 31 w 48631"/>
              <a:gd name="connsiteY19" fmla="*/ 19563 h 43219"/>
              <a:gd name="connsiteX20" fmla="*/ 3899 w 48631"/>
              <a:gd name="connsiteY20" fmla="*/ 14366 h 43219"/>
              <a:gd name="connsiteX21" fmla="*/ 3936 w 48631"/>
              <a:gd name="connsiteY21" fmla="*/ 14229 h 43219"/>
              <a:gd name="connsiteX0" fmla="*/ 9732495 w 9732495"/>
              <a:gd name="connsiteY0" fmla="*/ 433402 h 5966100"/>
              <a:gd name="connsiteX1" fmla="*/ 9566843 w 9732495"/>
              <a:gd name="connsiteY1" fmla="*/ 599054 h 5966100"/>
              <a:gd name="connsiteX2" fmla="*/ 9401191 w 9732495"/>
              <a:gd name="connsiteY2" fmla="*/ 433402 h 5966100"/>
              <a:gd name="connsiteX3" fmla="*/ 9566843 w 9732495"/>
              <a:gd name="connsiteY3" fmla="*/ 267750 h 5966100"/>
              <a:gd name="connsiteX4" fmla="*/ 9732495 w 9732495"/>
              <a:gd name="connsiteY4" fmla="*/ 433402 h 5966100"/>
              <a:gd name="connsiteX0" fmla="*/ 9432378 w 9732495"/>
              <a:gd name="connsiteY0" fmla="*/ 658321 h 5966100"/>
              <a:gd name="connsiteX1" fmla="*/ 9101074 w 9732495"/>
              <a:gd name="connsiteY1" fmla="*/ 989625 h 5966100"/>
              <a:gd name="connsiteX2" fmla="*/ 8769770 w 9732495"/>
              <a:gd name="connsiteY2" fmla="*/ 658321 h 5966100"/>
              <a:gd name="connsiteX3" fmla="*/ 9101074 w 9732495"/>
              <a:gd name="connsiteY3" fmla="*/ 327017 h 5966100"/>
              <a:gd name="connsiteX4" fmla="*/ 9432378 w 9732495"/>
              <a:gd name="connsiteY4" fmla="*/ 658321 h 5966100"/>
              <a:gd name="connsiteX0" fmla="*/ 8833921 w 9732495"/>
              <a:gd name="connsiteY0" fmla="*/ 1027308 h 5966100"/>
              <a:gd name="connsiteX1" fmla="*/ 8336965 w 9732495"/>
              <a:gd name="connsiteY1" fmla="*/ 1524264 h 5966100"/>
              <a:gd name="connsiteX2" fmla="*/ 7840009 w 9732495"/>
              <a:gd name="connsiteY2" fmla="*/ 1027308 h 5966100"/>
              <a:gd name="connsiteX3" fmla="*/ 8336965 w 9732495"/>
              <a:gd name="connsiteY3" fmla="*/ 530352 h 5966100"/>
              <a:gd name="connsiteX4" fmla="*/ 8833921 w 9732495"/>
              <a:gd name="connsiteY4" fmla="*/ 1027308 h 5966100"/>
              <a:gd name="connsiteX0" fmla="*/ 4729 w 48631"/>
              <a:gd name="connsiteY0" fmla="*/ 26036 h 43219"/>
              <a:gd name="connsiteX1" fmla="*/ 2196 w 48631"/>
              <a:gd name="connsiteY1" fmla="*/ 25239 h 43219"/>
              <a:gd name="connsiteX2" fmla="*/ 6964 w 48631"/>
              <a:gd name="connsiteY2" fmla="*/ 34758 h 43219"/>
              <a:gd name="connsiteX3" fmla="*/ 5856 w 48631"/>
              <a:gd name="connsiteY3" fmla="*/ 35139 h 43219"/>
              <a:gd name="connsiteX4" fmla="*/ 16514 w 48631"/>
              <a:gd name="connsiteY4" fmla="*/ 38949 h 43219"/>
              <a:gd name="connsiteX5" fmla="*/ 15846 w 48631"/>
              <a:gd name="connsiteY5" fmla="*/ 37209 h 43219"/>
              <a:gd name="connsiteX6" fmla="*/ 28863 w 48631"/>
              <a:gd name="connsiteY6" fmla="*/ 34610 h 43219"/>
              <a:gd name="connsiteX7" fmla="*/ 28596 w 48631"/>
              <a:gd name="connsiteY7" fmla="*/ 36519 h 43219"/>
              <a:gd name="connsiteX8" fmla="*/ 36860 w 48631"/>
              <a:gd name="connsiteY8" fmla="*/ 27394 h 43219"/>
              <a:gd name="connsiteX9" fmla="*/ 37416 w 48631"/>
              <a:gd name="connsiteY9" fmla="*/ 29949 h 43219"/>
              <a:gd name="connsiteX10" fmla="*/ 41834 w 48631"/>
              <a:gd name="connsiteY10" fmla="*/ 15213 h 43219"/>
              <a:gd name="connsiteX11" fmla="*/ 40386 w 48631"/>
              <a:gd name="connsiteY11" fmla="*/ 17889 h 43219"/>
              <a:gd name="connsiteX12" fmla="*/ 38360 w 48631"/>
              <a:gd name="connsiteY12" fmla="*/ 5285 h 43219"/>
              <a:gd name="connsiteX13" fmla="*/ 38436 w 48631"/>
              <a:gd name="connsiteY13" fmla="*/ 6549 h 43219"/>
              <a:gd name="connsiteX14" fmla="*/ 29114 w 48631"/>
              <a:gd name="connsiteY14" fmla="*/ 3811 h 43219"/>
              <a:gd name="connsiteX15" fmla="*/ 29856 w 48631"/>
              <a:gd name="connsiteY15" fmla="*/ 2199 h 43219"/>
              <a:gd name="connsiteX16" fmla="*/ 22177 w 48631"/>
              <a:gd name="connsiteY16" fmla="*/ 4579 h 43219"/>
              <a:gd name="connsiteX17" fmla="*/ 22536 w 48631"/>
              <a:gd name="connsiteY17" fmla="*/ 3189 h 43219"/>
              <a:gd name="connsiteX18" fmla="*/ 14036 w 48631"/>
              <a:gd name="connsiteY18" fmla="*/ 5051 h 43219"/>
              <a:gd name="connsiteX19" fmla="*/ 15336 w 48631"/>
              <a:gd name="connsiteY19" fmla="*/ 6399 h 43219"/>
              <a:gd name="connsiteX20" fmla="*/ 4163 w 48631"/>
              <a:gd name="connsiteY20" fmla="*/ 15648 h 43219"/>
              <a:gd name="connsiteX21" fmla="*/ 3936 w 48631"/>
              <a:gd name="connsiteY21" fmla="*/ 14229 h 43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8631" h="43219">
                <a:moveTo>
                  <a:pt x="3936" y="14229"/>
                </a:moveTo>
                <a:cubicBezTo>
                  <a:pt x="3665" y="11516"/>
                  <a:pt x="4297" y="8780"/>
                  <a:pt x="5659" y="6766"/>
                </a:cubicBezTo>
                <a:cubicBezTo>
                  <a:pt x="7811" y="3585"/>
                  <a:pt x="11300" y="2876"/>
                  <a:pt x="14041" y="5061"/>
                </a:cubicBezTo>
                <a:cubicBezTo>
                  <a:pt x="15714" y="768"/>
                  <a:pt x="19950" y="-119"/>
                  <a:pt x="22492" y="3291"/>
                </a:cubicBezTo>
                <a:cubicBezTo>
                  <a:pt x="23133" y="1542"/>
                  <a:pt x="24364" y="333"/>
                  <a:pt x="25785" y="59"/>
                </a:cubicBezTo>
                <a:cubicBezTo>
                  <a:pt x="27349" y="-243"/>
                  <a:pt x="28911" y="629"/>
                  <a:pt x="29869" y="2340"/>
                </a:cubicBezTo>
                <a:cubicBezTo>
                  <a:pt x="31251" y="126"/>
                  <a:pt x="33537" y="-601"/>
                  <a:pt x="35499" y="549"/>
                </a:cubicBezTo>
                <a:cubicBezTo>
                  <a:pt x="36994" y="1425"/>
                  <a:pt x="38066" y="3259"/>
                  <a:pt x="38354" y="5435"/>
                </a:cubicBezTo>
                <a:cubicBezTo>
                  <a:pt x="40082" y="6077"/>
                  <a:pt x="41458" y="7857"/>
                  <a:pt x="42018" y="10177"/>
                </a:cubicBezTo>
                <a:cubicBezTo>
                  <a:pt x="42425" y="11861"/>
                  <a:pt x="42367" y="13690"/>
                  <a:pt x="41854" y="15319"/>
                </a:cubicBezTo>
                <a:cubicBezTo>
                  <a:pt x="43115" y="17553"/>
                  <a:pt x="43556" y="20449"/>
                  <a:pt x="43052" y="23181"/>
                </a:cubicBezTo>
                <a:cubicBezTo>
                  <a:pt x="42382" y="26813"/>
                  <a:pt x="40164" y="29533"/>
                  <a:pt x="37440" y="30063"/>
                </a:cubicBezTo>
                <a:cubicBezTo>
                  <a:pt x="37427" y="32330"/>
                  <a:pt x="36694" y="34480"/>
                  <a:pt x="35431" y="35960"/>
                </a:cubicBezTo>
                <a:cubicBezTo>
                  <a:pt x="33512" y="38209"/>
                  <a:pt x="30740" y="38498"/>
                  <a:pt x="28591" y="36674"/>
                </a:cubicBezTo>
                <a:cubicBezTo>
                  <a:pt x="27896" y="39807"/>
                  <a:pt x="26035" y="42202"/>
                  <a:pt x="23703" y="42965"/>
                </a:cubicBezTo>
                <a:cubicBezTo>
                  <a:pt x="20955" y="43864"/>
                  <a:pt x="18087" y="42332"/>
                  <a:pt x="16516" y="39125"/>
                </a:cubicBezTo>
                <a:cubicBezTo>
                  <a:pt x="12808" y="42169"/>
                  <a:pt x="7992" y="40458"/>
                  <a:pt x="5840" y="35331"/>
                </a:cubicBezTo>
                <a:cubicBezTo>
                  <a:pt x="3726" y="35668"/>
                  <a:pt x="1741" y="33883"/>
                  <a:pt x="1146" y="31109"/>
                </a:cubicBezTo>
                <a:cubicBezTo>
                  <a:pt x="715" y="29102"/>
                  <a:pt x="1096" y="26936"/>
                  <a:pt x="2149" y="25410"/>
                </a:cubicBezTo>
                <a:cubicBezTo>
                  <a:pt x="655" y="24213"/>
                  <a:pt x="-177" y="21916"/>
                  <a:pt x="31" y="19563"/>
                </a:cubicBezTo>
                <a:cubicBezTo>
                  <a:pt x="275" y="16808"/>
                  <a:pt x="1881" y="14650"/>
                  <a:pt x="3899" y="14366"/>
                </a:cubicBezTo>
                <a:cubicBezTo>
                  <a:pt x="3911" y="14320"/>
                  <a:pt x="3924" y="14275"/>
                  <a:pt x="3936" y="14229"/>
                </a:cubicBezTo>
                <a:close/>
              </a:path>
              <a:path w="9732495" h="5966100">
                <a:moveTo>
                  <a:pt x="9732495" y="433402"/>
                </a:moveTo>
                <a:cubicBezTo>
                  <a:pt x="9732495" y="524889"/>
                  <a:pt x="9658330" y="599054"/>
                  <a:pt x="9566843" y="599054"/>
                </a:cubicBezTo>
                <a:cubicBezTo>
                  <a:pt x="9475356" y="599054"/>
                  <a:pt x="9401191" y="524889"/>
                  <a:pt x="9401191" y="433402"/>
                </a:cubicBezTo>
                <a:cubicBezTo>
                  <a:pt x="9401191" y="341915"/>
                  <a:pt x="9475356" y="267750"/>
                  <a:pt x="9566843" y="267750"/>
                </a:cubicBezTo>
                <a:cubicBezTo>
                  <a:pt x="9658330" y="267750"/>
                  <a:pt x="9732495" y="341915"/>
                  <a:pt x="9732495" y="433402"/>
                </a:cubicBezTo>
                <a:close/>
              </a:path>
              <a:path w="9732495" h="5966100">
                <a:moveTo>
                  <a:pt x="9432378" y="658321"/>
                </a:moveTo>
                <a:cubicBezTo>
                  <a:pt x="9432378" y="841295"/>
                  <a:pt x="9284048" y="989625"/>
                  <a:pt x="9101074" y="989625"/>
                </a:cubicBezTo>
                <a:cubicBezTo>
                  <a:pt x="8918100" y="989625"/>
                  <a:pt x="8769770" y="841295"/>
                  <a:pt x="8769770" y="658321"/>
                </a:cubicBezTo>
                <a:cubicBezTo>
                  <a:pt x="8769770" y="475347"/>
                  <a:pt x="8918100" y="327017"/>
                  <a:pt x="9101074" y="327017"/>
                </a:cubicBezTo>
                <a:cubicBezTo>
                  <a:pt x="9284048" y="327017"/>
                  <a:pt x="9432378" y="475347"/>
                  <a:pt x="9432378" y="658321"/>
                </a:cubicBezTo>
                <a:close/>
              </a:path>
              <a:path w="9732495" h="5966100">
                <a:moveTo>
                  <a:pt x="8833921" y="1027308"/>
                </a:moveTo>
                <a:cubicBezTo>
                  <a:pt x="8833921" y="1301769"/>
                  <a:pt x="8611426" y="1524264"/>
                  <a:pt x="8336965" y="1524264"/>
                </a:cubicBezTo>
                <a:cubicBezTo>
                  <a:pt x="8062504" y="1524264"/>
                  <a:pt x="7840009" y="1301769"/>
                  <a:pt x="7840009" y="1027308"/>
                </a:cubicBezTo>
                <a:cubicBezTo>
                  <a:pt x="7840009" y="752847"/>
                  <a:pt x="8062504" y="530352"/>
                  <a:pt x="8336965" y="530352"/>
                </a:cubicBezTo>
                <a:cubicBezTo>
                  <a:pt x="8611426" y="530352"/>
                  <a:pt x="8833921" y="752847"/>
                  <a:pt x="8833921" y="1027308"/>
                </a:cubicBezTo>
                <a:close/>
              </a:path>
              <a:path w="48631" h="43219" fill="none" extrusionOk="0">
                <a:moveTo>
                  <a:pt x="4729" y="26036"/>
                </a:moveTo>
                <a:cubicBezTo>
                  <a:pt x="3845" y="26130"/>
                  <a:pt x="2961" y="25852"/>
                  <a:pt x="2196" y="25239"/>
                </a:cubicBezTo>
                <a:moveTo>
                  <a:pt x="6964" y="34758"/>
                </a:moveTo>
                <a:cubicBezTo>
                  <a:pt x="6609" y="34951"/>
                  <a:pt x="6236" y="35079"/>
                  <a:pt x="5856" y="35139"/>
                </a:cubicBezTo>
                <a:moveTo>
                  <a:pt x="16514" y="38949"/>
                </a:moveTo>
                <a:cubicBezTo>
                  <a:pt x="16247" y="38403"/>
                  <a:pt x="16023" y="37820"/>
                  <a:pt x="15846" y="37209"/>
                </a:cubicBezTo>
                <a:moveTo>
                  <a:pt x="28863" y="34610"/>
                </a:moveTo>
                <a:cubicBezTo>
                  <a:pt x="28824" y="35257"/>
                  <a:pt x="28734" y="35897"/>
                  <a:pt x="28596" y="36519"/>
                </a:cubicBezTo>
                <a:moveTo>
                  <a:pt x="36860" y="27394"/>
                </a:moveTo>
                <a:cubicBezTo>
                  <a:pt x="37218" y="27879"/>
                  <a:pt x="37358" y="29231"/>
                  <a:pt x="37416" y="29949"/>
                </a:cubicBezTo>
                <a:moveTo>
                  <a:pt x="41834" y="15213"/>
                </a:moveTo>
                <a:cubicBezTo>
                  <a:pt x="41509" y="16245"/>
                  <a:pt x="41014" y="17161"/>
                  <a:pt x="40386" y="17889"/>
                </a:cubicBezTo>
                <a:moveTo>
                  <a:pt x="38360" y="5285"/>
                </a:moveTo>
                <a:cubicBezTo>
                  <a:pt x="38415" y="5702"/>
                  <a:pt x="38441" y="6125"/>
                  <a:pt x="38436" y="6549"/>
                </a:cubicBezTo>
                <a:moveTo>
                  <a:pt x="29114" y="3811"/>
                </a:moveTo>
                <a:cubicBezTo>
                  <a:pt x="29303" y="3228"/>
                  <a:pt x="29552" y="2685"/>
                  <a:pt x="29856" y="2199"/>
                </a:cubicBezTo>
                <a:moveTo>
                  <a:pt x="22177" y="4579"/>
                </a:moveTo>
                <a:cubicBezTo>
                  <a:pt x="22254" y="4097"/>
                  <a:pt x="22375" y="3630"/>
                  <a:pt x="22536" y="3189"/>
                </a:cubicBezTo>
                <a:moveTo>
                  <a:pt x="14036" y="5051"/>
                </a:moveTo>
                <a:cubicBezTo>
                  <a:pt x="14508" y="5427"/>
                  <a:pt x="14944" y="5880"/>
                  <a:pt x="15336" y="6399"/>
                </a:cubicBezTo>
                <a:moveTo>
                  <a:pt x="4163" y="15648"/>
                </a:moveTo>
                <a:cubicBezTo>
                  <a:pt x="4060" y="15184"/>
                  <a:pt x="3984" y="14710"/>
                  <a:pt x="3936" y="14229"/>
                </a:cubicBezTo>
              </a:path>
            </a:pathLst>
          </a:custGeom>
          <a:solidFill>
            <a:schemeClr val="bg1">
              <a:alpha val="46000"/>
            </a:schemeClr>
          </a:solidFill>
          <a:ln w="57150">
            <a:solidFill>
              <a:schemeClr val="bg1"/>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404A5222-2D62-4441-83BA-DA0A78E7B72E}"/>
              </a:ext>
            </a:extLst>
          </p:cNvPr>
          <p:cNvSpPr txBox="1"/>
          <p:nvPr/>
        </p:nvSpPr>
        <p:spPr>
          <a:xfrm>
            <a:off x="4078033" y="2068338"/>
            <a:ext cx="6955751" cy="3046988"/>
          </a:xfrm>
          <a:prstGeom prst="rect">
            <a:avLst/>
          </a:prstGeom>
          <a:noFill/>
        </p:spPr>
        <p:txBody>
          <a:bodyPr wrap="none" rtlCol="0">
            <a:spAutoFit/>
          </a:bodyPr>
          <a:lstStyle/>
          <a:p>
            <a:pPr algn="ctr"/>
            <a:r>
              <a:rPr lang="ja-JP" altLang="en-US" sz="4800" b="1" dirty="0">
                <a:ln w="19050">
                  <a:solidFill>
                    <a:schemeClr val="accent1"/>
                  </a:solidFill>
                  <a:prstDash val="solid"/>
                </a:ln>
                <a:solidFill>
                  <a:schemeClr val="bg1"/>
                </a:solidFill>
                <a:effectLst>
                  <a:outerShdw blurRad="38100" dist="22860" dir="5400000" algn="tl" rotWithShape="0">
                    <a:srgbClr val="000000">
                      <a:alpha val="30000"/>
                    </a:srgbClr>
                  </a:outerShdw>
                </a:effectLst>
              </a:rPr>
              <a:t>モバイル端末</a:t>
            </a:r>
            <a:r>
              <a:rPr lang="ja-JP" altLang="en-US" sz="4800" b="1" dirty="0" smtClean="0">
                <a:ln w="19050">
                  <a:solidFill>
                    <a:schemeClr val="accent1"/>
                  </a:solidFill>
                  <a:prstDash val="solid"/>
                </a:ln>
                <a:solidFill>
                  <a:schemeClr val="bg1"/>
                </a:solidFill>
                <a:effectLst>
                  <a:outerShdw blurRad="38100" dist="22860" dir="5400000" algn="tl" rotWithShape="0">
                    <a:srgbClr val="000000">
                      <a:alpha val="30000"/>
                    </a:srgbClr>
                  </a:outerShdw>
                </a:effectLst>
              </a:rPr>
              <a:t>を</a:t>
            </a:r>
            <a:endParaRPr lang="en-US" altLang="ja-JP" sz="4800" b="1" dirty="0" smtClean="0">
              <a:ln w="19050">
                <a:solidFill>
                  <a:schemeClr val="accent1"/>
                </a:solidFill>
                <a:prstDash val="solid"/>
              </a:ln>
              <a:solidFill>
                <a:schemeClr val="bg1"/>
              </a:solidFill>
              <a:effectLst>
                <a:outerShdw blurRad="38100" dist="22860" dir="5400000" algn="tl" rotWithShape="0">
                  <a:srgbClr val="000000">
                    <a:alpha val="30000"/>
                  </a:srgbClr>
                </a:outerShdw>
              </a:effectLst>
            </a:endParaRPr>
          </a:p>
          <a:p>
            <a:pPr algn="ctr"/>
            <a:r>
              <a:rPr lang="ja-JP" altLang="en-US" sz="4800" b="1" dirty="0" smtClean="0">
                <a:ln w="19050">
                  <a:solidFill>
                    <a:schemeClr val="accent1"/>
                  </a:solidFill>
                  <a:prstDash val="solid"/>
                </a:ln>
                <a:solidFill>
                  <a:schemeClr val="bg1"/>
                </a:solidFill>
                <a:effectLst>
                  <a:outerShdw blurRad="38100" dist="22860" dir="5400000" algn="tl" rotWithShape="0">
                    <a:srgbClr val="000000">
                      <a:alpha val="30000"/>
                    </a:srgbClr>
                  </a:outerShdw>
                </a:effectLst>
              </a:rPr>
              <a:t>ヘルスケア</a:t>
            </a:r>
            <a:r>
              <a:rPr lang="ja-JP" altLang="en-US" sz="4800" b="1" dirty="0">
                <a:ln w="19050">
                  <a:solidFill>
                    <a:schemeClr val="accent1"/>
                  </a:solidFill>
                  <a:prstDash val="solid"/>
                </a:ln>
                <a:solidFill>
                  <a:schemeClr val="bg1"/>
                </a:solidFill>
                <a:effectLst>
                  <a:outerShdw blurRad="38100" dist="22860" dir="5400000" algn="tl" rotWithShape="0">
                    <a:srgbClr val="000000">
                      <a:alpha val="30000"/>
                    </a:srgbClr>
                  </a:outerShdw>
                </a:effectLst>
              </a:rPr>
              <a:t>機器</a:t>
            </a:r>
            <a:r>
              <a:rPr lang="ja-JP" altLang="en-US" sz="4800" b="1" dirty="0" smtClean="0">
                <a:ln w="19050">
                  <a:solidFill>
                    <a:schemeClr val="accent1"/>
                  </a:solidFill>
                  <a:prstDash val="solid"/>
                </a:ln>
                <a:solidFill>
                  <a:schemeClr val="bg1"/>
                </a:solidFill>
                <a:effectLst>
                  <a:outerShdw blurRad="38100" dist="22860" dir="5400000" algn="tl" rotWithShape="0">
                    <a:srgbClr val="000000">
                      <a:alpha val="30000"/>
                    </a:srgbClr>
                  </a:outerShdw>
                </a:effectLst>
              </a:rPr>
              <a:t>や</a:t>
            </a:r>
            <a:endParaRPr lang="en-US" altLang="ja-JP" sz="4800" b="1" dirty="0" smtClean="0">
              <a:ln w="19050">
                <a:solidFill>
                  <a:schemeClr val="accent1"/>
                </a:solidFill>
                <a:prstDash val="solid"/>
              </a:ln>
              <a:solidFill>
                <a:schemeClr val="bg1"/>
              </a:solidFill>
              <a:effectLst>
                <a:outerShdw blurRad="38100" dist="22860" dir="5400000" algn="tl" rotWithShape="0">
                  <a:srgbClr val="000000">
                    <a:alpha val="30000"/>
                  </a:srgbClr>
                </a:outerShdw>
              </a:effectLst>
            </a:endParaRPr>
          </a:p>
          <a:p>
            <a:pPr algn="ctr"/>
            <a:r>
              <a:rPr lang="ja-JP" altLang="en-US" sz="4800" b="1" dirty="0" smtClean="0">
                <a:ln w="19050">
                  <a:solidFill>
                    <a:schemeClr val="accent1"/>
                  </a:solidFill>
                  <a:prstDash val="solid"/>
                </a:ln>
                <a:solidFill>
                  <a:schemeClr val="bg1"/>
                </a:solidFill>
                <a:effectLst>
                  <a:outerShdw blurRad="38100" dist="22860" dir="5400000" algn="tl" rotWithShape="0">
                    <a:srgbClr val="000000">
                      <a:alpha val="30000"/>
                    </a:srgbClr>
                  </a:outerShdw>
                </a:effectLst>
              </a:rPr>
              <a:t>ウェアラブル</a:t>
            </a:r>
            <a:r>
              <a:rPr lang="ja-JP" altLang="en-US" sz="4800" b="1" dirty="0">
                <a:ln w="19050">
                  <a:solidFill>
                    <a:schemeClr val="accent1"/>
                  </a:solidFill>
                  <a:prstDash val="solid"/>
                </a:ln>
                <a:solidFill>
                  <a:schemeClr val="bg1"/>
                </a:solidFill>
                <a:effectLst>
                  <a:outerShdw blurRad="38100" dist="22860" dir="5400000" algn="tl" rotWithShape="0">
                    <a:srgbClr val="000000">
                      <a:alpha val="30000"/>
                    </a:srgbClr>
                  </a:outerShdw>
                </a:effectLst>
              </a:rPr>
              <a:t>端末と</a:t>
            </a:r>
            <a:r>
              <a:rPr lang="ja-JP" altLang="en-US" sz="4800" b="1" dirty="0" smtClean="0">
                <a:ln w="19050">
                  <a:solidFill>
                    <a:schemeClr val="accent1"/>
                  </a:solidFill>
                  <a:prstDash val="solid"/>
                </a:ln>
                <a:solidFill>
                  <a:schemeClr val="bg1"/>
                </a:solidFill>
                <a:effectLst>
                  <a:outerShdw blurRad="38100" dist="22860" dir="5400000" algn="tl" rotWithShape="0">
                    <a:srgbClr val="000000">
                      <a:alpha val="30000"/>
                    </a:srgbClr>
                  </a:outerShdw>
                </a:effectLst>
              </a:rPr>
              <a:t>して</a:t>
            </a:r>
            <a:endParaRPr lang="en-US" altLang="ja-JP" sz="4800" b="1" dirty="0" smtClean="0">
              <a:ln w="19050">
                <a:solidFill>
                  <a:schemeClr val="accent1"/>
                </a:solidFill>
                <a:prstDash val="solid"/>
              </a:ln>
              <a:solidFill>
                <a:schemeClr val="bg1"/>
              </a:solidFill>
              <a:effectLst>
                <a:outerShdw blurRad="38100" dist="22860" dir="5400000" algn="tl" rotWithShape="0">
                  <a:srgbClr val="000000">
                    <a:alpha val="30000"/>
                  </a:srgbClr>
                </a:outerShdw>
              </a:effectLst>
            </a:endParaRPr>
          </a:p>
          <a:p>
            <a:pPr algn="ctr"/>
            <a:r>
              <a:rPr lang="ja-JP" altLang="en-US" sz="4800" b="1" dirty="0" smtClean="0">
                <a:ln w="19050">
                  <a:solidFill>
                    <a:schemeClr val="accent1"/>
                  </a:solidFill>
                  <a:prstDash val="solid"/>
                </a:ln>
                <a:solidFill>
                  <a:schemeClr val="bg1"/>
                </a:solidFill>
                <a:effectLst>
                  <a:outerShdw blurRad="38100" dist="22860" dir="5400000" algn="tl" rotWithShape="0">
                    <a:srgbClr val="000000">
                      <a:alpha val="30000"/>
                    </a:srgbClr>
                  </a:outerShdw>
                </a:effectLst>
              </a:rPr>
              <a:t>使う</a:t>
            </a:r>
            <a:r>
              <a:rPr lang="ja-JP" altLang="en-US" sz="4800" b="1" dirty="0">
                <a:ln w="19050">
                  <a:solidFill>
                    <a:schemeClr val="accent1"/>
                  </a:solidFill>
                  <a:prstDash val="solid"/>
                </a:ln>
                <a:solidFill>
                  <a:schemeClr val="bg1"/>
                </a:solidFill>
                <a:effectLst>
                  <a:outerShdw blurRad="38100" dist="22860" dir="5400000" algn="tl" rotWithShape="0">
                    <a:srgbClr val="000000">
                      <a:alpha val="30000"/>
                    </a:srgbClr>
                  </a:outerShdw>
                </a:effectLst>
              </a:rPr>
              <a:t>ことができないか？</a:t>
            </a:r>
            <a:endParaRPr kumimoji="1" lang="ja-JP" altLang="en-US" sz="4800" b="1" dirty="0">
              <a:ln w="19050">
                <a:solidFill>
                  <a:schemeClr val="accent1"/>
                </a:solidFill>
                <a:prstDash val="solid"/>
              </a:ln>
              <a:solidFill>
                <a:schemeClr val="bg1"/>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4457075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97376" y="206300"/>
            <a:ext cx="8013732" cy="523220"/>
          </a:xfrm>
          <a:prstGeom prst="rect">
            <a:avLst/>
          </a:prstGeom>
          <a:noFill/>
        </p:spPr>
        <p:txBody>
          <a:bodyPr wrap="none" rtlCol="0">
            <a:spAutoFit/>
          </a:bodyPr>
          <a:lstStyle/>
          <a:p>
            <a:r>
              <a:rPr kumimoji="1" lang="ja-JP" altLang="en-US" sz="2800" b="1" dirty="0">
                <a:solidFill>
                  <a:schemeClr val="bg1"/>
                </a:solidFill>
              </a:rPr>
              <a:t>モバイル端末</a:t>
            </a:r>
            <a:r>
              <a:rPr kumimoji="1" lang="en-US" altLang="ja-JP" sz="2800" b="1" dirty="0">
                <a:solidFill>
                  <a:schemeClr val="bg1"/>
                </a:solidFill>
              </a:rPr>
              <a:t>(</a:t>
            </a:r>
            <a:r>
              <a:rPr kumimoji="1" lang="ja-JP" altLang="en-US" sz="2800" b="1" dirty="0">
                <a:solidFill>
                  <a:schemeClr val="bg1"/>
                </a:solidFill>
              </a:rPr>
              <a:t>スマートフォン</a:t>
            </a:r>
            <a:r>
              <a:rPr kumimoji="1" lang="en-US" altLang="ja-JP" sz="2800" b="1" dirty="0">
                <a:solidFill>
                  <a:schemeClr val="bg1"/>
                </a:solidFill>
              </a:rPr>
              <a:t>)</a:t>
            </a:r>
            <a:r>
              <a:rPr kumimoji="1" lang="ja-JP" altLang="en-US" sz="2800" b="1" dirty="0">
                <a:solidFill>
                  <a:schemeClr val="bg1"/>
                </a:solidFill>
              </a:rPr>
              <a:t>で健康管理をする</a:t>
            </a:r>
          </a:p>
        </p:txBody>
      </p:sp>
      <p:sp>
        <p:nvSpPr>
          <p:cNvPr id="3" name="テキスト ボックス 2"/>
          <p:cNvSpPr txBox="1"/>
          <p:nvPr/>
        </p:nvSpPr>
        <p:spPr>
          <a:xfrm>
            <a:off x="0" y="6089402"/>
            <a:ext cx="12192001" cy="646331"/>
          </a:xfrm>
          <a:prstGeom prst="rect">
            <a:avLst/>
          </a:prstGeom>
          <a:noFill/>
        </p:spPr>
        <p:txBody>
          <a:bodyPr wrap="square" rtlCol="0">
            <a:spAutoFit/>
          </a:bodyPr>
          <a:lstStyle/>
          <a:p>
            <a:pPr algn="ctr"/>
            <a:r>
              <a:rPr kumimoji="1" lang="ja-JP" altLang="en-US" sz="3600" b="1" dirty="0">
                <a:solidFill>
                  <a:srgbClr val="FF0000"/>
                </a:solidFill>
              </a:rPr>
              <a:t>日常的に</a:t>
            </a:r>
            <a:r>
              <a:rPr kumimoji="1" lang="ja-JP" altLang="en-US" sz="3600" b="1" dirty="0">
                <a:solidFill>
                  <a:schemeClr val="bg1"/>
                </a:solidFill>
              </a:rPr>
              <a:t>利用する</a:t>
            </a:r>
            <a:r>
              <a:rPr kumimoji="1" lang="ja-JP" altLang="en-US" sz="3600" b="1" dirty="0" smtClean="0">
                <a:solidFill>
                  <a:schemeClr val="bg1"/>
                </a:solidFill>
              </a:rPr>
              <a:t>スマートフォン</a:t>
            </a:r>
            <a:r>
              <a:rPr lang="ja-JP" altLang="en-US" sz="3600" b="1" dirty="0" smtClean="0">
                <a:solidFill>
                  <a:schemeClr val="bg1"/>
                </a:solidFill>
              </a:rPr>
              <a:t>と健康</a:t>
            </a:r>
            <a:r>
              <a:rPr lang="ja-JP" altLang="en-US" sz="3600" b="1" dirty="0">
                <a:solidFill>
                  <a:schemeClr val="bg1"/>
                </a:solidFill>
              </a:rPr>
              <a:t>管理</a:t>
            </a:r>
            <a:r>
              <a:rPr lang="ja-JP" altLang="en-US" sz="3600" b="1" dirty="0" smtClean="0">
                <a:solidFill>
                  <a:schemeClr val="bg1"/>
                </a:solidFill>
              </a:rPr>
              <a:t>は相性がい</a:t>
            </a:r>
            <a:r>
              <a:rPr lang="ja-JP" altLang="en-US" sz="3600" b="1" dirty="0">
                <a:solidFill>
                  <a:schemeClr val="bg1"/>
                </a:solidFill>
              </a:rPr>
              <a:t>い</a:t>
            </a:r>
            <a:endParaRPr kumimoji="1" lang="ja-JP" altLang="en-US" sz="3600" b="1" dirty="0">
              <a:solidFill>
                <a:schemeClr val="bg1"/>
              </a:solidFill>
            </a:endParaRPr>
          </a:p>
        </p:txBody>
      </p:sp>
      <p:cxnSp>
        <p:nvCxnSpPr>
          <p:cNvPr id="4" name="カギ線コネクタ 3"/>
          <p:cNvCxnSpPr>
            <a:stCxn id="13" idx="2"/>
            <a:endCxn id="3" idx="0"/>
          </p:cNvCxnSpPr>
          <p:nvPr/>
        </p:nvCxnSpPr>
        <p:spPr>
          <a:xfrm rot="16200000" flipH="1">
            <a:off x="3955917" y="3949317"/>
            <a:ext cx="1344059" cy="2936110"/>
          </a:xfrm>
          <a:prstGeom prst="bentConnector3">
            <a:avLst>
              <a:gd name="adj1" fmla="val 50000"/>
            </a:avLst>
          </a:prstGeom>
          <a:ln w="1016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 name="カギ線コネクタ 4"/>
          <p:cNvCxnSpPr>
            <a:stCxn id="21" idx="2"/>
            <a:endCxn id="3" idx="0"/>
          </p:cNvCxnSpPr>
          <p:nvPr/>
        </p:nvCxnSpPr>
        <p:spPr>
          <a:xfrm rot="5400000">
            <a:off x="6891882" y="3949174"/>
            <a:ext cx="1344348" cy="2936109"/>
          </a:xfrm>
          <a:prstGeom prst="bentConnector3">
            <a:avLst>
              <a:gd name="adj1" fmla="val 50000"/>
            </a:avLst>
          </a:prstGeom>
          <a:ln w="1016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6" name="グループ化 5"/>
          <p:cNvGrpSpPr/>
          <p:nvPr/>
        </p:nvGrpSpPr>
        <p:grpSpPr>
          <a:xfrm>
            <a:off x="6169596" y="935798"/>
            <a:ext cx="5725027" cy="3809256"/>
            <a:chOff x="6169596" y="935798"/>
            <a:chExt cx="5725027" cy="3809256"/>
          </a:xfrm>
        </p:grpSpPr>
        <p:sp>
          <p:nvSpPr>
            <p:cNvPr id="21" name="正方形/長方形 20"/>
            <p:cNvSpPr/>
            <p:nvPr/>
          </p:nvSpPr>
          <p:spPr>
            <a:xfrm>
              <a:off x="6169596" y="935798"/>
              <a:ext cx="5725027" cy="3809256"/>
            </a:xfrm>
            <a:prstGeom prst="rect">
              <a:avLst/>
            </a:prstGeom>
            <a:gradFill flip="none" rotWithShape="1">
              <a:gsLst>
                <a:gs pos="0">
                  <a:schemeClr val="accent6">
                    <a:tint val="66000"/>
                    <a:satMod val="160000"/>
                  </a:schemeClr>
                </a:gs>
                <a:gs pos="50000">
                  <a:schemeClr val="accent6">
                    <a:tint val="44500"/>
                    <a:satMod val="160000"/>
                  </a:schemeClr>
                </a:gs>
                <a:gs pos="100000">
                  <a:schemeClr val="accent6">
                    <a:tint val="23500"/>
                    <a:satMod val="160000"/>
                  </a:schemeClr>
                </a:gs>
              </a:gsLst>
              <a:lin ang="16200000" scaled="1"/>
              <a:tileRect/>
            </a:gra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p>
          </p:txBody>
        </p:sp>
        <p:sp>
          <p:nvSpPr>
            <p:cNvPr id="22" name="テキスト ボックス 21"/>
            <p:cNvSpPr txBox="1"/>
            <p:nvPr/>
          </p:nvSpPr>
          <p:spPr>
            <a:xfrm>
              <a:off x="6169596" y="1018312"/>
              <a:ext cx="5725027" cy="1138773"/>
            </a:xfrm>
            <a:prstGeom prst="rect">
              <a:avLst/>
            </a:prstGeom>
            <a:noFill/>
          </p:spPr>
          <p:txBody>
            <a:bodyPr wrap="square" rtlCol="0">
              <a:spAutoFit/>
            </a:bodyPr>
            <a:lstStyle/>
            <a:p>
              <a:pPr algn="ctr"/>
              <a:r>
                <a:rPr kumimoji="1" lang="ja-JP" altLang="en-US" sz="2800" b="1" dirty="0">
                  <a:solidFill>
                    <a:srgbClr val="FF0000"/>
                  </a:solidFill>
                </a:rPr>
                <a:t>健康問題</a:t>
              </a:r>
              <a:endParaRPr kumimoji="1" lang="en-US" altLang="ja-JP" sz="2800" b="1" dirty="0">
                <a:solidFill>
                  <a:srgbClr val="FF0000"/>
                </a:solidFill>
              </a:endParaRPr>
            </a:p>
            <a:p>
              <a:pPr algn="ctr"/>
              <a:r>
                <a:rPr lang="ja-JP" altLang="en-US" sz="2000" b="1" dirty="0"/>
                <a:t>肉体的健康：生活習慣病・高齢化</a:t>
              </a:r>
              <a:endParaRPr lang="en-US" altLang="ja-JP" sz="2000" b="1" dirty="0"/>
            </a:p>
            <a:p>
              <a:pPr algn="ctr"/>
              <a:r>
                <a:rPr kumimoji="1" lang="ja-JP" altLang="en-US" sz="2000" b="1" dirty="0"/>
                <a:t>精神的健康：ストレス</a:t>
              </a:r>
              <a:r>
                <a:rPr kumimoji="1" lang="en-US" altLang="ja-JP" sz="2000" b="1" dirty="0"/>
                <a:t>(</a:t>
              </a:r>
              <a:r>
                <a:rPr kumimoji="1" lang="ja-JP" altLang="en-US" sz="2000" b="1" dirty="0"/>
                <a:t>職場・学校</a:t>
              </a:r>
              <a:r>
                <a:rPr kumimoji="1" lang="en-US" altLang="ja-JP" sz="2000" b="1" dirty="0"/>
                <a:t>)</a:t>
              </a:r>
              <a:endParaRPr kumimoji="1" lang="ja-JP" altLang="en-US" sz="2000" b="1" dirty="0"/>
            </a:p>
          </p:txBody>
        </p:sp>
        <p:sp>
          <p:nvSpPr>
            <p:cNvPr id="24" name="テキスト ボックス 23"/>
            <p:cNvSpPr txBox="1"/>
            <p:nvPr/>
          </p:nvSpPr>
          <p:spPr>
            <a:xfrm>
              <a:off x="6272381" y="2483984"/>
              <a:ext cx="5519460" cy="769441"/>
            </a:xfrm>
            <a:prstGeom prst="rect">
              <a:avLst/>
            </a:prstGeom>
            <a:noFill/>
          </p:spPr>
          <p:txBody>
            <a:bodyPr wrap="none" rtlCol="0">
              <a:spAutoFit/>
            </a:bodyPr>
            <a:lstStyle/>
            <a:p>
              <a:pPr algn="ctr"/>
              <a:r>
                <a:rPr lang="ja-JP" altLang="en-US" sz="2000" b="1" dirty="0"/>
                <a:t>どちらの健康問題も予防や改善には</a:t>
              </a:r>
              <a:r>
                <a:rPr kumimoji="1" lang="ja-JP" altLang="en-US" sz="2400" b="1" dirty="0">
                  <a:solidFill>
                    <a:srgbClr val="FF0000"/>
                  </a:solidFill>
                </a:rPr>
                <a:t>日常的に</a:t>
              </a:r>
              <a:endParaRPr kumimoji="1" lang="en-US" altLang="ja-JP" sz="2000" b="1" dirty="0">
                <a:solidFill>
                  <a:srgbClr val="FF0000"/>
                </a:solidFill>
              </a:endParaRPr>
            </a:p>
            <a:p>
              <a:pPr algn="ctr"/>
              <a:r>
                <a:rPr kumimoji="1" lang="ja-JP" altLang="en-US" sz="2000" b="1" dirty="0"/>
                <a:t>健康状態の記録・管理する必要がある</a:t>
              </a:r>
              <a:endParaRPr kumimoji="1" lang="en-US" altLang="ja-JP" sz="2000" b="1" dirty="0"/>
            </a:p>
          </p:txBody>
        </p:sp>
        <p:cxnSp>
          <p:nvCxnSpPr>
            <p:cNvPr id="25" name="直線矢印コネクタ 24"/>
            <p:cNvCxnSpPr>
              <a:stCxn id="22" idx="2"/>
              <a:endCxn id="24" idx="0"/>
            </p:cNvCxnSpPr>
            <p:nvPr/>
          </p:nvCxnSpPr>
          <p:spPr>
            <a:xfrm>
              <a:off x="9032110" y="2157085"/>
              <a:ext cx="1" cy="3268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テキスト ボックス 90"/>
            <p:cNvSpPr txBox="1"/>
            <p:nvPr/>
          </p:nvSpPr>
          <p:spPr>
            <a:xfrm>
              <a:off x="6408372" y="3293452"/>
              <a:ext cx="5247474" cy="1323439"/>
            </a:xfrm>
            <a:prstGeom prst="rect">
              <a:avLst/>
            </a:prstGeom>
            <a:solidFill>
              <a:srgbClr val="FFFF99"/>
            </a:solidFill>
            <a:ln w="28575">
              <a:solidFill>
                <a:schemeClr val="tx1"/>
              </a:solidFill>
            </a:ln>
          </p:spPr>
          <p:txBody>
            <a:bodyPr wrap="square" rtlCol="0">
              <a:spAutoFit/>
            </a:bodyPr>
            <a:lstStyle/>
            <a:p>
              <a:r>
                <a:rPr lang="en-US" altLang="ja-JP" sz="2000" b="1" dirty="0"/>
                <a:t>2015</a:t>
              </a:r>
              <a:r>
                <a:rPr lang="ja-JP" altLang="en-US" sz="2000" b="1" dirty="0"/>
                <a:t>年</a:t>
              </a:r>
              <a:r>
                <a:rPr lang="en-US" altLang="ja-JP" sz="2000" b="1" dirty="0"/>
                <a:t>(</a:t>
              </a:r>
              <a:r>
                <a:rPr lang="ja-JP" altLang="en-US" sz="2000" b="1" dirty="0"/>
                <a:t>平成</a:t>
              </a:r>
              <a:r>
                <a:rPr lang="en-US" altLang="ja-JP" sz="2000" b="1" dirty="0"/>
                <a:t>27</a:t>
              </a:r>
              <a:r>
                <a:rPr lang="ja-JP" altLang="en-US" sz="2000" b="1" dirty="0"/>
                <a:t>年</a:t>
              </a:r>
              <a:r>
                <a:rPr lang="en-US" altLang="ja-JP" sz="2000" b="1" dirty="0"/>
                <a:t>)12</a:t>
              </a:r>
              <a:r>
                <a:rPr lang="ja-JP" altLang="en-US" sz="2000" b="1" dirty="0"/>
                <a:t>月からは産業精神保健の観念より、職業性ストレスチェックの実施が、常時使用する労働者数が</a:t>
              </a:r>
              <a:r>
                <a:rPr lang="en-US" altLang="ja-JP" sz="2000" b="1" dirty="0"/>
                <a:t>50</a:t>
              </a:r>
              <a:r>
                <a:rPr lang="ja-JP" altLang="en-US" sz="2000" b="1" dirty="0"/>
                <a:t>人以上の事業者の</a:t>
              </a:r>
              <a:r>
                <a:rPr lang="ja-JP" altLang="en-US" sz="2000" b="1" dirty="0">
                  <a:solidFill>
                    <a:srgbClr val="FF0000"/>
                  </a:solidFill>
                </a:rPr>
                <a:t>義務</a:t>
              </a:r>
              <a:r>
                <a:rPr lang="ja-JP" altLang="en-US" sz="2000" b="1" dirty="0"/>
                <a:t>となった</a:t>
              </a:r>
              <a:r>
                <a:rPr lang="ja-JP" altLang="en-US" sz="2000" dirty="0"/>
                <a:t>。</a:t>
              </a:r>
              <a:endParaRPr kumimoji="1" lang="ja-JP" altLang="en-US" sz="2000" dirty="0"/>
            </a:p>
          </p:txBody>
        </p:sp>
      </p:grpSp>
      <p:grpSp>
        <p:nvGrpSpPr>
          <p:cNvPr id="17" name="グループ化 16"/>
          <p:cNvGrpSpPr/>
          <p:nvPr/>
        </p:nvGrpSpPr>
        <p:grpSpPr>
          <a:xfrm>
            <a:off x="297376" y="935798"/>
            <a:ext cx="5725028" cy="3809545"/>
            <a:chOff x="297376" y="935798"/>
            <a:chExt cx="5725028" cy="3809545"/>
          </a:xfrm>
        </p:grpSpPr>
        <p:sp>
          <p:nvSpPr>
            <p:cNvPr id="13" name="正方形/長方形 12"/>
            <p:cNvSpPr/>
            <p:nvPr/>
          </p:nvSpPr>
          <p:spPr>
            <a:xfrm>
              <a:off x="297377" y="935798"/>
              <a:ext cx="5725027" cy="380954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p>
          </p:txBody>
        </p:sp>
        <p:sp>
          <p:nvSpPr>
            <p:cNvPr id="15" name="テキスト ボックス 14"/>
            <p:cNvSpPr txBox="1"/>
            <p:nvPr/>
          </p:nvSpPr>
          <p:spPr>
            <a:xfrm>
              <a:off x="297377" y="2376492"/>
              <a:ext cx="5725027" cy="461665"/>
            </a:xfrm>
            <a:prstGeom prst="rect">
              <a:avLst/>
            </a:prstGeom>
            <a:noFill/>
          </p:spPr>
          <p:txBody>
            <a:bodyPr wrap="square" rtlCol="0">
              <a:spAutoFit/>
            </a:bodyPr>
            <a:lstStyle/>
            <a:p>
              <a:pPr algn="ctr"/>
              <a:r>
                <a:rPr lang="ja-JP" altLang="en-US" sz="2000" b="1" dirty="0"/>
                <a:t>私たちの生活の中で</a:t>
              </a:r>
              <a:r>
                <a:rPr lang="ja-JP" altLang="en-US" sz="2400" b="1" dirty="0">
                  <a:solidFill>
                    <a:srgbClr val="FF0000"/>
                  </a:solidFill>
                </a:rPr>
                <a:t>日常的に</a:t>
              </a:r>
              <a:r>
                <a:rPr lang="ja-JP" altLang="en-US" sz="2000" b="1" dirty="0"/>
                <a:t>利用する</a:t>
              </a:r>
              <a:endParaRPr lang="en-US" altLang="ja-JP" sz="2000" b="1" dirty="0"/>
            </a:p>
          </p:txBody>
        </p:sp>
        <p:sp>
          <p:nvSpPr>
            <p:cNvPr id="48" name="テキスト ボックス 47"/>
            <p:cNvSpPr txBox="1"/>
            <p:nvPr/>
          </p:nvSpPr>
          <p:spPr>
            <a:xfrm>
              <a:off x="297376" y="1084065"/>
              <a:ext cx="5725028" cy="707886"/>
            </a:xfrm>
            <a:prstGeom prst="rect">
              <a:avLst/>
            </a:prstGeom>
            <a:noFill/>
          </p:spPr>
          <p:txBody>
            <a:bodyPr wrap="square" rtlCol="0">
              <a:spAutoFit/>
            </a:bodyPr>
            <a:lstStyle/>
            <a:p>
              <a:pPr algn="ctr"/>
              <a:r>
                <a:rPr lang="ja-JP" altLang="en-US" sz="2000" b="1" dirty="0"/>
                <a:t>スマートフォンは世界中で利用されている</a:t>
              </a:r>
              <a:endParaRPr lang="en-US" altLang="ja-JP" sz="2000" b="1" dirty="0"/>
            </a:p>
            <a:p>
              <a:pPr algn="ctr"/>
              <a:r>
                <a:rPr lang="ja-JP" altLang="en-US" sz="2000" b="1" dirty="0"/>
                <a:t>日本におけるスマートフォン普及率は</a:t>
              </a:r>
              <a:r>
                <a:rPr lang="en-US" altLang="ja-JP" sz="2000" b="1" dirty="0">
                  <a:solidFill>
                    <a:srgbClr val="FF0000"/>
                  </a:solidFill>
                </a:rPr>
                <a:t>7</a:t>
              </a:r>
              <a:r>
                <a:rPr lang="ja-JP" altLang="en-US" sz="2000" b="1" dirty="0">
                  <a:solidFill>
                    <a:srgbClr val="FF0000"/>
                  </a:solidFill>
                </a:rPr>
                <a:t>割</a:t>
              </a:r>
              <a:r>
                <a:rPr lang="ja-JP" altLang="en-US" sz="2000" b="1" dirty="0" smtClean="0">
                  <a:solidFill>
                    <a:srgbClr val="FF0000"/>
                  </a:solidFill>
                </a:rPr>
                <a:t>以上</a:t>
              </a:r>
              <a:r>
                <a:rPr lang="en-US" altLang="ja-JP" sz="2000" b="1" dirty="0" smtClean="0">
                  <a:solidFill>
                    <a:srgbClr val="FF0000"/>
                  </a:solidFill>
                </a:rPr>
                <a:t>!!</a:t>
              </a:r>
              <a:endParaRPr kumimoji="1" lang="ja-JP" altLang="en-US" sz="2000" b="1" dirty="0">
                <a:solidFill>
                  <a:srgbClr val="FF0000"/>
                </a:solidFill>
              </a:endParaRPr>
            </a:p>
          </p:txBody>
        </p:sp>
        <p:cxnSp>
          <p:nvCxnSpPr>
            <p:cNvPr id="50" name="直線矢印コネクタ 49"/>
            <p:cNvCxnSpPr>
              <a:stCxn id="48" idx="2"/>
              <a:endCxn id="15" idx="0"/>
            </p:cNvCxnSpPr>
            <p:nvPr/>
          </p:nvCxnSpPr>
          <p:spPr>
            <a:xfrm>
              <a:off x="3159890" y="1791951"/>
              <a:ext cx="1" cy="58454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95" name="テキスト ボックス 94"/>
            <p:cNvSpPr txBox="1"/>
            <p:nvPr/>
          </p:nvSpPr>
          <p:spPr>
            <a:xfrm>
              <a:off x="535044" y="2927982"/>
              <a:ext cx="5249692" cy="1692771"/>
            </a:xfrm>
            <a:prstGeom prst="rect">
              <a:avLst/>
            </a:prstGeom>
            <a:solidFill>
              <a:srgbClr val="FFCCFF"/>
            </a:solidFill>
            <a:ln w="28575">
              <a:solidFill>
                <a:schemeClr val="tx1"/>
              </a:solidFill>
            </a:ln>
          </p:spPr>
          <p:txBody>
            <a:bodyPr wrap="square" rtlCol="0">
              <a:spAutoFit/>
            </a:bodyPr>
            <a:lstStyle/>
            <a:p>
              <a:pPr algn="ctr"/>
              <a:r>
                <a:rPr lang="ja-JP" altLang="en-US" sz="2400" b="1" dirty="0" smtClean="0"/>
                <a:t>スマートフォンは小さなパソコン</a:t>
              </a:r>
              <a:endParaRPr lang="en-US" altLang="ja-JP" sz="2400" b="1" dirty="0" smtClean="0"/>
            </a:p>
            <a:p>
              <a:pPr algn="ctr"/>
              <a:r>
                <a:rPr lang="ja-JP" altLang="en-US" sz="2000" b="1" dirty="0" smtClean="0"/>
                <a:t>センサー</a:t>
              </a:r>
              <a:r>
                <a:rPr lang="en-US" altLang="ja-JP" sz="2000" b="1" dirty="0" smtClean="0"/>
                <a:t>(GPS</a:t>
              </a:r>
              <a:r>
                <a:rPr lang="ja-JP" altLang="en-US" sz="2000" b="1" dirty="0" smtClean="0"/>
                <a:t>・カメラ・マイク・ジャイロ</a:t>
              </a:r>
              <a:r>
                <a:rPr lang="en-US" altLang="ja-JP" sz="2000" b="1" dirty="0" smtClean="0"/>
                <a:t>)</a:t>
              </a:r>
              <a:endParaRPr lang="en-US" altLang="ja-JP" sz="2000" b="1" dirty="0"/>
            </a:p>
            <a:p>
              <a:pPr algn="ctr"/>
              <a:r>
                <a:rPr lang="ja-JP" altLang="en-US" sz="2000" b="1" dirty="0" smtClean="0"/>
                <a:t>メモリ・</a:t>
              </a:r>
              <a:r>
                <a:rPr lang="en-US" altLang="ja-JP" sz="2000" b="1" dirty="0" smtClean="0"/>
                <a:t>CPU</a:t>
              </a:r>
              <a:r>
                <a:rPr lang="ja-JP" altLang="en-US" sz="2000" b="1" dirty="0" smtClean="0"/>
                <a:t>などが搭載されている</a:t>
              </a:r>
              <a:endParaRPr lang="en-US" altLang="ja-JP" sz="2000" b="1" dirty="0" smtClean="0"/>
            </a:p>
            <a:p>
              <a:pPr algn="ctr"/>
              <a:endParaRPr lang="en-US" altLang="ja-JP" sz="2000" b="1" dirty="0"/>
            </a:p>
            <a:p>
              <a:pPr algn="ctr"/>
              <a:r>
                <a:rPr lang="ja-JP" altLang="en-US" sz="2000" b="1" dirty="0" smtClean="0"/>
                <a:t>測定から分析までスマートフォンで可能</a:t>
              </a:r>
              <a:endParaRPr lang="en-US" altLang="ja-JP" sz="2000" b="1" dirty="0"/>
            </a:p>
          </p:txBody>
        </p:sp>
        <p:sp>
          <p:nvSpPr>
            <p:cNvPr id="16" name="テキスト ボックス 15"/>
            <p:cNvSpPr txBox="1"/>
            <p:nvPr/>
          </p:nvSpPr>
          <p:spPr>
            <a:xfrm>
              <a:off x="4542888" y="1755552"/>
              <a:ext cx="1364476" cy="369332"/>
            </a:xfrm>
            <a:prstGeom prst="rect">
              <a:avLst/>
            </a:prstGeom>
            <a:noFill/>
          </p:spPr>
          <p:txBody>
            <a:bodyPr wrap="none" rtlCol="0">
              <a:spAutoFit/>
            </a:bodyPr>
            <a:lstStyle/>
            <a:p>
              <a:r>
                <a:rPr kumimoji="1" lang="en-US" altLang="ja-JP" b="1" dirty="0" smtClean="0"/>
                <a:t>(2015</a:t>
              </a:r>
              <a:r>
                <a:rPr kumimoji="1" lang="ja-JP" altLang="en-US" b="1" dirty="0" smtClean="0"/>
                <a:t>年</a:t>
              </a:r>
              <a:r>
                <a:rPr kumimoji="1" lang="en-US" altLang="ja-JP" b="1" dirty="0" smtClean="0"/>
                <a:t>)</a:t>
              </a:r>
              <a:r>
                <a:rPr kumimoji="1" lang="ja-JP" altLang="en-US" b="1" dirty="0" smtClean="0"/>
                <a:t>末</a:t>
              </a:r>
              <a:endParaRPr kumimoji="1" lang="ja-JP" altLang="en-US" b="1" dirty="0"/>
            </a:p>
          </p:txBody>
        </p:sp>
      </p:grpSp>
    </p:spTree>
    <p:extLst>
      <p:ext uri="{BB962C8B-B14F-4D97-AF65-F5344CB8AC3E}">
        <p14:creationId xmlns:p14="http://schemas.microsoft.com/office/powerpoint/2010/main" val="157144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par>
                                <p:cTn id="18" presetID="22" presetClass="entr" presetSubtype="1"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04A5222-2D62-4441-83BA-DA0A78E7B72E}"/>
              </a:ext>
            </a:extLst>
          </p:cNvPr>
          <p:cNvSpPr txBox="1"/>
          <p:nvPr/>
        </p:nvSpPr>
        <p:spPr>
          <a:xfrm>
            <a:off x="2500587" y="2705423"/>
            <a:ext cx="9417963" cy="1938992"/>
          </a:xfrm>
          <a:prstGeom prst="rect">
            <a:avLst/>
          </a:prstGeom>
          <a:noFill/>
        </p:spPr>
        <p:txBody>
          <a:bodyPr wrap="none" rtlCol="0">
            <a:spAutoFit/>
          </a:bodyPr>
          <a:lstStyle/>
          <a:p>
            <a:pPr algn="ctr"/>
            <a:r>
              <a:rPr lang="ja-JP" altLang="en-US" sz="6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でも、スマートフォンで</a:t>
            </a:r>
            <a:endParaRPr lang="en-US" altLang="ja-JP" sz="6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ja-JP" altLang="en-US" sz="6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脈拍と血圧って測れるの？</a:t>
            </a:r>
            <a:endParaRPr kumimoji="1" lang="ja-JP" altLang="en-US" sz="60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grpSp>
        <p:nvGrpSpPr>
          <p:cNvPr id="3" name="グループ化 2"/>
          <p:cNvGrpSpPr/>
          <p:nvPr/>
        </p:nvGrpSpPr>
        <p:grpSpPr>
          <a:xfrm>
            <a:off x="473642" y="1742739"/>
            <a:ext cx="2055576" cy="3818967"/>
            <a:chOff x="9931430" y="3429000"/>
            <a:chExt cx="1697797" cy="3229337"/>
          </a:xfrm>
          <a:effectLst>
            <a:glow rad="431800">
              <a:schemeClr val="bg1">
                <a:alpha val="60000"/>
              </a:schemeClr>
            </a:glow>
          </a:effectLst>
          <a:scene3d>
            <a:camera prst="perspectiveContrastingRightFacing"/>
            <a:lightRig rig="threePt" dir="t"/>
          </a:scene3d>
        </p:grpSpPr>
        <p:sp>
          <p:nvSpPr>
            <p:cNvPr id="4" name="角丸四角形 3"/>
            <p:cNvSpPr/>
            <p:nvPr/>
          </p:nvSpPr>
          <p:spPr>
            <a:xfrm>
              <a:off x="11430997" y="3767562"/>
              <a:ext cx="198230" cy="250273"/>
            </a:xfrm>
            <a:prstGeom prst="roundRect">
              <a:avLst/>
            </a:prstGeom>
            <a:solidFill>
              <a:schemeClr val="bg2">
                <a:lumMod val="25000"/>
              </a:schemeClr>
            </a:solidFill>
            <a:ln>
              <a:noFill/>
            </a:ln>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角丸四角形 4"/>
            <p:cNvSpPr/>
            <p:nvPr/>
          </p:nvSpPr>
          <p:spPr>
            <a:xfrm>
              <a:off x="11430997" y="4106124"/>
              <a:ext cx="198230" cy="250273"/>
            </a:xfrm>
            <a:prstGeom prst="roundRect">
              <a:avLst/>
            </a:prstGeom>
            <a:solidFill>
              <a:schemeClr val="bg2">
                <a:lumMod val="25000"/>
              </a:schemeClr>
            </a:solidFill>
            <a:ln>
              <a:noFill/>
            </a:ln>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9931430" y="3429000"/>
              <a:ext cx="1671836" cy="3229337"/>
            </a:xfrm>
            <a:prstGeom prst="roundRect">
              <a:avLst/>
            </a:prstGeom>
            <a:solidFill>
              <a:schemeClr val="bg2">
                <a:lumMod val="25000"/>
              </a:schemeClr>
            </a:solidFill>
            <a:ln>
              <a:solidFill>
                <a:schemeClr val="tx1">
                  <a:lumMod val="75000"/>
                  <a:lumOff val="25000"/>
                </a:schemeClr>
              </a:solidFill>
            </a:ln>
            <a:effectLst>
              <a:reflection blurRad="6350" stA="52000" endA="300" endPos="35000" dir="5400000" sy="-100000" algn="bl" rotWithShape="0"/>
            </a:effectLst>
            <a:sp3d>
              <a:bevel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正方形/長方形 6"/>
            <p:cNvSpPr/>
            <p:nvPr/>
          </p:nvSpPr>
          <p:spPr>
            <a:xfrm>
              <a:off x="10096015" y="3767562"/>
              <a:ext cx="1342664" cy="2253927"/>
            </a:xfrm>
            <a:prstGeom prst="rect">
              <a:avLst/>
            </a:prstGeom>
            <a:gradFill flip="none" rotWithShape="1">
              <a:gsLst>
                <a:gs pos="0">
                  <a:schemeClr val="accent1">
                    <a:alpha val="0"/>
                    <a:lumMod val="0"/>
                  </a:schemeClr>
                </a:gs>
                <a:gs pos="100000">
                  <a:schemeClr val="bg1">
                    <a:lumMod val="65000"/>
                  </a:schemeClr>
                </a:gs>
              </a:gsLst>
              <a:lin ang="13500000" scaled="1"/>
              <a:tileRect/>
            </a:grad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7200" b="1" dirty="0"/>
                <a:t>…</a:t>
              </a:r>
              <a:r>
                <a:rPr kumimoji="1" lang="en-US" altLang="ja-JP" sz="7200" b="1" dirty="0" smtClean="0"/>
                <a:t>?</a:t>
              </a:r>
              <a:endParaRPr kumimoji="1" lang="ja-JP" altLang="en-US" sz="7200" b="1" dirty="0"/>
            </a:p>
          </p:txBody>
        </p:sp>
        <p:sp>
          <p:nvSpPr>
            <p:cNvPr id="8" name="正方形/長方形 7"/>
            <p:cNvSpPr/>
            <p:nvPr/>
          </p:nvSpPr>
          <p:spPr>
            <a:xfrm>
              <a:off x="10626522" y="6229592"/>
              <a:ext cx="281651" cy="281651"/>
            </a:xfrm>
            <a:prstGeom prst="rect">
              <a:avLst/>
            </a:prstGeom>
            <a:noFill/>
            <a:ln w="38100">
              <a:solidFill>
                <a:schemeClr val="bg1"/>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11098383" y="3499896"/>
              <a:ext cx="196770" cy="196770"/>
            </a:xfrm>
            <a:prstGeom prst="ellipse">
              <a:avLst/>
            </a:prstGeom>
            <a:gradFill flip="none" rotWithShape="1">
              <a:gsLst>
                <a:gs pos="80000">
                  <a:schemeClr val="bg1">
                    <a:shade val="30000"/>
                    <a:satMod val="115000"/>
                  </a:schemeClr>
                </a:gs>
                <a:gs pos="50000">
                  <a:schemeClr val="bg1">
                    <a:shade val="67500"/>
                    <a:satMod val="115000"/>
                  </a:schemeClr>
                </a:gs>
                <a:gs pos="0">
                  <a:schemeClr val="bg1">
                    <a:shade val="100000"/>
                    <a:satMod val="115000"/>
                  </a:schemeClr>
                </a:gs>
              </a:gsLst>
              <a:path path="circle">
                <a:fillToRect l="50000" t="50000" r="50000" b="50000"/>
              </a:path>
              <a:tileRect/>
            </a:gradFill>
            <a:ln>
              <a:noFill/>
            </a:ln>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ハート 9" hidden="1"/>
            <p:cNvSpPr/>
            <p:nvPr/>
          </p:nvSpPr>
          <p:spPr>
            <a:xfrm>
              <a:off x="10195858" y="3910838"/>
              <a:ext cx="356318" cy="320422"/>
            </a:xfrm>
            <a:prstGeom prst="heart">
              <a:avLst/>
            </a:prstGeom>
            <a:solidFill>
              <a:srgbClr val="EE42C5">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11" name="角丸四角形 10"/>
            <p:cNvSpPr/>
            <p:nvPr/>
          </p:nvSpPr>
          <p:spPr>
            <a:xfrm>
              <a:off x="10569227" y="3572071"/>
              <a:ext cx="396240" cy="60960"/>
            </a:xfrm>
            <a:prstGeom prst="roundRect">
              <a:avLst>
                <a:gd name="adj" fmla="val 50000"/>
              </a:avLst>
            </a:prstGeom>
            <a:gradFill flip="none" rotWithShape="1">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lin ang="16200000" scaled="1"/>
              <a:tileRect/>
            </a:gra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7560049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68282" y="68165"/>
            <a:ext cx="9161482" cy="523220"/>
          </a:xfrm>
          <a:prstGeom prst="rect">
            <a:avLst/>
          </a:prstGeom>
          <a:noFill/>
        </p:spPr>
        <p:txBody>
          <a:bodyPr wrap="none" rtlCol="0">
            <a:spAutoFit/>
          </a:bodyPr>
          <a:lstStyle/>
          <a:p>
            <a:r>
              <a:rPr lang="ja-JP" altLang="en-US" sz="2800" b="1" dirty="0">
                <a:solidFill>
                  <a:schemeClr val="bg1"/>
                </a:solidFill>
              </a:rPr>
              <a:t>簡易脈拍測定・</a:t>
            </a:r>
            <a:r>
              <a:rPr kumimoji="1" lang="ja-JP" altLang="en-US" sz="2800" b="1" dirty="0">
                <a:solidFill>
                  <a:schemeClr val="bg1"/>
                </a:solidFill>
              </a:rPr>
              <a:t>カフレス血圧測定方法に関する先行研究</a:t>
            </a:r>
          </a:p>
        </p:txBody>
      </p:sp>
      <p:sp>
        <p:nvSpPr>
          <p:cNvPr id="16" name="正方形/長方形 15">
            <a:extLst>
              <a:ext uri="{FF2B5EF4-FFF2-40B4-BE49-F238E27FC236}">
                <a16:creationId xmlns:a16="http://schemas.microsoft.com/office/drawing/2014/main" id="{6E1DE196-6AB6-4CB3-A076-BF4D8D8DBF3E}"/>
              </a:ext>
            </a:extLst>
          </p:cNvPr>
          <p:cNvSpPr/>
          <p:nvPr/>
        </p:nvSpPr>
        <p:spPr>
          <a:xfrm>
            <a:off x="5023821" y="6269206"/>
            <a:ext cx="6888826" cy="461665"/>
          </a:xfrm>
          <a:prstGeom prst="rect">
            <a:avLst/>
          </a:prstGeom>
        </p:spPr>
        <p:txBody>
          <a:bodyPr wrap="square">
            <a:spAutoFit/>
          </a:bodyPr>
          <a:lstStyle/>
          <a:p>
            <a:pPr algn="ctr"/>
            <a:r>
              <a:rPr lang="ja-JP" altLang="en-US" sz="2400" b="1" u="sng" dirty="0">
                <a:solidFill>
                  <a:schemeClr val="bg1"/>
                </a:solidFill>
              </a:rPr>
              <a:t>他　位相シフト法を用いた血圧測定などがある</a:t>
            </a:r>
            <a:endParaRPr lang="en-US" altLang="ja-JP" sz="2400" b="1" u="sng" dirty="0">
              <a:solidFill>
                <a:schemeClr val="bg1"/>
              </a:solidFill>
            </a:endParaRPr>
          </a:p>
        </p:txBody>
      </p:sp>
      <p:grpSp>
        <p:nvGrpSpPr>
          <p:cNvPr id="23" name="グループ化 22"/>
          <p:cNvGrpSpPr/>
          <p:nvPr/>
        </p:nvGrpSpPr>
        <p:grpSpPr>
          <a:xfrm>
            <a:off x="85914" y="807073"/>
            <a:ext cx="12020172" cy="2242080"/>
            <a:chOff x="85914" y="624190"/>
            <a:chExt cx="12020172" cy="2242080"/>
          </a:xfrm>
        </p:grpSpPr>
        <p:sp>
          <p:nvSpPr>
            <p:cNvPr id="13" name="正方形/長方形 12"/>
            <p:cNvSpPr/>
            <p:nvPr/>
          </p:nvSpPr>
          <p:spPr>
            <a:xfrm>
              <a:off x="85914" y="624190"/>
              <a:ext cx="12020172" cy="2242080"/>
            </a:xfrm>
            <a:prstGeom prst="rect">
              <a:avLst/>
            </a:prstGeom>
            <a:solidFill>
              <a:schemeClr val="accent1">
                <a:lumMod val="50000"/>
                <a:alpha val="7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30EE2442-FB5B-4944-8CA9-21C3E90B1F6C}"/>
                </a:ext>
              </a:extLst>
            </p:cNvPr>
            <p:cNvSpPr/>
            <p:nvPr/>
          </p:nvSpPr>
          <p:spPr>
            <a:xfrm>
              <a:off x="166745" y="684552"/>
              <a:ext cx="8060565" cy="461665"/>
            </a:xfrm>
            <a:prstGeom prst="rect">
              <a:avLst/>
            </a:prstGeom>
          </p:spPr>
          <p:txBody>
            <a:bodyPr wrap="square">
              <a:spAutoFit/>
            </a:bodyPr>
            <a:lstStyle/>
            <a:p>
              <a:r>
                <a:rPr lang="ja-JP" altLang="en-US" sz="2400" b="1" dirty="0">
                  <a:solidFill>
                    <a:schemeClr val="bg1"/>
                  </a:solidFill>
                </a:rPr>
                <a:t>携帯カメラを使った脈拍検出方式</a:t>
              </a:r>
              <a:r>
                <a:rPr lang="en-US" altLang="ja-JP" sz="2400" b="1" dirty="0">
                  <a:solidFill>
                    <a:schemeClr val="bg1"/>
                  </a:solidFill>
                </a:rPr>
                <a:t>(2011/6/15)</a:t>
              </a:r>
              <a:endParaRPr lang="ja-JP" altLang="en-US" sz="2400" b="1" dirty="0">
                <a:solidFill>
                  <a:schemeClr val="bg1"/>
                </a:solidFill>
              </a:endParaRPr>
            </a:p>
          </p:txBody>
        </p:sp>
        <p:sp>
          <p:nvSpPr>
            <p:cNvPr id="9" name="テキスト ボックス 8">
              <a:extLst>
                <a:ext uri="{FF2B5EF4-FFF2-40B4-BE49-F238E27FC236}">
                  <a16:creationId xmlns:a16="http://schemas.microsoft.com/office/drawing/2014/main" id="{C74EB84A-0809-4751-9CED-D3D15667B8E2}"/>
                </a:ext>
              </a:extLst>
            </p:cNvPr>
            <p:cNvSpPr txBox="1"/>
            <p:nvPr/>
          </p:nvSpPr>
          <p:spPr>
            <a:xfrm>
              <a:off x="953587" y="1146217"/>
              <a:ext cx="11152499" cy="830997"/>
            </a:xfrm>
            <a:prstGeom prst="rect">
              <a:avLst/>
            </a:prstGeom>
            <a:noFill/>
          </p:spPr>
          <p:txBody>
            <a:bodyPr wrap="square" rtlCol="0">
              <a:spAutoFit/>
            </a:bodyPr>
            <a:lstStyle/>
            <a:p>
              <a:r>
                <a:rPr lang="ja-JP" altLang="en-US" sz="2400" b="1" dirty="0">
                  <a:solidFill>
                    <a:schemeClr val="bg1"/>
                  </a:solidFill>
                </a:rPr>
                <a:t>携帯カメラのレンズ部に指を押し当て、指の外側の環境光が指を透過してきた光を連続して撮像し、その輝度平均の変化を脈波としてとらえる</a:t>
              </a:r>
              <a:r>
                <a:rPr lang="ja-JP" altLang="en-US" sz="2000" b="1" dirty="0">
                  <a:solidFill>
                    <a:schemeClr val="bg1"/>
                  </a:solidFill>
                </a:rPr>
                <a:t>。</a:t>
              </a:r>
              <a:endParaRPr lang="en-US" altLang="ja-JP" sz="2000" b="1" dirty="0">
                <a:solidFill>
                  <a:schemeClr val="bg1"/>
                </a:solidFill>
              </a:endParaRPr>
            </a:p>
          </p:txBody>
        </p:sp>
        <p:sp>
          <p:nvSpPr>
            <p:cNvPr id="10" name="テキスト ボックス 9">
              <a:extLst>
                <a:ext uri="{FF2B5EF4-FFF2-40B4-BE49-F238E27FC236}">
                  <a16:creationId xmlns:a16="http://schemas.microsoft.com/office/drawing/2014/main" id="{4ADDB423-D43C-4FC6-B46D-063D4D774F7B}"/>
                </a:ext>
              </a:extLst>
            </p:cNvPr>
            <p:cNvSpPr txBox="1"/>
            <p:nvPr/>
          </p:nvSpPr>
          <p:spPr>
            <a:xfrm>
              <a:off x="166746" y="1146217"/>
              <a:ext cx="976254" cy="461665"/>
            </a:xfrm>
            <a:prstGeom prst="rect">
              <a:avLst/>
            </a:prstGeom>
            <a:noFill/>
          </p:spPr>
          <p:txBody>
            <a:bodyPr wrap="square" rtlCol="0">
              <a:spAutoFit/>
            </a:bodyPr>
            <a:lstStyle/>
            <a:p>
              <a:r>
                <a:rPr kumimoji="1" lang="ja-JP" altLang="en-US" sz="2400" b="1" dirty="0">
                  <a:solidFill>
                    <a:schemeClr val="bg1"/>
                  </a:solidFill>
                </a:rPr>
                <a:t>実験</a:t>
              </a:r>
            </a:p>
          </p:txBody>
        </p:sp>
        <p:sp>
          <p:nvSpPr>
            <p:cNvPr id="11" name="テキスト ボックス 10">
              <a:extLst>
                <a:ext uri="{FF2B5EF4-FFF2-40B4-BE49-F238E27FC236}">
                  <a16:creationId xmlns:a16="http://schemas.microsoft.com/office/drawing/2014/main" id="{77783825-926B-41C2-AF9D-77C32251B586}"/>
                </a:ext>
              </a:extLst>
            </p:cNvPr>
            <p:cNvSpPr txBox="1"/>
            <p:nvPr/>
          </p:nvSpPr>
          <p:spPr>
            <a:xfrm>
              <a:off x="951656" y="2028008"/>
              <a:ext cx="10960991" cy="830997"/>
            </a:xfrm>
            <a:prstGeom prst="rect">
              <a:avLst/>
            </a:prstGeom>
            <a:noFill/>
          </p:spPr>
          <p:txBody>
            <a:bodyPr wrap="square" rtlCol="0">
              <a:spAutoFit/>
            </a:bodyPr>
            <a:lstStyle/>
            <a:p>
              <a:r>
                <a:rPr lang="ja-JP" altLang="en-US" sz="2400" b="1" dirty="0">
                  <a:solidFill>
                    <a:schemeClr val="bg1"/>
                  </a:solidFill>
                </a:rPr>
                <a:t>携帯カメラのレンズ部に指を押し当てることで、脈拍を測定することができた。</a:t>
              </a:r>
              <a:endParaRPr lang="en-US" altLang="ja-JP" sz="2400" b="1" dirty="0">
                <a:solidFill>
                  <a:schemeClr val="bg1"/>
                </a:solidFill>
              </a:endParaRPr>
            </a:p>
            <a:p>
              <a:r>
                <a:rPr lang="ja-JP" altLang="en-US" sz="2400" b="1" dirty="0">
                  <a:solidFill>
                    <a:schemeClr val="bg1"/>
                  </a:solidFill>
                </a:rPr>
                <a:t>環境によらず</a:t>
              </a:r>
              <a:r>
                <a:rPr lang="ja-JP" altLang="en-US" sz="2400" b="1" dirty="0">
                  <a:solidFill>
                    <a:srgbClr val="FF0000"/>
                  </a:solidFill>
                </a:rPr>
                <a:t>最大誤差は </a:t>
              </a:r>
              <a:r>
                <a:rPr lang="en-US" altLang="ja-JP" sz="2400" b="1" dirty="0">
                  <a:solidFill>
                    <a:srgbClr val="FF0000"/>
                  </a:solidFill>
                </a:rPr>
                <a:t>5</a:t>
              </a:r>
              <a:r>
                <a:rPr lang="ja-JP" altLang="en-US" sz="2400" b="1" dirty="0">
                  <a:solidFill>
                    <a:srgbClr val="FF0000"/>
                  </a:solidFill>
                </a:rPr>
                <a:t>％以下</a:t>
              </a:r>
              <a:r>
                <a:rPr lang="ja-JP" altLang="en-US" sz="2400" b="1" dirty="0">
                  <a:solidFill>
                    <a:schemeClr val="bg1"/>
                  </a:solidFill>
                </a:rPr>
                <a:t>である事がわかった</a:t>
              </a:r>
              <a:r>
                <a:rPr lang="ja-JP" altLang="en-US" sz="2000" b="1" dirty="0">
                  <a:solidFill>
                    <a:schemeClr val="bg1"/>
                  </a:solidFill>
                </a:rPr>
                <a:t>．</a:t>
              </a:r>
            </a:p>
          </p:txBody>
        </p:sp>
        <p:sp>
          <p:nvSpPr>
            <p:cNvPr id="12" name="テキスト ボックス 11">
              <a:extLst>
                <a:ext uri="{FF2B5EF4-FFF2-40B4-BE49-F238E27FC236}">
                  <a16:creationId xmlns:a16="http://schemas.microsoft.com/office/drawing/2014/main" id="{2CF10AA2-0A72-45D1-A9DF-F4D95045D966}"/>
                </a:ext>
              </a:extLst>
            </p:cNvPr>
            <p:cNvSpPr txBox="1"/>
            <p:nvPr/>
          </p:nvSpPr>
          <p:spPr>
            <a:xfrm>
              <a:off x="166744" y="2064866"/>
              <a:ext cx="976255" cy="461665"/>
            </a:xfrm>
            <a:prstGeom prst="rect">
              <a:avLst/>
            </a:prstGeom>
            <a:noFill/>
          </p:spPr>
          <p:txBody>
            <a:bodyPr wrap="square" rtlCol="0">
              <a:spAutoFit/>
            </a:bodyPr>
            <a:lstStyle/>
            <a:p>
              <a:r>
                <a:rPr lang="ja-JP" altLang="en-US" sz="2400" b="1" dirty="0">
                  <a:solidFill>
                    <a:schemeClr val="bg1"/>
                  </a:solidFill>
                </a:rPr>
                <a:t>結果</a:t>
              </a:r>
              <a:endParaRPr kumimoji="1" lang="ja-JP" altLang="en-US" sz="2400" b="1" dirty="0">
                <a:solidFill>
                  <a:schemeClr val="bg1"/>
                </a:solidFill>
              </a:endParaRPr>
            </a:p>
          </p:txBody>
        </p:sp>
        <p:cxnSp>
          <p:nvCxnSpPr>
            <p:cNvPr id="19" name="直線コネクタ 18">
              <a:extLst>
                <a:ext uri="{FF2B5EF4-FFF2-40B4-BE49-F238E27FC236}">
                  <a16:creationId xmlns:a16="http://schemas.microsoft.com/office/drawing/2014/main" id="{3FA53662-4A58-4A0D-905B-FB6D525C4844}"/>
                </a:ext>
              </a:extLst>
            </p:cNvPr>
            <p:cNvCxnSpPr>
              <a:cxnSpLocks/>
            </p:cNvCxnSpPr>
            <p:nvPr/>
          </p:nvCxnSpPr>
          <p:spPr>
            <a:xfrm>
              <a:off x="166745" y="1114562"/>
              <a:ext cx="6500755" cy="0"/>
            </a:xfrm>
            <a:prstGeom prst="line">
              <a:avLst/>
            </a:prstGeom>
            <a:ln w="28575">
              <a:solidFill>
                <a:srgbClr val="FF0000"/>
              </a:solidFill>
            </a:ln>
            <a:effectLst>
              <a:glow rad="63500">
                <a:srgbClr val="FF0000">
                  <a:alpha val="40000"/>
                </a:srgbClr>
              </a:glow>
            </a:effectLst>
          </p:spPr>
          <p:style>
            <a:lnRef idx="1">
              <a:schemeClr val="accent1"/>
            </a:lnRef>
            <a:fillRef idx="0">
              <a:schemeClr val="accent1"/>
            </a:fillRef>
            <a:effectRef idx="0">
              <a:schemeClr val="accent1"/>
            </a:effectRef>
            <a:fontRef idx="minor">
              <a:schemeClr val="tx1"/>
            </a:fontRef>
          </p:style>
        </p:cxnSp>
      </p:grpSp>
      <p:grpSp>
        <p:nvGrpSpPr>
          <p:cNvPr id="24" name="グループ化 23"/>
          <p:cNvGrpSpPr/>
          <p:nvPr/>
        </p:nvGrpSpPr>
        <p:grpSpPr>
          <a:xfrm>
            <a:off x="85914" y="3408305"/>
            <a:ext cx="12020172" cy="2616980"/>
            <a:chOff x="85914" y="2977994"/>
            <a:chExt cx="12020172" cy="2616980"/>
          </a:xfrm>
        </p:grpSpPr>
        <p:sp>
          <p:nvSpPr>
            <p:cNvPr id="18" name="正方形/長方形 17"/>
            <p:cNvSpPr/>
            <p:nvPr/>
          </p:nvSpPr>
          <p:spPr>
            <a:xfrm>
              <a:off x="85914" y="2977994"/>
              <a:ext cx="12020172" cy="2616980"/>
            </a:xfrm>
            <a:prstGeom prst="rect">
              <a:avLst/>
            </a:prstGeom>
            <a:solidFill>
              <a:schemeClr val="accent1">
                <a:lumMod val="50000"/>
                <a:alpha val="7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5545D4D6-11A3-4134-9DA4-BD554D61B15A}"/>
                </a:ext>
              </a:extLst>
            </p:cNvPr>
            <p:cNvSpPr/>
            <p:nvPr/>
          </p:nvSpPr>
          <p:spPr>
            <a:xfrm>
              <a:off x="166746" y="3017412"/>
              <a:ext cx="9055630" cy="461665"/>
            </a:xfrm>
            <a:prstGeom prst="rect">
              <a:avLst/>
            </a:prstGeom>
          </p:spPr>
          <p:txBody>
            <a:bodyPr wrap="square">
              <a:spAutoFit/>
            </a:bodyPr>
            <a:lstStyle/>
            <a:p>
              <a:r>
                <a:rPr lang="ja-JP" altLang="en-US" sz="2400" b="1" dirty="0">
                  <a:solidFill>
                    <a:schemeClr val="bg1"/>
                  </a:solidFill>
                </a:rPr>
                <a:t>双指向性マイクロホンを用いた脈拍測定及び血圧計測</a:t>
              </a:r>
              <a:r>
                <a:rPr lang="en-US" altLang="ja-JP" sz="2400" b="1" dirty="0">
                  <a:solidFill>
                    <a:schemeClr val="bg1"/>
                  </a:solidFill>
                </a:rPr>
                <a:t>(2016/3</a:t>
              </a:r>
              <a:r>
                <a:rPr lang="ja-JP" altLang="en-US" sz="2400" b="1" dirty="0">
                  <a:solidFill>
                    <a:schemeClr val="bg1"/>
                  </a:solidFill>
                </a:rPr>
                <a:t>）</a:t>
              </a:r>
              <a:endParaRPr lang="en-US" altLang="ja-JP" sz="2400" b="1" dirty="0">
                <a:solidFill>
                  <a:schemeClr val="bg1"/>
                </a:solidFill>
              </a:endParaRPr>
            </a:p>
          </p:txBody>
        </p:sp>
        <p:sp>
          <p:nvSpPr>
            <p:cNvPr id="5" name="テキスト ボックス 4">
              <a:extLst>
                <a:ext uri="{FF2B5EF4-FFF2-40B4-BE49-F238E27FC236}">
                  <a16:creationId xmlns:a16="http://schemas.microsoft.com/office/drawing/2014/main" id="{FC146B5B-2247-49B2-A154-BAE915FB39FD}"/>
                </a:ext>
              </a:extLst>
            </p:cNvPr>
            <p:cNvSpPr txBox="1"/>
            <p:nvPr/>
          </p:nvSpPr>
          <p:spPr>
            <a:xfrm>
              <a:off x="953587" y="3479077"/>
              <a:ext cx="11152499" cy="1200329"/>
            </a:xfrm>
            <a:prstGeom prst="rect">
              <a:avLst/>
            </a:prstGeom>
            <a:noFill/>
          </p:spPr>
          <p:txBody>
            <a:bodyPr wrap="square" rtlCol="0">
              <a:spAutoFit/>
            </a:bodyPr>
            <a:lstStyle/>
            <a:p>
              <a:r>
                <a:rPr lang="ja-JP" altLang="en-US" sz="2400" b="1" dirty="0">
                  <a:solidFill>
                    <a:schemeClr val="bg1"/>
                  </a:solidFill>
                </a:rPr>
                <a:t>指向性マイクロホンを使った脈拍計を作成し、それを使って脈拍を計測する。</a:t>
              </a:r>
              <a:endParaRPr lang="en-US" altLang="ja-JP" sz="2400" b="1" dirty="0">
                <a:solidFill>
                  <a:schemeClr val="bg1"/>
                </a:solidFill>
              </a:endParaRPr>
            </a:p>
            <a:p>
              <a:r>
                <a:rPr lang="ja-JP" altLang="en-US" sz="2400" b="1" dirty="0">
                  <a:solidFill>
                    <a:schemeClr val="bg1"/>
                  </a:solidFill>
                </a:rPr>
                <a:t>首の頸動脈と指で脈拍を計測し、波形の差分・被験者の腕の長さを使って最高血圧の推定をする</a:t>
              </a:r>
              <a:r>
                <a:rPr lang="ja-JP" altLang="en-US" sz="2000" b="1" dirty="0">
                  <a:solidFill>
                    <a:schemeClr val="bg1"/>
                  </a:solidFill>
                </a:rPr>
                <a:t>。</a:t>
              </a:r>
              <a:endParaRPr lang="en-US" altLang="ja-JP" sz="2000" b="1" dirty="0">
                <a:solidFill>
                  <a:schemeClr val="bg1"/>
                </a:solidFill>
              </a:endParaRPr>
            </a:p>
          </p:txBody>
        </p:sp>
        <p:sp>
          <p:nvSpPr>
            <p:cNvPr id="6" name="テキスト ボックス 5">
              <a:extLst>
                <a:ext uri="{FF2B5EF4-FFF2-40B4-BE49-F238E27FC236}">
                  <a16:creationId xmlns:a16="http://schemas.microsoft.com/office/drawing/2014/main" id="{0CE13F9A-6933-4670-9D9C-F92028BD6F7F}"/>
                </a:ext>
              </a:extLst>
            </p:cNvPr>
            <p:cNvSpPr txBox="1"/>
            <p:nvPr/>
          </p:nvSpPr>
          <p:spPr>
            <a:xfrm>
              <a:off x="166746" y="3479077"/>
              <a:ext cx="976254" cy="461665"/>
            </a:xfrm>
            <a:prstGeom prst="rect">
              <a:avLst/>
            </a:prstGeom>
            <a:noFill/>
          </p:spPr>
          <p:txBody>
            <a:bodyPr wrap="square" rtlCol="0">
              <a:spAutoFit/>
            </a:bodyPr>
            <a:lstStyle/>
            <a:p>
              <a:r>
                <a:rPr kumimoji="1" lang="ja-JP" altLang="en-US" sz="2400" b="1" dirty="0">
                  <a:solidFill>
                    <a:schemeClr val="bg1"/>
                  </a:solidFill>
                </a:rPr>
                <a:t>実験</a:t>
              </a:r>
            </a:p>
          </p:txBody>
        </p:sp>
        <p:sp>
          <p:nvSpPr>
            <p:cNvPr id="7" name="テキスト ボックス 6">
              <a:extLst>
                <a:ext uri="{FF2B5EF4-FFF2-40B4-BE49-F238E27FC236}">
                  <a16:creationId xmlns:a16="http://schemas.microsoft.com/office/drawing/2014/main" id="{3DD4C40E-929E-43AB-8B99-BC783D4A31BB}"/>
                </a:ext>
              </a:extLst>
            </p:cNvPr>
            <p:cNvSpPr txBox="1"/>
            <p:nvPr/>
          </p:nvSpPr>
          <p:spPr>
            <a:xfrm>
              <a:off x="951656" y="4663002"/>
              <a:ext cx="10620082" cy="830997"/>
            </a:xfrm>
            <a:prstGeom prst="rect">
              <a:avLst/>
            </a:prstGeom>
            <a:noFill/>
          </p:spPr>
          <p:txBody>
            <a:bodyPr wrap="square" rtlCol="0">
              <a:spAutoFit/>
            </a:bodyPr>
            <a:lstStyle/>
            <a:p>
              <a:r>
                <a:rPr lang="ja-JP" altLang="en-US" sz="2400" b="1" dirty="0">
                  <a:solidFill>
                    <a:schemeClr val="bg1"/>
                  </a:solidFill>
                </a:rPr>
                <a:t>指向性マイクロホンを使って脈拍を測定することができた。</a:t>
              </a:r>
              <a:endParaRPr lang="en-US" altLang="ja-JP" sz="2400" b="1" dirty="0">
                <a:solidFill>
                  <a:schemeClr val="bg1"/>
                </a:solidFill>
              </a:endParaRPr>
            </a:p>
            <a:p>
              <a:r>
                <a:rPr lang="ja-JP" altLang="en-US" sz="2400" b="1" dirty="0">
                  <a:solidFill>
                    <a:schemeClr val="bg1"/>
                  </a:solidFill>
                </a:rPr>
                <a:t>腕の長さ。</a:t>
              </a:r>
              <a:r>
                <a:rPr lang="ja-JP" altLang="en-US" sz="2400" b="1" dirty="0">
                  <a:solidFill>
                    <a:srgbClr val="FF0000"/>
                  </a:solidFill>
                </a:rPr>
                <a:t>脈拍を使って最高血圧を推定できる</a:t>
              </a:r>
              <a:r>
                <a:rPr lang="ja-JP" altLang="en-US" sz="2400" b="1" dirty="0">
                  <a:solidFill>
                    <a:schemeClr val="bg1"/>
                  </a:solidFill>
                </a:rPr>
                <a:t>ことが確認できた</a:t>
              </a:r>
              <a:r>
                <a:rPr lang="ja-JP" altLang="en-US" sz="2000" b="1" dirty="0">
                  <a:solidFill>
                    <a:schemeClr val="bg1"/>
                  </a:solidFill>
                </a:rPr>
                <a:t>。</a:t>
              </a:r>
            </a:p>
          </p:txBody>
        </p:sp>
        <p:sp>
          <p:nvSpPr>
            <p:cNvPr id="8" name="テキスト ボックス 7">
              <a:extLst>
                <a:ext uri="{FF2B5EF4-FFF2-40B4-BE49-F238E27FC236}">
                  <a16:creationId xmlns:a16="http://schemas.microsoft.com/office/drawing/2014/main" id="{BDD82291-DEB0-46FC-ADDE-1873669B7FD4}"/>
                </a:ext>
              </a:extLst>
            </p:cNvPr>
            <p:cNvSpPr txBox="1"/>
            <p:nvPr/>
          </p:nvSpPr>
          <p:spPr>
            <a:xfrm>
              <a:off x="166744" y="4679406"/>
              <a:ext cx="976255" cy="461665"/>
            </a:xfrm>
            <a:prstGeom prst="rect">
              <a:avLst/>
            </a:prstGeom>
            <a:noFill/>
          </p:spPr>
          <p:txBody>
            <a:bodyPr wrap="square" rtlCol="0">
              <a:spAutoFit/>
            </a:bodyPr>
            <a:lstStyle/>
            <a:p>
              <a:r>
                <a:rPr lang="ja-JP" altLang="en-US" sz="2400" b="1" dirty="0">
                  <a:solidFill>
                    <a:schemeClr val="bg1"/>
                  </a:solidFill>
                </a:rPr>
                <a:t>結果</a:t>
              </a:r>
              <a:endParaRPr kumimoji="1" lang="ja-JP" altLang="en-US" sz="2400" b="1" dirty="0">
                <a:solidFill>
                  <a:schemeClr val="bg1"/>
                </a:solidFill>
              </a:endParaRPr>
            </a:p>
          </p:txBody>
        </p:sp>
        <p:cxnSp>
          <p:nvCxnSpPr>
            <p:cNvPr id="21" name="直線コネクタ 20">
              <a:extLst>
                <a:ext uri="{FF2B5EF4-FFF2-40B4-BE49-F238E27FC236}">
                  <a16:creationId xmlns:a16="http://schemas.microsoft.com/office/drawing/2014/main" id="{E3BC26FA-C62F-46E5-A835-3CBEE3214F47}"/>
                </a:ext>
              </a:extLst>
            </p:cNvPr>
            <p:cNvCxnSpPr>
              <a:cxnSpLocks/>
            </p:cNvCxnSpPr>
            <p:nvPr/>
          </p:nvCxnSpPr>
          <p:spPr>
            <a:xfrm>
              <a:off x="166745" y="3450283"/>
              <a:ext cx="8805805" cy="0"/>
            </a:xfrm>
            <a:prstGeom prst="line">
              <a:avLst/>
            </a:prstGeom>
            <a:ln w="28575">
              <a:solidFill>
                <a:srgbClr val="FF0000"/>
              </a:solidFill>
            </a:ln>
            <a:effectLst>
              <a:glow rad="63500">
                <a:srgbClr val="FF0000">
                  <a:alpha val="40000"/>
                </a:srgbClr>
              </a:glo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3281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p:cNvGrpSpPr/>
          <p:nvPr/>
        </p:nvGrpSpPr>
        <p:grpSpPr>
          <a:xfrm>
            <a:off x="473642" y="1742739"/>
            <a:ext cx="2055576" cy="3818967"/>
            <a:chOff x="9931430" y="3429000"/>
            <a:chExt cx="1697797" cy="3229337"/>
          </a:xfrm>
          <a:effectLst>
            <a:glow rad="431800">
              <a:schemeClr val="bg1">
                <a:alpha val="60000"/>
              </a:schemeClr>
            </a:glow>
          </a:effectLst>
          <a:scene3d>
            <a:camera prst="perspectiveContrastingRightFacing"/>
            <a:lightRig rig="threePt" dir="t"/>
          </a:scene3d>
        </p:grpSpPr>
        <p:sp>
          <p:nvSpPr>
            <p:cNvPr id="4" name="角丸四角形 3"/>
            <p:cNvSpPr/>
            <p:nvPr/>
          </p:nvSpPr>
          <p:spPr>
            <a:xfrm>
              <a:off x="11430997" y="3767562"/>
              <a:ext cx="198230" cy="250273"/>
            </a:xfrm>
            <a:prstGeom prst="roundRect">
              <a:avLst/>
            </a:prstGeom>
            <a:solidFill>
              <a:schemeClr val="bg2">
                <a:lumMod val="25000"/>
              </a:schemeClr>
            </a:solidFill>
            <a:ln>
              <a:noFill/>
            </a:ln>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角丸四角形 4"/>
            <p:cNvSpPr/>
            <p:nvPr/>
          </p:nvSpPr>
          <p:spPr>
            <a:xfrm>
              <a:off x="11430997" y="4106124"/>
              <a:ext cx="198230" cy="250273"/>
            </a:xfrm>
            <a:prstGeom prst="roundRect">
              <a:avLst/>
            </a:prstGeom>
            <a:solidFill>
              <a:schemeClr val="bg2">
                <a:lumMod val="25000"/>
              </a:schemeClr>
            </a:solidFill>
            <a:ln>
              <a:noFill/>
            </a:ln>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9931430" y="3429000"/>
              <a:ext cx="1671836" cy="3229337"/>
            </a:xfrm>
            <a:prstGeom prst="roundRect">
              <a:avLst/>
            </a:prstGeom>
            <a:solidFill>
              <a:schemeClr val="bg2">
                <a:lumMod val="25000"/>
              </a:schemeClr>
            </a:solidFill>
            <a:ln>
              <a:solidFill>
                <a:schemeClr val="tx1">
                  <a:lumMod val="75000"/>
                  <a:lumOff val="25000"/>
                </a:schemeClr>
              </a:solidFill>
            </a:ln>
            <a:effectLst>
              <a:reflection blurRad="6350" stA="52000" endA="300" endPos="35000" dir="5400000" sy="-100000" algn="bl" rotWithShape="0"/>
            </a:effectLst>
            <a:sp3d>
              <a:bevel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正方形/長方形 6"/>
            <p:cNvSpPr/>
            <p:nvPr/>
          </p:nvSpPr>
          <p:spPr>
            <a:xfrm>
              <a:off x="10096015" y="3767562"/>
              <a:ext cx="1342664" cy="2253927"/>
            </a:xfrm>
            <a:prstGeom prst="rect">
              <a:avLst/>
            </a:prstGeom>
            <a:gradFill flip="none" rotWithShape="1">
              <a:gsLst>
                <a:gs pos="0">
                  <a:schemeClr val="accent1">
                    <a:alpha val="0"/>
                    <a:lumMod val="0"/>
                  </a:schemeClr>
                </a:gs>
                <a:gs pos="100000">
                  <a:schemeClr val="bg1">
                    <a:lumMod val="75000"/>
                  </a:schemeClr>
                </a:gs>
              </a:gsLst>
              <a:lin ang="13500000" scaled="1"/>
              <a:tileRect/>
            </a:grad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ja-JP" sz="3200" b="1" dirty="0">
                  <a:solidFill>
                    <a:schemeClr val="bg1"/>
                  </a:solidFill>
                  <a:effectLst/>
                </a:rPr>
                <a:t>(</a:t>
              </a:r>
              <a:r>
                <a:rPr lang="ja-JP" altLang="el-GR" sz="3200" b="1" dirty="0">
                  <a:solidFill>
                    <a:schemeClr val="bg1"/>
                  </a:solidFill>
                  <a:effectLst/>
                </a:rPr>
                <a:t>･</a:t>
              </a:r>
              <a:r>
                <a:rPr lang="el-GR" altLang="ja-JP" sz="3200" b="1" dirty="0">
                  <a:solidFill>
                    <a:schemeClr val="bg1"/>
                  </a:solidFill>
                  <a:effectLst/>
                </a:rPr>
                <a:t>ω</a:t>
              </a:r>
              <a:r>
                <a:rPr lang="ja-JP" altLang="el-GR" sz="3200" b="1" dirty="0">
                  <a:solidFill>
                    <a:schemeClr val="bg1"/>
                  </a:solidFill>
                  <a:effectLst/>
                </a:rPr>
                <a:t>･</a:t>
              </a:r>
              <a:r>
                <a:rPr lang="el-GR" altLang="ja-JP" sz="3200" b="1" dirty="0">
                  <a:solidFill>
                    <a:schemeClr val="bg1"/>
                  </a:solidFill>
                  <a:effectLst/>
                </a:rPr>
                <a:t>)</a:t>
              </a:r>
              <a:r>
                <a:rPr lang="en-US" altLang="ja-JP" sz="3200" b="1" dirty="0">
                  <a:solidFill>
                    <a:schemeClr val="bg1"/>
                  </a:solidFill>
                  <a:effectLst/>
                </a:rPr>
                <a:t>b</a:t>
              </a:r>
              <a:endParaRPr kumimoji="1" lang="ja-JP" altLang="en-US" sz="3200" b="1" dirty="0">
                <a:solidFill>
                  <a:schemeClr val="bg1"/>
                </a:solidFill>
                <a:effectLst/>
              </a:endParaRPr>
            </a:p>
          </p:txBody>
        </p:sp>
        <p:sp>
          <p:nvSpPr>
            <p:cNvPr id="8" name="正方形/長方形 7"/>
            <p:cNvSpPr/>
            <p:nvPr/>
          </p:nvSpPr>
          <p:spPr>
            <a:xfrm>
              <a:off x="10626522" y="6229592"/>
              <a:ext cx="281651" cy="281651"/>
            </a:xfrm>
            <a:prstGeom prst="rect">
              <a:avLst/>
            </a:prstGeom>
            <a:noFill/>
            <a:ln w="38100">
              <a:solidFill>
                <a:schemeClr val="bg1"/>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11098383" y="3499896"/>
              <a:ext cx="196770" cy="196770"/>
            </a:xfrm>
            <a:prstGeom prst="ellipse">
              <a:avLst/>
            </a:prstGeom>
            <a:gradFill flip="none" rotWithShape="1">
              <a:gsLst>
                <a:gs pos="80000">
                  <a:schemeClr val="bg1">
                    <a:shade val="30000"/>
                    <a:satMod val="115000"/>
                  </a:schemeClr>
                </a:gs>
                <a:gs pos="50000">
                  <a:schemeClr val="bg1">
                    <a:shade val="67500"/>
                    <a:satMod val="115000"/>
                  </a:schemeClr>
                </a:gs>
                <a:gs pos="0">
                  <a:schemeClr val="bg1">
                    <a:shade val="100000"/>
                    <a:satMod val="115000"/>
                  </a:schemeClr>
                </a:gs>
              </a:gsLst>
              <a:path path="circle">
                <a:fillToRect l="50000" t="50000" r="50000" b="50000"/>
              </a:path>
              <a:tileRect/>
            </a:gradFill>
            <a:ln>
              <a:noFill/>
            </a:ln>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ハート 9" hidden="1"/>
            <p:cNvSpPr/>
            <p:nvPr/>
          </p:nvSpPr>
          <p:spPr>
            <a:xfrm>
              <a:off x="10195858" y="3910838"/>
              <a:ext cx="356318" cy="320422"/>
            </a:xfrm>
            <a:prstGeom prst="heart">
              <a:avLst/>
            </a:prstGeom>
            <a:solidFill>
              <a:srgbClr val="EE42C5">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11" name="角丸四角形 10"/>
            <p:cNvSpPr/>
            <p:nvPr/>
          </p:nvSpPr>
          <p:spPr>
            <a:xfrm>
              <a:off x="10569227" y="3572071"/>
              <a:ext cx="396240" cy="60960"/>
            </a:xfrm>
            <a:prstGeom prst="roundRect">
              <a:avLst>
                <a:gd name="adj" fmla="val 50000"/>
              </a:avLst>
            </a:prstGeom>
            <a:gradFill flip="none" rotWithShape="1">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lin ang="16200000" scaled="1"/>
              <a:tileRect/>
            </a:gra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 name="テキスト ボックス 11">
            <a:extLst>
              <a:ext uri="{FF2B5EF4-FFF2-40B4-BE49-F238E27FC236}">
                <a16:creationId xmlns:a16="http://schemas.microsoft.com/office/drawing/2014/main" id="{1EC6C3EA-9A1B-4F65-A9FD-F0C50C2AA836}"/>
              </a:ext>
            </a:extLst>
          </p:cNvPr>
          <p:cNvSpPr txBox="1"/>
          <p:nvPr/>
        </p:nvSpPr>
        <p:spPr>
          <a:xfrm>
            <a:off x="2868033" y="4628550"/>
            <a:ext cx="8826566" cy="830997"/>
          </a:xfrm>
          <a:prstGeom prst="rect">
            <a:avLst/>
          </a:prstGeom>
          <a:noFill/>
        </p:spPr>
        <p:txBody>
          <a:bodyPr wrap="square" rtlCol="0">
            <a:spAutoFit/>
          </a:bodyPr>
          <a:lstStyle/>
          <a:p>
            <a:pPr algn="ctr"/>
            <a:r>
              <a:rPr kumimoji="1" lang="ja-JP" altLang="en-US" sz="4800" b="1" dirty="0" smtClean="0">
                <a:solidFill>
                  <a:srgbClr val="FF0000"/>
                </a:solidFill>
              </a:rPr>
              <a:t>スマートフォン</a:t>
            </a:r>
            <a:r>
              <a:rPr kumimoji="1" lang="ja-JP" altLang="en-US" sz="4800" b="1" dirty="0">
                <a:solidFill>
                  <a:srgbClr val="FF0000"/>
                </a:solidFill>
              </a:rPr>
              <a:t>単体で実現可能</a:t>
            </a:r>
          </a:p>
        </p:txBody>
      </p:sp>
      <p:sp>
        <p:nvSpPr>
          <p:cNvPr id="13" name="正方形/長方形 12"/>
          <p:cNvSpPr/>
          <p:nvPr/>
        </p:nvSpPr>
        <p:spPr>
          <a:xfrm>
            <a:off x="3626113" y="1770105"/>
            <a:ext cx="7310407" cy="707886"/>
          </a:xfrm>
          <a:prstGeom prst="rect">
            <a:avLst/>
          </a:prstGeom>
        </p:spPr>
        <p:txBody>
          <a:bodyPr wrap="square">
            <a:spAutoFit/>
          </a:bodyPr>
          <a:lstStyle/>
          <a:p>
            <a:pPr algn="ctr"/>
            <a:r>
              <a:rPr lang="ja-JP" altLang="en-US" sz="4000" b="1" dirty="0">
                <a:solidFill>
                  <a:schemeClr val="bg1"/>
                </a:solidFill>
              </a:rPr>
              <a:t>カメラやマイクなどを利用</a:t>
            </a:r>
            <a:r>
              <a:rPr lang="ja-JP" altLang="en-US" sz="4000" b="1" dirty="0" smtClean="0">
                <a:solidFill>
                  <a:schemeClr val="bg1"/>
                </a:solidFill>
              </a:rPr>
              <a:t>する</a:t>
            </a:r>
            <a:endParaRPr lang="ja-JP" altLang="en-US" sz="4000" dirty="0">
              <a:solidFill>
                <a:schemeClr val="bg1"/>
              </a:solidFill>
            </a:endParaRPr>
          </a:p>
        </p:txBody>
      </p:sp>
      <p:cxnSp>
        <p:nvCxnSpPr>
          <p:cNvPr id="14" name="直線矢印コネクタ 13"/>
          <p:cNvCxnSpPr/>
          <p:nvPr/>
        </p:nvCxnSpPr>
        <p:spPr>
          <a:xfrm flipH="1">
            <a:off x="7281316" y="2477991"/>
            <a:ext cx="1" cy="2150559"/>
          </a:xfrm>
          <a:prstGeom prst="straightConnector1">
            <a:avLst/>
          </a:prstGeom>
          <a:ln w="1397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4111218" y="694826"/>
            <a:ext cx="6340197" cy="707886"/>
          </a:xfrm>
          <a:prstGeom prst="rect">
            <a:avLst/>
          </a:prstGeom>
          <a:noFill/>
        </p:spPr>
        <p:txBody>
          <a:bodyPr wrap="none" rtlCol="0">
            <a:spAutoFit/>
          </a:bodyPr>
          <a:lstStyle/>
          <a:p>
            <a:r>
              <a:rPr kumimoji="1" lang="ja-JP" altLang="en-US" sz="4000" dirty="0" smtClean="0">
                <a:solidFill>
                  <a:schemeClr val="bg1"/>
                </a:solidFill>
              </a:rPr>
              <a:t>このことからわかるのは</a:t>
            </a:r>
            <a:r>
              <a:rPr kumimoji="1" lang="en-US" altLang="ja-JP" sz="4000" dirty="0" smtClean="0">
                <a:solidFill>
                  <a:schemeClr val="bg1"/>
                </a:solidFill>
              </a:rPr>
              <a:t>…</a:t>
            </a:r>
            <a:endParaRPr kumimoji="1" lang="ja-JP" altLang="en-US" sz="4000" dirty="0">
              <a:solidFill>
                <a:schemeClr val="bg1"/>
              </a:solidFill>
            </a:endParaRPr>
          </a:p>
        </p:txBody>
      </p:sp>
    </p:spTree>
    <p:extLst>
      <p:ext uri="{BB962C8B-B14F-4D97-AF65-F5344CB8AC3E}">
        <p14:creationId xmlns:p14="http://schemas.microsoft.com/office/powerpoint/2010/main" val="2467397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p:cNvGrpSpPr/>
          <p:nvPr/>
        </p:nvGrpSpPr>
        <p:grpSpPr>
          <a:xfrm>
            <a:off x="473642" y="1742739"/>
            <a:ext cx="2055576" cy="3818967"/>
            <a:chOff x="9931430" y="3429000"/>
            <a:chExt cx="1697797" cy="3229337"/>
          </a:xfrm>
          <a:effectLst>
            <a:glow rad="431800">
              <a:schemeClr val="bg1">
                <a:alpha val="60000"/>
              </a:schemeClr>
            </a:glow>
          </a:effectLst>
          <a:scene3d>
            <a:camera prst="perspectiveContrastingRightFacing"/>
            <a:lightRig rig="threePt" dir="t"/>
          </a:scene3d>
        </p:grpSpPr>
        <p:sp>
          <p:nvSpPr>
            <p:cNvPr id="4" name="角丸四角形 3"/>
            <p:cNvSpPr/>
            <p:nvPr/>
          </p:nvSpPr>
          <p:spPr>
            <a:xfrm>
              <a:off x="11430997" y="3767562"/>
              <a:ext cx="198230" cy="250273"/>
            </a:xfrm>
            <a:prstGeom prst="roundRect">
              <a:avLst/>
            </a:prstGeom>
            <a:solidFill>
              <a:schemeClr val="bg2">
                <a:lumMod val="25000"/>
              </a:schemeClr>
            </a:solidFill>
            <a:ln>
              <a:noFill/>
            </a:ln>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角丸四角形 4"/>
            <p:cNvSpPr/>
            <p:nvPr/>
          </p:nvSpPr>
          <p:spPr>
            <a:xfrm>
              <a:off x="11430997" y="4106124"/>
              <a:ext cx="198230" cy="250273"/>
            </a:xfrm>
            <a:prstGeom prst="roundRect">
              <a:avLst/>
            </a:prstGeom>
            <a:solidFill>
              <a:schemeClr val="bg2">
                <a:lumMod val="25000"/>
              </a:schemeClr>
            </a:solidFill>
            <a:ln>
              <a:noFill/>
            </a:ln>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9931430" y="3429000"/>
              <a:ext cx="1671836" cy="3229337"/>
            </a:xfrm>
            <a:prstGeom prst="roundRect">
              <a:avLst/>
            </a:prstGeom>
            <a:solidFill>
              <a:schemeClr val="bg2">
                <a:lumMod val="25000"/>
              </a:schemeClr>
            </a:solidFill>
            <a:ln>
              <a:solidFill>
                <a:schemeClr val="tx1">
                  <a:lumMod val="75000"/>
                  <a:lumOff val="25000"/>
                </a:schemeClr>
              </a:solidFill>
            </a:ln>
            <a:effectLst>
              <a:reflection blurRad="6350" stA="52000" endA="300" endPos="35000" dir="5400000" sy="-100000" algn="bl" rotWithShape="0"/>
            </a:effectLst>
            <a:sp3d>
              <a:bevel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正方形/長方形 6"/>
            <p:cNvSpPr/>
            <p:nvPr/>
          </p:nvSpPr>
          <p:spPr>
            <a:xfrm>
              <a:off x="10096015" y="3767562"/>
              <a:ext cx="1342664" cy="2253927"/>
            </a:xfrm>
            <a:prstGeom prst="rect">
              <a:avLst/>
            </a:prstGeom>
            <a:gradFill flip="none" rotWithShape="1">
              <a:gsLst>
                <a:gs pos="0">
                  <a:schemeClr val="accent1">
                    <a:alpha val="0"/>
                    <a:lumMod val="0"/>
                  </a:schemeClr>
                </a:gs>
                <a:gs pos="100000">
                  <a:schemeClr val="bg1">
                    <a:shade val="100000"/>
                    <a:satMod val="115000"/>
                  </a:schemeClr>
                </a:gs>
              </a:gsLst>
              <a:lin ang="13500000" scaled="1"/>
              <a:tileRect/>
            </a:grad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800" b="1" dirty="0" smtClean="0"/>
                <a:t>?</a:t>
              </a:r>
              <a:endParaRPr kumimoji="1" lang="ja-JP" altLang="en-US" sz="8800" b="1" dirty="0"/>
            </a:p>
          </p:txBody>
        </p:sp>
        <p:sp>
          <p:nvSpPr>
            <p:cNvPr id="8" name="正方形/長方形 7"/>
            <p:cNvSpPr/>
            <p:nvPr/>
          </p:nvSpPr>
          <p:spPr>
            <a:xfrm>
              <a:off x="10626522" y="6229592"/>
              <a:ext cx="281651" cy="281651"/>
            </a:xfrm>
            <a:prstGeom prst="rect">
              <a:avLst/>
            </a:prstGeom>
            <a:noFill/>
            <a:ln w="38100">
              <a:solidFill>
                <a:schemeClr val="bg1"/>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11098383" y="3499896"/>
              <a:ext cx="196770" cy="196770"/>
            </a:xfrm>
            <a:prstGeom prst="ellipse">
              <a:avLst/>
            </a:prstGeom>
            <a:gradFill flip="none" rotWithShape="1">
              <a:gsLst>
                <a:gs pos="80000">
                  <a:schemeClr val="bg1">
                    <a:shade val="30000"/>
                    <a:satMod val="115000"/>
                  </a:schemeClr>
                </a:gs>
                <a:gs pos="50000">
                  <a:schemeClr val="bg1">
                    <a:shade val="67500"/>
                    <a:satMod val="115000"/>
                  </a:schemeClr>
                </a:gs>
                <a:gs pos="0">
                  <a:schemeClr val="bg1">
                    <a:shade val="100000"/>
                    <a:satMod val="115000"/>
                  </a:schemeClr>
                </a:gs>
              </a:gsLst>
              <a:path path="circle">
                <a:fillToRect l="50000" t="50000" r="50000" b="50000"/>
              </a:path>
              <a:tileRect/>
            </a:gradFill>
            <a:ln>
              <a:noFill/>
            </a:ln>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ハート 9" hidden="1"/>
            <p:cNvSpPr/>
            <p:nvPr/>
          </p:nvSpPr>
          <p:spPr>
            <a:xfrm>
              <a:off x="10195858" y="3910838"/>
              <a:ext cx="356318" cy="320422"/>
            </a:xfrm>
            <a:prstGeom prst="heart">
              <a:avLst/>
            </a:prstGeom>
            <a:solidFill>
              <a:srgbClr val="EE42C5">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11" name="角丸四角形 10"/>
            <p:cNvSpPr/>
            <p:nvPr/>
          </p:nvSpPr>
          <p:spPr>
            <a:xfrm>
              <a:off x="10569227" y="3572071"/>
              <a:ext cx="396240" cy="60960"/>
            </a:xfrm>
            <a:prstGeom prst="roundRect">
              <a:avLst>
                <a:gd name="adj" fmla="val 50000"/>
              </a:avLst>
            </a:prstGeom>
            <a:gradFill flip="none" rotWithShape="1">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lin ang="16200000" scaled="1"/>
              <a:tileRect/>
            </a:gra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テキスト ボックス 1">
            <a:extLst>
              <a:ext uri="{FF2B5EF4-FFF2-40B4-BE49-F238E27FC236}">
                <a16:creationId xmlns:a16="http://schemas.microsoft.com/office/drawing/2014/main" id="{404A5222-2D62-4441-83BA-DA0A78E7B72E}"/>
              </a:ext>
            </a:extLst>
          </p:cNvPr>
          <p:cNvSpPr txBox="1"/>
          <p:nvPr/>
        </p:nvSpPr>
        <p:spPr>
          <a:xfrm>
            <a:off x="3834446" y="3652222"/>
            <a:ext cx="6853158" cy="707886"/>
          </a:xfrm>
          <a:prstGeom prst="rect">
            <a:avLst/>
          </a:prstGeom>
          <a:noFill/>
        </p:spPr>
        <p:txBody>
          <a:bodyPr wrap="none" rtlCol="0">
            <a:spAutoFit/>
          </a:bodyPr>
          <a:lstStyle/>
          <a:p>
            <a:pPr algn="ctr"/>
            <a:r>
              <a:rPr lang="ja-JP" altLang="en-US" sz="4000" b="1" dirty="0" smtClean="0">
                <a:ln w="10160">
                  <a:solidFill>
                    <a:schemeClr val="accent2"/>
                  </a:solidFill>
                  <a:prstDash val="solid"/>
                </a:ln>
                <a:solidFill>
                  <a:srgbClr val="FFFFFF"/>
                </a:solidFill>
                <a:effectLst>
                  <a:outerShdw blurRad="38100" dist="22860" dir="5400000" algn="tl" rotWithShape="0">
                    <a:srgbClr val="000000">
                      <a:alpha val="30000"/>
                    </a:srgbClr>
                  </a:outerShdw>
                </a:effectLst>
              </a:rPr>
              <a:t>取ったデータはどうするの？</a:t>
            </a:r>
            <a:endParaRPr kumimoji="1" lang="ja-JP" altLang="en-US" sz="4000" b="1" dirty="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12" name="テキスト ボックス 11"/>
          <p:cNvSpPr txBox="1"/>
          <p:nvPr/>
        </p:nvSpPr>
        <p:spPr>
          <a:xfrm>
            <a:off x="2552044" y="2439087"/>
            <a:ext cx="9417963" cy="707886"/>
          </a:xfrm>
          <a:prstGeom prst="rect">
            <a:avLst/>
          </a:prstGeom>
          <a:noFill/>
        </p:spPr>
        <p:txBody>
          <a:bodyPr wrap="none" rtlCol="0">
            <a:spAutoFit/>
          </a:bodyPr>
          <a:lstStyle/>
          <a:p>
            <a:pPr algn="ctr"/>
            <a:r>
              <a:rPr lang="ja-JP" altLang="en-US"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スマートフォンで血圧が測れたとして</a:t>
            </a:r>
            <a:r>
              <a:rPr lang="en-US" altLang="ja-JP" sz="4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t>
            </a:r>
            <a:endParaRPr lang="en-US" altLang="ja-JP"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3545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2640</TotalTime>
  <Words>1227</Words>
  <Application>Microsoft Office PowerPoint</Application>
  <PresentationFormat>ワイド画面</PresentationFormat>
  <Paragraphs>142</Paragraphs>
  <Slides>12</Slides>
  <Notes>11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游ゴシック</vt:lpstr>
      <vt:lpstr>游ゴシック Light</vt:lpstr>
      <vt:lpstr>Arial</vt:lpstr>
      <vt:lpstr>Office テーマ</vt:lpstr>
      <vt:lpstr>モバイルヘルスケアの現状と課題  スマートフォンを用いた血圧測定による日常的な健康管理</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Administrator</dc:creator>
  <cp:lastModifiedBy>Administrator</cp:lastModifiedBy>
  <cp:revision>172</cp:revision>
  <dcterms:created xsi:type="dcterms:W3CDTF">2017-10-28T12:21:26Z</dcterms:created>
  <dcterms:modified xsi:type="dcterms:W3CDTF">2017-12-11T05:51:52Z</dcterms:modified>
</cp:coreProperties>
</file>