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 id="2147483926" r:id="rId2"/>
    <p:sldMasterId id="2147483938" r:id="rId3"/>
    <p:sldMasterId id="2147484044" r:id="rId4"/>
  </p:sldMasterIdLst>
  <p:notesMasterIdLst>
    <p:notesMasterId r:id="rId13"/>
  </p:notesMasterIdLst>
  <p:sldIdLst>
    <p:sldId id="256" r:id="rId5"/>
    <p:sldId id="257" r:id="rId6"/>
    <p:sldId id="258" r:id="rId7"/>
    <p:sldId id="263" r:id="rId8"/>
    <p:sldId id="262"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49" autoAdjust="0"/>
  </p:normalViewPr>
  <p:slideViewPr>
    <p:cSldViewPr snapToGrid="0">
      <p:cViewPr varScale="1">
        <p:scale>
          <a:sx n="105" d="100"/>
          <a:sy n="105"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C67E8-9FAF-4991-9A98-6BE997D89803}" type="datetimeFigureOut">
              <a:rPr kumimoji="1" lang="ja-JP" altLang="en-US" smtClean="0"/>
              <a:t>2017/12/11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A62F2-7654-41AC-A177-56D2A44B4AB6}" type="slidenum">
              <a:rPr kumimoji="1" lang="ja-JP" altLang="en-US" smtClean="0"/>
              <a:t>‹#›</a:t>
            </a:fld>
            <a:endParaRPr kumimoji="1" lang="ja-JP" altLang="en-US"/>
          </a:p>
        </p:txBody>
      </p:sp>
    </p:spTree>
    <p:extLst>
      <p:ext uri="{BB962C8B-B14F-4D97-AF65-F5344CB8AC3E}">
        <p14:creationId xmlns:p14="http://schemas.microsoft.com/office/powerpoint/2010/main" val="20378368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ja-JP" dirty="0">
                <a:solidFill>
                  <a:schemeClr val="tx1"/>
                </a:solidFill>
              </a:rPr>
              <a:t>社交不安症患者が強い不安を感じる場面として最も多い「人前でのスピーチ」を主な対象とする。</a:t>
            </a:r>
            <a:endParaRPr lang="en-US" altLang="ja-JP" dirty="0">
              <a:solidFill>
                <a:schemeClr val="tx1"/>
              </a:solidFill>
            </a:endParaRPr>
          </a:p>
          <a:p>
            <a:pPr marL="0" indent="0">
              <a:buNone/>
            </a:pPr>
            <a:r>
              <a:rPr lang="ja-JP" altLang="ja-JP" dirty="0">
                <a:solidFill>
                  <a:schemeClr val="tx1"/>
                </a:solidFill>
              </a:rPr>
              <a:t>人前でもスピーチに対する苦手意識を解消する方法として、重荷リハーサルが挙げられる。</a:t>
            </a:r>
            <a:endParaRPr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solidFill>
                  <a:schemeClr val="tx1"/>
                </a:solidFill>
              </a:rPr>
              <a:t>しかし現実に聴衆を集めた状態でのリハーサルは難しく、実践的なリハーサルを行うのは容易ではない。</a:t>
            </a:r>
            <a:r>
              <a:rPr kumimoji="1" lang="ja-JP" altLang="en-US" dirty="0"/>
              <a:t>先行研究では、リハーサルだけで</a:t>
            </a:r>
            <a:r>
              <a:rPr kumimoji="1" lang="en-US" altLang="ja-JP" dirty="0"/>
              <a:t>75%</a:t>
            </a:r>
            <a:r>
              <a:rPr kumimoji="1" lang="ja-JP" altLang="en-US" dirty="0"/>
              <a:t>の上がり症を抑制できるという結果がある</a:t>
            </a:r>
          </a:p>
        </p:txBody>
      </p:sp>
      <p:sp>
        <p:nvSpPr>
          <p:cNvPr id="4" name="スライド番号プレースホルダー 3"/>
          <p:cNvSpPr>
            <a:spLocks noGrp="1"/>
          </p:cNvSpPr>
          <p:nvPr>
            <p:ph type="sldNum" sz="quarter" idx="10"/>
          </p:nvPr>
        </p:nvSpPr>
        <p:spPr/>
        <p:txBody>
          <a:bodyPr/>
          <a:lstStyle/>
          <a:p>
            <a:fld id="{A55A62F2-7654-41AC-A177-56D2A44B4AB6}" type="slidenum">
              <a:rPr kumimoji="1" lang="ja-JP" altLang="en-US" smtClean="0"/>
              <a:t>3</a:t>
            </a:fld>
            <a:endParaRPr kumimoji="1" lang="ja-JP" altLang="en-US"/>
          </a:p>
        </p:txBody>
      </p:sp>
    </p:spTree>
    <p:extLst>
      <p:ext uri="{BB962C8B-B14F-4D97-AF65-F5344CB8AC3E}">
        <p14:creationId xmlns:p14="http://schemas.microsoft.com/office/powerpoint/2010/main" val="9374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5A62F2-7654-41AC-A177-56D2A44B4AB6}" type="slidenum">
              <a:rPr kumimoji="1" lang="ja-JP" altLang="en-US" smtClean="0"/>
              <a:t>5</a:t>
            </a:fld>
            <a:endParaRPr kumimoji="1" lang="ja-JP" altLang="en-US"/>
          </a:p>
        </p:txBody>
      </p:sp>
    </p:spTree>
    <p:extLst>
      <p:ext uri="{BB962C8B-B14F-4D97-AF65-F5344CB8AC3E}">
        <p14:creationId xmlns:p14="http://schemas.microsoft.com/office/powerpoint/2010/main" val="204654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5A62F2-7654-41AC-A177-56D2A44B4AB6}" type="slidenum">
              <a:rPr kumimoji="1" lang="ja-JP" altLang="en-US" smtClean="0"/>
              <a:t>7</a:t>
            </a:fld>
            <a:endParaRPr kumimoji="1" lang="ja-JP" altLang="en-US"/>
          </a:p>
        </p:txBody>
      </p:sp>
    </p:spTree>
    <p:extLst>
      <p:ext uri="{BB962C8B-B14F-4D97-AF65-F5344CB8AC3E}">
        <p14:creationId xmlns:p14="http://schemas.microsoft.com/office/powerpoint/2010/main" val="304002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5A62F2-7654-41AC-A177-56D2A44B4AB6}" type="slidenum">
              <a:rPr kumimoji="1" lang="ja-JP" altLang="en-US" smtClean="0"/>
              <a:t>8</a:t>
            </a:fld>
            <a:endParaRPr kumimoji="1" lang="ja-JP" altLang="en-US"/>
          </a:p>
        </p:txBody>
      </p:sp>
    </p:spTree>
    <p:extLst>
      <p:ext uri="{BB962C8B-B14F-4D97-AF65-F5344CB8AC3E}">
        <p14:creationId xmlns:p14="http://schemas.microsoft.com/office/powerpoint/2010/main" val="148904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2616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33399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341137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97007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64875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128705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90802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677869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1143619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196660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23549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321427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213696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3792582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026203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742909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442890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309725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7494858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817717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31038583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307465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4458701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4182364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40922375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31858912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692040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98F4547-6374-4511-BEE0-B2CFC0822099}" type="slidenum">
              <a:rPr kumimoji="1" lang="ja-JP" altLang="en-US" smtClean="0"/>
              <a:t>‹#›</a:t>
            </a:fld>
            <a:endParaRPr kumimoji="1" lang="ja-JP"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3768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11644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08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304522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2188371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43150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2836580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5183612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9883775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9160857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73652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3404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366276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128011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51280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67603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41BE58-1271-4FD9-AA29-47037A14E8EE}"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375860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78415424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87010094"/>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2266116723"/>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941BE58-1271-4FD9-AA29-47037A14E8EE}"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98F4547-6374-4511-BEE0-B2CFC0822099}" type="slidenum">
              <a:rPr kumimoji="1" lang="ja-JP" altLang="en-US" smtClean="0"/>
              <a:t>‹#›</a:t>
            </a:fld>
            <a:endParaRPr kumimoji="1" lang="ja-JP" altLang="en-US"/>
          </a:p>
        </p:txBody>
      </p:sp>
    </p:spTree>
    <p:extLst>
      <p:ext uri="{BB962C8B-B14F-4D97-AF65-F5344CB8AC3E}">
        <p14:creationId xmlns:p14="http://schemas.microsoft.com/office/powerpoint/2010/main" val="1038392633"/>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5.xml"/><Relationship Id="rId1" Type="http://schemas.openxmlformats.org/officeDocument/2006/relationships/tags" Target="../tags/tag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129289" y="1528446"/>
            <a:ext cx="9764530" cy="705853"/>
          </a:xfrm>
        </p:spPr>
        <p:txBody>
          <a:bodyPr>
            <a:noAutofit/>
          </a:bodyPr>
          <a:lstStyle/>
          <a:p>
            <a:r>
              <a:rPr kumimoji="1" lang="en-US" altLang="ja-JP" sz="5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5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を用いた</a:t>
            </a:r>
            <a:r>
              <a:rPr kumimoji="1" lang="en-US" altLang="ja-JP" sz="5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SAD</a:t>
            </a:r>
            <a:r>
              <a:rPr kumimoji="1" lang="ja-JP" altLang="en-US" sz="5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を克服する技術</a:t>
            </a:r>
          </a:p>
        </p:txBody>
      </p:sp>
      <p:sp>
        <p:nvSpPr>
          <p:cNvPr id="6" name="コンテンツ プレースホルダー 5"/>
          <p:cNvSpPr>
            <a:spLocks noGrp="1"/>
          </p:cNvSpPr>
          <p:nvPr>
            <p:ph idx="1"/>
          </p:nvPr>
        </p:nvSpPr>
        <p:spPr>
          <a:xfrm>
            <a:off x="8469796" y="4336485"/>
            <a:ext cx="2424023" cy="963304"/>
          </a:xfrm>
        </p:spPr>
        <p:txBody>
          <a:bodyPr>
            <a:normAutofit/>
          </a:bodyPr>
          <a:lstStyle/>
          <a:p>
            <a:pPr marL="0" indent="0">
              <a:buNone/>
            </a:pPr>
            <a:r>
              <a:rPr kumimoji="1"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17101590 </a:t>
            </a:r>
          </a:p>
          <a:p>
            <a:pPr marL="0" indent="0">
              <a:buNone/>
            </a:pPr>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井上</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利彦</a:t>
            </a:r>
            <a:endParaRPr kumimoji="1"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3265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246306" y="689811"/>
            <a:ext cx="3368842"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cs typeface="メイリオ" panose="020B0604030504040204" pitchFamily="50" charset="-128"/>
              </a:rPr>
              <a:t>背景</a:t>
            </a:r>
          </a:p>
        </p:txBody>
      </p:sp>
      <p:sp>
        <p:nvSpPr>
          <p:cNvPr id="6" name="テキスト ボックス 5"/>
          <p:cNvSpPr txBox="1"/>
          <p:nvPr/>
        </p:nvSpPr>
        <p:spPr>
          <a:xfrm>
            <a:off x="406585" y="1980514"/>
            <a:ext cx="10830620" cy="3600986"/>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社交不安症（</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social anxiety disorder</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）とは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ja-JP" sz="2800" dirty="0">
                <a:latin typeface="メイリオ" panose="020B0604030504040204" pitchFamily="50" charset="-128"/>
                <a:ea typeface="メイリオ" panose="020B0604030504040204" pitchFamily="50" charset="-128"/>
                <a:cs typeface="メイリオ" panose="020B0604030504040204" pitchFamily="50" charset="-128"/>
              </a:rPr>
              <a:t>社交場面や対人面において恐れや不安を抱き、</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ja-JP" sz="2800" dirty="0">
                <a:latin typeface="メイリオ" panose="020B0604030504040204" pitchFamily="50" charset="-128"/>
                <a:ea typeface="メイリオ" panose="020B0604030504040204" pitchFamily="50" charset="-128"/>
                <a:cs typeface="メイリオ" panose="020B0604030504040204" pitchFamily="50" charset="-128"/>
              </a:rPr>
              <a:t>それを回避するために日常生活に支障を</a:t>
            </a:r>
            <a:r>
              <a:rPr lang="ja-JP" altLang="ja-JP" sz="2800" dirty="0" smtClean="0">
                <a:latin typeface="メイリオ" panose="020B0604030504040204" pitchFamily="50" charset="-128"/>
                <a:ea typeface="メイリオ" panose="020B0604030504040204" pitchFamily="50" charset="-128"/>
                <a:cs typeface="メイリオ" panose="020B0604030504040204" pitchFamily="50" charset="-128"/>
              </a:rPr>
              <a:t>生じる疾患</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ja-JP" sz="2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ja-JP" sz="2800" dirty="0">
                <a:latin typeface="メイリオ" panose="020B0604030504040204" pitchFamily="50" charset="-128"/>
                <a:ea typeface="メイリオ" panose="020B0604030504040204" pitchFamily="50" charset="-128"/>
                <a:cs typeface="メイリオ" panose="020B0604030504040204" pitchFamily="50" charset="-128"/>
              </a:rPr>
              <a:t>ある。以前から欧米では多くの疫学</a:t>
            </a:r>
            <a:r>
              <a:rPr lang="ja-JP" altLang="ja-JP" sz="2800" dirty="0" smtClean="0">
                <a:latin typeface="メイリオ" panose="020B0604030504040204" pitchFamily="50" charset="-128"/>
                <a:ea typeface="メイリオ" panose="020B0604030504040204" pitchFamily="50" charset="-128"/>
                <a:cs typeface="メイリオ" panose="020B0604030504040204" pitchFamily="50" charset="-128"/>
              </a:rPr>
              <a:t>研究が行われて</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ja-JP" sz="2800" dirty="0" smtClean="0">
                <a:latin typeface="メイリオ" panose="020B0604030504040204" pitchFamily="50" charset="-128"/>
                <a:ea typeface="メイリオ" panose="020B0604030504040204" pitchFamily="50" charset="-128"/>
                <a:cs typeface="メイリオ" panose="020B0604030504040204" pitchFamily="50" charset="-128"/>
              </a:rPr>
              <a:t>おり</a:t>
            </a:r>
            <a:r>
              <a:rPr lang="ja-JP" altLang="ja-JP" sz="2800" dirty="0">
                <a:latin typeface="メイリオ" panose="020B0604030504040204" pitchFamily="50" charset="-128"/>
                <a:ea typeface="メイリオ" panose="020B0604030504040204" pitchFamily="50" charset="-128"/>
                <a:cs typeface="メイリオ" panose="020B0604030504040204" pitchFamily="50" charset="-128"/>
              </a:rPr>
              <a:t>、有病率の高さが注目されている。また、ほかの精神疾患の並存率の高さも指摘されており、特に</a:t>
            </a:r>
            <a:r>
              <a:rPr lang="ja-JP"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鬱病や自殺</a:t>
            </a:r>
            <a:r>
              <a:rPr lang="ja-JP" altLang="ja-JP" sz="2800" dirty="0">
                <a:latin typeface="メイリオ" panose="020B0604030504040204" pitchFamily="50" charset="-128"/>
                <a:ea typeface="メイリオ" panose="020B0604030504040204" pitchFamily="50" charset="-128"/>
                <a:cs typeface="メイリオ" panose="020B0604030504040204" pitchFamily="50" charset="-128"/>
              </a:rPr>
              <a:t>のリスクに注意が必要である。現在の日本では鬱病や自殺が社会的な問題となって</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いる。</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図 7"/>
          <p:cNvPicPr>
            <a:picLocks noChangeAspect="1"/>
          </p:cNvPicPr>
          <p:nvPr/>
        </p:nvPicPr>
        <p:blipFill>
          <a:blip r:embed="rId2"/>
          <a:stretch>
            <a:fillRect/>
          </a:stretch>
        </p:blipFill>
        <p:spPr>
          <a:xfrm>
            <a:off x="7938212" y="689811"/>
            <a:ext cx="3473974" cy="2084384"/>
          </a:xfrm>
          <a:prstGeom prst="rect">
            <a:avLst/>
          </a:prstGeom>
        </p:spPr>
      </p:pic>
    </p:spTree>
    <p:extLst>
      <p:ext uri="{BB962C8B-B14F-4D97-AF65-F5344CB8AC3E}">
        <p14:creationId xmlns:p14="http://schemas.microsoft.com/office/powerpoint/2010/main" val="3987345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171421" y="787238"/>
            <a:ext cx="2496627" cy="1383313"/>
          </a:xfrm>
        </p:spPr>
        <p:txBody>
          <a:bodyPr>
            <a:noAutofit/>
          </a:bodyPr>
          <a:lstStyle/>
          <a:p>
            <a:r>
              <a:rPr lang="ja-JP" altLang="en-US" sz="3600" dirty="0">
                <a:solidFill>
                  <a:schemeClr val="tx1"/>
                </a:solidFill>
              </a:rPr>
              <a:t>・</a:t>
            </a:r>
            <a:r>
              <a:rPr lang="ja-JP" altLang="en-US" sz="3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対象</a:t>
            </a:r>
            <a:r>
              <a:rPr lang="en-US" altLang="ja-JP" sz="2800" dirty="0">
                <a:solidFill>
                  <a:schemeClr val="tx1"/>
                </a:solidFill>
              </a:rPr>
              <a:t/>
            </a:r>
            <a:br>
              <a:rPr lang="en-US" altLang="ja-JP" sz="2800" dirty="0">
                <a:solidFill>
                  <a:schemeClr val="tx1"/>
                </a:solidFill>
              </a:rPr>
            </a:br>
            <a:endParaRPr kumimoji="1" lang="ja-JP" altLang="en-US" sz="2800" dirty="0">
              <a:solidFill>
                <a:schemeClr val="tx1"/>
              </a:solidFill>
            </a:endParaRPr>
          </a:p>
        </p:txBody>
      </p:sp>
      <p:sp>
        <p:nvSpPr>
          <p:cNvPr id="6" name="テキスト ボックス 5"/>
          <p:cNvSpPr txBox="1"/>
          <p:nvPr/>
        </p:nvSpPr>
        <p:spPr>
          <a:xfrm>
            <a:off x="1171421" y="1708886"/>
            <a:ext cx="4171760" cy="523220"/>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スピーチをする人々</a:t>
            </a:r>
          </a:p>
        </p:txBody>
      </p:sp>
      <p:sp>
        <p:nvSpPr>
          <p:cNvPr id="7" name="テキスト ボックス 6"/>
          <p:cNvSpPr txBox="1"/>
          <p:nvPr/>
        </p:nvSpPr>
        <p:spPr>
          <a:xfrm>
            <a:off x="1171420" y="2455612"/>
            <a:ext cx="9834431" cy="3662541"/>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・方法</a:t>
            </a:r>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を用いたリハーサル</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先行研究では、リハーサルだけで</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75%</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の上がり症を抑制できるという結果がある。</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スピーチの「上がり症」の実態とその対策法　近藤豊彦</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http://ci.nii.ac.jp/els/contents110004866013.pdf?id=ART0008050549</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図 7"/>
          <p:cNvPicPr>
            <a:picLocks noChangeAspect="1"/>
          </p:cNvPicPr>
          <p:nvPr/>
        </p:nvPicPr>
        <p:blipFill>
          <a:blip r:embed="rId4"/>
          <a:stretch>
            <a:fillRect/>
          </a:stretch>
        </p:blipFill>
        <p:spPr>
          <a:xfrm>
            <a:off x="7052209" y="922259"/>
            <a:ext cx="3792241" cy="2123655"/>
          </a:xfrm>
          <a:prstGeom prst="rect">
            <a:avLst/>
          </a:prstGeom>
        </p:spPr>
      </p:pic>
    </p:spTree>
    <p:custDataLst>
      <p:tags r:id="rId1"/>
    </p:custDataLst>
    <p:extLst>
      <p:ext uri="{BB962C8B-B14F-4D97-AF65-F5344CB8AC3E}">
        <p14:creationId xmlns:p14="http://schemas.microsoft.com/office/powerpoint/2010/main" val="824028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6" dur="500"/>
                                        <p:tgtEl>
                                          <p:spTgt spid="7">
                                            <p:txEl>
                                              <p:pRg st="0" end="0"/>
                                            </p:txEl>
                                          </p:spTgt>
                                        </p:tgtEl>
                                      </p:cBhvr>
                                    </p:animEffect>
                                  </p:childTnLst>
                                </p:cTn>
                              </p:par>
                            </p:childTnLst>
                          </p:cTn>
                        </p:par>
                        <p:par>
                          <p:cTn id="17" fill="hold">
                            <p:stCondLst>
                              <p:cond delay="500"/>
                            </p:stCondLst>
                            <p:childTnLst>
                              <p:par>
                                <p:cTn id="18" presetID="14" presetClass="entr" presetSubtype="10" fill="hold" nodeType="afterEffect">
                                  <p:stCondLst>
                                    <p:cond delay="50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0" dur="500"/>
                                        <p:tgtEl>
                                          <p:spTgt spid="7">
                                            <p:txEl>
                                              <p:pRg st="2" end="2"/>
                                            </p:txEl>
                                          </p:spTgt>
                                        </p:tgtEl>
                                      </p:cBhvr>
                                    </p:animEffect>
                                  </p:childTnLst>
                                </p:cTn>
                              </p:par>
                              <p:par>
                                <p:cTn id="21" presetID="6" presetClass="entr" presetSubtype="16"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randombar(horizontal)">
                                      <p:cBhvr>
                                        <p:cTn id="28" dur="500"/>
                                        <p:tgtEl>
                                          <p:spTgt spid="7">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randombar(horizontal)">
                                      <p:cBhvr>
                                        <p:cTn id="31" dur="500"/>
                                        <p:tgtEl>
                                          <p:spTgt spid="7">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3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63040" y="670153"/>
            <a:ext cx="8020595"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cs typeface="メイリオ" panose="020B0604030504040204" pitchFamily="50" charset="-128"/>
              </a:rPr>
              <a:t>具体的な方法</a:t>
            </a:r>
          </a:p>
        </p:txBody>
      </p:sp>
      <p:sp>
        <p:nvSpPr>
          <p:cNvPr id="3" name="テキスト ボックス 2"/>
          <p:cNvSpPr txBox="1"/>
          <p:nvPr/>
        </p:nvSpPr>
        <p:spPr>
          <a:xfrm>
            <a:off x="627018" y="1815408"/>
            <a:ext cx="7354388"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被験者にプレゼンの準備をさせる</a:t>
            </a:r>
            <a:endPar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627018" y="2594737"/>
            <a:ext cx="7576457"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2.VR</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ゴーグルをかぶり、聴衆をもうけた動画を流す</a:t>
            </a:r>
          </a:p>
        </p:txBody>
      </p:sp>
      <p:sp>
        <p:nvSpPr>
          <p:cNvPr id="7" name="AutoShape 2" descr="「スピーチ」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3282830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46922" y="555499"/>
            <a:ext cx="10045148" cy="584775"/>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2.VR</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ゴーグルをかぶり、聴衆をもうけた動画を流す</a:t>
            </a:r>
          </a:p>
        </p:txBody>
      </p:sp>
      <p:sp>
        <p:nvSpPr>
          <p:cNvPr id="5" name="テキスト ボックス 4"/>
          <p:cNvSpPr txBox="1"/>
          <p:nvPr/>
        </p:nvSpPr>
        <p:spPr>
          <a:xfrm>
            <a:off x="523459" y="1337401"/>
            <a:ext cx="3750366" cy="830997"/>
          </a:xfrm>
          <a:prstGeom prst="rect">
            <a:avLst/>
          </a:prstGeom>
          <a:noFill/>
        </p:spPr>
        <p:txBody>
          <a:bodyPr wrap="square" rtlCol="0">
            <a:spAutoFit/>
          </a:bodyPr>
          <a:lstStyle/>
          <a:p>
            <a:r>
              <a:rPr lang="ja-JP" altLang="ja-JP" sz="2400" dirty="0">
                <a:latin typeface="メイリオ" panose="020B0604030504040204" pitchFamily="50" charset="-128"/>
                <a:ea typeface="メイリオ" panose="020B0604030504040204" pitchFamily="50" charset="-128"/>
                <a:cs typeface="メイリオ" panose="020B0604030504040204" pitchFamily="50" charset="-128"/>
              </a:rPr>
              <a:t>正式の場を借りて聴衆の動画を撮れるか</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どうか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523459" y="2993413"/>
            <a:ext cx="3604591" cy="1200329"/>
          </a:xfrm>
          <a:prstGeom prst="rect">
            <a:avLst/>
          </a:prstGeom>
          <a:noFill/>
        </p:spPr>
        <p:txBody>
          <a:bodyPr wrap="square" rtlCol="0">
            <a:spAutoFit/>
          </a:bodyPr>
          <a:lstStyle/>
          <a:p>
            <a:r>
              <a:rPr lang="ja-JP" altLang="ja-JP" sz="2400" dirty="0">
                <a:latin typeface="メイリオ" panose="020B0604030504040204" pitchFamily="50" charset="-128"/>
                <a:ea typeface="メイリオ" panose="020B0604030504040204" pitchFamily="50" charset="-128"/>
                <a:cs typeface="メイリオ" panose="020B0604030504040204" pitchFamily="50" charset="-128"/>
              </a:rPr>
              <a:t>どのようにしてプレゼンが始まるまでの聴衆のざわつきを表現する</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523459" y="5018757"/>
            <a:ext cx="5194852" cy="1200329"/>
          </a:xfrm>
          <a:prstGeom prst="rect">
            <a:avLst/>
          </a:prstGeom>
          <a:noFill/>
        </p:spPr>
        <p:txBody>
          <a:bodyPr wrap="square" rtlCol="0">
            <a:spAutoFit/>
          </a:bodyPr>
          <a:lstStyle/>
          <a:p>
            <a:r>
              <a:rPr lang="ja-JP" altLang="ja-JP" sz="2400" dirty="0">
                <a:latin typeface="メイリオ" panose="020B0604030504040204" pitchFamily="50" charset="-128"/>
                <a:ea typeface="メイリオ" panose="020B0604030504040204" pitchFamily="50" charset="-128"/>
                <a:cs typeface="メイリオ" panose="020B0604030504040204" pitchFamily="50" charset="-128"/>
              </a:rPr>
              <a:t>プレゼンの始まった瞬間の聴衆の反応やプレゼンが終わった時の拍手をどうやってタイミングをあわせるか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6036364" y="1337402"/>
            <a:ext cx="5413511" cy="830997"/>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どうやって個人個人のプレゼン時間に動画を合わせるのか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右矢印 9"/>
          <p:cNvSpPr/>
          <p:nvPr/>
        </p:nvSpPr>
        <p:spPr>
          <a:xfrm>
            <a:off x="5840895" y="5307495"/>
            <a:ext cx="457201" cy="622852"/>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a:off x="8405187" y="2316713"/>
            <a:ext cx="675861" cy="417429"/>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513444" y="2947657"/>
            <a:ext cx="4936431" cy="1200329"/>
          </a:xfrm>
          <a:prstGeom prst="rect">
            <a:avLst/>
          </a:prstGeom>
          <a:noFill/>
        </p:spPr>
        <p:txBody>
          <a:bodyPr wrap="square" rtlCol="0">
            <a:spAutoFit/>
          </a:bodyPr>
          <a:lstStyle/>
          <a:p>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ゴーグルをスライドに向けるとともに</a:t>
            </a:r>
            <a:r>
              <a:rPr kumimoji="1"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部分的にランダム</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で聴衆の動画を切り替える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126351" y="5203422"/>
            <a:ext cx="3233532" cy="830997"/>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音声と</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ゴーグルを用いて</a:t>
            </a:r>
            <a:r>
              <a:rPr kumimoji="1"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合図</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をする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9643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14" presetClass="entr" presetSubtype="1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500"/>
                            </p:stCondLst>
                            <p:childTnLst>
                              <p:par>
                                <p:cTn id="42" presetID="14" presetClass="entr" presetSubtype="1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randombar(horizontal)">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animBg="1"/>
      <p:bldP spid="11" grpId="0" animBg="1"/>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8639934" y="3485432"/>
            <a:ext cx="2595263" cy="1727029"/>
          </a:xfrm>
          <a:prstGeom prst="rect">
            <a:avLst/>
          </a:prstGeom>
        </p:spPr>
      </p:pic>
      <p:pic>
        <p:nvPicPr>
          <p:cNvPr id="8" name="図 7"/>
          <p:cNvPicPr>
            <a:picLocks noChangeAspect="1"/>
          </p:cNvPicPr>
          <p:nvPr/>
        </p:nvPicPr>
        <p:blipFill>
          <a:blip r:embed="rId4"/>
          <a:stretch>
            <a:fillRect/>
          </a:stretch>
        </p:blipFill>
        <p:spPr>
          <a:xfrm>
            <a:off x="8841192" y="670153"/>
            <a:ext cx="2206718" cy="2269767"/>
          </a:xfrm>
          <a:prstGeom prst="rect">
            <a:avLst/>
          </a:prstGeom>
        </p:spPr>
      </p:pic>
      <p:sp>
        <p:nvSpPr>
          <p:cNvPr id="2" name="テキスト ボックス 1"/>
          <p:cNvSpPr txBox="1"/>
          <p:nvPr/>
        </p:nvSpPr>
        <p:spPr>
          <a:xfrm>
            <a:off x="1463040" y="670153"/>
            <a:ext cx="8020595" cy="830997"/>
          </a:xfrm>
          <a:prstGeom prst="rect">
            <a:avLst/>
          </a:prstGeom>
          <a:noFill/>
        </p:spPr>
        <p:txBody>
          <a:bodyPr wrap="square" rtlCol="0">
            <a:spAutoFit/>
          </a:bodyPr>
          <a:lstStyle/>
          <a:p>
            <a:r>
              <a:rPr kumimoji="1" lang="ja-JP" altLang="en-US" sz="4800" dirty="0">
                <a:latin typeface="メイリオ" panose="020B0604030504040204" pitchFamily="50" charset="-128"/>
                <a:ea typeface="メイリオ" panose="020B0604030504040204" pitchFamily="50" charset="-128"/>
                <a:cs typeface="メイリオ" panose="020B0604030504040204" pitchFamily="50" charset="-128"/>
              </a:rPr>
              <a:t>具体的な方法</a:t>
            </a:r>
          </a:p>
        </p:txBody>
      </p:sp>
      <p:sp>
        <p:nvSpPr>
          <p:cNvPr id="3" name="テキスト ボックス 2"/>
          <p:cNvSpPr txBox="1"/>
          <p:nvPr/>
        </p:nvSpPr>
        <p:spPr>
          <a:xfrm>
            <a:off x="627018" y="1815408"/>
            <a:ext cx="7354388"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被験者にプレゼンの準備をさせる</a:t>
            </a:r>
            <a:endPar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627018" y="2594737"/>
            <a:ext cx="7576457"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2.VR</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ゴーグルをかぶり、聴衆をもうけた動画を流す</a:t>
            </a:r>
          </a:p>
        </p:txBody>
      </p:sp>
      <p:sp>
        <p:nvSpPr>
          <p:cNvPr id="5" name="テキスト ボックス 4"/>
          <p:cNvSpPr txBox="1"/>
          <p:nvPr/>
        </p:nvSpPr>
        <p:spPr>
          <a:xfrm>
            <a:off x="627018" y="3364852"/>
            <a:ext cx="6191794"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プレゼンを実際に行いながら心拍を計る</a:t>
            </a:r>
          </a:p>
        </p:txBody>
      </p:sp>
      <p:sp>
        <p:nvSpPr>
          <p:cNvPr id="6" name="テキスト ボックス 5"/>
          <p:cNvSpPr txBox="1"/>
          <p:nvPr/>
        </p:nvSpPr>
        <p:spPr>
          <a:xfrm>
            <a:off x="627018" y="4149989"/>
            <a:ext cx="7481396" cy="892552"/>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心拍がある程度の</a:t>
            </a:r>
            <a:r>
              <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正常値</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になるまで</a:t>
            </a:r>
            <a:r>
              <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を繰り返す</a:t>
            </a:r>
          </a:p>
        </p:txBody>
      </p:sp>
      <p:sp>
        <p:nvSpPr>
          <p:cNvPr id="7" name="AutoShape 2" descr="「スピーチ」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テキスト ボックス 8"/>
          <p:cNvSpPr txBox="1"/>
          <p:nvPr/>
        </p:nvSpPr>
        <p:spPr>
          <a:xfrm>
            <a:off x="456695" y="5291907"/>
            <a:ext cx="10181499" cy="1015663"/>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先行研究では、</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を用いたリハーサルがあり、成果が出ている。</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の福祉応用の現状」　黒田知宏　村上満佳子　田畑慶人</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https://www.jstage.jst.go.jp/article/jami/21/5/21_341/_pdf</a:t>
            </a:r>
          </a:p>
        </p:txBody>
      </p:sp>
    </p:spTree>
    <p:custDataLst>
      <p:tags r:id="rId1"/>
    </p:custDataLst>
    <p:extLst>
      <p:ext uri="{BB962C8B-B14F-4D97-AF65-F5344CB8AC3E}">
        <p14:creationId xmlns:p14="http://schemas.microsoft.com/office/powerpoint/2010/main" val="3915389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82413" y="563880"/>
            <a:ext cx="8596668" cy="957943"/>
          </a:xfrm>
        </p:spPr>
        <p:txBody>
          <a:bodyPr>
            <a:normAutofit/>
          </a:bodyPr>
          <a:lstStyle/>
          <a:p>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結果</a:t>
            </a:r>
          </a:p>
        </p:txBody>
      </p:sp>
      <p:sp>
        <p:nvSpPr>
          <p:cNvPr id="4" name="テキスト ボックス 3"/>
          <p:cNvSpPr txBox="1"/>
          <p:nvPr/>
        </p:nvSpPr>
        <p:spPr>
          <a:xfrm>
            <a:off x="776486" y="1643008"/>
            <a:ext cx="4533644" cy="3108543"/>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方法</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3</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で計った心拍を縦軸</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、時間</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横軸にした</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グラフを回数分製作して、それぞれのグラフを比較する。回数が増えていく</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につれ</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心拍が低下する傾向があれば、仮説が成立する。</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図 7"/>
          <p:cNvPicPr>
            <a:picLocks noChangeAspect="1"/>
          </p:cNvPicPr>
          <p:nvPr/>
        </p:nvPicPr>
        <p:blipFill>
          <a:blip r:embed="rId3"/>
          <a:stretch>
            <a:fillRect/>
          </a:stretch>
        </p:blipFill>
        <p:spPr>
          <a:xfrm>
            <a:off x="5197339" y="1521823"/>
            <a:ext cx="6591606" cy="4030678"/>
          </a:xfrm>
          <a:prstGeom prst="rect">
            <a:avLst/>
          </a:prstGeom>
        </p:spPr>
      </p:pic>
    </p:spTree>
    <p:extLst>
      <p:ext uri="{BB962C8B-B14F-4D97-AF65-F5344CB8AC3E}">
        <p14:creationId xmlns:p14="http://schemas.microsoft.com/office/powerpoint/2010/main" val="333902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3001" y="531223"/>
            <a:ext cx="8596668" cy="790801"/>
          </a:xfrm>
        </p:spPr>
        <p:txBody>
          <a:bodyPr>
            <a:normAutofit/>
          </a:bodyPr>
          <a:lstStyle/>
          <a:p>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課題</a:t>
            </a:r>
          </a:p>
        </p:txBody>
      </p:sp>
      <p:sp>
        <p:nvSpPr>
          <p:cNvPr id="3" name="コンテンツ プレースホルダー 2"/>
          <p:cNvSpPr>
            <a:spLocks noGrp="1"/>
          </p:cNvSpPr>
          <p:nvPr>
            <p:ph idx="1"/>
          </p:nvPr>
        </p:nvSpPr>
        <p:spPr>
          <a:xfrm>
            <a:off x="622249" y="1539773"/>
            <a:ext cx="10537838" cy="5202550"/>
          </a:xfrm>
        </p:spPr>
        <p:txBody>
          <a:bodyPr>
            <a:normAutofit fontScale="92500" lnSpcReduction="20000"/>
          </a:bodyPr>
          <a:lstStyle/>
          <a:p>
            <a:pPr marL="0" indent="0">
              <a:buNone/>
            </a:pPr>
            <a:r>
              <a:rPr kumimoji="1" lang="ja-JP" altLang="en-US" sz="3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現時点の課題</a:t>
            </a:r>
            <a:endParaRPr kumimoji="1" lang="en-US" altLang="ja-JP" sz="3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VR</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に対する知識が少ない</a:t>
            </a:r>
            <a:endParaRPr kumimoji="1"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・聴衆をもうけた正式の場の</a:t>
            </a:r>
            <a:r>
              <a:rPr kumimoji="1"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VR</a:t>
            </a:r>
            <a:r>
              <a:rPr kumimoji="1"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動画を撮ることが困難</a:t>
            </a:r>
            <a:endParaRPr kumimoji="1"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・リハーサルによる効果に個人差があり、まったく効果のない人もいる可能性</a:t>
            </a:r>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VR</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ゴーグルの違和感の</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対策</a:t>
            </a:r>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sz="3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仮説が成立した後の課題</a:t>
            </a:r>
            <a:endParaRPr kumimoji="1" lang="en-US" altLang="ja-JP" sz="3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・心拍数の正常値が年齢別で違う</a:t>
            </a:r>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参考文献</a:t>
            </a:r>
            <a:endPar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http://www.myakuhaku-check.com/score.html</a:t>
            </a:r>
          </a:p>
          <a:p>
            <a:pPr marL="0" indent="0">
              <a:buNone/>
            </a:pP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「脈拍数・心拍数の正常値・基準値</a:t>
            </a: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Q</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pic>
        <p:nvPicPr>
          <p:cNvPr id="5" name="図 4"/>
          <p:cNvPicPr>
            <a:picLocks noChangeAspect="1"/>
          </p:cNvPicPr>
          <p:nvPr/>
        </p:nvPicPr>
        <p:blipFill>
          <a:blip r:embed="rId3"/>
          <a:stretch>
            <a:fillRect/>
          </a:stretch>
        </p:blipFill>
        <p:spPr>
          <a:xfrm>
            <a:off x="9045848" y="3574796"/>
            <a:ext cx="2334575" cy="2334575"/>
          </a:xfrm>
          <a:prstGeom prst="rect">
            <a:avLst/>
          </a:prstGeom>
        </p:spPr>
      </p:pic>
    </p:spTree>
    <p:extLst>
      <p:ext uri="{BB962C8B-B14F-4D97-AF65-F5344CB8AC3E}">
        <p14:creationId xmlns:p14="http://schemas.microsoft.com/office/powerpoint/2010/main" val="336941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6|9.9"/>
</p:tagLst>
</file>

<file path=ppt/tags/tag2.xml><?xml version="1.0" encoding="utf-8"?>
<p:tagLst xmlns:a="http://schemas.openxmlformats.org/drawingml/2006/main" xmlns:r="http://schemas.openxmlformats.org/officeDocument/2006/relationships" xmlns:p="http://schemas.openxmlformats.org/presentationml/2006/main">
  <p:tag name="TIMING" val="|3.8|14.3|60.2|27.1|1.2"/>
</p:tagLst>
</file>

<file path=ppt/tags/tag3.xml><?xml version="1.0" encoding="utf-8"?>
<p:tagLst xmlns:a="http://schemas.openxmlformats.org/drawingml/2006/main" xmlns:r="http://schemas.openxmlformats.org/officeDocument/2006/relationships" xmlns:p="http://schemas.openxmlformats.org/presentationml/2006/main">
  <p:tag name="TIMING" val="|3.8|14.3|60.2|27.1|1.2"/>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基礎">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イオン ボードルーム</Template>
  <TotalTime>687</TotalTime>
  <Words>546</Words>
  <Application>Microsoft Office PowerPoint</Application>
  <PresentationFormat>ワイド画面</PresentationFormat>
  <Paragraphs>62</Paragraphs>
  <Slides>8</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4</vt:i4>
      </vt:variant>
      <vt:variant>
        <vt:lpstr>スライド タイトル</vt:lpstr>
      </vt:variant>
      <vt:variant>
        <vt:i4>8</vt:i4>
      </vt:variant>
    </vt:vector>
  </HeadingPairs>
  <TitlesOfParts>
    <vt:vector size="20" baseType="lpstr">
      <vt:lpstr>ＭＳ Ｐゴシック</vt:lpstr>
      <vt:lpstr>ＭＳ ゴシック</vt:lpstr>
      <vt:lpstr>メイリオ</vt:lpstr>
      <vt:lpstr>游ゴシック</vt:lpstr>
      <vt:lpstr>Calibri</vt:lpstr>
      <vt:lpstr>Calibri Light</vt:lpstr>
      <vt:lpstr>Corbel</vt:lpstr>
      <vt:lpstr>Wingdings 2</vt:lpstr>
      <vt:lpstr>HDOfficeLightV0</vt:lpstr>
      <vt:lpstr>1_HDOfficeLightV0</vt:lpstr>
      <vt:lpstr>2_HDOfficeLightV0</vt:lpstr>
      <vt:lpstr>基礎</vt:lpstr>
      <vt:lpstr>VRを用いたSADを克服する技術</vt:lpstr>
      <vt:lpstr>PowerPoint プレゼンテーション</vt:lpstr>
      <vt:lpstr>・対象 </vt:lpstr>
      <vt:lpstr>PowerPoint プレゼンテーション</vt:lpstr>
      <vt:lpstr>PowerPoint プレゼンテーション</vt:lpstr>
      <vt:lpstr>PowerPoint プレゼンテーション</vt:lpstr>
      <vt:lpstr>結果</vt:lpstr>
      <vt:lpstr>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45</cp:revision>
  <dcterms:created xsi:type="dcterms:W3CDTF">2017-11-06T06:34:23Z</dcterms:created>
  <dcterms:modified xsi:type="dcterms:W3CDTF">2017-12-11T05:52:10Z</dcterms:modified>
</cp:coreProperties>
</file>