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84" r:id="rId1"/>
  </p:sldMasterIdLst>
  <p:notesMasterIdLst>
    <p:notesMasterId r:id="rId10"/>
  </p:notesMasterIdLst>
  <p:sldIdLst>
    <p:sldId id="256" r:id="rId2"/>
    <p:sldId id="257" r:id="rId3"/>
    <p:sldId id="258" r:id="rId4"/>
    <p:sldId id="259" r:id="rId5"/>
    <p:sldId id="261" r:id="rId6"/>
    <p:sldId id="264" r:id="rId7"/>
    <p:sldId id="262" r:id="rId8"/>
    <p:sldId id="263" r:id="rId9"/>
  </p:sldIdLst>
  <p:sldSz cx="12192000" cy="6858000"/>
  <p:notesSz cx="6888163" cy="100203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115" d="100"/>
          <a:sy n="115" d="100"/>
        </p:scale>
        <p:origin x="432"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84871" cy="502755"/>
          </a:xfrm>
          <a:prstGeom prst="rect">
            <a:avLst/>
          </a:prstGeom>
        </p:spPr>
        <p:txBody>
          <a:bodyPr vert="horz" lIns="96616" tIns="48308" rIns="96616" bIns="48308" rtlCol="0"/>
          <a:lstStyle>
            <a:lvl1pPr algn="l">
              <a:defRPr sz="1300"/>
            </a:lvl1pPr>
          </a:lstStyle>
          <a:p>
            <a:endParaRPr kumimoji="1" lang="ja-JP" altLang="en-US"/>
          </a:p>
        </p:txBody>
      </p:sp>
      <p:sp>
        <p:nvSpPr>
          <p:cNvPr id="3" name="日付プレースホルダー 2"/>
          <p:cNvSpPr>
            <a:spLocks noGrp="1"/>
          </p:cNvSpPr>
          <p:nvPr>
            <p:ph type="dt" idx="1"/>
          </p:nvPr>
        </p:nvSpPr>
        <p:spPr>
          <a:xfrm>
            <a:off x="3901698" y="0"/>
            <a:ext cx="2984871" cy="502755"/>
          </a:xfrm>
          <a:prstGeom prst="rect">
            <a:avLst/>
          </a:prstGeom>
        </p:spPr>
        <p:txBody>
          <a:bodyPr vert="horz" lIns="96616" tIns="48308" rIns="96616" bIns="48308" rtlCol="0"/>
          <a:lstStyle>
            <a:lvl1pPr algn="r">
              <a:defRPr sz="1300"/>
            </a:lvl1pPr>
          </a:lstStyle>
          <a:p>
            <a:fld id="{3539CCD8-755D-494B-A85C-992864CE4D07}" type="datetimeFigureOut">
              <a:rPr kumimoji="1" lang="ja-JP" altLang="en-US" smtClean="0"/>
              <a:t>2017/12/11</a:t>
            </a:fld>
            <a:endParaRPr kumimoji="1" lang="ja-JP" altLang="en-US"/>
          </a:p>
        </p:txBody>
      </p:sp>
      <p:sp>
        <p:nvSpPr>
          <p:cNvPr id="4" name="スライド イメージ プレースホルダー 3"/>
          <p:cNvSpPr>
            <a:spLocks noGrp="1" noRot="1" noChangeAspect="1"/>
          </p:cNvSpPr>
          <p:nvPr>
            <p:ph type="sldImg" idx="2"/>
          </p:nvPr>
        </p:nvSpPr>
        <p:spPr>
          <a:xfrm>
            <a:off x="439738" y="1252538"/>
            <a:ext cx="6008687" cy="3381375"/>
          </a:xfrm>
          <a:prstGeom prst="rect">
            <a:avLst/>
          </a:prstGeom>
          <a:noFill/>
          <a:ln w="12700">
            <a:solidFill>
              <a:prstClr val="black"/>
            </a:solidFill>
          </a:ln>
        </p:spPr>
        <p:txBody>
          <a:bodyPr vert="horz" lIns="96616" tIns="48308" rIns="96616" bIns="48308" rtlCol="0" anchor="ctr"/>
          <a:lstStyle/>
          <a:p>
            <a:endParaRPr lang="ja-JP" altLang="en-US"/>
          </a:p>
        </p:txBody>
      </p:sp>
      <p:sp>
        <p:nvSpPr>
          <p:cNvPr id="5" name="ノート プレースホルダー 4"/>
          <p:cNvSpPr>
            <a:spLocks noGrp="1"/>
          </p:cNvSpPr>
          <p:nvPr>
            <p:ph type="body" sz="quarter" idx="3"/>
          </p:nvPr>
        </p:nvSpPr>
        <p:spPr>
          <a:xfrm>
            <a:off x="688817" y="4822269"/>
            <a:ext cx="5510530" cy="3945493"/>
          </a:xfrm>
          <a:prstGeom prst="rect">
            <a:avLst/>
          </a:prstGeom>
        </p:spPr>
        <p:txBody>
          <a:bodyPr vert="horz" lIns="96616" tIns="48308" rIns="96616" bIns="48308"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9517547"/>
            <a:ext cx="2984871" cy="502754"/>
          </a:xfrm>
          <a:prstGeom prst="rect">
            <a:avLst/>
          </a:prstGeom>
        </p:spPr>
        <p:txBody>
          <a:bodyPr vert="horz" lIns="96616" tIns="48308" rIns="96616" bIns="48308" rtlCol="0" anchor="b"/>
          <a:lstStyle>
            <a:lvl1pPr algn="l">
              <a:defRPr sz="1300"/>
            </a:lvl1pPr>
          </a:lstStyle>
          <a:p>
            <a:endParaRPr kumimoji="1" lang="ja-JP" altLang="en-US"/>
          </a:p>
        </p:txBody>
      </p:sp>
      <p:sp>
        <p:nvSpPr>
          <p:cNvPr id="7" name="スライド番号プレースホルダー 6"/>
          <p:cNvSpPr>
            <a:spLocks noGrp="1"/>
          </p:cNvSpPr>
          <p:nvPr>
            <p:ph type="sldNum" sz="quarter" idx="5"/>
          </p:nvPr>
        </p:nvSpPr>
        <p:spPr>
          <a:xfrm>
            <a:off x="3901698" y="9517547"/>
            <a:ext cx="2984871" cy="502754"/>
          </a:xfrm>
          <a:prstGeom prst="rect">
            <a:avLst/>
          </a:prstGeom>
        </p:spPr>
        <p:txBody>
          <a:bodyPr vert="horz" lIns="96616" tIns="48308" rIns="96616" bIns="48308" rtlCol="0" anchor="b"/>
          <a:lstStyle>
            <a:lvl1pPr algn="r">
              <a:defRPr sz="1300"/>
            </a:lvl1pPr>
          </a:lstStyle>
          <a:p>
            <a:fld id="{FF71838D-E9CE-4297-A5FA-30AE80474630}" type="slidenum">
              <a:rPr kumimoji="1" lang="ja-JP" altLang="en-US" smtClean="0"/>
              <a:t>‹#›</a:t>
            </a:fld>
            <a:endParaRPr kumimoji="1" lang="ja-JP" altLang="en-US"/>
          </a:p>
        </p:txBody>
      </p:sp>
    </p:spTree>
    <p:extLst>
      <p:ext uri="{BB962C8B-B14F-4D97-AF65-F5344CB8AC3E}">
        <p14:creationId xmlns:p14="http://schemas.microsoft.com/office/powerpoint/2010/main" val="212356691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F71838D-E9CE-4297-A5FA-30AE80474630}" type="slidenum">
              <a:rPr kumimoji="1" lang="ja-JP" altLang="en-US" smtClean="0"/>
              <a:t>1</a:t>
            </a:fld>
            <a:endParaRPr kumimoji="1" lang="ja-JP" altLang="en-US"/>
          </a:p>
        </p:txBody>
      </p:sp>
    </p:spTree>
    <p:extLst>
      <p:ext uri="{BB962C8B-B14F-4D97-AF65-F5344CB8AC3E}">
        <p14:creationId xmlns:p14="http://schemas.microsoft.com/office/powerpoint/2010/main" val="28058383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F71838D-E9CE-4297-A5FA-30AE80474630}" type="slidenum">
              <a:rPr kumimoji="1" lang="ja-JP" altLang="en-US" smtClean="0"/>
              <a:t>2</a:t>
            </a:fld>
            <a:endParaRPr kumimoji="1" lang="ja-JP" altLang="en-US"/>
          </a:p>
        </p:txBody>
      </p:sp>
    </p:spTree>
    <p:extLst>
      <p:ext uri="{BB962C8B-B14F-4D97-AF65-F5344CB8AC3E}">
        <p14:creationId xmlns:p14="http://schemas.microsoft.com/office/powerpoint/2010/main" val="31568546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F71838D-E9CE-4297-A5FA-30AE80474630}" type="slidenum">
              <a:rPr kumimoji="1" lang="ja-JP" altLang="en-US" smtClean="0"/>
              <a:t>3</a:t>
            </a:fld>
            <a:endParaRPr kumimoji="1" lang="ja-JP" altLang="en-US"/>
          </a:p>
        </p:txBody>
      </p:sp>
    </p:spTree>
    <p:extLst>
      <p:ext uri="{BB962C8B-B14F-4D97-AF65-F5344CB8AC3E}">
        <p14:creationId xmlns:p14="http://schemas.microsoft.com/office/powerpoint/2010/main" val="38116418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F71838D-E9CE-4297-A5FA-30AE80474630}" type="slidenum">
              <a:rPr kumimoji="1" lang="ja-JP" altLang="en-US" smtClean="0"/>
              <a:t>4</a:t>
            </a:fld>
            <a:endParaRPr kumimoji="1" lang="ja-JP" altLang="en-US"/>
          </a:p>
        </p:txBody>
      </p:sp>
    </p:spTree>
    <p:extLst>
      <p:ext uri="{BB962C8B-B14F-4D97-AF65-F5344CB8AC3E}">
        <p14:creationId xmlns:p14="http://schemas.microsoft.com/office/powerpoint/2010/main" val="36339137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F71838D-E9CE-4297-A5FA-30AE80474630}" type="slidenum">
              <a:rPr kumimoji="1" lang="ja-JP" altLang="en-US" smtClean="0"/>
              <a:t>5</a:t>
            </a:fld>
            <a:endParaRPr kumimoji="1" lang="ja-JP" altLang="en-US"/>
          </a:p>
        </p:txBody>
      </p:sp>
    </p:spTree>
    <p:extLst>
      <p:ext uri="{BB962C8B-B14F-4D97-AF65-F5344CB8AC3E}">
        <p14:creationId xmlns:p14="http://schemas.microsoft.com/office/powerpoint/2010/main" val="1788643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F71838D-E9CE-4297-A5FA-30AE80474630}" type="slidenum">
              <a:rPr kumimoji="1" lang="ja-JP" altLang="en-US" smtClean="0"/>
              <a:t>6</a:t>
            </a:fld>
            <a:endParaRPr kumimoji="1" lang="ja-JP" altLang="en-US"/>
          </a:p>
        </p:txBody>
      </p:sp>
    </p:spTree>
    <p:extLst>
      <p:ext uri="{BB962C8B-B14F-4D97-AF65-F5344CB8AC3E}">
        <p14:creationId xmlns:p14="http://schemas.microsoft.com/office/powerpoint/2010/main" val="15427699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F71838D-E9CE-4297-A5FA-30AE80474630}" type="slidenum">
              <a:rPr kumimoji="1" lang="ja-JP" altLang="en-US" smtClean="0"/>
              <a:t>7</a:t>
            </a:fld>
            <a:endParaRPr kumimoji="1" lang="ja-JP" altLang="en-US"/>
          </a:p>
        </p:txBody>
      </p:sp>
    </p:spTree>
    <p:extLst>
      <p:ext uri="{BB962C8B-B14F-4D97-AF65-F5344CB8AC3E}">
        <p14:creationId xmlns:p14="http://schemas.microsoft.com/office/powerpoint/2010/main" val="27307587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F71838D-E9CE-4297-A5FA-30AE80474630}" type="slidenum">
              <a:rPr kumimoji="1" lang="ja-JP" altLang="en-US" smtClean="0"/>
              <a:t>8</a:t>
            </a:fld>
            <a:endParaRPr kumimoji="1" lang="ja-JP" altLang="en-US"/>
          </a:p>
        </p:txBody>
      </p:sp>
    </p:spTree>
    <p:extLst>
      <p:ext uri="{BB962C8B-B14F-4D97-AF65-F5344CB8AC3E}">
        <p14:creationId xmlns:p14="http://schemas.microsoft.com/office/powerpoint/2010/main" val="25372729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ja-JP" altLang="en-US"/>
              <a:t>マスター タイトルの書式設定</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9F83390F-A762-4A0C-9740-149C136EC620}" type="datetimeFigureOut">
              <a:rPr kumimoji="1" lang="ja-JP" altLang="en-US" smtClean="0"/>
              <a:t>2017/12/11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95BC408-E98C-4693-B2CF-C2BD7F936CD3}" type="slidenum">
              <a:rPr kumimoji="1" lang="ja-JP" altLang="en-US" smtClean="0"/>
              <a:t>‹#›</a:t>
            </a:fld>
            <a:endParaRPr kumimoji="1" lang="ja-JP"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84382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9F83390F-A762-4A0C-9740-149C136EC620}" type="datetimeFigureOut">
              <a:rPr kumimoji="1" lang="ja-JP" altLang="en-US" smtClean="0"/>
              <a:t>2017/12/11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95BC408-E98C-4693-B2CF-C2BD7F936CD3}" type="slidenum">
              <a:rPr kumimoji="1" lang="ja-JP" altLang="en-US" smtClean="0"/>
              <a:t>‹#›</a:t>
            </a:fld>
            <a:endParaRPr kumimoji="1" lang="ja-JP" altLang="en-US"/>
          </a:p>
        </p:txBody>
      </p:sp>
    </p:spTree>
    <p:extLst>
      <p:ext uri="{BB962C8B-B14F-4D97-AF65-F5344CB8AC3E}">
        <p14:creationId xmlns:p14="http://schemas.microsoft.com/office/powerpoint/2010/main" val="7882182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縦書きタイトルと&#10;縦書きテキスト">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9F83390F-A762-4A0C-9740-149C136EC620}" type="datetimeFigureOut">
              <a:rPr kumimoji="1" lang="ja-JP" altLang="en-US" smtClean="0"/>
              <a:t>2017/12/11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95BC408-E98C-4693-B2CF-C2BD7F936CD3}" type="slidenum">
              <a:rPr kumimoji="1" lang="ja-JP" altLang="en-US" smtClean="0"/>
              <a:t>‹#›</a:t>
            </a:fld>
            <a:endParaRPr kumimoji="1" lang="ja-JP" altLang="en-US"/>
          </a:p>
        </p:txBody>
      </p:sp>
    </p:spTree>
    <p:extLst>
      <p:ext uri="{BB962C8B-B14F-4D97-AF65-F5344CB8AC3E}">
        <p14:creationId xmlns:p14="http://schemas.microsoft.com/office/powerpoint/2010/main" val="5831148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9F83390F-A762-4A0C-9740-149C136EC620}" type="datetimeFigureOut">
              <a:rPr kumimoji="1" lang="ja-JP" altLang="en-US" smtClean="0"/>
              <a:t>2017/12/11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95BC408-E98C-4693-B2CF-C2BD7F936CD3}" type="slidenum">
              <a:rPr kumimoji="1" lang="ja-JP" altLang="en-US" smtClean="0"/>
              <a:t>‹#›</a:t>
            </a:fld>
            <a:endParaRPr kumimoji="1" lang="ja-JP" altLang="en-US"/>
          </a:p>
        </p:txBody>
      </p:sp>
    </p:spTree>
    <p:extLst>
      <p:ext uri="{BB962C8B-B14F-4D97-AF65-F5344CB8AC3E}">
        <p14:creationId xmlns:p14="http://schemas.microsoft.com/office/powerpoint/2010/main" val="4877074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9F83390F-A762-4A0C-9740-149C136EC620}" type="datetimeFigureOut">
              <a:rPr kumimoji="1" lang="ja-JP" altLang="en-US" smtClean="0"/>
              <a:t>2017/12/11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95BC408-E98C-4693-B2CF-C2BD7F936CD3}" type="slidenum">
              <a:rPr kumimoji="1" lang="ja-JP" altLang="en-US" smtClean="0"/>
              <a:t>‹#›</a:t>
            </a:fld>
            <a:endParaRPr kumimoji="1" lang="ja-JP"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932593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9F83390F-A762-4A0C-9740-149C136EC620}" type="datetimeFigureOut">
              <a:rPr kumimoji="1" lang="ja-JP" altLang="en-US" smtClean="0"/>
              <a:t>2017/12/11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395BC408-E98C-4693-B2CF-C2BD7F936CD3}" type="slidenum">
              <a:rPr kumimoji="1" lang="ja-JP" altLang="en-US" smtClean="0"/>
              <a:t>‹#›</a:t>
            </a:fld>
            <a:endParaRPr kumimoji="1" lang="ja-JP" altLang="en-US"/>
          </a:p>
        </p:txBody>
      </p:sp>
    </p:spTree>
    <p:extLst>
      <p:ext uri="{BB962C8B-B14F-4D97-AF65-F5344CB8AC3E}">
        <p14:creationId xmlns:p14="http://schemas.microsoft.com/office/powerpoint/2010/main" val="6281109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1097280" y="2582334"/>
            <a:ext cx="4937760" cy="337820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217920" y="2582334"/>
            <a:ext cx="4937760" cy="337820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9F83390F-A762-4A0C-9740-149C136EC620}" type="datetimeFigureOut">
              <a:rPr kumimoji="1" lang="ja-JP" altLang="en-US" smtClean="0"/>
              <a:t>2017/12/11</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395BC408-E98C-4693-B2CF-C2BD7F936CD3}" type="slidenum">
              <a:rPr kumimoji="1" lang="ja-JP" altLang="en-US" smtClean="0"/>
              <a:t>‹#›</a:t>
            </a:fld>
            <a:endParaRPr kumimoji="1" lang="ja-JP" altLang="en-US"/>
          </a:p>
        </p:txBody>
      </p:sp>
    </p:spTree>
    <p:extLst>
      <p:ext uri="{BB962C8B-B14F-4D97-AF65-F5344CB8AC3E}">
        <p14:creationId xmlns:p14="http://schemas.microsoft.com/office/powerpoint/2010/main" val="30586911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9F83390F-A762-4A0C-9740-149C136EC620}" type="datetimeFigureOut">
              <a:rPr kumimoji="1" lang="ja-JP" altLang="en-US" smtClean="0"/>
              <a:t>2017/12/11</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395BC408-E98C-4693-B2CF-C2BD7F936CD3}" type="slidenum">
              <a:rPr kumimoji="1" lang="ja-JP" altLang="en-US" smtClean="0"/>
              <a:t>‹#›</a:t>
            </a:fld>
            <a:endParaRPr kumimoji="1" lang="ja-JP" altLang="en-US"/>
          </a:p>
        </p:txBody>
      </p:sp>
    </p:spTree>
    <p:extLst>
      <p:ext uri="{BB962C8B-B14F-4D97-AF65-F5344CB8AC3E}">
        <p14:creationId xmlns:p14="http://schemas.microsoft.com/office/powerpoint/2010/main" val="8852465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F83390F-A762-4A0C-9740-149C136EC620}" type="datetimeFigureOut">
              <a:rPr kumimoji="1" lang="ja-JP" altLang="en-US" smtClean="0"/>
              <a:t>2017/12/11</a:t>
            </a:fld>
            <a:endParaRPr kumimoji="1" lang="ja-JP"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kumimoji="1" lang="ja-JP" altLang="en-US"/>
          </a:p>
        </p:txBody>
      </p:sp>
      <p:sp>
        <p:nvSpPr>
          <p:cNvPr id="9" name="Slide Number Placeholder 8"/>
          <p:cNvSpPr>
            <a:spLocks noGrp="1"/>
          </p:cNvSpPr>
          <p:nvPr>
            <p:ph type="sldNum" sz="quarter" idx="12"/>
          </p:nvPr>
        </p:nvSpPr>
        <p:spPr/>
        <p:txBody>
          <a:bodyPr/>
          <a:lstStyle/>
          <a:p>
            <a:fld id="{395BC408-E98C-4693-B2CF-C2BD7F936CD3}" type="slidenum">
              <a:rPr kumimoji="1" lang="ja-JP" altLang="en-US" smtClean="0"/>
              <a:t>‹#›</a:t>
            </a:fld>
            <a:endParaRPr kumimoji="1" lang="ja-JP" altLang="en-US"/>
          </a:p>
        </p:txBody>
      </p:sp>
    </p:spTree>
    <p:extLst>
      <p:ext uri="{BB962C8B-B14F-4D97-AF65-F5344CB8AC3E}">
        <p14:creationId xmlns:p14="http://schemas.microsoft.com/office/powerpoint/2010/main" val="41211337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10;コンテンツ">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ja-JP" altLang="en-US"/>
              <a:t>マスター タイトルの書式設定</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F83390F-A762-4A0C-9740-149C136EC620}" type="datetimeFigureOut">
              <a:rPr kumimoji="1" lang="ja-JP" altLang="en-US" smtClean="0"/>
              <a:t>2017/12/11</a:t>
            </a:fld>
            <a:endParaRPr kumimoji="1" lang="ja-JP" alt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kumimoji="1" lang="ja-JP"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95BC408-E98C-4693-B2CF-C2BD7F936CD3}" type="slidenum">
              <a:rPr kumimoji="1" lang="ja-JP" altLang="en-US" smtClean="0"/>
              <a:t>‹#›</a:t>
            </a:fld>
            <a:endParaRPr kumimoji="1" lang="ja-JP" altLang="en-US"/>
          </a:p>
        </p:txBody>
      </p:sp>
    </p:spTree>
    <p:extLst>
      <p:ext uri="{BB962C8B-B14F-4D97-AF65-F5344CB8AC3E}">
        <p14:creationId xmlns:p14="http://schemas.microsoft.com/office/powerpoint/2010/main" val="40517602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図を追加</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9F83390F-A762-4A0C-9740-149C136EC620}" type="datetimeFigureOut">
              <a:rPr kumimoji="1" lang="ja-JP" altLang="en-US" smtClean="0"/>
              <a:t>2017/12/11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395BC408-E98C-4693-B2CF-C2BD7F936CD3}" type="slidenum">
              <a:rPr kumimoji="1" lang="ja-JP" altLang="en-US" smtClean="0"/>
              <a:t>‹#›</a:t>
            </a:fld>
            <a:endParaRPr kumimoji="1" lang="ja-JP" altLang="en-US"/>
          </a:p>
        </p:txBody>
      </p:sp>
    </p:spTree>
    <p:extLst>
      <p:ext uri="{BB962C8B-B14F-4D97-AF65-F5344CB8AC3E}">
        <p14:creationId xmlns:p14="http://schemas.microsoft.com/office/powerpoint/2010/main" val="38982256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F83390F-A762-4A0C-9740-149C136EC620}" type="datetimeFigureOut">
              <a:rPr kumimoji="1" lang="ja-JP" altLang="en-US" smtClean="0"/>
              <a:t>2017/12/11</a:t>
            </a:fld>
            <a:endParaRPr kumimoji="1" lang="ja-JP" alt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kumimoji="1" lang="ja-JP" alt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395BC408-E98C-4693-B2CF-C2BD7F936CD3}" type="slidenum">
              <a:rPr kumimoji="1" lang="ja-JP" altLang="en-US" smtClean="0"/>
              <a:t>‹#›</a:t>
            </a:fld>
            <a:endParaRPr kumimoji="1" lang="ja-JP" alt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10643311"/>
      </p:ext>
    </p:extLst>
  </p:cSld>
  <p:clrMap bg1="lt1" tx1="dk1" bg2="lt2" tx2="dk2" accent1="accent1" accent2="accent2" accent3="accent3" accent4="accent4" accent5="accent5" accent6="accent6" hlink="hlink" folHlink="folHlink"/>
  <p:sldLayoutIdLst>
    <p:sldLayoutId id="2147483985" r:id="rId1"/>
    <p:sldLayoutId id="2147483986" r:id="rId2"/>
    <p:sldLayoutId id="2147483987" r:id="rId3"/>
    <p:sldLayoutId id="2147483988" r:id="rId4"/>
    <p:sldLayoutId id="2147483989" r:id="rId5"/>
    <p:sldLayoutId id="2147483990" r:id="rId6"/>
    <p:sldLayoutId id="2147483991" r:id="rId7"/>
    <p:sldLayoutId id="2147483992" r:id="rId8"/>
    <p:sldLayoutId id="2147483993" r:id="rId9"/>
    <p:sldLayoutId id="2147483994" r:id="rId10"/>
    <p:sldLayoutId id="2147483995" r:id="rId11"/>
  </p:sldLayoutIdLst>
  <p:txStyles>
    <p:titleStyle>
      <a:lvl1pPr algn="l" defTabSz="914400" rtl="0" eaLnBrk="1" latinLnBrk="0" hangingPunct="1">
        <a:lnSpc>
          <a:spcPct val="85000"/>
        </a:lnSpc>
        <a:spcBef>
          <a:spcPct val="0"/>
        </a:spcBef>
        <a:buNone/>
        <a:defRPr kumimoji="1"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kankyo.metro.tokyo.jp/climate/management/tdm/index.html"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jstage.jst.go.jp/article/journalcpij/50/3/50_723/_pdf"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jstage.jst.go.jp/article/journalip1984/23/0/23_0_973/_pdf/-char/en"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ormAutofit/>
          </a:bodyPr>
          <a:lstStyle/>
          <a:p>
            <a:r>
              <a:rPr kumimoji="1" lang="ja-JP" altLang="en-US" sz="6600" dirty="0"/>
              <a:t>交通</a:t>
            </a:r>
            <a:r>
              <a:rPr kumimoji="1" lang="ja-JP" altLang="en-US" sz="6600" dirty="0" smtClean="0"/>
              <a:t>需要マネジメントによる渋滞の緩和</a:t>
            </a:r>
            <a:endParaRPr kumimoji="1" lang="ja-JP" altLang="en-US" sz="6600" dirty="0"/>
          </a:p>
        </p:txBody>
      </p:sp>
      <p:sp>
        <p:nvSpPr>
          <p:cNvPr id="3" name="サブタイトル 2"/>
          <p:cNvSpPr>
            <a:spLocks noGrp="1"/>
          </p:cNvSpPr>
          <p:nvPr>
            <p:ph type="subTitle" idx="1"/>
          </p:nvPr>
        </p:nvSpPr>
        <p:spPr/>
        <p:txBody>
          <a:bodyPr/>
          <a:lstStyle/>
          <a:p>
            <a:r>
              <a:rPr kumimoji="1" lang="en-US" altLang="ja-JP" dirty="0"/>
              <a:t>17102086</a:t>
            </a:r>
            <a:r>
              <a:rPr kumimoji="1" lang="ja-JP" altLang="en-US" dirty="0"/>
              <a:t>　岡嶋　出</a:t>
            </a:r>
          </a:p>
        </p:txBody>
      </p:sp>
    </p:spTree>
    <p:extLst>
      <p:ext uri="{BB962C8B-B14F-4D97-AF65-F5344CB8AC3E}">
        <p14:creationId xmlns:p14="http://schemas.microsoft.com/office/powerpoint/2010/main" val="387170322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pPr algn="l"/>
            <a:r>
              <a:rPr kumimoji="1" lang="ja-JP" altLang="en-US" sz="4000" dirty="0"/>
              <a:t>やりたいこと</a:t>
            </a:r>
          </a:p>
        </p:txBody>
      </p:sp>
      <p:sp>
        <p:nvSpPr>
          <p:cNvPr id="3" name="コンテンツ プレースホルダー 2"/>
          <p:cNvSpPr>
            <a:spLocks noGrp="1"/>
          </p:cNvSpPr>
          <p:nvPr>
            <p:ph idx="1"/>
          </p:nvPr>
        </p:nvSpPr>
        <p:spPr/>
        <p:txBody>
          <a:bodyPr>
            <a:normAutofit/>
          </a:bodyPr>
          <a:lstStyle/>
          <a:p>
            <a:pPr marL="0" indent="0">
              <a:buNone/>
            </a:pPr>
            <a:r>
              <a:rPr lang="ja-JP" altLang="en-US" sz="2400" b="1" dirty="0"/>
              <a:t>交通需要や人々が車を利用する動機に注目して、</a:t>
            </a:r>
            <a:r>
              <a:rPr kumimoji="1" lang="ja-JP" altLang="en-US" sz="2400" b="1" u="sng" dirty="0"/>
              <a:t>通勤・通学に伴う平常時の渋滞を緩和すること。</a:t>
            </a:r>
            <a:endParaRPr kumimoji="1" lang="en-US" altLang="ja-JP" sz="2400" b="1" u="sng" dirty="0"/>
          </a:p>
          <a:p>
            <a:pPr marL="0" indent="0">
              <a:lnSpc>
                <a:spcPct val="100000"/>
              </a:lnSpc>
              <a:buNone/>
            </a:pPr>
            <a:r>
              <a:rPr lang="ja-JP" altLang="en-US" sz="2400" dirty="0"/>
              <a:t>これらの渋滞は主に都市部の道路で朝や夕方の決まった時間に発生し社会問題となっている。</a:t>
            </a:r>
            <a:endParaRPr lang="en-US" altLang="ja-JP" sz="2400" dirty="0"/>
          </a:p>
          <a:p>
            <a:pPr marL="0" indent="0">
              <a:buNone/>
            </a:pPr>
            <a:r>
              <a:rPr lang="ja-JP" altLang="en-US" sz="2400" dirty="0"/>
              <a:t>渋滞は次のような問題の原因となる。</a:t>
            </a:r>
            <a:endParaRPr lang="en-US" altLang="ja-JP" sz="2400" dirty="0"/>
          </a:p>
          <a:p>
            <a:pPr marL="0" indent="0">
              <a:buNone/>
            </a:pPr>
            <a:r>
              <a:rPr lang="ja-JP" altLang="en-US" sz="2400" dirty="0"/>
              <a:t>・運転速度の低下　・経済的な損失</a:t>
            </a:r>
            <a:endParaRPr lang="en-US" altLang="ja-JP" sz="2400" dirty="0"/>
          </a:p>
          <a:p>
            <a:pPr marL="0" indent="0">
              <a:buNone/>
            </a:pPr>
            <a:r>
              <a:rPr lang="ja-JP" altLang="en-US" sz="2400" dirty="0"/>
              <a:t>・大気汚染　・騒音</a:t>
            </a:r>
            <a:endParaRPr lang="en-US" altLang="ja-JP" sz="2400" dirty="0"/>
          </a:p>
          <a:p>
            <a:pPr marL="0" indent="0">
              <a:buNone/>
            </a:pPr>
            <a:r>
              <a:rPr lang="ja-JP" altLang="en-US" sz="2400" dirty="0"/>
              <a:t>これまでにも、渋滞に関する研究は数多く行われてきた。</a:t>
            </a:r>
            <a:endParaRPr lang="en-US" altLang="ja-JP" sz="2400" dirty="0"/>
          </a:p>
          <a:p>
            <a:endParaRPr lang="en-US" altLang="ja-JP" dirty="0"/>
          </a:p>
        </p:txBody>
      </p:sp>
    </p:spTree>
    <p:extLst>
      <p:ext uri="{BB962C8B-B14F-4D97-AF65-F5344CB8AC3E}">
        <p14:creationId xmlns:p14="http://schemas.microsoft.com/office/powerpoint/2010/main" val="67301659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pPr algn="l"/>
            <a:r>
              <a:rPr kumimoji="1" lang="ja-JP" altLang="en-US" sz="4000" dirty="0"/>
              <a:t>渋滞を解決するには？</a:t>
            </a:r>
          </a:p>
        </p:txBody>
      </p:sp>
      <p:sp>
        <p:nvSpPr>
          <p:cNvPr id="3" name="コンテンツ プレースホルダー 2"/>
          <p:cNvSpPr>
            <a:spLocks noGrp="1"/>
          </p:cNvSpPr>
          <p:nvPr>
            <p:ph idx="1"/>
          </p:nvPr>
        </p:nvSpPr>
        <p:spPr>
          <a:xfrm>
            <a:off x="1484311" y="1993668"/>
            <a:ext cx="10018713" cy="3124201"/>
          </a:xfrm>
        </p:spPr>
        <p:txBody>
          <a:bodyPr/>
          <a:lstStyle/>
          <a:p>
            <a:pPr marL="0" indent="0">
              <a:buNone/>
            </a:pPr>
            <a:r>
              <a:rPr kumimoji="1" lang="ja-JP" altLang="en-US" sz="2400" dirty="0"/>
              <a:t>渋滞を解決する方法には数多くあるが、大きく分けて二つに分類できる。</a:t>
            </a:r>
            <a:endParaRPr kumimoji="1" lang="en-US" altLang="ja-JP" sz="2400" dirty="0"/>
          </a:p>
          <a:p>
            <a:pPr marL="0" indent="0">
              <a:lnSpc>
                <a:spcPct val="100000"/>
              </a:lnSpc>
              <a:buNone/>
            </a:pPr>
            <a:r>
              <a:rPr lang="ja-JP" altLang="en-US" sz="2400" dirty="0"/>
              <a:t>従来、渋滞の解決策として研究、実践されてきたのは道路や公共交通を拡大する１）</a:t>
            </a:r>
            <a:r>
              <a:rPr lang="ja-JP" altLang="en-US" sz="2400" dirty="0">
                <a:solidFill>
                  <a:schemeClr val="accent6">
                    <a:lumMod val="75000"/>
                  </a:schemeClr>
                </a:solidFill>
              </a:rPr>
              <a:t>供給側からの対策が</a:t>
            </a:r>
            <a:r>
              <a:rPr lang="ja-JP" altLang="en-US" sz="2400" dirty="0"/>
              <a:t>多かった。しかし、道路の拡張には限界がある。その上、道路を拡大するとそれに伴って利用者も増えるため（誘発需要）、渋滞の根本的な解決にはつながらない。</a:t>
            </a:r>
            <a:endParaRPr lang="en-US" altLang="ja-JP" sz="2400" dirty="0"/>
          </a:p>
          <a:p>
            <a:pPr marL="0" indent="0">
              <a:buNone/>
            </a:pPr>
            <a:endParaRPr lang="en-US" altLang="ja-JP" dirty="0"/>
          </a:p>
          <a:p>
            <a:pPr marL="0" indent="0">
              <a:buNone/>
            </a:pPr>
            <a:endParaRPr kumimoji="1" lang="ja-JP" altLang="en-US" dirty="0"/>
          </a:p>
        </p:txBody>
      </p:sp>
      <p:sp>
        <p:nvSpPr>
          <p:cNvPr id="4" name="右矢印 3"/>
          <p:cNvSpPr/>
          <p:nvPr/>
        </p:nvSpPr>
        <p:spPr>
          <a:xfrm>
            <a:off x="1484311" y="4156365"/>
            <a:ext cx="1466707" cy="70658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p:cNvSpPr txBox="1"/>
          <p:nvPr/>
        </p:nvSpPr>
        <p:spPr>
          <a:xfrm>
            <a:off x="3025833" y="4217268"/>
            <a:ext cx="7863840" cy="584775"/>
          </a:xfrm>
          <a:prstGeom prst="rect">
            <a:avLst/>
          </a:prstGeom>
          <a:noFill/>
        </p:spPr>
        <p:txBody>
          <a:bodyPr wrap="square" rtlCol="0">
            <a:spAutoFit/>
          </a:bodyPr>
          <a:lstStyle/>
          <a:p>
            <a:r>
              <a:rPr kumimoji="1" lang="ja-JP" altLang="en-US" sz="3200" dirty="0">
                <a:solidFill>
                  <a:srgbClr val="FF0000"/>
                </a:solidFill>
              </a:rPr>
              <a:t>２）需要側からの対策</a:t>
            </a:r>
            <a:r>
              <a:rPr kumimoji="1" lang="ja-JP" altLang="en-US" sz="3200" dirty="0"/>
              <a:t>が必要</a:t>
            </a:r>
          </a:p>
        </p:txBody>
      </p:sp>
    </p:spTree>
    <p:extLst>
      <p:ext uri="{BB962C8B-B14F-4D97-AF65-F5344CB8AC3E}">
        <p14:creationId xmlns:p14="http://schemas.microsoft.com/office/powerpoint/2010/main" val="391297738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交通</a:t>
            </a:r>
            <a:r>
              <a:rPr kumimoji="1" lang="ja-JP" altLang="en-US" dirty="0">
                <a:solidFill>
                  <a:srgbClr val="FF0000"/>
                </a:solidFill>
              </a:rPr>
              <a:t>需要</a:t>
            </a:r>
            <a:r>
              <a:rPr kumimoji="1" lang="ja-JP" altLang="en-US" dirty="0"/>
              <a:t>マネジメント（ＴＤＭ）</a:t>
            </a:r>
          </a:p>
        </p:txBody>
      </p:sp>
      <p:sp>
        <p:nvSpPr>
          <p:cNvPr id="3" name="コンテンツ プレースホルダー 2"/>
          <p:cNvSpPr>
            <a:spLocks noGrp="1"/>
          </p:cNvSpPr>
          <p:nvPr>
            <p:ph idx="1"/>
          </p:nvPr>
        </p:nvSpPr>
        <p:spPr>
          <a:xfrm>
            <a:off x="1521229" y="1978737"/>
            <a:ext cx="9634451" cy="4023360"/>
          </a:xfrm>
        </p:spPr>
        <p:txBody>
          <a:bodyPr>
            <a:normAutofit/>
          </a:bodyPr>
          <a:lstStyle/>
          <a:p>
            <a:pPr>
              <a:lnSpc>
                <a:spcPct val="100000"/>
              </a:lnSpc>
            </a:pPr>
            <a:r>
              <a:rPr kumimoji="1" lang="ja-JP" altLang="en-US" dirty="0"/>
              <a:t>交通需要マネジメントとは、自動車利用者の行動の変更を促して道路渋滞</a:t>
            </a:r>
            <a:r>
              <a:rPr lang="ja-JP" altLang="en-US" dirty="0"/>
              <a:t>を</a:t>
            </a:r>
            <a:r>
              <a:rPr kumimoji="1" lang="ja-JP" altLang="en-US" dirty="0"/>
              <a:t>緩和しようとする取り組みである。具体的には、以下の取り組みがある。</a:t>
            </a:r>
            <a:endParaRPr kumimoji="1" lang="en-US" altLang="ja-JP" dirty="0"/>
          </a:p>
          <a:p>
            <a:pPr>
              <a:lnSpc>
                <a:spcPct val="100000"/>
              </a:lnSpc>
            </a:pPr>
            <a:r>
              <a:rPr lang="ja-JP" altLang="en-US" dirty="0"/>
              <a:t>１．経路の変更　</a:t>
            </a:r>
            <a:r>
              <a:rPr lang="en-US" altLang="ja-JP" dirty="0"/>
              <a:t>ex.</a:t>
            </a:r>
            <a:r>
              <a:rPr lang="ja-JP" altLang="en-US" dirty="0"/>
              <a:t>カーナビ等の情報提供による他の道路への誘導</a:t>
            </a:r>
            <a:endParaRPr lang="en-US" altLang="ja-JP" dirty="0"/>
          </a:p>
          <a:p>
            <a:pPr>
              <a:lnSpc>
                <a:spcPct val="100000"/>
              </a:lnSpc>
            </a:pPr>
            <a:r>
              <a:rPr kumimoji="1" lang="ja-JP" altLang="en-US" u="sng" dirty="0"/>
              <a:t>２．手段の変更</a:t>
            </a:r>
            <a:r>
              <a:rPr kumimoji="1" lang="ja-JP" altLang="en-US" dirty="0"/>
              <a:t>　</a:t>
            </a:r>
            <a:r>
              <a:rPr kumimoji="1" lang="en-US" altLang="ja-JP" dirty="0"/>
              <a:t>ex.</a:t>
            </a:r>
            <a:r>
              <a:rPr kumimoji="1" lang="ja-JP" altLang="en-US" dirty="0"/>
              <a:t>バスや鉄道など公共交通手段の活用</a:t>
            </a:r>
            <a:endParaRPr kumimoji="1" lang="en-US" altLang="ja-JP" dirty="0"/>
          </a:p>
          <a:p>
            <a:pPr>
              <a:lnSpc>
                <a:spcPct val="100000"/>
              </a:lnSpc>
            </a:pPr>
            <a:r>
              <a:rPr lang="ja-JP" altLang="en-US" dirty="0"/>
              <a:t>３．自動車の効率利用  </a:t>
            </a:r>
            <a:r>
              <a:rPr lang="en-US" altLang="ja-JP" dirty="0"/>
              <a:t>ex.</a:t>
            </a:r>
            <a:r>
              <a:rPr lang="ja-JP" altLang="en-US" dirty="0"/>
              <a:t>相乗り、カーシェアリング</a:t>
            </a:r>
            <a:endParaRPr lang="en-US" altLang="ja-JP" dirty="0"/>
          </a:p>
          <a:p>
            <a:pPr>
              <a:lnSpc>
                <a:spcPct val="100000"/>
              </a:lnSpc>
            </a:pPr>
            <a:r>
              <a:rPr kumimoji="1" lang="ja-JP" altLang="en-US" dirty="0"/>
              <a:t>４．時間の変更  </a:t>
            </a:r>
            <a:r>
              <a:rPr kumimoji="1" lang="en-US" altLang="ja-JP" dirty="0"/>
              <a:t>ex.</a:t>
            </a:r>
            <a:r>
              <a:rPr kumimoji="1" lang="ja-JP" altLang="en-US" dirty="0"/>
              <a:t>朝夕を避けた配達、時差出勤</a:t>
            </a:r>
            <a:endParaRPr kumimoji="1" lang="en-US" altLang="ja-JP" dirty="0"/>
          </a:p>
          <a:p>
            <a:pPr>
              <a:lnSpc>
                <a:spcPct val="100000"/>
              </a:lnSpc>
            </a:pPr>
            <a:r>
              <a:rPr lang="ja-JP" altLang="en-US" u="sng" dirty="0"/>
              <a:t>５．発生源の調整  </a:t>
            </a:r>
            <a:r>
              <a:rPr lang="en-US" altLang="ja-JP" dirty="0"/>
              <a:t>ex.</a:t>
            </a:r>
            <a:r>
              <a:rPr lang="ja-JP" altLang="en-US" dirty="0"/>
              <a:t>有料道路、在宅勤務</a:t>
            </a:r>
            <a:endParaRPr lang="en-US" altLang="ja-JP" dirty="0"/>
          </a:p>
          <a:p>
            <a:pPr marL="0" indent="0">
              <a:lnSpc>
                <a:spcPct val="100000"/>
              </a:lnSpc>
              <a:buNone/>
            </a:pPr>
            <a:r>
              <a:rPr lang="ja-JP" altLang="en-US" dirty="0"/>
              <a:t>「交通需要マネジメント（</a:t>
            </a:r>
            <a:r>
              <a:rPr lang="en-US" altLang="ja-JP" dirty="0"/>
              <a:t>TDM</a:t>
            </a:r>
            <a:r>
              <a:rPr lang="ja-JP" altLang="en-US" dirty="0"/>
              <a:t>）とは」東京都環境局、</a:t>
            </a:r>
            <a:r>
              <a:rPr lang="en-US" altLang="ja-JP" dirty="0">
                <a:hlinkClick r:id="rId3"/>
              </a:rPr>
              <a:t>https://www.kankyo.metro.tokyo.jp/climate/management/tdm/index.html</a:t>
            </a:r>
            <a:r>
              <a:rPr lang="ja-JP" altLang="en-US" dirty="0"/>
              <a:t>（</a:t>
            </a:r>
            <a:r>
              <a:rPr lang="en-US" altLang="ja-JP" dirty="0"/>
              <a:t>2017/11/20</a:t>
            </a:r>
            <a:r>
              <a:rPr lang="ja-JP" altLang="en-US" dirty="0"/>
              <a:t>）</a:t>
            </a:r>
            <a:endParaRPr kumimoji="1" lang="ja-JP" altLang="en-US" dirty="0"/>
          </a:p>
        </p:txBody>
      </p:sp>
    </p:spTree>
    <p:extLst>
      <p:ext uri="{BB962C8B-B14F-4D97-AF65-F5344CB8AC3E}">
        <p14:creationId xmlns:p14="http://schemas.microsoft.com/office/powerpoint/2010/main" val="24758261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0" y="0"/>
            <a:ext cx="10058400" cy="442075"/>
          </a:xfrm>
        </p:spPr>
        <p:txBody>
          <a:bodyPr>
            <a:normAutofit fontScale="90000"/>
          </a:bodyPr>
          <a:lstStyle/>
          <a:p>
            <a:r>
              <a:rPr kumimoji="1" lang="ja-JP" altLang="en-US" sz="2800" dirty="0"/>
              <a:t>先行研究</a:t>
            </a:r>
          </a:p>
        </p:txBody>
      </p:sp>
      <p:sp>
        <p:nvSpPr>
          <p:cNvPr id="3" name="コンテンツ プレースホルダー 2"/>
          <p:cNvSpPr>
            <a:spLocks noGrp="1"/>
          </p:cNvSpPr>
          <p:nvPr>
            <p:ph idx="1"/>
          </p:nvPr>
        </p:nvSpPr>
        <p:spPr>
          <a:xfrm>
            <a:off x="1272209" y="2080254"/>
            <a:ext cx="9700591" cy="3549266"/>
          </a:xfrm>
        </p:spPr>
        <p:txBody>
          <a:bodyPr>
            <a:normAutofit fontScale="77500" lnSpcReduction="20000"/>
          </a:bodyPr>
          <a:lstStyle/>
          <a:p>
            <a:pPr marL="0" lvl="0" indent="0">
              <a:lnSpc>
                <a:spcPct val="150000"/>
              </a:lnSpc>
              <a:spcBef>
                <a:spcPts val="1000"/>
              </a:spcBef>
              <a:spcAft>
                <a:spcPts val="0"/>
              </a:spcAft>
              <a:buClr>
                <a:prstClr val="black"/>
              </a:buClr>
              <a:buSzTx/>
              <a:buNone/>
            </a:pPr>
            <a:r>
              <a:rPr lang="ja-JP" altLang="en-US" sz="2400" cap="all" dirty="0">
                <a:solidFill>
                  <a:prstClr val="black"/>
                </a:solidFill>
                <a:latin typeface="Tw Cen MT" panose="020B0602020104020603"/>
              </a:rPr>
              <a:t>自家用車以外の交通手段を使うことは渋滞の緩和につながる。この研究は、</a:t>
            </a:r>
            <a:r>
              <a:rPr lang="ja-JP" altLang="en-US" sz="2400" b="1" cap="all" dirty="0">
                <a:solidFill>
                  <a:prstClr val="black"/>
                </a:solidFill>
                <a:latin typeface="Tw Cen MT" panose="020B0602020104020603"/>
              </a:rPr>
              <a:t>バス路線網に対する認知とバス選択との関連性</a:t>
            </a:r>
            <a:r>
              <a:rPr lang="ja-JP" altLang="en-US" sz="2400" cap="all" dirty="0">
                <a:solidFill>
                  <a:prstClr val="black"/>
                </a:solidFill>
                <a:latin typeface="Tw Cen MT" panose="020B0602020104020603"/>
              </a:rPr>
              <a:t>を調べることによって、どうすればバスの利用者数を増やすことに効果的なのかを分析する研究（</a:t>
            </a:r>
            <a:r>
              <a:rPr lang="ja-JP" altLang="en-US" sz="2400" cap="all" dirty="0">
                <a:solidFill>
                  <a:srgbClr val="0070C0"/>
                </a:solidFill>
                <a:latin typeface="Tw Cen MT" panose="020B0602020104020603"/>
              </a:rPr>
              <a:t>手段の変更</a:t>
            </a:r>
            <a:r>
              <a:rPr lang="ja-JP" altLang="en-US" sz="2400" cap="all" dirty="0">
                <a:solidFill>
                  <a:prstClr val="black"/>
                </a:solidFill>
                <a:latin typeface="Tw Cen MT" panose="020B0602020104020603"/>
              </a:rPr>
              <a:t>）。</a:t>
            </a:r>
            <a:endParaRPr lang="en-US" altLang="ja-JP" sz="2400" cap="all" dirty="0">
              <a:solidFill>
                <a:prstClr val="black"/>
              </a:solidFill>
              <a:latin typeface="Tw Cen MT" panose="020B0602020104020603"/>
            </a:endParaRPr>
          </a:p>
          <a:p>
            <a:pPr marL="0" indent="0">
              <a:buNone/>
            </a:pPr>
            <a:endParaRPr lang="en-US" altLang="ja-JP" sz="2400" dirty="0"/>
          </a:p>
          <a:p>
            <a:pPr marL="0" indent="0">
              <a:buNone/>
            </a:pPr>
            <a:r>
              <a:rPr lang="ja-JP" altLang="en-US" sz="2400" dirty="0"/>
              <a:t>バスネットワークに対する認知度を高めることがバスの満足度を高めることに繋がる。</a:t>
            </a:r>
            <a:endParaRPr lang="en-US" altLang="ja-JP" sz="2400" dirty="0"/>
          </a:p>
          <a:p>
            <a:pPr marL="0" indent="0">
              <a:buNone/>
            </a:pPr>
            <a:r>
              <a:rPr lang="ja-JP" altLang="en-US" sz="2400" dirty="0"/>
              <a:t>つまり、バスに関する情報提供を工夫して</a:t>
            </a:r>
            <a:r>
              <a:rPr lang="ja-JP" altLang="en-US" sz="2400" dirty="0">
                <a:solidFill>
                  <a:srgbClr val="FF0000"/>
                </a:solidFill>
              </a:rPr>
              <a:t>路線網の認知を高めることがバス利用者数の</a:t>
            </a:r>
            <a:endParaRPr lang="en-US" altLang="ja-JP" sz="2400" dirty="0">
              <a:solidFill>
                <a:srgbClr val="FF0000"/>
              </a:solidFill>
            </a:endParaRPr>
          </a:p>
          <a:p>
            <a:pPr marL="0" indent="0">
              <a:buNone/>
            </a:pPr>
            <a:r>
              <a:rPr lang="ja-JP" altLang="en-US" sz="2400" dirty="0">
                <a:solidFill>
                  <a:srgbClr val="FF0000"/>
                </a:solidFill>
              </a:rPr>
              <a:t>増加に繋がる</a:t>
            </a:r>
            <a:r>
              <a:rPr lang="ja-JP" altLang="en-US" sz="2400" dirty="0"/>
              <a:t>。</a:t>
            </a:r>
            <a:endParaRPr lang="en-US" altLang="ja-JP" sz="2400" dirty="0"/>
          </a:p>
          <a:p>
            <a:pPr marL="0" indent="0">
              <a:buNone/>
            </a:pPr>
            <a:endParaRPr lang="en-US" altLang="ja-JP" sz="2400" dirty="0"/>
          </a:p>
          <a:p>
            <a:pPr marL="0" indent="0">
              <a:buNone/>
            </a:pPr>
            <a:r>
              <a:rPr lang="ja-JP" altLang="en-US" sz="2400" dirty="0"/>
              <a:t>認知度に関する得点の換算方法などのさらなる検討。</a:t>
            </a:r>
            <a:endParaRPr lang="en-US" altLang="ja-JP" sz="2400" dirty="0"/>
          </a:p>
          <a:p>
            <a:pPr marL="0" lvl="0" indent="0">
              <a:lnSpc>
                <a:spcPct val="150000"/>
              </a:lnSpc>
              <a:spcBef>
                <a:spcPts val="1000"/>
              </a:spcBef>
              <a:spcAft>
                <a:spcPts val="0"/>
              </a:spcAft>
              <a:buClr>
                <a:prstClr val="black"/>
              </a:buClr>
              <a:buSzTx/>
              <a:buNone/>
            </a:pPr>
            <a:endParaRPr lang="en-US" altLang="ja-JP" cap="all" dirty="0">
              <a:solidFill>
                <a:prstClr val="black"/>
              </a:solidFill>
              <a:latin typeface="Tw Cen MT" panose="020B0602020104020603"/>
            </a:endParaRPr>
          </a:p>
          <a:p>
            <a:endParaRPr kumimoji="1" lang="ja-JP" altLang="en-US" dirty="0"/>
          </a:p>
        </p:txBody>
      </p:sp>
      <p:sp>
        <p:nvSpPr>
          <p:cNvPr id="7" name="四角形: 角を丸くする 6">
            <a:extLst>
              <a:ext uri="{FF2B5EF4-FFF2-40B4-BE49-F238E27FC236}">
                <a16:creationId xmlns:a16="http://schemas.microsoft.com/office/drawing/2014/main" id="{7829438B-650A-4B57-AC88-9D2B9E394969}"/>
              </a:ext>
            </a:extLst>
          </p:cNvPr>
          <p:cNvSpPr/>
          <p:nvPr/>
        </p:nvSpPr>
        <p:spPr>
          <a:xfrm>
            <a:off x="556591" y="743995"/>
            <a:ext cx="11078818" cy="1073426"/>
          </a:xfrm>
          <a:prstGeom prst="roundRect">
            <a:avLst/>
          </a:prstGeom>
          <a:ln>
            <a:solidFill>
              <a:schemeClr val="accent2"/>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7AC5D61C-BABC-443F-BB15-A7020DB8357D}"/>
              </a:ext>
            </a:extLst>
          </p:cNvPr>
          <p:cNvSpPr txBox="1"/>
          <p:nvPr/>
        </p:nvSpPr>
        <p:spPr>
          <a:xfrm>
            <a:off x="569843" y="798877"/>
            <a:ext cx="11065566" cy="1308050"/>
          </a:xfrm>
          <a:prstGeom prst="rect">
            <a:avLst/>
          </a:prstGeom>
          <a:noFill/>
        </p:spPr>
        <p:txBody>
          <a:bodyPr wrap="square" rtlCol="0">
            <a:spAutoFit/>
          </a:bodyPr>
          <a:lstStyle/>
          <a:p>
            <a:pPr lvl="0"/>
            <a:r>
              <a:rPr kumimoji="1" lang="ja-JP" altLang="en-US" sz="2500" cap="all" dirty="0">
                <a:solidFill>
                  <a:prstClr val="black"/>
                </a:solidFill>
                <a:latin typeface="Tw Cen MT" panose="020B0602020104020603"/>
              </a:rPr>
              <a:t>バス満足度及びサービスレベルの認知と選択肢集合の関係性分析</a:t>
            </a:r>
            <a:r>
              <a:rPr kumimoji="1" lang="en-US" altLang="ja-JP" sz="2500" cap="all" dirty="0">
                <a:solidFill>
                  <a:prstClr val="black"/>
                </a:solidFill>
                <a:latin typeface="Tw Cen MT" panose="020B0602020104020603"/>
              </a:rPr>
              <a:t/>
            </a:r>
            <a:br>
              <a:rPr kumimoji="1" lang="en-US" altLang="ja-JP" sz="2500" cap="all" dirty="0">
                <a:solidFill>
                  <a:prstClr val="black"/>
                </a:solidFill>
                <a:latin typeface="Tw Cen MT" panose="020B0602020104020603"/>
              </a:rPr>
            </a:br>
            <a:r>
              <a:rPr kumimoji="1" lang="ja-JP" altLang="en-US" dirty="0">
                <a:solidFill>
                  <a:prstClr val="black"/>
                </a:solidFill>
                <a:latin typeface="HGPｺﾞｼｯｸM" panose="020B0600000000000000" pitchFamily="50" charset="-128"/>
                <a:ea typeface="HGPｺﾞｼｯｸM" panose="020B0600000000000000" pitchFamily="50" charset="-128"/>
              </a:rPr>
              <a:t>嶋本寛　畑直貴</a:t>
            </a:r>
            <a:endParaRPr kumimoji="1" lang="en-US" altLang="ja-JP" dirty="0">
              <a:solidFill>
                <a:prstClr val="black"/>
              </a:solidFill>
              <a:latin typeface="HGPｺﾞｼｯｸM" panose="020B0600000000000000" pitchFamily="50" charset="-128"/>
              <a:ea typeface="HGPｺﾞｼｯｸM" panose="020B0600000000000000" pitchFamily="50" charset="-128"/>
            </a:endParaRPr>
          </a:p>
          <a:p>
            <a:pPr lvl="0"/>
            <a:r>
              <a:rPr kumimoji="1" lang="en-US" altLang="ja-JP" dirty="0">
                <a:solidFill>
                  <a:prstClr val="black"/>
                </a:solidFill>
                <a:latin typeface="HGPｺﾞｼｯｸM" panose="020B0600000000000000" pitchFamily="50" charset="-128"/>
                <a:ea typeface="HGPｺﾞｼｯｸM" panose="020B0600000000000000" pitchFamily="50" charset="-128"/>
                <a:hlinkClick r:id="rId3"/>
              </a:rPr>
              <a:t>https://www.jstage.jst.go.jp/article/journalcpij/50/3/50_723/_pdf</a:t>
            </a:r>
            <a:r>
              <a:rPr kumimoji="1" lang="ja-JP" altLang="en-US" dirty="0">
                <a:solidFill>
                  <a:prstClr val="black"/>
                </a:solidFill>
                <a:latin typeface="HGPｺﾞｼｯｸM" panose="020B0600000000000000" pitchFamily="50" charset="-128"/>
                <a:ea typeface="HGPｺﾞｼｯｸM" panose="020B0600000000000000" pitchFamily="50" charset="-128"/>
              </a:rPr>
              <a:t>（</a:t>
            </a:r>
            <a:r>
              <a:rPr kumimoji="1" lang="en-US" altLang="ja-JP" dirty="0">
                <a:solidFill>
                  <a:prstClr val="black"/>
                </a:solidFill>
                <a:latin typeface="HGPｺﾞｼｯｸM" panose="020B0600000000000000" pitchFamily="50" charset="-128"/>
                <a:ea typeface="HGPｺﾞｼｯｸM" panose="020B0600000000000000" pitchFamily="50" charset="-128"/>
              </a:rPr>
              <a:t>2015/03</a:t>
            </a:r>
            <a:r>
              <a:rPr kumimoji="1" lang="ja-JP" altLang="en-US" dirty="0">
                <a:solidFill>
                  <a:prstClr val="black"/>
                </a:solidFill>
                <a:latin typeface="HGPｺﾞｼｯｸM" panose="020B0600000000000000" pitchFamily="50" charset="-128"/>
                <a:ea typeface="HGPｺﾞｼｯｸM" panose="020B0600000000000000" pitchFamily="50" charset="-128"/>
              </a:rPr>
              <a:t>）</a:t>
            </a:r>
          </a:p>
          <a:p>
            <a:pPr lvl="0"/>
            <a:endParaRPr kumimoji="1" lang="ja-JP" altLang="en-US" dirty="0">
              <a:solidFill>
                <a:prstClr val="black"/>
              </a:solidFill>
              <a:latin typeface="Tw Cen MT" panose="020B0602020104020603"/>
            </a:endParaRPr>
          </a:p>
        </p:txBody>
      </p:sp>
      <p:sp>
        <p:nvSpPr>
          <p:cNvPr id="4" name="テキスト ボックス 3">
            <a:extLst>
              <a:ext uri="{FF2B5EF4-FFF2-40B4-BE49-F238E27FC236}">
                <a16:creationId xmlns:a16="http://schemas.microsoft.com/office/drawing/2014/main" id="{78E70722-FE27-4D3F-AA03-60BEDCA709C6}"/>
              </a:ext>
            </a:extLst>
          </p:cNvPr>
          <p:cNvSpPr txBox="1"/>
          <p:nvPr/>
        </p:nvSpPr>
        <p:spPr>
          <a:xfrm>
            <a:off x="556590" y="2213199"/>
            <a:ext cx="940906" cy="3416320"/>
          </a:xfrm>
          <a:prstGeom prst="rect">
            <a:avLst/>
          </a:prstGeom>
          <a:noFill/>
        </p:spPr>
        <p:txBody>
          <a:bodyPr wrap="square" rtlCol="0">
            <a:spAutoFit/>
          </a:bodyPr>
          <a:lstStyle/>
          <a:p>
            <a:r>
              <a:rPr kumimoji="1" lang="ja-JP" altLang="en-US" dirty="0"/>
              <a:t>概要</a:t>
            </a:r>
            <a:endParaRPr kumimoji="1" lang="en-US" altLang="ja-JP" dirty="0"/>
          </a:p>
          <a:p>
            <a:endParaRPr kumimoji="1" lang="en-US" altLang="ja-JP" dirty="0"/>
          </a:p>
          <a:p>
            <a:endParaRPr kumimoji="1" lang="en-US" altLang="ja-JP" dirty="0"/>
          </a:p>
          <a:p>
            <a:endParaRPr kumimoji="1" lang="en-US" altLang="ja-JP" dirty="0"/>
          </a:p>
          <a:p>
            <a:endParaRPr kumimoji="1" lang="en-US" altLang="ja-JP" dirty="0"/>
          </a:p>
          <a:p>
            <a:r>
              <a:rPr kumimoji="1" lang="ja-JP" altLang="en-US" dirty="0"/>
              <a:t>結果</a:t>
            </a:r>
            <a:endParaRPr kumimoji="1" lang="en-US" altLang="ja-JP" dirty="0"/>
          </a:p>
          <a:p>
            <a:endParaRPr kumimoji="1" lang="en-US" altLang="ja-JP" dirty="0"/>
          </a:p>
          <a:p>
            <a:endParaRPr kumimoji="1" lang="en-US" altLang="ja-JP" dirty="0"/>
          </a:p>
          <a:p>
            <a:endParaRPr kumimoji="1" lang="en-US" altLang="ja-JP" dirty="0"/>
          </a:p>
          <a:p>
            <a:pPr>
              <a:lnSpc>
                <a:spcPct val="200000"/>
              </a:lnSpc>
            </a:pPr>
            <a:endParaRPr kumimoji="1" lang="en-US" altLang="ja-JP" dirty="0"/>
          </a:p>
          <a:p>
            <a:r>
              <a:rPr kumimoji="1" lang="ja-JP" altLang="en-US" dirty="0"/>
              <a:t>課題</a:t>
            </a:r>
            <a:endParaRPr kumimoji="1" lang="en-US" altLang="ja-JP" dirty="0"/>
          </a:p>
        </p:txBody>
      </p:sp>
    </p:spTree>
    <p:extLst>
      <p:ext uri="{BB962C8B-B14F-4D97-AF65-F5344CB8AC3E}">
        <p14:creationId xmlns:p14="http://schemas.microsoft.com/office/powerpoint/2010/main" val="20406003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0" y="0"/>
            <a:ext cx="10058400" cy="442075"/>
          </a:xfrm>
        </p:spPr>
        <p:txBody>
          <a:bodyPr>
            <a:normAutofit fontScale="90000"/>
          </a:bodyPr>
          <a:lstStyle/>
          <a:p>
            <a:r>
              <a:rPr kumimoji="1" lang="ja-JP" altLang="en-US" sz="2800" dirty="0"/>
              <a:t>先行研究</a:t>
            </a:r>
          </a:p>
        </p:txBody>
      </p:sp>
      <p:sp>
        <p:nvSpPr>
          <p:cNvPr id="3" name="コンテンツ プレースホルダー 2"/>
          <p:cNvSpPr>
            <a:spLocks noGrp="1"/>
          </p:cNvSpPr>
          <p:nvPr>
            <p:ph idx="1"/>
          </p:nvPr>
        </p:nvSpPr>
        <p:spPr>
          <a:xfrm>
            <a:off x="1272209" y="2080252"/>
            <a:ext cx="9700591" cy="2827579"/>
          </a:xfrm>
        </p:spPr>
        <p:txBody>
          <a:bodyPr>
            <a:normAutofit fontScale="85000" lnSpcReduction="10000"/>
          </a:bodyPr>
          <a:lstStyle/>
          <a:p>
            <a:pPr marL="0" lvl="0" indent="0">
              <a:lnSpc>
                <a:spcPct val="150000"/>
              </a:lnSpc>
              <a:spcBef>
                <a:spcPts val="1000"/>
              </a:spcBef>
              <a:spcAft>
                <a:spcPts val="0"/>
              </a:spcAft>
              <a:buClr>
                <a:prstClr val="black"/>
              </a:buClr>
              <a:buSzTx/>
              <a:buNone/>
            </a:pPr>
            <a:r>
              <a:rPr lang="ja-JP" altLang="en-US" sz="2400" cap="all" dirty="0">
                <a:solidFill>
                  <a:prstClr val="black"/>
                </a:solidFill>
                <a:latin typeface="Tw Cen MT" panose="020B0602020104020603"/>
              </a:rPr>
              <a:t>通勤渋滞が頻繁に発生するいくつかの地域を対象に、事務所の立地やパークアンドライド駐車場の促進など、企業の通勤渋滞対策についてヒアリングしてまとめた論文（</a:t>
            </a:r>
            <a:r>
              <a:rPr lang="ja-JP" altLang="en-US" sz="2400" cap="all" dirty="0">
                <a:solidFill>
                  <a:srgbClr val="0070C0"/>
                </a:solidFill>
                <a:latin typeface="Tw Cen MT" panose="020B0602020104020603"/>
              </a:rPr>
              <a:t>発生源の調整など</a:t>
            </a:r>
            <a:r>
              <a:rPr lang="ja-JP" altLang="en-US" sz="2400" cap="all" dirty="0">
                <a:solidFill>
                  <a:prstClr val="black"/>
                </a:solidFill>
                <a:latin typeface="Tw Cen MT" panose="020B0602020104020603"/>
              </a:rPr>
              <a:t>）。</a:t>
            </a:r>
            <a:endParaRPr lang="en-US" altLang="ja-JP" sz="2400" cap="all" dirty="0">
              <a:solidFill>
                <a:prstClr val="black"/>
              </a:solidFill>
              <a:latin typeface="Tw Cen MT" panose="020B0602020104020603"/>
            </a:endParaRPr>
          </a:p>
          <a:p>
            <a:pPr marL="0" lvl="0" indent="0">
              <a:lnSpc>
                <a:spcPct val="150000"/>
              </a:lnSpc>
              <a:spcBef>
                <a:spcPts val="1000"/>
              </a:spcBef>
              <a:spcAft>
                <a:spcPts val="0"/>
              </a:spcAft>
              <a:buClr>
                <a:prstClr val="black"/>
              </a:buClr>
              <a:buSzTx/>
              <a:buNone/>
            </a:pPr>
            <a:r>
              <a:rPr lang="ja-JP" altLang="en-US" sz="2400" cap="all" dirty="0">
                <a:solidFill>
                  <a:prstClr val="black"/>
                </a:solidFill>
                <a:latin typeface="Tw Cen MT" panose="020B0602020104020603"/>
              </a:rPr>
              <a:t>一企業単位での取り組みは数多く行われているが、渋滞の根本的な解決にはまだ不十分。通勤渋滞の起きやすい地域では自家用車の利用率も高く、いわゆる車社会では地域全体で問題に取り組むことが重要。</a:t>
            </a:r>
            <a:endParaRPr lang="en-US" altLang="ja-JP" sz="2400" cap="all" dirty="0">
              <a:solidFill>
                <a:prstClr val="black"/>
              </a:solidFill>
              <a:latin typeface="Tw Cen MT" panose="020B0602020104020603"/>
            </a:endParaRPr>
          </a:p>
          <a:p>
            <a:pPr marL="0" lvl="0" indent="0">
              <a:lnSpc>
                <a:spcPct val="150000"/>
              </a:lnSpc>
              <a:spcBef>
                <a:spcPts val="1000"/>
              </a:spcBef>
              <a:spcAft>
                <a:spcPts val="0"/>
              </a:spcAft>
              <a:buClr>
                <a:prstClr val="black"/>
              </a:buClr>
              <a:buSzTx/>
              <a:buNone/>
            </a:pPr>
            <a:endParaRPr lang="en-US" altLang="ja-JP" sz="2400" cap="all" dirty="0">
              <a:solidFill>
                <a:prstClr val="black"/>
              </a:solidFill>
              <a:latin typeface="Tw Cen MT" panose="020B0602020104020603"/>
            </a:endParaRPr>
          </a:p>
        </p:txBody>
      </p:sp>
      <p:sp>
        <p:nvSpPr>
          <p:cNvPr id="7" name="四角形: 角を丸くする 6">
            <a:extLst>
              <a:ext uri="{FF2B5EF4-FFF2-40B4-BE49-F238E27FC236}">
                <a16:creationId xmlns:a16="http://schemas.microsoft.com/office/drawing/2014/main" id="{7829438B-650A-4B57-AC88-9D2B9E394969}"/>
              </a:ext>
            </a:extLst>
          </p:cNvPr>
          <p:cNvSpPr/>
          <p:nvPr/>
        </p:nvSpPr>
        <p:spPr>
          <a:xfrm>
            <a:off x="556591" y="743995"/>
            <a:ext cx="11078818" cy="1073426"/>
          </a:xfrm>
          <a:prstGeom prst="roundRect">
            <a:avLst/>
          </a:prstGeom>
          <a:ln>
            <a:solidFill>
              <a:schemeClr val="accent2"/>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7AC5D61C-BABC-443F-BB15-A7020DB8357D}"/>
              </a:ext>
            </a:extLst>
          </p:cNvPr>
          <p:cNvSpPr txBox="1"/>
          <p:nvPr/>
        </p:nvSpPr>
        <p:spPr>
          <a:xfrm>
            <a:off x="569843" y="798877"/>
            <a:ext cx="11065566" cy="1277273"/>
          </a:xfrm>
          <a:prstGeom prst="rect">
            <a:avLst/>
          </a:prstGeom>
          <a:noFill/>
        </p:spPr>
        <p:txBody>
          <a:bodyPr wrap="square" rtlCol="0">
            <a:spAutoFit/>
          </a:bodyPr>
          <a:lstStyle/>
          <a:p>
            <a:pPr lvl="0"/>
            <a:r>
              <a:rPr kumimoji="1" lang="ja-JP" altLang="en-US" sz="2500" cap="all" dirty="0">
                <a:solidFill>
                  <a:prstClr val="black"/>
                </a:solidFill>
                <a:latin typeface="Tw Cen MT" panose="020B0602020104020603"/>
              </a:rPr>
              <a:t>企業の通勤渋滞対策について</a:t>
            </a:r>
            <a:r>
              <a:rPr kumimoji="1" lang="en-US" altLang="ja-JP" sz="2500" cap="all" dirty="0">
                <a:solidFill>
                  <a:prstClr val="black"/>
                </a:solidFill>
                <a:latin typeface="Tw Cen MT" panose="020B0602020104020603"/>
              </a:rPr>
              <a:t>〈</a:t>
            </a:r>
            <a:r>
              <a:rPr kumimoji="1" lang="ja-JP" altLang="en-US" sz="2500" cap="all" dirty="0">
                <a:solidFill>
                  <a:prstClr val="black"/>
                </a:solidFill>
                <a:latin typeface="Tw Cen MT" panose="020B0602020104020603"/>
              </a:rPr>
              <a:t>企業</a:t>
            </a:r>
            <a:r>
              <a:rPr kumimoji="1" lang="en-US" altLang="ja-JP" sz="2500" cap="all" dirty="0">
                <a:solidFill>
                  <a:prstClr val="black"/>
                </a:solidFill>
                <a:latin typeface="Tw Cen MT" panose="020B0602020104020603"/>
              </a:rPr>
              <a:t>TDM</a:t>
            </a:r>
            <a:r>
              <a:rPr kumimoji="1" lang="ja-JP" altLang="en-US" sz="2500" cap="all" dirty="0">
                <a:solidFill>
                  <a:prstClr val="black"/>
                </a:solidFill>
                <a:latin typeface="Tw Cen MT" panose="020B0602020104020603"/>
              </a:rPr>
              <a:t>の事例</a:t>
            </a:r>
            <a:r>
              <a:rPr kumimoji="1" lang="en-US" altLang="ja-JP" sz="2500" cap="all" dirty="0">
                <a:solidFill>
                  <a:prstClr val="black"/>
                </a:solidFill>
                <a:latin typeface="Tw Cen MT" panose="020B0602020104020603"/>
              </a:rPr>
              <a:t>〉</a:t>
            </a:r>
            <a:br>
              <a:rPr kumimoji="1" lang="en-US" altLang="ja-JP" sz="2500" cap="all" dirty="0">
                <a:solidFill>
                  <a:prstClr val="black"/>
                </a:solidFill>
                <a:latin typeface="Tw Cen MT" panose="020B0602020104020603"/>
              </a:rPr>
            </a:br>
            <a:r>
              <a:rPr kumimoji="1" lang="ja-JP" altLang="en-US" sz="1600" cap="all" dirty="0">
                <a:solidFill>
                  <a:prstClr val="black"/>
                </a:solidFill>
                <a:latin typeface="Tw Cen MT" panose="020B0602020104020603"/>
              </a:rPr>
              <a:t>瀬尾 和寛　安藤 良輔</a:t>
            </a:r>
            <a:endParaRPr kumimoji="1" lang="en-US" altLang="ja-JP" sz="1600" dirty="0">
              <a:solidFill>
                <a:prstClr val="black"/>
              </a:solidFill>
              <a:latin typeface="HGPｺﾞｼｯｸM" panose="020B0600000000000000" pitchFamily="50" charset="-128"/>
              <a:ea typeface="HGPｺﾞｼｯｸM" panose="020B0600000000000000" pitchFamily="50" charset="-128"/>
            </a:endParaRPr>
          </a:p>
          <a:p>
            <a:pPr lvl="0"/>
            <a:r>
              <a:rPr kumimoji="1" lang="en-US" altLang="ja-JP" dirty="0">
                <a:solidFill>
                  <a:prstClr val="black"/>
                </a:solidFill>
                <a:latin typeface="HGPｺﾞｼｯｸM" panose="020B0600000000000000" pitchFamily="50" charset="-128"/>
                <a:ea typeface="HGPｺﾞｼｯｸM" panose="020B0600000000000000" pitchFamily="50" charset="-128"/>
                <a:hlinkClick r:id="rId3"/>
              </a:rPr>
              <a:t>https://www.jstage.jst.go.jp/article/journalip1984/23/0/23_0_973/_pdf/-char/en</a:t>
            </a:r>
            <a:r>
              <a:rPr kumimoji="1" lang="ja-JP" altLang="en-US" dirty="0">
                <a:solidFill>
                  <a:prstClr val="black"/>
                </a:solidFill>
                <a:latin typeface="HGPｺﾞｼｯｸM" panose="020B0600000000000000" pitchFamily="50" charset="-128"/>
                <a:ea typeface="HGPｺﾞｼｯｸM" panose="020B0600000000000000" pitchFamily="50" charset="-128"/>
              </a:rPr>
              <a:t>　（</a:t>
            </a:r>
            <a:r>
              <a:rPr kumimoji="1" lang="en-US" altLang="ja-JP" dirty="0">
                <a:solidFill>
                  <a:prstClr val="black"/>
                </a:solidFill>
                <a:latin typeface="HGPｺﾞｼｯｸM" panose="020B0600000000000000" pitchFamily="50" charset="-128"/>
                <a:ea typeface="HGPｺﾞｼｯｸM" panose="020B0600000000000000" pitchFamily="50" charset="-128"/>
              </a:rPr>
              <a:t>2006/09</a:t>
            </a:r>
            <a:r>
              <a:rPr kumimoji="1" lang="ja-JP" altLang="en-US" dirty="0">
                <a:solidFill>
                  <a:prstClr val="black"/>
                </a:solidFill>
                <a:latin typeface="HGPｺﾞｼｯｸM" panose="020B0600000000000000" pitchFamily="50" charset="-128"/>
                <a:ea typeface="HGPｺﾞｼｯｸM" panose="020B0600000000000000" pitchFamily="50" charset="-128"/>
              </a:rPr>
              <a:t>）</a:t>
            </a:r>
          </a:p>
          <a:p>
            <a:pPr lvl="0"/>
            <a:endParaRPr kumimoji="1" lang="ja-JP" altLang="en-US" dirty="0">
              <a:solidFill>
                <a:prstClr val="black"/>
              </a:solidFill>
              <a:latin typeface="Tw Cen MT" panose="020B0602020104020603"/>
            </a:endParaRPr>
          </a:p>
        </p:txBody>
      </p:sp>
      <p:sp>
        <p:nvSpPr>
          <p:cNvPr id="4" name="テキスト ボックス 3">
            <a:extLst>
              <a:ext uri="{FF2B5EF4-FFF2-40B4-BE49-F238E27FC236}">
                <a16:creationId xmlns:a16="http://schemas.microsoft.com/office/drawing/2014/main" id="{78E70722-FE27-4D3F-AA03-60BEDCA709C6}"/>
              </a:ext>
            </a:extLst>
          </p:cNvPr>
          <p:cNvSpPr txBox="1"/>
          <p:nvPr/>
        </p:nvSpPr>
        <p:spPr>
          <a:xfrm>
            <a:off x="542538" y="2345721"/>
            <a:ext cx="676662" cy="1754326"/>
          </a:xfrm>
          <a:prstGeom prst="rect">
            <a:avLst/>
          </a:prstGeom>
          <a:noFill/>
        </p:spPr>
        <p:txBody>
          <a:bodyPr wrap="square" rtlCol="0">
            <a:spAutoFit/>
          </a:bodyPr>
          <a:lstStyle/>
          <a:p>
            <a:r>
              <a:rPr kumimoji="1" lang="ja-JP" altLang="en-US" dirty="0"/>
              <a:t>概要</a:t>
            </a:r>
            <a:endParaRPr kumimoji="1" lang="en-US" altLang="ja-JP" dirty="0"/>
          </a:p>
          <a:p>
            <a:endParaRPr kumimoji="1" lang="en-US" altLang="ja-JP" dirty="0"/>
          </a:p>
          <a:p>
            <a:endParaRPr kumimoji="1" lang="en-US" altLang="ja-JP" dirty="0"/>
          </a:p>
          <a:p>
            <a:endParaRPr kumimoji="1" lang="en-US" altLang="ja-JP" dirty="0"/>
          </a:p>
          <a:p>
            <a:endParaRPr kumimoji="1" lang="en-US" altLang="ja-JP" dirty="0"/>
          </a:p>
          <a:p>
            <a:r>
              <a:rPr kumimoji="1" lang="ja-JP" altLang="en-US" dirty="0"/>
              <a:t>結果</a:t>
            </a:r>
            <a:endParaRPr kumimoji="1" lang="en-US" altLang="ja-JP" dirty="0"/>
          </a:p>
        </p:txBody>
      </p:sp>
      <p:sp>
        <p:nvSpPr>
          <p:cNvPr id="10" name="矢印: 右 9">
            <a:extLst>
              <a:ext uri="{FF2B5EF4-FFF2-40B4-BE49-F238E27FC236}">
                <a16:creationId xmlns:a16="http://schemas.microsoft.com/office/drawing/2014/main" id="{E69EB750-5DA3-4702-B10A-F256AAAD1011}"/>
              </a:ext>
            </a:extLst>
          </p:cNvPr>
          <p:cNvSpPr/>
          <p:nvPr/>
        </p:nvSpPr>
        <p:spPr>
          <a:xfrm>
            <a:off x="569843" y="4907832"/>
            <a:ext cx="1563757" cy="6843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98CBC464-441C-4A57-ADA0-24F77CE5807F}"/>
              </a:ext>
            </a:extLst>
          </p:cNvPr>
          <p:cNvSpPr txBox="1"/>
          <p:nvPr/>
        </p:nvSpPr>
        <p:spPr>
          <a:xfrm>
            <a:off x="2319131" y="4781851"/>
            <a:ext cx="7739270" cy="1200329"/>
          </a:xfrm>
          <a:prstGeom prst="rect">
            <a:avLst/>
          </a:prstGeom>
          <a:noFill/>
        </p:spPr>
        <p:txBody>
          <a:bodyPr wrap="square" rtlCol="0">
            <a:spAutoFit/>
          </a:bodyPr>
          <a:lstStyle/>
          <a:p>
            <a:r>
              <a:rPr kumimoji="1" lang="ja-JP" altLang="en-US" sz="2400" b="1" dirty="0"/>
              <a:t>これらの研究から、バスのような公共交通ではなく自家用車が多く利用されている理由を具体的に分析することが公共交通の普及、渋滞緩和に重要ではないかと考えた。</a:t>
            </a:r>
          </a:p>
        </p:txBody>
      </p:sp>
    </p:spTree>
    <p:extLst>
      <p:ext uri="{BB962C8B-B14F-4D97-AF65-F5344CB8AC3E}">
        <p14:creationId xmlns:p14="http://schemas.microsoft.com/office/powerpoint/2010/main" val="29516283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1000"/>
                                        <p:tgtEl>
                                          <p:spTgt spid="12"/>
                                        </p:tgtEl>
                                      </p:cBhvr>
                                    </p:animEffect>
                                    <p:anim calcmode="lin" valueType="num">
                                      <p:cBhvr>
                                        <p:cTn id="13" dur="1000" fill="hold"/>
                                        <p:tgtEl>
                                          <p:spTgt spid="12"/>
                                        </p:tgtEl>
                                        <p:attrNameLst>
                                          <p:attrName>ppt_x</p:attrName>
                                        </p:attrNameLst>
                                      </p:cBhvr>
                                      <p:tavLst>
                                        <p:tav tm="0">
                                          <p:val>
                                            <p:strVal val="#ppt_x"/>
                                          </p:val>
                                        </p:tav>
                                        <p:tav tm="100000">
                                          <p:val>
                                            <p:strVal val="#ppt_x"/>
                                          </p:val>
                                        </p:tav>
                                      </p:tavLst>
                                    </p:anim>
                                    <p:anim calcmode="lin" valueType="num">
                                      <p:cBhvr>
                                        <p:cTn id="14"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13C640E-BA70-4460-82C4-A489631BBE59}"/>
              </a:ext>
            </a:extLst>
          </p:cNvPr>
          <p:cNvSpPr>
            <a:spLocks noGrp="1"/>
          </p:cNvSpPr>
          <p:nvPr>
            <p:ph type="title"/>
          </p:nvPr>
        </p:nvSpPr>
        <p:spPr/>
        <p:txBody>
          <a:bodyPr/>
          <a:lstStyle/>
          <a:p>
            <a:r>
              <a:rPr lang="ja-JP" altLang="en-US" dirty="0"/>
              <a:t>まとめ</a:t>
            </a:r>
            <a:endParaRPr kumimoji="1" lang="ja-JP" altLang="en-US" dirty="0"/>
          </a:p>
        </p:txBody>
      </p:sp>
      <p:sp>
        <p:nvSpPr>
          <p:cNvPr id="3" name="コンテンツ プレースホルダー 2">
            <a:extLst>
              <a:ext uri="{FF2B5EF4-FFF2-40B4-BE49-F238E27FC236}">
                <a16:creationId xmlns:a16="http://schemas.microsoft.com/office/drawing/2014/main" id="{E9D2746F-CBB6-471D-B951-CFA809DA6B65}"/>
              </a:ext>
            </a:extLst>
          </p:cNvPr>
          <p:cNvSpPr>
            <a:spLocks noGrp="1"/>
          </p:cNvSpPr>
          <p:nvPr>
            <p:ph idx="1"/>
          </p:nvPr>
        </p:nvSpPr>
        <p:spPr>
          <a:xfrm>
            <a:off x="1097280" y="1845735"/>
            <a:ext cx="10058400" cy="3865952"/>
          </a:xfrm>
        </p:spPr>
        <p:txBody>
          <a:bodyPr>
            <a:normAutofit/>
          </a:bodyPr>
          <a:lstStyle/>
          <a:p>
            <a:pPr>
              <a:buFont typeface="Wingdings" panose="05000000000000000000" pitchFamily="2" charset="2"/>
              <a:buChar char="l"/>
            </a:pPr>
            <a:endParaRPr kumimoji="1" lang="en-US" altLang="ja-JP" sz="2400" dirty="0"/>
          </a:p>
          <a:p>
            <a:pPr>
              <a:buFont typeface="Wingdings" panose="05000000000000000000" pitchFamily="2" charset="2"/>
              <a:buChar char="l"/>
            </a:pPr>
            <a:r>
              <a:rPr kumimoji="1" lang="ja-JP" altLang="en-US" sz="2400" dirty="0"/>
              <a:t>渋滞のような地域全体の問題を解消するためには従来行われてきた供給側からの対策だけでなく、需要側からの対策を進めることが必要。</a:t>
            </a:r>
            <a:endParaRPr lang="en-US" altLang="ja-JP" sz="2400" dirty="0"/>
          </a:p>
          <a:p>
            <a:pPr>
              <a:buFont typeface="Wingdings" panose="05000000000000000000" pitchFamily="2" charset="2"/>
              <a:buChar char="l"/>
            </a:pPr>
            <a:r>
              <a:rPr lang="ja-JP" altLang="en-US" sz="2400" dirty="0"/>
              <a:t>渋滞の原因となる自家用車が多く利用されている理由自体を改めて調査、分析し明確にすることが渋滞緩和に必要なのではないか。</a:t>
            </a:r>
            <a:endParaRPr lang="en-US" altLang="ja-JP" sz="2400" dirty="0"/>
          </a:p>
          <a:p>
            <a:pPr>
              <a:buFont typeface="Wingdings" panose="05000000000000000000" pitchFamily="2" charset="2"/>
              <a:buChar char="l"/>
            </a:pPr>
            <a:r>
              <a:rPr lang="ja-JP" altLang="en-US" sz="2400" dirty="0"/>
              <a:t>統計学の手法や交通の問題などについてより勉強を深めていくことが今後の課題。</a:t>
            </a:r>
            <a:endParaRPr lang="en-US" altLang="ja-JP" sz="2400" dirty="0"/>
          </a:p>
          <a:p>
            <a:pPr>
              <a:buFont typeface="Wingdings" panose="05000000000000000000" pitchFamily="2" charset="2"/>
              <a:buChar char="l"/>
            </a:pPr>
            <a:endParaRPr kumimoji="1" lang="en-US" altLang="ja-JP" sz="2400" dirty="0"/>
          </a:p>
        </p:txBody>
      </p:sp>
    </p:spTree>
    <p:extLst>
      <p:ext uri="{BB962C8B-B14F-4D97-AF65-F5344CB8AC3E}">
        <p14:creationId xmlns:p14="http://schemas.microsoft.com/office/powerpoint/2010/main" val="21050267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F2B1029-09D2-443A-9426-4DA1B43D1698}"/>
              </a:ext>
            </a:extLst>
          </p:cNvPr>
          <p:cNvSpPr>
            <a:spLocks noGrp="1"/>
          </p:cNvSpPr>
          <p:nvPr>
            <p:ph type="title"/>
          </p:nvPr>
        </p:nvSpPr>
        <p:spPr>
          <a:xfrm>
            <a:off x="1066800" y="1978243"/>
            <a:ext cx="10058400" cy="1450757"/>
          </a:xfrm>
        </p:spPr>
        <p:txBody>
          <a:bodyPr/>
          <a:lstStyle/>
          <a:p>
            <a:r>
              <a:rPr kumimoji="1" lang="ja-JP" altLang="en-US" dirty="0"/>
              <a:t>ご清聴ありがとうございました</a:t>
            </a:r>
          </a:p>
        </p:txBody>
      </p:sp>
      <p:sp>
        <p:nvSpPr>
          <p:cNvPr id="5" name="四角形: 角を丸くする 4">
            <a:extLst>
              <a:ext uri="{FF2B5EF4-FFF2-40B4-BE49-F238E27FC236}">
                <a16:creationId xmlns:a16="http://schemas.microsoft.com/office/drawing/2014/main" id="{9984BCFD-150D-429D-B192-27F17AA641A3}"/>
              </a:ext>
            </a:extLst>
          </p:cNvPr>
          <p:cNvSpPr/>
          <p:nvPr/>
        </p:nvSpPr>
        <p:spPr>
          <a:xfrm>
            <a:off x="1066800" y="1524000"/>
            <a:ext cx="10157791" cy="371061"/>
          </a:xfrm>
          <a:prstGeom prst="round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4083222220"/>
      </p:ext>
    </p:extLst>
  </p:cSld>
  <p:clrMapOvr>
    <a:masterClrMapping/>
  </p:clrMapOvr>
</p:sld>
</file>

<file path=ppt/theme/theme1.xml><?xml version="1.0" encoding="utf-8"?>
<a:theme xmlns:a="http://schemas.openxmlformats.org/drawingml/2006/main" name="レトロスペクト">
  <a:themeElements>
    <a:clrScheme name="レトロスペクト">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レトロスペクト">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レトロスペクト">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TM02900769[[fn=レトロスペクト]]</Template>
  <TotalTime>803</TotalTime>
  <Words>618</Words>
  <Application>Microsoft Office PowerPoint</Application>
  <PresentationFormat>ワイド画面</PresentationFormat>
  <Paragraphs>68</Paragraphs>
  <Slides>8</Slides>
  <Notes>8</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8</vt:i4>
      </vt:variant>
    </vt:vector>
  </HeadingPairs>
  <TitlesOfParts>
    <vt:vector size="16" baseType="lpstr">
      <vt:lpstr>HGPｺﾞｼｯｸM</vt:lpstr>
      <vt:lpstr>ＭＳ Ｐゴシック</vt:lpstr>
      <vt:lpstr>游ゴシック</vt:lpstr>
      <vt:lpstr>Calibri</vt:lpstr>
      <vt:lpstr>Calibri Light</vt:lpstr>
      <vt:lpstr>Tw Cen MT</vt:lpstr>
      <vt:lpstr>Wingdings</vt:lpstr>
      <vt:lpstr>レトロスペクト</vt:lpstr>
      <vt:lpstr>交通需要マネジメントによる渋滞の緩和</vt:lpstr>
      <vt:lpstr>やりたいこと</vt:lpstr>
      <vt:lpstr>渋滞を解決するには？</vt:lpstr>
      <vt:lpstr>交通需要マネジメント（ＴＤＭ）</vt:lpstr>
      <vt:lpstr>先行研究</vt:lpstr>
      <vt:lpstr>先行研究</vt:lpstr>
      <vt:lpstr>まとめ</vt:lpstr>
      <vt:lpstr>ご清聴ありがとうございました</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SGI</dc:creator>
  <cp:lastModifiedBy>SGI</cp:lastModifiedBy>
  <cp:revision>63</cp:revision>
  <cp:lastPrinted>2017-12-10T17:45:36Z</cp:lastPrinted>
  <dcterms:created xsi:type="dcterms:W3CDTF">2017-11-13T05:50:38Z</dcterms:created>
  <dcterms:modified xsi:type="dcterms:W3CDTF">2017-12-11T05:52:18Z</dcterms:modified>
</cp:coreProperties>
</file>